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22-Nov-15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22-Nov-15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22-Nov-15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22-Nov-15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22-Nov-15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22-Nov-15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22-Nov-15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22-Nov-15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22-Nov-15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22-Nov-15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22-Nov-15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22-Nov-15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700" dirty="0" smtClean="0"/>
              <a:t>C</a:t>
            </a:r>
            <a:r>
              <a:rPr lang="en-US" sz="7000" dirty="0" smtClean="0"/>
              <a:t>RIME</a:t>
            </a:r>
            <a:r>
              <a:rPr lang="en-US" sz="7700" dirty="0" smtClean="0"/>
              <a:t> I</a:t>
            </a:r>
            <a:r>
              <a:rPr lang="en-US" sz="7000" dirty="0" smtClean="0"/>
              <a:t>N</a:t>
            </a:r>
            <a:r>
              <a:rPr lang="en-US" sz="7700" dirty="0" smtClean="0"/>
              <a:t> NYC P</a:t>
            </a:r>
            <a:r>
              <a:rPr lang="en-US" sz="7000" dirty="0" smtClean="0"/>
              <a:t>RECINCTS</a:t>
            </a:r>
            <a:endParaRPr lang="en-US" sz="7000" dirty="0"/>
          </a:p>
        </p:txBody>
      </p:sp>
      <p:sp>
        <p:nvSpPr>
          <p:cNvPr id="3" name="Subtitle 2"/>
          <p:cNvSpPr>
            <a:spLocks noGrp="1"/>
          </p:cNvSpPr>
          <p:nvPr>
            <p:ph type="subTitle" idx="1"/>
          </p:nvPr>
        </p:nvSpPr>
        <p:spPr/>
        <p:txBody>
          <a:bodyPr>
            <a:normAutofit/>
          </a:bodyPr>
          <a:lstStyle/>
          <a:p>
            <a:pPr algn="r"/>
            <a:r>
              <a:rPr lang="en-US" sz="2100" dirty="0" smtClean="0"/>
              <a:t>- Neil </a:t>
            </a:r>
            <a:r>
              <a:rPr lang="en-US" sz="2100" dirty="0" err="1" smtClean="0"/>
              <a:t>d’souza</a:t>
            </a:r>
            <a:r>
              <a:rPr lang="en-US" sz="2100" dirty="0" smtClean="0"/>
              <a:t>, Nikhil Kishore, </a:t>
            </a:r>
            <a:r>
              <a:rPr lang="en-US" sz="2100" dirty="0" err="1" smtClean="0"/>
              <a:t>Priya</a:t>
            </a:r>
            <a:r>
              <a:rPr lang="en-US" sz="2100" dirty="0" smtClean="0"/>
              <a:t> KHOKHER, SACHIN VERMA</a:t>
            </a:r>
            <a:endParaRPr lang="en-US" sz="2100" dirty="0"/>
          </a:p>
        </p:txBody>
      </p:sp>
    </p:spTree>
    <p:extLst>
      <p:ext uri="{BB962C8B-B14F-4D97-AF65-F5344CB8AC3E}">
        <p14:creationId xmlns:p14="http://schemas.microsoft.com/office/powerpoint/2010/main" val="1736066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06038" y="3077304"/>
            <a:ext cx="10058400" cy="1450757"/>
          </a:xfrm>
        </p:spPr>
        <p:txBody>
          <a:bodyPr>
            <a:normAutofit fontScale="90000"/>
          </a:bodyPr>
          <a:lstStyle/>
          <a:p>
            <a:r>
              <a:rPr lang="en-US" sz="4900" dirty="0" smtClean="0"/>
              <a:t>T</a:t>
            </a:r>
            <a:r>
              <a:rPr lang="en-US" sz="4200" dirty="0" smtClean="0"/>
              <a:t>HANK </a:t>
            </a:r>
            <a:r>
              <a:rPr lang="en-US" sz="4900" dirty="0" smtClean="0"/>
              <a:t>Y</a:t>
            </a:r>
            <a:r>
              <a:rPr lang="en-US" sz="4200" dirty="0" smtClean="0"/>
              <a:t>OU</a:t>
            </a:r>
            <a:br>
              <a:rPr lang="en-US" sz="4200" dirty="0" smtClean="0"/>
            </a:br>
            <a:r>
              <a:rPr lang="en-US" sz="4200" dirty="0"/>
              <a:t/>
            </a:r>
            <a:br>
              <a:rPr lang="en-US" sz="4200" dirty="0"/>
            </a:br>
            <a:r>
              <a:rPr lang="en-US" sz="4200" dirty="0" smtClean="0"/>
              <a:t/>
            </a:r>
            <a:br>
              <a:rPr lang="en-US" sz="4200" dirty="0" smtClean="0"/>
            </a:br>
            <a:r>
              <a:rPr lang="en-US" sz="4900" dirty="0" smtClean="0"/>
              <a:t/>
            </a:r>
            <a:br>
              <a:rPr lang="en-US" sz="4900" dirty="0" smtClean="0"/>
            </a:br>
            <a:r>
              <a:rPr lang="en-US" sz="4900" dirty="0"/>
              <a:t/>
            </a:r>
            <a:br>
              <a:rPr lang="en-US" sz="4900" dirty="0"/>
            </a:br>
            <a:r>
              <a:rPr lang="en-US" sz="4900" dirty="0" smtClean="0"/>
              <a:t>Q</a:t>
            </a:r>
            <a:r>
              <a:rPr lang="en-US" sz="4200" dirty="0" smtClean="0"/>
              <a:t>UESTIONS?</a:t>
            </a:r>
            <a:endParaRPr lang="en-US" sz="4900" dirty="0"/>
          </a:p>
        </p:txBody>
      </p:sp>
    </p:spTree>
    <p:extLst>
      <p:ext uri="{BB962C8B-B14F-4D97-AF65-F5344CB8AC3E}">
        <p14:creationId xmlns:p14="http://schemas.microsoft.com/office/powerpoint/2010/main" val="334869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I</a:t>
            </a:r>
            <a:r>
              <a:rPr lang="en-US" sz="4200" dirty="0" smtClean="0"/>
              <a:t>NTRODUCTION</a:t>
            </a:r>
            <a:endParaRPr lang="en-US" sz="49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800" dirty="0" smtClean="0"/>
              <a:t> Crime is a issue in most metropolitan cities as it encroaches on the basic fundamental need for safety.</a:t>
            </a:r>
          </a:p>
          <a:p>
            <a:pPr>
              <a:buFont typeface="Arial" panose="020B0604020202020204" pitchFamily="34" charset="0"/>
              <a:buChar char="•"/>
            </a:pPr>
            <a:r>
              <a:rPr lang="en-US" sz="2800" dirty="0" smtClean="0"/>
              <a:t> This project aimed to check if crime in different precincts of NYC is affected by various demographic factors and if so, which are the most influential ones.</a:t>
            </a:r>
          </a:p>
          <a:p>
            <a:pPr>
              <a:buFont typeface="Arial" panose="020B0604020202020204" pitchFamily="34" charset="0"/>
              <a:buChar char="•"/>
            </a:pPr>
            <a:r>
              <a:rPr lang="en-US" sz="2800" dirty="0" smtClean="0"/>
              <a:t> We will briefly look at the data used and conclusions made after we performed our analysis.</a:t>
            </a:r>
          </a:p>
        </p:txBody>
      </p:sp>
    </p:spTree>
    <p:extLst>
      <p:ext uri="{BB962C8B-B14F-4D97-AF65-F5344CB8AC3E}">
        <p14:creationId xmlns:p14="http://schemas.microsoft.com/office/powerpoint/2010/main" val="4171676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D</a:t>
            </a:r>
            <a:r>
              <a:rPr lang="en-US" sz="4200" dirty="0" smtClean="0"/>
              <a:t>ATA </a:t>
            </a:r>
            <a:endParaRPr lang="en-US" sz="49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5035682"/>
              </p:ext>
            </p:extLst>
          </p:nvPr>
        </p:nvGraphicFramePr>
        <p:xfrm>
          <a:off x="1183060" y="1994106"/>
          <a:ext cx="9611610" cy="4111324"/>
        </p:xfrm>
        <a:graphic>
          <a:graphicData uri="http://schemas.openxmlformats.org/drawingml/2006/table">
            <a:tbl>
              <a:tblPr>
                <a:tableStyleId>{5C22544A-7EE6-4342-B048-85BDC9FD1C3A}</a:tableStyleId>
              </a:tblPr>
              <a:tblGrid>
                <a:gridCol w="3203870"/>
                <a:gridCol w="3203870"/>
                <a:gridCol w="3203870"/>
              </a:tblGrid>
              <a:tr h="365193">
                <a:tc>
                  <a:txBody>
                    <a:bodyPr/>
                    <a:lstStyle/>
                    <a:p>
                      <a:pPr marL="0" marR="0" algn="ctr">
                        <a:lnSpc>
                          <a:spcPct val="115000"/>
                        </a:lnSpc>
                        <a:spcBef>
                          <a:spcPts val="0"/>
                        </a:spcBef>
                        <a:spcAft>
                          <a:spcPts val="0"/>
                        </a:spcAft>
                      </a:pPr>
                      <a:r>
                        <a:rPr lang="en-US" sz="2100" dirty="0">
                          <a:effectLst/>
                        </a:rPr>
                        <a:t>Data</a:t>
                      </a:r>
                      <a:endParaRPr lang="en-US" sz="21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2100">
                          <a:effectLst/>
                        </a:rPr>
                        <a:t>Definition</a:t>
                      </a:r>
                      <a:endParaRPr lang="en-US" sz="21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2100">
                          <a:effectLst/>
                        </a:rPr>
                        <a:t>Granularity</a:t>
                      </a:r>
                      <a:endParaRPr lang="en-US" sz="2100">
                        <a:solidFill>
                          <a:srgbClr val="000000"/>
                        </a:solidFill>
                        <a:effectLst/>
                        <a:latin typeface="Arial" panose="020B0604020202020204" pitchFamily="34" charset="0"/>
                        <a:ea typeface="Arial" panose="020B0604020202020204" pitchFamily="34" charset="0"/>
                      </a:endParaRPr>
                    </a:p>
                  </a:txBody>
                  <a:tcPr marL="63500" marR="63500" marT="63500" marB="63500"/>
                </a:tc>
              </a:tr>
              <a:tr h="908204">
                <a:tc>
                  <a:txBody>
                    <a:bodyPr/>
                    <a:lstStyle/>
                    <a:p>
                      <a:pPr marL="0" marR="0" algn="ctr">
                        <a:lnSpc>
                          <a:spcPct val="115000"/>
                        </a:lnSpc>
                        <a:spcBef>
                          <a:spcPts val="0"/>
                        </a:spcBef>
                        <a:spcAft>
                          <a:spcPts val="0"/>
                        </a:spcAft>
                      </a:pPr>
                      <a:r>
                        <a:rPr lang="en-US" sz="2100">
                          <a:effectLst/>
                        </a:rPr>
                        <a:t>NYC Precinct</a:t>
                      </a:r>
                      <a:r>
                        <a:rPr lang="en-US" sz="2100" baseline="30000">
                          <a:effectLst/>
                        </a:rPr>
                        <a:t>[1]</a:t>
                      </a:r>
                      <a:endParaRPr lang="en-US" sz="21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2100" dirty="0">
                          <a:effectLst/>
                        </a:rPr>
                        <a:t>NYC area divided according to Police Stations Jurisdiction</a:t>
                      </a:r>
                      <a:endParaRPr lang="en-US" sz="21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2100">
                          <a:effectLst/>
                        </a:rPr>
                        <a:t>ShapeFile</a:t>
                      </a:r>
                      <a:endParaRPr lang="en-US" sz="2100">
                        <a:solidFill>
                          <a:srgbClr val="000000"/>
                        </a:solidFill>
                        <a:effectLst/>
                        <a:latin typeface="Arial" panose="020B0604020202020204" pitchFamily="34" charset="0"/>
                        <a:ea typeface="Arial" panose="020B0604020202020204" pitchFamily="34" charset="0"/>
                      </a:endParaRPr>
                    </a:p>
                  </a:txBody>
                  <a:tcPr marL="63500" marR="63500" marT="63500" marB="63500"/>
                </a:tc>
              </a:tr>
              <a:tr h="513501">
                <a:tc>
                  <a:txBody>
                    <a:bodyPr/>
                    <a:lstStyle/>
                    <a:p>
                      <a:pPr marL="0" marR="0" algn="ctr">
                        <a:lnSpc>
                          <a:spcPct val="115000"/>
                        </a:lnSpc>
                        <a:spcBef>
                          <a:spcPts val="0"/>
                        </a:spcBef>
                        <a:spcAft>
                          <a:spcPts val="0"/>
                        </a:spcAft>
                      </a:pPr>
                      <a:r>
                        <a:rPr lang="en-US" sz="2100">
                          <a:effectLst/>
                        </a:rPr>
                        <a:t>Race, Income</a:t>
                      </a:r>
                      <a:r>
                        <a:rPr lang="en-US" sz="2100" baseline="30000">
                          <a:effectLst/>
                        </a:rPr>
                        <a:t>[2]</a:t>
                      </a:r>
                      <a:endParaRPr lang="en-US" sz="21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2100" dirty="0">
                          <a:effectLst/>
                        </a:rPr>
                        <a:t>Demographic data for NYC</a:t>
                      </a:r>
                      <a:endParaRPr lang="en-US" sz="21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2100">
                          <a:effectLst/>
                        </a:rPr>
                        <a:t>Census Tract</a:t>
                      </a:r>
                      <a:endParaRPr lang="en-US" sz="2100">
                        <a:solidFill>
                          <a:srgbClr val="000000"/>
                        </a:solidFill>
                        <a:effectLst/>
                        <a:latin typeface="Arial" panose="020B0604020202020204" pitchFamily="34" charset="0"/>
                        <a:ea typeface="Arial" panose="020B0604020202020204" pitchFamily="34" charset="0"/>
                      </a:endParaRPr>
                    </a:p>
                  </a:txBody>
                  <a:tcPr marL="63500" marR="63500" marT="63500" marB="63500"/>
                </a:tc>
              </a:tr>
              <a:tr h="365193">
                <a:tc>
                  <a:txBody>
                    <a:bodyPr/>
                    <a:lstStyle/>
                    <a:p>
                      <a:pPr marL="0" marR="0" algn="ctr">
                        <a:lnSpc>
                          <a:spcPct val="115000"/>
                        </a:lnSpc>
                        <a:spcBef>
                          <a:spcPts val="0"/>
                        </a:spcBef>
                        <a:spcAft>
                          <a:spcPts val="0"/>
                        </a:spcAft>
                      </a:pPr>
                      <a:r>
                        <a:rPr lang="en-US" sz="2100">
                          <a:effectLst/>
                        </a:rPr>
                        <a:t>Age, Gender</a:t>
                      </a:r>
                      <a:r>
                        <a:rPr lang="en-US" sz="2100" baseline="30000">
                          <a:effectLst/>
                        </a:rPr>
                        <a:t>[3]</a:t>
                      </a:r>
                      <a:endParaRPr lang="en-US" sz="21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2100" dirty="0">
                          <a:effectLst/>
                        </a:rPr>
                        <a:t>Demographic data</a:t>
                      </a:r>
                      <a:endParaRPr lang="en-US" sz="2100" dirty="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2100" dirty="0">
                          <a:effectLst/>
                        </a:rPr>
                        <a:t>By Zip Code</a:t>
                      </a:r>
                      <a:endParaRPr lang="en-US" sz="2100" dirty="0">
                        <a:solidFill>
                          <a:srgbClr val="000000"/>
                        </a:solidFill>
                        <a:effectLst/>
                        <a:latin typeface="Arial" panose="020B0604020202020204" pitchFamily="34" charset="0"/>
                        <a:ea typeface="Arial" panose="020B0604020202020204" pitchFamily="34" charset="0"/>
                      </a:endParaRPr>
                    </a:p>
                  </a:txBody>
                  <a:tcPr marL="63500" marR="63500" marT="63500" marB="63500"/>
                </a:tc>
              </a:tr>
              <a:tr h="513501">
                <a:tc>
                  <a:txBody>
                    <a:bodyPr/>
                    <a:lstStyle/>
                    <a:p>
                      <a:pPr marL="0" marR="0" algn="ctr">
                        <a:lnSpc>
                          <a:spcPct val="115000"/>
                        </a:lnSpc>
                        <a:spcBef>
                          <a:spcPts val="0"/>
                        </a:spcBef>
                        <a:spcAft>
                          <a:spcPts val="0"/>
                        </a:spcAft>
                      </a:pPr>
                      <a:r>
                        <a:rPr lang="en-US" sz="2100">
                          <a:effectLst/>
                        </a:rPr>
                        <a:t>Crime Statistics</a:t>
                      </a:r>
                      <a:r>
                        <a:rPr lang="en-US" sz="2100" baseline="30000">
                          <a:effectLst/>
                        </a:rPr>
                        <a:t>[4]</a:t>
                      </a:r>
                      <a:endParaRPr lang="en-US" sz="21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2100">
                          <a:effectLst/>
                        </a:rPr>
                        <a:t>Data about Crime in NYC</a:t>
                      </a:r>
                      <a:endParaRPr lang="en-US" sz="21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2100" dirty="0">
                          <a:effectLst/>
                        </a:rPr>
                        <a:t>By Precinct</a:t>
                      </a:r>
                      <a:endParaRPr lang="en-US" sz="2100" dirty="0">
                        <a:solidFill>
                          <a:srgbClr val="000000"/>
                        </a:solidFill>
                        <a:effectLst/>
                        <a:latin typeface="Arial" panose="020B0604020202020204" pitchFamily="34" charset="0"/>
                        <a:ea typeface="Arial" panose="020B0604020202020204" pitchFamily="34" charset="0"/>
                      </a:endParaRPr>
                    </a:p>
                  </a:txBody>
                  <a:tcPr marL="63500" marR="63500" marT="63500" marB="63500"/>
                </a:tc>
              </a:tr>
              <a:tr h="636698">
                <a:tc>
                  <a:txBody>
                    <a:bodyPr/>
                    <a:lstStyle/>
                    <a:p>
                      <a:pPr marL="0" marR="0" algn="ctr">
                        <a:lnSpc>
                          <a:spcPct val="115000"/>
                        </a:lnSpc>
                        <a:spcBef>
                          <a:spcPts val="0"/>
                        </a:spcBef>
                        <a:spcAft>
                          <a:spcPts val="0"/>
                        </a:spcAft>
                      </a:pPr>
                      <a:r>
                        <a:rPr lang="en-US" sz="2100">
                          <a:effectLst/>
                        </a:rPr>
                        <a:t>Schools</a:t>
                      </a:r>
                      <a:r>
                        <a:rPr lang="en-US" sz="2100" baseline="30000">
                          <a:effectLst/>
                        </a:rPr>
                        <a:t>[5]</a:t>
                      </a:r>
                      <a:endParaRPr lang="en-US" sz="21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2100">
                          <a:effectLst/>
                        </a:rPr>
                        <a:t>Point Locations of Schools in NYC</a:t>
                      </a:r>
                      <a:endParaRPr lang="en-US" sz="2100">
                        <a:solidFill>
                          <a:srgbClr val="000000"/>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2100" dirty="0">
                          <a:effectLst/>
                        </a:rPr>
                        <a:t>By Precinct</a:t>
                      </a:r>
                      <a:endParaRPr lang="en-US" sz="2100" dirty="0">
                        <a:solidFill>
                          <a:srgbClr val="000000"/>
                        </a:solidFill>
                        <a:effectLst/>
                        <a:latin typeface="Arial" panose="020B0604020202020204" pitchFamily="34" charset="0"/>
                        <a:ea typeface="Arial" panose="020B0604020202020204" pitchFamily="34" charset="0"/>
                      </a:endParaRPr>
                    </a:p>
                  </a:txBody>
                  <a:tcPr marL="63500" marR="63500" marT="63500" marB="63500"/>
                </a:tc>
              </a:tr>
            </a:tbl>
          </a:graphicData>
        </a:graphic>
      </p:graphicFrame>
    </p:spTree>
    <p:extLst>
      <p:ext uri="{BB962C8B-B14F-4D97-AF65-F5344CB8AC3E}">
        <p14:creationId xmlns:p14="http://schemas.microsoft.com/office/powerpoint/2010/main" val="141607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P</a:t>
            </a:r>
            <a:r>
              <a:rPr lang="en-US" sz="4200" dirty="0" smtClean="0"/>
              <a:t>REPARATION</a:t>
            </a:r>
            <a:endParaRPr lang="en-US" sz="4900"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smtClean="0"/>
              <a:t> </a:t>
            </a:r>
            <a:r>
              <a:rPr lang="en-US" sz="2800" dirty="0"/>
              <a:t>Crime data from NYPD is available only at the precinct level, whereas US Census does not provide data at precinct level. </a:t>
            </a:r>
            <a:endParaRPr lang="en-US" sz="2800" dirty="0" smtClean="0"/>
          </a:p>
          <a:p>
            <a:pPr lvl="0">
              <a:buFont typeface="Arial" panose="020B0604020202020204" pitchFamily="34" charset="0"/>
              <a:buChar char="•"/>
            </a:pPr>
            <a:r>
              <a:rPr lang="en-US" sz="2800" dirty="0"/>
              <a:t> </a:t>
            </a:r>
            <a:r>
              <a:rPr lang="en-US" sz="2800" dirty="0" smtClean="0"/>
              <a:t>A spatial </a:t>
            </a:r>
            <a:r>
              <a:rPr lang="en-US" sz="2800" dirty="0"/>
              <a:t>join of NYC Census tract shape file with NYC precinct shape file was performed. The join aggregated the statistics at precinct level.</a:t>
            </a:r>
            <a:endParaRPr lang="en-US" sz="2800" dirty="0"/>
          </a:p>
          <a:p>
            <a:pPr lvl="0">
              <a:buFont typeface="Arial" panose="020B0604020202020204" pitchFamily="34" charset="0"/>
              <a:buChar char="•"/>
            </a:pPr>
            <a:r>
              <a:rPr lang="en-US" sz="2800" dirty="0" smtClean="0"/>
              <a:t> </a:t>
            </a:r>
            <a:r>
              <a:rPr lang="en-US" sz="2800" dirty="0"/>
              <a:t>C</a:t>
            </a:r>
            <a:r>
              <a:rPr lang="en-US" sz="2800" dirty="0" smtClean="0"/>
              <a:t>entroid </a:t>
            </a:r>
            <a:r>
              <a:rPr lang="en-US" sz="2800" dirty="0"/>
              <a:t>(i.e. the intersection point of latitude and longitude of the Zip code area) was calculated for each of the Zip codes and then a spatial join performed using this centroid provided the desired aggregation of data set at precinct level (with least error</a:t>
            </a:r>
            <a:r>
              <a:rPr lang="en-US" sz="2800" dirty="0" smtClean="0"/>
              <a:t>).</a:t>
            </a:r>
            <a:endParaRPr lang="en-US" sz="2800" dirty="0"/>
          </a:p>
        </p:txBody>
      </p:sp>
    </p:spTree>
    <p:extLst>
      <p:ext uri="{BB962C8B-B14F-4D97-AF65-F5344CB8AC3E}">
        <p14:creationId xmlns:p14="http://schemas.microsoft.com/office/powerpoint/2010/main" val="100225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09.png"/>
          <p:cNvPicPr/>
          <p:nvPr/>
        </p:nvPicPr>
        <p:blipFill>
          <a:blip r:embed="rId2"/>
          <a:srcRect/>
          <a:stretch>
            <a:fillRect/>
          </a:stretch>
        </p:blipFill>
        <p:spPr>
          <a:xfrm>
            <a:off x="1784701" y="418804"/>
            <a:ext cx="8178696" cy="6439196"/>
          </a:xfrm>
          <a:prstGeom prst="rect">
            <a:avLst/>
          </a:prstGeom>
          <a:ln/>
        </p:spPr>
      </p:pic>
      <p:sp>
        <p:nvSpPr>
          <p:cNvPr id="12" name="Text Placeholder 11"/>
          <p:cNvSpPr>
            <a:spLocks noGrp="1"/>
          </p:cNvSpPr>
          <p:nvPr>
            <p:ph type="body" sz="half" idx="2"/>
          </p:nvPr>
        </p:nvSpPr>
        <p:spPr>
          <a:xfrm>
            <a:off x="1121031" y="6263640"/>
            <a:ext cx="10113264" cy="594360"/>
          </a:xfrm>
        </p:spPr>
        <p:txBody>
          <a:bodyPr/>
          <a:lstStyle/>
          <a:p>
            <a:pPr algn="ctr"/>
            <a:r>
              <a:rPr lang="en-US" dirty="0" smtClean="0">
                <a:solidFill>
                  <a:schemeClr val="tx1"/>
                </a:solidFill>
              </a:rPr>
              <a:t>Zip Codes with centroids</a:t>
            </a:r>
            <a:endParaRPr lang="en-US" dirty="0">
              <a:solidFill>
                <a:schemeClr val="tx1"/>
              </a:solidFill>
            </a:endParaRPr>
          </a:p>
        </p:txBody>
      </p:sp>
    </p:spTree>
    <p:extLst>
      <p:ext uri="{BB962C8B-B14F-4D97-AF65-F5344CB8AC3E}">
        <p14:creationId xmlns:p14="http://schemas.microsoft.com/office/powerpoint/2010/main" val="294784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900" dirty="0" smtClean="0"/>
              <a:t>A</a:t>
            </a:r>
            <a:r>
              <a:rPr lang="en-US" sz="4200" dirty="0" smtClean="0"/>
              <a:t>NALYSIS</a:t>
            </a:r>
            <a:endParaRPr lang="en-US" sz="4900" dirty="0"/>
          </a:p>
        </p:txBody>
      </p:sp>
      <p:sp>
        <p:nvSpPr>
          <p:cNvPr id="7" name="Content Placeholder 6"/>
          <p:cNvSpPr>
            <a:spLocks noGrp="1"/>
          </p:cNvSpPr>
          <p:nvPr>
            <p:ph sz="half" idx="2"/>
          </p:nvPr>
        </p:nvSpPr>
        <p:spPr/>
        <p:txBody>
          <a:bodyPr/>
          <a:lstStyle/>
          <a:p>
            <a:r>
              <a:rPr lang="en-US" dirty="0" smtClean="0"/>
              <a:t> </a:t>
            </a:r>
          </a:p>
          <a:p>
            <a:r>
              <a:rPr lang="en-US" dirty="0" smtClean="0"/>
              <a:t>Multivariate regression was performed and showed </a:t>
            </a:r>
            <a:r>
              <a:rPr lang="en-US" dirty="0"/>
              <a:t>a correlation between total crime and the regressors indicating that factors like age and median income have an impact (low p-values) but it was not possible to clearly interpret which regressors have a greater impact due to collinearity. The model did not perform so well on the validation set though slightly better than the training set (R-squared of 0.573). </a:t>
            </a:r>
          </a:p>
          <a:p>
            <a:endParaRPr lang="en-US" dirty="0" smtClean="0"/>
          </a:p>
          <a:p>
            <a:endParaRPr lang="en-US" dirty="0"/>
          </a:p>
        </p:txBody>
      </p:sp>
      <p:pic>
        <p:nvPicPr>
          <p:cNvPr id="8" name="image07.png"/>
          <p:cNvPicPr>
            <a:picLocks noGrp="1"/>
          </p:cNvPicPr>
          <p:nvPr>
            <p:ph sz="half" idx="1"/>
          </p:nvPr>
        </p:nvPicPr>
        <p:blipFill>
          <a:blip r:embed="rId2"/>
          <a:srcRect/>
          <a:stretch>
            <a:fillRect/>
          </a:stretch>
        </p:blipFill>
        <p:spPr>
          <a:xfrm>
            <a:off x="1404762" y="2210605"/>
            <a:ext cx="4331019" cy="3228294"/>
          </a:xfrm>
          <a:prstGeom prst="rect">
            <a:avLst/>
          </a:prstGeom>
          <a:ln/>
        </p:spPr>
      </p:pic>
    </p:spTree>
    <p:extLst>
      <p:ext uri="{BB962C8B-B14F-4D97-AF65-F5344CB8AC3E}">
        <p14:creationId xmlns:p14="http://schemas.microsoft.com/office/powerpoint/2010/main" val="160933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A</a:t>
            </a:r>
            <a:r>
              <a:rPr lang="en-US" sz="4200" dirty="0" smtClean="0"/>
              <a:t>NALYSIS</a:t>
            </a:r>
            <a:endParaRPr lang="en-US" sz="4900" dirty="0"/>
          </a:p>
        </p:txBody>
      </p:sp>
      <p:sp>
        <p:nvSpPr>
          <p:cNvPr id="6" name="Content Placeholder 5"/>
          <p:cNvSpPr>
            <a:spLocks noGrp="1"/>
          </p:cNvSpPr>
          <p:nvPr>
            <p:ph idx="1"/>
          </p:nvPr>
        </p:nvSpPr>
        <p:spPr/>
        <p:txBody>
          <a:bodyPr>
            <a:normAutofit/>
          </a:bodyPr>
          <a:lstStyle/>
          <a:p>
            <a:pPr>
              <a:buFont typeface="Arial" panose="020B0604020202020204" pitchFamily="34" charset="0"/>
              <a:buChar char="•"/>
            </a:pPr>
            <a:r>
              <a:rPr lang="en-US" sz="2800" b="1" dirty="0"/>
              <a:t> </a:t>
            </a:r>
            <a:r>
              <a:rPr lang="en-US" sz="2800" b="1" dirty="0" smtClean="0"/>
              <a:t>Feature </a:t>
            </a:r>
            <a:r>
              <a:rPr lang="en-US" sz="2800" b="1" dirty="0"/>
              <a:t>selection (forward-stepwise)</a:t>
            </a:r>
            <a:r>
              <a:rPr lang="en-US" sz="2800" dirty="0"/>
              <a:t> was carried out on the regressors and it was found that precincts that have a greater population overall as well as a greater number of women, white people, Asians and Native Hawaiians have more crime</a:t>
            </a:r>
            <a:r>
              <a:rPr lang="en-US" sz="2800" dirty="0" smtClean="0"/>
              <a:t>.</a:t>
            </a:r>
          </a:p>
          <a:p>
            <a:pPr>
              <a:buFont typeface="Arial" panose="020B0604020202020204" pitchFamily="34" charset="0"/>
              <a:buChar char="•"/>
            </a:pPr>
            <a:r>
              <a:rPr lang="en-US" sz="2800" dirty="0"/>
              <a:t> </a:t>
            </a:r>
            <a:r>
              <a:rPr lang="en-US" sz="2800" dirty="0"/>
              <a:t>The most probable reason for number of white people factoring in is that they comprise a majority of the total population in most precincts. It needs to be emphasized that the people falling under these categories need not be perpetrators of crime but also (and most probably) victims of crime.</a:t>
            </a:r>
            <a:endParaRPr lang="en-US" sz="2800" dirty="0" smtClean="0"/>
          </a:p>
        </p:txBody>
      </p:sp>
    </p:spTree>
    <p:extLst>
      <p:ext uri="{BB962C8B-B14F-4D97-AF65-F5344CB8AC3E}">
        <p14:creationId xmlns:p14="http://schemas.microsoft.com/office/powerpoint/2010/main" val="198401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900" dirty="0" smtClean="0"/>
              <a:t>A</a:t>
            </a:r>
            <a:r>
              <a:rPr lang="en-US" sz="4200" dirty="0" smtClean="0"/>
              <a:t>NALYSIS</a:t>
            </a:r>
            <a:endParaRPr lang="en-US" sz="4900" dirty="0"/>
          </a:p>
        </p:txBody>
      </p:sp>
      <p:sp>
        <p:nvSpPr>
          <p:cNvPr id="5" name="Content Placeholder 4"/>
          <p:cNvSpPr>
            <a:spLocks noGrp="1"/>
          </p:cNvSpPr>
          <p:nvPr>
            <p:ph sz="half" idx="1"/>
          </p:nvPr>
        </p:nvSpPr>
        <p:spPr/>
        <p:txBody>
          <a:bodyPr/>
          <a:lstStyle/>
          <a:p>
            <a:r>
              <a:rPr lang="en-US" dirty="0" smtClean="0"/>
              <a:t> Outputs of K-means clustering:</a:t>
            </a:r>
          </a:p>
          <a:p>
            <a:endParaRPr lang="en-US" dirty="0" smtClean="0"/>
          </a:p>
        </p:txBody>
      </p:sp>
      <p:sp>
        <p:nvSpPr>
          <p:cNvPr id="6" name="Content Placeholder 5"/>
          <p:cNvSpPr>
            <a:spLocks noGrp="1"/>
          </p:cNvSpPr>
          <p:nvPr>
            <p:ph sz="half" idx="2"/>
          </p:nvPr>
        </p:nvSpPr>
        <p:spPr/>
        <p:txBody>
          <a:bodyPr/>
          <a:lstStyle/>
          <a:p>
            <a:r>
              <a:rPr lang="en-US" dirty="0" smtClean="0"/>
              <a:t> </a:t>
            </a:r>
            <a:r>
              <a:rPr lang="en-US" dirty="0"/>
              <a:t>V</a:t>
            </a:r>
            <a:r>
              <a:rPr lang="en-US" dirty="0" smtClean="0"/>
              <a:t>isually </a:t>
            </a:r>
            <a:r>
              <a:rPr lang="en-US" dirty="0"/>
              <a:t>it was hard to see a clear distinction between the two clusters which means that no group of precincts displays characteristics that are distinctly </a:t>
            </a:r>
            <a:r>
              <a:rPr lang="en-US" dirty="0" smtClean="0"/>
              <a:t>similar.</a:t>
            </a:r>
          </a:p>
          <a:p>
            <a:r>
              <a:rPr lang="en-US" dirty="0" smtClean="0"/>
              <a:t> </a:t>
            </a:r>
            <a:endParaRPr lang="en-US" dirty="0"/>
          </a:p>
        </p:txBody>
      </p:sp>
      <p:pic>
        <p:nvPicPr>
          <p:cNvPr id="7" name="image05.png"/>
          <p:cNvPicPr/>
          <p:nvPr/>
        </p:nvPicPr>
        <p:blipFill>
          <a:blip r:embed="rId2"/>
          <a:srcRect/>
          <a:stretch>
            <a:fillRect/>
          </a:stretch>
        </p:blipFill>
        <p:spPr>
          <a:xfrm>
            <a:off x="1503982" y="2332226"/>
            <a:ext cx="4124352" cy="3050376"/>
          </a:xfrm>
          <a:prstGeom prst="rect">
            <a:avLst/>
          </a:prstGeom>
          <a:ln/>
        </p:spPr>
      </p:pic>
      <p:pic>
        <p:nvPicPr>
          <p:cNvPr id="9" name="image04.png"/>
          <p:cNvPicPr/>
          <p:nvPr/>
        </p:nvPicPr>
        <p:blipFill>
          <a:blip r:embed="rId3"/>
          <a:srcRect/>
          <a:stretch>
            <a:fillRect/>
          </a:stretch>
        </p:blipFill>
        <p:spPr>
          <a:xfrm>
            <a:off x="6611092" y="3166752"/>
            <a:ext cx="4432959" cy="3032167"/>
          </a:xfrm>
          <a:prstGeom prst="rect">
            <a:avLst/>
          </a:prstGeom>
          <a:ln/>
        </p:spPr>
      </p:pic>
    </p:spTree>
    <p:extLst>
      <p:ext uri="{BB962C8B-B14F-4D97-AF65-F5344CB8AC3E}">
        <p14:creationId xmlns:p14="http://schemas.microsoft.com/office/powerpoint/2010/main" val="79994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900" dirty="0" smtClean="0"/>
              <a:t>C</a:t>
            </a:r>
            <a:r>
              <a:rPr lang="en-US" sz="4200" dirty="0" smtClean="0"/>
              <a:t>ONCLUSION</a:t>
            </a:r>
            <a:endParaRPr lang="en-US" sz="4900" dirty="0"/>
          </a:p>
        </p:txBody>
      </p:sp>
      <p:sp>
        <p:nvSpPr>
          <p:cNvPr id="6" name="Content Placeholder 5"/>
          <p:cNvSpPr>
            <a:spLocks noGrp="1"/>
          </p:cNvSpPr>
          <p:nvPr>
            <p:ph idx="1"/>
          </p:nvPr>
        </p:nvSpPr>
        <p:spPr/>
        <p:txBody>
          <a:bodyPr>
            <a:normAutofit/>
          </a:bodyPr>
          <a:lstStyle/>
          <a:p>
            <a:pPr>
              <a:buFont typeface="Arial" panose="020B0604020202020204" pitchFamily="34" charset="0"/>
              <a:buChar char="•"/>
            </a:pPr>
            <a:r>
              <a:rPr lang="en-US" sz="2800" dirty="0" smtClean="0"/>
              <a:t> </a:t>
            </a:r>
            <a:r>
              <a:rPr lang="en-US" sz="2800" dirty="0"/>
              <a:t>Through the various analysis performed it can be concluded that crime is influenced by demographic factors and mainly by the total population in a precinct</a:t>
            </a:r>
            <a:r>
              <a:rPr lang="en-US" sz="2800" dirty="0" smtClean="0"/>
              <a:t>.</a:t>
            </a:r>
          </a:p>
          <a:p>
            <a:pPr>
              <a:buFont typeface="Arial" panose="020B0604020202020204" pitchFamily="34" charset="0"/>
              <a:buChar char="•"/>
            </a:pPr>
            <a:r>
              <a:rPr lang="en-US" sz="2800" dirty="0"/>
              <a:t> </a:t>
            </a:r>
            <a:r>
              <a:rPr lang="en-US" sz="2800" dirty="0"/>
              <a:t>It is likely that precincts with a greater population of minorities will have more crime since opportunity for crime may be greater. </a:t>
            </a:r>
            <a:endParaRPr lang="en-US" sz="2800" dirty="0" smtClean="0"/>
          </a:p>
          <a:p>
            <a:pPr>
              <a:buFont typeface="Arial" panose="020B0604020202020204" pitchFamily="34" charset="0"/>
              <a:buChar char="•"/>
            </a:pPr>
            <a:r>
              <a:rPr lang="en-US" sz="2800" dirty="0"/>
              <a:t> </a:t>
            </a:r>
            <a:r>
              <a:rPr lang="en-US" sz="2800" dirty="0"/>
              <a:t>Despite the different locations of precincts, there seems to be no significantly similar patterns or characteristics among them to form separate groups/clusters.</a:t>
            </a:r>
            <a:endParaRPr lang="en-US" sz="2800" dirty="0"/>
          </a:p>
        </p:txBody>
      </p:sp>
    </p:spTree>
    <p:extLst>
      <p:ext uri="{BB962C8B-B14F-4D97-AF65-F5344CB8AC3E}">
        <p14:creationId xmlns:p14="http://schemas.microsoft.com/office/powerpoint/2010/main" val="375339168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309</TotalTime>
  <Words>533</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CRIME IN NYC PRECINCTS</vt:lpstr>
      <vt:lpstr>INTRODUCTION</vt:lpstr>
      <vt:lpstr>DATA </vt:lpstr>
      <vt:lpstr>PREPARATION</vt:lpstr>
      <vt:lpstr>PowerPoint Presentation</vt:lpstr>
      <vt:lpstr>ANALYSIS</vt:lpstr>
      <vt:lpstr>ANALYSIS</vt:lpstr>
      <vt:lpstr>ANALYSIS</vt:lpstr>
      <vt:lpstr>CONCLUSION</vt:lpstr>
      <vt:lpstr>THANK YOU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NYC PRECINCTS</dc:title>
  <dc:creator>Neil D'Souza</dc:creator>
  <cp:lastModifiedBy>Neil D'Souza</cp:lastModifiedBy>
  <cp:revision>11</cp:revision>
  <dcterms:created xsi:type="dcterms:W3CDTF">2015-11-17T19:12:34Z</dcterms:created>
  <dcterms:modified xsi:type="dcterms:W3CDTF">2015-11-22T22:04:17Z</dcterms:modified>
</cp:coreProperties>
</file>