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57" r:id="rId5"/>
    <p:sldId id="265" r:id="rId6"/>
    <p:sldId id="264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3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75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43094-035A-4CEA-8DD3-5B440BCE4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06E94-CE39-4741-8D02-EB9E06EF3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BA438-1A36-46EA-AB0D-5A23C6E6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427B-7D0E-486D-AE69-97E082168204}" type="datetimeFigureOut">
              <a:rPr lang="en-CA" smtClean="0"/>
              <a:t>2021-03-18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07A3D-5274-4781-AF12-405AFD350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FF6B3-4145-41C0-9DE7-729325EE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F5AB-BE59-4215-99CF-BF872181FA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288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0B3F0-736E-4E9F-AF56-8C09CF372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EB96FB-02B6-421B-8111-F5A828765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72245-A342-4C75-B2C8-46426FB65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427B-7D0E-486D-AE69-97E082168204}" type="datetimeFigureOut">
              <a:rPr lang="en-CA" smtClean="0"/>
              <a:t>2021-03-18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ECE45-9D28-4B32-A5D4-BF37546AD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1DDE1-5D8D-4D7C-B2FD-4DC88A05E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F5AB-BE59-4215-99CF-BF872181FA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883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72C433-161A-4891-9F36-8CBF682FE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6D185-4000-44E6-AC6C-DDB9B5949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34487-4287-4058-8174-62D211C6C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427B-7D0E-486D-AE69-97E082168204}" type="datetimeFigureOut">
              <a:rPr lang="en-CA" smtClean="0"/>
              <a:t>2021-03-18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25DC5-0BA5-4D2B-AEBA-7D504530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21012-0092-45ED-B25C-99B187FF8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F5AB-BE59-4215-99CF-BF872181FA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370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B2C9-1976-4974-B98A-35113CFDF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94D22-F9BD-44C0-B3D5-36F96FDF8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9C7D1-B942-45EA-AADA-03C354801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427B-7D0E-486D-AE69-97E082168204}" type="datetimeFigureOut">
              <a:rPr lang="en-CA" smtClean="0"/>
              <a:t>2021-03-18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A0D10-9B6D-49D9-8A29-C8DD50A5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AFE6-C9AC-4B4B-98EB-E5C7C6C5A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F5AB-BE59-4215-99CF-BF872181FA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498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841AB-D024-410A-8A38-83ED09BE2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A0C6D-2217-4B9E-8CCB-7204A0163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4F747-DF32-4F86-A856-0FA5944D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427B-7D0E-486D-AE69-97E082168204}" type="datetimeFigureOut">
              <a:rPr lang="en-CA" smtClean="0"/>
              <a:t>2021-03-18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8B7F4-C32C-44E9-BCDA-EC33FAFB6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C790E-D2AB-4475-877F-D2459BCBD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F5AB-BE59-4215-99CF-BF872181FA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967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664CD-C44B-499F-9F2E-292F27A0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6A30E-0A1D-49CC-B70F-A11CE5C41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C0ED7-E9E9-4176-ACCF-58266B60E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C350D-23F2-4916-AA35-E397BA27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427B-7D0E-486D-AE69-97E082168204}" type="datetimeFigureOut">
              <a:rPr lang="en-CA" smtClean="0"/>
              <a:t>2021-03-18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F8938-AF6F-4618-875B-3E438C3E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9B7C7-50B3-4758-B4A4-64943203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F5AB-BE59-4215-99CF-BF872181FA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013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D97C-1655-4C59-9E9E-DDB655148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884C3-F2B5-4959-9A64-5A3F8504B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F533E-7B30-4885-A13D-D19A58B14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97070-5241-44B2-A359-2F4ED1921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3D619F-9620-41F2-846A-2F0ABEE32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F05E1F-9713-4721-A59A-F0B84F072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427B-7D0E-486D-AE69-97E082168204}" type="datetimeFigureOut">
              <a:rPr lang="en-CA" smtClean="0"/>
              <a:t>2021-03-18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6E8F24-6893-4790-95E2-62D3805D8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87B145-56F0-47A0-A8A6-DAFC93680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F5AB-BE59-4215-99CF-BF872181FA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890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5C95D-7CA3-4CA0-9769-74CE3F0E9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A9B68-4510-473C-9347-9FC91C794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427B-7D0E-486D-AE69-97E082168204}" type="datetimeFigureOut">
              <a:rPr lang="en-CA" smtClean="0"/>
              <a:t>2021-03-18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2F6D7-3D77-4C57-A774-AEEEFB1D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75316-E36F-4218-B600-419454985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F5AB-BE59-4215-99CF-BF872181FA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668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3E805-579A-4C1D-9404-B06F3A71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427B-7D0E-486D-AE69-97E082168204}" type="datetimeFigureOut">
              <a:rPr lang="en-CA" smtClean="0"/>
              <a:t>2021-03-18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EA8D05-44D6-4843-BE53-54B62CC0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6863F-AA82-4B26-89ED-23A6F489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F5AB-BE59-4215-99CF-BF872181FA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7616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20E33-6BE8-4AFF-BCED-AD0759745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9BC7B-9243-422A-80DF-C9F616828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9B01B-A661-49ED-94F8-94FE3EBD0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67C32-DD43-447E-9AA4-2A918C76B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427B-7D0E-486D-AE69-97E082168204}" type="datetimeFigureOut">
              <a:rPr lang="en-CA" smtClean="0"/>
              <a:t>2021-03-18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29590-D524-4FA2-9399-9B6FE164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A2E08-21B4-4D06-9A76-5C78FA1D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F5AB-BE59-4215-99CF-BF872181FA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090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B82F-0514-4962-8996-797AC93A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5290BA-A4BD-48D9-B40A-9CD9DAF46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22FC3-A518-4809-9AE5-C3F1FA636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524D4-EEB4-49DF-A568-3F8CEC3F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427B-7D0E-486D-AE69-97E082168204}" type="datetimeFigureOut">
              <a:rPr lang="en-CA" smtClean="0"/>
              <a:t>2021-03-18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C29EE-154F-494D-AEDE-68C117C2C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0BDA0-215F-4246-A579-F5AF3AF5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F5AB-BE59-4215-99CF-BF872181FA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303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C2CDE-F535-4DC6-86CA-7F16CBE2B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33971-083A-4DBC-9C5F-3765BE540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5C46B-6C77-420C-98B7-B75D072298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0427B-7D0E-486D-AE69-97E082168204}" type="datetimeFigureOut">
              <a:rPr lang="en-CA" smtClean="0"/>
              <a:t>2021-03-18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35EE3-6750-477B-8425-821C963B5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DC5F8-F817-4850-8FA2-67129D81A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5F5AB-BE59-4215-99CF-BF872181FA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397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167C5-88D8-4C35-BD44-9F0F4F82B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1395" y="4259107"/>
            <a:ext cx="9469211" cy="1364086"/>
          </a:xfrm>
        </p:spPr>
        <p:txBody>
          <a:bodyPr anchor="t">
            <a:normAutofit/>
          </a:bodyPr>
          <a:lstStyle/>
          <a:p>
            <a:r>
              <a:rPr lang="en-CA" dirty="0">
                <a:solidFill>
                  <a:schemeClr val="tx2"/>
                </a:solidFill>
              </a:rPr>
              <a:t>Presented by</a:t>
            </a:r>
          </a:p>
          <a:p>
            <a:r>
              <a:rPr lang="en-CA" dirty="0">
                <a:solidFill>
                  <a:schemeClr val="tx2"/>
                </a:solidFill>
              </a:rPr>
              <a:t>Gregory </a:t>
            </a:r>
            <a:r>
              <a:rPr lang="en-CA" dirty="0" err="1">
                <a:solidFill>
                  <a:schemeClr val="tx2"/>
                </a:solidFill>
              </a:rPr>
              <a:t>Tolkachev</a:t>
            </a:r>
            <a:r>
              <a:rPr lang="en-CA" dirty="0">
                <a:solidFill>
                  <a:schemeClr val="tx2"/>
                </a:solidFill>
              </a:rPr>
              <a:t>, </a:t>
            </a:r>
            <a:r>
              <a:rPr lang="en-CA" dirty="0" err="1">
                <a:solidFill>
                  <a:schemeClr val="tx2"/>
                </a:solidFill>
              </a:rPr>
              <a:t>Maihesuti</a:t>
            </a:r>
            <a:r>
              <a:rPr lang="en-CA" dirty="0">
                <a:solidFill>
                  <a:schemeClr val="tx2"/>
                </a:solidFill>
              </a:rPr>
              <a:t> </a:t>
            </a:r>
            <a:r>
              <a:rPr lang="en-CA" dirty="0" err="1">
                <a:solidFill>
                  <a:schemeClr val="tx2"/>
                </a:solidFill>
              </a:rPr>
              <a:t>Minawaer</a:t>
            </a:r>
            <a:r>
              <a:rPr lang="en-CA" dirty="0">
                <a:solidFill>
                  <a:schemeClr val="tx2"/>
                </a:solidFill>
              </a:rPr>
              <a:t>, Neil Wick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77C32724-447B-406B-8D62-88BD6516E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9980" y="1264635"/>
            <a:ext cx="6711734" cy="232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59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1430-7F2D-4288-B339-5C7246448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Views: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30161-D049-4F4D-B96E-417A4B3FFA70}"/>
              </a:ext>
            </a:extLst>
          </p:cNvPr>
          <p:cNvSpPr txBox="1"/>
          <p:nvPr/>
        </p:nvSpPr>
        <p:spPr>
          <a:xfrm>
            <a:off x="941261" y="1690688"/>
            <a:ext cx="992605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In polls/views.py</a:t>
            </a:r>
          </a:p>
          <a:p>
            <a:endParaRPr lang="en-CA" sz="3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</a:rPr>
              <a:t>from </a:t>
            </a:r>
            <a:r>
              <a:rPr lang="en-US" sz="3200" dirty="0" err="1">
                <a:solidFill>
                  <a:srgbClr val="0070C0"/>
                </a:solidFill>
                <a:latin typeface="Consolas" panose="020B0609020204030204" pitchFamily="49" charset="0"/>
              </a:rPr>
              <a:t>django.http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</a:rPr>
              <a:t> import </a:t>
            </a:r>
            <a:r>
              <a:rPr lang="en-US" sz="3200" dirty="0" err="1">
                <a:solidFill>
                  <a:srgbClr val="0070C0"/>
                </a:solidFill>
                <a:latin typeface="Consolas" panose="020B0609020204030204" pitchFamily="49" charset="0"/>
              </a:rPr>
              <a:t>HttpResponse</a:t>
            </a:r>
            <a:endParaRPr lang="en-US" sz="3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US" sz="3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</a:rPr>
              <a:t>def index(request):</a:t>
            </a:r>
          </a:p>
          <a:p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</a:rPr>
              <a:t>    return </a:t>
            </a:r>
            <a:r>
              <a:rPr lang="en-US" sz="3200" dirty="0" err="1">
                <a:solidFill>
                  <a:srgbClr val="0070C0"/>
                </a:solidFill>
                <a:latin typeface="Consolas" panose="020B0609020204030204" pitchFamily="49" charset="0"/>
              </a:rPr>
              <a:t>HttpResponse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</a:rPr>
              <a:t>("Hello, world. You're at the polls index.")</a:t>
            </a:r>
          </a:p>
        </p:txBody>
      </p:sp>
    </p:spTree>
    <p:extLst>
      <p:ext uri="{BB962C8B-B14F-4D97-AF65-F5344CB8AC3E}">
        <p14:creationId xmlns:p14="http://schemas.microsoft.com/office/powerpoint/2010/main" val="88733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1430-7F2D-4288-B339-5C7246448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URLs: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30161-D049-4F4D-B96E-417A4B3FFA70}"/>
              </a:ext>
            </a:extLst>
          </p:cNvPr>
          <p:cNvSpPr txBox="1"/>
          <p:nvPr/>
        </p:nvSpPr>
        <p:spPr>
          <a:xfrm>
            <a:off x="941261" y="1690688"/>
            <a:ext cx="99260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In polls/urls.py</a:t>
            </a:r>
          </a:p>
          <a:p>
            <a:endParaRPr lang="en-CA" sz="3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</a:rPr>
              <a:t>from </a:t>
            </a:r>
            <a:r>
              <a:rPr lang="en-US" sz="3200" dirty="0" err="1">
                <a:solidFill>
                  <a:srgbClr val="0070C0"/>
                </a:solidFill>
                <a:latin typeface="Consolas" panose="020B0609020204030204" pitchFamily="49" charset="0"/>
              </a:rPr>
              <a:t>django.urls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</a:rPr>
              <a:t> import path</a:t>
            </a:r>
          </a:p>
          <a:p>
            <a:endParaRPr lang="en-US" sz="3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</a:rPr>
              <a:t>from . import views</a:t>
            </a:r>
          </a:p>
          <a:p>
            <a:endParaRPr lang="en-US" sz="3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3200" dirty="0" err="1">
                <a:solidFill>
                  <a:srgbClr val="0070C0"/>
                </a:solidFill>
                <a:latin typeface="Consolas" panose="020B0609020204030204" pitchFamily="49" charset="0"/>
              </a:rPr>
              <a:t>urlpatterns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</a:rPr>
              <a:t> = [</a:t>
            </a:r>
          </a:p>
          <a:p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</a:rPr>
              <a:t>    path('', </a:t>
            </a:r>
            <a:r>
              <a:rPr lang="en-US" sz="3200" dirty="0" err="1">
                <a:solidFill>
                  <a:srgbClr val="0070C0"/>
                </a:solidFill>
                <a:latin typeface="Consolas" panose="020B0609020204030204" pitchFamily="49" charset="0"/>
              </a:rPr>
              <a:t>views.index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</a:rPr>
              <a:t>, name='index'),</a:t>
            </a:r>
          </a:p>
          <a:p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71832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1430-7F2D-4288-B339-5C7246448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err="1"/>
              <a:t>URLconf</a:t>
            </a:r>
            <a:r>
              <a:rPr lang="en-CA" b="1" dirty="0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30161-D049-4F4D-B96E-417A4B3FFA70}"/>
              </a:ext>
            </a:extLst>
          </p:cNvPr>
          <p:cNvSpPr txBox="1"/>
          <p:nvPr/>
        </p:nvSpPr>
        <p:spPr>
          <a:xfrm>
            <a:off x="941261" y="1690688"/>
            <a:ext cx="992605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In mysite/urls.py</a:t>
            </a:r>
          </a:p>
          <a:p>
            <a:endParaRPr lang="en-CA" sz="3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from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django.contrib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 import admin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from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django.urls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 import include, path</a:t>
            </a:r>
          </a:p>
          <a:p>
            <a:endParaRPr lang="en-U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urlpatterns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 = [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    path('polls/', include('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polls.urls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')),	</a:t>
            </a:r>
            <a:r>
              <a:rPr lang="en-US" sz="2400" dirty="0"/>
              <a:t># route, view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    path('admin/',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admin.site.urls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23229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1430-7F2D-4288-B339-5C7246448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Models: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30161-D049-4F4D-B96E-417A4B3FFA70}"/>
              </a:ext>
            </a:extLst>
          </p:cNvPr>
          <p:cNvSpPr txBox="1"/>
          <p:nvPr/>
        </p:nvSpPr>
        <p:spPr>
          <a:xfrm>
            <a:off x="941261" y="1690688"/>
            <a:ext cx="99260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In polls/models.py</a:t>
            </a:r>
          </a:p>
          <a:p>
            <a:endParaRPr lang="en-CA" sz="3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</a:rPr>
              <a:t>from </a:t>
            </a:r>
            <a:r>
              <a:rPr lang="en-US" sz="3200" dirty="0" err="1">
                <a:solidFill>
                  <a:srgbClr val="0070C0"/>
                </a:solidFill>
                <a:latin typeface="Consolas" panose="020B0609020204030204" pitchFamily="49" charset="0"/>
              </a:rPr>
              <a:t>django.db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</a:rPr>
              <a:t> import models</a:t>
            </a:r>
          </a:p>
          <a:p>
            <a:endParaRPr lang="en-US" sz="3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</a:rPr>
              <a:t>class Question(</a:t>
            </a:r>
            <a:r>
              <a:rPr lang="en-US" sz="3200" dirty="0" err="1">
                <a:solidFill>
                  <a:srgbClr val="0070C0"/>
                </a:solidFill>
                <a:latin typeface="Consolas" panose="020B0609020204030204" pitchFamily="49" charset="0"/>
              </a:rPr>
              <a:t>models.Model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solidFill>
                  <a:srgbClr val="0070C0"/>
                </a:solidFill>
                <a:latin typeface="Consolas" panose="020B0609020204030204" pitchFamily="49" charset="0"/>
              </a:rPr>
              <a:t>question_text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en-US" sz="3200" dirty="0" err="1">
                <a:solidFill>
                  <a:srgbClr val="0070C0"/>
                </a:solidFill>
                <a:latin typeface="Consolas" panose="020B0609020204030204" pitchFamily="49" charset="0"/>
              </a:rPr>
              <a:t>models.CharField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0070C0"/>
                </a:solidFill>
                <a:latin typeface="Consolas" panose="020B0609020204030204" pitchFamily="49" charset="0"/>
              </a:rPr>
              <a:t>max_length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</a:rPr>
              <a:t>=200)</a:t>
            </a:r>
          </a:p>
          <a:p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solidFill>
                  <a:srgbClr val="0070C0"/>
                </a:solidFill>
                <a:latin typeface="Consolas" panose="020B0609020204030204" pitchFamily="49" charset="0"/>
              </a:rPr>
              <a:t>pub_date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en-US" sz="3200" dirty="0" err="1">
                <a:solidFill>
                  <a:srgbClr val="0070C0"/>
                </a:solidFill>
                <a:latin typeface="Consolas" panose="020B0609020204030204" pitchFamily="49" charset="0"/>
              </a:rPr>
              <a:t>models.DateTimeField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</a:rPr>
              <a:t>('date published')</a:t>
            </a:r>
          </a:p>
        </p:txBody>
      </p:sp>
    </p:spTree>
    <p:extLst>
      <p:ext uri="{BB962C8B-B14F-4D97-AF65-F5344CB8AC3E}">
        <p14:creationId xmlns:p14="http://schemas.microsoft.com/office/powerpoint/2010/main" val="2860002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1430-7F2D-4288-B339-5C7246448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Include the app in the project</a:t>
            </a:r>
            <a:r>
              <a:rPr lang="en-CA" b="1" dirty="0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30161-D049-4F4D-B96E-417A4B3FFA70}"/>
              </a:ext>
            </a:extLst>
          </p:cNvPr>
          <p:cNvSpPr txBox="1"/>
          <p:nvPr/>
        </p:nvSpPr>
        <p:spPr>
          <a:xfrm>
            <a:off x="941261" y="1690688"/>
            <a:ext cx="99260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In mysite/settings.py</a:t>
            </a:r>
          </a:p>
          <a:p>
            <a:endParaRPr lang="en-CA" sz="3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</a:rPr>
              <a:t>INSTALLED_APPS = [</a:t>
            </a:r>
          </a:p>
          <a:p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</a:rPr>
              <a:t>    '</a:t>
            </a:r>
            <a:r>
              <a:rPr lang="en-US" sz="3200" dirty="0" err="1">
                <a:solidFill>
                  <a:srgbClr val="0070C0"/>
                </a:solidFill>
                <a:latin typeface="Consolas" panose="020B0609020204030204" pitchFamily="49" charset="0"/>
              </a:rPr>
              <a:t>polls.apps.PollsConfig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</a:rPr>
              <a:t>',</a:t>
            </a:r>
          </a:p>
          <a:p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</a:rPr>
              <a:t>    ....</a:t>
            </a:r>
          </a:p>
        </p:txBody>
      </p:sp>
    </p:spTree>
    <p:extLst>
      <p:ext uri="{BB962C8B-B14F-4D97-AF65-F5344CB8AC3E}">
        <p14:creationId xmlns:p14="http://schemas.microsoft.com/office/powerpoint/2010/main" val="1503616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1430-7F2D-4288-B339-5C7246448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Include the app in the project</a:t>
            </a:r>
            <a:r>
              <a:rPr lang="en-CA" b="1" dirty="0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30161-D049-4F4D-B96E-417A4B3FFA70}"/>
              </a:ext>
            </a:extLst>
          </p:cNvPr>
          <p:cNvSpPr txBox="1"/>
          <p:nvPr/>
        </p:nvSpPr>
        <p:spPr>
          <a:xfrm>
            <a:off x="941261" y="1690688"/>
            <a:ext cx="99260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# store model changes as a migration</a:t>
            </a:r>
          </a:p>
          <a:p>
            <a:r>
              <a:rPr lang="en-CA" sz="2400" dirty="0">
                <a:solidFill>
                  <a:srgbClr val="0070C0"/>
                </a:solidFill>
              </a:rPr>
              <a:t>python manage.py </a:t>
            </a:r>
            <a:r>
              <a:rPr lang="en-CA" sz="2400" dirty="0" err="1">
                <a:solidFill>
                  <a:srgbClr val="0070C0"/>
                </a:solidFill>
              </a:rPr>
              <a:t>makemigrations</a:t>
            </a:r>
            <a:r>
              <a:rPr lang="en-CA" sz="2400" dirty="0">
                <a:solidFill>
                  <a:srgbClr val="0070C0"/>
                </a:solidFill>
              </a:rPr>
              <a:t> polls</a:t>
            </a:r>
            <a:r>
              <a:rPr lang="en-CA" sz="2400" dirty="0"/>
              <a:t>	</a:t>
            </a:r>
          </a:p>
          <a:p>
            <a:r>
              <a:rPr lang="en-CA" sz="2400" dirty="0"/>
              <a:t># run the migrations -- create the model tables</a:t>
            </a:r>
          </a:p>
          <a:p>
            <a:r>
              <a:rPr lang="en-CA" sz="2400" dirty="0">
                <a:solidFill>
                  <a:srgbClr val="0070C0"/>
                </a:solidFill>
                <a:latin typeface="Consolas" panose="020B0609020204030204" pitchFamily="49" charset="0"/>
              </a:rPr>
              <a:t>python manage.py migrate</a:t>
            </a:r>
            <a:r>
              <a:rPr lang="en-CA" sz="2400" dirty="0"/>
              <a:t>	</a:t>
            </a:r>
          </a:p>
          <a:p>
            <a:endParaRPr lang="en-CA" sz="2400" dirty="0"/>
          </a:p>
          <a:p>
            <a:r>
              <a:rPr lang="en-CA" sz="2400" dirty="0"/>
              <a:t>1. change models in models.py</a:t>
            </a:r>
          </a:p>
          <a:p>
            <a:r>
              <a:rPr lang="en-CA" sz="2400" dirty="0"/>
              <a:t>2. </a:t>
            </a:r>
            <a:r>
              <a:rPr lang="en-CA" sz="2400" dirty="0">
                <a:solidFill>
                  <a:srgbClr val="0070C0"/>
                </a:solidFill>
                <a:latin typeface="Consolas" panose="020B0609020204030204" pitchFamily="49" charset="0"/>
              </a:rPr>
              <a:t>python manage.py </a:t>
            </a:r>
            <a:r>
              <a:rPr lang="en-CA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makemigrations</a:t>
            </a:r>
            <a:r>
              <a:rPr lang="en-CA" sz="2400" dirty="0"/>
              <a:t> to create migrations for the changes</a:t>
            </a:r>
          </a:p>
          <a:p>
            <a:r>
              <a:rPr lang="en-CA" sz="2400" dirty="0"/>
              <a:t>3. </a:t>
            </a:r>
            <a:r>
              <a:rPr lang="en-CA" sz="2400" dirty="0">
                <a:solidFill>
                  <a:srgbClr val="0070C0"/>
                </a:solidFill>
              </a:rPr>
              <a:t>python manage.py migrate </a:t>
            </a:r>
            <a:r>
              <a:rPr lang="en-CA" sz="2400" dirty="0"/>
              <a:t>to apply the changes to the </a:t>
            </a:r>
            <a:r>
              <a:rPr lang="en-CA" sz="2400" dirty="0" err="1"/>
              <a:t>db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67763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1430-7F2D-4288-B339-5C7246448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Presentation Outline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30161-D049-4F4D-B96E-417A4B3FFA70}"/>
              </a:ext>
            </a:extLst>
          </p:cNvPr>
          <p:cNvSpPr txBox="1"/>
          <p:nvPr/>
        </p:nvSpPr>
        <p:spPr>
          <a:xfrm>
            <a:off x="962527" y="1690688"/>
            <a:ext cx="985078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CA" sz="3200" dirty="0"/>
              <a:t>Introduction, installation, and starting a project (Neil)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CA" sz="3200" dirty="0"/>
              <a:t>Sample app #1</a:t>
            </a:r>
            <a:r>
              <a:rPr lang="en-CA" sz="3200"/>
              <a:t>: polls </a:t>
            </a:r>
            <a:r>
              <a:rPr lang="en-CA" sz="3200" dirty="0"/>
              <a:t>app (</a:t>
            </a:r>
            <a:r>
              <a:rPr lang="en-CA" sz="3200" dirty="0" err="1"/>
              <a:t>Maihesuti</a:t>
            </a:r>
            <a:r>
              <a:rPr lang="en-CA" sz="3200" dirty="0"/>
              <a:t>)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CA" sz="3200" dirty="0"/>
              <a:t>Sample app #2: blog app (Gregory)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CA" sz="3200" dirty="0"/>
              <a:t>General impressions and conclusion</a:t>
            </a:r>
          </a:p>
          <a:p>
            <a:endParaRPr lang="en-CA" sz="3200" dirty="0"/>
          </a:p>
          <a:p>
            <a:r>
              <a:rPr lang="en-CA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4929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1430-7F2D-4288-B339-5C7246448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30161-D049-4F4D-B96E-417A4B3FFA70}"/>
              </a:ext>
            </a:extLst>
          </p:cNvPr>
          <p:cNvSpPr txBox="1"/>
          <p:nvPr/>
        </p:nvSpPr>
        <p:spPr>
          <a:xfrm>
            <a:off x="962527" y="1690688"/>
            <a:ext cx="985078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Django is a Python-based web framework</a:t>
            </a:r>
          </a:p>
          <a:p>
            <a:endParaRPr lang="en-CA" sz="3200" dirty="0"/>
          </a:p>
          <a:p>
            <a:r>
              <a:rPr lang="en-CA" sz="3200" dirty="0"/>
              <a:t>Django was developed in the fall of 2003 by Adrian Holovaty and Simon Willison</a:t>
            </a:r>
          </a:p>
          <a:p>
            <a:endParaRPr lang="en-CA" sz="3200" dirty="0"/>
          </a:p>
          <a:p>
            <a:r>
              <a:rPr lang="en-CA" sz="3200" dirty="0"/>
              <a:t>It follows a model-template-views (MTV) pattern, essentially MVC with different terminology</a:t>
            </a:r>
          </a:p>
          <a:p>
            <a:endParaRPr lang="en-CA" sz="3200" dirty="0"/>
          </a:p>
          <a:p>
            <a:r>
              <a:rPr lang="en-CA" sz="3200" dirty="0"/>
              <a:t>Public release in July 2005</a:t>
            </a:r>
          </a:p>
          <a:p>
            <a:endParaRPr lang="en-CA" sz="3200" dirty="0"/>
          </a:p>
          <a:p>
            <a:r>
              <a:rPr lang="en-CA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922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moking a cigarette&#10;&#10;Description automatically generated with low confidence">
            <a:extLst>
              <a:ext uri="{FF2B5EF4-FFF2-40B4-BE49-F238E27FC236}">
                <a16:creationId xmlns:a16="http://schemas.microsoft.com/office/drawing/2014/main" id="{1144D76E-FC57-4C5B-9E1D-760503688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036" y="0"/>
            <a:ext cx="6627964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E8EC1B-FBAF-49D4-8ECE-9CBADFEB8B3C}"/>
              </a:ext>
            </a:extLst>
          </p:cNvPr>
          <p:cNvSpPr txBox="1"/>
          <p:nvPr/>
        </p:nvSpPr>
        <p:spPr>
          <a:xfrm>
            <a:off x="510363" y="531628"/>
            <a:ext cx="478465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Adrian Holovaty is a guitarist and named the framework after gypsy (Romani) jazz guitarist Django Reinhardt (1910-1953) of whom he’s a big fan.</a:t>
            </a:r>
          </a:p>
          <a:p>
            <a:endParaRPr lang="en-CA" sz="3200" dirty="0"/>
          </a:p>
          <a:p>
            <a:r>
              <a:rPr lang="en-CA" sz="3200" dirty="0"/>
              <a:t>A film about Django Reinhardt was released in 2017, available from Criterion.</a:t>
            </a:r>
          </a:p>
        </p:txBody>
      </p:sp>
    </p:spTree>
    <p:extLst>
      <p:ext uri="{BB962C8B-B14F-4D97-AF65-F5344CB8AC3E}">
        <p14:creationId xmlns:p14="http://schemas.microsoft.com/office/powerpoint/2010/main" val="2895572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1430-7F2D-4288-B339-5C7246448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Installation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30161-D049-4F4D-B96E-417A4B3FFA70}"/>
              </a:ext>
            </a:extLst>
          </p:cNvPr>
          <p:cNvSpPr txBox="1"/>
          <p:nvPr/>
        </p:nvSpPr>
        <p:spPr>
          <a:xfrm>
            <a:off x="962526" y="1690688"/>
            <a:ext cx="99260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Install Python from 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</a:rPr>
              <a:t>https://www.python.org/downloads/</a:t>
            </a:r>
          </a:p>
          <a:p>
            <a:endParaRPr lang="en-US" sz="3200" dirty="0"/>
          </a:p>
          <a:p>
            <a:r>
              <a:rPr lang="en-US" sz="3200" dirty="0"/>
              <a:t>At a command prompt:</a:t>
            </a:r>
          </a:p>
          <a:p>
            <a:r>
              <a:rPr lang="en-US" sz="3200" dirty="0"/>
              <a:t>See if we already have pip. It should come with Python</a:t>
            </a:r>
          </a:p>
          <a:p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</a:rPr>
              <a:t>python -m pip –version</a:t>
            </a:r>
          </a:p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CA" sz="3200" dirty="0"/>
              <a:t>Otherwise download</a:t>
            </a:r>
            <a:r>
              <a:rPr lang="en-CA" sz="3200" dirty="0">
                <a:latin typeface="Consolas" panose="020B0609020204030204" pitchFamily="49" charset="0"/>
              </a:rPr>
              <a:t> </a:t>
            </a:r>
            <a:r>
              <a:rPr lang="en-CA" sz="3200" dirty="0">
                <a:solidFill>
                  <a:srgbClr val="0070C0"/>
                </a:solidFill>
                <a:latin typeface="Consolas" panose="020B0609020204030204" pitchFamily="49" charset="0"/>
              </a:rPr>
              <a:t>get-pip.py </a:t>
            </a:r>
            <a:r>
              <a:rPr lang="en-CA" sz="3200" dirty="0"/>
              <a:t>and run </a:t>
            </a:r>
          </a:p>
          <a:p>
            <a:r>
              <a:rPr lang="en-CA" sz="3200" dirty="0">
                <a:solidFill>
                  <a:srgbClr val="0070C0"/>
                </a:solidFill>
                <a:latin typeface="Consolas" panose="020B0609020204030204" pitchFamily="49" charset="0"/>
              </a:rPr>
              <a:t>python get-pip.py</a:t>
            </a:r>
          </a:p>
        </p:txBody>
      </p:sp>
    </p:spTree>
    <p:extLst>
      <p:ext uri="{BB962C8B-B14F-4D97-AF65-F5344CB8AC3E}">
        <p14:creationId xmlns:p14="http://schemas.microsoft.com/office/powerpoint/2010/main" val="295454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1430-7F2D-4288-B339-5C7246448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Installation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30161-D049-4F4D-B96E-417A4B3FFA70}"/>
              </a:ext>
            </a:extLst>
          </p:cNvPr>
          <p:cNvSpPr txBox="1"/>
          <p:nvPr/>
        </p:nvSpPr>
        <p:spPr>
          <a:xfrm>
            <a:off x="962526" y="1690688"/>
            <a:ext cx="992605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Install Django</a:t>
            </a:r>
          </a:p>
          <a:p>
            <a:r>
              <a:rPr lang="en-CA" sz="3200" dirty="0">
                <a:solidFill>
                  <a:srgbClr val="0070C0"/>
                </a:solidFill>
                <a:latin typeface="Consolas" panose="020B0609020204030204" pitchFamily="49" charset="0"/>
              </a:rPr>
              <a:t>python -m pip install Django</a:t>
            </a:r>
          </a:p>
          <a:p>
            <a:endParaRPr lang="en-CA" sz="3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3200" dirty="0"/>
              <a:t>Check the version of Django to make sure it's installed</a:t>
            </a:r>
          </a:p>
          <a:p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</a:rPr>
              <a:t>py -m django –version</a:t>
            </a:r>
          </a:p>
          <a:p>
            <a:endParaRPr lang="en-US" sz="3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3200" dirty="0"/>
              <a:t>Optional: Install mysqlclient for possible use of MariaDB</a:t>
            </a:r>
          </a:p>
          <a:p>
            <a:r>
              <a:rPr lang="en-CA" sz="3200" dirty="0">
                <a:solidFill>
                  <a:srgbClr val="0070C0"/>
                </a:solidFill>
                <a:latin typeface="Consolas" panose="020B0609020204030204" pitchFamily="49" charset="0"/>
              </a:rPr>
              <a:t>pip install mysqlclient</a:t>
            </a:r>
          </a:p>
        </p:txBody>
      </p:sp>
    </p:spTree>
    <p:extLst>
      <p:ext uri="{BB962C8B-B14F-4D97-AF65-F5344CB8AC3E}">
        <p14:creationId xmlns:p14="http://schemas.microsoft.com/office/powerpoint/2010/main" val="3592965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1430-7F2D-4288-B339-5C7246448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Making a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30161-D049-4F4D-B96E-417A4B3FFA70}"/>
              </a:ext>
            </a:extLst>
          </p:cNvPr>
          <p:cNvSpPr txBox="1"/>
          <p:nvPr/>
        </p:nvSpPr>
        <p:spPr>
          <a:xfrm>
            <a:off x="657446" y="1690688"/>
            <a:ext cx="1087710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Make a new directory and change to that folder</a:t>
            </a:r>
          </a:p>
          <a:p>
            <a:r>
              <a:rPr lang="en-CA" sz="3200" dirty="0" err="1">
                <a:solidFill>
                  <a:srgbClr val="0070C0"/>
                </a:solidFill>
                <a:latin typeface="Consolas" panose="020B0609020204030204" pitchFamily="49" charset="0"/>
              </a:rPr>
              <a:t>django</a:t>
            </a:r>
            <a:r>
              <a:rPr lang="en-CA" sz="3200" dirty="0">
                <a:solidFill>
                  <a:srgbClr val="0070C0"/>
                </a:solidFill>
                <a:latin typeface="Consolas" panose="020B0609020204030204" pitchFamily="49" charset="0"/>
              </a:rPr>
              <a:t>-admin </a:t>
            </a:r>
            <a:r>
              <a:rPr lang="en-CA" sz="3200" dirty="0" err="1">
                <a:solidFill>
                  <a:srgbClr val="0070C0"/>
                </a:solidFill>
                <a:latin typeface="Consolas" panose="020B0609020204030204" pitchFamily="49" charset="0"/>
              </a:rPr>
              <a:t>startproject</a:t>
            </a:r>
            <a:r>
              <a:rPr lang="en-CA" sz="32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CA" sz="3200" dirty="0" err="1">
                <a:solidFill>
                  <a:srgbClr val="0070C0"/>
                </a:solidFill>
                <a:latin typeface="Consolas" panose="020B0609020204030204" pitchFamily="49" charset="0"/>
              </a:rPr>
              <a:t>mysite</a:t>
            </a:r>
            <a:endParaRPr lang="en-CA" sz="3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CA" sz="3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CA" sz="2000" dirty="0"/>
              <a:t>Creates:</a:t>
            </a:r>
          </a:p>
          <a:p>
            <a:r>
              <a:rPr lang="en-CA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rp</a:t>
            </a:r>
            <a:r>
              <a:rPr lang="en-CA" sz="2000" dirty="0">
                <a:solidFill>
                  <a:srgbClr val="0070C0"/>
                </a:solidFill>
                <a:latin typeface="Consolas" panose="020B0609020204030204" pitchFamily="49" charset="0"/>
              </a:rPr>
              <a:t>-portfolio/	</a:t>
            </a:r>
          </a:p>
          <a:p>
            <a:r>
              <a:rPr lang="en-CA" sz="2000" dirty="0">
                <a:solidFill>
                  <a:srgbClr val="0070C0"/>
                </a:solidFill>
                <a:latin typeface="Consolas" panose="020B0609020204030204" pitchFamily="49" charset="0"/>
              </a:rPr>
              <a:t>└── </a:t>
            </a:r>
            <a:r>
              <a:rPr lang="en-CA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personal_portfolio</a:t>
            </a:r>
            <a:r>
              <a:rPr lang="en-CA" sz="2000" dirty="0">
                <a:solidFill>
                  <a:srgbClr val="0070C0"/>
                </a:solidFill>
                <a:latin typeface="Consolas" panose="020B0609020204030204" pitchFamily="49" charset="0"/>
              </a:rPr>
              <a:t>/		</a:t>
            </a:r>
            <a:r>
              <a:rPr lang="en-CA" sz="2000" dirty="0"/>
              <a:t>project container, rename to whatever</a:t>
            </a:r>
          </a:p>
          <a:p>
            <a:r>
              <a:rPr lang="en-CA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├── </a:t>
            </a:r>
            <a:r>
              <a:rPr lang="en-CA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personal_portfolio</a:t>
            </a:r>
            <a:r>
              <a:rPr lang="en-CA" sz="2000" dirty="0">
                <a:solidFill>
                  <a:srgbClr val="0070C0"/>
                </a:solidFill>
                <a:latin typeface="Consolas" panose="020B0609020204030204" pitchFamily="49" charset="0"/>
              </a:rPr>
              <a:t>/	</a:t>
            </a:r>
            <a:r>
              <a:rPr lang="en-CA" sz="2000" dirty="0"/>
              <a:t>project directory, Python package name</a:t>
            </a:r>
          </a:p>
          <a:p>
            <a:r>
              <a:rPr lang="en-CA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│   ├── __init__.py		</a:t>
            </a:r>
            <a:r>
              <a:rPr lang="en-CA" sz="2000" dirty="0"/>
              <a:t>empty file, shows this is a Python package</a:t>
            </a:r>
          </a:p>
          <a:p>
            <a:r>
              <a:rPr lang="en-CA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│   ├── settings.py		</a:t>
            </a:r>
            <a:r>
              <a:rPr lang="en-CA" sz="2000" dirty="0"/>
              <a:t>project settings/config</a:t>
            </a:r>
          </a:p>
          <a:p>
            <a:r>
              <a:rPr lang="en-CA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│   ├── urls.py			</a:t>
            </a:r>
            <a:r>
              <a:rPr lang="en-CA" sz="2000" dirty="0"/>
              <a:t>"table of contents"</a:t>
            </a:r>
          </a:p>
          <a:p>
            <a:r>
              <a:rPr lang="en-CA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│   ├── asgi.py			</a:t>
            </a:r>
            <a:r>
              <a:rPr lang="en-CA" sz="2000" dirty="0"/>
              <a:t>for ASGI-compatible web servers</a:t>
            </a:r>
          </a:p>
          <a:p>
            <a:r>
              <a:rPr lang="en-CA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│   └── wsgi.py			</a:t>
            </a:r>
            <a:r>
              <a:rPr lang="en-CA" sz="2000" dirty="0"/>
              <a:t>for WSGI-compatible web servers</a:t>
            </a:r>
          </a:p>
          <a:p>
            <a:r>
              <a:rPr lang="en-CA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└── manage.py			</a:t>
            </a:r>
            <a:r>
              <a:rPr lang="en-CA" sz="2000" dirty="0" err="1"/>
              <a:t>cmd</a:t>
            </a:r>
            <a:r>
              <a:rPr lang="en-CA" sz="2000" dirty="0"/>
              <a:t> line utility (for admin)</a:t>
            </a:r>
          </a:p>
          <a:p>
            <a:endParaRPr lang="en-CA" sz="3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CA" sz="32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878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1430-7F2D-4288-B339-5C7246448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Testing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30161-D049-4F4D-B96E-417A4B3FFA70}"/>
              </a:ext>
            </a:extLst>
          </p:cNvPr>
          <p:cNvSpPr txBox="1"/>
          <p:nvPr/>
        </p:nvSpPr>
        <p:spPr>
          <a:xfrm>
            <a:off x="941261" y="1690688"/>
            <a:ext cx="99260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0070C0"/>
                </a:solidFill>
                <a:latin typeface="Consolas" panose="020B0609020204030204" pitchFamily="49" charset="0"/>
              </a:rPr>
              <a:t>python manage.py </a:t>
            </a:r>
            <a:r>
              <a:rPr lang="en-CA" sz="3200" dirty="0" err="1">
                <a:solidFill>
                  <a:srgbClr val="0070C0"/>
                </a:solidFill>
                <a:latin typeface="Consolas" panose="020B0609020204030204" pitchFamily="49" charset="0"/>
              </a:rPr>
              <a:t>runserver</a:t>
            </a:r>
            <a:endParaRPr lang="en-CA" sz="3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CA" sz="3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CA" sz="3200" dirty="0">
                <a:solidFill>
                  <a:srgbClr val="0070C0"/>
                </a:solidFill>
                <a:latin typeface="Consolas" panose="020B0609020204030204" pitchFamily="49" charset="0"/>
              </a:rPr>
              <a:t>http://127.0.0.1:8000/</a:t>
            </a:r>
          </a:p>
        </p:txBody>
      </p:sp>
    </p:spTree>
    <p:extLst>
      <p:ext uri="{BB962C8B-B14F-4D97-AF65-F5344CB8AC3E}">
        <p14:creationId xmlns:p14="http://schemas.microsoft.com/office/powerpoint/2010/main" val="1016199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1430-7F2D-4288-B339-5C7246448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Adding an app to the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30161-D049-4F4D-B96E-417A4B3FFA70}"/>
              </a:ext>
            </a:extLst>
          </p:cNvPr>
          <p:cNvSpPr txBox="1"/>
          <p:nvPr/>
        </p:nvSpPr>
        <p:spPr>
          <a:xfrm>
            <a:off x="838200" y="1690688"/>
            <a:ext cx="10696353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Add an app called "polls" as a top level module: </a:t>
            </a:r>
          </a:p>
          <a:p>
            <a:r>
              <a:rPr lang="en-CA" sz="3200" dirty="0">
                <a:solidFill>
                  <a:srgbClr val="0070C0"/>
                </a:solidFill>
                <a:latin typeface="Consolas" panose="020B0609020204030204" pitchFamily="49" charset="0"/>
              </a:rPr>
              <a:t>python manage.py </a:t>
            </a:r>
            <a:r>
              <a:rPr lang="en-CA" sz="3200" dirty="0" err="1">
                <a:solidFill>
                  <a:srgbClr val="0070C0"/>
                </a:solidFill>
                <a:latin typeface="Consolas" panose="020B0609020204030204" pitchFamily="49" charset="0"/>
              </a:rPr>
              <a:t>startapp</a:t>
            </a:r>
            <a:r>
              <a:rPr lang="en-CA" sz="3200" dirty="0">
                <a:solidFill>
                  <a:srgbClr val="0070C0"/>
                </a:solidFill>
                <a:latin typeface="Consolas" panose="020B0609020204030204" pitchFamily="49" charset="0"/>
              </a:rPr>
              <a:t> polls</a:t>
            </a:r>
          </a:p>
          <a:p>
            <a:endParaRPr lang="en-CA" sz="3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CA" sz="2000" dirty="0"/>
              <a:t>Creates:</a:t>
            </a:r>
          </a:p>
          <a:p>
            <a:r>
              <a:rPr lang="en-CA" sz="2000" dirty="0">
                <a:solidFill>
                  <a:srgbClr val="0070C0"/>
                </a:solidFill>
                <a:latin typeface="Consolas" panose="020B0609020204030204" pitchFamily="49" charset="0"/>
              </a:rPr>
              <a:t>polls/</a:t>
            </a:r>
          </a:p>
          <a:p>
            <a:r>
              <a:rPr lang="en-CA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__init__.py</a:t>
            </a:r>
          </a:p>
          <a:p>
            <a:r>
              <a:rPr lang="en-CA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admin.py</a:t>
            </a:r>
          </a:p>
          <a:p>
            <a:r>
              <a:rPr lang="en-CA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apps.py</a:t>
            </a:r>
          </a:p>
          <a:p>
            <a:r>
              <a:rPr lang="en-CA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migrations/</a:t>
            </a:r>
          </a:p>
          <a:p>
            <a:r>
              <a:rPr lang="en-CA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    __init__.py</a:t>
            </a:r>
          </a:p>
          <a:p>
            <a:r>
              <a:rPr lang="en-CA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models.py</a:t>
            </a:r>
          </a:p>
          <a:p>
            <a:r>
              <a:rPr lang="en-CA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tests.py</a:t>
            </a:r>
          </a:p>
          <a:p>
            <a:r>
              <a:rPr lang="en-CA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views.py</a:t>
            </a:r>
            <a:endParaRPr lang="en-CA" sz="3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CA" sz="32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219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684</Words>
  <Application>Microsoft Office PowerPoint</Application>
  <PresentationFormat>Widescreen</PresentationFormat>
  <Paragraphs>122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PowerPoint Presentation</vt:lpstr>
      <vt:lpstr>Presentation Outline</vt:lpstr>
      <vt:lpstr>Introduction</vt:lpstr>
      <vt:lpstr>PowerPoint Presentation</vt:lpstr>
      <vt:lpstr>Installation</vt:lpstr>
      <vt:lpstr>Installation</vt:lpstr>
      <vt:lpstr>Making a project</vt:lpstr>
      <vt:lpstr>Testing</vt:lpstr>
      <vt:lpstr>Adding an app to the project</vt:lpstr>
      <vt:lpstr>Views:</vt:lpstr>
      <vt:lpstr>URLs:</vt:lpstr>
      <vt:lpstr>URLconf:</vt:lpstr>
      <vt:lpstr>Models:</vt:lpstr>
      <vt:lpstr>Include the app in the project:</vt:lpstr>
      <vt:lpstr>Include the app in the project: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Wick</dc:creator>
  <cp:lastModifiedBy>Neil Wick</cp:lastModifiedBy>
  <cp:revision>13</cp:revision>
  <dcterms:created xsi:type="dcterms:W3CDTF">2021-03-18T11:58:58Z</dcterms:created>
  <dcterms:modified xsi:type="dcterms:W3CDTF">2021-03-18T15:15:35Z</dcterms:modified>
</cp:coreProperties>
</file>