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  <p:sldMasterId id="2147484006" r:id="rId2"/>
  </p:sldMasterIdLst>
  <p:notesMasterIdLst>
    <p:notesMasterId r:id="rId23"/>
  </p:notesMasterIdLst>
  <p:sldIdLst>
    <p:sldId id="256" r:id="rId3"/>
    <p:sldId id="257" r:id="rId4"/>
    <p:sldId id="283" r:id="rId5"/>
    <p:sldId id="258" r:id="rId6"/>
    <p:sldId id="259" r:id="rId7"/>
    <p:sldId id="291" r:id="rId8"/>
    <p:sldId id="286" r:id="rId9"/>
    <p:sldId id="270" r:id="rId10"/>
    <p:sldId id="287" r:id="rId11"/>
    <p:sldId id="271" r:id="rId12"/>
    <p:sldId id="284" r:id="rId13"/>
    <p:sldId id="293" r:id="rId14"/>
    <p:sldId id="296" r:id="rId15"/>
    <p:sldId id="295" r:id="rId16"/>
    <p:sldId id="282" r:id="rId17"/>
    <p:sldId id="277" r:id="rId18"/>
    <p:sldId id="276" r:id="rId19"/>
    <p:sldId id="274" r:id="rId20"/>
    <p:sldId id="289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1" autoAdjust="0"/>
    <p:restoredTop sz="85948" autoAdjust="0"/>
  </p:normalViewPr>
  <p:slideViewPr>
    <p:cSldViewPr snapToGrid="0">
      <p:cViewPr varScale="1">
        <p:scale>
          <a:sx n="99" d="100"/>
          <a:sy n="99" d="100"/>
        </p:scale>
        <p:origin x="21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9A43B-DAA2-4E4E-B4CD-E18C61A45CE2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C7BE2-890D-48FC-906D-D0E21AB19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3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061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38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48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67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01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86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747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77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02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203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045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47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480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773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551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7BE2-890D-48FC-906D-D0E21AB1904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75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97C7-FF96-4F04-BAE9-36521AACEC82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6383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2446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509C-9BD2-4E09-9767-62A9CAD6793A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70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709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97C7-FF96-4F04-BAE9-36521AACEC82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590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49876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8FA7-EF80-47C0-9D55-83BD6E51651A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04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17204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20098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790B-5D4E-46B3-B795-479C29D0AFDD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95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00758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65FC-0A74-45ED-968C-755A236768F8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606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967364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87AE-03F5-4764-B09D-3B8AF26D067D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73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93510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5227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636728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616399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894250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359369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33611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8FA7-EF80-47C0-9D55-83BD6E51651A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5062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002670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58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2421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549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790B-5D4E-46B3-B795-479C29D0AFDD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6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65FC-0A74-45ED-968C-755A236768F8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18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1D5D-2BB8-47F8-8EC7-33773C92DDC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58354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87AE-03F5-4764-B09D-3B8AF26D067D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63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8EA1D5D-2BB8-47F8-8EC7-33773C92DDC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35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EA1D5D-2BB8-47F8-8EC7-33773C92DDC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B7FB01-8047-42A5-AE4F-233A7390A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84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  <p:sldLayoutId id="2147484024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tp://140.116.247.97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/>
              <a:t>Digital Image Processing</a:t>
            </a:r>
            <a:br>
              <a:rPr lang="en-US" altLang="zh-TW" cap="none" dirty="0"/>
            </a:br>
            <a:r>
              <a:rPr lang="en-US" altLang="zh-TW" cap="none" dirty="0"/>
              <a:t>Final Project</a:t>
            </a:r>
            <a:endParaRPr lang="zh-TW" altLang="en-US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98377" y="3690729"/>
            <a:ext cx="6787132" cy="14478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2800" cap="none" dirty="0"/>
              <a:t>Detection and Segmentation in Parotid Image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955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332" y="141094"/>
            <a:ext cx="7773338" cy="1596177"/>
          </a:xfrm>
        </p:spPr>
        <p:txBody>
          <a:bodyPr/>
          <a:lstStyle/>
          <a:p>
            <a:r>
              <a:rPr lang="en-US" altLang="zh-TW" cap="none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31821" y="1440201"/>
            <a:ext cx="8783390" cy="509723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cap="none" dirty="0"/>
              <a:t>1) Read a image folder and its ground truth from your program interface.</a:t>
            </a:r>
          </a:p>
          <a:p>
            <a:r>
              <a:rPr lang="en-US" altLang="zh-TW" cap="none" dirty="0"/>
              <a:t>2) Run your program and let user choose any image</a:t>
            </a:r>
            <a:r>
              <a:rPr lang="zh-TW" altLang="en-US" cap="none" dirty="0"/>
              <a:t> </a:t>
            </a:r>
            <a:r>
              <a:rPr lang="en-US" altLang="zh-TW" cap="none" dirty="0"/>
              <a:t>to show the ground truth and predicted result (detection result and segmentation result) in the program interface.</a:t>
            </a:r>
          </a:p>
          <a:p>
            <a:r>
              <a:rPr lang="en-US" altLang="zh-TW" cap="none" dirty="0"/>
              <a:t>3) Show the evaluation metric. </a:t>
            </a:r>
          </a:p>
          <a:p>
            <a:pPr lvl="1"/>
            <a:r>
              <a:rPr lang="en-US" altLang="zh-TW" cap="none" dirty="0" err="1"/>
              <a:t>IoU</a:t>
            </a:r>
            <a:endParaRPr lang="en-US" altLang="zh-TW" cap="none" dirty="0"/>
          </a:p>
          <a:p>
            <a:pPr lvl="1"/>
            <a:r>
              <a:rPr lang="en-US" altLang="zh-TW" cap="none" dirty="0" smtClean="0"/>
              <a:t>Accuracy </a:t>
            </a:r>
          </a:p>
          <a:p>
            <a:pPr lvl="1"/>
            <a:r>
              <a:rPr lang="en-US" altLang="zh-TW" cap="none" dirty="0" smtClean="0"/>
              <a:t>Precision</a:t>
            </a:r>
          </a:p>
          <a:p>
            <a:pPr lvl="1"/>
            <a:r>
              <a:rPr lang="en-US" altLang="zh-TW" cap="none" dirty="0" smtClean="0"/>
              <a:t>Recall </a:t>
            </a:r>
          </a:p>
          <a:p>
            <a:pPr lvl="1"/>
            <a:r>
              <a:rPr lang="en-US" altLang="zh-TW" cap="none" dirty="0"/>
              <a:t>Dice </a:t>
            </a:r>
            <a:r>
              <a:rPr lang="en-US" altLang="zh-TW" cap="none" dirty="0" err="1"/>
              <a:t>Coefficent</a:t>
            </a:r>
            <a:endParaRPr lang="en-US" altLang="zh-TW" cap="none" dirty="0"/>
          </a:p>
          <a:p>
            <a:pPr lvl="1"/>
            <a:endParaRPr lang="en-US" altLang="zh-TW" cap="none" dirty="0" smtClean="0"/>
          </a:p>
          <a:p>
            <a:pPr lvl="1"/>
            <a:endParaRPr lang="en-US" altLang="zh-TW" cap="none" dirty="0"/>
          </a:p>
          <a:p>
            <a:pPr lvl="1"/>
            <a:endParaRPr lang="zh-TW" altLang="en-US" cap="none" dirty="0"/>
          </a:p>
          <a:p>
            <a:pPr marL="0" indent="0">
              <a:buNone/>
            </a:pPr>
            <a:r>
              <a:rPr lang="en-US" altLang="zh-TW" cap="none" dirty="0"/>
              <a:t> </a:t>
            </a:r>
            <a:endParaRPr lang="zh-TW" altLang="en-US" cap="none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8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C8631-ECCF-42BD-AC82-C559E247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79" y="-124425"/>
            <a:ext cx="7773338" cy="1596177"/>
          </a:xfrm>
        </p:spPr>
        <p:txBody>
          <a:bodyPr/>
          <a:lstStyle/>
          <a:p>
            <a:r>
              <a:rPr lang="en-US" altLang="zh-TW" dirty="0"/>
              <a:t>GUI LAYOUT </a:t>
            </a:r>
            <a:r>
              <a:rPr lang="en-US" altLang="zh-TW" dirty="0" err="1"/>
              <a:t>eXAMPLE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1B1F4F-26F9-454D-8B62-7325412091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261741" y="5574030"/>
            <a:ext cx="573161" cy="365125"/>
          </a:xfrm>
        </p:spPr>
        <p:txBody>
          <a:bodyPr/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altLang="zh-TW" smtClean="0"/>
              <a:t>11</a:t>
            </a:fld>
            <a:endParaRPr lang="en-US" altLang="zh-TW" dirty="0"/>
          </a:p>
        </p:txBody>
      </p:sp>
      <p:grpSp>
        <p:nvGrpSpPr>
          <p:cNvPr id="5" name="群組 4"/>
          <p:cNvGrpSpPr/>
          <p:nvPr/>
        </p:nvGrpSpPr>
        <p:grpSpPr>
          <a:xfrm>
            <a:off x="119380" y="1062812"/>
            <a:ext cx="4006850" cy="2719248"/>
            <a:chOff x="1479550" y="986450"/>
            <a:chExt cx="3946849" cy="28367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r="56837"/>
            <a:stretch/>
          </p:blipFill>
          <p:spPr>
            <a:xfrm>
              <a:off x="1479550" y="986450"/>
              <a:ext cx="3946849" cy="2836768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10282CA-44F3-913E-30DA-DD83C84AEFC1}"/>
                </a:ext>
              </a:extLst>
            </p:cNvPr>
            <p:cNvSpPr/>
            <p:nvPr/>
          </p:nvSpPr>
          <p:spPr>
            <a:xfrm>
              <a:off x="1637086" y="1404474"/>
              <a:ext cx="1105785" cy="3758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260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C8631-ECCF-42BD-AC82-C559E247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79" y="-124425"/>
            <a:ext cx="7773338" cy="1596177"/>
          </a:xfrm>
        </p:spPr>
        <p:txBody>
          <a:bodyPr/>
          <a:lstStyle/>
          <a:p>
            <a:r>
              <a:rPr lang="en-US" altLang="zh-TW" dirty="0"/>
              <a:t>GUI LAYOUT </a:t>
            </a:r>
            <a:r>
              <a:rPr lang="en-US" altLang="zh-TW" dirty="0" err="1"/>
              <a:t>eXAMPLE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1B1F4F-26F9-454D-8B62-7325412091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261741" y="5574030"/>
            <a:ext cx="573161" cy="365125"/>
          </a:xfrm>
        </p:spPr>
        <p:txBody>
          <a:bodyPr/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altLang="zh-TW" smtClean="0"/>
              <a:t>12</a:t>
            </a:fld>
            <a:endParaRPr lang="en-US" altLang="zh-TW" dirty="0"/>
          </a:p>
        </p:txBody>
      </p:sp>
      <p:grpSp>
        <p:nvGrpSpPr>
          <p:cNvPr id="5" name="群組 4"/>
          <p:cNvGrpSpPr/>
          <p:nvPr/>
        </p:nvGrpSpPr>
        <p:grpSpPr>
          <a:xfrm>
            <a:off x="243104" y="1328287"/>
            <a:ext cx="8833518" cy="2988642"/>
            <a:chOff x="243104" y="1568919"/>
            <a:chExt cx="8833518" cy="298864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104" y="1568919"/>
              <a:ext cx="8833518" cy="2988642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42FE149-948F-667C-FDD4-9D30325D4D4A}"/>
                </a:ext>
              </a:extLst>
            </p:cNvPr>
            <p:cNvSpPr/>
            <p:nvPr/>
          </p:nvSpPr>
          <p:spPr>
            <a:xfrm>
              <a:off x="303586" y="2790497"/>
              <a:ext cx="1105785" cy="1969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293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C8631-ECCF-42BD-AC82-C559E247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79" y="-124425"/>
            <a:ext cx="7773338" cy="1596177"/>
          </a:xfrm>
        </p:spPr>
        <p:txBody>
          <a:bodyPr/>
          <a:lstStyle/>
          <a:p>
            <a:r>
              <a:rPr lang="en-US" altLang="zh-TW" dirty="0"/>
              <a:t>GUI LAYOUT </a:t>
            </a:r>
            <a:r>
              <a:rPr lang="en-US" altLang="zh-TW" dirty="0" err="1" smtClean="0"/>
              <a:t>eXAMPLE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1B1F4F-26F9-454D-8B62-7325412091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261741" y="5574030"/>
            <a:ext cx="573161" cy="365125"/>
          </a:xfrm>
        </p:spPr>
        <p:txBody>
          <a:bodyPr/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altLang="zh-TW" smtClean="0"/>
              <a:t>13</a:t>
            </a:fld>
            <a:endParaRPr lang="en-US" altLang="zh-TW" dirty="0"/>
          </a:p>
        </p:txBody>
      </p:sp>
      <p:grpSp>
        <p:nvGrpSpPr>
          <p:cNvPr id="5" name="群組 4"/>
          <p:cNvGrpSpPr/>
          <p:nvPr/>
        </p:nvGrpSpPr>
        <p:grpSpPr>
          <a:xfrm>
            <a:off x="0" y="1820367"/>
            <a:ext cx="9144000" cy="2836768"/>
            <a:chOff x="0" y="1637487"/>
            <a:chExt cx="9144000" cy="283676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637487"/>
              <a:ext cx="9144000" cy="2836768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42FE149-948F-667C-FDD4-9D30325D4D4A}"/>
                </a:ext>
              </a:extLst>
            </p:cNvPr>
            <p:cNvSpPr/>
            <p:nvPr/>
          </p:nvSpPr>
          <p:spPr>
            <a:xfrm>
              <a:off x="151634" y="3608644"/>
              <a:ext cx="1105785" cy="1969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6308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C8631-ECCF-42BD-AC82-C559E247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79" y="-124425"/>
            <a:ext cx="7773338" cy="1596177"/>
          </a:xfrm>
        </p:spPr>
        <p:txBody>
          <a:bodyPr/>
          <a:lstStyle/>
          <a:p>
            <a:r>
              <a:rPr lang="en-US" altLang="zh-TW" dirty="0"/>
              <a:t>OUTPUT </a:t>
            </a:r>
            <a:r>
              <a:rPr lang="en-US" altLang="zh-TW" dirty="0" err="1"/>
              <a:t>eXAMPLE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1B1F4F-26F9-454D-8B62-7325412091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261741" y="5574030"/>
            <a:ext cx="573161" cy="365125"/>
          </a:xfrm>
        </p:spPr>
        <p:txBody>
          <a:bodyPr/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altLang="zh-TW" smtClean="0"/>
              <a:t>14</a:t>
            </a:fld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28" y="1042827"/>
            <a:ext cx="2480064" cy="24800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69" y="3896364"/>
            <a:ext cx="2480400" cy="24804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01" y="1075552"/>
            <a:ext cx="2480400" cy="24804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456348" y="3216901"/>
            <a:ext cx="1069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Cancer</a:t>
            </a:r>
          </a:p>
          <a:p>
            <a:endParaRPr lang="en-US" altLang="zh-TW" dirty="0"/>
          </a:p>
          <a:p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917424" y="3216901"/>
            <a:ext cx="77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Mix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08770" y="6007432"/>
            <a:ext cx="11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Warthin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456348" y="6087262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>
                <a:solidFill>
                  <a:srgbClr val="202124"/>
                </a:solidFill>
                <a:latin typeface="Arial Unicode MS" panose="020B0604020202020204" pitchFamily="34" charset="-120"/>
                <a:ea typeface="inherit"/>
              </a:rPr>
              <a:t>parotid gland</a:t>
            </a:r>
            <a:r>
              <a:rPr lang="zh-TW" altLang="zh-TW" sz="200" dirty="0"/>
              <a:t> </a:t>
            </a:r>
            <a:endParaRPr lang="zh-TW" altLang="zh-TW" sz="1400" dirty="0">
              <a:latin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01" y="3896364"/>
            <a:ext cx="2480400" cy="24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6555" y="148677"/>
            <a:ext cx="7773338" cy="6485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/>
            </a:r>
            <a:br>
              <a:rPr lang="en-US" altLang="zh-TW" cap="none" dirty="0"/>
            </a:br>
            <a:r>
              <a:rPr lang="en-US" altLang="zh-TW" cap="none" dirty="0"/>
              <a:t>Evaluation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736992" y="1540524"/>
            <a:ext cx="7772870" cy="5001376"/>
          </a:xfrm>
        </p:spPr>
        <p:txBody>
          <a:bodyPr>
            <a:normAutofit/>
          </a:bodyPr>
          <a:lstStyle/>
          <a:p>
            <a:r>
              <a:rPr lang="en-US" altLang="zh-TW" sz="1600" cap="none" dirty="0"/>
              <a:t>You should clearly show the number of training, validation and testing images of your evaluation.</a:t>
            </a:r>
          </a:p>
          <a:p>
            <a:r>
              <a:rPr lang="en-US" altLang="zh-TW" sz="1600" cap="none" dirty="0"/>
              <a:t>If you are using training base methods, 4 fold cross-validation is required..</a:t>
            </a:r>
          </a:p>
          <a:p>
            <a:endParaRPr lang="en-US" altLang="zh-TW" sz="1600" cap="none" dirty="0"/>
          </a:p>
          <a:p>
            <a:endParaRPr lang="en-US" altLang="zh-TW" sz="1600" cap="none" dirty="0"/>
          </a:p>
          <a:p>
            <a:endParaRPr lang="en-US" altLang="zh-TW" sz="1600" cap="none" dirty="0"/>
          </a:p>
          <a:p>
            <a:endParaRPr lang="en-US" altLang="zh-TW" sz="1600" cap="none" dirty="0"/>
          </a:p>
          <a:p>
            <a:endParaRPr lang="en-US" altLang="zh-TW" sz="1600" cap="none" dirty="0"/>
          </a:p>
          <a:p>
            <a:endParaRPr lang="en-US" altLang="zh-TW" sz="1600" cap="none" dirty="0"/>
          </a:p>
          <a:p>
            <a:r>
              <a:rPr lang="en-US" altLang="zh-TW" sz="1600" cap="none" dirty="0"/>
              <a:t>You should evaluation the detection and segmentation result of each fold and show the average of the metrics.</a:t>
            </a:r>
          </a:p>
          <a:p>
            <a:endParaRPr lang="en-US" altLang="zh-TW" cap="none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164818" y="3684970"/>
            <a:ext cx="1197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Blue: training</a:t>
            </a:r>
          </a:p>
          <a:p>
            <a:r>
              <a:rPr lang="en-US" altLang="zh-TW" sz="1400" dirty="0"/>
              <a:t>Yellow: testing</a:t>
            </a:r>
            <a:endParaRPr lang="zh-TW" altLang="en-US" sz="14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6FC22B12-4A71-4ABB-B53E-B483343EC6F0}"/>
              </a:ext>
            </a:extLst>
          </p:cNvPr>
          <p:cNvGrpSpPr/>
          <p:nvPr/>
        </p:nvGrpSpPr>
        <p:grpSpPr>
          <a:xfrm>
            <a:off x="3053296" y="3392021"/>
            <a:ext cx="2716071" cy="1109117"/>
            <a:chOff x="2538391" y="3305173"/>
            <a:chExt cx="2716071" cy="1109117"/>
          </a:xfrm>
        </p:grpSpPr>
        <p:sp>
          <p:nvSpPr>
            <p:cNvPr id="4" name="矩形 3"/>
            <p:cNvSpPr/>
            <p:nvPr/>
          </p:nvSpPr>
          <p:spPr>
            <a:xfrm>
              <a:off x="3537321" y="3385375"/>
              <a:ext cx="525101" cy="20823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f1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133341" y="3376322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f2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729361" y="3376322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f3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37321" y="3755056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f1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133341" y="3746003"/>
              <a:ext cx="525101" cy="20823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f2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729361" y="3746003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f3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537321" y="4125509"/>
              <a:ext cx="525101" cy="20823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f1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133341" y="4125509"/>
              <a:ext cx="525101" cy="208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f2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29361" y="4125509"/>
              <a:ext cx="525101" cy="20823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f3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538391" y="3305173"/>
              <a:ext cx="928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Round 1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538391" y="3674505"/>
              <a:ext cx="928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Round 2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538391" y="4044958"/>
              <a:ext cx="928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Round 3</a:t>
              </a:r>
              <a:endParaRPr lang="zh-TW" altLang="en-US" dirty="0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3053295" y="4420587"/>
            <a:ext cx="92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Round 4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840286" y="3463170"/>
            <a:ext cx="525101" cy="20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f4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852914" y="3832851"/>
            <a:ext cx="525101" cy="20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f4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852914" y="4213539"/>
            <a:ext cx="525101" cy="20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f4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52225" y="4532879"/>
            <a:ext cx="525101" cy="2082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f1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648245" y="4532879"/>
            <a:ext cx="525101" cy="2082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244266" y="4523826"/>
            <a:ext cx="525101" cy="2082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f3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852914" y="4523235"/>
            <a:ext cx="525101" cy="2082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58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File Upload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cap="none" dirty="0"/>
              <a:t>Please compress the program source code, execution file(release mode) and report as a zip file and upload it to FTP “</a:t>
            </a:r>
            <a:r>
              <a:rPr lang="en-US" altLang="zh-TW" b="1" cap="none" dirty="0" err="1"/>
              <a:t>FinalProject</a:t>
            </a:r>
            <a:r>
              <a:rPr lang="en-US" altLang="zh-TW" b="1" cap="none" dirty="0"/>
              <a:t>” folder </a:t>
            </a:r>
            <a:r>
              <a:rPr lang="en-US" altLang="zh-TW" cap="none" dirty="0"/>
              <a:t>before </a:t>
            </a:r>
            <a:r>
              <a:rPr lang="en-US" altLang="zh-TW" cap="none" dirty="0">
                <a:solidFill>
                  <a:srgbClr val="FF0000"/>
                </a:solidFill>
              </a:rPr>
              <a:t>11:59 p.m. of 2024/01/7(Sun)</a:t>
            </a:r>
            <a:r>
              <a:rPr lang="en-US" altLang="zh-TW" cap="none" dirty="0"/>
              <a:t>.</a:t>
            </a:r>
          </a:p>
          <a:p>
            <a:pPr lvl="1"/>
            <a:r>
              <a:rPr lang="en-US" altLang="zh-TW" cap="none" dirty="0">
                <a:hlinkClick r:id="rId3"/>
              </a:rPr>
              <a:t>ftp://140.116.247.97</a:t>
            </a:r>
            <a:r>
              <a:rPr lang="en-US" altLang="zh-TW" cap="none" dirty="0"/>
              <a:t> port:102</a:t>
            </a:r>
          </a:p>
          <a:p>
            <a:pPr lvl="1"/>
            <a:r>
              <a:rPr lang="en-US" altLang="zh-TW" cap="none" dirty="0"/>
              <a:t>Id: </a:t>
            </a:r>
            <a:r>
              <a:rPr lang="en-US" altLang="zh-TW" cap="none" dirty="0" err="1"/>
              <a:t>imagehw</a:t>
            </a:r>
            <a:endParaRPr lang="en-US" altLang="zh-TW" cap="none" dirty="0"/>
          </a:p>
          <a:p>
            <a:pPr lvl="1"/>
            <a:r>
              <a:rPr lang="en-US" altLang="zh-TW" cap="none" dirty="0"/>
              <a:t>password: </a:t>
            </a:r>
            <a:r>
              <a:rPr lang="en-US" altLang="zh-TW" cap="none" dirty="0" err="1"/>
              <a:t>imagehw</a:t>
            </a:r>
            <a:endParaRPr lang="en-US" altLang="zh-TW" cap="none" dirty="0"/>
          </a:p>
          <a:p>
            <a:r>
              <a:rPr lang="en-US" altLang="zh-TW" cap="none" dirty="0"/>
              <a:t>The format of the </a:t>
            </a:r>
            <a:r>
              <a:rPr lang="en-US" altLang="zh-TW" sz="2400" cap="none" dirty="0">
                <a:solidFill>
                  <a:srgbClr val="FF0000"/>
                </a:solidFill>
              </a:rPr>
              <a:t>zip</a:t>
            </a:r>
            <a:r>
              <a:rPr lang="en-US" altLang="zh-TW" cap="none" dirty="0"/>
              <a:t> file name :</a:t>
            </a:r>
          </a:p>
          <a:p>
            <a:pPr lvl="1"/>
            <a:r>
              <a:rPr lang="en-US" altLang="zh-TW" cap="none" dirty="0"/>
              <a:t>[student id]_[version].zip</a:t>
            </a:r>
          </a:p>
          <a:p>
            <a:pPr lvl="2"/>
            <a:r>
              <a:rPr lang="en-US" altLang="zh-TW" cap="none" dirty="0"/>
              <a:t>e.g. P78901234_VS.zip.</a:t>
            </a:r>
          </a:p>
          <a:p>
            <a:pPr lvl="2"/>
            <a:r>
              <a:rPr lang="en-US" altLang="zh-TW" cap="none" dirty="0"/>
              <a:t>e.g. P78901234_PY.zip</a:t>
            </a:r>
          </a:p>
          <a:p>
            <a:pPr lvl="1"/>
            <a:r>
              <a:rPr lang="en-US" altLang="zh-TW" cap="none" dirty="0"/>
              <a:t>Please add your version number if you have any new update</a:t>
            </a:r>
          </a:p>
          <a:p>
            <a:pPr lvl="2"/>
            <a:r>
              <a:rPr lang="en-US" altLang="zh-TW" cap="none" dirty="0"/>
              <a:t>e.g. P78901234_VS_v02.zip</a:t>
            </a:r>
            <a:endParaRPr lang="zh-TW" altLang="en-US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23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864" y="36821"/>
            <a:ext cx="7773338" cy="1093901"/>
          </a:xfrm>
        </p:spPr>
        <p:txBody>
          <a:bodyPr/>
          <a:lstStyle/>
          <a:p>
            <a:r>
              <a:rPr lang="en-US" altLang="zh-TW" cap="none" dirty="0"/>
              <a:t>Notice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4864" y="1130721"/>
            <a:ext cx="7772870" cy="4823511"/>
          </a:xfrm>
        </p:spPr>
        <p:txBody>
          <a:bodyPr>
            <a:noAutofit/>
          </a:bodyPr>
          <a:lstStyle/>
          <a:p>
            <a:pPr algn="just"/>
            <a:r>
              <a:rPr lang="en-US" altLang="zh-TW" sz="1600" b="1" cap="none" dirty="0">
                <a:solidFill>
                  <a:srgbClr val="FF0000"/>
                </a:solidFill>
              </a:rPr>
              <a:t>The report should be written in Chinese or English, and 4 pages at least</a:t>
            </a:r>
            <a:r>
              <a:rPr lang="en-US" altLang="zh-TW" sz="1600" cap="none" dirty="0"/>
              <a:t>. The report should include the questions, methods, results, discussion and conclusion. Please print it with your named on it and hand it in at the demonstration.</a:t>
            </a:r>
          </a:p>
          <a:p>
            <a:pPr algn="just"/>
            <a:r>
              <a:rPr lang="en-US" altLang="zh-TW" sz="1600" cap="none" dirty="0"/>
              <a:t>The demonstration will be held in Room </a:t>
            </a:r>
            <a:r>
              <a:rPr lang="en-US" altLang="zh-TW" sz="1600" b="1" cap="none" dirty="0"/>
              <a:t>65702/4208</a:t>
            </a:r>
            <a:r>
              <a:rPr lang="en-US" altLang="zh-TW" sz="1600" cap="none" dirty="0"/>
              <a:t> during </a:t>
            </a:r>
            <a:r>
              <a:rPr lang="en-US" altLang="zh-TW" sz="1600" cap="none" dirty="0">
                <a:solidFill>
                  <a:schemeClr val="accent4"/>
                </a:solidFill>
              </a:rPr>
              <a:t>2024/01/08-01/12.</a:t>
            </a:r>
            <a:r>
              <a:rPr lang="en-US" altLang="zh-TW" sz="1600" cap="none" dirty="0"/>
              <a:t> The schedule will be announced in advance on the course web side. You can bring your laptop to demonstration.</a:t>
            </a:r>
          </a:p>
          <a:p>
            <a:pPr algn="just"/>
            <a:r>
              <a:rPr lang="en-US" altLang="zh-TW" sz="1600" cap="none" dirty="0"/>
              <a:t>If you cannot attend the scheduled demonstration, please inform the teaching assistant one week earlier for changing demo time.</a:t>
            </a:r>
          </a:p>
          <a:p>
            <a:pPr algn="just"/>
            <a:r>
              <a:rPr lang="en-US" altLang="zh-TW" sz="1600" cap="none" dirty="0"/>
              <a:t>Environment Requirement: </a:t>
            </a:r>
            <a:r>
              <a:rPr lang="en-US" altLang="zh-TW" sz="1600" cap="none" dirty="0">
                <a:solidFill>
                  <a:srgbClr val="FF0000"/>
                </a:solidFill>
              </a:rPr>
              <a:t>Python with </a:t>
            </a:r>
            <a:r>
              <a:rPr lang="en-US" altLang="zh-TW" sz="1600" cap="none" dirty="0" err="1">
                <a:solidFill>
                  <a:srgbClr val="FF0000"/>
                </a:solidFill>
              </a:rPr>
              <a:t>pytorch</a:t>
            </a:r>
            <a:r>
              <a:rPr lang="en-US" altLang="zh-TW" sz="1600" cap="none" dirty="0">
                <a:solidFill>
                  <a:srgbClr val="FF0000"/>
                </a:solidFill>
              </a:rPr>
              <a:t> </a:t>
            </a:r>
            <a:r>
              <a:rPr lang="en-US" altLang="zh-TW" sz="1600" cap="none" dirty="0"/>
              <a:t>should be used when you are using deep learning methods.</a:t>
            </a:r>
            <a:endParaRPr lang="en-US" altLang="zh-TW" sz="1600" b="1" cap="none" dirty="0">
              <a:solidFill>
                <a:srgbClr val="FF0000"/>
              </a:solidFill>
            </a:endParaRPr>
          </a:p>
          <a:p>
            <a:pPr algn="just"/>
            <a:r>
              <a:rPr lang="en-US" altLang="zh-TW" sz="1600" cap="none" dirty="0"/>
              <a:t>It is not allowed to copy homework from other classmates, but discussions are encouraged.</a:t>
            </a:r>
          </a:p>
          <a:p>
            <a:pPr algn="just"/>
            <a:endParaRPr lang="en-US" altLang="zh-TW" sz="1600" b="1" cap="none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271875" y="6372673"/>
            <a:ext cx="573161" cy="365125"/>
          </a:xfrm>
        </p:spPr>
        <p:txBody>
          <a:bodyPr/>
          <a:lstStyle/>
          <a:p>
            <a:fld id="{62B7FB01-8047-42A5-AE4F-233A7390AA8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997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448" y="645784"/>
            <a:ext cx="7132551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/>
              <a:t>Vision </a:t>
            </a:r>
            <a:r>
              <a:rPr sz="3200" dirty="0"/>
              <a:t>System Lab (Room</a:t>
            </a:r>
            <a:r>
              <a:rPr sz="3200" spc="-50" dirty="0"/>
              <a:t> </a:t>
            </a:r>
            <a:r>
              <a:rPr sz="3200" dirty="0"/>
              <a:t>65702)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248147" y="2329033"/>
            <a:ext cx="6552465" cy="2238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2157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450167-AD58-4194-954A-64BE10D2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altLang="zh-TW" smtClean="0"/>
              <a:t>19</a:t>
            </a:fld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1023" y="2214695"/>
            <a:ext cx="79219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Mask R-CNN. </a:t>
            </a:r>
            <a:r>
              <a:rPr lang="en-US" altLang="zh-TW" dirty="0" err="1"/>
              <a:t>Kaiming</a:t>
            </a:r>
            <a:r>
              <a:rPr lang="en-US" altLang="zh-TW" dirty="0"/>
              <a:t> He, Georgia </a:t>
            </a:r>
            <a:r>
              <a:rPr lang="en-US" altLang="zh-TW" dirty="0" err="1"/>
              <a:t>Gkioxari</a:t>
            </a:r>
            <a:r>
              <a:rPr lang="en-US" altLang="zh-TW" dirty="0"/>
              <a:t>, Piotr </a:t>
            </a:r>
            <a:r>
              <a:rPr lang="en-US" altLang="zh-TW" dirty="0" err="1"/>
              <a:t>Dollár</a:t>
            </a:r>
            <a:r>
              <a:rPr lang="en-US" altLang="zh-TW" dirty="0"/>
              <a:t>, and Ross </a:t>
            </a:r>
            <a:r>
              <a:rPr lang="en-US" altLang="zh-TW" dirty="0" err="1"/>
              <a:t>Girshick</a:t>
            </a:r>
            <a:r>
              <a:rPr lang="en-US" altLang="zh-TW" dirty="0"/>
              <a:t>. IEEE International Conference on Computer Vision (ICCV),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Faster R-CNN: Towards Real-Time Object Detection with Region Proposal Networks </a:t>
            </a:r>
            <a:r>
              <a:rPr lang="en-US" altLang="zh-TW" dirty="0" err="1"/>
              <a:t>Shaoqing</a:t>
            </a:r>
            <a:r>
              <a:rPr lang="en-US" altLang="zh-TW" dirty="0"/>
              <a:t> Ren, </a:t>
            </a:r>
            <a:r>
              <a:rPr lang="en-US" altLang="zh-TW" dirty="0" err="1"/>
              <a:t>Kaiming</a:t>
            </a:r>
            <a:r>
              <a:rPr lang="en-US" altLang="zh-TW" dirty="0"/>
              <a:t> He, Ross </a:t>
            </a:r>
            <a:r>
              <a:rPr lang="en-US" altLang="zh-TW" dirty="0" err="1"/>
              <a:t>Girshick</a:t>
            </a:r>
            <a:r>
              <a:rPr lang="en-US" altLang="zh-TW" dirty="0"/>
              <a:t>, and Jian Sun. Conference on Neural Information Processing Systems (NIPS),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Unet</a:t>
            </a:r>
            <a:r>
              <a:rPr lang="en-US" altLang="zh-TW" dirty="0"/>
              <a:t>: Convolutional networks for biomedical image segmentation. In International Conference on Medical image computing and computer-assisted intervention, pages 234–241. Olaf </a:t>
            </a:r>
            <a:r>
              <a:rPr lang="en-US" altLang="zh-TW" dirty="0" err="1"/>
              <a:t>Ronneberger</a:t>
            </a:r>
            <a:r>
              <a:rPr lang="en-US" altLang="zh-TW" dirty="0"/>
              <a:t>, Philipp Fischer, and Thomas </a:t>
            </a:r>
            <a:r>
              <a:rPr lang="en-US" altLang="zh-TW" dirty="0" err="1"/>
              <a:t>Brox</a:t>
            </a:r>
            <a:r>
              <a:rPr lang="en-US" altLang="zh-TW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Yolov4: Optimal speed and accuracy of object detection. </a:t>
            </a:r>
            <a:r>
              <a:rPr lang="en-US" altLang="zh-TW" dirty="0" err="1"/>
              <a:t>arXiv</a:t>
            </a:r>
            <a:r>
              <a:rPr lang="en-US" altLang="zh-TW" dirty="0"/>
              <a:t> preprint arXiv:2004.10934, 2020. Alexey </a:t>
            </a:r>
            <a:r>
              <a:rPr lang="en-US" altLang="zh-TW" dirty="0" err="1"/>
              <a:t>Bochkovskiy</a:t>
            </a:r>
            <a:r>
              <a:rPr lang="en-US" altLang="zh-TW" dirty="0"/>
              <a:t>, </a:t>
            </a:r>
            <a:r>
              <a:rPr lang="en-US" altLang="zh-TW" dirty="0" err="1"/>
              <a:t>Chien</a:t>
            </a:r>
            <a:r>
              <a:rPr lang="en-US" altLang="zh-TW" dirty="0"/>
              <a:t>-Yao Wang, and </a:t>
            </a:r>
            <a:r>
              <a:rPr lang="en-US" altLang="zh-TW" dirty="0" err="1"/>
              <a:t>HongYuan</a:t>
            </a:r>
            <a:r>
              <a:rPr lang="en-US" altLang="zh-TW" dirty="0"/>
              <a:t> Mark Liao. </a:t>
            </a:r>
          </a:p>
        </p:txBody>
      </p:sp>
    </p:spTree>
    <p:extLst>
      <p:ext uri="{BB962C8B-B14F-4D97-AF65-F5344CB8AC3E}">
        <p14:creationId xmlns:p14="http://schemas.microsoft.com/office/powerpoint/2010/main" val="390289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330" y="0"/>
            <a:ext cx="7773338" cy="1596177"/>
          </a:xfrm>
        </p:spPr>
        <p:txBody>
          <a:bodyPr/>
          <a:lstStyle/>
          <a:p>
            <a:r>
              <a:rPr lang="en-US" altLang="zh-TW" cap="none" dirty="0"/>
              <a:t>Outline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330" y="1596177"/>
            <a:ext cx="7772870" cy="3424107"/>
          </a:xfrm>
        </p:spPr>
        <p:txBody>
          <a:bodyPr>
            <a:normAutofit/>
          </a:bodyPr>
          <a:lstStyle/>
          <a:p>
            <a:r>
              <a:rPr lang="en-US" altLang="zh-TW" cap="none" dirty="0"/>
              <a:t>Background</a:t>
            </a:r>
          </a:p>
          <a:p>
            <a:r>
              <a:rPr lang="en-US" altLang="zh-TW" cap="none" dirty="0"/>
              <a:t>Objective</a:t>
            </a:r>
          </a:p>
          <a:p>
            <a:r>
              <a:rPr lang="en-US" altLang="zh-TW" cap="none" dirty="0"/>
              <a:t>Data</a:t>
            </a:r>
          </a:p>
          <a:p>
            <a:r>
              <a:rPr lang="en-US" altLang="zh-TW" cap="none" dirty="0"/>
              <a:t>Evaluation</a:t>
            </a:r>
          </a:p>
          <a:p>
            <a:r>
              <a:rPr lang="en-US" altLang="zh-TW" cap="none" dirty="0"/>
              <a:t>Other information</a:t>
            </a:r>
          </a:p>
          <a:p>
            <a:endParaRPr lang="en-US" altLang="zh-TW" cap="none" dirty="0"/>
          </a:p>
          <a:p>
            <a:endParaRPr lang="en-US" altLang="zh-TW" cap="none" dirty="0"/>
          </a:p>
          <a:p>
            <a:endParaRPr lang="en-US" altLang="zh-TW" cap="none" dirty="0"/>
          </a:p>
          <a:p>
            <a:endParaRPr lang="zh-TW" altLang="en-US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301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Information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/>
              <a:t>NCKU </a:t>
            </a:r>
            <a:r>
              <a:rPr lang="en-US" altLang="zh-TW" cap="none" dirty="0" err="1"/>
              <a:t>moodle</a:t>
            </a:r>
            <a:endParaRPr lang="en-US" altLang="zh-TW" cap="none" dirty="0"/>
          </a:p>
          <a:p>
            <a:r>
              <a:rPr lang="en-US" altLang="zh-TW" cap="none" dirty="0"/>
              <a:t>TA : </a:t>
            </a:r>
          </a:p>
          <a:p>
            <a:pPr lvl="1"/>
            <a:r>
              <a:rPr lang="en-US" altLang="zh-TW" cap="none" dirty="0"/>
              <a:t>P76111377@gs.ncku.edu.tw      </a:t>
            </a:r>
          </a:p>
          <a:p>
            <a:pPr lvl="1"/>
            <a:r>
              <a:rPr lang="en-US" altLang="zh-TW" cap="none" dirty="0"/>
              <a:t>P76111173@gs.ncku.edu.tw      </a:t>
            </a:r>
          </a:p>
          <a:p>
            <a:pPr lvl="1"/>
            <a:r>
              <a:rPr lang="en-US" altLang="zh-TW" cap="none" dirty="0"/>
              <a:t>P76111775@gs.ncku.edu.tw</a:t>
            </a:r>
          </a:p>
          <a:p>
            <a:pPr lvl="1"/>
            <a:r>
              <a:rPr lang="en-US" altLang="zh-TW" cap="none" dirty="0"/>
              <a:t>P76111432@gs.ncku.edu.tw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223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Background</a:t>
            </a:r>
            <a:endParaRPr lang="zh-TW" altLang="en-US" cap="none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44826" y="1958009"/>
            <a:ext cx="7762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parotid gland is the largest of the three pairs of salivary glands in the human body, but parotid tumors are uncommon, accounting for only 0.3% of human tumors and 6% of head and neck tumors. Because of the rarity of the tumor, there are not many reports in the literature.</a:t>
            </a:r>
          </a:p>
          <a:p>
            <a:endParaRPr lang="en-US" altLang="zh-TW" dirty="0"/>
          </a:p>
          <a:p>
            <a:r>
              <a:rPr lang="en-US" altLang="zh-TW" dirty="0"/>
              <a:t>You need to  design a system to identify parotid tumor type and segmentation using head and neck CT image dataset.</a:t>
            </a:r>
          </a:p>
        </p:txBody>
      </p:sp>
    </p:spTree>
    <p:extLst>
      <p:ext uri="{BB962C8B-B14F-4D97-AF65-F5344CB8AC3E}">
        <p14:creationId xmlns:p14="http://schemas.microsoft.com/office/powerpoint/2010/main" val="133145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Objective</a:t>
            </a:r>
            <a:endParaRPr lang="zh-TW" altLang="en-US" cap="none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2974" y="2050602"/>
            <a:ext cx="87910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 accurate detection of defects is very important. There are three types: Cancer</a:t>
            </a:r>
            <a:r>
              <a:rPr lang="zh-TW" altLang="en-US" dirty="0"/>
              <a:t>、</a:t>
            </a:r>
            <a:r>
              <a:rPr lang="en-US" altLang="zh-TW" dirty="0"/>
              <a:t>Mix and Warthin.</a:t>
            </a:r>
          </a:p>
          <a:p>
            <a:endParaRPr lang="en-US" altLang="zh-TW" dirty="0"/>
          </a:p>
          <a:p>
            <a:r>
              <a:rPr lang="en-US" altLang="zh-TW" dirty="0"/>
              <a:t>Target : </a:t>
            </a:r>
          </a:p>
          <a:p>
            <a:r>
              <a:rPr lang="en-US" altLang="zh-TW" dirty="0"/>
              <a:t>Automatically detect and segment the defect during manufacturing.</a:t>
            </a:r>
          </a:p>
          <a:p>
            <a:endParaRPr lang="en-US" altLang="zh-TW" dirty="0"/>
          </a:p>
          <a:p>
            <a:r>
              <a:rPr lang="en-US" altLang="zh-TW" dirty="0"/>
              <a:t>Step 1. Detect parotid </a:t>
            </a:r>
            <a:r>
              <a:rPr lang="en-US" altLang="zh-TW" dirty="0" smtClean="0"/>
              <a:t>gland(</a:t>
            </a:r>
            <a:r>
              <a:rPr lang="en-US" altLang="zh-TW" dirty="0" smtClean="0">
                <a:solidFill>
                  <a:srgbClr val="FF0000"/>
                </a:solidFill>
              </a:rPr>
              <a:t>left normal/right normal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from </a:t>
            </a:r>
            <a:r>
              <a:rPr lang="en-US" altLang="zh-TW" dirty="0"/>
              <a:t>provided image.</a:t>
            </a:r>
          </a:p>
          <a:p>
            <a:endParaRPr lang="en-US" altLang="zh-TW" dirty="0"/>
          </a:p>
          <a:p>
            <a:r>
              <a:rPr lang="en-US" altLang="zh-TW" dirty="0"/>
              <a:t>Step 2.  Segment the defective area at the meantime.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285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862" y="0"/>
            <a:ext cx="7773338" cy="1596177"/>
          </a:xfrm>
        </p:spPr>
        <p:txBody>
          <a:bodyPr/>
          <a:lstStyle/>
          <a:p>
            <a:r>
              <a:rPr lang="en-US" altLang="zh-TW" cap="none" dirty="0"/>
              <a:t>Data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4862" y="1346394"/>
            <a:ext cx="7772870" cy="3424107"/>
          </a:xfrm>
        </p:spPr>
        <p:txBody>
          <a:bodyPr>
            <a:normAutofit/>
          </a:bodyPr>
          <a:lstStyle/>
          <a:p>
            <a:r>
              <a:rPr lang="en-US" altLang="zh-TW" sz="1800" cap="none" dirty="0"/>
              <a:t>100 image were captured each class. </a:t>
            </a:r>
          </a:p>
          <a:p>
            <a:r>
              <a:rPr lang="en-US" altLang="zh-TW" sz="1800" cap="none" dirty="0"/>
              <a:t>The bounding boxes of defect  was labeled by experts. The bounding box ground truth contains left-top and bottom-right coordinate (rectangle) in *.</a:t>
            </a:r>
            <a:r>
              <a:rPr lang="en-US" altLang="zh-TW" sz="1800" cap="none" dirty="0" err="1"/>
              <a:t>json</a:t>
            </a:r>
            <a:r>
              <a:rPr lang="en-US" altLang="zh-TW" sz="1800" cap="none" dirty="0"/>
              <a:t> file format.</a:t>
            </a:r>
          </a:p>
          <a:p>
            <a:r>
              <a:rPr lang="en-US" altLang="zh-TW" sz="1800" cap="none" dirty="0"/>
              <a:t>We also provide the segmentation mask ground truth.</a:t>
            </a:r>
            <a:endParaRPr lang="zh-TW" alt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187383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30580" y="-36816"/>
            <a:ext cx="1321259" cy="628072"/>
          </a:xfrm>
        </p:spPr>
        <p:txBody>
          <a:bodyPr/>
          <a:lstStyle/>
          <a:p>
            <a:r>
              <a:rPr lang="en-US" altLang="zh-TW" cap="none" dirty="0"/>
              <a:t>Data</a:t>
            </a:r>
            <a:endParaRPr lang="zh-TW" altLang="en-US" cap="none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7493" y="6457964"/>
            <a:ext cx="3483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Ground Truth </a:t>
            </a:r>
            <a:r>
              <a:rPr lang="en-US" altLang="zh-TW" sz="1400" dirty="0"/>
              <a:t>bounding boxes format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078479" y="6454633"/>
            <a:ext cx="106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Cancer</a:t>
            </a:r>
            <a:endParaRPr lang="zh-TW" altLang="en-US" sz="1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062981" y="6409953"/>
            <a:ext cx="77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Mix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539111" y="6454633"/>
            <a:ext cx="11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Warthin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EA1AA47-D036-5628-D0BF-73A58BE08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88" y="218703"/>
            <a:ext cx="3143250" cy="619125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614" y="524086"/>
            <a:ext cx="4425056" cy="2063369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68" y="4653601"/>
            <a:ext cx="1594800" cy="1594800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68" y="2823128"/>
            <a:ext cx="1594800" cy="15948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742" y="2823128"/>
            <a:ext cx="1594800" cy="159480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742" y="4653601"/>
            <a:ext cx="1594800" cy="159480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116" y="2823128"/>
            <a:ext cx="1594800" cy="1594800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116" y="4643960"/>
            <a:ext cx="1594800" cy="15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332" y="222265"/>
            <a:ext cx="7773338" cy="1596177"/>
          </a:xfrm>
        </p:spPr>
        <p:txBody>
          <a:bodyPr/>
          <a:lstStyle/>
          <a:p>
            <a:r>
              <a:rPr lang="en-US" altLang="zh-TW" dirty="0"/>
              <a:t>Project Goal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85332" y="2011995"/>
            <a:ext cx="80278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/>
              <a:t>You are asked to detect and segment the defects of manufacturing from given images.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/>
              <a:t>You are given with  total 300  images and ground truth annotations(mask and bounding box positions).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/>
              <a:t>You can use the image processing skills as well as deep learning methods for this homework.</a:t>
            </a:r>
          </a:p>
        </p:txBody>
      </p:sp>
    </p:spTree>
    <p:extLst>
      <p:ext uri="{BB962C8B-B14F-4D97-AF65-F5344CB8AC3E}">
        <p14:creationId xmlns:p14="http://schemas.microsoft.com/office/powerpoint/2010/main" val="34878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/>
            </a:r>
            <a:br>
              <a:rPr lang="en-US" altLang="zh-TW" cap="none" dirty="0"/>
            </a:br>
            <a:r>
              <a:rPr lang="en-US" altLang="zh-TW" cap="none" dirty="0"/>
              <a:t>Evaluation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cap="none" dirty="0"/>
              <a:t>Use the Intersection over Union (</a:t>
            </a:r>
            <a:r>
              <a:rPr lang="en-US" altLang="zh-TW" cap="none" dirty="0" err="1"/>
              <a:t>IoU</a:t>
            </a:r>
            <a:r>
              <a:rPr lang="en-US" altLang="zh-TW" cap="none" dirty="0"/>
              <a:t>) to evaluate your detection result with the ground truth:</a:t>
            </a:r>
            <a:endParaRPr lang="zh-TW" altLang="en-US" cap="none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667564" y="3805585"/>
                <a:ext cx="1687399" cy="486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/>
                  <a:t>IoU</a:t>
                </a:r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564" y="3805585"/>
                <a:ext cx="1687399" cy="486800"/>
              </a:xfrm>
              <a:prstGeom prst="rect">
                <a:avLst/>
              </a:prstGeom>
              <a:blipFill>
                <a:blip r:embed="rId3"/>
                <a:stretch>
                  <a:fillRect l="-3261"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85330" y="5114311"/>
                <a:ext cx="57262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Where A is the ground truth region, B is the detection result, 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intersect region,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dirty="0"/>
                  <a:t> is the union region;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0" y="5114311"/>
                <a:ext cx="5726248" cy="646331"/>
              </a:xfrm>
              <a:prstGeom prst="rect">
                <a:avLst/>
              </a:prstGeom>
              <a:blipFill>
                <a:blip r:embed="rId4"/>
                <a:stretch>
                  <a:fillRect l="-851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577FB905-A836-4479-BDFA-F90A1FEF125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6437" y="3192496"/>
            <a:ext cx="2220503" cy="17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/>
            </a:r>
            <a:br>
              <a:rPr lang="en-US" altLang="zh-TW" cap="none" dirty="0"/>
            </a:br>
            <a:r>
              <a:rPr lang="en-US" altLang="zh-TW" cap="none" dirty="0"/>
              <a:t>Evaluation</a:t>
            </a:r>
            <a:endParaRPr lang="zh-TW" alt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cap="none" dirty="0" smtClean="0"/>
                  <a:t>Use the </a:t>
                </a:r>
                <a:r>
                  <a:rPr lang="en-US" altLang="zh-TW" cap="none" dirty="0" err="1"/>
                  <a:t>IoU</a:t>
                </a:r>
                <a:r>
                  <a:rPr lang="en-US" altLang="zh-TW" cap="none" dirty="0"/>
                  <a:t> to evaluate your detection accurate results with the ground truth , Dice </a:t>
                </a:r>
                <a:r>
                  <a:rPr lang="en-US" altLang="zh-TW" cap="none" dirty="0" err="1"/>
                  <a:t>Coefficent</a:t>
                </a:r>
                <a:r>
                  <a:rPr lang="en-US" altLang="zh-TW" cap="none" dirty="0"/>
                  <a:t> for </a:t>
                </a:r>
                <a:r>
                  <a:rPr lang="en-US" altLang="zh-TW" cap="none" dirty="0" smtClean="0"/>
                  <a:t>segmentation:</a:t>
                </a:r>
                <a:endParaRPr lang="en-US" altLang="zh-TW" cap="none" dirty="0"/>
              </a:p>
              <a:p>
                <a:r>
                  <a:rPr lang="en-US" altLang="zh-TW" b="0" i="1" cap="none" dirty="0">
                    <a:latin typeface="Cambria Math" panose="02040503050406030204" pitchFamily="18" charset="0"/>
                  </a:rPr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altLang="zh-TW" cap="none" dirty="0"/>
                  <a:t> ,</a:t>
                </a:r>
                <a:r>
                  <a:rPr lang="zh-TW" altLang="en-US" cap="none" dirty="0"/>
                  <a:t> </a:t>
                </a:r>
                <a:r>
                  <a:rPr lang="en-US" altLang="zh-TW" cap="none" dirty="0"/>
                  <a:t>(Positive: IoU &gt; </a:t>
                </a:r>
                <a:r>
                  <a:rPr lang="en-US" altLang="zh-TW" cap="none" dirty="0" smtClean="0"/>
                  <a:t>0.5, </a:t>
                </a:r>
                <a:r>
                  <a:rPr lang="en-US" altLang="zh-TW" cap="none" dirty="0" err="1" smtClean="0"/>
                  <a:t>Negtive</a:t>
                </a:r>
                <a:r>
                  <a:rPr lang="en-US" altLang="zh-TW" cap="none" dirty="0"/>
                  <a:t>: IoU &gt; 0.5 )</a:t>
                </a:r>
                <a:r>
                  <a:rPr lang="zh-TW" altLang="en-US" cap="none" dirty="0"/>
                  <a:t> </a:t>
                </a:r>
                <a:endParaRPr lang="en-US" altLang="zh-TW" b="0" i="1" cap="none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cap="none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zh-TW" b="0" i="1" cap="none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zh-TW" b="0" cap="none" dirty="0"/>
              </a:p>
              <a:p>
                <a:r>
                  <a:rPr lang="en-US" altLang="zh-TW" i="1" cap="none" dirty="0">
                    <a:latin typeface="Cambria Math" panose="02040503050406030204" pitchFamily="18" charset="0"/>
                  </a:rPr>
                  <a:t>Recall </a:t>
                </a:r>
                <a:r>
                  <a:rPr lang="en-US" altLang="zh-TW" i="1" cap="none" dirty="0" smtClean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cap="none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i="1" cap="none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i="1" cap="non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 cap="none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TW" b="0" cap="none" dirty="0"/>
              </a:p>
              <a:p>
                <a:r>
                  <a:rPr lang="en-US" altLang="zh-TW" cap="none" dirty="0" err="1"/>
                  <a:t>IoU</a:t>
                </a:r>
                <a:r>
                  <a:rPr lang="zh-TW" altLang="en-US" cap="none" dirty="0"/>
                  <a:t> </a:t>
                </a:r>
                <a:r>
                  <a:rPr lang="en-US" altLang="zh-TW" cap="none" dirty="0"/>
                  <a:t>(for Detection) </a:t>
                </a:r>
                <a:endParaRPr lang="en-US" altLang="zh-TW" b="0" cap="none" dirty="0"/>
              </a:p>
              <a:p>
                <a:r>
                  <a:rPr lang="en-US" altLang="zh-TW" cap="none" dirty="0"/>
                  <a:t>Dice </a:t>
                </a:r>
                <a:r>
                  <a:rPr lang="en-US" altLang="zh-TW" cap="none" dirty="0" err="1"/>
                  <a:t>Coefficent</a:t>
                </a:r>
                <a:r>
                  <a:rPr lang="en-US" altLang="zh-TW" cap="none" dirty="0"/>
                  <a:t> (for Segmentation)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2 ∗(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cap="none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cap="none" smtClean="0">
                                <a:latin typeface="Cambria Math" panose="02040503050406030204" pitchFamily="18" charset="0"/>
                              </a:rPr>
                              <m:t>𝑝𝑟𝑒𝑑𝑖𝑐𝑡𝑖𝑜𝑛</m:t>
                            </m:r>
                          </m:e>
                        </m:d>
                        <m:r>
                          <a:rPr lang="en-US" altLang="zh-TW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𝐺𝑇</m:t>
                            </m:r>
                          </m:e>
                        </m:d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TW" i="1" cap="none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cap="none" smtClean="0">
                                <a:latin typeface="Cambria Math" panose="02040503050406030204" pitchFamily="18" charset="0"/>
                              </a:rPr>
                              <m:t>𝑝𝑟𝑒𝑑𝑖𝑐𝑡𝑖𝑜𝑛</m:t>
                            </m:r>
                          </m:e>
                        </m:d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cap="none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cap="none" smtClean="0">
                                <a:latin typeface="Cambria Math" panose="02040503050406030204" pitchFamily="18" charset="0"/>
                              </a:rPr>
                              <m:t>𝐺𝑇</m:t>
                            </m:r>
                          </m:e>
                        </m:d>
                      </m:den>
                    </m:f>
                  </m:oMath>
                </a14:m>
                <a:endParaRPr lang="en-US" altLang="zh-TW" cap="none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01-8047-42A5-AE4F-233A7390AA8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2037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7625</TotalTime>
  <Words>971</Words>
  <Application>Microsoft Office PowerPoint</Application>
  <PresentationFormat>如螢幕大小 (4:3)</PresentationFormat>
  <Paragraphs>167</Paragraphs>
  <Slides>20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33" baseType="lpstr">
      <vt:lpstr>Arial Unicode MS</vt:lpstr>
      <vt:lpstr>Gill Sans MT</vt:lpstr>
      <vt:lpstr>inherit</vt:lpstr>
      <vt:lpstr>Tw Cen MT</vt:lpstr>
      <vt:lpstr>新細明體</vt:lpstr>
      <vt:lpstr>Arial</vt:lpstr>
      <vt:lpstr>Calibri</vt:lpstr>
      <vt:lpstr>Calibri Light</vt:lpstr>
      <vt:lpstr>Cambria Math</vt:lpstr>
      <vt:lpstr>Times New Roman</vt:lpstr>
      <vt:lpstr>Wingdings 2</vt:lpstr>
      <vt:lpstr>HDOfficeLightV0</vt:lpstr>
      <vt:lpstr>小水滴</vt:lpstr>
      <vt:lpstr>Digital Image Processing Final Project</vt:lpstr>
      <vt:lpstr>Outline</vt:lpstr>
      <vt:lpstr>Background</vt:lpstr>
      <vt:lpstr>Objective</vt:lpstr>
      <vt:lpstr>Data</vt:lpstr>
      <vt:lpstr>Data</vt:lpstr>
      <vt:lpstr>Project Goal</vt:lpstr>
      <vt:lpstr> Evaluation</vt:lpstr>
      <vt:lpstr> Evaluation</vt:lpstr>
      <vt:lpstr>Requirement</vt:lpstr>
      <vt:lpstr>GUI LAYOUT eXAMPLE</vt:lpstr>
      <vt:lpstr>GUI LAYOUT eXAMPLE</vt:lpstr>
      <vt:lpstr>GUI LAYOUT eXAMPLE</vt:lpstr>
      <vt:lpstr>OUTPUT eXAMPLE</vt:lpstr>
      <vt:lpstr> Evaluation</vt:lpstr>
      <vt:lpstr>File Upload</vt:lpstr>
      <vt:lpstr>Notice</vt:lpstr>
      <vt:lpstr>Vision System Lab (Room 65702)</vt:lpstr>
      <vt:lpstr>Reference</vt:lpstr>
      <vt:lpstr>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Wound Healing</dc:title>
  <dc:creator>Shinya</dc:creator>
  <cp:lastModifiedBy>Windows 使用者</cp:lastModifiedBy>
  <cp:revision>462</cp:revision>
  <dcterms:created xsi:type="dcterms:W3CDTF">2015-12-12T03:07:48Z</dcterms:created>
  <dcterms:modified xsi:type="dcterms:W3CDTF">2023-12-07T11:29:12Z</dcterms:modified>
</cp:coreProperties>
</file>