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1" r:id="rId1"/>
  </p:sldMasterIdLst>
  <p:notesMasterIdLst>
    <p:notesMasterId r:id="rId49"/>
  </p:notesMasterIdLst>
  <p:sldIdLst>
    <p:sldId id="256" r:id="rId2"/>
    <p:sldId id="257" r:id="rId3"/>
    <p:sldId id="263" r:id="rId4"/>
    <p:sldId id="287" r:id="rId5"/>
    <p:sldId id="288" r:id="rId6"/>
    <p:sldId id="289" r:id="rId7"/>
    <p:sldId id="264" r:id="rId8"/>
    <p:sldId id="265" r:id="rId9"/>
    <p:sldId id="266" r:id="rId10"/>
    <p:sldId id="267" r:id="rId11"/>
    <p:sldId id="258" r:id="rId12"/>
    <p:sldId id="268" r:id="rId13"/>
    <p:sldId id="290" r:id="rId14"/>
    <p:sldId id="269" r:id="rId15"/>
    <p:sldId id="270" r:id="rId16"/>
    <p:sldId id="271" r:id="rId17"/>
    <p:sldId id="301" r:id="rId18"/>
    <p:sldId id="302" r:id="rId19"/>
    <p:sldId id="303" r:id="rId20"/>
    <p:sldId id="272" r:id="rId21"/>
    <p:sldId id="273" r:id="rId22"/>
    <p:sldId id="274" r:id="rId23"/>
    <p:sldId id="259" r:id="rId24"/>
    <p:sldId id="275" r:id="rId25"/>
    <p:sldId id="298" r:id="rId26"/>
    <p:sldId id="299" r:id="rId27"/>
    <p:sldId id="300" r:id="rId28"/>
    <p:sldId id="278" r:id="rId29"/>
    <p:sldId id="279" r:id="rId30"/>
    <p:sldId id="260" r:id="rId31"/>
    <p:sldId id="282" r:id="rId32"/>
    <p:sldId id="283" r:id="rId33"/>
    <p:sldId id="284" r:id="rId34"/>
    <p:sldId id="291" r:id="rId35"/>
    <p:sldId id="292" r:id="rId36"/>
    <p:sldId id="293" r:id="rId37"/>
    <p:sldId id="285" r:id="rId38"/>
    <p:sldId id="286" r:id="rId39"/>
    <p:sldId id="294" r:id="rId40"/>
    <p:sldId id="295" r:id="rId41"/>
    <p:sldId id="296" r:id="rId42"/>
    <p:sldId id="297" r:id="rId43"/>
    <p:sldId id="304" r:id="rId44"/>
    <p:sldId id="261" r:id="rId45"/>
    <p:sldId id="262" r:id="rId46"/>
    <p:sldId id="280" r:id="rId47"/>
    <p:sldId id="28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9451A-E6CC-4B52-947E-4CBFE8E99ED6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0F16A-6F8C-452F-9DA9-FD8D312BC8DD}">
      <dgm:prSet phldrT="[Text]"/>
      <dgm:spPr/>
      <dgm:t>
        <a:bodyPr/>
        <a:lstStyle/>
        <a:p>
          <a:r>
            <a:rPr lang="en-GB" dirty="0" smtClean="0"/>
            <a:t>Deep Learning</a:t>
          </a:r>
          <a:endParaRPr lang="en-US" dirty="0"/>
        </a:p>
      </dgm:t>
    </dgm:pt>
    <dgm:pt modelId="{4D23B669-2ED1-4A81-8273-E5709E99ABCE}" type="parTrans" cxnId="{2A02EE61-DBBC-4F98-800F-BEFDA3F5BB6F}">
      <dgm:prSet/>
      <dgm:spPr/>
      <dgm:t>
        <a:bodyPr/>
        <a:lstStyle/>
        <a:p>
          <a:endParaRPr lang="en-US"/>
        </a:p>
      </dgm:t>
    </dgm:pt>
    <dgm:pt modelId="{C5B9CA80-2AD2-45D1-9203-0D7F428C0AFA}" type="sibTrans" cxnId="{2A02EE61-DBBC-4F98-800F-BEFDA3F5BB6F}">
      <dgm:prSet/>
      <dgm:spPr/>
      <dgm:t>
        <a:bodyPr/>
        <a:lstStyle/>
        <a:p>
          <a:endParaRPr lang="en-US"/>
        </a:p>
      </dgm:t>
    </dgm:pt>
    <dgm:pt modelId="{1AD9D656-A02D-4E3A-ABBD-8608C6580771}">
      <dgm:prSet phldrT="[Text]"/>
      <dgm:spPr/>
      <dgm:t>
        <a:bodyPr/>
        <a:lstStyle/>
        <a:p>
          <a:r>
            <a:rPr lang="en-US" dirty="0" smtClean="0"/>
            <a:t>Unsupervised Learning</a:t>
          </a:r>
          <a:endParaRPr lang="en-US" dirty="0"/>
        </a:p>
      </dgm:t>
    </dgm:pt>
    <dgm:pt modelId="{879EBCE7-1149-433A-B3DF-CD35A6FB931B}" type="parTrans" cxnId="{7C082CDB-B1A8-4E7B-83F6-2878D4B92D9D}">
      <dgm:prSet/>
      <dgm:spPr/>
      <dgm:t>
        <a:bodyPr/>
        <a:lstStyle/>
        <a:p>
          <a:endParaRPr lang="en-US"/>
        </a:p>
      </dgm:t>
    </dgm:pt>
    <dgm:pt modelId="{F908A4BB-0E4F-41F6-8E9A-4EF42284B64D}" type="sibTrans" cxnId="{7C082CDB-B1A8-4E7B-83F6-2878D4B92D9D}">
      <dgm:prSet/>
      <dgm:spPr/>
      <dgm:t>
        <a:bodyPr/>
        <a:lstStyle/>
        <a:p>
          <a:endParaRPr lang="en-US"/>
        </a:p>
      </dgm:t>
    </dgm:pt>
    <dgm:pt modelId="{495430CE-FA87-452D-B4DE-44020D8946CE}">
      <dgm:prSet phldrT="[Text]"/>
      <dgm:spPr/>
      <dgm:t>
        <a:bodyPr/>
        <a:lstStyle/>
        <a:p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Memecahkan</a:t>
          </a:r>
          <a:r>
            <a:rPr lang="en-US" dirty="0" smtClean="0"/>
            <a:t> </a:t>
          </a:r>
          <a:r>
            <a:rPr lang="en-US" dirty="0" err="1" smtClean="0"/>
            <a:t>Masalah</a:t>
          </a:r>
          <a:r>
            <a:rPr lang="en-US" dirty="0" smtClean="0"/>
            <a:t> yang </a:t>
          </a:r>
          <a:r>
            <a:rPr lang="en-US" dirty="0" err="1" smtClean="0"/>
            <a:t>Kompleks</a:t>
          </a:r>
          <a:endParaRPr lang="en-US" dirty="0"/>
        </a:p>
      </dgm:t>
    </dgm:pt>
    <dgm:pt modelId="{70BCAD41-DCDF-456D-A0C8-EB5527FF8036}" type="parTrans" cxnId="{958D0974-1A35-41DB-9CAE-3DB241D15B2A}">
      <dgm:prSet/>
      <dgm:spPr/>
      <dgm:t>
        <a:bodyPr/>
        <a:lstStyle/>
        <a:p>
          <a:endParaRPr lang="en-US"/>
        </a:p>
      </dgm:t>
    </dgm:pt>
    <dgm:pt modelId="{7F8A4035-DFB5-4669-95B0-B9BB87160676}" type="sibTrans" cxnId="{958D0974-1A35-41DB-9CAE-3DB241D15B2A}">
      <dgm:prSet/>
      <dgm:spPr/>
      <dgm:t>
        <a:bodyPr/>
        <a:lstStyle/>
        <a:p>
          <a:endParaRPr lang="en-US"/>
        </a:p>
      </dgm:t>
    </dgm:pt>
    <dgm:pt modelId="{0C8C995E-A1C9-433C-B493-0E475BCAD533}">
      <dgm:prSet phldrT="[Text]"/>
      <dgm:spPr/>
      <dgm:t>
        <a:bodyPr/>
        <a:lstStyle/>
        <a:p>
          <a:r>
            <a:rPr lang="en-US" dirty="0" err="1" smtClean="0"/>
            <a:t>Kemampuan</a:t>
          </a:r>
          <a:r>
            <a:rPr lang="en-US" dirty="0" smtClean="0"/>
            <a:t> </a:t>
          </a:r>
          <a:r>
            <a:rPr lang="en-US" dirty="0" err="1" smtClean="0"/>
            <a:t>Generalisasi</a:t>
          </a:r>
          <a:r>
            <a:rPr lang="en-US" dirty="0" smtClean="0"/>
            <a:t> yang </a:t>
          </a:r>
          <a:r>
            <a:rPr lang="en-US" dirty="0" err="1" smtClean="0"/>
            <a:t>baik</a:t>
          </a:r>
          <a:endParaRPr lang="en-US" dirty="0"/>
        </a:p>
      </dgm:t>
    </dgm:pt>
    <dgm:pt modelId="{348F973D-9CCD-4384-A0FE-AFB5D0865358}" type="parTrans" cxnId="{A5EABA7F-5721-4B7C-865E-D9A38D6F345E}">
      <dgm:prSet/>
      <dgm:spPr/>
      <dgm:t>
        <a:bodyPr/>
        <a:lstStyle/>
        <a:p>
          <a:endParaRPr lang="en-US"/>
        </a:p>
      </dgm:t>
    </dgm:pt>
    <dgm:pt modelId="{7A09A720-28FF-4168-A05D-406F71F81CF4}" type="sibTrans" cxnId="{A5EABA7F-5721-4B7C-865E-D9A38D6F345E}">
      <dgm:prSet/>
      <dgm:spPr/>
      <dgm:t>
        <a:bodyPr/>
        <a:lstStyle/>
        <a:p>
          <a:endParaRPr lang="en-US"/>
        </a:p>
      </dgm:t>
    </dgm:pt>
    <dgm:pt modelId="{C87E89E2-676C-4F31-BE06-8D29B1A8BF9A}">
      <dgm:prSet phldrT="[Text]"/>
      <dgm:spPr/>
      <dgm:t>
        <a:bodyPr/>
        <a:lstStyle/>
        <a:p>
          <a:r>
            <a:rPr lang="en-US" dirty="0" smtClean="0"/>
            <a:t>Greedy Layer-wise learning</a:t>
          </a:r>
          <a:endParaRPr lang="en-US" dirty="0"/>
        </a:p>
      </dgm:t>
    </dgm:pt>
    <dgm:pt modelId="{C92BEE59-FF23-435F-B98C-D1F4CF2FBF81}" type="parTrans" cxnId="{8E83083E-7A0B-4ED0-B1C0-8EBDB36F1FE1}">
      <dgm:prSet/>
      <dgm:spPr/>
      <dgm:t>
        <a:bodyPr/>
        <a:lstStyle/>
        <a:p>
          <a:endParaRPr lang="en-US"/>
        </a:p>
      </dgm:t>
    </dgm:pt>
    <dgm:pt modelId="{A7961DFF-601F-42BA-97C8-62CFB5BE92F3}" type="sibTrans" cxnId="{8E83083E-7A0B-4ED0-B1C0-8EBDB36F1FE1}">
      <dgm:prSet/>
      <dgm:spPr/>
      <dgm:t>
        <a:bodyPr/>
        <a:lstStyle/>
        <a:p>
          <a:endParaRPr lang="en-US"/>
        </a:p>
      </dgm:t>
    </dgm:pt>
    <dgm:pt modelId="{ED104CE2-7657-41CF-8301-F979C022D2D2}" type="pres">
      <dgm:prSet presAssocID="{B7B9451A-E6CC-4B52-947E-4CBFE8E99ED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9A2F38-8DAA-41AE-A645-A4E689D38589}" type="pres">
      <dgm:prSet presAssocID="{BC30F16A-6F8C-452F-9DA9-FD8D312BC8DD}" presName="centerShape" presStyleLbl="node0" presStyleIdx="0" presStyleCnt="1"/>
      <dgm:spPr/>
      <dgm:t>
        <a:bodyPr/>
        <a:lstStyle/>
        <a:p>
          <a:endParaRPr lang="en-US"/>
        </a:p>
      </dgm:t>
    </dgm:pt>
    <dgm:pt modelId="{82D17887-A2D4-48E7-B663-47248116EF92}" type="pres">
      <dgm:prSet presAssocID="{879EBCE7-1149-433A-B3DF-CD35A6FB931B}" presName="parTrans" presStyleLbl="sibTrans2D1" presStyleIdx="0" presStyleCnt="4"/>
      <dgm:spPr/>
      <dgm:t>
        <a:bodyPr/>
        <a:lstStyle/>
        <a:p>
          <a:endParaRPr lang="en-US"/>
        </a:p>
      </dgm:t>
    </dgm:pt>
    <dgm:pt modelId="{18B43A3B-C2BA-4BA0-939D-806417A84577}" type="pres">
      <dgm:prSet presAssocID="{879EBCE7-1149-433A-B3DF-CD35A6FB931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0D9D3E1-2899-46DF-9B5A-0215584F45B1}" type="pres">
      <dgm:prSet presAssocID="{1AD9D656-A02D-4E3A-ABBD-8608C658077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388675-DA6B-44DD-A286-B5C77DDBEB04}" type="pres">
      <dgm:prSet presAssocID="{70BCAD41-DCDF-456D-A0C8-EB5527FF8036}" presName="parTrans" presStyleLbl="sibTrans2D1" presStyleIdx="1" presStyleCnt="4"/>
      <dgm:spPr/>
      <dgm:t>
        <a:bodyPr/>
        <a:lstStyle/>
        <a:p>
          <a:endParaRPr lang="en-US"/>
        </a:p>
      </dgm:t>
    </dgm:pt>
    <dgm:pt modelId="{8E3CC32C-9176-4E64-AD0B-B5A4808C3D6A}" type="pres">
      <dgm:prSet presAssocID="{70BCAD41-DCDF-456D-A0C8-EB5527FF803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6581A5D-F318-4357-A1D0-C717215C5FCF}" type="pres">
      <dgm:prSet presAssocID="{495430CE-FA87-452D-B4DE-44020D8946C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D905E-A12F-47F9-B098-B1B6FB4D415F}" type="pres">
      <dgm:prSet presAssocID="{348F973D-9CCD-4384-A0FE-AFB5D0865358}" presName="parTrans" presStyleLbl="sibTrans2D1" presStyleIdx="2" presStyleCnt="4"/>
      <dgm:spPr/>
      <dgm:t>
        <a:bodyPr/>
        <a:lstStyle/>
        <a:p>
          <a:endParaRPr lang="en-US"/>
        </a:p>
      </dgm:t>
    </dgm:pt>
    <dgm:pt modelId="{9BA1FF7C-8D0F-4CDD-BA3E-6A2E8DD82013}" type="pres">
      <dgm:prSet presAssocID="{348F973D-9CCD-4384-A0FE-AFB5D086535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D77DCEE8-4036-4180-B51D-6EDE87978251}" type="pres">
      <dgm:prSet presAssocID="{0C8C995E-A1C9-433C-B493-0E475BCAD53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8302F-809D-4857-B23C-9D97DA737A16}" type="pres">
      <dgm:prSet presAssocID="{C92BEE59-FF23-435F-B98C-D1F4CF2FBF81}" presName="parTrans" presStyleLbl="sibTrans2D1" presStyleIdx="3" presStyleCnt="4"/>
      <dgm:spPr/>
      <dgm:t>
        <a:bodyPr/>
        <a:lstStyle/>
        <a:p>
          <a:endParaRPr lang="en-US"/>
        </a:p>
      </dgm:t>
    </dgm:pt>
    <dgm:pt modelId="{B30995BA-E699-4F52-92C3-A242D7971F3E}" type="pres">
      <dgm:prSet presAssocID="{C92BEE59-FF23-435F-B98C-D1F4CF2FBF8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1C8C9CA-36A0-4781-8647-6CD27EA63B1F}" type="pres">
      <dgm:prSet presAssocID="{C87E89E2-676C-4F31-BE06-8D29B1A8BF9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81980C-D522-4F73-847F-85EF7576650F}" type="presOf" srcId="{1AD9D656-A02D-4E3A-ABBD-8608C6580771}" destId="{D0D9D3E1-2899-46DF-9B5A-0215584F45B1}" srcOrd="0" destOrd="0" presId="urn:microsoft.com/office/officeart/2005/8/layout/radial5"/>
    <dgm:cxn modelId="{BC52A382-5785-40FB-89BC-CC9083788B08}" type="presOf" srcId="{348F973D-9CCD-4384-A0FE-AFB5D0865358}" destId="{733D905E-A12F-47F9-B098-B1B6FB4D415F}" srcOrd="0" destOrd="0" presId="urn:microsoft.com/office/officeart/2005/8/layout/radial5"/>
    <dgm:cxn modelId="{F12886EC-5188-4B98-B68B-340C7F17A897}" type="presOf" srcId="{C87E89E2-676C-4F31-BE06-8D29B1A8BF9A}" destId="{E1C8C9CA-36A0-4781-8647-6CD27EA63B1F}" srcOrd="0" destOrd="0" presId="urn:microsoft.com/office/officeart/2005/8/layout/radial5"/>
    <dgm:cxn modelId="{56E0D12E-63D9-42FE-8211-2FBE68D5A121}" type="presOf" srcId="{70BCAD41-DCDF-456D-A0C8-EB5527FF8036}" destId="{8E3CC32C-9176-4E64-AD0B-B5A4808C3D6A}" srcOrd="1" destOrd="0" presId="urn:microsoft.com/office/officeart/2005/8/layout/radial5"/>
    <dgm:cxn modelId="{EE32957D-4353-4893-A370-872B3A403888}" type="presOf" srcId="{348F973D-9CCD-4384-A0FE-AFB5D0865358}" destId="{9BA1FF7C-8D0F-4CDD-BA3E-6A2E8DD82013}" srcOrd="1" destOrd="0" presId="urn:microsoft.com/office/officeart/2005/8/layout/radial5"/>
    <dgm:cxn modelId="{A5EABA7F-5721-4B7C-865E-D9A38D6F345E}" srcId="{BC30F16A-6F8C-452F-9DA9-FD8D312BC8DD}" destId="{0C8C995E-A1C9-433C-B493-0E475BCAD533}" srcOrd="2" destOrd="0" parTransId="{348F973D-9CCD-4384-A0FE-AFB5D0865358}" sibTransId="{7A09A720-28FF-4168-A05D-406F71F81CF4}"/>
    <dgm:cxn modelId="{2A02EE61-DBBC-4F98-800F-BEFDA3F5BB6F}" srcId="{B7B9451A-E6CC-4B52-947E-4CBFE8E99ED6}" destId="{BC30F16A-6F8C-452F-9DA9-FD8D312BC8DD}" srcOrd="0" destOrd="0" parTransId="{4D23B669-2ED1-4A81-8273-E5709E99ABCE}" sibTransId="{C5B9CA80-2AD2-45D1-9203-0D7F428C0AFA}"/>
    <dgm:cxn modelId="{7DA1A1BB-8B0D-498C-99CF-A96EC3887170}" type="presOf" srcId="{495430CE-FA87-452D-B4DE-44020D8946CE}" destId="{D6581A5D-F318-4357-A1D0-C717215C5FCF}" srcOrd="0" destOrd="0" presId="urn:microsoft.com/office/officeart/2005/8/layout/radial5"/>
    <dgm:cxn modelId="{564BAE1F-C34D-491E-9582-69CA7003A7DE}" type="presOf" srcId="{BC30F16A-6F8C-452F-9DA9-FD8D312BC8DD}" destId="{679A2F38-8DAA-41AE-A645-A4E689D38589}" srcOrd="0" destOrd="0" presId="urn:microsoft.com/office/officeart/2005/8/layout/radial5"/>
    <dgm:cxn modelId="{958D0974-1A35-41DB-9CAE-3DB241D15B2A}" srcId="{BC30F16A-6F8C-452F-9DA9-FD8D312BC8DD}" destId="{495430CE-FA87-452D-B4DE-44020D8946CE}" srcOrd="1" destOrd="0" parTransId="{70BCAD41-DCDF-456D-A0C8-EB5527FF8036}" sibTransId="{7F8A4035-DFB5-4669-95B0-B9BB87160676}"/>
    <dgm:cxn modelId="{7C082CDB-B1A8-4E7B-83F6-2878D4B92D9D}" srcId="{BC30F16A-6F8C-452F-9DA9-FD8D312BC8DD}" destId="{1AD9D656-A02D-4E3A-ABBD-8608C6580771}" srcOrd="0" destOrd="0" parTransId="{879EBCE7-1149-433A-B3DF-CD35A6FB931B}" sibTransId="{F908A4BB-0E4F-41F6-8E9A-4EF42284B64D}"/>
    <dgm:cxn modelId="{314CBE1E-F890-4C77-B444-1EE16F222E7B}" type="presOf" srcId="{70BCAD41-DCDF-456D-A0C8-EB5527FF8036}" destId="{0D388675-DA6B-44DD-A286-B5C77DDBEB04}" srcOrd="0" destOrd="0" presId="urn:microsoft.com/office/officeart/2005/8/layout/radial5"/>
    <dgm:cxn modelId="{65AA03AA-DDE0-4694-822E-4CF5DD35FE42}" type="presOf" srcId="{C92BEE59-FF23-435F-B98C-D1F4CF2FBF81}" destId="{34C8302F-809D-4857-B23C-9D97DA737A16}" srcOrd="0" destOrd="0" presId="urn:microsoft.com/office/officeart/2005/8/layout/radial5"/>
    <dgm:cxn modelId="{5AA8DFBA-A147-4D87-B5F2-D1F68978DD82}" type="presOf" srcId="{B7B9451A-E6CC-4B52-947E-4CBFE8E99ED6}" destId="{ED104CE2-7657-41CF-8301-F979C022D2D2}" srcOrd="0" destOrd="0" presId="urn:microsoft.com/office/officeart/2005/8/layout/radial5"/>
    <dgm:cxn modelId="{8E83083E-7A0B-4ED0-B1C0-8EBDB36F1FE1}" srcId="{BC30F16A-6F8C-452F-9DA9-FD8D312BC8DD}" destId="{C87E89E2-676C-4F31-BE06-8D29B1A8BF9A}" srcOrd="3" destOrd="0" parTransId="{C92BEE59-FF23-435F-B98C-D1F4CF2FBF81}" sibTransId="{A7961DFF-601F-42BA-97C8-62CFB5BE92F3}"/>
    <dgm:cxn modelId="{B8412CB0-5409-4198-8A32-6D4105DFD9D8}" type="presOf" srcId="{C92BEE59-FF23-435F-B98C-D1F4CF2FBF81}" destId="{B30995BA-E699-4F52-92C3-A242D7971F3E}" srcOrd="1" destOrd="0" presId="urn:microsoft.com/office/officeart/2005/8/layout/radial5"/>
    <dgm:cxn modelId="{78ABC972-0CAF-4791-A333-76B1422D17ED}" type="presOf" srcId="{879EBCE7-1149-433A-B3DF-CD35A6FB931B}" destId="{82D17887-A2D4-48E7-B663-47248116EF92}" srcOrd="0" destOrd="0" presId="urn:microsoft.com/office/officeart/2005/8/layout/radial5"/>
    <dgm:cxn modelId="{66D4FBD0-49AC-4B02-8E60-CEDD02218729}" type="presOf" srcId="{0C8C995E-A1C9-433C-B493-0E475BCAD533}" destId="{D77DCEE8-4036-4180-B51D-6EDE87978251}" srcOrd="0" destOrd="0" presId="urn:microsoft.com/office/officeart/2005/8/layout/radial5"/>
    <dgm:cxn modelId="{027D5AA8-6AA3-4CC2-92AF-FFEC7C7B1BD2}" type="presOf" srcId="{879EBCE7-1149-433A-B3DF-CD35A6FB931B}" destId="{18B43A3B-C2BA-4BA0-939D-806417A84577}" srcOrd="1" destOrd="0" presId="urn:microsoft.com/office/officeart/2005/8/layout/radial5"/>
    <dgm:cxn modelId="{6940404E-DD1C-49AD-8460-4201F4A1C493}" type="presParOf" srcId="{ED104CE2-7657-41CF-8301-F979C022D2D2}" destId="{679A2F38-8DAA-41AE-A645-A4E689D38589}" srcOrd="0" destOrd="0" presId="urn:microsoft.com/office/officeart/2005/8/layout/radial5"/>
    <dgm:cxn modelId="{B80290CE-96B0-4D51-881B-B44B4D49C16A}" type="presParOf" srcId="{ED104CE2-7657-41CF-8301-F979C022D2D2}" destId="{82D17887-A2D4-48E7-B663-47248116EF92}" srcOrd="1" destOrd="0" presId="urn:microsoft.com/office/officeart/2005/8/layout/radial5"/>
    <dgm:cxn modelId="{4D45A8A9-6B78-4A56-8C76-FD8F5771A440}" type="presParOf" srcId="{82D17887-A2D4-48E7-B663-47248116EF92}" destId="{18B43A3B-C2BA-4BA0-939D-806417A84577}" srcOrd="0" destOrd="0" presId="urn:microsoft.com/office/officeart/2005/8/layout/radial5"/>
    <dgm:cxn modelId="{9A983473-2F1F-4A33-B031-D72C77C0CB51}" type="presParOf" srcId="{ED104CE2-7657-41CF-8301-F979C022D2D2}" destId="{D0D9D3E1-2899-46DF-9B5A-0215584F45B1}" srcOrd="2" destOrd="0" presId="urn:microsoft.com/office/officeart/2005/8/layout/radial5"/>
    <dgm:cxn modelId="{3B042E1F-70A6-4B6C-BABA-E75287F51A7C}" type="presParOf" srcId="{ED104CE2-7657-41CF-8301-F979C022D2D2}" destId="{0D388675-DA6B-44DD-A286-B5C77DDBEB04}" srcOrd="3" destOrd="0" presId="urn:microsoft.com/office/officeart/2005/8/layout/radial5"/>
    <dgm:cxn modelId="{FE41DDF6-5554-4FDD-9C7E-7683F03B7D73}" type="presParOf" srcId="{0D388675-DA6B-44DD-A286-B5C77DDBEB04}" destId="{8E3CC32C-9176-4E64-AD0B-B5A4808C3D6A}" srcOrd="0" destOrd="0" presId="urn:microsoft.com/office/officeart/2005/8/layout/radial5"/>
    <dgm:cxn modelId="{9E7516C9-47C2-4C27-89F1-C67896CDBAA9}" type="presParOf" srcId="{ED104CE2-7657-41CF-8301-F979C022D2D2}" destId="{D6581A5D-F318-4357-A1D0-C717215C5FCF}" srcOrd="4" destOrd="0" presId="urn:microsoft.com/office/officeart/2005/8/layout/radial5"/>
    <dgm:cxn modelId="{A207D73D-61CD-4B72-A533-58ECD33545EA}" type="presParOf" srcId="{ED104CE2-7657-41CF-8301-F979C022D2D2}" destId="{733D905E-A12F-47F9-B098-B1B6FB4D415F}" srcOrd="5" destOrd="0" presId="urn:microsoft.com/office/officeart/2005/8/layout/radial5"/>
    <dgm:cxn modelId="{48B4FDD9-54F6-4A80-BFEC-06C78FE46C6E}" type="presParOf" srcId="{733D905E-A12F-47F9-B098-B1B6FB4D415F}" destId="{9BA1FF7C-8D0F-4CDD-BA3E-6A2E8DD82013}" srcOrd="0" destOrd="0" presId="urn:microsoft.com/office/officeart/2005/8/layout/radial5"/>
    <dgm:cxn modelId="{00BD82EA-558B-4176-9C95-F5F0C85567CE}" type="presParOf" srcId="{ED104CE2-7657-41CF-8301-F979C022D2D2}" destId="{D77DCEE8-4036-4180-B51D-6EDE87978251}" srcOrd="6" destOrd="0" presId="urn:microsoft.com/office/officeart/2005/8/layout/radial5"/>
    <dgm:cxn modelId="{A1EC2FE1-1005-45EB-A245-98ACB59247DB}" type="presParOf" srcId="{ED104CE2-7657-41CF-8301-F979C022D2D2}" destId="{34C8302F-809D-4857-B23C-9D97DA737A16}" srcOrd="7" destOrd="0" presId="urn:microsoft.com/office/officeart/2005/8/layout/radial5"/>
    <dgm:cxn modelId="{0250345F-F1B0-4F10-960E-7B1323B949C3}" type="presParOf" srcId="{34C8302F-809D-4857-B23C-9D97DA737A16}" destId="{B30995BA-E699-4F52-92C3-A242D7971F3E}" srcOrd="0" destOrd="0" presId="urn:microsoft.com/office/officeart/2005/8/layout/radial5"/>
    <dgm:cxn modelId="{D710F24E-0CE3-4BCE-803A-BB5E25838F2B}" type="presParOf" srcId="{ED104CE2-7657-41CF-8301-F979C022D2D2}" destId="{E1C8C9CA-36A0-4781-8647-6CD27EA63B1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A2F38-8DAA-41AE-A645-A4E689D38589}">
      <dsp:nvSpPr>
        <dsp:cNvPr id="0" name=""/>
        <dsp:cNvSpPr/>
      </dsp:nvSpPr>
      <dsp:spPr>
        <a:xfrm>
          <a:off x="4259262" y="1926839"/>
          <a:ext cx="1371463" cy="1371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Deep Learning</a:t>
          </a:r>
          <a:endParaRPr lang="en-US" sz="1800" kern="1200" dirty="0"/>
        </a:p>
      </dsp:txBody>
      <dsp:txXfrm>
        <a:off x="4460108" y="2127685"/>
        <a:ext cx="969771" cy="969771"/>
      </dsp:txXfrm>
    </dsp:sp>
    <dsp:sp modelId="{82D17887-A2D4-48E7-B663-47248116EF92}">
      <dsp:nvSpPr>
        <dsp:cNvPr id="0" name=""/>
        <dsp:cNvSpPr/>
      </dsp:nvSpPr>
      <dsp:spPr>
        <a:xfrm rot="16200000">
          <a:off x="4798759" y="1426055"/>
          <a:ext cx="292468" cy="466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842629" y="1563184"/>
        <a:ext cx="204728" cy="279779"/>
      </dsp:txXfrm>
    </dsp:sp>
    <dsp:sp modelId="{D0D9D3E1-2899-46DF-9B5A-0215584F45B1}">
      <dsp:nvSpPr>
        <dsp:cNvPr id="0" name=""/>
        <dsp:cNvSpPr/>
      </dsp:nvSpPr>
      <dsp:spPr>
        <a:xfrm>
          <a:off x="4259262" y="3549"/>
          <a:ext cx="1371463" cy="1371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Unsupervised Learning</a:t>
          </a:r>
          <a:endParaRPr lang="en-US" sz="1200" kern="1200" dirty="0"/>
        </a:p>
      </dsp:txBody>
      <dsp:txXfrm>
        <a:off x="4460108" y="204395"/>
        <a:ext cx="969771" cy="969771"/>
      </dsp:txXfrm>
    </dsp:sp>
    <dsp:sp modelId="{0D388675-DA6B-44DD-A286-B5C77DDBEB04}">
      <dsp:nvSpPr>
        <dsp:cNvPr id="0" name=""/>
        <dsp:cNvSpPr/>
      </dsp:nvSpPr>
      <dsp:spPr>
        <a:xfrm>
          <a:off x="5752127" y="2379422"/>
          <a:ext cx="292468" cy="466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752127" y="2472681"/>
        <a:ext cx="204728" cy="279779"/>
      </dsp:txXfrm>
    </dsp:sp>
    <dsp:sp modelId="{D6581A5D-F318-4357-A1D0-C717215C5FCF}">
      <dsp:nvSpPr>
        <dsp:cNvPr id="0" name=""/>
        <dsp:cNvSpPr/>
      </dsp:nvSpPr>
      <dsp:spPr>
        <a:xfrm>
          <a:off x="6182552" y="1926839"/>
          <a:ext cx="1371463" cy="1371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Dapat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Memecahkan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Masalah</a:t>
          </a:r>
          <a:r>
            <a:rPr lang="en-US" sz="1200" kern="1200" dirty="0" smtClean="0"/>
            <a:t> yang </a:t>
          </a:r>
          <a:r>
            <a:rPr lang="en-US" sz="1200" kern="1200" dirty="0" err="1" smtClean="0"/>
            <a:t>Kompleks</a:t>
          </a:r>
          <a:endParaRPr lang="en-US" sz="1200" kern="1200" dirty="0"/>
        </a:p>
      </dsp:txBody>
      <dsp:txXfrm>
        <a:off x="6383398" y="2127685"/>
        <a:ext cx="969771" cy="969771"/>
      </dsp:txXfrm>
    </dsp:sp>
    <dsp:sp modelId="{733D905E-A12F-47F9-B098-B1B6FB4D415F}">
      <dsp:nvSpPr>
        <dsp:cNvPr id="0" name=""/>
        <dsp:cNvSpPr/>
      </dsp:nvSpPr>
      <dsp:spPr>
        <a:xfrm rot="5400000">
          <a:off x="4798759" y="3332790"/>
          <a:ext cx="292468" cy="466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842629" y="3382179"/>
        <a:ext cx="204728" cy="279779"/>
      </dsp:txXfrm>
    </dsp:sp>
    <dsp:sp modelId="{D77DCEE8-4036-4180-B51D-6EDE87978251}">
      <dsp:nvSpPr>
        <dsp:cNvPr id="0" name=""/>
        <dsp:cNvSpPr/>
      </dsp:nvSpPr>
      <dsp:spPr>
        <a:xfrm>
          <a:off x="4259262" y="3850129"/>
          <a:ext cx="1371463" cy="1371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Kemampuan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Generalisasi</a:t>
          </a:r>
          <a:r>
            <a:rPr lang="en-US" sz="1200" kern="1200" dirty="0" smtClean="0"/>
            <a:t> yang </a:t>
          </a:r>
          <a:r>
            <a:rPr lang="en-US" sz="1200" kern="1200" dirty="0" err="1" smtClean="0"/>
            <a:t>baik</a:t>
          </a:r>
          <a:endParaRPr lang="en-US" sz="1200" kern="1200" dirty="0"/>
        </a:p>
      </dsp:txBody>
      <dsp:txXfrm>
        <a:off x="4460108" y="4050975"/>
        <a:ext cx="969771" cy="969771"/>
      </dsp:txXfrm>
    </dsp:sp>
    <dsp:sp modelId="{34C8302F-809D-4857-B23C-9D97DA737A16}">
      <dsp:nvSpPr>
        <dsp:cNvPr id="0" name=""/>
        <dsp:cNvSpPr/>
      </dsp:nvSpPr>
      <dsp:spPr>
        <a:xfrm rot="10800000">
          <a:off x="3845392" y="2379422"/>
          <a:ext cx="292468" cy="466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933132" y="2472681"/>
        <a:ext cx="204728" cy="279779"/>
      </dsp:txXfrm>
    </dsp:sp>
    <dsp:sp modelId="{E1C8C9CA-36A0-4781-8647-6CD27EA63B1F}">
      <dsp:nvSpPr>
        <dsp:cNvPr id="0" name=""/>
        <dsp:cNvSpPr/>
      </dsp:nvSpPr>
      <dsp:spPr>
        <a:xfrm>
          <a:off x="2335972" y="1926839"/>
          <a:ext cx="1371463" cy="1371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Greedy Layer-wise learning</a:t>
          </a:r>
          <a:endParaRPr lang="en-US" sz="1200" kern="1200" dirty="0"/>
        </a:p>
      </dsp:txBody>
      <dsp:txXfrm>
        <a:off x="2536818" y="2127685"/>
        <a:ext cx="969771" cy="969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FA0C0-EAAD-4266-862B-AC13E4B35D52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9D53A-2F52-4CE1-9651-0E6933E3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431-5DA0-4149-A0CD-6387D4613DC8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5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80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0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70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27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6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7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2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3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7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6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2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9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charset="0"/>
              </a:rPr>
              <a:t>METODE SELEKSI FITUR BERBASIS PERANGKINGAN BOBOT SECARA MULTI STEP MENGGUNAKAN DEEP LEARNING UNTUK PENCARIAN BIOMARKER PADA DATA MICROARRAY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Presentasi</a:t>
            </a:r>
            <a:r>
              <a:rPr lang="en-GB" dirty="0" smtClean="0"/>
              <a:t> Thesis</a:t>
            </a:r>
          </a:p>
          <a:p>
            <a:r>
              <a:rPr lang="en-GB" dirty="0" smtClean="0"/>
              <a:t>Mukhlis Amien</a:t>
            </a:r>
          </a:p>
          <a:p>
            <a:r>
              <a:rPr lang="en-GB" dirty="0" smtClean="0"/>
              <a:t>1406522102</a:t>
            </a:r>
            <a:endParaRPr lang="en-US" dirty="0"/>
          </a:p>
        </p:txBody>
      </p:sp>
      <p:pic>
        <p:nvPicPr>
          <p:cNvPr id="2050" name="Picture 2" descr="signature fasilkom 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" y="3633257"/>
            <a:ext cx="1905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0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Manfaat</a:t>
            </a:r>
            <a:r>
              <a:rPr lang="en-GB" dirty="0" smtClean="0"/>
              <a:t> </a:t>
            </a:r>
            <a:r>
              <a:rPr lang="en-GB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:</a:t>
            </a:r>
          </a:p>
          <a:p>
            <a:r>
              <a:rPr lang="en-US" dirty="0" smtClean="0"/>
              <a:t>Framework </a:t>
            </a:r>
            <a:r>
              <a:rPr lang="en-US" dirty="0"/>
              <a:t>DBN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Biomarker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genetis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 </a:t>
            </a:r>
            <a:r>
              <a:rPr lang="en-US" dirty="0" err="1" smtClean="0"/>
              <a:t>paru-paru</a:t>
            </a:r>
            <a:r>
              <a:rPr lang="en-US" dirty="0"/>
              <a:t>.</a:t>
            </a:r>
          </a:p>
          <a:p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/>
              <a:t>fitur</a:t>
            </a:r>
            <a:r>
              <a:rPr lang="en-US" dirty="0"/>
              <a:t> gen yang paling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informatif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/>
              <a:t>kanker</a:t>
            </a:r>
            <a:r>
              <a:rPr lang="en-US" dirty="0"/>
              <a:t> </a:t>
            </a:r>
            <a:r>
              <a:rPr lang="en-US" dirty="0" err="1"/>
              <a:t>paru-paru</a:t>
            </a:r>
            <a:r>
              <a:rPr lang="en-US" dirty="0"/>
              <a:t>.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pendeteksian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 </a:t>
            </a:r>
            <a:r>
              <a:rPr lang="en-US" dirty="0" err="1"/>
              <a:t>paru-paru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yang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profil</a:t>
            </a:r>
            <a:r>
              <a:rPr lang="en-US" dirty="0"/>
              <a:t> gen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microarray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Landasan</a:t>
            </a:r>
            <a:r>
              <a:rPr lang="en-GB" dirty="0" smtClean="0"/>
              <a:t> </a:t>
            </a:r>
            <a:r>
              <a:rPr lang="en-GB" dirty="0" err="1" smtClean="0"/>
              <a:t>Teori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</a:p>
          <a:p>
            <a:pPr lvl="1"/>
            <a:r>
              <a:rPr lang="en-GB" dirty="0" smtClean="0"/>
              <a:t>Microarray</a:t>
            </a:r>
          </a:p>
          <a:p>
            <a:pPr lvl="1"/>
            <a:r>
              <a:rPr lang="en-GB" dirty="0" err="1" smtClean="0"/>
              <a:t>Perbandingan</a:t>
            </a:r>
            <a:r>
              <a:rPr lang="en-GB" dirty="0" smtClean="0"/>
              <a:t> </a:t>
            </a:r>
            <a:r>
              <a:rPr lang="en-GB" dirty="0" err="1" smtClean="0"/>
              <a:t>Literatur</a:t>
            </a:r>
            <a:r>
              <a:rPr lang="en-GB" dirty="0" smtClean="0"/>
              <a:t> </a:t>
            </a:r>
            <a:r>
              <a:rPr lang="en-GB" dirty="0" err="1" smtClean="0"/>
              <a:t>Seleksi</a:t>
            </a:r>
            <a:r>
              <a:rPr lang="en-GB" dirty="0" smtClean="0"/>
              <a:t> </a:t>
            </a:r>
            <a:r>
              <a:rPr lang="en-GB" dirty="0" err="1" smtClean="0"/>
              <a:t>Fitur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Data Microarray</a:t>
            </a:r>
          </a:p>
          <a:p>
            <a:pPr lvl="1"/>
            <a:r>
              <a:rPr lang="en-GB" dirty="0" smtClean="0"/>
              <a:t>RBM</a:t>
            </a:r>
          </a:p>
          <a:p>
            <a:pPr lvl="1"/>
            <a:r>
              <a:rPr lang="en-GB" dirty="0" smtClean="0"/>
              <a:t>DBN</a:t>
            </a:r>
          </a:p>
          <a:p>
            <a:pPr lvl="1"/>
            <a:r>
              <a:rPr lang="en-GB" dirty="0" smtClean="0"/>
              <a:t>Logistic Regression</a:t>
            </a:r>
          </a:p>
          <a:p>
            <a:pPr lvl="1"/>
            <a:r>
              <a:rPr lang="en-GB" dirty="0" smtClean="0"/>
              <a:t>MLP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552" y="222961"/>
            <a:ext cx="5741776" cy="6635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1877" y="4100975"/>
            <a:ext cx="277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PERCOBAAN MICROARRAY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211877" y="4470307"/>
            <a:ext cx="2885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Untuk mengukur tingkat keaktifan gen pada sel hidup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00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Microarray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235" y="1270000"/>
            <a:ext cx="684286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43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77334" y="122711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Penelitian</a:t>
            </a:r>
            <a:r>
              <a:rPr lang="en-US" sz="3200" dirty="0" smtClean="0"/>
              <a:t> </a:t>
            </a:r>
            <a:r>
              <a:rPr lang="en-US" sz="3200" dirty="0" err="1" smtClean="0"/>
              <a:t>Terkait</a:t>
            </a:r>
            <a:r>
              <a:rPr lang="en-US" sz="3200" dirty="0" smtClean="0"/>
              <a:t> </a:t>
            </a:r>
            <a:r>
              <a:rPr lang="en-US" sz="3200" dirty="0" err="1" smtClean="0"/>
              <a:t>Seleksi</a:t>
            </a:r>
            <a:r>
              <a:rPr lang="en-US" sz="3200" dirty="0" smtClean="0"/>
              <a:t> </a:t>
            </a:r>
            <a:r>
              <a:rPr lang="en-US" sz="3200" dirty="0" err="1" smtClean="0"/>
              <a:t>Fitur</a:t>
            </a:r>
            <a:r>
              <a:rPr lang="en-US" sz="3200" dirty="0" smtClean="0"/>
              <a:t> Microarray</a:t>
            </a:r>
            <a:endParaRPr lang="en-US" sz="32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84760"/>
              </p:ext>
            </p:extLst>
          </p:nvPr>
        </p:nvGraphicFramePr>
        <p:xfrm>
          <a:off x="153750" y="1080655"/>
          <a:ext cx="9120252" cy="5131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4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+mn-lt"/>
                        </a:rPr>
                        <a:t>Pengarang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+mn-lt"/>
                        </a:rPr>
                        <a:t>Judul Paper</a:t>
                      </a:r>
                      <a:endParaRPr lang="id-ID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+mn-lt"/>
                        </a:rPr>
                        <a:t>Metode</a:t>
                      </a:r>
                      <a:endParaRPr lang="id-ID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+mn-lt"/>
                        </a:rPr>
                        <a:t>Dataset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5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+mn-lt"/>
                        </a:rPr>
                        <a:t>C. </a:t>
                      </a:r>
                      <a:r>
                        <a:rPr lang="en-US" sz="1200" kern="1200" dirty="0" err="1">
                          <a:effectLst/>
                          <a:latin typeface="+mn-lt"/>
                        </a:rPr>
                        <a:t>Aliferis</a:t>
                      </a:r>
                      <a:r>
                        <a:rPr lang="en-US" sz="1200" kern="1200" dirty="0">
                          <a:effectLst/>
                          <a:latin typeface="+mn-lt"/>
                        </a:rPr>
                        <a:t> et al. 2003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+mn-lt"/>
                        </a:rPr>
                        <a:t>Machine learning models for classication of lung cancer and selection of genomic markers using array gene expression data.</a:t>
                      </a:r>
                      <a:endParaRPr lang="id-ID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+mn-lt"/>
                        </a:rPr>
                        <a:t>Pengurangan fitur secara rekursif dan melakukan filter secara asosiasi univariate</a:t>
                      </a:r>
                      <a:endParaRPr lang="id-ID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+mn-lt"/>
                        </a:rPr>
                        <a:t>Lung Cancer Microarray</a:t>
                      </a:r>
                      <a:endParaRPr lang="id-ID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8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effectLst/>
                          <a:latin typeface="+mn-lt"/>
                        </a:rPr>
                        <a:t>Ramaswamy</a:t>
                      </a:r>
                      <a:r>
                        <a:rPr lang="en-US" sz="1200" kern="1200" dirty="0">
                          <a:effectLst/>
                          <a:latin typeface="+mn-lt"/>
                        </a:rPr>
                        <a:t>, S. et al. 2001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+mn-lt"/>
                        </a:rPr>
                        <a:t>Multiclass cancer diagnosis using tumor gene expression signatures.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+mn-lt"/>
                        </a:rPr>
                        <a:t>Pengurangan fitur secara rekursif dengan mengguanakan SVM</a:t>
                      </a:r>
                      <a:endParaRPr lang="id-ID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+mn-lt"/>
                        </a:rPr>
                        <a:t>Various Microarray</a:t>
                      </a:r>
                      <a:endParaRPr lang="id-ID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8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+mn-lt"/>
                        </a:rPr>
                        <a:t>Wang et al., 2005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+mn-lt"/>
                        </a:rPr>
                        <a:t>Gene-expression proles to predict distant metastasis of lymph-node-negative primary breast cancer.</a:t>
                      </a:r>
                      <a:endParaRPr lang="id-ID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effectLst/>
                          <a:latin typeface="+mn-lt"/>
                        </a:rPr>
                        <a:t>Mengkombinasikan</a:t>
                      </a:r>
                      <a:r>
                        <a:rPr lang="en-US" sz="12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kern="1200" dirty="0" err="1">
                          <a:effectLst/>
                          <a:latin typeface="+mn-lt"/>
                        </a:rPr>
                        <a:t>seleksi</a:t>
                      </a:r>
                      <a:r>
                        <a:rPr lang="en-US" sz="12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kern="1200" dirty="0" err="1">
                          <a:effectLst/>
                          <a:latin typeface="+mn-lt"/>
                        </a:rPr>
                        <a:t>fitur</a:t>
                      </a:r>
                      <a:r>
                        <a:rPr lang="en-US" sz="1200" kern="1200" dirty="0">
                          <a:effectLst/>
                          <a:latin typeface="+mn-lt"/>
                        </a:rPr>
                        <a:t> yang </a:t>
                      </a:r>
                      <a:r>
                        <a:rPr lang="en-US" sz="1200" kern="1200" dirty="0" err="1">
                          <a:effectLst/>
                          <a:latin typeface="+mn-lt"/>
                        </a:rPr>
                        <a:t>berbasis</a:t>
                      </a:r>
                      <a:r>
                        <a:rPr lang="en-US" sz="12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kern="1200" dirty="0" err="1">
                          <a:effectLst/>
                          <a:latin typeface="+mn-lt"/>
                        </a:rPr>
                        <a:t>korelasi</a:t>
                      </a:r>
                      <a:r>
                        <a:rPr lang="en-US" sz="12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kern="120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12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kern="1200" dirty="0" err="1">
                          <a:effectLst/>
                          <a:latin typeface="+mn-lt"/>
                        </a:rPr>
                        <a:t>pendekatan</a:t>
                      </a:r>
                      <a:r>
                        <a:rPr lang="en-US" sz="12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kern="1200" dirty="0" err="1">
                          <a:effectLst/>
                          <a:latin typeface="+mn-lt"/>
                        </a:rPr>
                        <a:t>assosiasi</a:t>
                      </a:r>
                      <a:r>
                        <a:rPr lang="en-US" sz="1200" kern="1200" dirty="0">
                          <a:effectLst/>
                          <a:latin typeface="+mn-lt"/>
                        </a:rPr>
                        <a:t>.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+mn-lt"/>
                        </a:rPr>
                        <a:t>Various Microarray</a:t>
                      </a:r>
                      <a:endParaRPr lang="id-ID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8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+mn-lt"/>
                        </a:rPr>
                        <a:t>Sharma et. Al, 2012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+mn-lt"/>
                        </a:rPr>
                        <a:t>Combining multiple approaches for gene microarray classification.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effectLst/>
                          <a:latin typeface="+mn-lt"/>
                        </a:rPr>
                        <a:t>Mengkombinasikan</a:t>
                      </a:r>
                      <a:r>
                        <a:rPr lang="en-US" sz="1200" kern="1200" dirty="0">
                          <a:effectLst/>
                          <a:latin typeface="+mn-lt"/>
                        </a:rPr>
                        <a:t> banyak pendekatan ekstraksi fitur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+mn-lt"/>
                        </a:rPr>
                        <a:t>Various Microarray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8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Hinton, 2006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Reducing the dimensionality of data with neural networks.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 Learning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8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Wang, Wei, et al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2014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Generalized </a:t>
                      </a:r>
                      <a:r>
                        <a:rPr lang="en-US" sz="1200" dirty="0" err="1" smtClean="0"/>
                        <a:t>Autoencoder</a:t>
                      </a:r>
                      <a:r>
                        <a:rPr lang="en-US" sz="1200" dirty="0" smtClean="0"/>
                        <a:t>: A Neural Network Framework for Dimensionality Reduction.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 Learning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Various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Dataset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78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Stacklies, Wolfram, et al.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2007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pcaMethods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—a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bioconductor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package providing PCA methods for incomplete data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PCA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Microarray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2" marR="37322" marT="18661" marB="1866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>
            <a:off x="9660260" y="1443510"/>
            <a:ext cx="613361" cy="2308701"/>
          </a:xfrm>
          <a:prstGeom prst="rightBrac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10659882" y="2316480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Supervised</a:t>
            </a:r>
          </a:p>
          <a:p>
            <a:r>
              <a:rPr lang="en-US" dirty="0" smtClean="0"/>
              <a:t>Learning</a:t>
            </a:r>
            <a:endParaRPr lang="id-ID" dirty="0"/>
          </a:p>
        </p:txBody>
      </p:sp>
      <p:sp>
        <p:nvSpPr>
          <p:cNvPr id="15" name="Right Brace 14"/>
          <p:cNvSpPr/>
          <p:nvPr/>
        </p:nvSpPr>
        <p:spPr>
          <a:xfrm>
            <a:off x="9660261" y="3916324"/>
            <a:ext cx="613361" cy="2422566"/>
          </a:xfrm>
          <a:prstGeom prst="rightBrac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10469879" y="48044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Unsupervised</a:t>
            </a:r>
            <a:endParaRPr lang="en-US" dirty="0"/>
          </a:p>
          <a:p>
            <a:r>
              <a:rPr lang="en-US" dirty="0"/>
              <a:t>Learning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468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Deep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585833"/>
              </p:ext>
            </p:extLst>
          </p:nvPr>
        </p:nvGraphicFramePr>
        <p:xfrm>
          <a:off x="677863" y="1306286"/>
          <a:ext cx="9889988" cy="5225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5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Restricted Boltzmann Machine (RBM)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50" y="1930400"/>
            <a:ext cx="1856236" cy="10241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218" y="3100115"/>
            <a:ext cx="643890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032" y="4437711"/>
            <a:ext cx="1661271" cy="8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Layer-Wise Training</a:t>
            </a:r>
            <a:endParaRPr lang="en-US" dirty="0"/>
          </a:p>
        </p:txBody>
      </p:sp>
      <p:sp>
        <p:nvSpPr>
          <p:cNvPr id="4" name="Down Arrow Callout 3"/>
          <p:cNvSpPr/>
          <p:nvPr/>
        </p:nvSpPr>
        <p:spPr>
          <a:xfrm>
            <a:off x="2870200" y="4979987"/>
            <a:ext cx="3022600" cy="9271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849" y="1562100"/>
            <a:ext cx="5155638" cy="3881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4500" y="6026705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Gen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760" y="57476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(Duh, 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Layer-Wise Training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18" y="1665288"/>
            <a:ext cx="54682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Contrastive Divergence</a:t>
            </a:r>
            <a:endParaRPr lang="en-US" dirty="0"/>
          </a:p>
        </p:txBody>
      </p:sp>
      <p:pic>
        <p:nvPicPr>
          <p:cNvPr id="1026" name="Picture 2" descr="http://images.cnitblog.com/blog/326731/201307/21165701-d04c0f58d5c4411980cd1f73637dd89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365" y="1270000"/>
            <a:ext cx="4718605" cy="277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cnitblog.com/blog/326731/201307/21114405-febede8cfd01499ba72513e249dec2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20" y="4045650"/>
            <a:ext cx="6467294" cy="196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14309" y="624404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(Duh, 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3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</a:p>
          <a:p>
            <a:pPr lvl="1"/>
            <a:r>
              <a:rPr lang="en-GB" dirty="0" err="1" smtClean="0"/>
              <a:t>Motivasi</a:t>
            </a:r>
            <a:endParaRPr lang="en-GB" dirty="0" smtClean="0"/>
          </a:p>
          <a:p>
            <a:pPr lvl="1"/>
            <a:r>
              <a:rPr lang="en-GB" dirty="0" err="1" smtClean="0"/>
              <a:t>Rumusah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endParaRPr lang="en-GB" dirty="0" smtClean="0"/>
          </a:p>
          <a:p>
            <a:pPr lvl="1"/>
            <a:r>
              <a:rPr lang="en-GB" dirty="0" err="1" smtClean="0"/>
              <a:t>Batasan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endParaRPr lang="en-GB" dirty="0" smtClean="0"/>
          </a:p>
          <a:p>
            <a:pPr lvl="1"/>
            <a:r>
              <a:rPr lang="en-GB" dirty="0" err="1" smtClean="0"/>
              <a:t>Tujuan</a:t>
            </a:r>
            <a:r>
              <a:rPr lang="en-GB" dirty="0" smtClean="0"/>
              <a:t> </a:t>
            </a:r>
            <a:r>
              <a:rPr lang="en-GB" dirty="0" err="1" smtClean="0"/>
              <a:t>Penelitian</a:t>
            </a:r>
            <a:endParaRPr lang="en-GB" dirty="0" smtClean="0"/>
          </a:p>
          <a:p>
            <a:pPr lvl="1"/>
            <a:r>
              <a:rPr lang="en-GB" dirty="0" err="1" smtClean="0"/>
              <a:t>Manfaat</a:t>
            </a:r>
            <a:r>
              <a:rPr lang="en-GB" dirty="0" smtClean="0"/>
              <a:t> </a:t>
            </a:r>
            <a:r>
              <a:rPr lang="en-GB" dirty="0" err="1" smtClean="0"/>
              <a:t>Penelitian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154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Deep Belief Network (DBN)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449" y="1930400"/>
            <a:ext cx="2728437" cy="3816747"/>
          </a:xfrm>
        </p:spPr>
      </p:pic>
    </p:spTree>
    <p:extLst>
      <p:ext uri="{BB962C8B-B14F-4D97-AF65-F5344CB8AC3E}">
        <p14:creationId xmlns:p14="http://schemas.microsoft.com/office/powerpoint/2010/main" val="32228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344" y="1788867"/>
            <a:ext cx="4690648" cy="1019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675" y="3109667"/>
            <a:ext cx="4104317" cy="6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830" y="4063436"/>
            <a:ext cx="5798162" cy="16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 Layers Perceptron (MLP)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144" y="1930400"/>
            <a:ext cx="3619047" cy="16507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86" y="4104448"/>
            <a:ext cx="4299761" cy="5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Metodologi</a:t>
            </a:r>
            <a:r>
              <a:rPr lang="en-GB" dirty="0" smtClean="0"/>
              <a:t> </a:t>
            </a:r>
            <a:r>
              <a:rPr lang="en-GB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</a:p>
          <a:p>
            <a:pPr lvl="1"/>
            <a:r>
              <a:rPr lang="en-GB" dirty="0" smtClean="0"/>
              <a:t>Overview </a:t>
            </a:r>
            <a:r>
              <a:rPr lang="en-GB" dirty="0" err="1" smtClean="0"/>
              <a:t>Metodologi</a:t>
            </a:r>
            <a:r>
              <a:rPr lang="en-GB" dirty="0" smtClean="0"/>
              <a:t> </a:t>
            </a:r>
            <a:r>
              <a:rPr lang="en-GB" dirty="0" err="1" smtClean="0"/>
              <a:t>Penelitian</a:t>
            </a:r>
            <a:endParaRPr lang="en-GB" dirty="0" smtClean="0"/>
          </a:p>
          <a:p>
            <a:pPr lvl="1"/>
            <a:r>
              <a:rPr lang="en-GB" dirty="0" err="1" smtClean="0"/>
              <a:t>Bagian</a:t>
            </a:r>
            <a:r>
              <a:rPr lang="en-GB" dirty="0" smtClean="0"/>
              <a:t> Unsupervised</a:t>
            </a:r>
          </a:p>
          <a:p>
            <a:pPr lvl="1"/>
            <a:r>
              <a:rPr lang="en-GB" dirty="0" err="1" smtClean="0"/>
              <a:t>Bagian</a:t>
            </a:r>
            <a:r>
              <a:rPr lang="en-GB" dirty="0" smtClean="0"/>
              <a:t> Supervised</a:t>
            </a:r>
          </a:p>
          <a:p>
            <a:pPr lvl="1"/>
            <a:r>
              <a:rPr lang="en-GB" dirty="0" err="1" smtClean="0"/>
              <a:t>Evaluasi</a:t>
            </a:r>
            <a:r>
              <a:rPr lang="en-GB" dirty="0" smtClean="0"/>
              <a:t> 1</a:t>
            </a:r>
          </a:p>
          <a:p>
            <a:pPr lvl="1"/>
            <a:r>
              <a:rPr lang="en-GB" dirty="0" err="1" smtClean="0"/>
              <a:t>Evaluasi</a:t>
            </a:r>
            <a:r>
              <a:rPr lang="en-GB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6388" y="322501"/>
            <a:ext cx="9823269" cy="6540578"/>
            <a:chOff x="0" y="0"/>
            <a:chExt cx="6219825" cy="814387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219825" cy="8143875"/>
              <a:chOff x="0" y="0"/>
              <a:chExt cx="6219825" cy="814387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6438900"/>
                <a:ext cx="6219825" cy="1704975"/>
                <a:chOff x="0" y="0"/>
                <a:chExt cx="6219825" cy="1704975"/>
              </a:xfrm>
            </p:grpSpPr>
            <p:sp>
              <p:nvSpPr>
                <p:cNvPr id="47" name="Flowchart: Process 46"/>
                <p:cNvSpPr/>
                <p:nvPr/>
              </p:nvSpPr>
              <p:spPr>
                <a:xfrm>
                  <a:off x="0" y="0"/>
                  <a:ext cx="6219825" cy="1704975"/>
                </a:xfrm>
                <a:prstGeom prst="flowChartProcess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Text Box 21"/>
                <p:cNvSpPr txBox="1"/>
                <p:nvPr/>
              </p:nvSpPr>
              <p:spPr>
                <a:xfrm>
                  <a:off x="114300" y="66675"/>
                  <a:ext cx="3162300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Bagian Implementasi Algoritma Multi-Step Ranking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Flowchart: Process 48"/>
                <p:cNvSpPr/>
                <p:nvPr/>
              </p:nvSpPr>
              <p:spPr>
                <a:xfrm>
                  <a:off x="161925" y="438150"/>
                  <a:ext cx="1800225" cy="876300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Pilih 3 Model Terbaik Pada Eksperimen Unsupervised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Flowchart: Process 49"/>
                <p:cNvSpPr/>
                <p:nvPr/>
              </p:nvSpPr>
              <p:spPr>
                <a:xfrm>
                  <a:off x="2200275" y="438150"/>
                  <a:ext cx="1800225" cy="876300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Implementasikan Algoritma Multi-Step Ranking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Flowchart: Process 50"/>
                <p:cNvSpPr/>
                <p:nvPr/>
              </p:nvSpPr>
              <p:spPr>
                <a:xfrm>
                  <a:off x="4229100" y="438150"/>
                  <a:ext cx="1800225" cy="876300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Pilih Top 250 Untuk Dilakukan Evaluasi 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1962150" y="866775"/>
                  <a:ext cx="238125" cy="95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4000500" y="876300"/>
                  <a:ext cx="2286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6219825" cy="2543175"/>
                <a:chOff x="0" y="0"/>
                <a:chExt cx="6219825" cy="2543175"/>
              </a:xfrm>
            </p:grpSpPr>
            <p:sp>
              <p:nvSpPr>
                <p:cNvPr id="37" name="Flowchart: Process 36"/>
                <p:cNvSpPr/>
                <p:nvPr/>
              </p:nvSpPr>
              <p:spPr>
                <a:xfrm>
                  <a:off x="0" y="1781175"/>
                  <a:ext cx="6219825" cy="762000"/>
                </a:xfrm>
                <a:prstGeom prst="flowChartProcess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lowchart: Process 37"/>
                <p:cNvSpPr/>
                <p:nvPr/>
              </p:nvSpPr>
              <p:spPr>
                <a:xfrm>
                  <a:off x="1943100" y="0"/>
                  <a:ext cx="1819275" cy="514096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GB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Dataset </a:t>
                  </a:r>
                  <a:r>
                    <a:rPr lang="en-GB" sz="1100" dirty="0" err="1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Ekspresi</a:t>
                  </a:r>
                  <a:r>
                    <a:rPr lang="en-GB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 </a:t>
                  </a:r>
                  <a:r>
                    <a:rPr lang="en-GB" sz="1100" dirty="0" err="1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Kanker</a:t>
                  </a:r>
                  <a:r>
                    <a:rPr lang="en-GB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GB" sz="1100" dirty="0" err="1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Paru-Paru</a:t>
                  </a:r>
                  <a:r>
                    <a:rPr lang="en-GB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GSE10072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Flowchart: Process 38"/>
                <p:cNvSpPr/>
                <p:nvPr/>
              </p:nvSpPr>
              <p:spPr>
                <a:xfrm>
                  <a:off x="1943100" y="952500"/>
                  <a:ext cx="1819275" cy="504825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Preprocessing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Flowchart: Process 39"/>
                <p:cNvSpPr/>
                <p:nvPr/>
              </p:nvSpPr>
              <p:spPr>
                <a:xfrm>
                  <a:off x="123825" y="1924050"/>
                  <a:ext cx="1819275" cy="504825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Dataset Training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Flowchart: Process 40"/>
                <p:cNvSpPr/>
                <p:nvPr/>
              </p:nvSpPr>
              <p:spPr>
                <a:xfrm>
                  <a:off x="2019300" y="1924050"/>
                  <a:ext cx="1819275" cy="504825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Dataset Validasi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Flowchart: Process 41"/>
                <p:cNvSpPr/>
                <p:nvPr/>
              </p:nvSpPr>
              <p:spPr>
                <a:xfrm>
                  <a:off x="3914775" y="1924050"/>
                  <a:ext cx="1819275" cy="504825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Dataset Testing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847975" y="514350"/>
                  <a:ext cx="0" cy="43815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flipH="1">
                  <a:off x="1076325" y="1457325"/>
                  <a:ext cx="1771650" cy="4667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2847975" y="1457325"/>
                  <a:ext cx="0" cy="4667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847975" y="1457325"/>
                  <a:ext cx="1971675" cy="4667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0" y="4524375"/>
                <a:ext cx="6219825" cy="2352675"/>
                <a:chOff x="0" y="0"/>
                <a:chExt cx="6219825" cy="2352675"/>
              </a:xfrm>
            </p:grpSpPr>
            <p:sp>
              <p:nvSpPr>
                <p:cNvPr id="28" name="Flowchart: Process 27"/>
                <p:cNvSpPr/>
                <p:nvPr/>
              </p:nvSpPr>
              <p:spPr>
                <a:xfrm>
                  <a:off x="0" y="0"/>
                  <a:ext cx="6219825" cy="1704975"/>
                </a:xfrm>
                <a:prstGeom prst="flowChartProcess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Text Box 13"/>
                <p:cNvSpPr txBox="1"/>
                <p:nvPr/>
              </p:nvSpPr>
              <p:spPr>
                <a:xfrm>
                  <a:off x="114300" y="66675"/>
                  <a:ext cx="1790700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Bagian Supervised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Flowchart: Process 29"/>
                <p:cNvSpPr/>
                <p:nvPr/>
              </p:nvSpPr>
              <p:spPr>
                <a:xfrm>
                  <a:off x="4343400" y="352425"/>
                  <a:ext cx="1800225" cy="876300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Evaluasi 1 Dengan Menambahkan Layer Logistic Regression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flipH="1">
                  <a:off x="4114800" y="809625"/>
                  <a:ext cx="2286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H="1">
                  <a:off x="1914525" y="809625"/>
                  <a:ext cx="14287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Elbow Connector 32"/>
                <p:cNvCxnSpPr/>
                <p:nvPr/>
              </p:nvCxnSpPr>
              <p:spPr>
                <a:xfrm flipH="1">
                  <a:off x="1076325" y="1304925"/>
                  <a:ext cx="2019300" cy="1047750"/>
                </a:xfrm>
                <a:prstGeom prst="bentConnector3">
                  <a:avLst>
                    <a:gd name="adj1" fmla="val 100000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 Box 460"/>
                <p:cNvSpPr txBox="1"/>
                <p:nvPr/>
              </p:nvSpPr>
              <p:spPr>
                <a:xfrm>
                  <a:off x="1895475" y="419100"/>
                  <a:ext cx="466725" cy="2667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TDK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Flowchart: Decision 34"/>
                <p:cNvSpPr/>
                <p:nvPr/>
              </p:nvSpPr>
              <p:spPr>
                <a:xfrm>
                  <a:off x="2057400" y="276225"/>
                  <a:ext cx="2057400" cy="1028700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Hasil Lebih Baik?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Flowchart: Process 35"/>
                <p:cNvSpPr/>
                <p:nvPr/>
              </p:nvSpPr>
              <p:spPr>
                <a:xfrm>
                  <a:off x="114300" y="352425"/>
                  <a:ext cx="1800225" cy="876300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GB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Tuning Parameter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0" y="2428875"/>
                <a:ext cx="6219825" cy="2447925"/>
                <a:chOff x="0" y="0"/>
                <a:chExt cx="6219825" cy="244792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0"/>
                  <a:ext cx="6219825" cy="1924050"/>
                  <a:chOff x="0" y="0"/>
                  <a:chExt cx="6219825" cy="1924050"/>
                </a:xfrm>
              </p:grpSpPr>
              <p:sp>
                <p:nvSpPr>
                  <p:cNvPr id="18" name="Flowchart: Process 17"/>
                  <p:cNvSpPr/>
                  <p:nvPr/>
                </p:nvSpPr>
                <p:spPr>
                  <a:xfrm>
                    <a:off x="0" y="219075"/>
                    <a:ext cx="6219825" cy="1704975"/>
                  </a:xfrm>
                  <a:prstGeom prst="flowChartProcess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" name="Text Box 8"/>
                  <p:cNvSpPr txBox="1"/>
                  <p:nvPr/>
                </p:nvSpPr>
                <p:spPr>
                  <a:xfrm>
                    <a:off x="114300" y="304800"/>
                    <a:ext cx="1790700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GB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Bagian Unsupervised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GB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Flowchart: Process 19"/>
                  <p:cNvSpPr/>
                  <p:nvPr/>
                </p:nvSpPr>
                <p:spPr>
                  <a:xfrm>
                    <a:off x="1657350" y="685800"/>
                    <a:ext cx="1285875" cy="876300"/>
                  </a:xfrm>
                  <a:prstGeom prst="flowChartProcess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GB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Training Membangun Model DBN Secara Greedy Layer-Wise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Flowchart: Process 20"/>
                  <p:cNvSpPr/>
                  <p:nvPr/>
                </p:nvSpPr>
                <p:spPr>
                  <a:xfrm>
                    <a:off x="47625" y="685800"/>
                    <a:ext cx="1228725" cy="876300"/>
                  </a:xfrm>
                  <a:prstGeom prst="flowChartProcess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GB" sz="1100" dirty="0" err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Menginisiasi</a:t>
                    </a:r>
                    <a:r>
                      <a:rPr lang="en-GB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GB" sz="1100" dirty="0" err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HyperParameter</a:t>
                    </a:r>
                    <a:r>
                      <a:rPr lang="en-GB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(</a:t>
                    </a:r>
                    <a:r>
                      <a:rPr lang="en-GB" sz="1100" dirty="0" err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Jumlah</a:t>
                    </a:r>
                    <a:r>
                      <a:rPr lang="en-GB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Hidden Unit, </a:t>
                    </a:r>
                    <a:r>
                      <a:rPr lang="en-GB" sz="1100" dirty="0" err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Kedalaman</a:t>
                    </a:r>
                    <a:r>
                      <a:rPr lang="en-GB" sz="1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Layer)</a:t>
                    </a:r>
                    <a:endParaRPr lang="en-US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Flowchart: Process 21"/>
                  <p:cNvSpPr/>
                  <p:nvPr/>
                </p:nvSpPr>
                <p:spPr>
                  <a:xfrm>
                    <a:off x="3267075" y="685800"/>
                    <a:ext cx="1219200" cy="876300"/>
                  </a:xfrm>
                  <a:prstGeom prst="flowChartProcess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GB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Model Hasil Training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1276350" y="1152525"/>
                    <a:ext cx="38100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933700" y="1133475"/>
                    <a:ext cx="33337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1000125" y="0"/>
                    <a:ext cx="0" cy="2857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1000125" y="295275"/>
                    <a:ext cx="125730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2257425" y="304800"/>
                    <a:ext cx="0" cy="3810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819650" y="485775"/>
                  <a:ext cx="0" cy="196215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933700" y="485775"/>
                  <a:ext cx="188595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2933700" y="0"/>
                  <a:ext cx="0" cy="4857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267325" y="0"/>
                  <a:ext cx="0" cy="24479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438650" y="1562100"/>
                  <a:ext cx="0" cy="876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1838325" y="1562100"/>
                  <a:ext cx="0" cy="8858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Text Box 463"/>
            <p:cNvSpPr txBox="1"/>
            <p:nvPr/>
          </p:nvSpPr>
          <p:spPr>
            <a:xfrm>
              <a:off x="2933700" y="5857876"/>
              <a:ext cx="466725" cy="285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GB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YA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Penerapan </a:t>
            </a:r>
            <a:r>
              <a:rPr lang="en-US" dirty="0" err="1" smtClean="0"/>
              <a:t>Algoritma</a:t>
            </a:r>
            <a:r>
              <a:rPr lang="en-US" dirty="0" smtClean="0"/>
              <a:t> Multi Step Ranking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944" y="2046288"/>
            <a:ext cx="3301447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2009" y="2781300"/>
            <a:ext cx="354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 TESIS: Hidden unit yang paling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neuron yang paling </a:t>
            </a:r>
            <a:r>
              <a:rPr lang="en-US" dirty="0" err="1" smtClean="0"/>
              <a:t>penting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perankingan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layer output </a:t>
            </a:r>
            <a:r>
              <a:rPr lang="en-US" dirty="0" err="1" smtClean="0"/>
              <a:t>sampai</a:t>
            </a:r>
            <a:r>
              <a:rPr lang="en-US" dirty="0" smtClean="0"/>
              <a:t> layer input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x(</a:t>
            </a:r>
            <a:r>
              <a:rPr lang="en-US" dirty="0" err="1" smtClean="0"/>
              <a:t>fitur</a:t>
            </a:r>
            <a:r>
              <a:rPr lang="en-US" dirty="0" smtClean="0"/>
              <a:t> gen) yang paling </a:t>
            </a:r>
            <a:r>
              <a:rPr lang="en-US" dirty="0" err="1" smtClean="0"/>
              <a:t>berpengaruh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6794500" y="2489200"/>
            <a:ext cx="279400" cy="3213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444749" y="1397000"/>
            <a:ext cx="2999612" cy="3242113"/>
            <a:chOff x="2444749" y="1397000"/>
            <a:chExt cx="2999612" cy="3242113"/>
          </a:xfrm>
        </p:grpSpPr>
        <p:grpSp>
          <p:nvGrpSpPr>
            <p:cNvPr id="37" name="Group 36"/>
            <p:cNvGrpSpPr/>
            <p:nvPr/>
          </p:nvGrpSpPr>
          <p:grpSpPr>
            <a:xfrm>
              <a:off x="2444749" y="1397000"/>
              <a:ext cx="2977105" cy="3242113"/>
              <a:chOff x="2444750" y="1397000"/>
              <a:chExt cx="3352800" cy="36512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444750" y="2806700"/>
                <a:ext cx="3352800" cy="749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616200" y="43751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v1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416300" y="436880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v2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216400" y="43751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v3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016500" y="43751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v4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22600" y="28892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822700" y="288290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22800" y="28892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h3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16300" y="147320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i1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16400" y="1466850"/>
                <a:ext cx="596900" cy="596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44750" y="4298950"/>
                <a:ext cx="3352800" cy="749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444750" y="1397000"/>
                <a:ext cx="3352800" cy="7493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cxnSp>
          <p:nvCxnSpPr>
            <p:cNvPr id="3" name="Straight Connector 2"/>
            <p:cNvCxnSpPr>
              <a:stCxn id="9" idx="0"/>
              <a:endCxn id="12" idx="4"/>
            </p:cNvCxnSpPr>
            <p:nvPr/>
          </p:nvCxnSpPr>
          <p:spPr>
            <a:xfrm flipV="1">
              <a:off x="3222857" y="1994676"/>
              <a:ext cx="349584" cy="727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0"/>
              <a:endCxn id="12" idx="4"/>
            </p:cNvCxnSpPr>
            <p:nvPr/>
          </p:nvCxnSpPr>
          <p:spPr>
            <a:xfrm flipH="1" flipV="1">
              <a:off x="3572441" y="1994676"/>
              <a:ext cx="360861" cy="72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0"/>
              <a:endCxn id="12" idx="4"/>
            </p:cNvCxnSpPr>
            <p:nvPr/>
          </p:nvCxnSpPr>
          <p:spPr>
            <a:xfrm flipH="1" flipV="1">
              <a:off x="3572441" y="1994676"/>
              <a:ext cx="1071307" cy="727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0"/>
              <a:endCxn id="13" idx="4"/>
            </p:cNvCxnSpPr>
            <p:nvPr/>
          </p:nvCxnSpPr>
          <p:spPr>
            <a:xfrm flipV="1">
              <a:off x="3222857" y="1989038"/>
              <a:ext cx="1060030" cy="732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" idx="0"/>
              <a:endCxn id="13" idx="4"/>
            </p:cNvCxnSpPr>
            <p:nvPr/>
          </p:nvCxnSpPr>
          <p:spPr>
            <a:xfrm flipV="1">
              <a:off x="3933302" y="1989038"/>
              <a:ext cx="349585" cy="727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1" idx="0"/>
              <a:endCxn id="13" idx="4"/>
            </p:cNvCxnSpPr>
            <p:nvPr/>
          </p:nvCxnSpPr>
          <p:spPr>
            <a:xfrm flipH="1" flipV="1">
              <a:off x="4282887" y="1989038"/>
              <a:ext cx="360861" cy="732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" idx="0"/>
              <a:endCxn id="9" idx="4"/>
            </p:cNvCxnSpPr>
            <p:nvPr/>
          </p:nvCxnSpPr>
          <p:spPr>
            <a:xfrm flipV="1">
              <a:off x="2861995" y="3252052"/>
              <a:ext cx="360862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" idx="0"/>
              <a:endCxn id="10" idx="4"/>
            </p:cNvCxnSpPr>
            <p:nvPr/>
          </p:nvCxnSpPr>
          <p:spPr>
            <a:xfrm flipV="1">
              <a:off x="2861995" y="3246414"/>
              <a:ext cx="1071307" cy="79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" idx="0"/>
              <a:endCxn id="11" idx="4"/>
            </p:cNvCxnSpPr>
            <p:nvPr/>
          </p:nvCxnSpPr>
          <p:spPr>
            <a:xfrm flipV="1">
              <a:off x="2861995" y="3252052"/>
              <a:ext cx="1781753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6" idx="0"/>
              <a:endCxn id="9" idx="4"/>
            </p:cNvCxnSpPr>
            <p:nvPr/>
          </p:nvCxnSpPr>
          <p:spPr>
            <a:xfrm flipH="1" flipV="1">
              <a:off x="3222857" y="3252052"/>
              <a:ext cx="349584" cy="783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" idx="0"/>
              <a:endCxn id="10" idx="4"/>
            </p:cNvCxnSpPr>
            <p:nvPr/>
          </p:nvCxnSpPr>
          <p:spPr>
            <a:xfrm flipV="1">
              <a:off x="3572441" y="3246414"/>
              <a:ext cx="360861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" idx="0"/>
              <a:endCxn id="11" idx="4"/>
            </p:cNvCxnSpPr>
            <p:nvPr/>
          </p:nvCxnSpPr>
          <p:spPr>
            <a:xfrm flipV="1">
              <a:off x="3572441" y="3252052"/>
              <a:ext cx="1071307" cy="783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" idx="0"/>
              <a:endCxn id="9" idx="4"/>
            </p:cNvCxnSpPr>
            <p:nvPr/>
          </p:nvCxnSpPr>
          <p:spPr>
            <a:xfrm flipH="1" flipV="1">
              <a:off x="3222857" y="3252052"/>
              <a:ext cx="1060030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" idx="0"/>
              <a:endCxn id="10" idx="4"/>
            </p:cNvCxnSpPr>
            <p:nvPr/>
          </p:nvCxnSpPr>
          <p:spPr>
            <a:xfrm flipH="1" flipV="1">
              <a:off x="3933302" y="3246414"/>
              <a:ext cx="349585" cy="79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7" idx="0"/>
              <a:endCxn id="11" idx="4"/>
            </p:cNvCxnSpPr>
            <p:nvPr/>
          </p:nvCxnSpPr>
          <p:spPr>
            <a:xfrm flipV="1">
              <a:off x="4282887" y="3252052"/>
              <a:ext cx="360861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" idx="0"/>
              <a:endCxn id="9" idx="4"/>
            </p:cNvCxnSpPr>
            <p:nvPr/>
          </p:nvCxnSpPr>
          <p:spPr>
            <a:xfrm flipH="1" flipV="1">
              <a:off x="3222857" y="3252052"/>
              <a:ext cx="1770475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" idx="0"/>
              <a:endCxn id="10" idx="4"/>
            </p:cNvCxnSpPr>
            <p:nvPr/>
          </p:nvCxnSpPr>
          <p:spPr>
            <a:xfrm flipH="1" flipV="1">
              <a:off x="3933302" y="3246414"/>
              <a:ext cx="1060030" cy="795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" idx="0"/>
              <a:endCxn id="11" idx="4"/>
            </p:cNvCxnSpPr>
            <p:nvPr/>
          </p:nvCxnSpPr>
          <p:spPr>
            <a:xfrm flipH="1" flipV="1">
              <a:off x="4643748" y="3252052"/>
              <a:ext cx="349584" cy="789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511486" y="3484899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486" y="3484899"/>
                  <a:ext cx="53094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913421" y="3485028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421" y="3485028"/>
                  <a:ext cx="5309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96524" y="2191301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6524" y="2191301"/>
                  <a:ext cx="53094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730053" y="2163920"/>
                  <a:ext cx="53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053" y="2163920"/>
                  <a:ext cx="53094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6" name="Content Placeholder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806647" y="1459023"/>
            <a:ext cx="4570904" cy="3125524"/>
          </a:xfrm>
          <a:prstGeom prst="rect">
            <a:avLst/>
          </a:prstGeom>
        </p:spPr>
      </p:pic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Multi Step 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wn Arrow Callout 224"/>
          <p:cNvSpPr/>
          <p:nvPr/>
        </p:nvSpPr>
        <p:spPr>
          <a:xfrm>
            <a:off x="6223000" y="3957905"/>
            <a:ext cx="508000" cy="2269365"/>
          </a:xfrm>
          <a:prstGeom prst="downArrowCallout">
            <a:avLst>
              <a:gd name="adj1" fmla="val 25000"/>
              <a:gd name="adj2" fmla="val 25000"/>
              <a:gd name="adj3" fmla="val 52500"/>
              <a:gd name="adj4" fmla="val 72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965043" y="3957905"/>
            <a:ext cx="408214" cy="1689839"/>
            <a:chOff x="6939643" y="3141999"/>
            <a:chExt cx="408214" cy="1689839"/>
          </a:xfrm>
        </p:grpSpPr>
        <p:sp>
          <p:nvSpPr>
            <p:cNvPr id="220" name="&quot;No&quot; Symbol 219"/>
            <p:cNvSpPr/>
            <p:nvPr/>
          </p:nvSpPr>
          <p:spPr>
            <a:xfrm>
              <a:off x="6939643" y="3141999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&quot;No&quot; Symbol 220"/>
            <p:cNvSpPr/>
            <p:nvPr/>
          </p:nvSpPr>
          <p:spPr>
            <a:xfrm>
              <a:off x="6939643" y="3559305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&quot;No&quot; Symbol 221"/>
            <p:cNvSpPr/>
            <p:nvPr/>
          </p:nvSpPr>
          <p:spPr>
            <a:xfrm>
              <a:off x="6939643" y="3967540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&quot;No&quot; Symbol 222"/>
            <p:cNvSpPr/>
            <p:nvPr/>
          </p:nvSpPr>
          <p:spPr>
            <a:xfrm>
              <a:off x="6939643" y="4423624"/>
              <a:ext cx="408214" cy="40821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443537" y="1377501"/>
            <a:ext cx="4406900" cy="40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73494" y="1541312"/>
            <a:ext cx="2999612" cy="3242113"/>
            <a:chOff x="113094" y="1054100"/>
            <a:chExt cx="2999612" cy="3242113"/>
          </a:xfrm>
        </p:grpSpPr>
        <p:grpSp>
          <p:nvGrpSpPr>
            <p:cNvPr id="7" name="Group 6"/>
            <p:cNvGrpSpPr/>
            <p:nvPr/>
          </p:nvGrpSpPr>
          <p:grpSpPr>
            <a:xfrm>
              <a:off x="113094" y="1054100"/>
              <a:ext cx="2999612" cy="3242113"/>
              <a:chOff x="2444749" y="1397000"/>
              <a:chExt cx="2999612" cy="32421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44749" y="1397000"/>
                <a:ext cx="2977105" cy="3242113"/>
                <a:chOff x="2444750" y="1397000"/>
                <a:chExt cx="3352800" cy="365125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2444750" y="2806700"/>
                  <a:ext cx="3352800" cy="7493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616200" y="43751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v1</a:t>
                  </a: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16300" y="436880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v2</a:t>
                  </a: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216400" y="43751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v3</a:t>
                  </a: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016500" y="43751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v4</a:t>
                  </a: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3022600" y="28892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h1</a:t>
                  </a: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3822700" y="288290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h2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622800" y="28892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h3</a:t>
                  </a: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3416300" y="147320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i1</a:t>
                  </a: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216400" y="1466850"/>
                  <a:ext cx="596900" cy="596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i2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444750" y="4298950"/>
                  <a:ext cx="3352800" cy="7493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444750" y="1397000"/>
                  <a:ext cx="3352800" cy="7493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cxnSp>
            <p:nvCxnSpPr>
              <p:cNvPr id="9" name="Straight Connector 8"/>
              <p:cNvCxnSpPr>
                <a:stCxn id="36" idx="0"/>
                <a:endCxn id="39" idx="4"/>
              </p:cNvCxnSpPr>
              <p:nvPr/>
            </p:nvCxnSpPr>
            <p:spPr>
              <a:xfrm flipV="1">
                <a:off x="3222857" y="1994676"/>
                <a:ext cx="349584" cy="727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37" idx="0"/>
                <a:endCxn id="39" idx="4"/>
              </p:cNvCxnSpPr>
              <p:nvPr/>
            </p:nvCxnSpPr>
            <p:spPr>
              <a:xfrm flipH="1" flipV="1">
                <a:off x="3572441" y="1994676"/>
                <a:ext cx="360861" cy="7217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38" idx="0"/>
                <a:endCxn id="39" idx="4"/>
              </p:cNvCxnSpPr>
              <p:nvPr/>
            </p:nvCxnSpPr>
            <p:spPr>
              <a:xfrm flipH="1" flipV="1">
                <a:off x="3572441" y="1994676"/>
                <a:ext cx="1071307" cy="727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36" idx="0"/>
                <a:endCxn id="40" idx="4"/>
              </p:cNvCxnSpPr>
              <p:nvPr/>
            </p:nvCxnSpPr>
            <p:spPr>
              <a:xfrm flipV="1">
                <a:off x="3222857" y="1989038"/>
                <a:ext cx="1060030" cy="732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37" idx="0"/>
                <a:endCxn id="40" idx="4"/>
              </p:cNvCxnSpPr>
              <p:nvPr/>
            </p:nvCxnSpPr>
            <p:spPr>
              <a:xfrm flipV="1">
                <a:off x="3933302" y="1989038"/>
                <a:ext cx="349585" cy="727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8" idx="0"/>
                <a:endCxn id="40" idx="4"/>
              </p:cNvCxnSpPr>
              <p:nvPr/>
            </p:nvCxnSpPr>
            <p:spPr>
              <a:xfrm flipH="1" flipV="1">
                <a:off x="4282887" y="1989038"/>
                <a:ext cx="360861" cy="732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2" idx="0"/>
                <a:endCxn id="36" idx="4"/>
              </p:cNvCxnSpPr>
              <p:nvPr/>
            </p:nvCxnSpPr>
            <p:spPr>
              <a:xfrm flipV="1">
                <a:off x="2861995" y="3252052"/>
                <a:ext cx="360862" cy="789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32" idx="0"/>
                <a:endCxn id="37" idx="4"/>
              </p:cNvCxnSpPr>
              <p:nvPr/>
            </p:nvCxnSpPr>
            <p:spPr>
              <a:xfrm flipV="1">
                <a:off x="2861995" y="3246414"/>
                <a:ext cx="1071307" cy="795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32" idx="0"/>
                <a:endCxn id="38" idx="4"/>
              </p:cNvCxnSpPr>
              <p:nvPr/>
            </p:nvCxnSpPr>
            <p:spPr>
              <a:xfrm flipV="1">
                <a:off x="2861995" y="3252052"/>
                <a:ext cx="1781753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3" idx="0"/>
                <a:endCxn id="36" idx="4"/>
              </p:cNvCxnSpPr>
              <p:nvPr/>
            </p:nvCxnSpPr>
            <p:spPr>
              <a:xfrm flipH="1" flipV="1">
                <a:off x="3222857" y="3252052"/>
                <a:ext cx="349584" cy="7837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0"/>
                <a:endCxn id="37" idx="4"/>
              </p:cNvCxnSpPr>
              <p:nvPr/>
            </p:nvCxnSpPr>
            <p:spPr>
              <a:xfrm flipV="1">
                <a:off x="3572441" y="3246414"/>
                <a:ext cx="360861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3" idx="0"/>
                <a:endCxn id="38" idx="4"/>
              </p:cNvCxnSpPr>
              <p:nvPr/>
            </p:nvCxnSpPr>
            <p:spPr>
              <a:xfrm flipV="1">
                <a:off x="3572441" y="3252052"/>
                <a:ext cx="1071307" cy="7837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34" idx="0"/>
                <a:endCxn id="36" idx="4"/>
              </p:cNvCxnSpPr>
              <p:nvPr/>
            </p:nvCxnSpPr>
            <p:spPr>
              <a:xfrm flipH="1" flipV="1">
                <a:off x="3222857" y="3252052"/>
                <a:ext cx="1060030" cy="789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34" idx="0"/>
                <a:endCxn id="37" idx="4"/>
              </p:cNvCxnSpPr>
              <p:nvPr/>
            </p:nvCxnSpPr>
            <p:spPr>
              <a:xfrm flipH="1" flipV="1">
                <a:off x="3933302" y="3246414"/>
                <a:ext cx="349585" cy="795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34" idx="0"/>
                <a:endCxn id="38" idx="4"/>
              </p:cNvCxnSpPr>
              <p:nvPr/>
            </p:nvCxnSpPr>
            <p:spPr>
              <a:xfrm flipV="1">
                <a:off x="4282887" y="3252052"/>
                <a:ext cx="360861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35" idx="0"/>
                <a:endCxn id="36" idx="4"/>
              </p:cNvCxnSpPr>
              <p:nvPr/>
            </p:nvCxnSpPr>
            <p:spPr>
              <a:xfrm flipH="1" flipV="1">
                <a:off x="3222857" y="3252052"/>
                <a:ext cx="1770475" cy="789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35" idx="0"/>
                <a:endCxn id="37" idx="4"/>
              </p:cNvCxnSpPr>
              <p:nvPr/>
            </p:nvCxnSpPr>
            <p:spPr>
              <a:xfrm flipH="1" flipV="1">
                <a:off x="3933302" y="3246414"/>
                <a:ext cx="1060030" cy="795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35" idx="0"/>
                <a:endCxn id="38" idx="4"/>
              </p:cNvCxnSpPr>
              <p:nvPr/>
            </p:nvCxnSpPr>
            <p:spPr>
              <a:xfrm flipH="1" flipV="1">
                <a:off x="4643748" y="3252052"/>
                <a:ext cx="349584" cy="789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511486" y="3484899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486" y="3484899"/>
                    <a:ext cx="53094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913421" y="3485028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421" y="3485028"/>
                    <a:ext cx="53094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596524" y="2191301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6524" y="2191301"/>
                    <a:ext cx="530940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730053" y="2163920"/>
                    <a:ext cx="530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0053" y="2163920"/>
                    <a:ext cx="53094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Multiply 1"/>
            <p:cNvSpPr/>
            <p:nvPr/>
          </p:nvSpPr>
          <p:spPr>
            <a:xfrm>
              <a:off x="668482" y="2450947"/>
              <a:ext cx="445438" cy="3807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b="22265"/>
          <a:stretch/>
        </p:blipFill>
        <p:spPr>
          <a:xfrm>
            <a:off x="4419753" y="974271"/>
            <a:ext cx="6454622" cy="4849769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4419600" y="6321745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Ranking v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biomarker</a:t>
            </a:r>
            <a:endParaRPr lang="en-US" dirty="0"/>
          </a:p>
        </p:txBody>
      </p:sp>
      <p:sp>
        <p:nvSpPr>
          <p:cNvPr id="227" name="Title 1"/>
          <p:cNvSpPr>
            <a:spLocks noGrp="1"/>
          </p:cNvSpPr>
          <p:nvPr>
            <p:ph type="title"/>
          </p:nvPr>
        </p:nvSpPr>
        <p:spPr>
          <a:xfrm>
            <a:off x="430670" y="380048"/>
            <a:ext cx="8596668" cy="1320800"/>
          </a:xfrm>
        </p:spPr>
        <p:txBody>
          <a:bodyPr/>
          <a:lstStyle/>
          <a:p>
            <a:r>
              <a:rPr lang="en-US" dirty="0" smtClean="0"/>
              <a:t>Multi Step 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Evaluasi</a:t>
            </a:r>
            <a:r>
              <a:rPr lang="en-GB" dirty="0" smtClean="0"/>
              <a:t> 1 : Multi Layers Perceptron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95" y="1930400"/>
            <a:ext cx="6014746" cy="3881437"/>
          </a:xfrm>
        </p:spPr>
      </p:pic>
    </p:spTree>
    <p:extLst>
      <p:ext uri="{BB962C8B-B14F-4D97-AF65-F5344CB8AC3E}">
        <p14:creationId xmlns:p14="http://schemas.microsoft.com/office/powerpoint/2010/main" val="1609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Evaluasi</a:t>
            </a:r>
            <a:r>
              <a:rPr lang="en-GB" dirty="0" smtClean="0"/>
              <a:t> 2 : </a:t>
            </a:r>
            <a:r>
              <a:rPr lang="en-GB" dirty="0" err="1" smtClean="0"/>
              <a:t>Studi</a:t>
            </a:r>
            <a:r>
              <a:rPr lang="en-GB" dirty="0" smtClean="0"/>
              <a:t> </a:t>
            </a:r>
            <a:r>
              <a:rPr lang="en-GB" dirty="0" err="1" smtClean="0"/>
              <a:t>Literatur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483" y="1930400"/>
            <a:ext cx="4788370" cy="25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Motivasi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Jumlah</a:t>
            </a:r>
            <a:r>
              <a:rPr lang="en-GB" dirty="0" smtClean="0"/>
              <a:t> </a:t>
            </a:r>
            <a:r>
              <a:rPr lang="en-GB" dirty="0" err="1" smtClean="0"/>
              <a:t>fitur</a:t>
            </a:r>
            <a:r>
              <a:rPr lang="en-GB" dirty="0" smtClean="0"/>
              <a:t> </a:t>
            </a:r>
            <a:r>
              <a:rPr lang="en-GB" dirty="0" err="1" smtClean="0"/>
              <a:t>jauh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besar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sampel</a:t>
            </a:r>
            <a:endParaRPr lang="en-GB" dirty="0" smtClean="0"/>
          </a:p>
          <a:p>
            <a:r>
              <a:rPr lang="en-GB" dirty="0" err="1" smtClean="0"/>
              <a:t>Signifikansi</a:t>
            </a:r>
            <a:r>
              <a:rPr lang="en-GB" dirty="0" smtClean="0"/>
              <a:t> </a:t>
            </a:r>
            <a:r>
              <a:rPr lang="en-GB" dirty="0" err="1" smtClean="0"/>
              <a:t>ekspresi</a:t>
            </a:r>
            <a:r>
              <a:rPr lang="en-GB" dirty="0" smtClean="0"/>
              <a:t> gen yang </a:t>
            </a:r>
            <a:r>
              <a:rPr lang="en-GB" dirty="0" err="1" smtClean="0"/>
              <a:t>berbeda-beda</a:t>
            </a:r>
            <a:endParaRPr lang="en-GB" dirty="0" smtClean="0"/>
          </a:p>
          <a:p>
            <a:r>
              <a:rPr lang="en-GB" dirty="0" err="1" smtClean="0"/>
              <a:t>Pencarian</a:t>
            </a:r>
            <a:r>
              <a:rPr lang="en-GB" dirty="0" smtClean="0"/>
              <a:t> Biomarker</a:t>
            </a:r>
          </a:p>
        </p:txBody>
      </p:sp>
    </p:spTree>
    <p:extLst>
      <p:ext uri="{BB962C8B-B14F-4D97-AF65-F5344CB8AC3E}">
        <p14:creationId xmlns:p14="http://schemas.microsoft.com/office/powerpoint/2010/main" val="21366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Hasil</a:t>
            </a:r>
            <a:r>
              <a:rPr lang="en-GB" dirty="0" smtClean="0"/>
              <a:t> Dan </a:t>
            </a:r>
            <a:r>
              <a:rPr lang="en-GB" dirty="0" err="1" smtClean="0"/>
              <a:t>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</a:p>
          <a:p>
            <a:pPr lvl="1"/>
            <a:r>
              <a:rPr lang="en-GB" dirty="0" smtClean="0"/>
              <a:t>Setting </a:t>
            </a:r>
            <a:r>
              <a:rPr lang="en-GB" dirty="0" err="1" smtClean="0"/>
              <a:t>Eksperimen</a:t>
            </a:r>
            <a:endParaRPr lang="en-GB" dirty="0" smtClean="0"/>
          </a:p>
          <a:p>
            <a:pPr lvl="1"/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Percobaan</a:t>
            </a:r>
            <a:r>
              <a:rPr lang="en-GB" dirty="0" smtClean="0"/>
              <a:t> Unsupervised</a:t>
            </a:r>
          </a:p>
          <a:p>
            <a:pPr lvl="1"/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Percobaan</a:t>
            </a:r>
            <a:r>
              <a:rPr lang="en-GB" dirty="0" smtClean="0"/>
              <a:t> Supervised</a:t>
            </a:r>
          </a:p>
          <a:p>
            <a:pPr lvl="1"/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Evaluasi</a:t>
            </a:r>
            <a:r>
              <a:rPr lang="en-GB" dirty="0" smtClean="0"/>
              <a:t> 1</a:t>
            </a:r>
          </a:p>
          <a:p>
            <a:pPr lvl="1"/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Evaluasi</a:t>
            </a:r>
            <a:r>
              <a:rPr lang="en-GB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</a:t>
            </a:r>
            <a:r>
              <a:rPr lang="en-GB" dirty="0" err="1" smtClean="0"/>
              <a:t>Eksperimen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900" y="1705038"/>
            <a:ext cx="5081535" cy="399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Percobaan</a:t>
            </a:r>
            <a:r>
              <a:rPr lang="en-GB" dirty="0" smtClean="0"/>
              <a:t> Unsupervised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21" y="1930400"/>
            <a:ext cx="6384493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Cost </a:t>
            </a:r>
            <a:r>
              <a:rPr lang="en-GB" dirty="0" err="1" smtClean="0"/>
              <a:t>Percobaan</a:t>
            </a:r>
            <a:r>
              <a:rPr lang="en-GB" dirty="0" smtClean="0"/>
              <a:t> 1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512" y="1372780"/>
            <a:ext cx="7136311" cy="5090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07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Cost </a:t>
            </a:r>
            <a:r>
              <a:rPr lang="en-GB" dirty="0" err="1" smtClean="0"/>
              <a:t>Percobaan</a:t>
            </a:r>
            <a:r>
              <a:rPr lang="en-GB" dirty="0" smtClean="0"/>
              <a:t> 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98" y="1428567"/>
            <a:ext cx="7582340" cy="53249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81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Cost </a:t>
            </a:r>
            <a:r>
              <a:rPr lang="en-GB" dirty="0" err="1" smtClean="0"/>
              <a:t>Percobaan</a:t>
            </a:r>
            <a:r>
              <a:rPr lang="en-GB" dirty="0" smtClean="0"/>
              <a:t> 3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30" y="1270000"/>
            <a:ext cx="6950075" cy="5121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67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Pencarian</a:t>
            </a:r>
            <a:r>
              <a:rPr lang="en-GB" dirty="0" smtClean="0"/>
              <a:t> Biomarker </a:t>
            </a:r>
            <a:r>
              <a:rPr lang="en-GB" dirty="0" err="1" smtClean="0"/>
              <a:t>Dengan</a:t>
            </a:r>
            <a:r>
              <a:rPr lang="en-GB" dirty="0" smtClean="0"/>
              <a:t> Multi-Step Ranking </a:t>
            </a:r>
            <a:r>
              <a:rPr lang="en-GB" dirty="0" err="1" smtClean="0"/>
              <a:t>Bobot</a:t>
            </a:r>
            <a:r>
              <a:rPr lang="en-GB" dirty="0" smtClean="0"/>
              <a:t> Model DBN</a:t>
            </a:r>
            <a:endParaRPr lang="en-US" dirty="0"/>
          </a:p>
        </p:txBody>
      </p:sp>
      <p:pic>
        <p:nvPicPr>
          <p:cNvPr id="4" name="Content Placeholder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62" y="1930400"/>
            <a:ext cx="5731510" cy="42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Evaluasi</a:t>
            </a:r>
            <a:r>
              <a:rPr lang="en-GB" dirty="0" smtClean="0"/>
              <a:t>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49" y="2178593"/>
            <a:ext cx="8202838" cy="315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Evaluasi</a:t>
            </a:r>
            <a:r>
              <a:rPr lang="en-GB" dirty="0" smtClean="0"/>
              <a:t> 2 : </a:t>
            </a:r>
            <a:r>
              <a:rPr lang="en-GB" dirty="0" err="1" smtClean="0"/>
              <a:t>Percobaan</a:t>
            </a:r>
            <a:r>
              <a:rPr lang="en-GB" dirty="0" smtClean="0"/>
              <a:t> 1</a:t>
            </a:r>
            <a:endParaRPr lang="en-US" dirty="0"/>
          </a:p>
        </p:txBody>
      </p:sp>
      <p:pic>
        <p:nvPicPr>
          <p:cNvPr id="4" name="Content Placeholder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60" y="1930400"/>
            <a:ext cx="5174615" cy="38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Evaluasi</a:t>
            </a:r>
            <a:r>
              <a:rPr lang="en-GB" dirty="0" smtClean="0"/>
              <a:t> 2 : </a:t>
            </a:r>
            <a:r>
              <a:rPr lang="en-GB" dirty="0" err="1" smtClean="0"/>
              <a:t>Percobaan</a:t>
            </a:r>
            <a:r>
              <a:rPr lang="en-GB" dirty="0" smtClean="0"/>
              <a:t> 2</a:t>
            </a:r>
            <a:endParaRPr lang="en-US" dirty="0"/>
          </a:p>
        </p:txBody>
      </p:sp>
      <p:pic>
        <p:nvPicPr>
          <p:cNvPr id="5" name="Content Placeholder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60" y="1930400"/>
            <a:ext cx="5174615" cy="38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23" y="1462088"/>
            <a:ext cx="4822077" cy="413861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591529" y="1554479"/>
            <a:ext cx="2051625" cy="44413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0662" y="1462088"/>
            <a:ext cx="2154377" cy="1495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biomarker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tesis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0350" y="5231367"/>
            <a:ext cx="166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(Bartels, 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Evaluasi</a:t>
            </a:r>
            <a:r>
              <a:rPr lang="en-GB" dirty="0" smtClean="0"/>
              <a:t> 2 : </a:t>
            </a:r>
            <a:r>
              <a:rPr lang="en-GB" dirty="0" err="1" smtClean="0"/>
              <a:t>Percobaan</a:t>
            </a:r>
            <a:r>
              <a:rPr lang="en-GB" dirty="0" smtClean="0"/>
              <a:t> 3</a:t>
            </a:r>
            <a:endParaRPr lang="en-US" dirty="0"/>
          </a:p>
        </p:txBody>
      </p:sp>
      <p:pic>
        <p:nvPicPr>
          <p:cNvPr id="4" name="Content Placeholder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60" y="1930400"/>
            <a:ext cx="5174615" cy="38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Evaluasi</a:t>
            </a:r>
            <a:r>
              <a:rPr lang="en-GB" dirty="0" smtClean="0"/>
              <a:t> 2 : </a:t>
            </a:r>
            <a:r>
              <a:rPr lang="en-GB" dirty="0" err="1" smtClean="0"/>
              <a:t>Studi</a:t>
            </a:r>
            <a:r>
              <a:rPr lang="en-GB" dirty="0" smtClean="0"/>
              <a:t> </a:t>
            </a:r>
            <a:r>
              <a:rPr lang="en-GB" dirty="0" err="1" smtClean="0"/>
              <a:t>Literatur</a:t>
            </a:r>
            <a:r>
              <a:rPr lang="en-GB" dirty="0" smtClean="0"/>
              <a:t> 2, Harvard Cancer Lab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57" y="1930400"/>
            <a:ext cx="4761021" cy="46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Evaluasi</a:t>
            </a:r>
            <a:r>
              <a:rPr lang="en-GB" dirty="0" smtClean="0"/>
              <a:t> 2 : </a:t>
            </a:r>
            <a:r>
              <a:rPr lang="en-GB" dirty="0" err="1" smtClean="0"/>
              <a:t>Studi</a:t>
            </a:r>
            <a:r>
              <a:rPr lang="en-GB" dirty="0" smtClean="0"/>
              <a:t> </a:t>
            </a:r>
            <a:r>
              <a:rPr lang="en-GB" dirty="0" err="1" smtClean="0"/>
              <a:t>Literatur</a:t>
            </a:r>
            <a:r>
              <a:rPr lang="en-GB" dirty="0" smtClean="0"/>
              <a:t> 2, Harvard Cancer Lab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117" y="1930400"/>
            <a:ext cx="5107101" cy="42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Kendala</a:t>
            </a:r>
            <a:r>
              <a:rPr lang="en-GB" dirty="0" smtClean="0"/>
              <a:t> yang </a:t>
            </a:r>
            <a:r>
              <a:rPr lang="en-GB" dirty="0" err="1" smtClean="0"/>
              <a:t>Dihadapi</a:t>
            </a:r>
            <a:r>
              <a:rPr lang="en-GB" dirty="0" smtClean="0"/>
              <a:t> </a:t>
            </a:r>
            <a:r>
              <a:rPr lang="en-GB" dirty="0" err="1" smtClean="0"/>
              <a:t>Selama</a:t>
            </a:r>
            <a:r>
              <a:rPr lang="en-GB" dirty="0" smtClean="0"/>
              <a:t> </a:t>
            </a:r>
            <a:r>
              <a:rPr lang="en-GB" dirty="0" err="1" smtClean="0"/>
              <a:t>Eksperimen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847" y="2156483"/>
            <a:ext cx="6449641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Kesimpulan</a:t>
            </a:r>
            <a:r>
              <a:rPr lang="en-GB" dirty="0" smtClean="0"/>
              <a:t> Dan 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</a:p>
          <a:p>
            <a:pPr lvl="1"/>
            <a:r>
              <a:rPr lang="en-GB" dirty="0" err="1" smtClean="0"/>
              <a:t>Kesimpulan</a:t>
            </a:r>
            <a:endParaRPr lang="en-US" dirty="0" smtClean="0"/>
          </a:p>
          <a:p>
            <a:pPr lvl="1"/>
            <a:r>
              <a:rPr lang="en-GB" dirty="0" smtClean="0"/>
              <a:t>Saran</a:t>
            </a:r>
          </a:p>
        </p:txBody>
      </p:sp>
    </p:spTree>
    <p:extLst>
      <p:ext uri="{BB962C8B-B14F-4D97-AF65-F5344CB8AC3E}">
        <p14:creationId xmlns:p14="http://schemas.microsoft.com/office/powerpoint/2010/main" val="29147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da-DK" dirty="0" smtClean="0"/>
              <a:t>hidden </a:t>
            </a:r>
            <a:r>
              <a:rPr lang="da-DK" dirty="0"/>
              <a:t>unit 4 layer [7000, 10000, 5000, 1000] dengan epoch </a:t>
            </a:r>
            <a:r>
              <a:rPr lang="da-DK" dirty="0" smtClean="0"/>
              <a:t>1000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learning rate 0.01</a:t>
            </a:r>
            <a:r>
              <a:rPr lang="en-US" dirty="0" smtClean="0"/>
              <a:t>.</a:t>
            </a:r>
          </a:p>
          <a:p>
            <a:r>
              <a:rPr lang="en-GB" dirty="0" err="1" smtClean="0"/>
              <a:t>Metode</a:t>
            </a:r>
            <a:r>
              <a:rPr lang="en-GB" dirty="0" smtClean="0"/>
              <a:t> Multi-step ranking </a:t>
            </a:r>
            <a:r>
              <a:rPr lang="en-GB" dirty="0" err="1" smtClean="0"/>
              <a:t>untuk</a:t>
            </a:r>
            <a:r>
              <a:rPr lang="en-GB" dirty="0" smtClean="0"/>
              <a:t> data microarray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DBN</a:t>
            </a:r>
            <a:endParaRPr lang="it-IT" dirty="0" smtClean="0"/>
          </a:p>
          <a:p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smtClean="0"/>
              <a:t>1 : </a:t>
            </a:r>
            <a:r>
              <a:rPr lang="en-US" dirty="0" err="1" smtClean="0"/>
              <a:t>Perbaikan</a:t>
            </a:r>
            <a:r>
              <a:rPr lang="en-US" dirty="0" smtClean="0"/>
              <a:t> error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test </a:t>
            </a:r>
            <a:r>
              <a:rPr lang="en-US" dirty="0" smtClean="0"/>
              <a:t>yang </a:t>
            </a:r>
            <a:r>
              <a:rPr lang="en-US" dirty="0" err="1" smtClean="0"/>
              <a:t>signifikan</a:t>
            </a:r>
            <a:endParaRPr lang="en-US" dirty="0" smtClean="0"/>
          </a:p>
          <a:p>
            <a:r>
              <a:rPr lang="en-US" dirty="0" err="1" smtClean="0"/>
              <a:t>Evaluasi</a:t>
            </a:r>
            <a:r>
              <a:rPr lang="en-US" dirty="0" smtClean="0"/>
              <a:t> 2 :</a:t>
            </a:r>
            <a:r>
              <a:rPr lang="en-US" dirty="0" smtClean="0"/>
              <a:t> </a:t>
            </a:r>
            <a:r>
              <a:rPr lang="en-US" dirty="0" smtClean="0"/>
              <a:t>Gen yang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signifikansi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Generalisasi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Dicoba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GB" dirty="0" err="1" smtClean="0"/>
              <a:t>Diterapkan</a:t>
            </a:r>
            <a:r>
              <a:rPr lang="en-GB" dirty="0" smtClean="0"/>
              <a:t> </a:t>
            </a:r>
            <a:r>
              <a:rPr lang="en-GB" dirty="0" err="1" smtClean="0"/>
              <a:t>arsitektur</a:t>
            </a:r>
            <a:r>
              <a:rPr lang="en-GB" dirty="0" smtClean="0"/>
              <a:t> deep learning yang </a:t>
            </a:r>
            <a:r>
              <a:rPr lang="en-GB" dirty="0" err="1" smtClean="0"/>
              <a:t>lainnya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10692" r="56875" b="11039"/>
          <a:stretch/>
        </p:blipFill>
        <p:spPr bwMode="auto">
          <a:xfrm>
            <a:off x="1246172" y="1880754"/>
            <a:ext cx="1947554" cy="13419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own Arrow 4"/>
          <p:cNvSpPr/>
          <p:nvPr/>
        </p:nvSpPr>
        <p:spPr>
          <a:xfrm>
            <a:off x="2004455" y="3365170"/>
            <a:ext cx="296884" cy="273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042554" y="3714570"/>
            <a:ext cx="222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Sedikit sampel Pasien, </a:t>
            </a:r>
            <a:r>
              <a:rPr lang="en-US" dirty="0" err="1" smtClean="0"/>
              <a:t>tapi</a:t>
            </a:r>
            <a:r>
              <a:rPr lang="en-US" dirty="0" smtClean="0"/>
              <a:t> ribuan ekspresi gen yang didapat</a:t>
            </a:r>
            <a:endParaRPr lang="id-ID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16" y="1792288"/>
            <a:ext cx="2866345" cy="23156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ight Arrow 7"/>
          <p:cNvSpPr/>
          <p:nvPr/>
        </p:nvSpPr>
        <p:spPr>
          <a:xfrm>
            <a:off x="6469578" y="3638302"/>
            <a:ext cx="843148" cy="30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7403338" y="3328347"/>
            <a:ext cx="258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Sebagian besar data adalah gen yang tidak relevan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6910251" y="517289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Babu</a:t>
            </a:r>
            <a:r>
              <a:rPr lang="en-GB" dirty="0" smtClean="0"/>
              <a:t>, 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Biomarker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: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penanda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. [http://www.biomarker.co.uk/whatisabiomarkers.html]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mendiagnosa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 </a:t>
            </a:r>
            <a:r>
              <a:rPr lang="en-US" dirty="0" err="1"/>
              <a:t>paru-paru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50 </a:t>
            </a:r>
            <a:r>
              <a:rPr lang="en-US" dirty="0" err="1"/>
              <a:t>ekspresi</a:t>
            </a:r>
            <a:r>
              <a:rPr lang="en-US" dirty="0"/>
              <a:t> gen </a:t>
            </a:r>
            <a:r>
              <a:rPr lang="en-US" dirty="0" err="1"/>
              <a:t>saja</a:t>
            </a:r>
            <a:r>
              <a:rPr lang="en-US" dirty="0"/>
              <a:t>. Gen yang paling </a:t>
            </a:r>
            <a:r>
              <a:rPr lang="en-US" dirty="0" err="1"/>
              <a:t>informatif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Biomarker</a:t>
            </a:r>
            <a:r>
              <a:rPr lang="en-US" dirty="0"/>
              <a:t> (Bing, 2006).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Rumusan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sedikitnya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ekspresi</a:t>
            </a:r>
            <a:r>
              <a:rPr lang="en-US" dirty="0"/>
              <a:t> gen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signifikansi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Biomarker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yang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genetis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perankingan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multi step </a:t>
            </a:r>
            <a:r>
              <a:rPr lang="en-US" dirty="0" err="1"/>
              <a:t>menggunakan</a:t>
            </a:r>
            <a:r>
              <a:rPr lang="en-US" dirty="0"/>
              <a:t> deep learning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Biomarker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50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Batasan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ekspresi</a:t>
            </a:r>
            <a:r>
              <a:rPr lang="en-US" dirty="0"/>
              <a:t> gen microarray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kanker</a:t>
            </a:r>
            <a:r>
              <a:rPr lang="en-US" dirty="0" smtClean="0"/>
              <a:t> </a:t>
            </a:r>
            <a:r>
              <a:rPr lang="en-US" dirty="0" err="1"/>
              <a:t>paru-paru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GSE10072</a:t>
            </a:r>
          </a:p>
          <a:p>
            <a:r>
              <a:rPr lang="en-US" dirty="0" smtClean="0"/>
              <a:t>Data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dataset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/>
              <a:t>.</a:t>
            </a:r>
          </a:p>
          <a:p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/>
              <a:t>1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laptop </a:t>
            </a:r>
            <a:r>
              <a:rPr lang="en-US" dirty="0" err="1"/>
              <a:t>lenovo</a:t>
            </a:r>
            <a:r>
              <a:rPr lang="en-US" dirty="0"/>
              <a:t> core i7 </a:t>
            </a:r>
            <a:r>
              <a:rPr lang="en-US" dirty="0" err="1"/>
              <a:t>dengan</a:t>
            </a:r>
            <a:r>
              <a:rPr lang="en-US" dirty="0"/>
              <a:t> memory </a:t>
            </a:r>
            <a:r>
              <a:rPr lang="en-US" dirty="0" smtClean="0"/>
              <a:t>8 Gb</a:t>
            </a:r>
            <a:r>
              <a:rPr lang="en-US" dirty="0"/>
              <a:t>.</a:t>
            </a:r>
          </a:p>
          <a:p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err="1"/>
              <a:t>adalah</a:t>
            </a:r>
            <a:r>
              <a:rPr lang="en-US" dirty="0"/>
              <a:t> desktop </a:t>
            </a:r>
            <a:r>
              <a:rPr lang="en-US" dirty="0" err="1"/>
              <a:t>lenovo</a:t>
            </a:r>
            <a:r>
              <a:rPr lang="en-US" dirty="0"/>
              <a:t> core i5, </a:t>
            </a:r>
            <a:r>
              <a:rPr lang="en-US" dirty="0" err="1"/>
              <a:t>vga</a:t>
            </a:r>
            <a:r>
              <a:rPr lang="en-US" dirty="0"/>
              <a:t> </a:t>
            </a:r>
            <a:r>
              <a:rPr lang="en-US" dirty="0" err="1"/>
              <a:t>geForce</a:t>
            </a:r>
            <a:r>
              <a:rPr lang="en-US" dirty="0"/>
              <a:t> 315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memory 1 </a:t>
            </a:r>
            <a:r>
              <a:rPr lang="en-US" dirty="0" err="1"/>
              <a:t>gb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ram 4 </a:t>
            </a:r>
            <a:r>
              <a:rPr lang="en-US" dirty="0" err="1"/>
              <a:t>gb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Tujuan</a:t>
            </a:r>
            <a:r>
              <a:rPr lang="en-GB" dirty="0" smtClean="0"/>
              <a:t> </a:t>
            </a:r>
            <a:r>
              <a:rPr lang="en-GB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Biomarker </a:t>
            </a:r>
            <a:r>
              <a:rPr lang="en-US" dirty="0" err="1"/>
              <a:t>pada</a:t>
            </a:r>
            <a:r>
              <a:rPr lang="en-US" dirty="0"/>
              <a:t> dataset </a:t>
            </a:r>
            <a:r>
              <a:rPr lang="en-US" dirty="0" err="1"/>
              <a:t>ekspresi</a:t>
            </a:r>
            <a:r>
              <a:rPr lang="en-US" dirty="0"/>
              <a:t> gen </a:t>
            </a:r>
            <a:r>
              <a:rPr lang="en-US" dirty="0" err="1" smtClean="0"/>
              <a:t>percobaan</a:t>
            </a:r>
            <a:r>
              <a:rPr lang="en-US" dirty="0" smtClean="0"/>
              <a:t> microarray</a:t>
            </a:r>
            <a:r>
              <a:rPr lang="en-US" dirty="0"/>
              <a:t>.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algoritma </a:t>
            </a:r>
            <a:r>
              <a:rPr lang="en-US" dirty="0" err="1"/>
              <a:t>perankingan</a:t>
            </a:r>
            <a:r>
              <a:rPr lang="en-US" dirty="0"/>
              <a:t> gen </a:t>
            </a:r>
            <a:r>
              <a:rPr lang="en-US" dirty="0" err="1"/>
              <a:t>secara</a:t>
            </a:r>
            <a:r>
              <a:rPr lang="en-US" dirty="0"/>
              <a:t> multi step yang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/>
              <a:t>DBN.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Biomarker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literatur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2517</TotalTime>
  <Words>975</Words>
  <Application>Microsoft Office PowerPoint</Application>
  <PresentationFormat>Widescreen</PresentationFormat>
  <Paragraphs>203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METODE SELEKSI FITUR BERBASIS PERANGKINGAN BOBOT SECARA MULTI STEP MENGGUNAKAN DEEP LEARNING UNTUK PENCARIAN BIOMARKER PADA DATA MICROARRAY</vt:lpstr>
      <vt:lpstr>Pendahuluan</vt:lpstr>
      <vt:lpstr>Motivasi</vt:lpstr>
      <vt:lpstr>PowerPoint Presentation</vt:lpstr>
      <vt:lpstr>PowerPoint Presentation</vt:lpstr>
      <vt:lpstr>Biomarker</vt:lpstr>
      <vt:lpstr>Rumusan Masalah</vt:lpstr>
      <vt:lpstr>Batasan Masalah</vt:lpstr>
      <vt:lpstr>Tujuan Penelitian</vt:lpstr>
      <vt:lpstr>Manfaat Penelitian</vt:lpstr>
      <vt:lpstr>Landasan Teori</vt:lpstr>
      <vt:lpstr>Microarray</vt:lpstr>
      <vt:lpstr>Microarray</vt:lpstr>
      <vt:lpstr>Penelitian Terkait Seleksi Fitur Microarray</vt:lpstr>
      <vt:lpstr>Deep Learning</vt:lpstr>
      <vt:lpstr>Restricted Boltzmann Machine (RBM)</vt:lpstr>
      <vt:lpstr>Layer-Wise Training</vt:lpstr>
      <vt:lpstr>Layer-Wise Training</vt:lpstr>
      <vt:lpstr>Contrastive Divergence</vt:lpstr>
      <vt:lpstr>Deep Belief Network (DBN)</vt:lpstr>
      <vt:lpstr>Logistic Regression</vt:lpstr>
      <vt:lpstr>Multi Layers Perceptron (MLP)</vt:lpstr>
      <vt:lpstr>Metodologi Penelitian</vt:lpstr>
      <vt:lpstr>Overview</vt:lpstr>
      <vt:lpstr>Penerapan Algoritma Multi Step Ranking</vt:lpstr>
      <vt:lpstr>Multi Step Ranking</vt:lpstr>
      <vt:lpstr>Multi Step Ranking</vt:lpstr>
      <vt:lpstr>Evaluasi 1 : Multi Layers Perceptron</vt:lpstr>
      <vt:lpstr>Evaluasi 2 : Studi Literatur</vt:lpstr>
      <vt:lpstr>Hasil Dan Pembahasan</vt:lpstr>
      <vt:lpstr>Setting Eksperimen</vt:lpstr>
      <vt:lpstr>Hasil Percobaan Unsupervised</vt:lpstr>
      <vt:lpstr>Plot Cost Percobaan 1</vt:lpstr>
      <vt:lpstr>Plot Cost Percobaan 2</vt:lpstr>
      <vt:lpstr>Plot Cost Percobaan 3</vt:lpstr>
      <vt:lpstr>Hasil Pencarian Biomarker Dengan Multi-Step Ranking Bobot Model DBN</vt:lpstr>
      <vt:lpstr>Hasil Evaluasi 1</vt:lpstr>
      <vt:lpstr>Hasil Evaluasi 2 : Percobaan 1</vt:lpstr>
      <vt:lpstr>Hasil Evaluasi 2 : Percobaan 2</vt:lpstr>
      <vt:lpstr>Hasil Evaluasi 2 : Percobaan 3</vt:lpstr>
      <vt:lpstr>Hasil Evaluasi 2 : Studi Literatur 2, Harvard Cancer Lab</vt:lpstr>
      <vt:lpstr>Hasil Evaluasi 2 : Studi Literatur 2, Harvard Cancer Lab</vt:lpstr>
      <vt:lpstr>Kendala yang Dihadapi Selama Eksperimen</vt:lpstr>
      <vt:lpstr>Kesimpulan Dan Saran</vt:lpstr>
      <vt:lpstr>Kesimpulan</vt:lpstr>
      <vt:lpstr>Saran</vt:lpstr>
      <vt:lpstr>Demo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SELEKSI FITUR BERBASIS PERANGKINGAN BOBOT SECARA MULTI STEP MENGGUNAKAN DEEP LEARNING UNTUK PENCARIAN BIOMARKER PADA DATA MICROARRAY</dc:title>
  <dc:creator>Mukhlis Amien</dc:creator>
  <cp:lastModifiedBy>Mukhlis Amien</cp:lastModifiedBy>
  <cp:revision>29</cp:revision>
  <dcterms:created xsi:type="dcterms:W3CDTF">2016-06-26T06:00:55Z</dcterms:created>
  <dcterms:modified xsi:type="dcterms:W3CDTF">2016-06-28T00:00:41Z</dcterms:modified>
</cp:coreProperties>
</file>