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sldIdLst>
    <p:sldId id="256" r:id="rId5"/>
    <p:sldId id="263" r:id="rId6"/>
    <p:sldId id="267" r:id="rId7"/>
    <p:sldId id="262" r:id="rId8"/>
    <p:sldId id="264" r:id="rId9"/>
    <p:sldId id="257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163"/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B5ED1-6405-4CD8-AFAD-F5FDC61183FB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25F8-82B7-40FA-A412-16E906EDE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83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625F8-82B7-40FA-A412-16E906EDE6C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28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7696" y="2533738"/>
            <a:ext cx="6785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b="1" dirty="0">
                <a:solidFill>
                  <a:schemeClr val="bg1"/>
                </a:solidFill>
                <a:latin typeface="Montserrat" panose="00000500000000000000" pitchFamily="2" charset="-52"/>
              </a:rPr>
              <a:t>Подходы к оценке рисков нарушения информационной безопасности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510541"/>
            <a:ext cx="6068580" cy="63642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08364" y="4043811"/>
            <a:ext cx="6575952" cy="59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09A13-AD75-45D6-93B4-B7AF2A85FCEE}"/>
              </a:ext>
            </a:extLst>
          </p:cNvPr>
          <p:cNvSpPr txBox="1"/>
          <p:nvPr/>
        </p:nvSpPr>
        <p:spPr>
          <a:xfrm>
            <a:off x="152019" y="5436807"/>
            <a:ext cx="5725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Выполнил</a:t>
            </a:r>
            <a: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  <a:t>:</a:t>
            </a:r>
            <a:br>
              <a:rPr lang="en-US" sz="24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студент ЗБ-ПИ20-1</a:t>
            </a:r>
            <a:b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Book Antiqua" panose="02040602050305030304" pitchFamily="18" charset="0"/>
              </a:rPr>
              <a:t>Дервук Максим</a:t>
            </a:r>
          </a:p>
        </p:txBody>
      </p:sp>
    </p:spTree>
    <p:extLst>
      <p:ext uri="{BB962C8B-B14F-4D97-AF65-F5344CB8AC3E}">
        <p14:creationId xmlns:p14="http://schemas.microsoft.com/office/powerpoint/2010/main" val="38380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6" y="4605924"/>
            <a:ext cx="2147454" cy="2252076"/>
          </a:xfrm>
          <a:prstGeom prst="rect">
            <a:avLst/>
          </a:prstGeom>
        </p:spPr>
      </p:pic>
      <p:sp>
        <p:nvSpPr>
          <p:cNvPr id="4" name="Пятиугольник 3"/>
          <p:cNvSpPr/>
          <p:nvPr/>
        </p:nvSpPr>
        <p:spPr>
          <a:xfrm>
            <a:off x="-1" y="427844"/>
            <a:ext cx="4572001" cy="611247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339" y="557002"/>
            <a:ext cx="6162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Montserrat" panose="00000500000000000000" pitchFamily="2" charset="-52"/>
              </a:rPr>
              <a:t>Мониторинг и пересмотр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6468" y="1694691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Мониторинг эффективности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Постоянный контроль внедренных мер.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Регулярные аудиты и тестирование планов на соответствие и результативность.</a:t>
            </a:r>
          </a:p>
          <a:p>
            <a:endParaRPr lang="ru-RU" sz="24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endParaRPr lang="ru-RU" sz="24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endParaRPr lang="ru-RU" sz="24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Пересмотр и улучшение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Корректировка планов в случае изменения контекста или появления новых угроз.</a:t>
            </a:r>
          </a:p>
        </p:txBody>
      </p:sp>
    </p:spTree>
    <p:extLst>
      <p:ext uri="{BB962C8B-B14F-4D97-AF65-F5344CB8AC3E}">
        <p14:creationId xmlns:p14="http://schemas.microsoft.com/office/powerpoint/2010/main" val="336665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6" y="4605924"/>
            <a:ext cx="2147454" cy="2252076"/>
          </a:xfrm>
          <a:prstGeom prst="rect">
            <a:avLst/>
          </a:prstGeom>
        </p:spPr>
      </p:pic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73" y="577334"/>
            <a:ext cx="400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Montserrat" panose="00000500000000000000" pitchFamily="2" charset="-52"/>
              </a:rPr>
              <a:t>Определение ИБ и рисков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675" y="1736369"/>
            <a:ext cx="7898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	Информационная безопасность — это состояние защищенности информационных систем, которое обеспечивается комплексом мер по предотвращению несанкционированного доступа, разрушения, модификации информации и предотвращению других угроз.</a:t>
            </a:r>
          </a:p>
          <a:p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	Риск нарушения информационной безопасности объекта — это мера, учитывающая вероятность реализации угрозы и величину ущерба.</a:t>
            </a:r>
            <a:endParaRPr lang="ru-RU" sz="2300" b="1" dirty="0">
              <a:solidFill>
                <a:srgbClr val="485163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7307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6" y="4605924"/>
            <a:ext cx="2147454" cy="2252076"/>
          </a:xfrm>
          <a:prstGeom prst="rect">
            <a:avLst/>
          </a:prstGeom>
        </p:spPr>
      </p:pic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1273" y="577334"/>
            <a:ext cx="400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Montserrat" panose="00000500000000000000" pitchFamily="2" charset="-52"/>
              </a:rPr>
              <a:t>Определение ИБ и рисков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615" y="1900379"/>
            <a:ext cx="84225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485163"/>
                </a:solidFill>
                <a:latin typeface="Montserrat" panose="00000500000000000000" pitchFamily="2" charset="-52"/>
              </a:rPr>
              <a:t>Условно «риск» можно выразить это логической формулой: </a:t>
            </a:r>
            <a:r>
              <a:rPr lang="ru-RU" sz="3200" dirty="0" err="1">
                <a:solidFill>
                  <a:srgbClr val="485163"/>
                </a:solidFill>
                <a:latin typeface="Montserrat" panose="00000500000000000000" pitchFamily="2" charset="-52"/>
              </a:rPr>
              <a:t>ВеличинаРиска</a:t>
            </a:r>
            <a:r>
              <a:rPr lang="ru-RU" sz="3200" dirty="0">
                <a:solidFill>
                  <a:srgbClr val="485163"/>
                </a:solidFill>
                <a:latin typeface="Montserrat" panose="00000500000000000000" pitchFamily="2" charset="-52"/>
              </a:rPr>
              <a:t> = </a:t>
            </a:r>
            <a:r>
              <a:rPr lang="ru-RU" sz="3200" dirty="0" err="1">
                <a:solidFill>
                  <a:srgbClr val="485163"/>
                </a:solidFill>
                <a:latin typeface="Montserrat" panose="00000500000000000000" pitchFamily="2" charset="-52"/>
              </a:rPr>
              <a:t>ВероятностьСобытия</a:t>
            </a:r>
            <a:r>
              <a:rPr lang="ru-RU" sz="3200" dirty="0">
                <a:solidFill>
                  <a:srgbClr val="485163"/>
                </a:solidFill>
                <a:latin typeface="Montserrat" panose="00000500000000000000" pitchFamily="2" charset="-52"/>
              </a:rPr>
              <a:t>*</a:t>
            </a:r>
            <a:r>
              <a:rPr lang="ru-RU" sz="3200" dirty="0" err="1">
                <a:solidFill>
                  <a:srgbClr val="485163"/>
                </a:solidFill>
                <a:latin typeface="Montserrat" panose="00000500000000000000" pitchFamily="2" charset="-52"/>
              </a:rPr>
              <a:t>РазмерУщерба</a:t>
            </a:r>
            <a:r>
              <a:rPr lang="ru-RU" sz="3200" dirty="0">
                <a:solidFill>
                  <a:srgbClr val="485163"/>
                </a:solidFill>
                <a:latin typeface="Montserrat" panose="00000500000000000000" pitchFamily="2" charset="-52"/>
              </a:rPr>
              <a:t>, где </a:t>
            </a:r>
            <a:r>
              <a:rPr lang="ru-RU" sz="3200" dirty="0" err="1">
                <a:solidFill>
                  <a:srgbClr val="485163"/>
                </a:solidFill>
                <a:latin typeface="Montserrat" panose="00000500000000000000" pitchFamily="2" charset="-52"/>
              </a:rPr>
              <a:t>ВероятностьСобытия</a:t>
            </a:r>
            <a:r>
              <a:rPr lang="ru-RU" sz="3200" dirty="0">
                <a:solidFill>
                  <a:srgbClr val="485163"/>
                </a:solidFill>
                <a:latin typeface="Montserrat" panose="00000500000000000000" pitchFamily="2" charset="-52"/>
              </a:rPr>
              <a:t> = </a:t>
            </a:r>
            <a:r>
              <a:rPr lang="ru-RU" sz="3200" dirty="0" err="1">
                <a:solidFill>
                  <a:srgbClr val="485163"/>
                </a:solidFill>
                <a:latin typeface="Montserrat" panose="00000500000000000000" pitchFamily="2" charset="-52"/>
              </a:rPr>
              <a:t>ВероятностьУгрозы</a:t>
            </a:r>
            <a:r>
              <a:rPr lang="ru-RU" sz="3200" dirty="0">
                <a:solidFill>
                  <a:srgbClr val="485163"/>
                </a:solidFill>
                <a:latin typeface="Montserrat" panose="00000500000000000000" pitchFamily="2" charset="-52"/>
              </a:rPr>
              <a:t>*</a:t>
            </a:r>
            <a:r>
              <a:rPr lang="ru-RU" sz="3200" dirty="0" err="1">
                <a:solidFill>
                  <a:srgbClr val="485163"/>
                </a:solidFill>
                <a:latin typeface="Montserrat" panose="00000500000000000000" pitchFamily="2" charset="-52"/>
              </a:rPr>
              <a:t>ВеличинаУязвимости</a:t>
            </a:r>
            <a:endParaRPr lang="ru-RU" sz="3200" dirty="0">
              <a:solidFill>
                <a:srgbClr val="485163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4206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6" y="4605924"/>
            <a:ext cx="2147454" cy="2252076"/>
          </a:xfrm>
          <a:prstGeom prst="rect">
            <a:avLst/>
          </a:prstGeom>
        </p:spPr>
      </p:pic>
      <p:sp>
        <p:nvSpPr>
          <p:cNvPr id="4" name="Пятиугольник 3"/>
          <p:cNvSpPr/>
          <p:nvPr/>
        </p:nvSpPr>
        <p:spPr>
          <a:xfrm>
            <a:off x="-1" y="427844"/>
            <a:ext cx="6996547" cy="611247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" y="533412"/>
            <a:ext cx="673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Montserrat" panose="00000500000000000000" pitchFamily="2" charset="-52"/>
              </a:rPr>
              <a:t>Основные принципы управления рисками ИБ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47A5C41-A30D-4767-8B19-781A4354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2396124"/>
            <a:ext cx="44386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1195795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Принципы ISO 31000</a:t>
            </a:r>
            <a:r>
              <a:rPr lang="en-US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:</a:t>
            </a:r>
            <a:endParaRPr lang="ru-RU" sz="2400" b="1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Управление рисками должно быть интегрировано в процессы организации.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D3106-2971-44C9-AF58-B1B38061AD11}"/>
              </a:ext>
            </a:extLst>
          </p:cNvPr>
          <p:cNvSpPr txBox="1"/>
          <p:nvPr/>
        </p:nvSpPr>
        <p:spPr>
          <a:xfrm>
            <a:off x="685800" y="2931428"/>
            <a:ext cx="43461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Управление рисками основывается на наилучшей имеющейся информации.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485163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Процесс управления рисками должен быть динамичным и способным к улучшению.</a:t>
            </a:r>
          </a:p>
        </p:txBody>
      </p:sp>
    </p:spTree>
    <p:extLst>
      <p:ext uri="{BB962C8B-B14F-4D97-AF65-F5344CB8AC3E}">
        <p14:creationId xmlns:p14="http://schemas.microsoft.com/office/powerpoint/2010/main" val="198519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6" y="4605924"/>
            <a:ext cx="2147454" cy="2252076"/>
          </a:xfrm>
          <a:prstGeom prst="rect">
            <a:avLst/>
          </a:prstGeom>
        </p:spPr>
      </p:pic>
      <p:sp>
        <p:nvSpPr>
          <p:cNvPr id="4" name="Пятиугольник 3"/>
          <p:cNvSpPr/>
          <p:nvPr/>
        </p:nvSpPr>
        <p:spPr>
          <a:xfrm>
            <a:off x="-1" y="427844"/>
            <a:ext cx="6870584" cy="611247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3D462D9-99B0-4A15-8D5A-9BCB5C367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56" y="1203382"/>
            <a:ext cx="5715763" cy="604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2" y="533412"/>
            <a:ext cx="6996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Montserrat" panose="00000500000000000000" pitchFamily="2" charset="-52"/>
              </a:rPr>
              <a:t>Основные принципы управления рисками ИБ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688" y="1275242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Цикл Деминга (PDCA)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: </a:t>
            </a:r>
            <a:endParaRPr lang="en-US" sz="24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Планируй: Определение контекста, критериев приемлемости рисков.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D3106-2971-44C9-AF58-B1B38061AD11}"/>
              </a:ext>
            </a:extLst>
          </p:cNvPr>
          <p:cNvSpPr txBox="1"/>
          <p:nvPr/>
        </p:nvSpPr>
        <p:spPr>
          <a:xfrm>
            <a:off x="618688" y="2555019"/>
            <a:ext cx="43461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Делай: Реализация плана обработки рисков.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Проверяй: Оценка соответствия и результативности.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Реагируй: Корректирующие меры для постоянного улучшения.</a:t>
            </a:r>
          </a:p>
        </p:txBody>
      </p:sp>
    </p:spTree>
    <p:extLst>
      <p:ext uri="{BB962C8B-B14F-4D97-AF65-F5344CB8AC3E}">
        <p14:creationId xmlns:p14="http://schemas.microsoft.com/office/powerpoint/2010/main" val="219304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6" y="4605924"/>
            <a:ext cx="2147454" cy="2252076"/>
          </a:xfrm>
          <a:prstGeom prst="rect">
            <a:avLst/>
          </a:prstGeom>
        </p:spPr>
      </p:pic>
      <p:sp>
        <p:nvSpPr>
          <p:cNvPr id="4" name="Пятиугольник 3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961" y="577334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anose="00000500000000000000" pitchFamily="2" charset="-52"/>
              </a:rPr>
              <a:t>Этапы управления рисками ИБ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282" y="1318724"/>
            <a:ext cx="809194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b="1" dirty="0">
                <a:solidFill>
                  <a:srgbClr val="485163"/>
                </a:solidFill>
                <a:latin typeface="Montserrat" panose="00000500000000000000" pitchFamily="2" charset="-52"/>
              </a:rPr>
              <a:t>Определение контекста и рамок: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85163"/>
                </a:solidFill>
                <a:latin typeface="Montserrat" panose="00000500000000000000" pitchFamily="2" charset="-52"/>
              </a:rPr>
              <a:t>Внешний и внутренний контексты организации, анализ стейкхолдеров.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85163"/>
                </a:solidFill>
                <a:latin typeface="Montserrat" panose="00000500000000000000" pitchFamily="2" charset="-52"/>
              </a:rPr>
              <a:t>Определение границ, активов, ролей и обязанностей.</a:t>
            </a:r>
          </a:p>
          <a:p>
            <a:pPr>
              <a:spcBef>
                <a:spcPts val="1200"/>
              </a:spcBef>
            </a:pPr>
            <a:r>
              <a:rPr lang="ru-RU" sz="2000" b="1" dirty="0">
                <a:solidFill>
                  <a:srgbClr val="485163"/>
                </a:solidFill>
                <a:latin typeface="Montserrat" panose="00000500000000000000" pitchFamily="2" charset="-52"/>
              </a:rPr>
              <a:t>Идентификация рисков: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85163"/>
                </a:solidFill>
                <a:latin typeface="Montserrat" panose="00000500000000000000" pitchFamily="2" charset="-52"/>
              </a:rPr>
              <a:t>Определение возможных угроз, уязвимостей и их последствий. </a:t>
            </a:r>
          </a:p>
          <a:p>
            <a:pPr>
              <a:spcBef>
                <a:spcPts val="1200"/>
              </a:spcBef>
            </a:pPr>
            <a:r>
              <a:rPr lang="ru-RU" sz="2000" b="1" dirty="0">
                <a:solidFill>
                  <a:srgbClr val="485163"/>
                </a:solidFill>
                <a:latin typeface="Montserrat" panose="00000500000000000000" pitchFamily="2" charset="-52"/>
              </a:rPr>
              <a:t>Анализ рисков: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85163"/>
                </a:solidFill>
                <a:latin typeface="Montserrat" panose="00000500000000000000" pitchFamily="2" charset="-52"/>
              </a:rPr>
              <a:t>Количественный подход: Расчет ожидаемых потерь и вероятности инцидентов.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85163"/>
                </a:solidFill>
                <a:latin typeface="Montserrat" panose="00000500000000000000" pitchFamily="2" charset="-52"/>
              </a:rPr>
              <a:t>Качественный подход: Использование качественных оценок для анализа вероятности и последствий рисков.</a:t>
            </a:r>
          </a:p>
        </p:txBody>
      </p:sp>
    </p:spTree>
    <p:extLst>
      <p:ext uri="{BB962C8B-B14F-4D97-AF65-F5344CB8AC3E}">
        <p14:creationId xmlns:p14="http://schemas.microsoft.com/office/powerpoint/2010/main" val="2204313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6" y="4605924"/>
            <a:ext cx="2147454" cy="2252076"/>
          </a:xfrm>
          <a:prstGeom prst="rect">
            <a:avLst/>
          </a:prstGeom>
        </p:spPr>
      </p:pic>
      <p:sp>
        <p:nvSpPr>
          <p:cNvPr id="4" name="Пятиугольник 3"/>
          <p:cNvSpPr/>
          <p:nvPr/>
        </p:nvSpPr>
        <p:spPr>
          <a:xfrm>
            <a:off x="-1" y="427844"/>
            <a:ext cx="4572001" cy="611247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842" y="533412"/>
            <a:ext cx="6162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Montserrat" panose="00000500000000000000" pitchFamily="2" charset="-52"/>
              </a:rPr>
              <a:t>Методы оценки рисков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688" y="1275242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485163"/>
                </a:solidFill>
                <a:effectLst/>
                <a:latin typeface="Montserrat" panose="00000500000000000000" pitchFamily="2" charset="-52"/>
              </a:rPr>
              <a:t>Качественные методы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485163"/>
                </a:solidFill>
                <a:effectLst/>
                <a:latin typeface="Montserrat" panose="00000500000000000000" pitchFamily="2" charset="-52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Метод </a:t>
            </a:r>
            <a:r>
              <a:rPr lang="ru-RU" sz="2400" b="1" dirty="0" err="1">
                <a:solidFill>
                  <a:srgbClr val="485163"/>
                </a:solidFill>
                <a:latin typeface="Montserrat" panose="00000500000000000000" pitchFamily="2" charset="-52"/>
              </a:rPr>
              <a:t>Дельфи</a:t>
            </a:r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: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 Сбор мнений группы экспертов для достижения консенсуса по оценке рисков. </a:t>
            </a:r>
            <a:endParaRPr lang="en-US" sz="24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SWIFT (</a:t>
            </a:r>
            <a:r>
              <a:rPr lang="ru-RU" sz="2400" b="1" dirty="0" err="1">
                <a:solidFill>
                  <a:srgbClr val="485163"/>
                </a:solidFill>
                <a:latin typeface="Montserrat" panose="00000500000000000000" pitchFamily="2" charset="-52"/>
              </a:rPr>
              <a:t>Structured</a:t>
            </a:r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 What-</a:t>
            </a:r>
            <a:r>
              <a:rPr lang="ru-RU" sz="2400" b="1" dirty="0" err="1">
                <a:solidFill>
                  <a:srgbClr val="485163"/>
                </a:solidFill>
                <a:latin typeface="Montserrat" panose="00000500000000000000" pitchFamily="2" charset="-52"/>
              </a:rPr>
              <a:t>If</a:t>
            </a:r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 </a:t>
            </a:r>
            <a:r>
              <a:rPr lang="ru-RU" sz="2400" b="1" dirty="0" err="1">
                <a:solidFill>
                  <a:srgbClr val="485163"/>
                </a:solidFill>
                <a:latin typeface="Montserrat" panose="00000500000000000000" pitchFamily="2" charset="-52"/>
              </a:rPr>
              <a:t>Technique</a:t>
            </a:r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):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 Анализ возможных сценариев и их последствий с использованием "Что, если?" вопросов. </a:t>
            </a:r>
            <a:endParaRPr lang="en-US" sz="24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4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Примеры</a:t>
            </a:r>
            <a:r>
              <a:rPr lang="en-US" alt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 </a:t>
            </a:r>
            <a:r>
              <a:rPr lang="ru-RU" alt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качественного анализа</a:t>
            </a:r>
            <a:r>
              <a:rPr lang="en-US" alt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: </a:t>
            </a:r>
            <a:r>
              <a:rPr lang="en-US" sz="2400" b="0" i="0" dirty="0">
                <a:solidFill>
                  <a:srgbClr val="485163"/>
                </a:solidFill>
                <a:effectLst/>
                <a:latin typeface="Montserrat" panose="00000500000000000000" pitchFamily="2" charset="-52"/>
              </a:rPr>
              <a:t>NIST SP 800-39, ISO/IEC 27005:2018, SO/IEC 27102:2019, ISO/IEC 31010:2019,</a:t>
            </a:r>
            <a:r>
              <a:rPr lang="ru-RU" sz="2400" b="0" i="0" dirty="0">
                <a:solidFill>
                  <a:srgbClr val="485163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en-US" sz="2400" b="0" i="0" dirty="0">
                <a:solidFill>
                  <a:srgbClr val="485163"/>
                </a:solidFill>
                <a:effectLst/>
                <a:latin typeface="Montserrat" panose="00000500000000000000" pitchFamily="2" charset="-52"/>
              </a:rPr>
              <a:t>AS/NZS ISO 31000-2009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,</a:t>
            </a:r>
            <a:r>
              <a:rPr lang="en-US" sz="2400" b="0" i="0" dirty="0">
                <a:solidFill>
                  <a:srgbClr val="485163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ru-RU" sz="2400" b="0" i="0" dirty="0">
                <a:solidFill>
                  <a:srgbClr val="485163"/>
                </a:solidFill>
                <a:effectLst/>
                <a:latin typeface="Montserrat" panose="00000500000000000000" pitchFamily="2" charset="-52"/>
              </a:rPr>
              <a:t>Методологии </a:t>
            </a:r>
            <a:r>
              <a:rPr lang="en-US" sz="2400" b="0" i="0" dirty="0">
                <a:solidFill>
                  <a:srgbClr val="485163"/>
                </a:solidFill>
                <a:effectLst/>
                <a:latin typeface="Montserrat" panose="00000500000000000000" pitchFamily="2" charset="-52"/>
              </a:rPr>
              <a:t>FRAP</a:t>
            </a:r>
            <a:r>
              <a:rPr lang="ru-RU" sz="2400" b="0" i="0" dirty="0">
                <a:solidFill>
                  <a:srgbClr val="485163"/>
                </a:solidFill>
                <a:effectLst/>
                <a:latin typeface="Montserrat" panose="00000500000000000000" pitchFamily="2" charset="-52"/>
              </a:rPr>
              <a:t>,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 </a:t>
            </a:r>
            <a:r>
              <a:rPr lang="en-US" sz="2400" dirty="0">
                <a:solidFill>
                  <a:srgbClr val="485163"/>
                </a:solidFill>
                <a:latin typeface="Montserrat" panose="00000500000000000000" pitchFamily="2" charset="-52"/>
              </a:rPr>
              <a:t>OCTAVE,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 </a:t>
            </a:r>
            <a:r>
              <a:rPr lang="en-US" sz="2400" dirty="0">
                <a:solidFill>
                  <a:srgbClr val="485163"/>
                </a:solidFill>
                <a:latin typeface="Montserrat" panose="00000500000000000000" pitchFamily="2" charset="-52"/>
              </a:rPr>
              <a:t>FAIR</a:t>
            </a:r>
            <a:r>
              <a:rPr lang="en-US" sz="2400" b="0" i="0" dirty="0">
                <a:solidFill>
                  <a:srgbClr val="485163"/>
                </a:solidFill>
                <a:effectLst/>
                <a:latin typeface="Montserrat" panose="00000500000000000000" pitchFamily="2" charset="-52"/>
              </a:rPr>
              <a:t>, </a:t>
            </a:r>
            <a:r>
              <a:rPr lang="ru-RU" sz="2400" b="0" i="0" dirty="0">
                <a:solidFill>
                  <a:srgbClr val="485163"/>
                </a:solidFill>
                <a:effectLst/>
                <a:latin typeface="Montserrat" panose="00000500000000000000" pitchFamily="2" charset="-52"/>
              </a:rPr>
              <a:t>Концепция </a:t>
            </a:r>
            <a:r>
              <a:rPr lang="en-US" sz="2400" b="0" i="0" dirty="0">
                <a:solidFill>
                  <a:srgbClr val="485163"/>
                </a:solidFill>
                <a:effectLst/>
                <a:latin typeface="Montserrat" panose="00000500000000000000" pitchFamily="2" charset="-52"/>
              </a:rPr>
              <a:t>COSO ERM. </a:t>
            </a:r>
            <a:endParaRPr lang="ru-RU" altLang="ru-RU" sz="2400" dirty="0">
              <a:solidFill>
                <a:srgbClr val="485163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9368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6" y="4605924"/>
            <a:ext cx="2147454" cy="2252076"/>
          </a:xfrm>
          <a:prstGeom prst="rect">
            <a:avLst/>
          </a:prstGeom>
        </p:spPr>
      </p:pic>
      <p:sp>
        <p:nvSpPr>
          <p:cNvPr id="4" name="Пятиугольник 3"/>
          <p:cNvSpPr/>
          <p:nvPr/>
        </p:nvSpPr>
        <p:spPr>
          <a:xfrm>
            <a:off x="-1" y="427844"/>
            <a:ext cx="4572001" cy="611247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9842" y="533412"/>
            <a:ext cx="6162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Montserrat" panose="00000500000000000000" pitchFamily="2" charset="-52"/>
              </a:rPr>
              <a:t>Методы оценки рисков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355" y="1341175"/>
            <a:ext cx="777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Количественные методы 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заключаются в использовании математических моделей и статистики для оценки вероятности и последствий рисков. Такие как</a:t>
            </a:r>
          </a:p>
          <a:p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Монте-Карло: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 Моделирование сценариев для прогнозирования вероятности и последствий рисков.</a:t>
            </a:r>
          </a:p>
          <a:p>
            <a:r>
              <a:rPr lang="ru-RU" sz="2400" b="1" dirty="0" err="1">
                <a:solidFill>
                  <a:srgbClr val="485163"/>
                </a:solidFill>
                <a:latin typeface="Montserrat" panose="00000500000000000000" pitchFamily="2" charset="-52"/>
              </a:rPr>
              <a:t>Decision</a:t>
            </a:r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 </a:t>
            </a:r>
            <a:r>
              <a:rPr lang="ru-RU" sz="2400" b="1" dirty="0" err="1">
                <a:solidFill>
                  <a:srgbClr val="485163"/>
                </a:solidFill>
                <a:latin typeface="Montserrat" panose="00000500000000000000" pitchFamily="2" charset="-52"/>
              </a:rPr>
              <a:t>Tree</a:t>
            </a:r>
            <a:r>
              <a:rPr lang="ru-RU" sz="2400" b="1" dirty="0">
                <a:solidFill>
                  <a:srgbClr val="485163"/>
                </a:solidFill>
                <a:latin typeface="Montserrat" panose="00000500000000000000" pitchFamily="2" charset="-52"/>
              </a:rPr>
              <a:t> Analysis (Анализ дерева решений):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 Использование деревьев решений для оценки вероятностей и последствий различных вариантов.</a:t>
            </a:r>
          </a:p>
          <a:p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Пример: Метод FAIR (</a:t>
            </a:r>
            <a:r>
              <a:rPr lang="ru-RU" sz="2400" dirty="0" err="1">
                <a:solidFill>
                  <a:srgbClr val="485163"/>
                </a:solidFill>
                <a:latin typeface="Montserrat" panose="00000500000000000000" pitchFamily="2" charset="-52"/>
              </a:rPr>
              <a:t>Factor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 Analysis </a:t>
            </a:r>
            <a:r>
              <a:rPr lang="ru-RU" sz="2400" dirty="0" err="1">
                <a:solidFill>
                  <a:srgbClr val="485163"/>
                </a:solidFill>
                <a:latin typeface="Montserrat" panose="00000500000000000000" pitchFamily="2" charset="-52"/>
              </a:rPr>
              <a:t>of</a:t>
            </a:r>
            <a:r>
              <a:rPr lang="ru-RU" sz="2400" dirty="0">
                <a:solidFill>
                  <a:srgbClr val="485163"/>
                </a:solidFill>
                <a:latin typeface="Montserrat" panose="00000500000000000000" pitchFamily="2" charset="-52"/>
              </a:rPr>
              <a:t> Information Risk), используемый для количественной оценки рисков.</a:t>
            </a:r>
          </a:p>
        </p:txBody>
      </p:sp>
    </p:spTree>
    <p:extLst>
      <p:ext uri="{BB962C8B-B14F-4D97-AF65-F5344CB8AC3E}">
        <p14:creationId xmlns:p14="http://schemas.microsoft.com/office/powerpoint/2010/main" val="385254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46" y="4605924"/>
            <a:ext cx="2147454" cy="2252076"/>
          </a:xfrm>
          <a:prstGeom prst="rect">
            <a:avLst/>
          </a:prstGeom>
        </p:spPr>
      </p:pic>
      <p:sp>
        <p:nvSpPr>
          <p:cNvPr id="4" name="Пятиугольник 3"/>
          <p:cNvSpPr/>
          <p:nvPr/>
        </p:nvSpPr>
        <p:spPr>
          <a:xfrm>
            <a:off x="-1" y="427844"/>
            <a:ext cx="4572001" cy="611247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324" y="533412"/>
            <a:ext cx="6162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Montserrat" panose="00000500000000000000" pitchFamily="2" charset="-52"/>
              </a:rPr>
              <a:t>Обработка рисков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187" y="1173582"/>
            <a:ext cx="7772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>
                <a:solidFill>
                  <a:srgbClr val="485163"/>
                </a:solidFill>
                <a:latin typeface="Montserrat" panose="00000500000000000000" pitchFamily="2" charset="-52"/>
              </a:rPr>
              <a:t>Варианты обработки</a:t>
            </a:r>
            <a:r>
              <a:rPr lang="ru-RU" sz="2200" dirty="0">
                <a:solidFill>
                  <a:srgbClr val="485163"/>
                </a:solidFill>
                <a:latin typeface="Montserrat" panose="00000500000000000000" pitchFamily="2" charset="-52"/>
              </a:rPr>
              <a:t>: </a:t>
            </a:r>
            <a:endParaRPr lang="en-US" sz="22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485163"/>
                </a:solidFill>
                <a:latin typeface="Montserrat" panose="00000500000000000000" pitchFamily="2" charset="-52"/>
              </a:rPr>
              <a:t>Снижение риска: Внедрение мер контроля для уменьшения вероятности или последствий.</a:t>
            </a:r>
            <a:endParaRPr lang="en-US" sz="22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485163"/>
                </a:solidFill>
                <a:latin typeface="Montserrat" panose="00000500000000000000" pitchFamily="2" charset="-52"/>
              </a:rPr>
              <a:t>Принятие риска: Решение оставить риск без изменений.</a:t>
            </a:r>
            <a:endParaRPr lang="en-US" sz="22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485163"/>
                </a:solidFill>
                <a:latin typeface="Montserrat" panose="00000500000000000000" pitchFamily="2" charset="-52"/>
              </a:rPr>
              <a:t>Избегание риска: Избежание деятельности, порождающей риск.</a:t>
            </a:r>
            <a:endParaRPr lang="en-US" sz="22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485163"/>
                </a:solidFill>
                <a:latin typeface="Montserrat" panose="00000500000000000000" pitchFamily="2" charset="-52"/>
              </a:rPr>
              <a:t>Передача риска: Передача риска третьей стороне, например, через страхование.</a:t>
            </a:r>
            <a:endParaRPr lang="en-US" sz="22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2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r>
              <a:rPr lang="ru-RU" sz="2200" b="1" dirty="0">
                <a:solidFill>
                  <a:srgbClr val="485163"/>
                </a:solidFill>
                <a:latin typeface="Montserrat" panose="00000500000000000000" pitchFamily="2" charset="-52"/>
              </a:rPr>
              <a:t>Выбор средств контроля</a:t>
            </a:r>
            <a:r>
              <a:rPr lang="ru-RU" sz="2200" dirty="0">
                <a:solidFill>
                  <a:srgbClr val="485163"/>
                </a:solidFill>
                <a:latin typeface="Montserrat" panose="00000500000000000000" pitchFamily="2" charset="-52"/>
              </a:rPr>
              <a:t>: </a:t>
            </a:r>
            <a:endParaRPr lang="en-US" sz="22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485163"/>
                </a:solidFill>
                <a:latin typeface="Montserrat" panose="00000500000000000000" pitchFamily="2" charset="-52"/>
              </a:rPr>
              <a:t>Определение функций контроля (выявление, сдерживание, защита, восстановление, ответные действия).</a:t>
            </a:r>
            <a:endParaRPr lang="en-US" sz="2200" dirty="0">
              <a:solidFill>
                <a:srgbClr val="485163"/>
              </a:solidFill>
              <a:latin typeface="Montserrat" panose="00000500000000000000" pitchFamily="2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485163"/>
                </a:solidFill>
                <a:latin typeface="Montserrat" panose="00000500000000000000" pitchFamily="2" charset="-52"/>
              </a:rPr>
              <a:t>Учет стоимости и эффективности мер контроля.</a:t>
            </a:r>
          </a:p>
        </p:txBody>
      </p:sp>
    </p:spTree>
    <p:extLst>
      <p:ext uri="{BB962C8B-B14F-4D97-AF65-F5344CB8AC3E}">
        <p14:creationId xmlns:p14="http://schemas.microsoft.com/office/powerpoint/2010/main" val="365617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F78A8B-7EE1-459B-81DE-8E382C3F86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494</Words>
  <Application>Microsoft Office PowerPoint</Application>
  <PresentationFormat>Экран (4:3)</PresentationFormat>
  <Paragraphs>60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Дервук Максим Анатольевич</cp:lastModifiedBy>
  <cp:revision>25</cp:revision>
  <dcterms:created xsi:type="dcterms:W3CDTF">2016-09-22T16:49:19Z</dcterms:created>
  <dcterms:modified xsi:type="dcterms:W3CDTF">2024-09-05T10:29:43Z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