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9" r:id="rId2"/>
    <p:sldId id="290" r:id="rId3"/>
    <p:sldId id="276" r:id="rId4"/>
    <p:sldId id="266" r:id="rId5"/>
    <p:sldId id="282" r:id="rId6"/>
    <p:sldId id="309" r:id="rId7"/>
    <p:sldId id="306" r:id="rId8"/>
    <p:sldId id="307" r:id="rId9"/>
    <p:sldId id="308" r:id="rId10"/>
    <p:sldId id="297" r:id="rId11"/>
    <p:sldId id="296" r:id="rId12"/>
    <p:sldId id="292" r:id="rId13"/>
    <p:sldId id="301" r:id="rId14"/>
    <p:sldId id="295" r:id="rId15"/>
    <p:sldId id="305" r:id="rId16"/>
    <p:sldId id="302" r:id="rId17"/>
    <p:sldId id="293" r:id="rId18"/>
    <p:sldId id="303" r:id="rId19"/>
    <p:sldId id="298" r:id="rId20"/>
    <p:sldId id="285" r:id="rId21"/>
    <p:sldId id="313" r:id="rId22"/>
    <p:sldId id="317" r:id="rId23"/>
    <p:sldId id="314" r:id="rId24"/>
    <p:sldId id="315" r:id="rId25"/>
    <p:sldId id="316" r:id="rId26"/>
    <p:sldId id="299" r:id="rId27"/>
    <p:sldId id="304" r:id="rId28"/>
    <p:sldId id="311" r:id="rId29"/>
    <p:sldId id="289" r:id="rId30"/>
    <p:sldId id="310" r:id="rId31"/>
    <p:sldId id="300" r:id="rId32"/>
    <p:sldId id="288" r:id="rId33"/>
    <p:sldId id="280" r:id="rId34"/>
  </p:sldIdLst>
  <p:sldSz cx="12192000" cy="6858000"/>
  <p:notesSz cx="6858000" cy="9144000"/>
  <p:embeddedFontLst>
    <p:embeddedFont>
      <p:font typeface="나눔스퀘어_ac" panose="020B0600000101010101" pitchFamily="50" charset="-127"/>
      <p:regular r:id="rId36"/>
    </p:embeddedFont>
    <p:embeddedFont>
      <p:font typeface="나눔스퀘어_ac Bold" panose="020B0600000101010101" pitchFamily="50" charset="-127"/>
      <p:bold r:id="rId37"/>
    </p:embeddedFont>
    <p:embeddedFont>
      <p:font typeface="나눔스퀘어_ac ExtraBold" panose="020B0600000101010101" pitchFamily="50" charset="-127"/>
      <p:bold r:id="rId38"/>
    </p:embeddedFont>
    <p:embeddedFont>
      <p:font typeface="나눔스퀘어_ac Light" panose="020B0600000101010101" pitchFamily="50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764"/>
    <a:srgbClr val="EF5C5C"/>
    <a:srgbClr val="FDA100"/>
    <a:srgbClr val="21B196"/>
    <a:srgbClr val="C049C3"/>
    <a:srgbClr val="FC74D5"/>
    <a:srgbClr val="EBCDC3"/>
    <a:srgbClr val="E7BDB7"/>
    <a:srgbClr val="DDD0C5"/>
    <a:srgbClr val="D9C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28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12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E8E1A-DCEF-4C4D-89BE-8DBE303F77CB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A3C38-78CD-445A-AB2A-FDA05AA3C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9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A3C38-78CD-445A-AB2A-FDA05AA3C1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9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</a:defRPr>
            </a:lvl1pPr>
          </a:lstStyle>
          <a:p>
            <a:fld id="{881E6E86-9C0A-4A2D-8618-9781F5C54702}" type="datetimeFigureOut">
              <a:rPr lang="ja-JP" altLang="en-US" smtClean="0"/>
              <a:pPr/>
              <a:t>2020/10/25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</a:defRPr>
            </a:lvl1pPr>
          </a:lstStyle>
          <a:p>
            <a:fld id="{004E919F-88F7-4BB0-AC89-BD75B24D6DD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나눔스퀘어_ac Bold" panose="020B0600000101010101" pitchFamily="50" charset="-127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나눔스퀘어_ac Bold" panose="020B0600000101010101" pitchFamily="50" charset="-127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나눔스퀘어_ac Bold" panose="020B0600000101010101" pitchFamily="50" charset="-127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나눔스퀘어_ac Bold" panose="020B0600000101010101" pitchFamily="50" charset="-127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나눔스퀘어_ac Bold" panose="020B0600000101010101" pitchFamily="50" charset="-127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나눔스퀘어_ac Bold" panose="020B0600000101010101" pitchFamily="50" charset="-12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2" y="1123122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KDX </a:t>
            </a:r>
          </a:p>
          <a:p>
            <a:pPr algn="ctr"/>
            <a:r>
              <a:rPr lang="en-US" altLang="ja-JP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ontest</a:t>
            </a:r>
            <a:r>
              <a:rPr lang="en-US" altLang="ja-JP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 algn="ctr"/>
            <a:r>
              <a:rPr lang="en-US" altLang="ja-JP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2020</a:t>
            </a:r>
            <a:endParaRPr lang="ja-JP" altLang="en-US" sz="4400" dirty="0">
              <a:latin typeface="나눔스퀘어_ac ExtraBold" panose="020B0600000101010101" pitchFamily="50" charset="-127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04519" y="4688007"/>
            <a:ext cx="7782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spc="-15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b="1" spc="-15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sz="2800" b="1" spc="-15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 </a:t>
            </a:r>
            <a:r>
              <a:rPr lang="ko-KR" altLang="en-US" sz="2800" b="1" spc="-15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발생 이후  색조 및 기초 화장품 수요 비교분석 </a:t>
            </a:r>
            <a:r>
              <a:rPr lang="en-US" altLang="ko-KR" sz="2800" b="1" spc="-15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endParaRPr lang="ja-JP" altLang="en-US" sz="2800" b="1" spc="-151" dirty="0">
              <a:solidFill>
                <a:schemeClr val="bg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4" name="テキスト ボックス 2"/>
          <p:cNvSpPr txBox="1"/>
          <p:nvPr/>
        </p:nvSpPr>
        <p:spPr>
          <a:xfrm>
            <a:off x="9637417" y="5806183"/>
            <a:ext cx="24011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b="1" spc="-15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Team: R</a:t>
            </a:r>
            <a:r>
              <a:rPr lang="ko-KR" altLang="en-US" sz="3200" b="1" spc="-151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러뷰</a:t>
            </a:r>
            <a:endParaRPr lang="en-US" altLang="ko-KR" sz="3200" b="1" spc="-15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b="1" spc="-15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최나은 </a:t>
            </a:r>
            <a:r>
              <a:rPr lang="en-US" altLang="ko-KR" sz="2000" b="1" spc="-15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 </a:t>
            </a:r>
            <a:r>
              <a:rPr lang="ko-KR" altLang="en-US" sz="2000" b="1" spc="-151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박신형</a:t>
            </a:r>
            <a:r>
              <a:rPr lang="ko-KR" altLang="en-US" sz="2000" b="1" spc="-15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b="1" spc="-15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 </a:t>
            </a:r>
            <a:r>
              <a:rPr lang="ko-KR" altLang="en-US" sz="2000" b="1" spc="-151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강다영</a:t>
            </a:r>
            <a:r>
              <a:rPr lang="ko-KR" altLang="en-US" sz="2000" b="1" spc="-15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ja-JP" altLang="en-US" sz="2000" b="1" spc="-151" dirty="0">
              <a:solidFill>
                <a:schemeClr val="bg1"/>
              </a:solidFill>
              <a:latin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C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6032968" y="2921377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665741"/>
                </a:solidFill>
                <a:effectLst/>
                <a:uLnTx/>
                <a:uFillTx/>
                <a:latin typeface="나눔스퀘어_ac Bold" panose="020B0600000101010101" pitchFamily="50" charset="-127"/>
                <a:cs typeface="+mn-cs"/>
              </a:rPr>
              <a:t>02</a:t>
            </a:r>
            <a:endParaRPr kumimoji="1" lang="ko-KR" altLang="en-US" sz="1800" b="1" i="0" u="none" strike="noStrike" kern="1200" cap="none" spc="300" normalizeH="0" baseline="0" noProof="0" dirty="0">
              <a:ln>
                <a:noFill/>
              </a:ln>
              <a:solidFill>
                <a:srgbClr val="665741"/>
              </a:solidFill>
              <a:effectLst/>
              <a:uLnTx/>
              <a:uFillTx/>
              <a:latin typeface="나눔스퀘어_ac Bold" panose="020B0600000101010101" pitchFamily="50" charset="-127"/>
              <a:cs typeface="+mn-cs"/>
            </a:endParaRPr>
          </a:p>
        </p:txBody>
      </p:sp>
      <p:sp>
        <p:nvSpPr>
          <p:cNvPr id="11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6224353" y="3348983"/>
            <a:ext cx="296327" cy="296327"/>
          </a:xfrm>
          <a:prstGeom prst="rect">
            <a:avLst/>
          </a:prstGeom>
          <a:solidFill>
            <a:srgbClr val="66574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5741"/>
              </a:solidFill>
              <a:effectLst/>
              <a:uLnTx/>
              <a:uFillTx/>
              <a:latin typeface="나눔스퀘어_ac Bold" panose="020B0600000101010101" pitchFamily="50" charset="-127"/>
              <a:cs typeface="+mn-cs"/>
            </a:endParaRPr>
          </a:p>
        </p:txBody>
      </p:sp>
      <p:sp>
        <p:nvSpPr>
          <p:cNvPr id="2" name="テキスト ボックス 2">
            <a:extLst>
              <a:ext uri="{FF2B5EF4-FFF2-40B4-BE49-F238E27FC236}">
                <a16:creationId xmlns:a16="http://schemas.microsoft.com/office/drawing/2014/main" id="{58AB19A2-648D-4C4E-A34A-D7333C15D9EF}"/>
              </a:ext>
            </a:extLst>
          </p:cNvPr>
          <p:cNvSpPr txBox="1"/>
          <p:nvPr/>
        </p:nvSpPr>
        <p:spPr>
          <a:xfrm>
            <a:off x="7185088" y="3235536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>
                <a:solidFill>
                  <a:srgbClr val="66574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endParaRPr lang="ja-JP" altLang="en-US" sz="2800" b="1" spc="300" dirty="0">
              <a:solidFill>
                <a:srgbClr val="665741"/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513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FAE6B9C-7AD0-4944-97B6-256549BBAED1}"/>
              </a:ext>
            </a:extLst>
          </p:cNvPr>
          <p:cNvSpPr/>
          <p:nvPr/>
        </p:nvSpPr>
        <p:spPr>
          <a:xfrm>
            <a:off x="313248" y="1256563"/>
            <a:ext cx="11565504" cy="516186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703353" y="1521044"/>
            <a:ext cx="309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Analytics Roadmap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A018F-B10A-45DA-9D79-4EC2CA3BB9EE}"/>
              </a:ext>
            </a:extLst>
          </p:cNvPr>
          <p:cNvSpPr/>
          <p:nvPr/>
        </p:nvSpPr>
        <p:spPr>
          <a:xfrm>
            <a:off x="2663256" y="119891"/>
            <a:ext cx="2330225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</a:p>
        </p:txBody>
      </p:sp>
      <p:sp>
        <p:nvSpPr>
          <p:cNvPr id="15" name="テキスト ボックス 4">
            <a:extLst>
              <a:ext uri="{FF2B5EF4-FFF2-40B4-BE49-F238E27FC236}">
                <a16:creationId xmlns:a16="http://schemas.microsoft.com/office/drawing/2014/main" id="{2F5B3E49-0F74-422A-AEB4-4B916B473C65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A97997-806B-44A4-955F-082590EC1913}"/>
              </a:ext>
            </a:extLst>
          </p:cNvPr>
          <p:cNvSpPr txBox="1"/>
          <p:nvPr/>
        </p:nvSpPr>
        <p:spPr>
          <a:xfrm>
            <a:off x="4196780" y="4089720"/>
            <a:ext cx="37032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화장품 온라인 구매 금액 추이 확인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: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Mcorporation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메이크업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스킨케어 데이터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 키워드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키워드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 관련 키워드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화장품 온라인 검색 추이 확인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키워드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색조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vs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기초 화장품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861C0B-A50A-4D4B-9F6E-61BA5AD15B61}"/>
              </a:ext>
            </a:extLst>
          </p:cNvPr>
          <p:cNvSpPr txBox="1"/>
          <p:nvPr/>
        </p:nvSpPr>
        <p:spPr>
          <a:xfrm>
            <a:off x="400092" y="4089720"/>
            <a:ext cx="35141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화장품 월별 온라인 매출액 확인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: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Mcorporation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메이크업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스킨케어 데이터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화장품 업계 오프라인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구매량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 확인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신한카드 구매 횟수 데이터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_’M018_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화장품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5E6FDE-1EF4-48CA-A649-34403F5AE1F7}"/>
              </a:ext>
            </a:extLst>
          </p:cNvPr>
          <p:cNvGrpSpPr/>
          <p:nvPr/>
        </p:nvGrpSpPr>
        <p:grpSpPr>
          <a:xfrm>
            <a:off x="1310962" y="2281032"/>
            <a:ext cx="9570077" cy="1615841"/>
            <a:chOff x="1422573" y="2716811"/>
            <a:chExt cx="9652427" cy="170797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0185D8E-7366-4A66-AF1C-BEDFEDA047E1}"/>
                </a:ext>
              </a:extLst>
            </p:cNvPr>
            <p:cNvGrpSpPr/>
            <p:nvPr/>
          </p:nvGrpSpPr>
          <p:grpSpPr>
            <a:xfrm>
              <a:off x="1422573" y="2716811"/>
              <a:ext cx="9652427" cy="1707979"/>
              <a:chOff x="928281" y="2716811"/>
              <a:chExt cx="9652427" cy="1707979"/>
            </a:xfrm>
          </p:grpSpPr>
          <p:sp>
            <p:nvSpPr>
              <p:cNvPr id="5" name="正方形/長方形 2">
                <a:extLst>
                  <a:ext uri="{FF2B5EF4-FFF2-40B4-BE49-F238E27FC236}">
                    <a16:creationId xmlns:a16="http://schemas.microsoft.com/office/drawing/2014/main" id="{ED23D0F3-164F-42EB-9AD2-C6C95BEFE159}"/>
                  </a:ext>
                </a:extLst>
              </p:cNvPr>
              <p:cNvSpPr/>
              <p:nvPr/>
            </p:nvSpPr>
            <p:spPr>
              <a:xfrm>
                <a:off x="928281" y="2716813"/>
                <a:ext cx="1707977" cy="1707977"/>
              </a:xfrm>
              <a:custGeom>
                <a:avLst/>
                <a:gdLst>
                  <a:gd name="connsiteX0" fmla="*/ 0 w 1707977"/>
                  <a:gd name="connsiteY0" fmla="*/ 0 h 1707977"/>
                  <a:gd name="connsiteX1" fmla="*/ 1707977 w 1707977"/>
                  <a:gd name="connsiteY1" fmla="*/ 0 h 1707977"/>
                  <a:gd name="connsiteX2" fmla="*/ 1707977 w 1707977"/>
                  <a:gd name="connsiteY2" fmla="*/ 1707977 h 1707977"/>
                  <a:gd name="connsiteX3" fmla="*/ 0 w 1707977"/>
                  <a:gd name="connsiteY3" fmla="*/ 1707977 h 1707977"/>
                  <a:gd name="connsiteX4" fmla="*/ 0 w 1707977"/>
                  <a:gd name="connsiteY4" fmla="*/ 0 h 170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7977" h="1707977" fill="none" extrusionOk="0">
                    <a:moveTo>
                      <a:pt x="0" y="0"/>
                    </a:moveTo>
                    <a:cubicBezTo>
                      <a:pt x="656778" y="135494"/>
                      <a:pt x="1447157" y="142502"/>
                      <a:pt x="1707977" y="0"/>
                    </a:cubicBezTo>
                    <a:cubicBezTo>
                      <a:pt x="1747377" y="745597"/>
                      <a:pt x="1575000" y="1361882"/>
                      <a:pt x="1707977" y="1707977"/>
                    </a:cubicBezTo>
                    <a:cubicBezTo>
                      <a:pt x="1311991" y="1697271"/>
                      <a:pt x="482124" y="1665451"/>
                      <a:pt x="0" y="1707977"/>
                    </a:cubicBezTo>
                    <a:cubicBezTo>
                      <a:pt x="-152819" y="1074451"/>
                      <a:pt x="150631" y="531904"/>
                      <a:pt x="0" y="0"/>
                    </a:cubicBezTo>
                    <a:close/>
                  </a:path>
                  <a:path w="1707977" h="1707977" stroke="0" extrusionOk="0">
                    <a:moveTo>
                      <a:pt x="0" y="0"/>
                    </a:moveTo>
                    <a:cubicBezTo>
                      <a:pt x="614112" y="47911"/>
                      <a:pt x="994278" y="55312"/>
                      <a:pt x="1707977" y="0"/>
                    </a:cubicBezTo>
                    <a:cubicBezTo>
                      <a:pt x="1854007" y="258347"/>
                      <a:pt x="1570266" y="873089"/>
                      <a:pt x="1707977" y="1707977"/>
                    </a:cubicBezTo>
                    <a:cubicBezTo>
                      <a:pt x="1013658" y="1555990"/>
                      <a:pt x="660999" y="1772954"/>
                      <a:pt x="0" y="1707977"/>
                    </a:cubicBezTo>
                    <a:cubicBezTo>
                      <a:pt x="131729" y="1084136"/>
                      <a:pt x="35064" y="409328"/>
                      <a:pt x="0" y="0"/>
                    </a:cubicBezTo>
                    <a:close/>
                  </a:path>
                </a:pathLst>
              </a:custGeom>
              <a:solidFill>
                <a:srgbClr val="E4DDD4"/>
              </a:solidFill>
              <a:ln>
                <a:solidFill>
                  <a:srgbClr val="66514A"/>
                </a:solidFill>
                <a:extLst>
                  <a:ext uri="{C807C97D-BFC1-408E-A445-0C87EB9F89A2}">
                    <ask:lineSketchStyleProps xmlns:ask="http://schemas.microsoft.com/office/drawing/2018/sketchyshapes" sd="2496612442">
                      <a:prstGeom prst="rect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200" dirty="0">
                    <a:solidFill>
                      <a:srgbClr val="66514A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기초 검정</a:t>
                </a:r>
                <a:endParaRPr lang="ja-JP" altLang="en-US" sz="2200" dirty="0">
                  <a:solidFill>
                    <a:srgbClr val="66514A"/>
                  </a:solidFill>
                  <a:latin typeface="나눔스퀘어_ac Bold" panose="020B0600000101010101" pitchFamily="50" charset="-127"/>
                </a:endParaRPr>
              </a:p>
            </p:txBody>
          </p:sp>
          <p:sp>
            <p:nvSpPr>
              <p:cNvPr id="17" name="正方形/長方形 2">
                <a:extLst>
                  <a:ext uri="{FF2B5EF4-FFF2-40B4-BE49-F238E27FC236}">
                    <a16:creationId xmlns:a16="http://schemas.microsoft.com/office/drawing/2014/main" id="{D6879E79-CA02-4677-B834-8B0FE699AC21}"/>
                  </a:ext>
                </a:extLst>
              </p:cNvPr>
              <p:cNvSpPr/>
              <p:nvPr/>
            </p:nvSpPr>
            <p:spPr>
              <a:xfrm>
                <a:off x="4900506" y="2716812"/>
                <a:ext cx="1707977" cy="1707977"/>
              </a:xfrm>
              <a:custGeom>
                <a:avLst/>
                <a:gdLst>
                  <a:gd name="connsiteX0" fmla="*/ 0 w 1707977"/>
                  <a:gd name="connsiteY0" fmla="*/ 0 h 1707977"/>
                  <a:gd name="connsiteX1" fmla="*/ 1707977 w 1707977"/>
                  <a:gd name="connsiteY1" fmla="*/ 0 h 1707977"/>
                  <a:gd name="connsiteX2" fmla="*/ 1707977 w 1707977"/>
                  <a:gd name="connsiteY2" fmla="*/ 1707977 h 1707977"/>
                  <a:gd name="connsiteX3" fmla="*/ 0 w 1707977"/>
                  <a:gd name="connsiteY3" fmla="*/ 1707977 h 1707977"/>
                  <a:gd name="connsiteX4" fmla="*/ 0 w 1707977"/>
                  <a:gd name="connsiteY4" fmla="*/ 0 h 170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7977" h="1707977" fill="none" extrusionOk="0">
                    <a:moveTo>
                      <a:pt x="0" y="0"/>
                    </a:moveTo>
                    <a:cubicBezTo>
                      <a:pt x="807152" y="76894"/>
                      <a:pt x="959961" y="-144243"/>
                      <a:pt x="1707977" y="0"/>
                    </a:cubicBezTo>
                    <a:cubicBezTo>
                      <a:pt x="1625870" y="849015"/>
                      <a:pt x="1793413" y="1428375"/>
                      <a:pt x="1707977" y="1707977"/>
                    </a:cubicBezTo>
                    <a:cubicBezTo>
                      <a:pt x="1399259" y="1724275"/>
                      <a:pt x="849399" y="1697190"/>
                      <a:pt x="0" y="1707977"/>
                    </a:cubicBezTo>
                    <a:cubicBezTo>
                      <a:pt x="23592" y="871595"/>
                      <a:pt x="88428" y="256971"/>
                      <a:pt x="0" y="0"/>
                    </a:cubicBezTo>
                    <a:close/>
                  </a:path>
                  <a:path w="1707977" h="1707977" stroke="0" extrusionOk="0">
                    <a:moveTo>
                      <a:pt x="0" y="0"/>
                    </a:moveTo>
                    <a:cubicBezTo>
                      <a:pt x="557095" y="104911"/>
                      <a:pt x="921663" y="-126357"/>
                      <a:pt x="1707977" y="0"/>
                    </a:cubicBezTo>
                    <a:cubicBezTo>
                      <a:pt x="1660445" y="581517"/>
                      <a:pt x="1797648" y="1055145"/>
                      <a:pt x="1707977" y="1707977"/>
                    </a:cubicBezTo>
                    <a:cubicBezTo>
                      <a:pt x="931997" y="1682081"/>
                      <a:pt x="392397" y="1660852"/>
                      <a:pt x="0" y="1707977"/>
                    </a:cubicBezTo>
                    <a:cubicBezTo>
                      <a:pt x="77007" y="1310029"/>
                      <a:pt x="-47933" y="824600"/>
                      <a:pt x="0" y="0"/>
                    </a:cubicBezTo>
                    <a:close/>
                  </a:path>
                </a:pathLst>
              </a:custGeom>
              <a:solidFill>
                <a:srgbClr val="E4DDD4"/>
              </a:solidFill>
              <a:ln>
                <a:solidFill>
                  <a:srgbClr val="66514A"/>
                </a:solidFill>
                <a:extLst>
                  <a:ext uri="{C807C97D-BFC1-408E-A445-0C87EB9F89A2}">
                    <ask:lineSketchStyleProps xmlns:ask="http://schemas.microsoft.com/office/drawing/2018/sketchyshapes" sd="3748625623">
                      <a:prstGeom prst="rect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200" dirty="0">
                    <a:solidFill>
                      <a:srgbClr val="66514A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주요 분석</a:t>
                </a:r>
                <a:endParaRPr lang="ja-JP" altLang="en-US" sz="2200" dirty="0">
                  <a:solidFill>
                    <a:srgbClr val="66514A"/>
                  </a:solidFill>
                  <a:latin typeface="나눔스퀘어_ac Bold" panose="020B0600000101010101" pitchFamily="50" charset="-127"/>
                </a:endParaRPr>
              </a:p>
            </p:txBody>
          </p:sp>
          <p:sp>
            <p:nvSpPr>
              <p:cNvPr id="18" name="正方形/長方形 2">
                <a:extLst>
                  <a:ext uri="{FF2B5EF4-FFF2-40B4-BE49-F238E27FC236}">
                    <a16:creationId xmlns:a16="http://schemas.microsoft.com/office/drawing/2014/main" id="{61DF4A35-E3A0-4169-80D4-F9B42D626E5D}"/>
                  </a:ext>
                </a:extLst>
              </p:cNvPr>
              <p:cNvSpPr/>
              <p:nvPr/>
            </p:nvSpPr>
            <p:spPr>
              <a:xfrm>
                <a:off x="8872731" y="2716811"/>
                <a:ext cx="1707977" cy="1707977"/>
              </a:xfrm>
              <a:custGeom>
                <a:avLst/>
                <a:gdLst>
                  <a:gd name="connsiteX0" fmla="*/ 0 w 1707977"/>
                  <a:gd name="connsiteY0" fmla="*/ 0 h 1707977"/>
                  <a:gd name="connsiteX1" fmla="*/ 1707977 w 1707977"/>
                  <a:gd name="connsiteY1" fmla="*/ 0 h 1707977"/>
                  <a:gd name="connsiteX2" fmla="*/ 1707977 w 1707977"/>
                  <a:gd name="connsiteY2" fmla="*/ 1707977 h 1707977"/>
                  <a:gd name="connsiteX3" fmla="*/ 0 w 1707977"/>
                  <a:gd name="connsiteY3" fmla="*/ 1707977 h 1707977"/>
                  <a:gd name="connsiteX4" fmla="*/ 0 w 1707977"/>
                  <a:gd name="connsiteY4" fmla="*/ 0 h 170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7977" h="1707977" fill="none" extrusionOk="0">
                    <a:moveTo>
                      <a:pt x="0" y="0"/>
                    </a:moveTo>
                    <a:cubicBezTo>
                      <a:pt x="652492" y="65498"/>
                      <a:pt x="1180090" y="-3603"/>
                      <a:pt x="1707977" y="0"/>
                    </a:cubicBezTo>
                    <a:cubicBezTo>
                      <a:pt x="1644751" y="248111"/>
                      <a:pt x="1682677" y="880797"/>
                      <a:pt x="1707977" y="1707977"/>
                    </a:cubicBezTo>
                    <a:cubicBezTo>
                      <a:pt x="1175878" y="1746439"/>
                      <a:pt x="626312" y="1656676"/>
                      <a:pt x="0" y="1707977"/>
                    </a:cubicBezTo>
                    <a:cubicBezTo>
                      <a:pt x="50370" y="1146790"/>
                      <a:pt x="-89076" y="443015"/>
                      <a:pt x="0" y="0"/>
                    </a:cubicBezTo>
                    <a:close/>
                  </a:path>
                  <a:path w="1707977" h="1707977" stroke="0" extrusionOk="0">
                    <a:moveTo>
                      <a:pt x="0" y="0"/>
                    </a:moveTo>
                    <a:cubicBezTo>
                      <a:pt x="206243" y="-133748"/>
                      <a:pt x="1084912" y="97785"/>
                      <a:pt x="1707977" y="0"/>
                    </a:cubicBezTo>
                    <a:cubicBezTo>
                      <a:pt x="1805289" y="540272"/>
                      <a:pt x="1851964" y="1014420"/>
                      <a:pt x="1707977" y="1707977"/>
                    </a:cubicBezTo>
                    <a:cubicBezTo>
                      <a:pt x="1157950" y="1655098"/>
                      <a:pt x="484158" y="1557812"/>
                      <a:pt x="0" y="1707977"/>
                    </a:cubicBezTo>
                    <a:cubicBezTo>
                      <a:pt x="-117886" y="1429405"/>
                      <a:pt x="-68360" y="328880"/>
                      <a:pt x="0" y="0"/>
                    </a:cubicBezTo>
                    <a:close/>
                  </a:path>
                </a:pathLst>
              </a:custGeom>
              <a:solidFill>
                <a:srgbClr val="E4DDD4"/>
              </a:solidFill>
              <a:ln>
                <a:solidFill>
                  <a:srgbClr val="66514A"/>
                </a:solidFill>
                <a:extLst>
                  <a:ext uri="{C807C97D-BFC1-408E-A445-0C87EB9F89A2}">
                    <ask:lineSketchStyleProps xmlns:ask="http://schemas.microsoft.com/office/drawing/2018/sketchyshapes" sd="2568785407">
                      <a:prstGeom prst="rect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200" dirty="0">
                    <a:solidFill>
                      <a:srgbClr val="66514A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추가 분석</a:t>
                </a:r>
                <a:endParaRPr lang="ja-JP" altLang="en-US" sz="2200" dirty="0">
                  <a:solidFill>
                    <a:srgbClr val="66514A"/>
                  </a:solidFill>
                  <a:latin typeface="나눔스퀘어_ac Bold" panose="020B0600000101010101" pitchFamily="50" charset="-127"/>
                </a:endParaRPr>
              </a:p>
            </p:txBody>
          </p:sp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64A8B343-B329-47F5-8CA6-CA65F7CF0990}"/>
                </a:ext>
              </a:extLst>
            </p:cNvPr>
            <p:cNvSpPr/>
            <p:nvPr/>
          </p:nvSpPr>
          <p:spPr>
            <a:xfrm>
              <a:off x="3968016" y="3253926"/>
              <a:ext cx="731118" cy="676312"/>
            </a:xfrm>
            <a:prstGeom prst="rightArrow">
              <a:avLst>
                <a:gd name="adj1" fmla="val 36408"/>
                <a:gd name="adj2" fmla="val 62647"/>
              </a:avLst>
            </a:prstGeom>
            <a:solidFill>
              <a:srgbClr val="CAB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2258D588-B24F-4C2E-B9D7-1164EA17BF16}"/>
                </a:ext>
              </a:extLst>
            </p:cNvPr>
            <p:cNvSpPr/>
            <p:nvPr/>
          </p:nvSpPr>
          <p:spPr>
            <a:xfrm>
              <a:off x="7940241" y="3253926"/>
              <a:ext cx="731118" cy="676312"/>
            </a:xfrm>
            <a:prstGeom prst="rightArrow">
              <a:avLst>
                <a:gd name="adj1" fmla="val 36408"/>
                <a:gd name="adj2" fmla="val 62647"/>
              </a:avLst>
            </a:prstGeom>
            <a:solidFill>
              <a:srgbClr val="CAB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4A1FAEC-FF7A-4A3F-B573-9DB955AD6742}"/>
              </a:ext>
            </a:extLst>
          </p:cNvPr>
          <p:cNvSpPr txBox="1"/>
          <p:nvPr/>
        </p:nvSpPr>
        <p:spPr>
          <a:xfrm>
            <a:off x="8262056" y="4089720"/>
            <a:ext cx="35445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화장품 립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 제품 검색 추이 확인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키워드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립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vs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아이 제품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립 제품 수요 현황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데이터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확인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키워드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마스크푸르프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키워드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9B46E03C-ECC7-43DF-A60D-9E0F325392A7}"/>
              </a:ext>
            </a:extLst>
          </p:cNvPr>
          <p:cNvSpPr txBox="1"/>
          <p:nvPr/>
        </p:nvSpPr>
        <p:spPr>
          <a:xfrm>
            <a:off x="1120820" y="544523"/>
            <a:ext cx="1050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전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간략히 조회하여 방향 적합성을 판단한다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데이터를 이용하여 분석하고 키워드 </a:t>
            </a:r>
            <a:r>
              <a:rPr lang="ko-KR" altLang="en-US" b="1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검색량을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확인하는 방향으로 진행한다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ja-JP" altLang="en-US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2" name="正方形/長方形 2">
            <a:extLst>
              <a:ext uri="{FF2B5EF4-FFF2-40B4-BE49-F238E27FC236}">
                <a16:creationId xmlns:a16="http://schemas.microsoft.com/office/drawing/2014/main" id="{A75A66E0-C657-41EC-BC30-304E61C86056}"/>
              </a:ext>
            </a:extLst>
          </p:cNvPr>
          <p:cNvSpPr/>
          <p:nvPr/>
        </p:nvSpPr>
        <p:spPr>
          <a:xfrm>
            <a:off x="141819" y="818097"/>
            <a:ext cx="754770" cy="212303"/>
          </a:xfrm>
          <a:custGeom>
            <a:avLst/>
            <a:gdLst>
              <a:gd name="connsiteX0" fmla="*/ 0 w 754770"/>
              <a:gd name="connsiteY0" fmla="*/ 0 h 212303"/>
              <a:gd name="connsiteX1" fmla="*/ 754770 w 754770"/>
              <a:gd name="connsiteY1" fmla="*/ 0 h 212303"/>
              <a:gd name="connsiteX2" fmla="*/ 754770 w 754770"/>
              <a:gd name="connsiteY2" fmla="*/ 212303 h 212303"/>
              <a:gd name="connsiteX3" fmla="*/ 0 w 754770"/>
              <a:gd name="connsiteY3" fmla="*/ 212303 h 212303"/>
              <a:gd name="connsiteX4" fmla="*/ 0 w 754770"/>
              <a:gd name="connsiteY4" fmla="*/ 0 h 21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770" h="212303" fill="none" extrusionOk="0">
                <a:moveTo>
                  <a:pt x="0" y="0"/>
                </a:moveTo>
                <a:cubicBezTo>
                  <a:pt x="215490" y="5378"/>
                  <a:pt x="444402" y="55141"/>
                  <a:pt x="754770" y="0"/>
                </a:cubicBezTo>
                <a:cubicBezTo>
                  <a:pt x="773080" y="29394"/>
                  <a:pt x="766868" y="136930"/>
                  <a:pt x="754770" y="212303"/>
                </a:cubicBezTo>
                <a:cubicBezTo>
                  <a:pt x="486965" y="266471"/>
                  <a:pt x="299911" y="183946"/>
                  <a:pt x="0" y="212303"/>
                </a:cubicBezTo>
                <a:cubicBezTo>
                  <a:pt x="-3778" y="123714"/>
                  <a:pt x="-2784" y="91265"/>
                  <a:pt x="0" y="0"/>
                </a:cubicBezTo>
                <a:close/>
              </a:path>
              <a:path w="754770" h="212303" stroke="0" extrusionOk="0">
                <a:moveTo>
                  <a:pt x="0" y="0"/>
                </a:moveTo>
                <a:cubicBezTo>
                  <a:pt x="341876" y="-56688"/>
                  <a:pt x="659109" y="62275"/>
                  <a:pt x="754770" y="0"/>
                </a:cubicBezTo>
                <a:cubicBezTo>
                  <a:pt x="761334" y="85203"/>
                  <a:pt x="761040" y="143506"/>
                  <a:pt x="754770" y="212303"/>
                </a:cubicBezTo>
                <a:cubicBezTo>
                  <a:pt x="499727" y="236444"/>
                  <a:pt x="259646" y="170760"/>
                  <a:pt x="0" y="212303"/>
                </a:cubicBezTo>
                <a:cubicBezTo>
                  <a:pt x="-14839" y="169275"/>
                  <a:pt x="14722" y="81414"/>
                  <a:pt x="0" y="0"/>
                </a:cubicBezTo>
                <a:close/>
              </a:path>
            </a:pathLst>
          </a:custGeom>
          <a:solidFill>
            <a:srgbClr val="E4DDD4"/>
          </a:solidFill>
          <a:ln>
            <a:solidFill>
              <a:srgbClr val="66514A"/>
            </a:solidFill>
            <a:extLst>
              <a:ext uri="{C807C97D-BFC1-408E-A445-0C87EB9F89A2}">
                <ask:lineSketchStyleProps xmlns:ask="http://schemas.microsoft.com/office/drawing/2018/sketchyshapes" sd="24966124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rgbClr val="66514A"/>
                </a:solidFill>
                <a:latin typeface="나눔스퀘어_ac Bold" panose="020B0600000101010101" pitchFamily="50" charset="-127"/>
              </a:rPr>
              <a:t>Roadmap</a:t>
            </a:r>
            <a:endParaRPr lang="ja-JP" altLang="en-US" sz="900" dirty="0">
              <a:solidFill>
                <a:srgbClr val="66514A"/>
              </a:solidFill>
              <a:latin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881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B59868-CDD0-4649-A195-2AE50506FA4A}"/>
              </a:ext>
            </a:extLst>
          </p:cNvPr>
          <p:cNvSpPr/>
          <p:nvPr/>
        </p:nvSpPr>
        <p:spPr>
          <a:xfrm>
            <a:off x="313248" y="1256563"/>
            <a:ext cx="11565504" cy="516186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 데이터</a:t>
            </a:r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703353" y="1521044"/>
            <a:ext cx="6524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651500" algn="l"/>
              </a:tabLst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검정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1: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월별 매출액 추이 확인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방향 점검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A018F-B10A-45DA-9D79-4EC2CA3BB9EE}"/>
              </a:ext>
            </a:extLst>
          </p:cNvPr>
          <p:cNvSpPr/>
          <p:nvPr/>
        </p:nvSpPr>
        <p:spPr>
          <a:xfrm>
            <a:off x="2663256" y="119891"/>
            <a:ext cx="2330225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66269-5A9B-4C31-A1B0-D6CBDCB758AC}"/>
              </a:ext>
            </a:extLst>
          </p:cNvPr>
          <p:cNvSpPr txBox="1"/>
          <p:nvPr/>
        </p:nvSpPr>
        <p:spPr>
          <a:xfrm>
            <a:off x="6186919" y="213544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기초 화장품 월별 매출액 추이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3FFF8-EBA5-48AC-86F2-2DB7EEF24133}"/>
              </a:ext>
            </a:extLst>
          </p:cNvPr>
          <p:cNvSpPr txBox="1"/>
          <p:nvPr/>
        </p:nvSpPr>
        <p:spPr>
          <a:xfrm>
            <a:off x="8708231" y="6184605"/>
            <a:ext cx="32232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 데이터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en-US" altLang="ko-KR" sz="8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Mcorporation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메이크업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스킨케어</a:t>
            </a: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A0B208DD-C18E-498D-AF43-A43A659FFF65}"/>
              </a:ext>
            </a:extLst>
          </p:cNvPr>
          <p:cNvSpPr txBox="1"/>
          <p:nvPr/>
        </p:nvSpPr>
        <p:spPr>
          <a:xfrm>
            <a:off x="1120820" y="544523"/>
            <a:ext cx="10753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발생한 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월을 기준으로 색조 화장품 매출액이 하락 추세를 보인다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메이크업 제품 특성상 여성 구매액이 눈에 띄게 하락하였다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ja-JP" altLang="en-US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5" name="テキスト ボックス 4">
            <a:extLst>
              <a:ext uri="{FF2B5EF4-FFF2-40B4-BE49-F238E27FC236}">
                <a16:creationId xmlns:a16="http://schemas.microsoft.com/office/drawing/2014/main" id="{2F5B3E49-0F74-422A-AEB4-4B916B473C65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04B05B-1D54-47F2-AE52-EC67B155CDC8}"/>
              </a:ext>
            </a:extLst>
          </p:cNvPr>
          <p:cNvSpPr txBox="1"/>
          <p:nvPr/>
        </p:nvSpPr>
        <p:spPr>
          <a:xfrm>
            <a:off x="1120820" y="1087282"/>
            <a:ext cx="262552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rgbClr val="4D5156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 대한민국 코로나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19 </a:t>
            </a:r>
            <a:r>
              <a:rPr lang="ko-KR" altLang="en-US" sz="800" b="0" i="0" dirty="0">
                <a:solidFill>
                  <a:srgbClr val="4D5156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첫 </a:t>
            </a:r>
            <a:r>
              <a:rPr lang="ko-KR" altLang="en-US" sz="800" b="0" i="0" dirty="0" err="1">
                <a:solidFill>
                  <a:srgbClr val="4D5156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확진자</a:t>
            </a:r>
            <a:r>
              <a:rPr lang="ko-KR" altLang="en-US" sz="800" b="0" i="0" dirty="0">
                <a:solidFill>
                  <a:srgbClr val="4D5156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발생 시기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2020</a:t>
            </a:r>
            <a:r>
              <a:rPr lang="ko-KR" altLang="en-US" sz="800" b="0" i="0" dirty="0">
                <a:solidFill>
                  <a:srgbClr val="4D5156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</a:t>
            </a:r>
            <a:r>
              <a:rPr lang="ko-KR" altLang="en-US" sz="800" b="0" i="0" dirty="0">
                <a:solidFill>
                  <a:srgbClr val="4D5156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월 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8</a:t>
            </a:r>
            <a:r>
              <a:rPr lang="ko-KR" altLang="en-US" sz="800" b="0" i="0" dirty="0">
                <a:solidFill>
                  <a:srgbClr val="4D5156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</a:t>
            </a:r>
            <a:endParaRPr lang="ko-KR" altLang="en-US" sz="8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B1CCBA-54E3-4A12-80F3-AC67EBBA474C}"/>
              </a:ext>
            </a:extLst>
          </p:cNvPr>
          <p:cNvSpPr txBox="1"/>
          <p:nvPr/>
        </p:nvSpPr>
        <p:spPr>
          <a:xfrm>
            <a:off x="495086" y="213544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색조 화장품 월별 매출액 추이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EACA16-B9CD-44E3-9481-032B3250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6" y="2554643"/>
            <a:ext cx="5509061" cy="36193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04520F-1904-468B-97A8-0DAB549A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919" y="2554643"/>
            <a:ext cx="5509061" cy="3617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70A49B-9DA8-45DC-A9B3-7DC430105821}"/>
              </a:ext>
            </a:extLst>
          </p:cNvPr>
          <p:cNvSpPr/>
          <p:nvPr/>
        </p:nvSpPr>
        <p:spPr>
          <a:xfrm>
            <a:off x="141819" y="818097"/>
            <a:ext cx="754770" cy="212303"/>
          </a:xfrm>
          <a:custGeom>
            <a:avLst/>
            <a:gdLst>
              <a:gd name="connsiteX0" fmla="*/ 0 w 754770"/>
              <a:gd name="connsiteY0" fmla="*/ 0 h 212303"/>
              <a:gd name="connsiteX1" fmla="*/ 754770 w 754770"/>
              <a:gd name="connsiteY1" fmla="*/ 0 h 212303"/>
              <a:gd name="connsiteX2" fmla="*/ 754770 w 754770"/>
              <a:gd name="connsiteY2" fmla="*/ 212303 h 212303"/>
              <a:gd name="connsiteX3" fmla="*/ 0 w 754770"/>
              <a:gd name="connsiteY3" fmla="*/ 212303 h 212303"/>
              <a:gd name="connsiteX4" fmla="*/ 0 w 754770"/>
              <a:gd name="connsiteY4" fmla="*/ 0 h 21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770" h="212303" fill="none" extrusionOk="0">
                <a:moveTo>
                  <a:pt x="0" y="0"/>
                </a:moveTo>
                <a:cubicBezTo>
                  <a:pt x="215490" y="5378"/>
                  <a:pt x="444402" y="55141"/>
                  <a:pt x="754770" y="0"/>
                </a:cubicBezTo>
                <a:cubicBezTo>
                  <a:pt x="773080" y="29394"/>
                  <a:pt x="766868" y="136930"/>
                  <a:pt x="754770" y="212303"/>
                </a:cubicBezTo>
                <a:cubicBezTo>
                  <a:pt x="486965" y="266471"/>
                  <a:pt x="299911" y="183946"/>
                  <a:pt x="0" y="212303"/>
                </a:cubicBezTo>
                <a:cubicBezTo>
                  <a:pt x="-3778" y="123714"/>
                  <a:pt x="-2784" y="91265"/>
                  <a:pt x="0" y="0"/>
                </a:cubicBezTo>
                <a:close/>
              </a:path>
              <a:path w="754770" h="212303" stroke="0" extrusionOk="0">
                <a:moveTo>
                  <a:pt x="0" y="0"/>
                </a:moveTo>
                <a:cubicBezTo>
                  <a:pt x="341876" y="-56688"/>
                  <a:pt x="659109" y="62275"/>
                  <a:pt x="754770" y="0"/>
                </a:cubicBezTo>
                <a:cubicBezTo>
                  <a:pt x="761334" y="85203"/>
                  <a:pt x="761040" y="143506"/>
                  <a:pt x="754770" y="212303"/>
                </a:cubicBezTo>
                <a:cubicBezTo>
                  <a:pt x="499727" y="236444"/>
                  <a:pt x="259646" y="170760"/>
                  <a:pt x="0" y="212303"/>
                </a:cubicBezTo>
                <a:cubicBezTo>
                  <a:pt x="-14839" y="169275"/>
                  <a:pt x="14722" y="81414"/>
                  <a:pt x="0" y="0"/>
                </a:cubicBezTo>
                <a:close/>
              </a:path>
            </a:pathLst>
          </a:custGeom>
          <a:solidFill>
            <a:srgbClr val="E4DDD4"/>
          </a:solidFill>
          <a:ln>
            <a:solidFill>
              <a:srgbClr val="66514A"/>
            </a:solidFill>
            <a:extLst>
              <a:ext uri="{C807C97D-BFC1-408E-A445-0C87EB9F89A2}">
                <ask:lineSketchStyleProps xmlns:ask="http://schemas.microsoft.com/office/drawing/2018/sketchyshapes" sd="24966124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검정</a:t>
            </a:r>
            <a:endParaRPr lang="ja-JP" altLang="en-US" sz="900" dirty="0">
              <a:solidFill>
                <a:srgbClr val="66514A"/>
              </a:solidFill>
              <a:latin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566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D0C6EE-376B-4989-8663-872A3F35C77E}"/>
              </a:ext>
            </a:extLst>
          </p:cNvPr>
          <p:cNvSpPr/>
          <p:nvPr/>
        </p:nvSpPr>
        <p:spPr>
          <a:xfrm>
            <a:off x="313248" y="1256563"/>
            <a:ext cx="11565504" cy="516186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703353" y="1521044"/>
            <a:ext cx="5607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검정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2: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화장품 업종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구매량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 확인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오프라인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A018F-B10A-45DA-9D79-4EC2CA3BB9EE}"/>
              </a:ext>
            </a:extLst>
          </p:cNvPr>
          <p:cNvSpPr/>
          <p:nvPr/>
        </p:nvSpPr>
        <p:spPr>
          <a:xfrm>
            <a:off x="2663256" y="119891"/>
            <a:ext cx="2330225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1F13D-5636-477D-BE5C-2EF1620A9D93}"/>
              </a:ext>
            </a:extLst>
          </p:cNvPr>
          <p:cNvSpPr txBox="1"/>
          <p:nvPr/>
        </p:nvSpPr>
        <p:spPr>
          <a:xfrm>
            <a:off x="495085" y="2135441"/>
            <a:ext cx="3797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신한카드 오프라인 일별 구매 횟수 데이터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3FFF8-EBA5-48AC-86F2-2DB7EEF24133}"/>
              </a:ext>
            </a:extLst>
          </p:cNvPr>
          <p:cNvSpPr txBox="1"/>
          <p:nvPr/>
        </p:nvSpPr>
        <p:spPr>
          <a:xfrm>
            <a:off x="3679031" y="6185199"/>
            <a:ext cx="32232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 데이터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신한카드 결제 데이터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업종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M018_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화장품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ko-KR" altLang="en-US" sz="8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A0B208DD-C18E-498D-AF43-A43A659FFF65}"/>
              </a:ext>
            </a:extLst>
          </p:cNvPr>
          <p:cNvSpPr txBox="1"/>
          <p:nvPr/>
        </p:nvSpPr>
        <p:spPr>
          <a:xfrm>
            <a:off x="1120820" y="544523"/>
            <a:ext cx="940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신한카드 오프라인 구매 횟수 데이터로 화장품 시장 전체를 살펴보면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화장품 업종 구매수가 전체적으로 하락하고 있음을 확인할 수 있다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ja-JP" altLang="en-US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5" name="テキスト ボックス 4">
            <a:extLst>
              <a:ext uri="{FF2B5EF4-FFF2-40B4-BE49-F238E27FC236}">
                <a16:creationId xmlns:a16="http://schemas.microsoft.com/office/drawing/2014/main" id="{2F5B3E49-0F74-422A-AEB4-4B916B473C65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0506A0-079C-4FAA-8B1E-BC9EC05FE5F5}"/>
              </a:ext>
            </a:extLst>
          </p:cNvPr>
          <p:cNvSpPr txBox="1"/>
          <p:nvPr/>
        </p:nvSpPr>
        <p:spPr>
          <a:xfrm>
            <a:off x="7221638" y="267247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확인할 사항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2D1E6-66AC-42A3-A243-B7463BCDA52C}"/>
              </a:ext>
            </a:extLst>
          </p:cNvPr>
          <p:cNvSpPr txBox="1"/>
          <p:nvPr/>
        </p:nvSpPr>
        <p:spPr>
          <a:xfrm>
            <a:off x="7234338" y="3097374"/>
            <a:ext cx="3462807" cy="63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화장품 업계 구매 횟수가 줄어드는 추세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업계 특성상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여성의 변화가 눈에 띄게 나타남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DFCA18-3823-4395-8C8E-B379505BF7E5}"/>
              </a:ext>
            </a:extLst>
          </p:cNvPr>
          <p:cNvSpPr txBox="1"/>
          <p:nvPr/>
        </p:nvSpPr>
        <p:spPr>
          <a:xfrm>
            <a:off x="488736" y="2842575"/>
            <a:ext cx="5991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8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단위</a:t>
            </a:r>
            <a:r>
              <a:rPr lang="en-US" altLang="ko-KR" sz="8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8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천</a:t>
            </a:r>
            <a:r>
              <a:rPr lang="en-US" altLang="ko-KR" sz="8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7AE2983-FA8E-4357-BE0D-BEB9BE60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6" y="2554643"/>
            <a:ext cx="6312114" cy="3617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0DB8B14-31F1-445A-9B97-92852DD334A7}"/>
              </a:ext>
            </a:extLst>
          </p:cNvPr>
          <p:cNvSpPr/>
          <p:nvPr/>
        </p:nvSpPr>
        <p:spPr>
          <a:xfrm>
            <a:off x="141819" y="818097"/>
            <a:ext cx="754770" cy="212303"/>
          </a:xfrm>
          <a:custGeom>
            <a:avLst/>
            <a:gdLst>
              <a:gd name="connsiteX0" fmla="*/ 0 w 754770"/>
              <a:gd name="connsiteY0" fmla="*/ 0 h 212303"/>
              <a:gd name="connsiteX1" fmla="*/ 754770 w 754770"/>
              <a:gd name="connsiteY1" fmla="*/ 0 h 212303"/>
              <a:gd name="connsiteX2" fmla="*/ 754770 w 754770"/>
              <a:gd name="connsiteY2" fmla="*/ 212303 h 212303"/>
              <a:gd name="connsiteX3" fmla="*/ 0 w 754770"/>
              <a:gd name="connsiteY3" fmla="*/ 212303 h 212303"/>
              <a:gd name="connsiteX4" fmla="*/ 0 w 754770"/>
              <a:gd name="connsiteY4" fmla="*/ 0 h 21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770" h="212303" fill="none" extrusionOk="0">
                <a:moveTo>
                  <a:pt x="0" y="0"/>
                </a:moveTo>
                <a:cubicBezTo>
                  <a:pt x="215490" y="5378"/>
                  <a:pt x="444402" y="55141"/>
                  <a:pt x="754770" y="0"/>
                </a:cubicBezTo>
                <a:cubicBezTo>
                  <a:pt x="773080" y="29394"/>
                  <a:pt x="766868" y="136930"/>
                  <a:pt x="754770" y="212303"/>
                </a:cubicBezTo>
                <a:cubicBezTo>
                  <a:pt x="486965" y="266471"/>
                  <a:pt x="299911" y="183946"/>
                  <a:pt x="0" y="212303"/>
                </a:cubicBezTo>
                <a:cubicBezTo>
                  <a:pt x="-3778" y="123714"/>
                  <a:pt x="-2784" y="91265"/>
                  <a:pt x="0" y="0"/>
                </a:cubicBezTo>
                <a:close/>
              </a:path>
              <a:path w="754770" h="212303" stroke="0" extrusionOk="0">
                <a:moveTo>
                  <a:pt x="0" y="0"/>
                </a:moveTo>
                <a:cubicBezTo>
                  <a:pt x="341876" y="-56688"/>
                  <a:pt x="659109" y="62275"/>
                  <a:pt x="754770" y="0"/>
                </a:cubicBezTo>
                <a:cubicBezTo>
                  <a:pt x="761334" y="85203"/>
                  <a:pt x="761040" y="143506"/>
                  <a:pt x="754770" y="212303"/>
                </a:cubicBezTo>
                <a:cubicBezTo>
                  <a:pt x="499727" y="236444"/>
                  <a:pt x="259646" y="170760"/>
                  <a:pt x="0" y="212303"/>
                </a:cubicBezTo>
                <a:cubicBezTo>
                  <a:pt x="-14839" y="169275"/>
                  <a:pt x="14722" y="81414"/>
                  <a:pt x="0" y="0"/>
                </a:cubicBezTo>
                <a:close/>
              </a:path>
            </a:pathLst>
          </a:custGeom>
          <a:solidFill>
            <a:srgbClr val="E4DDD4"/>
          </a:solidFill>
          <a:ln>
            <a:solidFill>
              <a:srgbClr val="66514A"/>
            </a:solidFill>
            <a:extLst>
              <a:ext uri="{C807C97D-BFC1-408E-A445-0C87EB9F89A2}">
                <ask:lineSketchStyleProps xmlns:ask="http://schemas.microsoft.com/office/drawing/2018/sketchyshapes" sd="24966124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검정</a:t>
            </a:r>
            <a:endParaRPr lang="ja-JP" altLang="en-US" sz="900" dirty="0">
              <a:solidFill>
                <a:srgbClr val="66514A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57F62-ADF9-4C26-89C1-C8A6F59DECB8}"/>
              </a:ext>
            </a:extLst>
          </p:cNvPr>
          <p:cNvSpPr txBox="1"/>
          <p:nvPr/>
        </p:nvSpPr>
        <p:spPr>
          <a:xfrm>
            <a:off x="7220657" y="4069639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검정 정리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345483-35EE-4FDF-A2C7-6B395AFB7176}"/>
              </a:ext>
            </a:extLst>
          </p:cNvPr>
          <p:cNvSpPr txBox="1"/>
          <p:nvPr/>
        </p:nvSpPr>
        <p:spPr>
          <a:xfrm>
            <a:off x="7233357" y="4494542"/>
            <a:ext cx="4035079" cy="119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화장품 업계 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오프라인 전체적으로 매출 하락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여성 온라인 색조 화장품 매출액은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시작된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20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월부터 하락 추이를 보임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여성 온라인 기초 화장품 매출액은 비슷하거나 성장함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912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D0C6EE-376B-4989-8663-872A3F35C77E}"/>
              </a:ext>
            </a:extLst>
          </p:cNvPr>
          <p:cNvSpPr/>
          <p:nvPr/>
        </p:nvSpPr>
        <p:spPr>
          <a:xfrm>
            <a:off x="313248" y="1256563"/>
            <a:ext cx="11565504" cy="516186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 데이터</a:t>
            </a:r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703353" y="1521044"/>
            <a:ext cx="6219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분석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1: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화장품 매출액 추이 확인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온라인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A018F-B10A-45DA-9D79-4EC2CA3BB9EE}"/>
              </a:ext>
            </a:extLst>
          </p:cNvPr>
          <p:cNvSpPr/>
          <p:nvPr/>
        </p:nvSpPr>
        <p:spPr>
          <a:xfrm>
            <a:off x="2663256" y="119891"/>
            <a:ext cx="2330225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66269-5A9B-4C31-A1B0-D6CBDCB758AC}"/>
              </a:ext>
            </a:extLst>
          </p:cNvPr>
          <p:cNvSpPr txBox="1"/>
          <p:nvPr/>
        </p:nvSpPr>
        <p:spPr>
          <a:xfrm>
            <a:off x="6186919" y="213544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기초 화장품 일별 매출액 추이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3FFF8-EBA5-48AC-86F2-2DB7EEF24133}"/>
              </a:ext>
            </a:extLst>
          </p:cNvPr>
          <p:cNvSpPr txBox="1"/>
          <p:nvPr/>
        </p:nvSpPr>
        <p:spPr>
          <a:xfrm>
            <a:off x="8708231" y="6184605"/>
            <a:ext cx="32232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 데이터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en-US" altLang="ko-KR" sz="8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Mcorporation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메이크업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스킨케어</a:t>
            </a: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A0B208DD-C18E-498D-AF43-A43A659FFF65}"/>
              </a:ext>
            </a:extLst>
          </p:cNvPr>
          <p:cNvSpPr txBox="1"/>
          <p:nvPr/>
        </p:nvSpPr>
        <p:spPr>
          <a:xfrm>
            <a:off x="1120820" y="544523"/>
            <a:ext cx="10498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온라인 매출 데이터를 일별로 분석한 결과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여성 색조 화장품 매출액은 감소하고</a:t>
            </a:r>
            <a:endParaRPr lang="en-US" altLang="ko-KR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화장품 매출액은 계속하여 증가하는 추세를 알 수 있다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ja-JP" altLang="en-US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5" name="テキスト ボックス 4">
            <a:extLst>
              <a:ext uri="{FF2B5EF4-FFF2-40B4-BE49-F238E27FC236}">
                <a16:creationId xmlns:a16="http://schemas.microsoft.com/office/drawing/2014/main" id="{2F5B3E49-0F74-422A-AEB4-4B916B473C65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CEB193-E103-41A9-9849-848AB4923308}"/>
              </a:ext>
            </a:extLst>
          </p:cNvPr>
          <p:cNvSpPr txBox="1"/>
          <p:nvPr/>
        </p:nvSpPr>
        <p:spPr>
          <a:xfrm>
            <a:off x="495086" y="213544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화장품 일별 매출액 추이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8B977F-06AE-49B9-B1E3-B23BA3806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6" y="2552872"/>
            <a:ext cx="5509061" cy="36193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6D3498-8DDE-4784-B3BA-507C6D92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919" y="2552872"/>
            <a:ext cx="5529831" cy="36317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1AFDE5-42E1-4C52-AA19-BABC260E091D}"/>
              </a:ext>
            </a:extLst>
          </p:cNvPr>
          <p:cNvSpPr/>
          <p:nvPr/>
        </p:nvSpPr>
        <p:spPr>
          <a:xfrm>
            <a:off x="141819" y="818097"/>
            <a:ext cx="754770" cy="212303"/>
          </a:xfrm>
          <a:custGeom>
            <a:avLst/>
            <a:gdLst>
              <a:gd name="connsiteX0" fmla="*/ 0 w 754770"/>
              <a:gd name="connsiteY0" fmla="*/ 0 h 212303"/>
              <a:gd name="connsiteX1" fmla="*/ 754770 w 754770"/>
              <a:gd name="connsiteY1" fmla="*/ 0 h 212303"/>
              <a:gd name="connsiteX2" fmla="*/ 754770 w 754770"/>
              <a:gd name="connsiteY2" fmla="*/ 212303 h 212303"/>
              <a:gd name="connsiteX3" fmla="*/ 0 w 754770"/>
              <a:gd name="connsiteY3" fmla="*/ 212303 h 212303"/>
              <a:gd name="connsiteX4" fmla="*/ 0 w 754770"/>
              <a:gd name="connsiteY4" fmla="*/ 0 h 21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770" h="212303" fill="none" extrusionOk="0">
                <a:moveTo>
                  <a:pt x="0" y="0"/>
                </a:moveTo>
                <a:cubicBezTo>
                  <a:pt x="215490" y="5378"/>
                  <a:pt x="444402" y="55141"/>
                  <a:pt x="754770" y="0"/>
                </a:cubicBezTo>
                <a:cubicBezTo>
                  <a:pt x="773080" y="29394"/>
                  <a:pt x="766868" y="136930"/>
                  <a:pt x="754770" y="212303"/>
                </a:cubicBezTo>
                <a:cubicBezTo>
                  <a:pt x="486965" y="266471"/>
                  <a:pt x="299911" y="183946"/>
                  <a:pt x="0" y="212303"/>
                </a:cubicBezTo>
                <a:cubicBezTo>
                  <a:pt x="-3778" y="123714"/>
                  <a:pt x="-2784" y="91265"/>
                  <a:pt x="0" y="0"/>
                </a:cubicBezTo>
                <a:close/>
              </a:path>
              <a:path w="754770" h="212303" stroke="0" extrusionOk="0">
                <a:moveTo>
                  <a:pt x="0" y="0"/>
                </a:moveTo>
                <a:cubicBezTo>
                  <a:pt x="341876" y="-56688"/>
                  <a:pt x="659109" y="62275"/>
                  <a:pt x="754770" y="0"/>
                </a:cubicBezTo>
                <a:cubicBezTo>
                  <a:pt x="761334" y="85203"/>
                  <a:pt x="761040" y="143506"/>
                  <a:pt x="754770" y="212303"/>
                </a:cubicBezTo>
                <a:cubicBezTo>
                  <a:pt x="499727" y="236444"/>
                  <a:pt x="259646" y="170760"/>
                  <a:pt x="0" y="212303"/>
                </a:cubicBezTo>
                <a:cubicBezTo>
                  <a:pt x="-14839" y="169275"/>
                  <a:pt x="14722" y="81414"/>
                  <a:pt x="0" y="0"/>
                </a:cubicBezTo>
                <a:close/>
              </a:path>
            </a:pathLst>
          </a:custGeom>
          <a:solidFill>
            <a:srgbClr val="E4DDD4"/>
          </a:solidFill>
          <a:ln>
            <a:solidFill>
              <a:srgbClr val="66514A"/>
            </a:solidFill>
            <a:extLst>
              <a:ext uri="{C807C97D-BFC1-408E-A445-0C87EB9F89A2}">
                <ask:lineSketchStyleProps xmlns:ask="http://schemas.microsoft.com/office/drawing/2018/sketchyshapes" sd="24966124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분석</a:t>
            </a:r>
            <a:endParaRPr lang="ja-JP" altLang="en-US" sz="900" dirty="0">
              <a:solidFill>
                <a:srgbClr val="66514A"/>
              </a:solidFill>
              <a:latin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78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D0C6EE-376B-4989-8663-872A3F35C77E}"/>
              </a:ext>
            </a:extLst>
          </p:cNvPr>
          <p:cNvSpPr/>
          <p:nvPr/>
        </p:nvSpPr>
        <p:spPr>
          <a:xfrm>
            <a:off x="313248" y="1256563"/>
            <a:ext cx="11565504" cy="516186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 데이터</a:t>
            </a:r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703353" y="1521044"/>
            <a:ext cx="4706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분석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2: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 연관 키워드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A018F-B10A-45DA-9D79-4EC2CA3BB9EE}"/>
              </a:ext>
            </a:extLst>
          </p:cNvPr>
          <p:cNvSpPr/>
          <p:nvPr/>
        </p:nvSpPr>
        <p:spPr>
          <a:xfrm>
            <a:off x="2663256" y="119891"/>
            <a:ext cx="2330225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A0B208DD-C18E-498D-AF43-A43A659FFF65}"/>
              </a:ext>
            </a:extLst>
          </p:cNvPr>
          <p:cNvSpPr txBox="1"/>
          <p:nvPr/>
        </p:nvSpPr>
        <p:spPr>
          <a:xfrm>
            <a:off x="1120820" y="544523"/>
            <a:ext cx="1090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관련된 마스크 관련 키워드 </a:t>
            </a:r>
            <a:r>
              <a:rPr lang="ko-KR" altLang="en-US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검색량을</a:t>
            </a:r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조회하니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화장품 구매가 줄고 기초 화장품 구매가 늘어난 시기에 마스크 </a:t>
            </a:r>
            <a:r>
              <a:rPr lang="ko-KR" altLang="en-US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검색량이</a:t>
            </a:r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높다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5" name="テキスト ボックス 4">
            <a:extLst>
              <a:ext uri="{FF2B5EF4-FFF2-40B4-BE49-F238E27FC236}">
                <a16:creationId xmlns:a16="http://schemas.microsoft.com/office/drawing/2014/main" id="{2F5B3E49-0F74-422A-AEB4-4B916B473C65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CEB193-E103-41A9-9849-848AB4923308}"/>
              </a:ext>
            </a:extLst>
          </p:cNvPr>
          <p:cNvSpPr txBox="1"/>
          <p:nvPr/>
        </p:nvSpPr>
        <p:spPr>
          <a:xfrm>
            <a:off x="495086" y="213544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 연관 키워드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687F5-2437-4477-85F0-4CF40FEB518E}"/>
              </a:ext>
            </a:extLst>
          </p:cNvPr>
          <p:cNvSpPr txBox="1"/>
          <p:nvPr/>
        </p:nvSpPr>
        <p:spPr>
          <a:xfrm>
            <a:off x="3670770" y="6199994"/>
            <a:ext cx="32232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 데이터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네이버 </a:t>
            </a:r>
            <a:r>
              <a:rPr lang="ko-KR" altLang="en-US" sz="8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데이터랩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6BD375-7A31-4365-960A-A8AF51A3B62F}"/>
              </a:ext>
            </a:extLst>
          </p:cNvPr>
          <p:cNvSpPr txBox="1"/>
          <p:nvPr/>
        </p:nvSpPr>
        <p:spPr>
          <a:xfrm>
            <a:off x="7221638" y="2672467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확인할 사항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86875-CF5D-45C8-8802-F8BBF10BFEE0}"/>
              </a:ext>
            </a:extLst>
          </p:cNvPr>
          <p:cNvSpPr txBox="1"/>
          <p:nvPr/>
        </p:nvSpPr>
        <p:spPr>
          <a:xfrm>
            <a:off x="7234338" y="3097370"/>
            <a:ext cx="46233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시작 시점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부터 마스크 관련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검색량이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늘어났음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가장 심각했을 시기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검색량이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가장 높음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PLUS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+ 3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이후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검색량이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하락하는 이유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 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마스크는 한 번에 많이 구매하여 쓰는 제품이며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  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 대란이 사라진 시기이기 때문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1E89B0-3ED0-4F00-A7FB-E94C340523EE}"/>
              </a:ext>
            </a:extLst>
          </p:cNvPr>
          <p:cNvSpPr txBox="1"/>
          <p:nvPr/>
        </p:nvSpPr>
        <p:spPr>
          <a:xfrm>
            <a:off x="7302426" y="4695485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키워드 그룹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324AD2-5638-4BF6-A081-0E6AC637A2BE}"/>
              </a:ext>
            </a:extLst>
          </p:cNvPr>
          <p:cNvSpPr txBox="1"/>
          <p:nvPr/>
        </p:nvSpPr>
        <p:spPr>
          <a:xfrm>
            <a:off x="7315126" y="5120388"/>
            <a:ext cx="44278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Kf80, kf94,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kfad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공적마스크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공적마스크구매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덴탈마스크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마스크구입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마스크판매처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마스크판매처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비말마스크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비말차단마스크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의료용마스크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일회용마스크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일회용마스크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코로나마스크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코로나마스크판매처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7C80227-377D-4ED0-8C8F-56D9E16FFB31}"/>
              </a:ext>
            </a:extLst>
          </p:cNvPr>
          <p:cNvSpPr/>
          <p:nvPr/>
        </p:nvSpPr>
        <p:spPr>
          <a:xfrm>
            <a:off x="141819" y="818097"/>
            <a:ext cx="754770" cy="212303"/>
          </a:xfrm>
          <a:custGeom>
            <a:avLst/>
            <a:gdLst>
              <a:gd name="connsiteX0" fmla="*/ 0 w 754770"/>
              <a:gd name="connsiteY0" fmla="*/ 0 h 212303"/>
              <a:gd name="connsiteX1" fmla="*/ 754770 w 754770"/>
              <a:gd name="connsiteY1" fmla="*/ 0 h 212303"/>
              <a:gd name="connsiteX2" fmla="*/ 754770 w 754770"/>
              <a:gd name="connsiteY2" fmla="*/ 212303 h 212303"/>
              <a:gd name="connsiteX3" fmla="*/ 0 w 754770"/>
              <a:gd name="connsiteY3" fmla="*/ 212303 h 212303"/>
              <a:gd name="connsiteX4" fmla="*/ 0 w 754770"/>
              <a:gd name="connsiteY4" fmla="*/ 0 h 21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770" h="212303" fill="none" extrusionOk="0">
                <a:moveTo>
                  <a:pt x="0" y="0"/>
                </a:moveTo>
                <a:cubicBezTo>
                  <a:pt x="215490" y="5378"/>
                  <a:pt x="444402" y="55141"/>
                  <a:pt x="754770" y="0"/>
                </a:cubicBezTo>
                <a:cubicBezTo>
                  <a:pt x="773080" y="29394"/>
                  <a:pt x="766868" y="136930"/>
                  <a:pt x="754770" y="212303"/>
                </a:cubicBezTo>
                <a:cubicBezTo>
                  <a:pt x="486965" y="266471"/>
                  <a:pt x="299911" y="183946"/>
                  <a:pt x="0" y="212303"/>
                </a:cubicBezTo>
                <a:cubicBezTo>
                  <a:pt x="-3778" y="123714"/>
                  <a:pt x="-2784" y="91265"/>
                  <a:pt x="0" y="0"/>
                </a:cubicBezTo>
                <a:close/>
              </a:path>
              <a:path w="754770" h="212303" stroke="0" extrusionOk="0">
                <a:moveTo>
                  <a:pt x="0" y="0"/>
                </a:moveTo>
                <a:cubicBezTo>
                  <a:pt x="341876" y="-56688"/>
                  <a:pt x="659109" y="62275"/>
                  <a:pt x="754770" y="0"/>
                </a:cubicBezTo>
                <a:cubicBezTo>
                  <a:pt x="761334" y="85203"/>
                  <a:pt x="761040" y="143506"/>
                  <a:pt x="754770" y="212303"/>
                </a:cubicBezTo>
                <a:cubicBezTo>
                  <a:pt x="499727" y="236444"/>
                  <a:pt x="259646" y="170760"/>
                  <a:pt x="0" y="212303"/>
                </a:cubicBezTo>
                <a:cubicBezTo>
                  <a:pt x="-14839" y="169275"/>
                  <a:pt x="14722" y="81414"/>
                  <a:pt x="0" y="0"/>
                </a:cubicBezTo>
                <a:close/>
              </a:path>
            </a:pathLst>
          </a:custGeom>
          <a:solidFill>
            <a:srgbClr val="E4DDD4"/>
          </a:solidFill>
          <a:ln>
            <a:solidFill>
              <a:srgbClr val="66514A"/>
            </a:solidFill>
            <a:extLst>
              <a:ext uri="{C807C97D-BFC1-408E-A445-0C87EB9F89A2}">
                <ask:lineSketchStyleProps xmlns:ask="http://schemas.microsoft.com/office/drawing/2018/sketchyshapes" sd="24966124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분석</a:t>
            </a:r>
            <a:endParaRPr lang="ja-JP" altLang="en-US" sz="900" dirty="0">
              <a:solidFill>
                <a:srgbClr val="66514A"/>
              </a:solidFill>
              <a:latin typeface="나눔스퀘어_ac 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50A2AD0-C86B-45F8-80A6-84D73A93A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3" y="2561029"/>
            <a:ext cx="6314247" cy="36257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51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4A3A3E-9DC7-4825-8ED5-9010BF2E6487}"/>
              </a:ext>
            </a:extLst>
          </p:cNvPr>
          <p:cNvSpPr/>
          <p:nvPr/>
        </p:nvSpPr>
        <p:spPr>
          <a:xfrm>
            <a:off x="313248" y="1256563"/>
            <a:ext cx="11565504" cy="516186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 데이터</a:t>
            </a:r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A018F-B10A-45DA-9D79-4EC2CA3BB9EE}"/>
              </a:ext>
            </a:extLst>
          </p:cNvPr>
          <p:cNvSpPr/>
          <p:nvPr/>
        </p:nvSpPr>
        <p:spPr>
          <a:xfrm>
            <a:off x="2663256" y="119891"/>
            <a:ext cx="2330225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" name="テキスト ボックス 4">
            <a:extLst>
              <a:ext uri="{FF2B5EF4-FFF2-40B4-BE49-F238E27FC236}">
                <a16:creationId xmlns:a16="http://schemas.microsoft.com/office/drawing/2014/main" id="{2F5B3E49-0F74-422A-AEB4-4B916B473C65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4F04C-CD4C-4352-8AA1-1EFDDD3E8850}"/>
              </a:ext>
            </a:extLst>
          </p:cNvPr>
          <p:cNvSpPr txBox="1"/>
          <p:nvPr/>
        </p:nvSpPr>
        <p:spPr>
          <a:xfrm>
            <a:off x="703353" y="1521044"/>
            <a:ext cx="5982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분석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3: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화장품 인터넷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 확인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5AC350-70A7-48B9-AFB4-2E28CE20F932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58C583-62CC-4C42-8941-1632D7E862A3}"/>
              </a:ext>
            </a:extLst>
          </p:cNvPr>
          <p:cNvSpPr txBox="1"/>
          <p:nvPr/>
        </p:nvSpPr>
        <p:spPr>
          <a:xfrm>
            <a:off x="7221638" y="267247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키워드 그룹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ADEC6621-970E-43A9-A112-D5EFDC3E9547}"/>
              </a:ext>
            </a:extLst>
          </p:cNvPr>
          <p:cNvSpPr txBox="1"/>
          <p:nvPr/>
        </p:nvSpPr>
        <p:spPr>
          <a:xfrm>
            <a:off x="1120820" y="544523"/>
            <a:ext cx="1098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색조화장품 </a:t>
            </a:r>
            <a:r>
              <a:rPr lang="ko-KR" altLang="en-US" b="1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검색량은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중순을 기준으로 하락하고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화장품 </a:t>
            </a:r>
            <a:r>
              <a:rPr lang="ko-KR" altLang="en-US" b="1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검색량은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중순 가장 높고 색조 화장품보다 좁은 폭으로 하락하였다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84465-C7A3-46DE-95B4-AFFA89FB0A8F}"/>
              </a:ext>
            </a:extLst>
          </p:cNvPr>
          <p:cNvSpPr txBox="1"/>
          <p:nvPr/>
        </p:nvSpPr>
        <p:spPr>
          <a:xfrm>
            <a:off x="495085" y="213544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품목별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58AD7A-11D0-44C5-9015-E83E70492B44}"/>
              </a:ext>
            </a:extLst>
          </p:cNvPr>
          <p:cNvGrpSpPr/>
          <p:nvPr/>
        </p:nvGrpSpPr>
        <p:grpSpPr>
          <a:xfrm>
            <a:off x="7393088" y="3137991"/>
            <a:ext cx="4252812" cy="2323393"/>
            <a:chOff x="7393088" y="3137991"/>
            <a:chExt cx="4252812" cy="2323393"/>
          </a:xfrm>
        </p:grpSpPr>
        <p:sp>
          <p:nvSpPr>
            <p:cNvPr id="19" name="TextBox 18"/>
            <p:cNvSpPr txBox="1"/>
            <p:nvPr/>
          </p:nvSpPr>
          <p:spPr>
            <a:xfrm>
              <a:off x="7399438" y="3137991"/>
              <a:ext cx="4246462" cy="2323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</a:t>
              </a:r>
              <a:r>
                <a:rPr lang="ko-KR" altLang="en-US" sz="1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색조 화장품</a:t>
              </a:r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: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립스틱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마스카라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블러셔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비비크림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아이브로우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 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아이쉐도우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파운데이션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</a:t>
              </a:r>
              <a:r>
                <a:rPr lang="ko-KR" altLang="en-US" sz="1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기초 화장품</a:t>
              </a:r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: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수분크림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스킨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아이크림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에센스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 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재생크림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트러블케어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01258C3-7BE1-43E3-AE72-46DF74D34EB2}"/>
                </a:ext>
              </a:extLst>
            </p:cNvPr>
            <p:cNvSpPr/>
            <p:nvPr/>
          </p:nvSpPr>
          <p:spPr>
            <a:xfrm>
              <a:off x="7393088" y="3337381"/>
              <a:ext cx="294198" cy="53338"/>
            </a:xfrm>
            <a:prstGeom prst="rect">
              <a:avLst/>
            </a:prstGeom>
            <a:solidFill>
              <a:srgbClr val="EF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91BFFC-012D-454C-B134-37C0422356CD}"/>
                </a:ext>
              </a:extLst>
            </p:cNvPr>
            <p:cNvSpPr/>
            <p:nvPr/>
          </p:nvSpPr>
          <p:spPr>
            <a:xfrm>
              <a:off x="7393088" y="4629488"/>
              <a:ext cx="294198" cy="53338"/>
            </a:xfrm>
            <a:prstGeom prst="rect">
              <a:avLst/>
            </a:prstGeom>
            <a:solidFill>
              <a:srgbClr val="FCC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4A1A29D-DA83-4249-B375-994C46DC01FE}"/>
              </a:ext>
            </a:extLst>
          </p:cNvPr>
          <p:cNvSpPr txBox="1"/>
          <p:nvPr/>
        </p:nvSpPr>
        <p:spPr>
          <a:xfrm>
            <a:off x="3670770" y="6199994"/>
            <a:ext cx="32232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 데이터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네이버 </a:t>
            </a:r>
            <a:r>
              <a:rPr lang="ko-KR" altLang="en-US" sz="8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데이터랩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</a:p>
        </p:txBody>
      </p:sp>
      <p:sp>
        <p:nvSpPr>
          <p:cNvPr id="13" name="正方形/長方形 2">
            <a:extLst>
              <a:ext uri="{FF2B5EF4-FFF2-40B4-BE49-F238E27FC236}">
                <a16:creationId xmlns:a16="http://schemas.microsoft.com/office/drawing/2014/main" id="{FFDE59AA-389E-40F1-B87D-F401E4EB3085}"/>
              </a:ext>
            </a:extLst>
          </p:cNvPr>
          <p:cNvSpPr/>
          <p:nvPr/>
        </p:nvSpPr>
        <p:spPr>
          <a:xfrm>
            <a:off x="141819" y="818097"/>
            <a:ext cx="754770" cy="212303"/>
          </a:xfrm>
          <a:custGeom>
            <a:avLst/>
            <a:gdLst>
              <a:gd name="connsiteX0" fmla="*/ 0 w 754770"/>
              <a:gd name="connsiteY0" fmla="*/ 0 h 212303"/>
              <a:gd name="connsiteX1" fmla="*/ 754770 w 754770"/>
              <a:gd name="connsiteY1" fmla="*/ 0 h 212303"/>
              <a:gd name="connsiteX2" fmla="*/ 754770 w 754770"/>
              <a:gd name="connsiteY2" fmla="*/ 212303 h 212303"/>
              <a:gd name="connsiteX3" fmla="*/ 0 w 754770"/>
              <a:gd name="connsiteY3" fmla="*/ 212303 h 212303"/>
              <a:gd name="connsiteX4" fmla="*/ 0 w 754770"/>
              <a:gd name="connsiteY4" fmla="*/ 0 h 21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770" h="212303" fill="none" extrusionOk="0">
                <a:moveTo>
                  <a:pt x="0" y="0"/>
                </a:moveTo>
                <a:cubicBezTo>
                  <a:pt x="215490" y="5378"/>
                  <a:pt x="444402" y="55141"/>
                  <a:pt x="754770" y="0"/>
                </a:cubicBezTo>
                <a:cubicBezTo>
                  <a:pt x="773080" y="29394"/>
                  <a:pt x="766868" y="136930"/>
                  <a:pt x="754770" y="212303"/>
                </a:cubicBezTo>
                <a:cubicBezTo>
                  <a:pt x="486965" y="266471"/>
                  <a:pt x="299911" y="183946"/>
                  <a:pt x="0" y="212303"/>
                </a:cubicBezTo>
                <a:cubicBezTo>
                  <a:pt x="-3778" y="123714"/>
                  <a:pt x="-2784" y="91265"/>
                  <a:pt x="0" y="0"/>
                </a:cubicBezTo>
                <a:close/>
              </a:path>
              <a:path w="754770" h="212303" stroke="0" extrusionOk="0">
                <a:moveTo>
                  <a:pt x="0" y="0"/>
                </a:moveTo>
                <a:cubicBezTo>
                  <a:pt x="341876" y="-56688"/>
                  <a:pt x="659109" y="62275"/>
                  <a:pt x="754770" y="0"/>
                </a:cubicBezTo>
                <a:cubicBezTo>
                  <a:pt x="761334" y="85203"/>
                  <a:pt x="761040" y="143506"/>
                  <a:pt x="754770" y="212303"/>
                </a:cubicBezTo>
                <a:cubicBezTo>
                  <a:pt x="499727" y="236444"/>
                  <a:pt x="259646" y="170760"/>
                  <a:pt x="0" y="212303"/>
                </a:cubicBezTo>
                <a:cubicBezTo>
                  <a:pt x="-14839" y="169275"/>
                  <a:pt x="14722" y="81414"/>
                  <a:pt x="0" y="0"/>
                </a:cubicBezTo>
                <a:close/>
              </a:path>
            </a:pathLst>
          </a:custGeom>
          <a:solidFill>
            <a:srgbClr val="E4DDD4"/>
          </a:solidFill>
          <a:ln>
            <a:solidFill>
              <a:srgbClr val="66514A"/>
            </a:solidFill>
            <a:extLst>
              <a:ext uri="{C807C97D-BFC1-408E-A445-0C87EB9F89A2}">
                <ask:lineSketchStyleProps xmlns:ask="http://schemas.microsoft.com/office/drawing/2018/sketchyshapes" sd="24966124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분석</a:t>
            </a:r>
            <a:endParaRPr lang="ja-JP" altLang="en-US" sz="900" dirty="0">
              <a:solidFill>
                <a:srgbClr val="66514A"/>
              </a:solidFill>
              <a:latin typeface="나눔스퀘어_ac Bold" panose="020B06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D2ECFCB-8D41-4CE8-8E9D-B0717FF0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3" y="2561030"/>
            <a:ext cx="6314247" cy="3625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80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79C0C21-8478-4091-998D-6B7E55E36DED}"/>
              </a:ext>
            </a:extLst>
          </p:cNvPr>
          <p:cNvSpPr/>
          <p:nvPr/>
        </p:nvSpPr>
        <p:spPr>
          <a:xfrm>
            <a:off x="313248" y="1256563"/>
            <a:ext cx="11565504" cy="516186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 데이터</a:t>
            </a:r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A018F-B10A-45DA-9D79-4EC2CA3BB9EE}"/>
              </a:ext>
            </a:extLst>
          </p:cNvPr>
          <p:cNvSpPr/>
          <p:nvPr/>
        </p:nvSpPr>
        <p:spPr>
          <a:xfrm>
            <a:off x="2663256" y="119891"/>
            <a:ext cx="2330225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" name="テキスト ボックス 4">
            <a:extLst>
              <a:ext uri="{FF2B5EF4-FFF2-40B4-BE49-F238E27FC236}">
                <a16:creationId xmlns:a16="http://schemas.microsoft.com/office/drawing/2014/main" id="{2F5B3E49-0F74-422A-AEB4-4B916B473C65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4F04C-CD4C-4352-8AA1-1EFDDD3E8850}"/>
              </a:ext>
            </a:extLst>
          </p:cNvPr>
          <p:cNvSpPr txBox="1"/>
          <p:nvPr/>
        </p:nvSpPr>
        <p:spPr>
          <a:xfrm>
            <a:off x="703353" y="1521044"/>
            <a:ext cx="6623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분석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1: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화장품을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립으로 나누어 검색 추이 확인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5AC350-70A7-48B9-AFB4-2E28CE20F932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58C583-62CC-4C42-8941-1632D7E862A3}"/>
              </a:ext>
            </a:extLst>
          </p:cNvPr>
          <p:cNvSpPr txBox="1"/>
          <p:nvPr/>
        </p:nvSpPr>
        <p:spPr>
          <a:xfrm>
            <a:off x="7221638" y="2672469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키워드 그룹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ADEC6621-970E-43A9-A112-D5EFDC3E9547}"/>
              </a:ext>
            </a:extLst>
          </p:cNvPr>
          <p:cNvSpPr txBox="1"/>
          <p:nvPr/>
        </p:nvSpPr>
        <p:spPr>
          <a:xfrm>
            <a:off x="1120820" y="544523"/>
            <a:ext cx="1098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 착용의 보편화로 립 메이크업 제품의 </a:t>
            </a:r>
            <a:r>
              <a:rPr lang="ko-KR" altLang="en-US" b="1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검색량은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크게 감소하는 반면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외부로 노출되는 아이 메이크업 제품들에 대한 </a:t>
            </a:r>
            <a:r>
              <a:rPr lang="ko-KR" altLang="en-US" b="1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검색량은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꾸준한 것을 볼 수 있다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ja-JP" altLang="en-US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84465-C7A3-46DE-95B4-AFFA89FB0A8F}"/>
              </a:ext>
            </a:extLst>
          </p:cNvPr>
          <p:cNvSpPr txBox="1"/>
          <p:nvPr/>
        </p:nvSpPr>
        <p:spPr>
          <a:xfrm>
            <a:off x="495085" y="213544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품목별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954646-BF07-4300-AECE-C97D63879267}"/>
              </a:ext>
            </a:extLst>
          </p:cNvPr>
          <p:cNvGrpSpPr/>
          <p:nvPr/>
        </p:nvGrpSpPr>
        <p:grpSpPr>
          <a:xfrm>
            <a:off x="7393088" y="3127497"/>
            <a:ext cx="4246462" cy="1677062"/>
            <a:chOff x="7393088" y="2590469"/>
            <a:chExt cx="4246462" cy="1677062"/>
          </a:xfrm>
        </p:grpSpPr>
        <p:sp>
          <p:nvSpPr>
            <p:cNvPr id="19" name="TextBox 18"/>
            <p:cNvSpPr txBox="1"/>
            <p:nvPr/>
          </p:nvSpPr>
          <p:spPr>
            <a:xfrm>
              <a:off x="7393088" y="2590469"/>
              <a:ext cx="4246462" cy="1677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</a:t>
              </a:r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립 및 베이스 메이크업</a:t>
              </a:r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: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립스틱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베이스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블러셔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쉐딩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컨실러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하이라이터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</a:t>
              </a:r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아이 메이크업</a:t>
              </a:r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: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마스카라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아이리무버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아이브로우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아이쉐도우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F624441-9E5A-43EC-9DB4-2B0E652E8584}"/>
                </a:ext>
              </a:extLst>
            </p:cNvPr>
            <p:cNvSpPr/>
            <p:nvPr/>
          </p:nvSpPr>
          <p:spPr>
            <a:xfrm>
              <a:off x="7393088" y="2800351"/>
              <a:ext cx="294198" cy="53338"/>
            </a:xfrm>
            <a:prstGeom prst="rect">
              <a:avLst/>
            </a:prstGeom>
            <a:solidFill>
              <a:srgbClr val="EF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10B1C93-14D0-4044-84D1-C9F317D4F0CF}"/>
                </a:ext>
              </a:extLst>
            </p:cNvPr>
            <p:cNvSpPr/>
            <p:nvPr/>
          </p:nvSpPr>
          <p:spPr>
            <a:xfrm>
              <a:off x="7393088" y="3749558"/>
              <a:ext cx="294198" cy="53338"/>
            </a:xfrm>
            <a:prstGeom prst="rect">
              <a:avLst/>
            </a:prstGeom>
            <a:solidFill>
              <a:srgbClr val="FCC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0F3E5F4-83A8-4BCC-8737-7B462E1B3884}"/>
              </a:ext>
            </a:extLst>
          </p:cNvPr>
          <p:cNvSpPr txBox="1"/>
          <p:nvPr/>
        </p:nvSpPr>
        <p:spPr>
          <a:xfrm>
            <a:off x="3670770" y="6199994"/>
            <a:ext cx="32232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 데이터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네이버 </a:t>
            </a:r>
            <a:r>
              <a:rPr lang="ko-KR" altLang="en-US" sz="8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데이터랩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</a:p>
        </p:txBody>
      </p:sp>
      <p:sp>
        <p:nvSpPr>
          <p:cNvPr id="10" name="正方形/長方形 2">
            <a:extLst>
              <a:ext uri="{FF2B5EF4-FFF2-40B4-BE49-F238E27FC236}">
                <a16:creationId xmlns:a16="http://schemas.microsoft.com/office/drawing/2014/main" id="{E9F38F12-8CD7-4043-B963-91EC33BF4CFE}"/>
              </a:ext>
            </a:extLst>
          </p:cNvPr>
          <p:cNvSpPr/>
          <p:nvPr/>
        </p:nvSpPr>
        <p:spPr>
          <a:xfrm>
            <a:off x="141819" y="818097"/>
            <a:ext cx="754770" cy="212303"/>
          </a:xfrm>
          <a:custGeom>
            <a:avLst/>
            <a:gdLst>
              <a:gd name="connsiteX0" fmla="*/ 0 w 754770"/>
              <a:gd name="connsiteY0" fmla="*/ 0 h 212303"/>
              <a:gd name="connsiteX1" fmla="*/ 754770 w 754770"/>
              <a:gd name="connsiteY1" fmla="*/ 0 h 212303"/>
              <a:gd name="connsiteX2" fmla="*/ 754770 w 754770"/>
              <a:gd name="connsiteY2" fmla="*/ 212303 h 212303"/>
              <a:gd name="connsiteX3" fmla="*/ 0 w 754770"/>
              <a:gd name="connsiteY3" fmla="*/ 212303 h 212303"/>
              <a:gd name="connsiteX4" fmla="*/ 0 w 754770"/>
              <a:gd name="connsiteY4" fmla="*/ 0 h 21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770" h="212303" fill="none" extrusionOk="0">
                <a:moveTo>
                  <a:pt x="0" y="0"/>
                </a:moveTo>
                <a:cubicBezTo>
                  <a:pt x="215490" y="5378"/>
                  <a:pt x="444402" y="55141"/>
                  <a:pt x="754770" y="0"/>
                </a:cubicBezTo>
                <a:cubicBezTo>
                  <a:pt x="773080" y="29394"/>
                  <a:pt x="766868" y="136930"/>
                  <a:pt x="754770" y="212303"/>
                </a:cubicBezTo>
                <a:cubicBezTo>
                  <a:pt x="486965" y="266471"/>
                  <a:pt x="299911" y="183946"/>
                  <a:pt x="0" y="212303"/>
                </a:cubicBezTo>
                <a:cubicBezTo>
                  <a:pt x="-3778" y="123714"/>
                  <a:pt x="-2784" y="91265"/>
                  <a:pt x="0" y="0"/>
                </a:cubicBezTo>
                <a:close/>
              </a:path>
              <a:path w="754770" h="212303" stroke="0" extrusionOk="0">
                <a:moveTo>
                  <a:pt x="0" y="0"/>
                </a:moveTo>
                <a:cubicBezTo>
                  <a:pt x="341876" y="-56688"/>
                  <a:pt x="659109" y="62275"/>
                  <a:pt x="754770" y="0"/>
                </a:cubicBezTo>
                <a:cubicBezTo>
                  <a:pt x="761334" y="85203"/>
                  <a:pt x="761040" y="143506"/>
                  <a:pt x="754770" y="212303"/>
                </a:cubicBezTo>
                <a:cubicBezTo>
                  <a:pt x="499727" y="236444"/>
                  <a:pt x="259646" y="170760"/>
                  <a:pt x="0" y="212303"/>
                </a:cubicBezTo>
                <a:cubicBezTo>
                  <a:pt x="-14839" y="169275"/>
                  <a:pt x="14722" y="81414"/>
                  <a:pt x="0" y="0"/>
                </a:cubicBezTo>
                <a:close/>
              </a:path>
            </a:pathLst>
          </a:custGeom>
          <a:solidFill>
            <a:srgbClr val="E4DDD4"/>
          </a:solidFill>
          <a:ln>
            <a:solidFill>
              <a:srgbClr val="66514A"/>
            </a:solidFill>
            <a:extLst>
              <a:ext uri="{C807C97D-BFC1-408E-A445-0C87EB9F89A2}">
                <ask:lineSketchStyleProps xmlns:ask="http://schemas.microsoft.com/office/drawing/2018/sketchyshapes" sd="24966124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분석</a:t>
            </a:r>
            <a:endParaRPr lang="ja-JP" altLang="en-US" sz="900" dirty="0">
              <a:solidFill>
                <a:srgbClr val="66514A"/>
              </a:solidFill>
              <a:latin typeface="나눔스퀘어_ac Bold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5414A8C-6D51-4A70-BFF1-E5EC648F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6" y="2561028"/>
            <a:ext cx="6312114" cy="3625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9904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79C0C21-8478-4091-998D-6B7E55E36DED}"/>
              </a:ext>
            </a:extLst>
          </p:cNvPr>
          <p:cNvSpPr/>
          <p:nvPr/>
        </p:nvSpPr>
        <p:spPr>
          <a:xfrm>
            <a:off x="313248" y="1256563"/>
            <a:ext cx="11565504" cy="516186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 데이터</a:t>
            </a:r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A018F-B10A-45DA-9D79-4EC2CA3BB9EE}"/>
              </a:ext>
            </a:extLst>
          </p:cNvPr>
          <p:cNvSpPr/>
          <p:nvPr/>
        </p:nvSpPr>
        <p:spPr>
          <a:xfrm>
            <a:off x="2663256" y="119891"/>
            <a:ext cx="2330225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" name="テキスト ボックス 4">
            <a:extLst>
              <a:ext uri="{FF2B5EF4-FFF2-40B4-BE49-F238E27FC236}">
                <a16:creationId xmlns:a16="http://schemas.microsoft.com/office/drawing/2014/main" id="{2F5B3E49-0F74-422A-AEB4-4B916B473C65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4F04C-CD4C-4352-8AA1-1EFDDD3E8850}"/>
              </a:ext>
            </a:extLst>
          </p:cNvPr>
          <p:cNvSpPr txBox="1"/>
          <p:nvPr/>
        </p:nvSpPr>
        <p:spPr>
          <a:xfrm>
            <a:off x="703353" y="1521044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분석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2: '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마스크프루프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키워드 검색 추이 확인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5AC350-70A7-48B9-AFB4-2E28CE20F932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58C583-62CC-4C42-8941-1632D7E862A3}"/>
              </a:ext>
            </a:extLst>
          </p:cNvPr>
          <p:cNvSpPr txBox="1"/>
          <p:nvPr/>
        </p:nvSpPr>
        <p:spPr>
          <a:xfrm>
            <a:off x="7221638" y="2672468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키워드 그룹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ADEC6621-970E-43A9-A112-D5EFDC3E9547}"/>
              </a:ext>
            </a:extLst>
          </p:cNvPr>
          <p:cNvSpPr txBox="1"/>
          <p:nvPr/>
        </p:nvSpPr>
        <p:spPr>
          <a:xfrm>
            <a:off x="1120820" y="544523"/>
            <a:ext cx="1104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 착용이 보편화 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의무화되면서</a:t>
            </a:r>
            <a:endParaRPr lang="en-US" altLang="ko-KR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마스크에 묻지 않는 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'</a:t>
            </a:r>
            <a:r>
              <a:rPr lang="ko-KR" altLang="en-US" b="1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마스크프루프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키워드가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만들어졌으며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제품 수요가 늘고 있다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ja-JP" altLang="en-US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84465-C7A3-46DE-95B4-AFFA89FB0A8F}"/>
              </a:ext>
            </a:extLst>
          </p:cNvPr>
          <p:cNvSpPr txBox="1"/>
          <p:nvPr/>
        </p:nvSpPr>
        <p:spPr>
          <a:xfrm>
            <a:off x="495084" y="2135441"/>
            <a:ext cx="3035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마스크프루프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화장품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B0405F-291E-4597-9F2D-ED181473CDDE}"/>
              </a:ext>
            </a:extLst>
          </p:cNvPr>
          <p:cNvGrpSpPr/>
          <p:nvPr/>
        </p:nvGrpSpPr>
        <p:grpSpPr>
          <a:xfrm>
            <a:off x="7393088" y="3127496"/>
            <a:ext cx="4246462" cy="1030731"/>
            <a:chOff x="7393088" y="2590469"/>
            <a:chExt cx="4246462" cy="1030731"/>
          </a:xfrm>
        </p:grpSpPr>
        <p:sp>
          <p:nvSpPr>
            <p:cNvPr id="19" name="TextBox 18"/>
            <p:cNvSpPr txBox="1"/>
            <p:nvPr/>
          </p:nvSpPr>
          <p:spPr>
            <a:xfrm>
              <a:off x="7393088" y="2590469"/>
              <a:ext cx="4246462" cy="1030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</a:t>
              </a:r>
              <a:r>
                <a:rPr lang="ko-KR" altLang="en-US" sz="1400" b="1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마스크프루프</a:t>
              </a:r>
              <a:endPara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: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마스크프루프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묻어나지않는립스틱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 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묻어나지않는쿠션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묻어나지않는틴트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세미매트쿠션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F624441-9E5A-43EC-9DB4-2B0E652E8584}"/>
                </a:ext>
              </a:extLst>
            </p:cNvPr>
            <p:cNvSpPr/>
            <p:nvPr/>
          </p:nvSpPr>
          <p:spPr>
            <a:xfrm>
              <a:off x="7393088" y="2800351"/>
              <a:ext cx="294198" cy="53338"/>
            </a:xfrm>
            <a:prstGeom prst="rect">
              <a:avLst/>
            </a:prstGeom>
            <a:solidFill>
              <a:srgbClr val="EF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B2EA9F8-43DF-4FBB-B8DB-7B0ED567C718}"/>
              </a:ext>
            </a:extLst>
          </p:cNvPr>
          <p:cNvSpPr txBox="1"/>
          <p:nvPr/>
        </p:nvSpPr>
        <p:spPr>
          <a:xfrm>
            <a:off x="3670770" y="6199994"/>
            <a:ext cx="32232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 데이터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네이버 </a:t>
            </a:r>
            <a:r>
              <a:rPr lang="ko-KR" altLang="en-US" sz="8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데이터랩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</a:p>
        </p:txBody>
      </p:sp>
      <p:sp>
        <p:nvSpPr>
          <p:cNvPr id="12" name="正方形/長方形 2">
            <a:extLst>
              <a:ext uri="{FF2B5EF4-FFF2-40B4-BE49-F238E27FC236}">
                <a16:creationId xmlns:a16="http://schemas.microsoft.com/office/drawing/2014/main" id="{E641DA67-C13E-43E8-8E9D-09C54AF8540A}"/>
              </a:ext>
            </a:extLst>
          </p:cNvPr>
          <p:cNvSpPr/>
          <p:nvPr/>
        </p:nvSpPr>
        <p:spPr>
          <a:xfrm>
            <a:off x="141819" y="818097"/>
            <a:ext cx="754770" cy="212303"/>
          </a:xfrm>
          <a:custGeom>
            <a:avLst/>
            <a:gdLst>
              <a:gd name="connsiteX0" fmla="*/ 0 w 754770"/>
              <a:gd name="connsiteY0" fmla="*/ 0 h 212303"/>
              <a:gd name="connsiteX1" fmla="*/ 754770 w 754770"/>
              <a:gd name="connsiteY1" fmla="*/ 0 h 212303"/>
              <a:gd name="connsiteX2" fmla="*/ 754770 w 754770"/>
              <a:gd name="connsiteY2" fmla="*/ 212303 h 212303"/>
              <a:gd name="connsiteX3" fmla="*/ 0 w 754770"/>
              <a:gd name="connsiteY3" fmla="*/ 212303 h 212303"/>
              <a:gd name="connsiteX4" fmla="*/ 0 w 754770"/>
              <a:gd name="connsiteY4" fmla="*/ 0 h 21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770" h="212303" fill="none" extrusionOk="0">
                <a:moveTo>
                  <a:pt x="0" y="0"/>
                </a:moveTo>
                <a:cubicBezTo>
                  <a:pt x="215490" y="5378"/>
                  <a:pt x="444402" y="55141"/>
                  <a:pt x="754770" y="0"/>
                </a:cubicBezTo>
                <a:cubicBezTo>
                  <a:pt x="773080" y="29394"/>
                  <a:pt x="766868" y="136930"/>
                  <a:pt x="754770" y="212303"/>
                </a:cubicBezTo>
                <a:cubicBezTo>
                  <a:pt x="486965" y="266471"/>
                  <a:pt x="299911" y="183946"/>
                  <a:pt x="0" y="212303"/>
                </a:cubicBezTo>
                <a:cubicBezTo>
                  <a:pt x="-3778" y="123714"/>
                  <a:pt x="-2784" y="91265"/>
                  <a:pt x="0" y="0"/>
                </a:cubicBezTo>
                <a:close/>
              </a:path>
              <a:path w="754770" h="212303" stroke="0" extrusionOk="0">
                <a:moveTo>
                  <a:pt x="0" y="0"/>
                </a:moveTo>
                <a:cubicBezTo>
                  <a:pt x="341876" y="-56688"/>
                  <a:pt x="659109" y="62275"/>
                  <a:pt x="754770" y="0"/>
                </a:cubicBezTo>
                <a:cubicBezTo>
                  <a:pt x="761334" y="85203"/>
                  <a:pt x="761040" y="143506"/>
                  <a:pt x="754770" y="212303"/>
                </a:cubicBezTo>
                <a:cubicBezTo>
                  <a:pt x="499727" y="236444"/>
                  <a:pt x="259646" y="170760"/>
                  <a:pt x="0" y="212303"/>
                </a:cubicBezTo>
                <a:cubicBezTo>
                  <a:pt x="-14839" y="169275"/>
                  <a:pt x="14722" y="81414"/>
                  <a:pt x="0" y="0"/>
                </a:cubicBezTo>
                <a:close/>
              </a:path>
            </a:pathLst>
          </a:custGeom>
          <a:solidFill>
            <a:srgbClr val="E4DDD4"/>
          </a:solidFill>
          <a:ln>
            <a:solidFill>
              <a:srgbClr val="66514A"/>
            </a:solidFill>
            <a:extLst>
              <a:ext uri="{C807C97D-BFC1-408E-A445-0C87EB9F89A2}">
                <ask:lineSketchStyleProps xmlns:ask="http://schemas.microsoft.com/office/drawing/2018/sketchyshapes" sd="24966124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분석</a:t>
            </a:r>
            <a:endParaRPr lang="ja-JP" altLang="en-US" sz="900" dirty="0">
              <a:solidFill>
                <a:srgbClr val="66514A"/>
              </a:solidFill>
              <a:latin typeface="나눔스퀘어_ac 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B8FEE84-FC62-45AC-8B25-3671691DD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5" y="2561028"/>
            <a:ext cx="6312114" cy="3625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7312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C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6032968" y="2921377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665741"/>
                </a:solidFill>
                <a:effectLst/>
                <a:uLnTx/>
                <a:uFillTx/>
                <a:latin typeface="나눔스퀘어_ac Bold" panose="020B0600000101010101" pitchFamily="50" charset="-127"/>
                <a:cs typeface="+mn-cs"/>
              </a:rPr>
              <a:t>03</a:t>
            </a:r>
            <a:endParaRPr kumimoji="1" lang="ko-KR" altLang="en-US" sz="1800" b="1" i="0" u="none" strike="noStrike" kern="1200" cap="none" spc="300" normalizeH="0" baseline="0" noProof="0" dirty="0">
              <a:ln>
                <a:noFill/>
              </a:ln>
              <a:solidFill>
                <a:srgbClr val="665741"/>
              </a:solidFill>
              <a:effectLst/>
              <a:uLnTx/>
              <a:uFillTx/>
              <a:latin typeface="나눔스퀘어_ac Bold" panose="020B0600000101010101" pitchFamily="50" charset="-127"/>
              <a:cs typeface="+mn-cs"/>
            </a:endParaRPr>
          </a:p>
        </p:txBody>
      </p:sp>
      <p:sp>
        <p:nvSpPr>
          <p:cNvPr id="11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6224353" y="3348983"/>
            <a:ext cx="296327" cy="296327"/>
          </a:xfrm>
          <a:prstGeom prst="rect">
            <a:avLst/>
          </a:prstGeom>
          <a:solidFill>
            <a:srgbClr val="66574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5741"/>
              </a:solidFill>
              <a:effectLst/>
              <a:uLnTx/>
              <a:uFillTx/>
              <a:latin typeface="나눔스퀘어_ac Bold" panose="020B0600000101010101" pitchFamily="50" charset="-127"/>
              <a:cs typeface="+mn-cs"/>
            </a:endParaRPr>
          </a:p>
        </p:txBody>
      </p:sp>
      <p:sp>
        <p:nvSpPr>
          <p:cNvPr id="2" name="テキスト ボックス 2">
            <a:extLst>
              <a:ext uri="{FF2B5EF4-FFF2-40B4-BE49-F238E27FC236}">
                <a16:creationId xmlns:a16="http://schemas.microsoft.com/office/drawing/2014/main" id="{58AB19A2-648D-4C4E-A34A-D7333C15D9EF}"/>
              </a:ext>
            </a:extLst>
          </p:cNvPr>
          <p:cNvSpPr txBox="1"/>
          <p:nvPr/>
        </p:nvSpPr>
        <p:spPr>
          <a:xfrm>
            <a:off x="7185088" y="3235536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66574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분석 결과</a:t>
            </a:r>
            <a:endParaRPr kumimoji="1" lang="ja-JP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665741"/>
              </a:solidFill>
              <a:effectLst/>
              <a:uLnTx/>
              <a:uFillTx/>
              <a:latin typeface="나눔스퀘어_ac Bold" panose="020B0600000101010101" pitchFamily="50" charset="-127"/>
              <a:ea typeface="Adobe 고딕 Std B" panose="020B08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221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D7D3">
                <a:alpha val="96000"/>
              </a:srgbClr>
            </a:gs>
            <a:gs pos="60000">
              <a:srgbClr val="DA9B92">
                <a:alpha val="91000"/>
              </a:srgbClr>
            </a:gs>
            <a:gs pos="92000">
              <a:srgbClr val="E0ABA4">
                <a:alpha val="93000"/>
              </a:srgbClr>
            </a:gs>
            <a:gs pos="100000">
              <a:srgbClr val="E7BDB7">
                <a:alpha val="95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2">
            <a:extLst>
              <a:ext uri="{FF2B5EF4-FFF2-40B4-BE49-F238E27FC236}">
                <a16:creationId xmlns:a16="http://schemas.microsoft.com/office/drawing/2014/main" id="{6C38BD8D-0113-4A21-A966-164998B5B41C}"/>
              </a:ext>
            </a:extLst>
          </p:cNvPr>
          <p:cNvSpPr txBox="1"/>
          <p:nvPr/>
        </p:nvSpPr>
        <p:spPr>
          <a:xfrm>
            <a:off x="985646" y="389126"/>
            <a:ext cx="407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000" b="1" spc="-151" dirty="0">
                <a:latin typeface="나눔스퀘어_ac Bold" panose="020B0600000101010101" pitchFamily="50" charset="-127"/>
              </a:rPr>
              <a:t>Table of Contents</a:t>
            </a:r>
            <a:endParaRPr lang="ja-JP" altLang="en-US" sz="4000" b="1" spc="-151" dirty="0">
              <a:latin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F30C9-1770-4276-932A-80689F824FF3}"/>
              </a:ext>
            </a:extLst>
          </p:cNvPr>
          <p:cNvSpPr txBox="1"/>
          <p:nvPr/>
        </p:nvSpPr>
        <p:spPr>
          <a:xfrm flipH="1">
            <a:off x="1050541" y="1255232"/>
            <a:ext cx="73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300" dirty="0">
                <a:latin typeface="나눔스퀘어_ac Bold" panose="020B0600000101010101" pitchFamily="50" charset="-127"/>
              </a:rPr>
              <a:t>01</a:t>
            </a:r>
            <a:endParaRPr lang="ko-KR" altLang="en-US" sz="1600" b="1" spc="300" dirty="0">
              <a:latin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F594D-B81F-48FE-AED8-680566010CD7}"/>
              </a:ext>
            </a:extLst>
          </p:cNvPr>
          <p:cNvSpPr txBox="1"/>
          <p:nvPr/>
        </p:nvSpPr>
        <p:spPr>
          <a:xfrm flipH="1">
            <a:off x="1050541" y="2272098"/>
            <a:ext cx="73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6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FF96A9-AFA5-4C8E-8AD1-B1061E0FFBDD}"/>
              </a:ext>
            </a:extLst>
          </p:cNvPr>
          <p:cNvSpPr txBox="1"/>
          <p:nvPr/>
        </p:nvSpPr>
        <p:spPr>
          <a:xfrm flipH="1">
            <a:off x="1050540" y="3280219"/>
            <a:ext cx="73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03</a:t>
            </a:r>
            <a:endParaRPr lang="ko-KR" altLang="en-US" sz="16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1185064E-848B-411A-ADCE-5680EF00B26A}"/>
              </a:ext>
            </a:extLst>
          </p:cNvPr>
          <p:cNvSpPr txBox="1"/>
          <p:nvPr/>
        </p:nvSpPr>
        <p:spPr>
          <a:xfrm>
            <a:off x="1864379" y="1577455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배경과 목적</a:t>
            </a: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39DD659B-DA85-490A-88A9-1B9D1ABC1945}"/>
              </a:ext>
            </a:extLst>
          </p:cNvPr>
          <p:cNvSpPr/>
          <p:nvPr/>
        </p:nvSpPr>
        <p:spPr>
          <a:xfrm>
            <a:off x="1241926" y="1660124"/>
            <a:ext cx="296327" cy="296327"/>
          </a:xfrm>
          <a:prstGeom prst="rect">
            <a:avLst/>
          </a:prstGeom>
          <a:solidFill>
            <a:schemeClr val="tx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3" name="テキスト ボックス 2">
            <a:extLst>
              <a:ext uri="{FF2B5EF4-FFF2-40B4-BE49-F238E27FC236}">
                <a16:creationId xmlns:a16="http://schemas.microsoft.com/office/drawing/2014/main" id="{48BCD002-39BE-485B-B8F8-B317510028B4}"/>
              </a:ext>
            </a:extLst>
          </p:cNvPr>
          <p:cNvSpPr txBox="1"/>
          <p:nvPr/>
        </p:nvSpPr>
        <p:spPr>
          <a:xfrm>
            <a:off x="1864379" y="2591095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endParaRPr lang="ja-JP" altLang="en-US" sz="2400" b="1" spc="300" dirty="0"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ECFBC426-6645-4EA0-AECC-38EADBCBBD20}"/>
              </a:ext>
            </a:extLst>
          </p:cNvPr>
          <p:cNvSpPr/>
          <p:nvPr/>
        </p:nvSpPr>
        <p:spPr>
          <a:xfrm>
            <a:off x="1241926" y="2673764"/>
            <a:ext cx="296327" cy="296327"/>
          </a:xfrm>
          <a:prstGeom prst="rect">
            <a:avLst/>
          </a:prstGeom>
          <a:solidFill>
            <a:schemeClr val="tx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7" name="テキスト ボックス 2">
            <a:extLst>
              <a:ext uri="{FF2B5EF4-FFF2-40B4-BE49-F238E27FC236}">
                <a16:creationId xmlns:a16="http://schemas.microsoft.com/office/drawing/2014/main" id="{2E161CCB-23AB-480F-9D8C-862027E31B47}"/>
              </a:ext>
            </a:extLst>
          </p:cNvPr>
          <p:cNvSpPr txBox="1"/>
          <p:nvPr/>
        </p:nvSpPr>
        <p:spPr>
          <a:xfrm>
            <a:off x="1864379" y="3604735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결과</a:t>
            </a:r>
            <a:endParaRPr lang="ja-JP" altLang="en-US" sz="2400" b="1" spc="300" dirty="0"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23" name="正方形/長方形 1">
            <a:extLst>
              <a:ext uri="{FF2B5EF4-FFF2-40B4-BE49-F238E27FC236}">
                <a16:creationId xmlns:a16="http://schemas.microsoft.com/office/drawing/2014/main" id="{F2AF62F8-8F77-4A07-8447-A6F0D18C7D76}"/>
              </a:ext>
            </a:extLst>
          </p:cNvPr>
          <p:cNvSpPr/>
          <p:nvPr/>
        </p:nvSpPr>
        <p:spPr>
          <a:xfrm>
            <a:off x="1241926" y="3687404"/>
            <a:ext cx="296327" cy="296327"/>
          </a:xfrm>
          <a:prstGeom prst="rect">
            <a:avLst/>
          </a:prstGeom>
          <a:solidFill>
            <a:schemeClr val="tx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40BDB2-9A02-43ED-9DAE-F41735A23275}"/>
              </a:ext>
            </a:extLst>
          </p:cNvPr>
          <p:cNvSpPr txBox="1"/>
          <p:nvPr/>
        </p:nvSpPr>
        <p:spPr>
          <a:xfrm flipH="1">
            <a:off x="1050540" y="4300172"/>
            <a:ext cx="73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04</a:t>
            </a:r>
            <a:endParaRPr lang="ko-KR" altLang="en-US" sz="16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テキスト ボックス 2">
            <a:extLst>
              <a:ext uri="{FF2B5EF4-FFF2-40B4-BE49-F238E27FC236}">
                <a16:creationId xmlns:a16="http://schemas.microsoft.com/office/drawing/2014/main" id="{40F4FF7D-369E-4899-80C4-97D8F9C27D0B}"/>
              </a:ext>
            </a:extLst>
          </p:cNvPr>
          <p:cNvSpPr txBox="1"/>
          <p:nvPr/>
        </p:nvSpPr>
        <p:spPr>
          <a:xfrm>
            <a:off x="1864379" y="4618375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활용방안 및 기대효과</a:t>
            </a:r>
            <a:endParaRPr lang="ja-JP" altLang="en-US" sz="2400" b="1" spc="300" dirty="0"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29" name="正方形/長方形 1">
            <a:extLst>
              <a:ext uri="{FF2B5EF4-FFF2-40B4-BE49-F238E27FC236}">
                <a16:creationId xmlns:a16="http://schemas.microsoft.com/office/drawing/2014/main" id="{82CC2CE6-263C-4551-A1C0-4A9BC00113FC}"/>
              </a:ext>
            </a:extLst>
          </p:cNvPr>
          <p:cNvSpPr/>
          <p:nvPr/>
        </p:nvSpPr>
        <p:spPr>
          <a:xfrm>
            <a:off x="1250634" y="4701044"/>
            <a:ext cx="296327" cy="296327"/>
          </a:xfrm>
          <a:prstGeom prst="rect">
            <a:avLst/>
          </a:prstGeom>
          <a:solidFill>
            <a:schemeClr val="tx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B2A1ED-1EC6-4BF3-B02C-26B5506B0E55}"/>
              </a:ext>
            </a:extLst>
          </p:cNvPr>
          <p:cNvSpPr txBox="1"/>
          <p:nvPr/>
        </p:nvSpPr>
        <p:spPr>
          <a:xfrm flipH="1">
            <a:off x="1050539" y="5305206"/>
            <a:ext cx="73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05</a:t>
            </a:r>
            <a:endParaRPr lang="ko-KR" altLang="en-US" sz="1600" b="1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テキスト ボックス 2">
            <a:extLst>
              <a:ext uri="{FF2B5EF4-FFF2-40B4-BE49-F238E27FC236}">
                <a16:creationId xmlns:a16="http://schemas.microsoft.com/office/drawing/2014/main" id="{CB0BBA6F-5410-481B-B8D6-153151EF816A}"/>
              </a:ext>
            </a:extLst>
          </p:cNvPr>
          <p:cNvSpPr txBox="1"/>
          <p:nvPr/>
        </p:nvSpPr>
        <p:spPr>
          <a:xfrm>
            <a:off x="1864379" y="5632016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3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참고자료</a:t>
            </a:r>
            <a:endParaRPr lang="ja-JP" altLang="en-US" sz="2400" b="1" spc="300" dirty="0"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35" name="正方形/長方形 1">
            <a:extLst>
              <a:ext uri="{FF2B5EF4-FFF2-40B4-BE49-F238E27FC236}">
                <a16:creationId xmlns:a16="http://schemas.microsoft.com/office/drawing/2014/main" id="{8F925960-7B33-4416-A49D-DEBCFB65519F}"/>
              </a:ext>
            </a:extLst>
          </p:cNvPr>
          <p:cNvSpPr/>
          <p:nvPr/>
        </p:nvSpPr>
        <p:spPr>
          <a:xfrm>
            <a:off x="1246278" y="5714685"/>
            <a:ext cx="296327" cy="296327"/>
          </a:xfrm>
          <a:prstGeom prst="rect">
            <a:avLst/>
          </a:prstGeom>
          <a:solidFill>
            <a:schemeClr val="tx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870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4EC7B-D36A-4B79-9D95-FDB0E4515C34}"/>
              </a:ext>
            </a:extLst>
          </p:cNvPr>
          <p:cNvSpPr/>
          <p:nvPr/>
        </p:nvSpPr>
        <p:spPr>
          <a:xfrm>
            <a:off x="313248" y="1248407"/>
            <a:ext cx="11565504" cy="517002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38D3F2D-3642-4773-8226-8783983C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5" y="2561028"/>
            <a:ext cx="6312114" cy="3625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162DBA65-7FC3-4049-A46A-15AD5A1B5D2A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712C88-4789-4DCE-A162-EBFE973832C9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48F13B-16B2-4347-8384-7C4321B0DCE1}"/>
              </a:ext>
            </a:extLst>
          </p:cNvPr>
          <p:cNvSpPr/>
          <p:nvPr/>
        </p:nvSpPr>
        <p:spPr>
          <a:xfrm>
            <a:off x="4993481" y="121743"/>
            <a:ext cx="2150269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8A2A5-27BB-4C27-964C-30173D6BE11C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결과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A02DD193-1B98-4C8D-8237-B4B6C5F7088D}"/>
              </a:ext>
            </a:extLst>
          </p:cNvPr>
          <p:cNvSpPr txBox="1"/>
          <p:nvPr/>
        </p:nvSpPr>
        <p:spPr>
          <a:xfrm>
            <a:off x="1120820" y="544523"/>
            <a:ext cx="1065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 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발생 이후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여성과 남성 색조 화장품 매출액은 감소 추세를 보인다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특히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여성의 색조 화장품 매출액은 근 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개월 중 가장 낮은 추이를 보인다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ja-JP" altLang="en-US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609FD-CA45-428A-9E9A-C2734362E111}"/>
              </a:ext>
            </a:extLst>
          </p:cNvPr>
          <p:cNvSpPr txBox="1"/>
          <p:nvPr/>
        </p:nvSpPr>
        <p:spPr>
          <a:xfrm>
            <a:off x="703353" y="1521044"/>
            <a:ext cx="5519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화장품 온라인 일별 매출액 추이 분석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추세 예측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B86BD61-8550-4899-A8B2-AE9A6032A1B8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4274B-5F79-4A1A-877A-A944019D2789}"/>
              </a:ext>
            </a:extLst>
          </p:cNvPr>
          <p:cNvSpPr txBox="1"/>
          <p:nvPr/>
        </p:nvSpPr>
        <p:spPr>
          <a:xfrm>
            <a:off x="495086" y="213544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화장품 일별 매출액 추이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正方形/長方形 2">
            <a:extLst>
              <a:ext uri="{FF2B5EF4-FFF2-40B4-BE49-F238E27FC236}">
                <a16:creationId xmlns:a16="http://schemas.microsoft.com/office/drawing/2014/main" id="{302F8FFA-6758-4146-992C-5C00ABA78EED}"/>
              </a:ext>
            </a:extLst>
          </p:cNvPr>
          <p:cNvSpPr/>
          <p:nvPr/>
        </p:nvSpPr>
        <p:spPr>
          <a:xfrm>
            <a:off x="141819" y="818097"/>
            <a:ext cx="754770" cy="212303"/>
          </a:xfrm>
          <a:custGeom>
            <a:avLst/>
            <a:gdLst>
              <a:gd name="connsiteX0" fmla="*/ 0 w 754770"/>
              <a:gd name="connsiteY0" fmla="*/ 0 h 212303"/>
              <a:gd name="connsiteX1" fmla="*/ 754770 w 754770"/>
              <a:gd name="connsiteY1" fmla="*/ 0 h 212303"/>
              <a:gd name="connsiteX2" fmla="*/ 754770 w 754770"/>
              <a:gd name="connsiteY2" fmla="*/ 212303 h 212303"/>
              <a:gd name="connsiteX3" fmla="*/ 0 w 754770"/>
              <a:gd name="connsiteY3" fmla="*/ 212303 h 212303"/>
              <a:gd name="connsiteX4" fmla="*/ 0 w 754770"/>
              <a:gd name="connsiteY4" fmla="*/ 0 h 21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770" h="212303" fill="none" extrusionOk="0">
                <a:moveTo>
                  <a:pt x="0" y="0"/>
                </a:moveTo>
                <a:cubicBezTo>
                  <a:pt x="215490" y="5378"/>
                  <a:pt x="444402" y="55141"/>
                  <a:pt x="754770" y="0"/>
                </a:cubicBezTo>
                <a:cubicBezTo>
                  <a:pt x="773080" y="29394"/>
                  <a:pt x="766868" y="136930"/>
                  <a:pt x="754770" y="212303"/>
                </a:cubicBezTo>
                <a:cubicBezTo>
                  <a:pt x="486965" y="266471"/>
                  <a:pt x="299911" y="183946"/>
                  <a:pt x="0" y="212303"/>
                </a:cubicBezTo>
                <a:cubicBezTo>
                  <a:pt x="-3778" y="123714"/>
                  <a:pt x="-2784" y="91265"/>
                  <a:pt x="0" y="0"/>
                </a:cubicBezTo>
                <a:close/>
              </a:path>
              <a:path w="754770" h="212303" stroke="0" extrusionOk="0">
                <a:moveTo>
                  <a:pt x="0" y="0"/>
                </a:moveTo>
                <a:cubicBezTo>
                  <a:pt x="341876" y="-56688"/>
                  <a:pt x="659109" y="62275"/>
                  <a:pt x="754770" y="0"/>
                </a:cubicBezTo>
                <a:cubicBezTo>
                  <a:pt x="761334" y="85203"/>
                  <a:pt x="761040" y="143506"/>
                  <a:pt x="754770" y="212303"/>
                </a:cubicBezTo>
                <a:cubicBezTo>
                  <a:pt x="499727" y="236444"/>
                  <a:pt x="259646" y="170760"/>
                  <a:pt x="0" y="212303"/>
                </a:cubicBezTo>
                <a:cubicBezTo>
                  <a:pt x="-14839" y="169275"/>
                  <a:pt x="14722" y="81414"/>
                  <a:pt x="0" y="0"/>
                </a:cubicBezTo>
                <a:close/>
              </a:path>
            </a:pathLst>
          </a:custGeom>
          <a:solidFill>
            <a:srgbClr val="E4DDD4"/>
          </a:solidFill>
          <a:ln>
            <a:solidFill>
              <a:srgbClr val="66514A"/>
            </a:solidFill>
            <a:extLst>
              <a:ext uri="{C807C97D-BFC1-408E-A445-0C87EB9F89A2}">
                <ask:lineSketchStyleProps xmlns:ask="http://schemas.microsoft.com/office/drawing/2018/sketchyshapes" sd="24966124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분석</a:t>
            </a:r>
            <a:endParaRPr lang="ja-JP" altLang="en-US" sz="900" dirty="0">
              <a:solidFill>
                <a:srgbClr val="66514A"/>
              </a:solidFill>
              <a:latin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CC9CD4-7345-4D80-925E-941F9C9DCB3A}"/>
              </a:ext>
            </a:extLst>
          </p:cNvPr>
          <p:cNvCxnSpPr>
            <a:cxnSpLocks/>
          </p:cNvCxnSpPr>
          <p:nvPr/>
        </p:nvCxnSpPr>
        <p:spPr>
          <a:xfrm>
            <a:off x="1004455" y="4156365"/>
            <a:ext cx="57963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34BD4CD-3035-4EF1-9B82-CFA1B75EF827}"/>
              </a:ext>
            </a:extLst>
          </p:cNvPr>
          <p:cNvSpPr/>
          <p:nvPr/>
        </p:nvSpPr>
        <p:spPr>
          <a:xfrm>
            <a:off x="4204852" y="3531574"/>
            <a:ext cx="1025238" cy="534729"/>
          </a:xfrm>
          <a:prstGeom prst="roundRect">
            <a:avLst/>
          </a:prstGeom>
          <a:noFill/>
          <a:ln w="19050">
            <a:solidFill>
              <a:srgbClr val="21B19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870D600-4B65-4CD7-A63D-AA43DD265AD2}"/>
              </a:ext>
            </a:extLst>
          </p:cNvPr>
          <p:cNvSpPr/>
          <p:nvPr/>
        </p:nvSpPr>
        <p:spPr>
          <a:xfrm>
            <a:off x="5814325" y="3753993"/>
            <a:ext cx="791898" cy="653982"/>
          </a:xfrm>
          <a:prstGeom prst="roundRect">
            <a:avLst/>
          </a:prstGeom>
          <a:noFill/>
          <a:ln w="19050">
            <a:solidFill>
              <a:srgbClr val="21B19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381B2E-624D-4611-80A6-4349BA4E6C27}"/>
              </a:ext>
            </a:extLst>
          </p:cNvPr>
          <p:cNvSpPr txBox="1"/>
          <p:nvPr/>
        </p:nvSpPr>
        <p:spPr>
          <a:xfrm>
            <a:off x="3285149" y="3111339"/>
            <a:ext cx="295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국내 </a:t>
            </a:r>
            <a:r>
              <a:rPr lang="ko-KR" altLang="en-US" sz="1200" dirty="0" err="1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발생월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기준으로</a:t>
            </a:r>
            <a:endParaRPr lang="en-US" altLang="ko-KR" sz="1200" dirty="0">
              <a:ln w="3175">
                <a:solidFill>
                  <a:schemeClr val="tx2">
                    <a:lumMod val="75000"/>
                  </a:schemeClr>
                </a:solidFill>
              </a:ln>
              <a:solidFill>
                <a:schemeClr val="accent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여성 색조 화장품 매출 감소 추세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1DA86C-11FC-43A5-AAAD-67FE17AC21D5}"/>
              </a:ext>
            </a:extLst>
          </p:cNvPr>
          <p:cNvSpPr txBox="1"/>
          <p:nvPr/>
        </p:nvSpPr>
        <p:spPr>
          <a:xfrm>
            <a:off x="703353" y="4131707"/>
            <a:ext cx="295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데이터는 근 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개월 중</a:t>
            </a:r>
            <a:b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낮은 구매액 추이를 보임</a:t>
            </a:r>
            <a:endParaRPr lang="en-US" altLang="ko-KR" sz="1200" dirty="0">
              <a:ln w="3175">
                <a:solidFill>
                  <a:schemeClr val="tx2">
                    <a:lumMod val="75000"/>
                  </a:schemeClr>
                </a:solidFill>
              </a:ln>
              <a:solidFill>
                <a:schemeClr val="accent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B7CF899-6BCB-41C5-9456-DC06632FF2D3}"/>
              </a:ext>
            </a:extLst>
          </p:cNvPr>
          <p:cNvSpPr/>
          <p:nvPr/>
        </p:nvSpPr>
        <p:spPr>
          <a:xfrm>
            <a:off x="4405745" y="4943221"/>
            <a:ext cx="2200478" cy="422541"/>
          </a:xfrm>
          <a:prstGeom prst="roundRect">
            <a:avLst/>
          </a:prstGeom>
          <a:noFill/>
          <a:ln w="19050">
            <a:solidFill>
              <a:srgbClr val="21B19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1EF094-8369-4256-8AC2-976A59AC213D}"/>
              </a:ext>
            </a:extLst>
          </p:cNvPr>
          <p:cNvSpPr txBox="1"/>
          <p:nvPr/>
        </p:nvSpPr>
        <p:spPr>
          <a:xfrm>
            <a:off x="3993544" y="5327419"/>
            <a:ext cx="295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추이 변화가 약한 남성 쪽에서도</a:t>
            </a:r>
            <a:b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이후로 구매액이 감소하는 추세</a:t>
            </a:r>
            <a:endParaRPr lang="en-US" altLang="ko-KR" sz="1200" dirty="0">
              <a:ln w="3175">
                <a:solidFill>
                  <a:schemeClr val="tx2">
                    <a:lumMod val="75000"/>
                  </a:schemeClr>
                </a:solidFill>
              </a:ln>
              <a:solidFill>
                <a:schemeClr val="accent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1304A9-EC62-441E-961C-8DFB7270EF92}"/>
              </a:ext>
            </a:extLst>
          </p:cNvPr>
          <p:cNvSpPr txBox="1"/>
          <p:nvPr/>
        </p:nvSpPr>
        <p:spPr>
          <a:xfrm>
            <a:off x="4197925" y="4366178"/>
            <a:ext cx="295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 w="3175">
                  <a:solidFill>
                    <a:srgbClr val="D0CECE">
                      <a:lumMod val="75000"/>
                    </a:srgbClr>
                  </a:solidFill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kumimoji="1" lang="en-US" altLang="ko-KR" sz="1200" b="0" i="0" u="none" strike="noStrike" kern="1200" cap="none" spc="0" normalizeH="0" baseline="0" noProof="0" dirty="0">
                <a:ln w="3175">
                  <a:solidFill>
                    <a:srgbClr val="D0CECE">
                      <a:lumMod val="75000"/>
                    </a:srgbClr>
                  </a:solidFill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kumimoji="1" lang="ko-KR" altLang="en-US" sz="1200" b="0" i="0" u="none" strike="noStrike" kern="1200" cap="none" spc="0" normalizeH="0" baseline="0" noProof="0" dirty="0">
                <a:ln w="3175">
                  <a:solidFill>
                    <a:srgbClr val="D0CECE">
                      <a:lumMod val="75000"/>
                    </a:srgbClr>
                  </a:solidFill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가장 심했을 </a:t>
            </a:r>
            <a:r>
              <a:rPr kumimoji="1" lang="en-US" altLang="ko-KR" sz="1200" b="0" i="0" u="none" strike="noStrike" kern="1200" cap="none" spc="0" normalizeH="0" baseline="0" noProof="0" dirty="0">
                <a:ln w="3175">
                  <a:solidFill>
                    <a:srgbClr val="D0CECE">
                      <a:lumMod val="75000"/>
                    </a:srgbClr>
                  </a:solidFill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kumimoji="1" lang="ko-KR" altLang="en-US" sz="1200" b="0" i="0" u="none" strike="noStrike" kern="1200" cap="none" spc="0" normalizeH="0" baseline="0" noProof="0" dirty="0">
                <a:ln w="3175">
                  <a:solidFill>
                    <a:srgbClr val="D0CECE">
                      <a:lumMod val="75000"/>
                    </a:srgbClr>
                  </a:solidFill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중순 이후</a:t>
            </a:r>
            <a:r>
              <a:rPr kumimoji="1" lang="en-US" altLang="ko-KR" sz="1200" b="0" i="0" u="none" strike="noStrike" kern="1200" cap="none" spc="0" normalizeH="0" baseline="0" noProof="0" dirty="0">
                <a:ln w="3175">
                  <a:solidFill>
                    <a:srgbClr val="D0CECE">
                      <a:lumMod val="75000"/>
                    </a:srgbClr>
                  </a:solidFill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 w="3175">
                  <a:solidFill>
                    <a:srgbClr val="D0CECE">
                      <a:lumMod val="75000"/>
                    </a:srgbClr>
                  </a:solidFill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지속적으로 여성 색조 화장품 매출 감소</a:t>
            </a:r>
            <a:endParaRPr kumimoji="1" lang="en-US" altLang="ko-KR" sz="1200" b="0" i="0" u="none" strike="noStrike" kern="1200" cap="none" spc="0" normalizeH="0" baseline="0" noProof="0" dirty="0">
              <a:ln w="3175">
                <a:solidFill>
                  <a:srgbClr val="D0CECE">
                    <a:lumMod val="75000"/>
                  </a:srgbClr>
                </a:solidFill>
              </a:ln>
              <a:solidFill>
                <a:schemeClr val="accent2">
                  <a:lumMod val="25000"/>
                </a:scheme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0411A-B4B3-45C9-B2B0-146BEB1304EE}"/>
              </a:ext>
            </a:extLst>
          </p:cNvPr>
          <p:cNvSpPr txBox="1"/>
          <p:nvPr/>
        </p:nvSpPr>
        <p:spPr>
          <a:xfrm>
            <a:off x="7221638" y="267247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- 6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이후 추세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8D788-4FFC-4FD9-B2F5-5ABF3B344320}"/>
              </a:ext>
            </a:extLst>
          </p:cNvPr>
          <p:cNvSpPr txBox="1"/>
          <p:nvPr/>
        </p:nvSpPr>
        <p:spPr>
          <a:xfrm>
            <a:off x="7234338" y="3097370"/>
            <a:ext cx="3765774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거리두기 단계가 높아지면서 마스크 의무화가 도입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화장품 주요 고객인 여성이 화장을 점점 덜 하게 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18617-0151-4BDB-969F-7896AEDD3AB8}"/>
              </a:ext>
            </a:extLst>
          </p:cNvPr>
          <p:cNvSpPr txBox="1"/>
          <p:nvPr/>
        </p:nvSpPr>
        <p:spPr>
          <a:xfrm>
            <a:off x="7221638" y="4528983"/>
            <a:ext cx="316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업계에서 주목할 점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27DFC5-B6BC-4171-BA82-B797001F8334}"/>
              </a:ext>
            </a:extLst>
          </p:cNvPr>
          <p:cNvSpPr txBox="1"/>
          <p:nvPr/>
        </p:nvSpPr>
        <p:spPr>
          <a:xfrm>
            <a:off x="7234338" y="4946333"/>
            <a:ext cx="3730508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색조 화장품 수요가 지속적으로 감소하고 있음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색조 화장품 매출 하락을 막을 수 있는 방법이 필요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829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4EC7B-D36A-4B79-9D95-FDB0E4515C34}"/>
              </a:ext>
            </a:extLst>
          </p:cNvPr>
          <p:cNvSpPr/>
          <p:nvPr/>
        </p:nvSpPr>
        <p:spPr>
          <a:xfrm>
            <a:off x="313248" y="1248407"/>
            <a:ext cx="11565504" cy="517002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4E3E193-02FA-4CC0-A7C6-193CEFA8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4" y="2561028"/>
            <a:ext cx="6312116" cy="3625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162DBA65-7FC3-4049-A46A-15AD5A1B5D2A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712C88-4789-4DCE-A162-EBFE973832C9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48F13B-16B2-4347-8384-7C4321B0DCE1}"/>
              </a:ext>
            </a:extLst>
          </p:cNvPr>
          <p:cNvSpPr/>
          <p:nvPr/>
        </p:nvSpPr>
        <p:spPr>
          <a:xfrm>
            <a:off x="4993481" y="121743"/>
            <a:ext cx="2150269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8A2A5-27BB-4C27-964C-30173D6BE11C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결과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B86BD61-8550-4899-A8B2-AE9A6032A1B8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4274B-5F79-4A1A-877A-A944019D2789}"/>
              </a:ext>
            </a:extLst>
          </p:cNvPr>
          <p:cNvSpPr txBox="1"/>
          <p:nvPr/>
        </p:nvSpPr>
        <p:spPr>
          <a:xfrm>
            <a:off x="495086" y="213544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화장품 일별 매출액 추이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正方形/長方形 2">
            <a:extLst>
              <a:ext uri="{FF2B5EF4-FFF2-40B4-BE49-F238E27FC236}">
                <a16:creationId xmlns:a16="http://schemas.microsoft.com/office/drawing/2014/main" id="{29A1721A-2CF6-4786-A33B-726B9B0C8865}"/>
              </a:ext>
            </a:extLst>
          </p:cNvPr>
          <p:cNvSpPr/>
          <p:nvPr/>
        </p:nvSpPr>
        <p:spPr>
          <a:xfrm>
            <a:off x="141819" y="818097"/>
            <a:ext cx="754770" cy="212303"/>
          </a:xfrm>
          <a:custGeom>
            <a:avLst/>
            <a:gdLst>
              <a:gd name="connsiteX0" fmla="*/ 0 w 754770"/>
              <a:gd name="connsiteY0" fmla="*/ 0 h 212303"/>
              <a:gd name="connsiteX1" fmla="*/ 754770 w 754770"/>
              <a:gd name="connsiteY1" fmla="*/ 0 h 212303"/>
              <a:gd name="connsiteX2" fmla="*/ 754770 w 754770"/>
              <a:gd name="connsiteY2" fmla="*/ 212303 h 212303"/>
              <a:gd name="connsiteX3" fmla="*/ 0 w 754770"/>
              <a:gd name="connsiteY3" fmla="*/ 212303 h 212303"/>
              <a:gd name="connsiteX4" fmla="*/ 0 w 754770"/>
              <a:gd name="connsiteY4" fmla="*/ 0 h 21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770" h="212303" fill="none" extrusionOk="0">
                <a:moveTo>
                  <a:pt x="0" y="0"/>
                </a:moveTo>
                <a:cubicBezTo>
                  <a:pt x="215490" y="5378"/>
                  <a:pt x="444402" y="55141"/>
                  <a:pt x="754770" y="0"/>
                </a:cubicBezTo>
                <a:cubicBezTo>
                  <a:pt x="773080" y="29394"/>
                  <a:pt x="766868" y="136930"/>
                  <a:pt x="754770" y="212303"/>
                </a:cubicBezTo>
                <a:cubicBezTo>
                  <a:pt x="486965" y="266471"/>
                  <a:pt x="299911" y="183946"/>
                  <a:pt x="0" y="212303"/>
                </a:cubicBezTo>
                <a:cubicBezTo>
                  <a:pt x="-3778" y="123714"/>
                  <a:pt x="-2784" y="91265"/>
                  <a:pt x="0" y="0"/>
                </a:cubicBezTo>
                <a:close/>
              </a:path>
              <a:path w="754770" h="212303" stroke="0" extrusionOk="0">
                <a:moveTo>
                  <a:pt x="0" y="0"/>
                </a:moveTo>
                <a:cubicBezTo>
                  <a:pt x="341876" y="-56688"/>
                  <a:pt x="659109" y="62275"/>
                  <a:pt x="754770" y="0"/>
                </a:cubicBezTo>
                <a:cubicBezTo>
                  <a:pt x="761334" y="85203"/>
                  <a:pt x="761040" y="143506"/>
                  <a:pt x="754770" y="212303"/>
                </a:cubicBezTo>
                <a:cubicBezTo>
                  <a:pt x="499727" y="236444"/>
                  <a:pt x="259646" y="170760"/>
                  <a:pt x="0" y="212303"/>
                </a:cubicBezTo>
                <a:cubicBezTo>
                  <a:pt x="-14839" y="169275"/>
                  <a:pt x="14722" y="81414"/>
                  <a:pt x="0" y="0"/>
                </a:cubicBezTo>
                <a:close/>
              </a:path>
            </a:pathLst>
          </a:custGeom>
          <a:solidFill>
            <a:srgbClr val="E4DDD4"/>
          </a:solidFill>
          <a:ln>
            <a:solidFill>
              <a:srgbClr val="66514A"/>
            </a:solidFill>
            <a:extLst>
              <a:ext uri="{C807C97D-BFC1-408E-A445-0C87EB9F89A2}">
                <ask:lineSketchStyleProps xmlns:ask="http://schemas.microsoft.com/office/drawing/2018/sketchyshapes" sd="24966124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분석</a:t>
            </a:r>
            <a:endParaRPr lang="ja-JP" altLang="en-US" sz="900" dirty="0">
              <a:solidFill>
                <a:srgbClr val="66514A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8E020-F55B-4A50-A491-706FD6E4876F}"/>
              </a:ext>
            </a:extLst>
          </p:cNvPr>
          <p:cNvSpPr txBox="1"/>
          <p:nvPr/>
        </p:nvSpPr>
        <p:spPr>
          <a:xfrm>
            <a:off x="703353" y="1521044"/>
            <a:ext cx="5519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화장품 온라인 일별 매출액 추이 분석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추세 예측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B29BF2-AD7C-4EA7-82E8-3F57F90760C5}"/>
              </a:ext>
            </a:extLst>
          </p:cNvPr>
          <p:cNvSpPr/>
          <p:nvPr/>
        </p:nvSpPr>
        <p:spPr>
          <a:xfrm>
            <a:off x="4132874" y="3828058"/>
            <a:ext cx="2500747" cy="592279"/>
          </a:xfrm>
          <a:prstGeom prst="roundRect">
            <a:avLst/>
          </a:prstGeom>
          <a:noFill/>
          <a:ln w="19050">
            <a:solidFill>
              <a:srgbClr val="21B19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979917-D0B9-4B05-938A-A03E0CCE399A}"/>
              </a:ext>
            </a:extLst>
          </p:cNvPr>
          <p:cNvSpPr txBox="1"/>
          <p:nvPr/>
        </p:nvSpPr>
        <p:spPr>
          <a:xfrm>
            <a:off x="4132874" y="4392206"/>
            <a:ext cx="295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국내 </a:t>
            </a:r>
            <a:r>
              <a:rPr lang="ko-KR" altLang="en-US" sz="1200" dirty="0" err="1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발생월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기준으로</a:t>
            </a:r>
            <a:endParaRPr lang="en-US" altLang="ko-KR" sz="1200" dirty="0">
              <a:ln w="3175">
                <a:solidFill>
                  <a:schemeClr val="tx2">
                    <a:lumMod val="75000"/>
                  </a:schemeClr>
                </a:solidFill>
              </a:ln>
              <a:solidFill>
                <a:schemeClr val="accent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여성 기초 화장품 매출 증가 추세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E25EC8E-912B-4930-A454-06DF65507BC2}"/>
              </a:ext>
            </a:extLst>
          </p:cNvPr>
          <p:cNvSpPr/>
          <p:nvPr/>
        </p:nvSpPr>
        <p:spPr>
          <a:xfrm>
            <a:off x="4132874" y="4910044"/>
            <a:ext cx="2500747" cy="422541"/>
          </a:xfrm>
          <a:prstGeom prst="roundRect">
            <a:avLst/>
          </a:prstGeom>
          <a:noFill/>
          <a:ln w="19050">
            <a:solidFill>
              <a:srgbClr val="21B19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1542E-38B8-4106-ACD5-BC23720F8E9C}"/>
              </a:ext>
            </a:extLst>
          </p:cNvPr>
          <p:cNvSpPr txBox="1"/>
          <p:nvPr/>
        </p:nvSpPr>
        <p:spPr>
          <a:xfrm>
            <a:off x="3941617" y="5305141"/>
            <a:ext cx="2859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추이 변화가 약한 남성 쪽에서도</a:t>
            </a:r>
            <a:b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지속적으로 소폭 상승하는 추세를 보임</a:t>
            </a:r>
            <a:endParaRPr lang="en-US" altLang="ko-KR" sz="1200" dirty="0">
              <a:ln w="3175">
                <a:solidFill>
                  <a:schemeClr val="tx2">
                    <a:lumMod val="75000"/>
                  </a:schemeClr>
                </a:solidFill>
              </a:ln>
              <a:solidFill>
                <a:schemeClr val="accent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E9A2A-69A9-4E93-91E5-D08F7B5CAB8A}"/>
              </a:ext>
            </a:extLst>
          </p:cNvPr>
          <p:cNvSpPr txBox="1"/>
          <p:nvPr/>
        </p:nvSpPr>
        <p:spPr>
          <a:xfrm>
            <a:off x="7221638" y="267247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- 6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이후 추세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98855-BF94-4C8E-927F-12A27726D93B}"/>
              </a:ext>
            </a:extLst>
          </p:cNvPr>
          <p:cNvSpPr txBox="1"/>
          <p:nvPr/>
        </p:nvSpPr>
        <p:spPr>
          <a:xfrm>
            <a:off x="7234338" y="3097370"/>
            <a:ext cx="4291559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색조 화장품 대신 기초 화장품 수요가 늘어남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마스크로 피부가 상하면서 트러블 케어 제품 수요가 높아짐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CE0B0-3D82-4170-9F23-FE2320A22C8B}"/>
              </a:ext>
            </a:extLst>
          </p:cNvPr>
          <p:cNvSpPr txBox="1"/>
          <p:nvPr/>
        </p:nvSpPr>
        <p:spPr>
          <a:xfrm>
            <a:off x="7221638" y="4528983"/>
            <a:ext cx="316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업계에서 주목할 점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CDBFEA-5E77-44FF-ABEA-C5CDCC798F94}"/>
              </a:ext>
            </a:extLst>
          </p:cNvPr>
          <p:cNvSpPr txBox="1"/>
          <p:nvPr/>
        </p:nvSpPr>
        <p:spPr>
          <a:xfrm>
            <a:off x="7234338" y="4946333"/>
            <a:ext cx="3829895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색조 화장품 매출 하락을 기초 화장품으로 채워야 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피부 관리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트러블 케어 제품으로 고객 유인 필요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テキスト ボックス 3">
            <a:extLst>
              <a:ext uri="{FF2B5EF4-FFF2-40B4-BE49-F238E27FC236}">
                <a16:creationId xmlns:a16="http://schemas.microsoft.com/office/drawing/2014/main" id="{291B7D92-73FA-45C2-931E-5860C0079A6B}"/>
              </a:ext>
            </a:extLst>
          </p:cNvPr>
          <p:cNvSpPr txBox="1"/>
          <p:nvPr/>
        </p:nvSpPr>
        <p:spPr>
          <a:xfrm>
            <a:off x="1120820" y="544523"/>
            <a:ext cx="939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 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발생 이후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여성 기초 화장품 매출이 증가 추세를 보인다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비교적 변화가 낮은 남성 쪽에서도 기초 화장품 매출이 증가하고 있다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10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4EC7B-D36A-4B79-9D95-FDB0E4515C34}"/>
              </a:ext>
            </a:extLst>
          </p:cNvPr>
          <p:cNvSpPr/>
          <p:nvPr/>
        </p:nvSpPr>
        <p:spPr>
          <a:xfrm>
            <a:off x="313248" y="1248407"/>
            <a:ext cx="11565504" cy="517002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2BB09A4-BFA6-4593-ABD1-F6036AE3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6" y="2561028"/>
            <a:ext cx="6312114" cy="3625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162DBA65-7FC3-4049-A46A-15AD5A1B5D2A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712C88-4789-4DCE-A162-EBFE973832C9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48F13B-16B2-4347-8384-7C4321B0DCE1}"/>
              </a:ext>
            </a:extLst>
          </p:cNvPr>
          <p:cNvSpPr/>
          <p:nvPr/>
        </p:nvSpPr>
        <p:spPr>
          <a:xfrm>
            <a:off x="4993481" y="121743"/>
            <a:ext cx="2150269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8A2A5-27BB-4C27-964C-30173D6BE11C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결과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B86BD61-8550-4899-A8B2-AE9A6032A1B8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2">
            <a:extLst>
              <a:ext uri="{FF2B5EF4-FFF2-40B4-BE49-F238E27FC236}">
                <a16:creationId xmlns:a16="http://schemas.microsoft.com/office/drawing/2014/main" id="{29A1721A-2CF6-4786-A33B-726B9B0C8865}"/>
              </a:ext>
            </a:extLst>
          </p:cNvPr>
          <p:cNvSpPr/>
          <p:nvPr/>
        </p:nvSpPr>
        <p:spPr>
          <a:xfrm>
            <a:off x="141819" y="818097"/>
            <a:ext cx="754770" cy="212303"/>
          </a:xfrm>
          <a:custGeom>
            <a:avLst/>
            <a:gdLst>
              <a:gd name="connsiteX0" fmla="*/ 0 w 754770"/>
              <a:gd name="connsiteY0" fmla="*/ 0 h 212303"/>
              <a:gd name="connsiteX1" fmla="*/ 754770 w 754770"/>
              <a:gd name="connsiteY1" fmla="*/ 0 h 212303"/>
              <a:gd name="connsiteX2" fmla="*/ 754770 w 754770"/>
              <a:gd name="connsiteY2" fmla="*/ 212303 h 212303"/>
              <a:gd name="connsiteX3" fmla="*/ 0 w 754770"/>
              <a:gd name="connsiteY3" fmla="*/ 212303 h 212303"/>
              <a:gd name="connsiteX4" fmla="*/ 0 w 754770"/>
              <a:gd name="connsiteY4" fmla="*/ 0 h 21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770" h="212303" fill="none" extrusionOk="0">
                <a:moveTo>
                  <a:pt x="0" y="0"/>
                </a:moveTo>
                <a:cubicBezTo>
                  <a:pt x="215490" y="5378"/>
                  <a:pt x="444402" y="55141"/>
                  <a:pt x="754770" y="0"/>
                </a:cubicBezTo>
                <a:cubicBezTo>
                  <a:pt x="773080" y="29394"/>
                  <a:pt x="766868" y="136930"/>
                  <a:pt x="754770" y="212303"/>
                </a:cubicBezTo>
                <a:cubicBezTo>
                  <a:pt x="486965" y="266471"/>
                  <a:pt x="299911" y="183946"/>
                  <a:pt x="0" y="212303"/>
                </a:cubicBezTo>
                <a:cubicBezTo>
                  <a:pt x="-3778" y="123714"/>
                  <a:pt x="-2784" y="91265"/>
                  <a:pt x="0" y="0"/>
                </a:cubicBezTo>
                <a:close/>
              </a:path>
              <a:path w="754770" h="212303" stroke="0" extrusionOk="0">
                <a:moveTo>
                  <a:pt x="0" y="0"/>
                </a:moveTo>
                <a:cubicBezTo>
                  <a:pt x="341876" y="-56688"/>
                  <a:pt x="659109" y="62275"/>
                  <a:pt x="754770" y="0"/>
                </a:cubicBezTo>
                <a:cubicBezTo>
                  <a:pt x="761334" y="85203"/>
                  <a:pt x="761040" y="143506"/>
                  <a:pt x="754770" y="212303"/>
                </a:cubicBezTo>
                <a:cubicBezTo>
                  <a:pt x="499727" y="236444"/>
                  <a:pt x="259646" y="170760"/>
                  <a:pt x="0" y="212303"/>
                </a:cubicBezTo>
                <a:cubicBezTo>
                  <a:pt x="-14839" y="169275"/>
                  <a:pt x="14722" y="81414"/>
                  <a:pt x="0" y="0"/>
                </a:cubicBezTo>
                <a:close/>
              </a:path>
            </a:pathLst>
          </a:custGeom>
          <a:solidFill>
            <a:srgbClr val="E4DDD4"/>
          </a:solidFill>
          <a:ln>
            <a:solidFill>
              <a:srgbClr val="66514A"/>
            </a:solidFill>
            <a:extLst>
              <a:ext uri="{C807C97D-BFC1-408E-A445-0C87EB9F89A2}">
                <ask:lineSketchStyleProps xmlns:ask="http://schemas.microsoft.com/office/drawing/2018/sketchyshapes" sd="24966124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분석</a:t>
            </a:r>
            <a:endParaRPr lang="ja-JP" altLang="en-US" sz="900" dirty="0">
              <a:solidFill>
                <a:srgbClr val="66514A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8E020-F55B-4A50-A491-706FD6E4876F}"/>
              </a:ext>
            </a:extLst>
          </p:cNvPr>
          <p:cNvSpPr txBox="1"/>
          <p:nvPr/>
        </p:nvSpPr>
        <p:spPr>
          <a:xfrm>
            <a:off x="703353" y="1521044"/>
            <a:ext cx="5740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 키워드 온라인 일별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 분석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추세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D30DF-7437-4748-9156-44D30220C604}"/>
              </a:ext>
            </a:extLst>
          </p:cNvPr>
          <p:cNvSpPr txBox="1"/>
          <p:nvPr/>
        </p:nvSpPr>
        <p:spPr>
          <a:xfrm>
            <a:off x="495086" y="213544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 연관 키워드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3D42C-2D72-45F0-B6CE-5F716BBC4BEC}"/>
              </a:ext>
            </a:extLst>
          </p:cNvPr>
          <p:cNvSpPr txBox="1"/>
          <p:nvPr/>
        </p:nvSpPr>
        <p:spPr>
          <a:xfrm>
            <a:off x="3670770" y="6199994"/>
            <a:ext cx="32232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 데이터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네이버 </a:t>
            </a:r>
            <a:r>
              <a:rPr lang="ko-KR" altLang="en-US" sz="8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데이터랩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E212490-1E1C-4E8A-86DD-52CD65A9A4DF}"/>
              </a:ext>
            </a:extLst>
          </p:cNvPr>
          <p:cNvSpPr/>
          <p:nvPr/>
        </p:nvSpPr>
        <p:spPr>
          <a:xfrm>
            <a:off x="4620492" y="2449360"/>
            <a:ext cx="1909532" cy="1166673"/>
          </a:xfrm>
          <a:prstGeom prst="roundRect">
            <a:avLst/>
          </a:prstGeom>
          <a:noFill/>
          <a:ln w="19050">
            <a:solidFill>
              <a:srgbClr val="21B19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702FB2-A3C3-40C1-B6BC-6EEC24D36278}"/>
              </a:ext>
            </a:extLst>
          </p:cNvPr>
          <p:cNvSpPr txBox="1"/>
          <p:nvPr/>
        </p:nvSpPr>
        <p:spPr>
          <a:xfrm>
            <a:off x="3384318" y="3643818"/>
            <a:ext cx="3796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월부터 꾸준히 마스크 관련 키워드 </a:t>
            </a:r>
            <a:r>
              <a:rPr lang="ko-KR" altLang="en-US" sz="1200" dirty="0" err="1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검색량이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높아짐</a:t>
            </a:r>
            <a:endParaRPr lang="en-US" altLang="ko-KR" sz="1200" dirty="0">
              <a:ln w="3175">
                <a:solidFill>
                  <a:schemeClr val="tx2">
                    <a:lumMod val="75000"/>
                  </a:schemeClr>
                </a:solidFill>
              </a:ln>
              <a:solidFill>
                <a:schemeClr val="accent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공적 마스크가 풀린 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월에 검색 수가 폭발적으로 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DA544-884A-411A-B301-5DB7559BD5E2}"/>
              </a:ext>
            </a:extLst>
          </p:cNvPr>
          <p:cNvSpPr txBox="1"/>
          <p:nvPr/>
        </p:nvSpPr>
        <p:spPr>
          <a:xfrm>
            <a:off x="7221638" y="267247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- 6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이후 추세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4C13AC-8734-474F-B7D2-CBF5399BD900}"/>
              </a:ext>
            </a:extLst>
          </p:cNvPr>
          <p:cNvSpPr txBox="1"/>
          <p:nvPr/>
        </p:nvSpPr>
        <p:spPr>
          <a:xfrm>
            <a:off x="7234338" y="3097370"/>
            <a:ext cx="4599336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 착용 의무화가 되어 외출 시 무조건 마스크 착용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 착용이 장기화되면서 화장하지 않는 것이 더욱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익숙해짐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BCED8-A753-42AF-A825-1477808B28EA}"/>
              </a:ext>
            </a:extLst>
          </p:cNvPr>
          <p:cNvSpPr txBox="1"/>
          <p:nvPr/>
        </p:nvSpPr>
        <p:spPr>
          <a:xfrm>
            <a:off x="7221638" y="4528983"/>
            <a:ext cx="316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업계에서 주목할 점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135C1-C0E8-45DB-BFED-1C989221C9CC}"/>
              </a:ext>
            </a:extLst>
          </p:cNvPr>
          <p:cNvSpPr txBox="1"/>
          <p:nvPr/>
        </p:nvSpPr>
        <p:spPr>
          <a:xfrm>
            <a:off x="7234338" y="4946333"/>
            <a:ext cx="3640740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 착용과 무관한 화장품 라인을 확장해야 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마스크에 덜 묻는 화장품을 개발할 필요가 있음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テキスト ボックス 3">
            <a:extLst>
              <a:ext uri="{FF2B5EF4-FFF2-40B4-BE49-F238E27FC236}">
                <a16:creationId xmlns:a16="http://schemas.microsoft.com/office/drawing/2014/main" id="{751904EB-9534-42B8-A886-613D65F9C28C}"/>
              </a:ext>
            </a:extLst>
          </p:cNvPr>
          <p:cNvSpPr txBox="1"/>
          <p:nvPr/>
        </p:nvSpPr>
        <p:spPr>
          <a:xfrm>
            <a:off x="1120820" y="544523"/>
            <a:ext cx="9591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년과 비교했을 때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 관련 키워드 </a:t>
            </a:r>
            <a:r>
              <a:rPr lang="ko-KR" altLang="en-US" b="1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검색량이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급격히 높아졌다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공적 마스크가 풀린 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월에 특히 증가하고 꾸준히 검색되고 있다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573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4EC7B-D36A-4B79-9D95-FDB0E4515C34}"/>
              </a:ext>
            </a:extLst>
          </p:cNvPr>
          <p:cNvSpPr/>
          <p:nvPr/>
        </p:nvSpPr>
        <p:spPr>
          <a:xfrm>
            <a:off x="313248" y="1248407"/>
            <a:ext cx="11565504" cy="517002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162DBA65-7FC3-4049-A46A-15AD5A1B5D2A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712C88-4789-4DCE-A162-EBFE973832C9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48F13B-16B2-4347-8384-7C4321B0DCE1}"/>
              </a:ext>
            </a:extLst>
          </p:cNvPr>
          <p:cNvSpPr/>
          <p:nvPr/>
        </p:nvSpPr>
        <p:spPr>
          <a:xfrm>
            <a:off x="4993481" y="121743"/>
            <a:ext cx="2150269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8A2A5-27BB-4C27-964C-30173D6BE11C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결과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B86BD61-8550-4899-A8B2-AE9A6032A1B8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2">
            <a:extLst>
              <a:ext uri="{FF2B5EF4-FFF2-40B4-BE49-F238E27FC236}">
                <a16:creationId xmlns:a16="http://schemas.microsoft.com/office/drawing/2014/main" id="{29A1721A-2CF6-4786-A33B-726B9B0C8865}"/>
              </a:ext>
            </a:extLst>
          </p:cNvPr>
          <p:cNvSpPr/>
          <p:nvPr/>
        </p:nvSpPr>
        <p:spPr>
          <a:xfrm>
            <a:off x="141819" y="818097"/>
            <a:ext cx="754770" cy="212303"/>
          </a:xfrm>
          <a:custGeom>
            <a:avLst/>
            <a:gdLst>
              <a:gd name="connsiteX0" fmla="*/ 0 w 754770"/>
              <a:gd name="connsiteY0" fmla="*/ 0 h 212303"/>
              <a:gd name="connsiteX1" fmla="*/ 754770 w 754770"/>
              <a:gd name="connsiteY1" fmla="*/ 0 h 212303"/>
              <a:gd name="connsiteX2" fmla="*/ 754770 w 754770"/>
              <a:gd name="connsiteY2" fmla="*/ 212303 h 212303"/>
              <a:gd name="connsiteX3" fmla="*/ 0 w 754770"/>
              <a:gd name="connsiteY3" fmla="*/ 212303 h 212303"/>
              <a:gd name="connsiteX4" fmla="*/ 0 w 754770"/>
              <a:gd name="connsiteY4" fmla="*/ 0 h 21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770" h="212303" fill="none" extrusionOk="0">
                <a:moveTo>
                  <a:pt x="0" y="0"/>
                </a:moveTo>
                <a:cubicBezTo>
                  <a:pt x="215490" y="5378"/>
                  <a:pt x="444402" y="55141"/>
                  <a:pt x="754770" y="0"/>
                </a:cubicBezTo>
                <a:cubicBezTo>
                  <a:pt x="773080" y="29394"/>
                  <a:pt x="766868" y="136930"/>
                  <a:pt x="754770" y="212303"/>
                </a:cubicBezTo>
                <a:cubicBezTo>
                  <a:pt x="486965" y="266471"/>
                  <a:pt x="299911" y="183946"/>
                  <a:pt x="0" y="212303"/>
                </a:cubicBezTo>
                <a:cubicBezTo>
                  <a:pt x="-3778" y="123714"/>
                  <a:pt x="-2784" y="91265"/>
                  <a:pt x="0" y="0"/>
                </a:cubicBezTo>
                <a:close/>
              </a:path>
              <a:path w="754770" h="212303" stroke="0" extrusionOk="0">
                <a:moveTo>
                  <a:pt x="0" y="0"/>
                </a:moveTo>
                <a:cubicBezTo>
                  <a:pt x="341876" y="-56688"/>
                  <a:pt x="659109" y="62275"/>
                  <a:pt x="754770" y="0"/>
                </a:cubicBezTo>
                <a:cubicBezTo>
                  <a:pt x="761334" y="85203"/>
                  <a:pt x="761040" y="143506"/>
                  <a:pt x="754770" y="212303"/>
                </a:cubicBezTo>
                <a:cubicBezTo>
                  <a:pt x="499727" y="236444"/>
                  <a:pt x="259646" y="170760"/>
                  <a:pt x="0" y="212303"/>
                </a:cubicBezTo>
                <a:cubicBezTo>
                  <a:pt x="-14839" y="169275"/>
                  <a:pt x="14722" y="81414"/>
                  <a:pt x="0" y="0"/>
                </a:cubicBezTo>
                <a:close/>
              </a:path>
            </a:pathLst>
          </a:custGeom>
          <a:solidFill>
            <a:srgbClr val="E4DDD4"/>
          </a:solidFill>
          <a:ln>
            <a:solidFill>
              <a:srgbClr val="66514A"/>
            </a:solidFill>
            <a:extLst>
              <a:ext uri="{C807C97D-BFC1-408E-A445-0C87EB9F89A2}">
                <ask:lineSketchStyleProps xmlns:ask="http://schemas.microsoft.com/office/drawing/2018/sketchyshapes" sd="24966124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분석</a:t>
            </a:r>
            <a:endParaRPr lang="ja-JP" altLang="en-US" sz="900" dirty="0">
              <a:solidFill>
                <a:srgbClr val="66514A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8E020-F55B-4A50-A491-706FD6E4876F}"/>
              </a:ext>
            </a:extLst>
          </p:cNvPr>
          <p:cNvSpPr txBox="1"/>
          <p:nvPr/>
        </p:nvSpPr>
        <p:spPr>
          <a:xfrm>
            <a:off x="703353" y="1521044"/>
            <a:ext cx="630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화장품 온라인 일별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 분석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추세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D30DF-7437-4748-9156-44D30220C604}"/>
              </a:ext>
            </a:extLst>
          </p:cNvPr>
          <p:cNvSpPr txBox="1"/>
          <p:nvPr/>
        </p:nvSpPr>
        <p:spPr>
          <a:xfrm>
            <a:off x="495085" y="2135441"/>
            <a:ext cx="3220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화장품키워드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3D42C-2D72-45F0-B6CE-5F716BBC4BEC}"/>
              </a:ext>
            </a:extLst>
          </p:cNvPr>
          <p:cNvSpPr txBox="1"/>
          <p:nvPr/>
        </p:nvSpPr>
        <p:spPr>
          <a:xfrm>
            <a:off x="3670770" y="6199994"/>
            <a:ext cx="32232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 데이터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네이버 </a:t>
            </a:r>
            <a:r>
              <a:rPr lang="ko-KR" altLang="en-US" sz="8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데이터랩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DA544-884A-411A-B301-5DB7559BD5E2}"/>
              </a:ext>
            </a:extLst>
          </p:cNvPr>
          <p:cNvSpPr txBox="1"/>
          <p:nvPr/>
        </p:nvSpPr>
        <p:spPr>
          <a:xfrm>
            <a:off x="7221638" y="267247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- 6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이후 추세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4C13AC-8734-474F-B7D2-CBF5399BD900}"/>
              </a:ext>
            </a:extLst>
          </p:cNvPr>
          <p:cNvSpPr txBox="1"/>
          <p:nvPr/>
        </p:nvSpPr>
        <p:spPr>
          <a:xfrm>
            <a:off x="7234338" y="3097370"/>
            <a:ext cx="4578497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 착용으로 피부가 상하는 것을 느끼는 사람들이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트러블 케어 등 제품을 찾고 있음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색조 화장품의 경우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묻지 않는 제품 관련 검색이 새롭게 생겨남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BCED8-A753-42AF-A825-1477808B28EA}"/>
              </a:ext>
            </a:extLst>
          </p:cNvPr>
          <p:cNvSpPr txBox="1"/>
          <p:nvPr/>
        </p:nvSpPr>
        <p:spPr>
          <a:xfrm>
            <a:off x="7221638" y="4528983"/>
            <a:ext cx="316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업계에서 주목할 점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135C1-C0E8-45DB-BFED-1C989221C9CC}"/>
              </a:ext>
            </a:extLst>
          </p:cNvPr>
          <p:cNvSpPr txBox="1"/>
          <p:nvPr/>
        </p:nvSpPr>
        <p:spPr>
          <a:xfrm>
            <a:off x="7234338" y="4946333"/>
            <a:ext cx="4161717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피부 케어 위주의 기초 제품 수요가 늘어나고 있음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 착용 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피부 트러블 덜 날 수 있는 제품이 필요함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テキスト ボックス 3">
            <a:extLst>
              <a:ext uri="{FF2B5EF4-FFF2-40B4-BE49-F238E27FC236}">
                <a16:creationId xmlns:a16="http://schemas.microsoft.com/office/drawing/2014/main" id="{751904EB-9534-42B8-A886-613D65F9C28C}"/>
              </a:ext>
            </a:extLst>
          </p:cNvPr>
          <p:cNvSpPr txBox="1"/>
          <p:nvPr/>
        </p:nvSpPr>
        <p:spPr>
          <a:xfrm>
            <a:off x="1120820" y="544523"/>
            <a:ext cx="8039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 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이후 기초 및 </a:t>
            </a:r>
            <a:r>
              <a:rPr lang="ko-KR" altLang="en-US" b="1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트러블케어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관련 </a:t>
            </a:r>
            <a:r>
              <a:rPr lang="ko-KR" altLang="en-US" b="1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검색량이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늘어 났고</a:t>
            </a:r>
            <a:endParaRPr lang="en-US" altLang="ko-KR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화장품 </a:t>
            </a:r>
            <a:r>
              <a:rPr lang="ko-KR" altLang="en-US" b="1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검색량은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하락하는 추세를 보이고 있다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A4A5B72-214E-4E9B-9202-F06ED20E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6" y="2561029"/>
            <a:ext cx="6312114" cy="3625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E212490-1E1C-4E8A-86DD-52CD65A9A4DF}"/>
              </a:ext>
            </a:extLst>
          </p:cNvPr>
          <p:cNvSpPr/>
          <p:nvPr/>
        </p:nvSpPr>
        <p:spPr>
          <a:xfrm>
            <a:off x="4340506" y="2625038"/>
            <a:ext cx="2314936" cy="2375225"/>
          </a:xfrm>
          <a:prstGeom prst="roundRect">
            <a:avLst/>
          </a:prstGeom>
          <a:noFill/>
          <a:ln w="19050">
            <a:solidFill>
              <a:srgbClr val="21B19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702FB2-A3C3-40C1-B6BC-6EEC24D36278}"/>
              </a:ext>
            </a:extLst>
          </p:cNvPr>
          <p:cNvSpPr txBox="1"/>
          <p:nvPr/>
        </p:nvSpPr>
        <p:spPr>
          <a:xfrm>
            <a:off x="3456843" y="5013430"/>
            <a:ext cx="3796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초기 기초 화장품 </a:t>
            </a:r>
            <a:r>
              <a:rPr lang="ko-KR" altLang="en-US" sz="1200" dirty="0" err="1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검색량이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높아짐</a:t>
            </a:r>
            <a:endParaRPr lang="en-US" altLang="ko-KR" sz="1200" dirty="0">
              <a:ln w="3175">
                <a:solidFill>
                  <a:schemeClr val="tx2">
                    <a:lumMod val="75000"/>
                  </a:schemeClr>
                </a:solidFill>
              </a:ln>
              <a:solidFill>
                <a:schemeClr val="accent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화장품은 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말부터 하락 추세를 보이고 있음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7EEB2F-0948-407A-B329-D3C1541FA6E7}"/>
              </a:ext>
            </a:extLst>
          </p:cNvPr>
          <p:cNvGrpSpPr/>
          <p:nvPr/>
        </p:nvGrpSpPr>
        <p:grpSpPr>
          <a:xfrm>
            <a:off x="1100563" y="2549083"/>
            <a:ext cx="2335349" cy="220789"/>
            <a:chOff x="7813972" y="5259565"/>
            <a:chExt cx="2335349" cy="22078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A407C7B-A58E-4B66-A663-C6E2F5CA8E11}"/>
                </a:ext>
              </a:extLst>
            </p:cNvPr>
            <p:cNvSpPr/>
            <p:nvPr/>
          </p:nvSpPr>
          <p:spPr>
            <a:xfrm>
              <a:off x="7813972" y="5341727"/>
              <a:ext cx="234395" cy="45719"/>
            </a:xfrm>
            <a:prstGeom prst="rect">
              <a:avLst/>
            </a:prstGeom>
            <a:solidFill>
              <a:srgbClr val="EF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31DC0F8-A150-45CF-9C65-A2F3CD12308E}"/>
                </a:ext>
              </a:extLst>
            </p:cNvPr>
            <p:cNvSpPr/>
            <p:nvPr/>
          </p:nvSpPr>
          <p:spPr>
            <a:xfrm>
              <a:off x="8750461" y="5341727"/>
              <a:ext cx="234395" cy="45719"/>
            </a:xfrm>
            <a:prstGeom prst="rect">
              <a:avLst/>
            </a:prstGeom>
            <a:solidFill>
              <a:srgbClr val="FCC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844952-A9DA-4E2D-AB56-CBECB7ADCBD1}"/>
                </a:ext>
              </a:extLst>
            </p:cNvPr>
            <p:cNvSpPr txBox="1"/>
            <p:nvPr/>
          </p:nvSpPr>
          <p:spPr>
            <a:xfrm>
              <a:off x="8048367" y="5264910"/>
              <a:ext cx="106317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색조 화장품</a:t>
              </a:r>
              <a:endPara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2D391F-A4E7-41D9-92B5-CEC6E6F28AC7}"/>
                </a:ext>
              </a:extLst>
            </p:cNvPr>
            <p:cNvSpPr txBox="1"/>
            <p:nvPr/>
          </p:nvSpPr>
          <p:spPr>
            <a:xfrm>
              <a:off x="8984856" y="5259565"/>
              <a:ext cx="116446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기초 화장품</a:t>
              </a:r>
              <a:endPara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11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162DBA65-7FC3-4049-A46A-15AD5A1B5D2A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4EC7B-D36A-4B79-9D95-FDB0E4515C34}"/>
              </a:ext>
            </a:extLst>
          </p:cNvPr>
          <p:cNvSpPr/>
          <p:nvPr/>
        </p:nvSpPr>
        <p:spPr>
          <a:xfrm>
            <a:off x="313248" y="1248407"/>
            <a:ext cx="11565504" cy="517002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712C88-4789-4DCE-A162-EBFE973832C9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48F13B-16B2-4347-8384-7C4321B0DCE1}"/>
              </a:ext>
            </a:extLst>
          </p:cNvPr>
          <p:cNvSpPr/>
          <p:nvPr/>
        </p:nvSpPr>
        <p:spPr>
          <a:xfrm>
            <a:off x="4993481" y="121743"/>
            <a:ext cx="2150269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8A2A5-27BB-4C27-964C-30173D6BE11C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결과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A02DD193-1B98-4C8D-8237-B4B6C5F7088D}"/>
              </a:ext>
            </a:extLst>
          </p:cNvPr>
          <p:cNvSpPr txBox="1"/>
          <p:nvPr/>
        </p:nvSpPr>
        <p:spPr>
          <a:xfrm>
            <a:off x="1120820" y="544523"/>
            <a:ext cx="10774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 착용이 일상화되면서 립 메이크업 관련 </a:t>
            </a:r>
            <a:r>
              <a:rPr lang="ko-KR" altLang="en-US" b="1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검색량이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하락하고 있다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 착용과 관련 없는 아이 메이크업 제품은 상승했으며 추이를 유지하고 있다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20" name="正方形/長方形 2">
            <a:extLst>
              <a:ext uri="{FF2B5EF4-FFF2-40B4-BE49-F238E27FC236}">
                <a16:creationId xmlns:a16="http://schemas.microsoft.com/office/drawing/2014/main" id="{29A1721A-2CF6-4786-A33B-726B9B0C8865}"/>
              </a:ext>
            </a:extLst>
          </p:cNvPr>
          <p:cNvSpPr/>
          <p:nvPr/>
        </p:nvSpPr>
        <p:spPr>
          <a:xfrm>
            <a:off x="141819" y="818097"/>
            <a:ext cx="754770" cy="212303"/>
          </a:xfrm>
          <a:custGeom>
            <a:avLst/>
            <a:gdLst>
              <a:gd name="connsiteX0" fmla="*/ 0 w 754770"/>
              <a:gd name="connsiteY0" fmla="*/ 0 h 212303"/>
              <a:gd name="connsiteX1" fmla="*/ 754770 w 754770"/>
              <a:gd name="connsiteY1" fmla="*/ 0 h 212303"/>
              <a:gd name="connsiteX2" fmla="*/ 754770 w 754770"/>
              <a:gd name="connsiteY2" fmla="*/ 212303 h 212303"/>
              <a:gd name="connsiteX3" fmla="*/ 0 w 754770"/>
              <a:gd name="connsiteY3" fmla="*/ 212303 h 212303"/>
              <a:gd name="connsiteX4" fmla="*/ 0 w 754770"/>
              <a:gd name="connsiteY4" fmla="*/ 0 h 21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770" h="212303" fill="none" extrusionOk="0">
                <a:moveTo>
                  <a:pt x="0" y="0"/>
                </a:moveTo>
                <a:cubicBezTo>
                  <a:pt x="215490" y="5378"/>
                  <a:pt x="444402" y="55141"/>
                  <a:pt x="754770" y="0"/>
                </a:cubicBezTo>
                <a:cubicBezTo>
                  <a:pt x="773080" y="29394"/>
                  <a:pt x="766868" y="136930"/>
                  <a:pt x="754770" y="212303"/>
                </a:cubicBezTo>
                <a:cubicBezTo>
                  <a:pt x="486965" y="266471"/>
                  <a:pt x="299911" y="183946"/>
                  <a:pt x="0" y="212303"/>
                </a:cubicBezTo>
                <a:cubicBezTo>
                  <a:pt x="-3778" y="123714"/>
                  <a:pt x="-2784" y="91265"/>
                  <a:pt x="0" y="0"/>
                </a:cubicBezTo>
                <a:close/>
              </a:path>
              <a:path w="754770" h="212303" stroke="0" extrusionOk="0">
                <a:moveTo>
                  <a:pt x="0" y="0"/>
                </a:moveTo>
                <a:cubicBezTo>
                  <a:pt x="341876" y="-56688"/>
                  <a:pt x="659109" y="62275"/>
                  <a:pt x="754770" y="0"/>
                </a:cubicBezTo>
                <a:cubicBezTo>
                  <a:pt x="761334" y="85203"/>
                  <a:pt x="761040" y="143506"/>
                  <a:pt x="754770" y="212303"/>
                </a:cubicBezTo>
                <a:cubicBezTo>
                  <a:pt x="499727" y="236444"/>
                  <a:pt x="259646" y="170760"/>
                  <a:pt x="0" y="212303"/>
                </a:cubicBezTo>
                <a:cubicBezTo>
                  <a:pt x="-14839" y="169275"/>
                  <a:pt x="14722" y="81414"/>
                  <a:pt x="0" y="0"/>
                </a:cubicBezTo>
                <a:close/>
              </a:path>
            </a:pathLst>
          </a:custGeom>
          <a:solidFill>
            <a:srgbClr val="E4DDD4"/>
          </a:solidFill>
          <a:ln>
            <a:solidFill>
              <a:srgbClr val="66514A"/>
            </a:solidFill>
            <a:extLst>
              <a:ext uri="{C807C97D-BFC1-408E-A445-0C87EB9F89A2}">
                <ask:lineSketchStyleProps xmlns:ask="http://schemas.microsoft.com/office/drawing/2018/sketchyshapes" sd="24966124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분석</a:t>
            </a:r>
            <a:endParaRPr lang="ja-JP" altLang="en-US" sz="900" dirty="0">
              <a:solidFill>
                <a:srgbClr val="66514A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3D42C-2D72-45F0-B6CE-5F716BBC4BEC}"/>
              </a:ext>
            </a:extLst>
          </p:cNvPr>
          <p:cNvSpPr txBox="1"/>
          <p:nvPr/>
        </p:nvSpPr>
        <p:spPr>
          <a:xfrm>
            <a:off x="3670770" y="6199994"/>
            <a:ext cx="32232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 데이터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네이버 </a:t>
            </a:r>
            <a:r>
              <a:rPr lang="ko-KR" altLang="en-US" sz="8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데이터랩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2AEF-6956-4E85-9902-B3F1D72EC2DB}"/>
              </a:ext>
            </a:extLst>
          </p:cNvPr>
          <p:cNvSpPr txBox="1"/>
          <p:nvPr/>
        </p:nvSpPr>
        <p:spPr>
          <a:xfrm>
            <a:off x="703353" y="1521044"/>
            <a:ext cx="82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화장품을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립으로 구분하여 온라인 일별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 분석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추세 예측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764A42C-CB46-4D74-B801-B52D164A9CB5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2DE5FC-9ED1-442F-84F8-EE7DE147282A}"/>
              </a:ext>
            </a:extLst>
          </p:cNvPr>
          <p:cNvSpPr txBox="1"/>
          <p:nvPr/>
        </p:nvSpPr>
        <p:spPr>
          <a:xfrm>
            <a:off x="495085" y="213544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품목별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A732599-F390-4C6D-9427-72218974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6" y="2561028"/>
            <a:ext cx="6312114" cy="3625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E212490-1E1C-4E8A-86DD-52CD65A9A4DF}"/>
              </a:ext>
            </a:extLst>
          </p:cNvPr>
          <p:cNvSpPr/>
          <p:nvPr/>
        </p:nvSpPr>
        <p:spPr>
          <a:xfrm>
            <a:off x="4595149" y="3182034"/>
            <a:ext cx="2010111" cy="1800868"/>
          </a:xfrm>
          <a:prstGeom prst="roundRect">
            <a:avLst/>
          </a:prstGeom>
          <a:noFill/>
          <a:ln w="19050">
            <a:solidFill>
              <a:srgbClr val="21B19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702FB2-A3C3-40C1-B6BC-6EEC24D36278}"/>
              </a:ext>
            </a:extLst>
          </p:cNvPr>
          <p:cNvSpPr txBox="1"/>
          <p:nvPr/>
        </p:nvSpPr>
        <p:spPr>
          <a:xfrm>
            <a:off x="3162840" y="4996070"/>
            <a:ext cx="3913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마스크가 일상화되며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립 메이크업 관심도가 줄어드는 추세</a:t>
            </a:r>
            <a:endParaRPr lang="en-US" altLang="ko-KR" sz="1200" dirty="0">
              <a:ln w="3175">
                <a:solidFill>
                  <a:schemeClr val="tx2">
                    <a:lumMod val="75000"/>
                  </a:schemeClr>
                </a:solidFill>
              </a:ln>
              <a:solidFill>
                <a:schemeClr val="accent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 메이크업 </a:t>
            </a:r>
            <a:r>
              <a:rPr lang="ko-KR" altLang="en-US" sz="1200" dirty="0" err="1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검색량은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월에 상승하고 비슷한 추이를 보임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0C7AE-7706-472F-8B41-DD0E6179CA41}"/>
              </a:ext>
            </a:extLst>
          </p:cNvPr>
          <p:cNvSpPr txBox="1"/>
          <p:nvPr/>
        </p:nvSpPr>
        <p:spPr>
          <a:xfrm>
            <a:off x="7221638" y="267247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- 6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이후 추세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8F081-FD0C-4300-97F5-CE81C81DA5C5}"/>
              </a:ext>
            </a:extLst>
          </p:cNvPr>
          <p:cNvSpPr txBox="1"/>
          <p:nvPr/>
        </p:nvSpPr>
        <p:spPr>
          <a:xfrm>
            <a:off x="7234338" y="3097370"/>
            <a:ext cx="4334841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마스크로 가려져서 보이지 않고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마스크에 묻는 립 메이크업</a:t>
            </a:r>
            <a:b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관심도가 큰 폭으로 줄어들고 있음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8C906-DA90-4E59-B6CD-7378E80FB77C}"/>
              </a:ext>
            </a:extLst>
          </p:cNvPr>
          <p:cNvSpPr txBox="1"/>
          <p:nvPr/>
        </p:nvSpPr>
        <p:spPr>
          <a:xfrm>
            <a:off x="7221638" y="4528983"/>
            <a:ext cx="316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업계에서 주목할 점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63335-9C7E-4FA6-AB66-4310AF7F46D0}"/>
              </a:ext>
            </a:extLst>
          </p:cNvPr>
          <p:cNvSpPr txBox="1"/>
          <p:nvPr/>
        </p:nvSpPr>
        <p:spPr>
          <a:xfrm>
            <a:off x="7234338" y="4946333"/>
            <a:ext cx="3829895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색조 화장품 매출 하락을 기초 화장품으로 채워야 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피부 관리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트러블 케어 제품으로 고객 유인 필요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37D70CF-5F0C-45CA-8572-EAD71A986355}"/>
              </a:ext>
            </a:extLst>
          </p:cNvPr>
          <p:cNvGrpSpPr/>
          <p:nvPr/>
        </p:nvGrpSpPr>
        <p:grpSpPr>
          <a:xfrm>
            <a:off x="4537908" y="2571423"/>
            <a:ext cx="2696430" cy="215444"/>
            <a:chOff x="7452891" y="5259565"/>
            <a:chExt cx="2696430" cy="21544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FCCDB1-9E77-4468-A82E-56DDF1A5B5D9}"/>
                </a:ext>
              </a:extLst>
            </p:cNvPr>
            <p:cNvSpPr/>
            <p:nvPr/>
          </p:nvSpPr>
          <p:spPr>
            <a:xfrm>
              <a:off x="7452891" y="5341728"/>
              <a:ext cx="234395" cy="45719"/>
            </a:xfrm>
            <a:prstGeom prst="rect">
              <a:avLst/>
            </a:prstGeom>
            <a:solidFill>
              <a:srgbClr val="EF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9DFDF71-39F0-4E8D-BD5A-F26568966070}"/>
                </a:ext>
              </a:extLst>
            </p:cNvPr>
            <p:cNvSpPr/>
            <p:nvPr/>
          </p:nvSpPr>
          <p:spPr>
            <a:xfrm>
              <a:off x="8750461" y="5341727"/>
              <a:ext cx="234395" cy="45719"/>
            </a:xfrm>
            <a:prstGeom prst="rect">
              <a:avLst/>
            </a:prstGeom>
            <a:solidFill>
              <a:srgbClr val="FCC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FB9BB0-C8CA-4FC0-B2E9-A1F230F3E0B4}"/>
                </a:ext>
              </a:extLst>
            </p:cNvPr>
            <p:cNvSpPr txBox="1"/>
            <p:nvPr/>
          </p:nvSpPr>
          <p:spPr>
            <a:xfrm>
              <a:off x="7687286" y="5259565"/>
              <a:ext cx="106317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립 및 베이스 메이크업</a:t>
              </a:r>
              <a:endPara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7B8B4B-CE35-4B0B-BDC4-6C2153B5223E}"/>
                </a:ext>
              </a:extLst>
            </p:cNvPr>
            <p:cNvSpPr txBox="1"/>
            <p:nvPr/>
          </p:nvSpPr>
          <p:spPr>
            <a:xfrm>
              <a:off x="8984856" y="5259565"/>
              <a:ext cx="116446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아이 메이크업</a:t>
              </a:r>
              <a:endPara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226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162DBA65-7FC3-4049-A46A-15AD5A1B5D2A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4EC7B-D36A-4B79-9D95-FDB0E4515C34}"/>
              </a:ext>
            </a:extLst>
          </p:cNvPr>
          <p:cNvSpPr/>
          <p:nvPr/>
        </p:nvSpPr>
        <p:spPr>
          <a:xfrm>
            <a:off x="313248" y="1248407"/>
            <a:ext cx="11565504" cy="517002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712C88-4789-4DCE-A162-EBFE973832C9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48F13B-16B2-4347-8384-7C4321B0DCE1}"/>
              </a:ext>
            </a:extLst>
          </p:cNvPr>
          <p:cNvSpPr/>
          <p:nvPr/>
        </p:nvSpPr>
        <p:spPr>
          <a:xfrm>
            <a:off x="4993481" y="121743"/>
            <a:ext cx="2150269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8A2A5-27BB-4C27-964C-30173D6BE11C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결과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A02DD193-1B98-4C8D-8237-B4B6C5F7088D}"/>
              </a:ext>
            </a:extLst>
          </p:cNvPr>
          <p:cNvSpPr txBox="1"/>
          <p:nvPr/>
        </p:nvSpPr>
        <p:spPr>
          <a:xfrm>
            <a:off x="1120820" y="544523"/>
            <a:ext cx="9129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 착용으로 화장을 하지 않는 사람이 많아진 반면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endParaRPr lang="en-US" altLang="ko-KR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마스크를 착용하고도 화장하고 싶은 소비자가 많은 것을 알 수 있다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20" name="正方形/長方形 2">
            <a:extLst>
              <a:ext uri="{FF2B5EF4-FFF2-40B4-BE49-F238E27FC236}">
                <a16:creationId xmlns:a16="http://schemas.microsoft.com/office/drawing/2014/main" id="{29A1721A-2CF6-4786-A33B-726B9B0C8865}"/>
              </a:ext>
            </a:extLst>
          </p:cNvPr>
          <p:cNvSpPr/>
          <p:nvPr/>
        </p:nvSpPr>
        <p:spPr>
          <a:xfrm>
            <a:off x="141819" y="818097"/>
            <a:ext cx="754770" cy="212303"/>
          </a:xfrm>
          <a:custGeom>
            <a:avLst/>
            <a:gdLst>
              <a:gd name="connsiteX0" fmla="*/ 0 w 754770"/>
              <a:gd name="connsiteY0" fmla="*/ 0 h 212303"/>
              <a:gd name="connsiteX1" fmla="*/ 754770 w 754770"/>
              <a:gd name="connsiteY1" fmla="*/ 0 h 212303"/>
              <a:gd name="connsiteX2" fmla="*/ 754770 w 754770"/>
              <a:gd name="connsiteY2" fmla="*/ 212303 h 212303"/>
              <a:gd name="connsiteX3" fmla="*/ 0 w 754770"/>
              <a:gd name="connsiteY3" fmla="*/ 212303 h 212303"/>
              <a:gd name="connsiteX4" fmla="*/ 0 w 754770"/>
              <a:gd name="connsiteY4" fmla="*/ 0 h 21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770" h="212303" fill="none" extrusionOk="0">
                <a:moveTo>
                  <a:pt x="0" y="0"/>
                </a:moveTo>
                <a:cubicBezTo>
                  <a:pt x="215490" y="5378"/>
                  <a:pt x="444402" y="55141"/>
                  <a:pt x="754770" y="0"/>
                </a:cubicBezTo>
                <a:cubicBezTo>
                  <a:pt x="773080" y="29394"/>
                  <a:pt x="766868" y="136930"/>
                  <a:pt x="754770" y="212303"/>
                </a:cubicBezTo>
                <a:cubicBezTo>
                  <a:pt x="486965" y="266471"/>
                  <a:pt x="299911" y="183946"/>
                  <a:pt x="0" y="212303"/>
                </a:cubicBezTo>
                <a:cubicBezTo>
                  <a:pt x="-3778" y="123714"/>
                  <a:pt x="-2784" y="91265"/>
                  <a:pt x="0" y="0"/>
                </a:cubicBezTo>
                <a:close/>
              </a:path>
              <a:path w="754770" h="212303" stroke="0" extrusionOk="0">
                <a:moveTo>
                  <a:pt x="0" y="0"/>
                </a:moveTo>
                <a:cubicBezTo>
                  <a:pt x="341876" y="-56688"/>
                  <a:pt x="659109" y="62275"/>
                  <a:pt x="754770" y="0"/>
                </a:cubicBezTo>
                <a:cubicBezTo>
                  <a:pt x="761334" y="85203"/>
                  <a:pt x="761040" y="143506"/>
                  <a:pt x="754770" y="212303"/>
                </a:cubicBezTo>
                <a:cubicBezTo>
                  <a:pt x="499727" y="236444"/>
                  <a:pt x="259646" y="170760"/>
                  <a:pt x="0" y="212303"/>
                </a:cubicBezTo>
                <a:cubicBezTo>
                  <a:pt x="-14839" y="169275"/>
                  <a:pt x="14722" y="81414"/>
                  <a:pt x="0" y="0"/>
                </a:cubicBezTo>
                <a:close/>
              </a:path>
            </a:pathLst>
          </a:custGeom>
          <a:solidFill>
            <a:srgbClr val="E4DDD4"/>
          </a:solidFill>
          <a:ln>
            <a:solidFill>
              <a:srgbClr val="66514A"/>
            </a:solidFill>
            <a:extLst>
              <a:ext uri="{C807C97D-BFC1-408E-A445-0C87EB9F89A2}">
                <ask:lineSketchStyleProps xmlns:ask="http://schemas.microsoft.com/office/drawing/2018/sketchyshapes" sd="24966124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분석</a:t>
            </a:r>
            <a:endParaRPr lang="ja-JP" altLang="en-US" sz="900" dirty="0">
              <a:solidFill>
                <a:srgbClr val="66514A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3D42C-2D72-45F0-B6CE-5F716BBC4BEC}"/>
              </a:ext>
            </a:extLst>
          </p:cNvPr>
          <p:cNvSpPr txBox="1"/>
          <p:nvPr/>
        </p:nvSpPr>
        <p:spPr>
          <a:xfrm>
            <a:off x="3670770" y="6199994"/>
            <a:ext cx="32232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 데이터</a:t>
            </a: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네이버 </a:t>
            </a:r>
            <a:r>
              <a:rPr lang="ko-KR" altLang="en-US" sz="8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데이터랩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764A42C-CB46-4D74-B801-B52D164A9CB5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B059FF-2FAA-4842-B3E9-7D2D57F9787F}"/>
              </a:ext>
            </a:extLst>
          </p:cNvPr>
          <p:cNvSpPr txBox="1"/>
          <p:nvPr/>
        </p:nvSpPr>
        <p:spPr>
          <a:xfrm>
            <a:off x="703353" y="1521044"/>
            <a:ext cx="702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'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마스크프루프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'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키워드 온라인 일별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 분석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추세 예측 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80EE9E-DB8E-4227-B3E6-906EE8D19D5F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41F7CC-CEB0-4EBD-BE9E-0CD1D4EB1F29}"/>
              </a:ext>
            </a:extLst>
          </p:cNvPr>
          <p:cNvSpPr txBox="1"/>
          <p:nvPr/>
        </p:nvSpPr>
        <p:spPr>
          <a:xfrm>
            <a:off x="495084" y="2135441"/>
            <a:ext cx="3312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마스크프루프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화장품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검색량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D2397A5-7FC8-454E-953D-EABA01DA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5" y="2561028"/>
            <a:ext cx="6312114" cy="3625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E212490-1E1C-4E8A-86DD-52CD65A9A4DF}"/>
              </a:ext>
            </a:extLst>
          </p:cNvPr>
          <p:cNvSpPr/>
          <p:nvPr/>
        </p:nvSpPr>
        <p:spPr>
          <a:xfrm>
            <a:off x="2248641" y="3113868"/>
            <a:ext cx="4262118" cy="2815109"/>
          </a:xfrm>
          <a:prstGeom prst="roundRect">
            <a:avLst/>
          </a:prstGeom>
          <a:noFill/>
          <a:ln w="19050">
            <a:solidFill>
              <a:srgbClr val="21B19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702FB2-A3C3-40C1-B6BC-6EEC24D36278}"/>
              </a:ext>
            </a:extLst>
          </p:cNvPr>
          <p:cNvSpPr txBox="1"/>
          <p:nvPr/>
        </p:nvSpPr>
        <p:spPr>
          <a:xfrm>
            <a:off x="3425492" y="5106849"/>
            <a:ext cx="3796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 일상화 </a:t>
            </a:r>
            <a: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의무화 기간부터 현재까지</a:t>
            </a:r>
            <a:br>
              <a:rPr lang="en-US" altLang="ko-KR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1200" dirty="0" err="1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마스크프루프</a:t>
            </a:r>
            <a:r>
              <a:rPr lang="ko-KR" altLang="en-US" sz="1200" dirty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제품에 관한 관심도가 높아지고 있음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233EAD-2826-4D87-A12E-BA34B9E18422}"/>
              </a:ext>
            </a:extLst>
          </p:cNvPr>
          <p:cNvSpPr txBox="1"/>
          <p:nvPr/>
        </p:nvSpPr>
        <p:spPr>
          <a:xfrm>
            <a:off x="7221638" y="267247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- 6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이후 추세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050B1-B095-4879-9723-7C597F956A2D}"/>
              </a:ext>
            </a:extLst>
          </p:cNvPr>
          <p:cNvSpPr txBox="1"/>
          <p:nvPr/>
        </p:nvSpPr>
        <p:spPr>
          <a:xfrm>
            <a:off x="7234338" y="3097370"/>
            <a:ext cx="4291559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 착용이 장기화되면서 마스크 착용에 구애 받지 않고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화장을 하고 싶은 고객 수요가 점점 늘어남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브랜드에서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마스크프루프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제품을 선보이고 있음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78249-5DC4-4CA6-B5B7-5CB6B8CCE661}"/>
              </a:ext>
            </a:extLst>
          </p:cNvPr>
          <p:cNvSpPr txBox="1"/>
          <p:nvPr/>
        </p:nvSpPr>
        <p:spPr>
          <a:xfrm>
            <a:off x="7221638" y="4528983"/>
            <a:ext cx="316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업계에서 주목할 점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00620-BD45-4564-BAE9-007125394CFC}"/>
              </a:ext>
            </a:extLst>
          </p:cNvPr>
          <p:cNvSpPr txBox="1"/>
          <p:nvPr/>
        </p:nvSpPr>
        <p:spPr>
          <a:xfrm>
            <a:off x="7234338" y="4946333"/>
            <a:ext cx="4336444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마스크를 쓰는 시대에도 화장에 대한 욕구는 크게 줄지 않음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마스크프루프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화장품 개발을 통해 색조 화장품 매출 증대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851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C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6032968" y="2921377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665741"/>
                </a:solidFill>
                <a:effectLst/>
                <a:uLnTx/>
                <a:uFillTx/>
                <a:latin typeface="나눔스퀘어_ac Bold" panose="020B0600000101010101" pitchFamily="50" charset="-127"/>
                <a:cs typeface="+mn-cs"/>
              </a:rPr>
              <a:t>04</a:t>
            </a:r>
            <a:endParaRPr kumimoji="1" lang="ko-KR" altLang="en-US" sz="1800" b="1" i="0" u="none" strike="noStrike" kern="1200" cap="none" spc="300" normalizeH="0" baseline="0" noProof="0" dirty="0">
              <a:ln>
                <a:noFill/>
              </a:ln>
              <a:solidFill>
                <a:srgbClr val="665741"/>
              </a:solidFill>
              <a:effectLst/>
              <a:uLnTx/>
              <a:uFillTx/>
              <a:latin typeface="나눔스퀘어_ac Bold" panose="020B0600000101010101" pitchFamily="50" charset="-127"/>
              <a:cs typeface="+mn-cs"/>
            </a:endParaRPr>
          </a:p>
        </p:txBody>
      </p:sp>
      <p:sp>
        <p:nvSpPr>
          <p:cNvPr id="11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6224353" y="3348983"/>
            <a:ext cx="296327" cy="296327"/>
          </a:xfrm>
          <a:prstGeom prst="rect">
            <a:avLst/>
          </a:prstGeom>
          <a:solidFill>
            <a:srgbClr val="66574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5741"/>
              </a:solidFill>
              <a:effectLst/>
              <a:uLnTx/>
              <a:uFillTx/>
              <a:latin typeface="나눔스퀘어_ac Bold" panose="020B0600000101010101" pitchFamily="50" charset="-127"/>
              <a:cs typeface="+mn-cs"/>
            </a:endParaRPr>
          </a:p>
        </p:txBody>
      </p:sp>
      <p:sp>
        <p:nvSpPr>
          <p:cNvPr id="2" name="テキスト ボックス 2">
            <a:extLst>
              <a:ext uri="{FF2B5EF4-FFF2-40B4-BE49-F238E27FC236}">
                <a16:creationId xmlns:a16="http://schemas.microsoft.com/office/drawing/2014/main" id="{58AB19A2-648D-4C4E-A34A-D7333C15D9EF}"/>
              </a:ext>
            </a:extLst>
          </p:cNvPr>
          <p:cNvSpPr txBox="1"/>
          <p:nvPr/>
        </p:nvSpPr>
        <p:spPr>
          <a:xfrm>
            <a:off x="7185088" y="3235536"/>
            <a:ext cx="358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66574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활용방안 및 기대효과</a:t>
            </a:r>
            <a:endParaRPr kumimoji="1" lang="ja-JP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665741"/>
              </a:solidFill>
              <a:effectLst/>
              <a:uLnTx/>
              <a:uFillTx/>
              <a:latin typeface="나눔스퀘어_ac Bold" panose="020B0600000101010101" pitchFamily="50" charset="-127"/>
              <a:ea typeface="Adobe 고딕 Std B" panose="020B08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00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162DBA65-7FC3-4049-A46A-15AD5A1B5D2A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F5F75E-B856-47EF-99B0-DD44316205F9}"/>
              </a:ext>
            </a:extLst>
          </p:cNvPr>
          <p:cNvSpPr/>
          <p:nvPr/>
        </p:nvSpPr>
        <p:spPr>
          <a:xfrm>
            <a:off x="7143750" y="119891"/>
            <a:ext cx="3064669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활용방안 및 기대효과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7CC6F263-E8C4-4E40-8336-C47D5A6BE234}"/>
              </a:ext>
            </a:extLst>
          </p:cNvPr>
          <p:cNvSpPr txBox="1"/>
          <p:nvPr/>
        </p:nvSpPr>
        <p:spPr>
          <a:xfrm>
            <a:off x="1120820" y="544523"/>
            <a:ext cx="1095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인한 마스크 착용 의무화는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Adobe 고딕 Std B" panose="020B0800000000000000" pitchFamily="34" charset="-127"/>
              </a:rPr>
              <a:t> </a:t>
            </a:r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화장품 구매 품목의 변화를 불러왔다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색조 화장품 매출액 하락을 기초 화장품 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마스크프루프</a:t>
            </a:r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화장품으로 극복할 수 있다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BA24F0-08D8-4135-A273-8BF2797513C2}"/>
              </a:ext>
            </a:extLst>
          </p:cNvPr>
          <p:cNvSpPr/>
          <p:nvPr/>
        </p:nvSpPr>
        <p:spPr>
          <a:xfrm>
            <a:off x="313248" y="1248407"/>
            <a:ext cx="11565504" cy="517002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E9AF925-C01C-4418-A80D-FE034B247B07}"/>
              </a:ext>
            </a:extLst>
          </p:cNvPr>
          <p:cNvGrpSpPr/>
          <p:nvPr/>
        </p:nvGrpSpPr>
        <p:grpSpPr>
          <a:xfrm>
            <a:off x="560410" y="2564841"/>
            <a:ext cx="6134404" cy="3518459"/>
            <a:chOff x="1274182" y="1278715"/>
            <a:chExt cx="10186013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3D4960-A58C-4B90-B77D-88FB1ABA5431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rgbClr val="DDD0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9593C6-B98E-43B6-BA1D-9A3814851060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rgbClr val="EBE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883B4FF-08A9-404D-A033-F92CB36F6DC4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rgbClr val="EBE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4A6F94B-9784-411E-9EBF-35AB360F225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rgbClr val="EBE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174EC3-E698-42C0-A68F-9B91A6623F15}"/>
                </a:ext>
              </a:extLst>
            </p:cNvPr>
            <p:cNvSpPr txBox="1"/>
            <p:nvPr/>
          </p:nvSpPr>
          <p:spPr>
            <a:xfrm>
              <a:off x="6487681" y="3070139"/>
              <a:ext cx="606056" cy="555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rgbClr val="66514A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</a:t>
              </a:r>
              <a:endParaRPr lang="ko-KR" altLang="en-US" sz="2000" b="1" dirty="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25E201-3C64-499B-AF80-38FDC3FA3869}"/>
                </a:ext>
              </a:extLst>
            </p:cNvPr>
            <p:cNvSpPr txBox="1"/>
            <p:nvPr/>
          </p:nvSpPr>
          <p:spPr>
            <a:xfrm>
              <a:off x="5640640" y="3061315"/>
              <a:ext cx="606056" cy="555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rgbClr val="66514A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</a:t>
              </a:r>
              <a:endParaRPr lang="ko-KR" altLang="en-US" sz="2000" b="1" dirty="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4D76F0-8D2B-404E-B01D-FEC5FCA27F6F}"/>
                </a:ext>
              </a:extLst>
            </p:cNvPr>
            <p:cNvSpPr txBox="1"/>
            <p:nvPr/>
          </p:nvSpPr>
          <p:spPr>
            <a:xfrm>
              <a:off x="5650407" y="3817551"/>
              <a:ext cx="606056" cy="555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66514A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</a:t>
              </a:r>
              <a:endParaRPr lang="ko-KR" altLang="en-US" sz="2000" b="1" dirty="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DA860D-B1D7-4FBC-9789-9C8004EDE314}"/>
                </a:ext>
              </a:extLst>
            </p:cNvPr>
            <p:cNvSpPr txBox="1"/>
            <p:nvPr/>
          </p:nvSpPr>
          <p:spPr>
            <a:xfrm>
              <a:off x="6539705" y="3826375"/>
              <a:ext cx="606056" cy="555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66514A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T</a:t>
              </a:r>
              <a:endParaRPr lang="ko-KR" altLang="en-US" sz="2000" b="1" dirty="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1C123D-2B35-49EA-9E20-0732595DA51B}"/>
                </a:ext>
              </a:extLst>
            </p:cNvPr>
            <p:cNvSpPr txBox="1"/>
            <p:nvPr/>
          </p:nvSpPr>
          <p:spPr>
            <a:xfrm>
              <a:off x="1506212" y="1740712"/>
              <a:ext cx="4411040" cy="1432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일상에 꼭 필요한 제품</a:t>
              </a:r>
              <a:endParaRPr lang="en-US" altLang="ko-KR" sz="1400" spc="300" dirty="0">
                <a:solidFill>
                  <a:srgbClr val="6651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고객 수요에 맞게</a:t>
              </a:r>
              <a:br>
                <a:rPr lang="en-US" altLang="ko-KR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제품 변형이 유연한 업계</a:t>
              </a:r>
              <a:endParaRPr lang="en-US" altLang="ko-KR" sz="1400" spc="300" dirty="0">
                <a:solidFill>
                  <a:srgbClr val="6651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0A1A99-6786-40EE-B14A-B3F4131B557A}"/>
                </a:ext>
              </a:extLst>
            </p:cNvPr>
            <p:cNvSpPr txBox="1"/>
            <p:nvPr/>
          </p:nvSpPr>
          <p:spPr>
            <a:xfrm>
              <a:off x="7429526" y="1795842"/>
              <a:ext cx="3756253" cy="1310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판매자 포화된 업계</a:t>
              </a:r>
              <a:br>
                <a:rPr lang="en-US" altLang="ko-KR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2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+ </a:t>
              </a:r>
              <a:r>
                <a:rPr lang="ko-KR" altLang="en-US" sz="12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중소기업</a:t>
              </a:r>
              <a:r>
                <a:rPr lang="en-US" altLang="ko-KR" sz="12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2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스타트업</a:t>
              </a:r>
              <a:br>
                <a:rPr lang="en-US" altLang="ko-KR" sz="12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2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+ </a:t>
              </a:r>
              <a:r>
                <a:rPr lang="ko-KR" altLang="en-US" sz="1200" spc="300" dirty="0" err="1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인플루언서</a:t>
              </a:r>
              <a:r>
                <a:rPr lang="ko-KR" altLang="en-US" sz="12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판매자</a:t>
              </a:r>
              <a:endParaRPr lang="ko-KR" altLang="en-US" sz="1400" spc="300" dirty="0">
                <a:solidFill>
                  <a:srgbClr val="6651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C9CB9D-0084-4092-BE40-241682DB018A}"/>
                </a:ext>
              </a:extLst>
            </p:cNvPr>
            <p:cNvSpPr txBox="1"/>
            <p:nvPr/>
          </p:nvSpPr>
          <p:spPr>
            <a:xfrm>
              <a:off x="1511535" y="4283471"/>
              <a:ext cx="4533482" cy="1432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피부 관리 제품 수요 증가</a:t>
              </a:r>
              <a:endParaRPr lang="en-US" altLang="ko-KR" sz="1400" spc="300" dirty="0">
                <a:solidFill>
                  <a:srgbClr val="6651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업계 새로운 키워드</a:t>
              </a:r>
              <a:br>
                <a:rPr lang="en-US" altLang="ko-KR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'</a:t>
              </a:r>
              <a:r>
                <a:rPr lang="ko-KR" altLang="en-US" sz="1400" spc="300" dirty="0" err="1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마스크프루프</a:t>
              </a: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화장품</a:t>
              </a:r>
              <a:r>
                <a:rPr lang="en-US" altLang="ko-KR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4F10C6-4805-42A5-BA59-DED334491BC1}"/>
                </a:ext>
              </a:extLst>
            </p:cNvPr>
            <p:cNvSpPr txBox="1"/>
            <p:nvPr/>
          </p:nvSpPr>
          <p:spPr>
            <a:xfrm>
              <a:off x="6652297" y="4476490"/>
              <a:ext cx="4533482" cy="983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마스크 착용 장기화로</a:t>
              </a:r>
              <a:br>
                <a:rPr lang="en-US" altLang="ko-KR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색조 화장품 매출액 하락</a:t>
              </a: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4B9F3F3-1E0D-4F2D-BB9F-8B3351B3AC8F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4137B75-8CAE-4BCF-9B21-2417319B2B14}"/>
              </a:ext>
            </a:extLst>
          </p:cNvPr>
          <p:cNvSpPr txBox="1"/>
          <p:nvPr/>
        </p:nvSpPr>
        <p:spPr>
          <a:xfrm>
            <a:off x="703353" y="1521044"/>
            <a:ext cx="345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포스트 코로나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화장품 업계 방향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AC3B1C-DC10-4A5B-860F-7B00274D12A7}"/>
              </a:ext>
            </a:extLst>
          </p:cNvPr>
          <p:cNvSpPr txBox="1"/>
          <p:nvPr/>
        </p:nvSpPr>
        <p:spPr>
          <a:xfrm>
            <a:off x="7221638" y="2563614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SO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A1EAC9-6932-4244-B984-A2E0F7A9E196}"/>
              </a:ext>
            </a:extLst>
          </p:cNvPr>
          <p:cNvSpPr txBox="1"/>
          <p:nvPr/>
        </p:nvSpPr>
        <p:spPr>
          <a:xfrm>
            <a:off x="495086" y="213544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화장품 업계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SWOT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9F798C-C9B0-4983-8DFB-B4327C03A5A1}"/>
              </a:ext>
            </a:extLst>
          </p:cNvPr>
          <p:cNvSpPr txBox="1"/>
          <p:nvPr/>
        </p:nvSpPr>
        <p:spPr>
          <a:xfrm>
            <a:off x="7096174" y="2923204"/>
            <a:ext cx="4432625" cy="119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일정 수준의 매출 꾸준히 발생하며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 변형이 유연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기초 화장품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피부 관리 제품 수요 증가로 매출 증대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색조 화장품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마스크프루프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화장품으로 고객 유인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ko-KR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⇒</a:t>
            </a:r>
            <a:r>
              <a:rPr lang="en-US" altLang="ko-KR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트러블 케어 라인 발전 </a:t>
            </a:r>
            <a:r>
              <a:rPr lang="en-US" altLang="ko-KR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</a:t>
            </a:r>
            <a:r>
              <a:rPr lang="ko-KR" altLang="en-US" sz="1400" dirty="0" err="1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마스크프루프</a:t>
            </a:r>
            <a:r>
              <a:rPr lang="ko-KR" altLang="en-US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화장품 개발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25DE4-FA1D-4E6D-B2F2-52879D241BB5}"/>
              </a:ext>
            </a:extLst>
          </p:cNvPr>
          <p:cNvSpPr txBox="1"/>
          <p:nvPr/>
        </p:nvSpPr>
        <p:spPr>
          <a:xfrm>
            <a:off x="7221643" y="4435950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10038-5CE0-4B2C-A0CD-C677E8AD5597}"/>
              </a:ext>
            </a:extLst>
          </p:cNvPr>
          <p:cNvSpPr txBox="1"/>
          <p:nvPr/>
        </p:nvSpPr>
        <p:spPr>
          <a:xfrm>
            <a:off x="7407971" y="4795540"/>
            <a:ext cx="3809056" cy="119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수요에 따라 제품 변형이 유연한 업계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 의무화로 마스크 착용 일상화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ko-KR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⇒</a:t>
            </a:r>
            <a:r>
              <a:rPr lang="en-US" altLang="ko-KR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화장품 덜 묻는 마스크 </a:t>
            </a:r>
            <a:r>
              <a:rPr lang="en-US" altLang="ko-KR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sz="1400" dirty="0" err="1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마스크프루프</a:t>
            </a:r>
            <a:r>
              <a:rPr lang="ko-KR" altLang="en-US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베이스</a:t>
            </a:r>
            <a:r>
              <a:rPr lang="en-US" altLang="ko-KR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립</a:t>
            </a:r>
            <a:endParaRPr lang="en-US" altLang="ko-KR" sz="1400" dirty="0">
              <a:solidFill>
                <a:srgbClr val="C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패키지를 만들어 제품 판매</a:t>
            </a:r>
            <a:endParaRPr lang="en-US" altLang="ko-KR" sz="1400" dirty="0">
              <a:solidFill>
                <a:srgbClr val="C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CA8E9-0D97-4360-ABF5-91E698952897}"/>
              </a:ext>
            </a:extLst>
          </p:cNvPr>
          <p:cNvSpPr txBox="1"/>
          <p:nvPr/>
        </p:nvSpPr>
        <p:spPr>
          <a:xfrm>
            <a:off x="4681267" y="6072385"/>
            <a:ext cx="20585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 화장품 업계를 하나의 기업으로 가정하여 분석</a:t>
            </a:r>
          </a:p>
        </p:txBody>
      </p:sp>
    </p:spTree>
    <p:extLst>
      <p:ext uri="{BB962C8B-B14F-4D97-AF65-F5344CB8AC3E}">
        <p14:creationId xmlns:p14="http://schemas.microsoft.com/office/powerpoint/2010/main" val="114825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162DBA65-7FC3-4049-A46A-15AD5A1B5D2A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F5F75E-B856-47EF-99B0-DD44316205F9}"/>
              </a:ext>
            </a:extLst>
          </p:cNvPr>
          <p:cNvSpPr/>
          <p:nvPr/>
        </p:nvSpPr>
        <p:spPr>
          <a:xfrm>
            <a:off x="7143750" y="119891"/>
            <a:ext cx="3064669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활용방안 및 기대효과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7CC6F263-E8C4-4E40-8336-C47D5A6BE234}"/>
              </a:ext>
            </a:extLst>
          </p:cNvPr>
          <p:cNvSpPr txBox="1"/>
          <p:nvPr/>
        </p:nvSpPr>
        <p:spPr>
          <a:xfrm>
            <a:off x="1120820" y="544523"/>
            <a:ext cx="1099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업계 내 경쟁자를 활용하여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 채널을 늘릴 수 있으며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ko-KR" altLang="en-US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인플루언서</a:t>
            </a:r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판매자 채널을 통해 색조 화장품을 홍보하고 온라인 매출을 늘릴 수 있다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BA24F0-08D8-4135-A273-8BF2797513C2}"/>
              </a:ext>
            </a:extLst>
          </p:cNvPr>
          <p:cNvSpPr/>
          <p:nvPr/>
        </p:nvSpPr>
        <p:spPr>
          <a:xfrm>
            <a:off x="313248" y="1248407"/>
            <a:ext cx="11565504" cy="517002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E9AF925-C01C-4418-A80D-FE034B247B07}"/>
              </a:ext>
            </a:extLst>
          </p:cNvPr>
          <p:cNvGrpSpPr/>
          <p:nvPr/>
        </p:nvGrpSpPr>
        <p:grpSpPr>
          <a:xfrm>
            <a:off x="560410" y="2564841"/>
            <a:ext cx="6134404" cy="3518459"/>
            <a:chOff x="1274182" y="1278715"/>
            <a:chExt cx="10186013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3D4960-A58C-4B90-B77D-88FB1ABA5431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rgbClr val="EBE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9593C6-B98E-43B6-BA1D-9A3814851060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rgbClr val="DDD0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883B4FF-08A9-404D-A033-F92CB36F6DC4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rgbClr val="EBE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4A6F94B-9784-411E-9EBF-35AB360F225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rgbClr val="EBE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174EC3-E698-42C0-A68F-9B91A6623F15}"/>
                </a:ext>
              </a:extLst>
            </p:cNvPr>
            <p:cNvSpPr txBox="1"/>
            <p:nvPr/>
          </p:nvSpPr>
          <p:spPr>
            <a:xfrm>
              <a:off x="6487681" y="3070139"/>
              <a:ext cx="606056" cy="555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rgbClr val="66514A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</a:t>
              </a:r>
              <a:endParaRPr lang="ko-KR" altLang="en-US" sz="2000" b="1" dirty="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25E201-3C64-499B-AF80-38FDC3FA3869}"/>
                </a:ext>
              </a:extLst>
            </p:cNvPr>
            <p:cNvSpPr txBox="1"/>
            <p:nvPr/>
          </p:nvSpPr>
          <p:spPr>
            <a:xfrm>
              <a:off x="5640640" y="3061315"/>
              <a:ext cx="606056" cy="555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rgbClr val="66514A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</a:t>
              </a:r>
              <a:endParaRPr lang="ko-KR" altLang="en-US" sz="2000" b="1" dirty="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4D76F0-8D2B-404E-B01D-FEC5FCA27F6F}"/>
                </a:ext>
              </a:extLst>
            </p:cNvPr>
            <p:cNvSpPr txBox="1"/>
            <p:nvPr/>
          </p:nvSpPr>
          <p:spPr>
            <a:xfrm>
              <a:off x="5650407" y="3817551"/>
              <a:ext cx="606056" cy="555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66514A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</a:t>
              </a:r>
              <a:endParaRPr lang="ko-KR" altLang="en-US" sz="2000" b="1" dirty="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DA860D-B1D7-4FBC-9789-9C8004EDE314}"/>
                </a:ext>
              </a:extLst>
            </p:cNvPr>
            <p:cNvSpPr txBox="1"/>
            <p:nvPr/>
          </p:nvSpPr>
          <p:spPr>
            <a:xfrm>
              <a:off x="6539705" y="3826375"/>
              <a:ext cx="606056" cy="555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66514A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T</a:t>
              </a:r>
              <a:endParaRPr lang="ko-KR" altLang="en-US" sz="2000" b="1" dirty="0">
                <a:solidFill>
                  <a:srgbClr val="66514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1C123D-2B35-49EA-9E20-0732595DA51B}"/>
                </a:ext>
              </a:extLst>
            </p:cNvPr>
            <p:cNvSpPr txBox="1"/>
            <p:nvPr/>
          </p:nvSpPr>
          <p:spPr>
            <a:xfrm>
              <a:off x="1506212" y="1740712"/>
              <a:ext cx="4411040" cy="1432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일상에 꼭 필요한 제품</a:t>
              </a:r>
              <a:endParaRPr lang="en-US" altLang="ko-KR" sz="1400" spc="300" dirty="0">
                <a:solidFill>
                  <a:srgbClr val="6651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고객 수요에 맞게</a:t>
              </a:r>
              <a:br>
                <a:rPr lang="en-US" altLang="ko-KR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제품 변형이 유연한 업계</a:t>
              </a:r>
              <a:endParaRPr lang="en-US" altLang="ko-KR" sz="1400" spc="300" dirty="0">
                <a:solidFill>
                  <a:srgbClr val="6651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0A1A99-6786-40EE-B14A-B3F4131B557A}"/>
                </a:ext>
              </a:extLst>
            </p:cNvPr>
            <p:cNvSpPr txBox="1"/>
            <p:nvPr/>
          </p:nvSpPr>
          <p:spPr>
            <a:xfrm>
              <a:off x="7520025" y="1795842"/>
              <a:ext cx="3665753" cy="1310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판매자 포화된 업계</a:t>
              </a:r>
              <a:br>
                <a:rPr lang="en-US" altLang="ko-KR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2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+ </a:t>
              </a:r>
              <a:r>
                <a:rPr lang="ko-KR" altLang="en-US" sz="12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중소기업</a:t>
              </a:r>
              <a:r>
                <a:rPr lang="en-US" altLang="ko-KR" sz="12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2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스타트업</a:t>
              </a:r>
              <a:br>
                <a:rPr lang="en-US" altLang="ko-KR" sz="12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2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+ </a:t>
              </a:r>
              <a:r>
                <a:rPr lang="ko-KR" altLang="en-US" sz="1200" spc="300" dirty="0" err="1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인플루언서</a:t>
              </a:r>
              <a:r>
                <a:rPr lang="ko-KR" altLang="en-US" sz="12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판매자</a:t>
              </a:r>
              <a:endParaRPr lang="ko-KR" altLang="en-US" sz="1400" spc="300" dirty="0">
                <a:solidFill>
                  <a:srgbClr val="6651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C9CB9D-0084-4092-BE40-241682DB018A}"/>
                </a:ext>
              </a:extLst>
            </p:cNvPr>
            <p:cNvSpPr txBox="1"/>
            <p:nvPr/>
          </p:nvSpPr>
          <p:spPr>
            <a:xfrm>
              <a:off x="1511535" y="4283471"/>
              <a:ext cx="4533482" cy="1432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피부 관리 제품 수요 증가</a:t>
              </a:r>
              <a:endParaRPr lang="en-US" altLang="ko-KR" sz="1400" spc="300" dirty="0">
                <a:solidFill>
                  <a:srgbClr val="6651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업계 새로운 키워드</a:t>
              </a:r>
              <a:br>
                <a:rPr lang="en-US" altLang="ko-KR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'</a:t>
              </a:r>
              <a:r>
                <a:rPr lang="ko-KR" altLang="en-US" sz="1400" spc="300" dirty="0" err="1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마스크프루프</a:t>
              </a: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화장품</a:t>
              </a:r>
              <a:r>
                <a:rPr lang="en-US" altLang="ko-KR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4F10C6-4805-42A5-BA59-DED334491BC1}"/>
                </a:ext>
              </a:extLst>
            </p:cNvPr>
            <p:cNvSpPr txBox="1"/>
            <p:nvPr/>
          </p:nvSpPr>
          <p:spPr>
            <a:xfrm>
              <a:off x="6652297" y="4476490"/>
              <a:ext cx="4533482" cy="983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마스크 착용 장기화로</a:t>
              </a:r>
              <a:br>
                <a:rPr lang="en-US" altLang="ko-KR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1400" spc="300" dirty="0">
                  <a:solidFill>
                    <a:srgbClr val="6651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색조 화장품 매출액 하락</a:t>
              </a: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4B9F3F3-1E0D-4F2D-BB9F-8B3351B3AC8F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4137B75-8CAE-4BCF-9B21-2417319B2B14}"/>
              </a:ext>
            </a:extLst>
          </p:cNvPr>
          <p:cNvSpPr txBox="1"/>
          <p:nvPr/>
        </p:nvSpPr>
        <p:spPr>
          <a:xfrm>
            <a:off x="703353" y="1521044"/>
            <a:ext cx="345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포스트 코로나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화장품 업계 방향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AC3B1C-DC10-4A5B-860F-7B00274D12A7}"/>
              </a:ext>
            </a:extLst>
          </p:cNvPr>
          <p:cNvSpPr txBox="1"/>
          <p:nvPr/>
        </p:nvSpPr>
        <p:spPr>
          <a:xfrm>
            <a:off x="7221638" y="2563614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WO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A1EAC9-6932-4244-B984-A2E0F7A9E196}"/>
              </a:ext>
            </a:extLst>
          </p:cNvPr>
          <p:cNvSpPr txBox="1"/>
          <p:nvPr/>
        </p:nvSpPr>
        <p:spPr>
          <a:xfrm>
            <a:off x="495086" y="2135441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화장품 업계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SWOT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9F798C-C9B0-4983-8DFB-B4327C03A5A1}"/>
              </a:ext>
            </a:extLst>
          </p:cNvPr>
          <p:cNvSpPr txBox="1"/>
          <p:nvPr/>
        </p:nvSpPr>
        <p:spPr>
          <a:xfrm>
            <a:off x="7733373" y="2923204"/>
            <a:ext cx="3158237" cy="119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화장품 브랜드 포화로</a:t>
            </a:r>
            <a:b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중소기업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스타트업 브랜드도 많은 상태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마스크프루프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화장품 고객 수요 증가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ko-KR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⇒</a:t>
            </a:r>
            <a:r>
              <a:rPr lang="en-US" altLang="ko-KR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 개발 선점하여 기술 판매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25DE4-FA1D-4E6D-B2F2-52879D241BB5}"/>
              </a:ext>
            </a:extLst>
          </p:cNvPr>
          <p:cNvSpPr txBox="1"/>
          <p:nvPr/>
        </p:nvSpPr>
        <p:spPr>
          <a:xfrm>
            <a:off x="7221643" y="4435950"/>
            <a:ext cx="2702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WT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10038-5CE0-4B2C-A0CD-C677E8AD5597}"/>
              </a:ext>
            </a:extLst>
          </p:cNvPr>
          <p:cNvSpPr txBox="1"/>
          <p:nvPr/>
        </p:nvSpPr>
        <p:spPr>
          <a:xfrm>
            <a:off x="7655643" y="4795540"/>
            <a:ext cx="3313728" cy="119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시장에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인플루언서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판매자도 등장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 의무화로 색조 화장품 매출액 하락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ko-KR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⇒</a:t>
            </a:r>
            <a:r>
              <a:rPr lang="en-US" altLang="ko-KR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인플루언서를</a:t>
            </a:r>
            <a:r>
              <a:rPr lang="ko-KR" altLang="en-US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통한 색조 화장품 영상 제작</a:t>
            </a:r>
            <a:r>
              <a:rPr lang="en-US" altLang="ko-KR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>
              <a:lnSpc>
                <a:spcPct val="130000"/>
              </a:lnSpc>
            </a:pPr>
            <a:r>
              <a:rPr lang="ko-KR" altLang="en-US" sz="1400" dirty="0" err="1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인플루언서</a:t>
            </a:r>
            <a:r>
              <a:rPr lang="ko-KR" altLang="en-US" sz="14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판매자 채널로 브랜드 제품 판매</a:t>
            </a:r>
            <a:endParaRPr lang="en-US" altLang="ko-KR" sz="1400" dirty="0">
              <a:solidFill>
                <a:srgbClr val="C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DE581F-BF44-4BEC-9365-56D63D4CBE04}"/>
              </a:ext>
            </a:extLst>
          </p:cNvPr>
          <p:cNvSpPr txBox="1"/>
          <p:nvPr/>
        </p:nvSpPr>
        <p:spPr>
          <a:xfrm>
            <a:off x="4676459" y="6072385"/>
            <a:ext cx="20633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 화장품 업계를 하나의 기업으로 가정하여 분석</a:t>
            </a:r>
          </a:p>
        </p:txBody>
      </p:sp>
    </p:spTree>
    <p:extLst>
      <p:ext uri="{BB962C8B-B14F-4D97-AF65-F5344CB8AC3E}">
        <p14:creationId xmlns:p14="http://schemas.microsoft.com/office/powerpoint/2010/main" val="402092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162DBA65-7FC3-4049-A46A-15AD5A1B5D2A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4EC7B-D36A-4B79-9D95-FDB0E4515C34}"/>
              </a:ext>
            </a:extLst>
          </p:cNvPr>
          <p:cNvSpPr/>
          <p:nvPr/>
        </p:nvSpPr>
        <p:spPr>
          <a:xfrm>
            <a:off x="313248" y="1248407"/>
            <a:ext cx="11565504" cy="517002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F5F75E-B856-47EF-99B0-DD44316205F9}"/>
              </a:ext>
            </a:extLst>
          </p:cNvPr>
          <p:cNvSpPr/>
          <p:nvPr/>
        </p:nvSpPr>
        <p:spPr>
          <a:xfrm>
            <a:off x="7143750" y="119891"/>
            <a:ext cx="3064669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활용방안 및 기대효과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67BA58-2E18-47D2-ABE1-8B26DAE2B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16" y="2334855"/>
            <a:ext cx="4323621" cy="2537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37691B-3933-495E-AD00-A4504602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86" y="3722999"/>
            <a:ext cx="4271926" cy="2509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481F3F-CB9C-42E9-AA36-6115DB9B3904}"/>
              </a:ext>
            </a:extLst>
          </p:cNvPr>
          <p:cNvSpPr txBox="1"/>
          <p:nvPr/>
        </p:nvSpPr>
        <p:spPr>
          <a:xfrm>
            <a:off x="6348128" y="1891144"/>
            <a:ext cx="491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인해 새롭게 주목 받는 </a:t>
            </a:r>
            <a:r>
              <a: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'</a:t>
            </a:r>
            <a:r>
              <a:rPr lang="ko-KR" altLang="en-US" sz="16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마스크프루프</a:t>
            </a:r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화장품</a:t>
            </a:r>
            <a:r>
              <a: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'</a:t>
            </a:r>
            <a:endParaRPr lang="ko-KR" altLang="en-US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A62F5D-16BB-42E8-B3E9-23DE985993FC}"/>
              </a:ext>
            </a:extLst>
          </p:cNvPr>
          <p:cNvCxnSpPr>
            <a:cxnSpLocks/>
          </p:cNvCxnSpPr>
          <p:nvPr/>
        </p:nvCxnSpPr>
        <p:spPr>
          <a:xfrm>
            <a:off x="6413842" y="1818167"/>
            <a:ext cx="148855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210F76-EE67-4E23-97BC-65CE5E3EA129}"/>
              </a:ext>
            </a:extLst>
          </p:cNvPr>
          <p:cNvSpPr txBox="1"/>
          <p:nvPr/>
        </p:nvSpPr>
        <p:spPr>
          <a:xfrm>
            <a:off x="560410" y="1891144"/>
            <a:ext cx="491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화장품 산업을 이끄는 트렌드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'</a:t>
            </a:r>
            <a:r>
              <a:rPr lang="ko-KR" altLang="en-US" sz="1600" dirty="0" err="1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마스크프루프</a:t>
            </a:r>
            <a:r>
              <a:rPr lang="en-US" altLang="ko-KR" sz="16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'</a:t>
            </a:r>
            <a:endParaRPr lang="ko-KR" altLang="en-US" sz="16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B8037A4-5510-4838-9B09-0A40E1E6EDCB}"/>
              </a:ext>
            </a:extLst>
          </p:cNvPr>
          <p:cNvCxnSpPr>
            <a:cxnSpLocks/>
          </p:cNvCxnSpPr>
          <p:nvPr/>
        </p:nvCxnSpPr>
        <p:spPr>
          <a:xfrm>
            <a:off x="626124" y="1818167"/>
            <a:ext cx="148855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9187EA-7774-4AB9-A55F-38AB0A6F43D0}"/>
              </a:ext>
            </a:extLst>
          </p:cNvPr>
          <p:cNvSpPr txBox="1"/>
          <p:nvPr/>
        </p:nvSpPr>
        <p:spPr>
          <a:xfrm>
            <a:off x="552592" y="2420593"/>
            <a:ext cx="4705134" cy="167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(mask)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프루프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(proof)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합성어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인해 마스크 착용이 일상화되면서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나타난 고객 니즈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마스크에 잘 묻어나지 않는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마스크프루프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제품 관심도 증가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많은 화장품 업계는 지속력 높은 제품 출시에 주력하고 있음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CD330C-3D55-46A0-919B-8F360C5DB739}"/>
              </a:ext>
            </a:extLst>
          </p:cNvPr>
          <p:cNvGrpSpPr/>
          <p:nvPr/>
        </p:nvGrpSpPr>
        <p:grpSpPr>
          <a:xfrm>
            <a:off x="2340511" y="4831682"/>
            <a:ext cx="1806040" cy="935123"/>
            <a:chOff x="2383695" y="4845779"/>
            <a:chExt cx="1576651" cy="796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4CB4CAB-7D8F-4866-958E-FFB51C301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5292" y="4845779"/>
              <a:ext cx="835054" cy="79661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42673D8-1C82-447D-8717-AB1AD771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3695" y="4901559"/>
              <a:ext cx="785212" cy="740836"/>
            </a:xfrm>
            <a:prstGeom prst="rect">
              <a:avLst/>
            </a:prstGeom>
          </p:spPr>
        </p:pic>
      </p:grpSp>
      <p:sp>
        <p:nvSpPr>
          <p:cNvPr id="27" name="テキスト ボックス 3">
            <a:extLst>
              <a:ext uri="{FF2B5EF4-FFF2-40B4-BE49-F238E27FC236}">
                <a16:creationId xmlns:a16="http://schemas.microsoft.com/office/drawing/2014/main" id="{98C160D3-FFD2-439A-BF16-F90566A8FF91}"/>
              </a:ext>
            </a:extLst>
          </p:cNvPr>
          <p:cNvSpPr txBox="1"/>
          <p:nvPr/>
        </p:nvSpPr>
        <p:spPr>
          <a:xfrm>
            <a:off x="1120820" y="544523"/>
            <a:ext cx="1022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실제로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마스크 착용 시기가 길어지면서</a:t>
            </a:r>
            <a:endParaRPr lang="en-US" altLang="ko-KR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화장품 업계 소비자들의 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'</a:t>
            </a:r>
            <a:r>
              <a:rPr lang="ko-KR" altLang="en-US" b="1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마스크프루프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화장품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'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관심도는 점점 높아지고 있다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ja-JP" altLang="en-US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82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C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6032968" y="2921377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rgbClr val="665741"/>
                </a:solidFill>
                <a:latin typeface="나눔스퀘어_ac Bold" panose="020B0600000101010101" pitchFamily="50" charset="-127"/>
              </a:rPr>
              <a:t>01</a:t>
            </a:r>
            <a:endParaRPr lang="ko-KR" altLang="en-US" b="1" spc="300" dirty="0">
              <a:solidFill>
                <a:srgbClr val="66574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10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7185088" y="3235536"/>
            <a:ext cx="3004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>
                <a:solidFill>
                  <a:srgbClr val="66574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배경 및 목적</a:t>
            </a:r>
            <a:endParaRPr lang="ja-JP" altLang="en-US" sz="2800" b="1" spc="300" dirty="0">
              <a:solidFill>
                <a:srgbClr val="665741"/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1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6224353" y="3348983"/>
            <a:ext cx="296327" cy="296327"/>
          </a:xfrm>
          <a:prstGeom prst="rect">
            <a:avLst/>
          </a:prstGeom>
          <a:solidFill>
            <a:srgbClr val="66574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rgbClr val="665741"/>
              </a:solidFill>
              <a:latin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162DBA65-7FC3-4049-A46A-15AD5A1B5D2A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4EC7B-D36A-4B79-9D95-FDB0E4515C34}"/>
              </a:ext>
            </a:extLst>
          </p:cNvPr>
          <p:cNvSpPr/>
          <p:nvPr/>
        </p:nvSpPr>
        <p:spPr>
          <a:xfrm>
            <a:off x="313248" y="1248407"/>
            <a:ext cx="11565504" cy="517002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F5F75E-B856-47EF-99B0-DD44316205F9}"/>
              </a:ext>
            </a:extLst>
          </p:cNvPr>
          <p:cNvSpPr/>
          <p:nvPr/>
        </p:nvSpPr>
        <p:spPr>
          <a:xfrm>
            <a:off x="7143750" y="119891"/>
            <a:ext cx="3064669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활용방안 및 기대효과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481F3F-CB9C-42E9-AA36-6115DB9B3904}"/>
              </a:ext>
            </a:extLst>
          </p:cNvPr>
          <p:cNvSpPr txBox="1"/>
          <p:nvPr/>
        </p:nvSpPr>
        <p:spPr>
          <a:xfrm>
            <a:off x="6348128" y="1891144"/>
            <a:ext cx="491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마스크프루프</a:t>
            </a:r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색조 제품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A62F5D-16BB-42E8-B3E9-23DE985993FC}"/>
              </a:ext>
            </a:extLst>
          </p:cNvPr>
          <p:cNvCxnSpPr>
            <a:cxnSpLocks/>
          </p:cNvCxnSpPr>
          <p:nvPr/>
        </p:nvCxnSpPr>
        <p:spPr>
          <a:xfrm>
            <a:off x="6413842" y="1818167"/>
            <a:ext cx="148855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210F76-EE67-4E23-97BC-65CE5E3EA129}"/>
              </a:ext>
            </a:extLst>
          </p:cNvPr>
          <p:cNvSpPr txBox="1"/>
          <p:nvPr/>
        </p:nvSpPr>
        <p:spPr>
          <a:xfrm>
            <a:off x="560410" y="1891144"/>
            <a:ext cx="491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기초 제품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트러블 케어 라인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B8037A4-5510-4838-9B09-0A40E1E6EDCB}"/>
              </a:ext>
            </a:extLst>
          </p:cNvPr>
          <p:cNvCxnSpPr>
            <a:cxnSpLocks/>
          </p:cNvCxnSpPr>
          <p:nvPr/>
        </p:nvCxnSpPr>
        <p:spPr>
          <a:xfrm>
            <a:off x="626124" y="1818167"/>
            <a:ext cx="148855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3">
            <a:extLst>
              <a:ext uri="{FF2B5EF4-FFF2-40B4-BE49-F238E27FC236}">
                <a16:creationId xmlns:a16="http://schemas.microsoft.com/office/drawing/2014/main" id="{0E06C124-8AA9-4786-8B4E-9F8A9E6E63F0}"/>
              </a:ext>
            </a:extLst>
          </p:cNvPr>
          <p:cNvSpPr txBox="1"/>
          <p:nvPr/>
        </p:nvSpPr>
        <p:spPr>
          <a:xfrm>
            <a:off x="1120820" y="544523"/>
            <a:ext cx="10774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화장품 업계는 기초 제품과 트러블 케어 라인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마스크프루프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색조 제품을 개발하여</a:t>
            </a:r>
            <a:endParaRPr lang="en-US" altLang="ko-KR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떨어진 업계 매출을 올리는 전략을 선택해야 한다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4DFC436-BD83-4E09-AAAF-E27CC992AD1C}"/>
              </a:ext>
            </a:extLst>
          </p:cNvPr>
          <p:cNvGrpSpPr/>
          <p:nvPr/>
        </p:nvGrpSpPr>
        <p:grpSpPr>
          <a:xfrm>
            <a:off x="7143750" y="2913730"/>
            <a:ext cx="3975283" cy="2501002"/>
            <a:chOff x="7487081" y="3260443"/>
            <a:chExt cx="2876289" cy="178168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D9DD0C-0F2E-4139-B17E-EBB3F51ED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081" y="3260443"/>
              <a:ext cx="1580302" cy="158030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86E55B-E888-43AC-BD58-0C17E8FB8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6869" y="3515624"/>
              <a:ext cx="1526501" cy="1526501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9A70FBA-16E7-4C7A-A921-CFB7F0CD74B7}"/>
              </a:ext>
            </a:extLst>
          </p:cNvPr>
          <p:cNvGrpSpPr/>
          <p:nvPr/>
        </p:nvGrpSpPr>
        <p:grpSpPr>
          <a:xfrm>
            <a:off x="1288653" y="2997940"/>
            <a:ext cx="3678603" cy="2370665"/>
            <a:chOff x="1527041" y="3338266"/>
            <a:chExt cx="2804838" cy="182995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920B35C-E80E-49D3-B0B6-093A391E4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577" y="3338266"/>
              <a:ext cx="1580302" cy="158030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E9C7547-FDE8-40C6-8A59-992964CD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7041" y="3679642"/>
              <a:ext cx="1488580" cy="1488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1958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C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6032968" y="2921377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665741"/>
                </a:solidFill>
                <a:effectLst/>
                <a:uLnTx/>
                <a:uFillTx/>
                <a:latin typeface="나눔스퀘어_ac Bold" panose="020B0600000101010101" pitchFamily="50" charset="-127"/>
                <a:cs typeface="+mn-cs"/>
              </a:rPr>
              <a:t>05</a:t>
            </a:r>
            <a:endParaRPr kumimoji="1" lang="ko-KR" altLang="en-US" sz="1800" b="1" i="0" u="none" strike="noStrike" kern="1200" cap="none" spc="300" normalizeH="0" baseline="0" noProof="0" dirty="0">
              <a:ln>
                <a:noFill/>
              </a:ln>
              <a:solidFill>
                <a:srgbClr val="665741"/>
              </a:solidFill>
              <a:effectLst/>
              <a:uLnTx/>
              <a:uFillTx/>
              <a:latin typeface="나눔스퀘어_ac Bold" panose="020B0600000101010101" pitchFamily="50" charset="-127"/>
              <a:cs typeface="+mn-cs"/>
            </a:endParaRPr>
          </a:p>
        </p:txBody>
      </p:sp>
      <p:sp>
        <p:nvSpPr>
          <p:cNvPr id="11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6224353" y="3348983"/>
            <a:ext cx="296327" cy="296327"/>
          </a:xfrm>
          <a:prstGeom prst="rect">
            <a:avLst/>
          </a:prstGeom>
          <a:solidFill>
            <a:srgbClr val="66574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5741"/>
              </a:solidFill>
              <a:effectLst/>
              <a:uLnTx/>
              <a:uFillTx/>
              <a:latin typeface="나눔스퀘어_ac Bold" panose="020B0600000101010101" pitchFamily="50" charset="-127"/>
              <a:cs typeface="+mn-cs"/>
            </a:endParaRPr>
          </a:p>
        </p:txBody>
      </p:sp>
      <p:sp>
        <p:nvSpPr>
          <p:cNvPr id="2" name="テキスト ボックス 2">
            <a:extLst>
              <a:ext uri="{FF2B5EF4-FFF2-40B4-BE49-F238E27FC236}">
                <a16:creationId xmlns:a16="http://schemas.microsoft.com/office/drawing/2014/main" id="{58AB19A2-648D-4C4E-A34A-D7333C15D9EF}"/>
              </a:ext>
            </a:extLst>
          </p:cNvPr>
          <p:cNvSpPr txBox="1"/>
          <p:nvPr/>
        </p:nvSpPr>
        <p:spPr>
          <a:xfrm>
            <a:off x="7185088" y="3235536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i="0" u="none" strike="noStrike" kern="1200" cap="none" spc="300" normalizeH="0" baseline="0" noProof="0">
                <a:ln>
                  <a:noFill/>
                </a:ln>
                <a:solidFill>
                  <a:srgbClr val="66574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참고자료</a:t>
            </a:r>
            <a:endParaRPr kumimoji="1" lang="ja-JP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665741"/>
              </a:solidFill>
              <a:effectLst/>
              <a:uLnTx/>
              <a:uFillTx/>
              <a:latin typeface="나눔스퀘어_ac Bold" panose="020B0600000101010101" pitchFamily="50" charset="-127"/>
              <a:ea typeface="Adobe 고딕 Std B" panose="020B08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31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テキスト ボックス 3">
            <a:extLst>
              <a:ext uri="{FF2B5EF4-FFF2-40B4-BE49-F238E27FC236}">
                <a16:creationId xmlns:a16="http://schemas.microsoft.com/office/drawing/2014/main" id="{DE3ED8CD-4D81-4626-B248-C1EB749D2A2A}"/>
              </a:ext>
            </a:extLst>
          </p:cNvPr>
          <p:cNvSpPr txBox="1"/>
          <p:nvPr/>
        </p:nvSpPr>
        <p:spPr>
          <a:xfrm>
            <a:off x="1141659" y="558475"/>
            <a:ext cx="284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Adobe 고딕 Std B" panose="020B0800000000000000" pitchFamily="34" charset="-127"/>
              </a:rPr>
              <a:t>Reference</a:t>
            </a:r>
            <a:endParaRPr lang="ja-JP" altLang="en-US" sz="3200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162DBA65-7FC3-4049-A46A-15AD5A1B5D2A}"/>
              </a:ext>
            </a:extLst>
          </p:cNvPr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</a:t>
            </a:r>
            <a:r>
              <a:rPr lang="en-US" altLang="ko-KR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4EC7B-D36A-4B79-9D95-FDB0E4515C34}"/>
              </a:ext>
            </a:extLst>
          </p:cNvPr>
          <p:cNvSpPr/>
          <p:nvPr/>
        </p:nvSpPr>
        <p:spPr>
          <a:xfrm>
            <a:off x="313248" y="1248407"/>
            <a:ext cx="11565504" cy="517002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D594D-9BD6-41FA-B4EE-9723C3B6B55A}"/>
              </a:ext>
            </a:extLst>
          </p:cNvPr>
          <p:cNvSpPr txBox="1"/>
          <p:nvPr/>
        </p:nvSpPr>
        <p:spPr>
          <a:xfrm>
            <a:off x="703353" y="1521044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데이터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EA893FD-CC0A-4524-A7B0-2F74DF1AD0B2}"/>
              </a:ext>
            </a:extLst>
          </p:cNvPr>
          <p:cNvCxnSpPr>
            <a:cxnSpLocks/>
          </p:cNvCxnSpPr>
          <p:nvPr/>
        </p:nvCxnSpPr>
        <p:spPr>
          <a:xfrm flipV="1">
            <a:off x="534335" y="1511326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E60573-350E-4448-B4E6-F3773BE921AB}"/>
              </a:ext>
            </a:extLst>
          </p:cNvPr>
          <p:cNvSpPr/>
          <p:nvPr/>
        </p:nvSpPr>
        <p:spPr>
          <a:xfrm>
            <a:off x="10208419" y="121743"/>
            <a:ext cx="1983581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en-US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참고자료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E8D45-FD4F-4D84-95DD-CA064FA07B6C}"/>
              </a:ext>
            </a:extLst>
          </p:cNvPr>
          <p:cNvSpPr txBox="1"/>
          <p:nvPr/>
        </p:nvSpPr>
        <p:spPr>
          <a:xfrm>
            <a:off x="6501436" y="1511326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 문헌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629282A-A005-4ACB-BC4C-6B878D6CCABC}"/>
              </a:ext>
            </a:extLst>
          </p:cNvPr>
          <p:cNvCxnSpPr>
            <a:cxnSpLocks/>
          </p:cNvCxnSpPr>
          <p:nvPr/>
        </p:nvCxnSpPr>
        <p:spPr>
          <a:xfrm flipV="1">
            <a:off x="6332418" y="1501608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B274F4-ECD0-4B18-9132-F9564FE508AA}"/>
              </a:ext>
            </a:extLst>
          </p:cNvPr>
          <p:cNvSpPr txBox="1"/>
          <p:nvPr/>
        </p:nvSpPr>
        <p:spPr>
          <a:xfrm>
            <a:off x="703353" y="2093989"/>
            <a:ext cx="5167529" cy="3013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공모전 제공 데이터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Mcorporation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카테고리별 데이터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메이크업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스킨케어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항목 주로 사용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5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신한카드 데이터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업종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M018_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화장품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사용 데이터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검색량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색조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vs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기초 화장품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립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vs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아이 제품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: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마스크프루프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5477-0B93-4D2A-96A9-F8B90F473BEA}"/>
              </a:ext>
            </a:extLst>
          </p:cNvPr>
          <p:cNvSpPr txBox="1"/>
          <p:nvPr/>
        </p:nvSpPr>
        <p:spPr>
          <a:xfrm>
            <a:off x="6501436" y="2093989"/>
            <a:ext cx="5167529" cy="85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신문 기사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Google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뉴스 검색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화장품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Google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뉴스 검색 키워드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‘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마스크프루프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94412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D7D3">
                <a:alpha val="96000"/>
              </a:srgbClr>
            </a:gs>
            <a:gs pos="60000">
              <a:srgbClr val="DA9B92">
                <a:alpha val="91000"/>
              </a:srgbClr>
            </a:gs>
            <a:gs pos="92000">
              <a:srgbClr val="E0ABA4">
                <a:alpha val="93000"/>
              </a:srgbClr>
            </a:gs>
            <a:gs pos="100000">
              <a:srgbClr val="E7BDB7">
                <a:alpha val="95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">
            <a:extLst>
              <a:ext uri="{FF2B5EF4-FFF2-40B4-BE49-F238E27FC236}">
                <a16:creationId xmlns:a16="http://schemas.microsoft.com/office/drawing/2014/main" id="{E3C58DCD-DD1F-4F33-B69B-4DA7E47DFADB}"/>
              </a:ext>
            </a:extLst>
          </p:cNvPr>
          <p:cNvSpPr/>
          <p:nvPr/>
        </p:nvSpPr>
        <p:spPr>
          <a:xfrm>
            <a:off x="3404230" y="2104961"/>
            <a:ext cx="5383541" cy="2179562"/>
          </a:xfrm>
          <a:custGeom>
            <a:avLst/>
            <a:gdLst>
              <a:gd name="connsiteX0" fmla="*/ 0 w 5383541"/>
              <a:gd name="connsiteY0" fmla="*/ 0 h 2179562"/>
              <a:gd name="connsiteX1" fmla="*/ 5383541 w 5383541"/>
              <a:gd name="connsiteY1" fmla="*/ 0 h 2179562"/>
              <a:gd name="connsiteX2" fmla="*/ 5383541 w 5383541"/>
              <a:gd name="connsiteY2" fmla="*/ 2179562 h 2179562"/>
              <a:gd name="connsiteX3" fmla="*/ 0 w 5383541"/>
              <a:gd name="connsiteY3" fmla="*/ 2179562 h 2179562"/>
              <a:gd name="connsiteX4" fmla="*/ 0 w 5383541"/>
              <a:gd name="connsiteY4" fmla="*/ 0 h 217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541" h="2179562" extrusionOk="0">
                <a:moveTo>
                  <a:pt x="0" y="0"/>
                </a:moveTo>
                <a:cubicBezTo>
                  <a:pt x="1335355" y="136196"/>
                  <a:pt x="4671198" y="-33478"/>
                  <a:pt x="5383541" y="0"/>
                </a:cubicBezTo>
                <a:cubicBezTo>
                  <a:pt x="5405101" y="708901"/>
                  <a:pt x="5382550" y="1599788"/>
                  <a:pt x="5383541" y="2179562"/>
                </a:cubicBezTo>
                <a:cubicBezTo>
                  <a:pt x="3079447" y="2171701"/>
                  <a:pt x="790228" y="2141216"/>
                  <a:pt x="0" y="2179562"/>
                </a:cubicBezTo>
                <a:cubicBezTo>
                  <a:pt x="-148821" y="1170035"/>
                  <a:pt x="62655" y="74520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08243106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>
                <a:latin typeface="나눔스퀘어_ac ExtraBold" panose="020B0600000101010101" pitchFamily="50" charset="-127"/>
              </a:rPr>
              <a:t>End of Document</a:t>
            </a:r>
            <a:endParaRPr lang="ja-JP" altLang="en-US" sz="5400" dirty="0">
              <a:latin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56563"/>
            <a:ext cx="11565504" cy="516186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 데이터</a:t>
            </a:r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55257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 1</a:t>
            </a:r>
            <a:endParaRPr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48128" y="1891144"/>
            <a:ext cx="491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인해 뒤바뀐 화장품 시장의 마케팅 방안 도출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13842" y="1818167"/>
            <a:ext cx="148855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CAA79B-DACE-4608-B089-000FA2E424F5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5058D-0720-4569-9175-59985EDA979D}"/>
              </a:ext>
            </a:extLst>
          </p:cNvPr>
          <p:cNvSpPr/>
          <p:nvPr/>
        </p:nvSpPr>
        <p:spPr>
          <a:xfrm>
            <a:off x="0" y="119888"/>
            <a:ext cx="2663256" cy="325676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884BD-3517-4053-AA89-B3E8789CEC58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CC723F-B6E9-4BEF-800F-61061B6F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076" y="2499066"/>
            <a:ext cx="3900633" cy="3051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5848B27-0DB2-426C-A71E-3EC978BD3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8"/>
          <a:stretch/>
        </p:blipFill>
        <p:spPr>
          <a:xfrm>
            <a:off x="7895256" y="3227742"/>
            <a:ext cx="3900633" cy="30459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33F12DB-6A68-4008-B74B-65BD7C3B7F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037" y="2318138"/>
            <a:ext cx="835054" cy="79661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922FF80-7C11-4692-9F1C-FDEB47913A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440" y="2373918"/>
            <a:ext cx="785212" cy="740836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F367DAEC-45A2-407F-834B-382788E685B9}"/>
              </a:ext>
            </a:extLst>
          </p:cNvPr>
          <p:cNvSpPr/>
          <p:nvPr/>
        </p:nvSpPr>
        <p:spPr>
          <a:xfrm>
            <a:off x="2025705" y="2789682"/>
            <a:ext cx="2011680" cy="2011680"/>
          </a:xfrm>
          <a:prstGeom prst="ellipse">
            <a:avLst/>
          </a:prstGeom>
          <a:solidFill>
            <a:srgbClr val="E4CAB6">
              <a:alpha val="6549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843" tIns="207865" rIns="180843" bIns="207865" numCol="1" spcCol="1270" anchor="ctr" anchorCtr="0">
            <a:noAutofit/>
          </a:bodyPr>
          <a:lstStyle/>
          <a:p>
            <a:pPr algn="ctr" defTabSz="160016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>
              <a:latin typeface="나눔스퀘어_ac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5FCB2D9-9008-43CD-A748-6C1D5E7A20C8}"/>
              </a:ext>
            </a:extLst>
          </p:cNvPr>
          <p:cNvSpPr/>
          <p:nvPr/>
        </p:nvSpPr>
        <p:spPr>
          <a:xfrm>
            <a:off x="2566456" y="3714750"/>
            <a:ext cx="2011680" cy="2011680"/>
          </a:xfrm>
          <a:prstGeom prst="ellipse">
            <a:avLst/>
          </a:prstGeom>
          <a:solidFill>
            <a:srgbClr val="E4CAB6">
              <a:alpha val="6549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843" tIns="207865" rIns="180843" bIns="207865" numCol="1" spcCol="1270" anchor="ctr" anchorCtr="0">
            <a:noAutofit/>
          </a:bodyPr>
          <a:lstStyle/>
          <a:p>
            <a:pPr algn="ctr" defTabSz="160016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>
              <a:latin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ACDF31-FE3B-412D-B358-189856343E45}"/>
              </a:ext>
            </a:extLst>
          </p:cNvPr>
          <p:cNvSpPr txBox="1"/>
          <p:nvPr/>
        </p:nvSpPr>
        <p:spPr>
          <a:xfrm>
            <a:off x="560410" y="1891144"/>
            <a:ext cx="4256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 데이터 기간의 사회 이슈를 기준으로 주제 선정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0738474-978F-40C7-A4D6-99FEFDF77EF3}"/>
              </a:ext>
            </a:extLst>
          </p:cNvPr>
          <p:cNvCxnSpPr>
            <a:cxnSpLocks/>
          </p:cNvCxnSpPr>
          <p:nvPr/>
        </p:nvCxnSpPr>
        <p:spPr>
          <a:xfrm>
            <a:off x="626124" y="1818167"/>
            <a:ext cx="148855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C6FB478E-8312-4755-A5F1-C34288F7D082}"/>
              </a:ext>
            </a:extLst>
          </p:cNvPr>
          <p:cNvSpPr/>
          <p:nvPr/>
        </p:nvSpPr>
        <p:spPr>
          <a:xfrm>
            <a:off x="1519184" y="3714750"/>
            <a:ext cx="2011680" cy="2011680"/>
          </a:xfrm>
          <a:prstGeom prst="ellipse">
            <a:avLst/>
          </a:prstGeom>
          <a:solidFill>
            <a:srgbClr val="E4CAB6">
              <a:alpha val="6549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843" tIns="207865" rIns="180843" bIns="207865" numCol="1" spcCol="1270" anchor="ctr" anchorCtr="0">
            <a:noAutofit/>
          </a:bodyPr>
          <a:lstStyle/>
          <a:p>
            <a:pPr algn="ctr" defTabSz="160016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>
              <a:latin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4C9D92-782F-4EB1-AD37-351D76C8C5D8}"/>
              </a:ext>
            </a:extLst>
          </p:cNvPr>
          <p:cNvSpPr txBox="1"/>
          <p:nvPr/>
        </p:nvSpPr>
        <p:spPr>
          <a:xfrm>
            <a:off x="1010063" y="4719876"/>
            <a:ext cx="1400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19.01 - 20.06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7A507E-1EC6-4FCF-8567-255302DDB0D8}"/>
              </a:ext>
            </a:extLst>
          </p:cNvPr>
          <p:cNvSpPr txBox="1"/>
          <p:nvPr/>
        </p:nvSpPr>
        <p:spPr>
          <a:xfrm>
            <a:off x="3635722" y="4719877"/>
            <a:ext cx="1064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F3C8B9-86BF-4D5B-9862-C5B71652E6DC}"/>
              </a:ext>
            </a:extLst>
          </p:cNvPr>
          <p:cNvSpPr txBox="1"/>
          <p:nvPr/>
        </p:nvSpPr>
        <p:spPr>
          <a:xfrm>
            <a:off x="2345704" y="3227742"/>
            <a:ext cx="1400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소비 데이터</a:t>
            </a:r>
          </a:p>
        </p:txBody>
      </p:sp>
      <p:sp>
        <p:nvSpPr>
          <p:cNvPr id="2" name="テキスト ボックス 3">
            <a:extLst>
              <a:ext uri="{FF2B5EF4-FFF2-40B4-BE49-F238E27FC236}">
                <a16:creationId xmlns:a16="http://schemas.microsoft.com/office/drawing/2014/main" id="{AA9FFAD9-CF75-4699-818B-D3E4FF2E3245}"/>
              </a:ext>
            </a:extLst>
          </p:cNvPr>
          <p:cNvSpPr txBox="1"/>
          <p:nvPr/>
        </p:nvSpPr>
        <p:spPr>
          <a:xfrm>
            <a:off x="1120820" y="544523"/>
            <a:ext cx="1025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추출 기간에 코로나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겹쳐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소비 데이터 변화 추이를 살펴보았다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b="1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마스크 착용이 일상화되어 큰 타격을 받을 화장품 업계를 분석하였다</a:t>
            </a:r>
            <a:r>
              <a:rPr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783557"/>
            <a:ext cx="11565504" cy="563487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703353" y="1113848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현황 정리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 flipV="1">
            <a:off x="534335" y="1104130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759598-6D2E-4DCE-BA05-508A830B551F}"/>
              </a:ext>
            </a:extLst>
          </p:cNvPr>
          <p:cNvSpPr/>
          <p:nvPr/>
        </p:nvSpPr>
        <p:spPr>
          <a:xfrm>
            <a:off x="0" y="119891"/>
            <a:ext cx="2663256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A70985-3E96-4330-8E24-558802E34994}"/>
              </a:ext>
            </a:extLst>
          </p:cNvPr>
          <p:cNvSpPr txBox="1"/>
          <p:nvPr/>
        </p:nvSpPr>
        <p:spPr>
          <a:xfrm>
            <a:off x="755423" y="1508976"/>
            <a:ext cx="8352830" cy="14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인해 소비재 판매 기업의 매출이 전반적으로 하락하는 추세를 보임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마스크 착용 의무화가 되면서 메이크업 제품 판매 산업이 큰 타격을 받음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색조 화장품 매출은 하락했지만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기초 화장품 매출은 동결 또는 상승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색조 화장품 중에서도 마스크로 가려지지 않는 아이 메이크업 관련 제품은 타격이 적음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C5F79-23F6-403A-8E91-087116980D02}"/>
              </a:ext>
            </a:extLst>
          </p:cNvPr>
          <p:cNvSpPr txBox="1"/>
          <p:nvPr/>
        </p:nvSpPr>
        <p:spPr>
          <a:xfrm>
            <a:off x="703353" y="3413439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검토할 내용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0A26CC-1527-4DB3-86D7-A2A0C08D8C92}"/>
              </a:ext>
            </a:extLst>
          </p:cNvPr>
          <p:cNvCxnSpPr>
            <a:cxnSpLocks/>
          </p:cNvCxnSpPr>
          <p:nvPr/>
        </p:nvCxnSpPr>
        <p:spPr>
          <a:xfrm flipV="1">
            <a:off x="534335" y="3403721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461707-049C-404D-9CB7-BE6B10CCB20B}"/>
              </a:ext>
            </a:extLst>
          </p:cNvPr>
          <p:cNvSpPr txBox="1"/>
          <p:nvPr/>
        </p:nvSpPr>
        <p:spPr>
          <a:xfrm>
            <a:off x="703353" y="4862328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이용할 데이터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B5E853-5FEF-4CF6-95F2-34AA934AC4CD}"/>
              </a:ext>
            </a:extLst>
          </p:cNvPr>
          <p:cNvCxnSpPr>
            <a:cxnSpLocks/>
          </p:cNvCxnSpPr>
          <p:nvPr/>
        </p:nvCxnSpPr>
        <p:spPr>
          <a:xfrm flipV="1">
            <a:off x="534335" y="4852610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E6FF1C-8C1F-44E2-9FFD-265F07555FB0}"/>
              </a:ext>
            </a:extLst>
          </p:cNvPr>
          <p:cNvSpPr txBox="1"/>
          <p:nvPr/>
        </p:nvSpPr>
        <p:spPr>
          <a:xfrm>
            <a:off x="755423" y="5252735"/>
            <a:ext cx="8352830" cy="1070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Mcorporation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업종별 구매 금액 데이터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中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메이크업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스킨케어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신한카드 업종별 오프라인 구매 횟수 데이터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키워드 검색 데이터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8812576-0474-4CAD-979A-3410E0ADE0B3}"/>
              </a:ext>
            </a:extLst>
          </p:cNvPr>
          <p:cNvGrpSpPr/>
          <p:nvPr/>
        </p:nvGrpSpPr>
        <p:grpSpPr>
          <a:xfrm>
            <a:off x="2254243" y="3737902"/>
            <a:ext cx="7683514" cy="662533"/>
            <a:chOff x="2263861" y="3737902"/>
            <a:chExt cx="7683514" cy="66253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61AFA9-69F2-4698-9EE6-FEF1BB04AC4A}"/>
                </a:ext>
              </a:extLst>
            </p:cNvPr>
            <p:cNvSpPr txBox="1"/>
            <p:nvPr/>
          </p:nvSpPr>
          <p:spPr>
            <a:xfrm>
              <a:off x="2263861" y="3737902"/>
              <a:ext cx="768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highlight>
                    <a:srgbClr val="E7BDB7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“코로나</a:t>
              </a:r>
              <a:r>
                <a:rPr lang="en-US" altLang="ko-KR" sz="2000" dirty="0">
                  <a:highlight>
                    <a:srgbClr val="E7BDB7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19</a:t>
              </a:r>
              <a:r>
                <a:rPr lang="ko-KR" altLang="en-US" sz="2000" dirty="0">
                  <a:highlight>
                    <a:srgbClr val="E7BDB7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로 인해 색조 화장품 구매가 줄고</a:t>
              </a:r>
              <a:r>
                <a:rPr lang="en-US" altLang="ko-KR" sz="2000" dirty="0">
                  <a:highlight>
                    <a:srgbClr val="E7BDB7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sz="2000" dirty="0">
                  <a:highlight>
                    <a:srgbClr val="E7BDB7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기초 화장품 구매가 늘었을까</a:t>
              </a:r>
              <a:r>
                <a:rPr lang="en-US" altLang="ko-KR" sz="2000" dirty="0">
                  <a:highlight>
                    <a:srgbClr val="E7BDB7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?”</a:t>
              </a:r>
              <a:endParaRPr lang="ko-KR" altLang="en-US" sz="2000" dirty="0">
                <a:highlight>
                  <a:srgbClr val="E7BDB7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D93D44-A434-42C7-BC95-6BDFD3C02E40}"/>
                </a:ext>
              </a:extLst>
            </p:cNvPr>
            <p:cNvSpPr txBox="1"/>
            <p:nvPr/>
          </p:nvSpPr>
          <p:spPr>
            <a:xfrm>
              <a:off x="5000187" y="4092658"/>
              <a:ext cx="2210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 </a:t>
              </a:r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온라인 데이터를 기준으로 </a:t>
              </a:r>
              <a:r>
                <a:rPr lang="en-US" altLang="ko-KR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</a:t>
              </a:r>
              <a:endPara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62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783557"/>
            <a:ext cx="11565504" cy="563487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703353" y="111384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 데이터 설명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 flipV="1">
            <a:off x="534335" y="1104130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759598-6D2E-4DCE-BA05-508A830B551F}"/>
              </a:ext>
            </a:extLst>
          </p:cNvPr>
          <p:cNvSpPr/>
          <p:nvPr/>
        </p:nvSpPr>
        <p:spPr>
          <a:xfrm>
            <a:off x="0" y="119891"/>
            <a:ext cx="2663256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A70985-3E96-4330-8E24-558802E34994}"/>
              </a:ext>
            </a:extLst>
          </p:cNvPr>
          <p:cNvSpPr txBox="1"/>
          <p:nvPr/>
        </p:nvSpPr>
        <p:spPr>
          <a:xfrm>
            <a:off x="703353" y="1598041"/>
            <a:ext cx="8352830" cy="368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4305300" algn="l"/>
              </a:tabLst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Mcorporation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업종별 구매 금액 데이터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中 메이크업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9F8522-F0E7-47C4-9F1C-888A157B5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67473"/>
              </p:ext>
            </p:extLst>
          </p:nvPr>
        </p:nvGraphicFramePr>
        <p:xfrm>
          <a:off x="631464" y="2050173"/>
          <a:ext cx="5080568" cy="4167324"/>
        </p:xfrm>
        <a:graphic>
          <a:graphicData uri="http://schemas.openxmlformats.org/drawingml/2006/table">
            <a:tbl>
              <a:tblPr/>
              <a:tblGrid>
                <a:gridCol w="710569">
                  <a:extLst>
                    <a:ext uri="{9D8B030D-6E8A-4147-A177-3AD203B41FA5}">
                      <a16:colId xmlns:a16="http://schemas.microsoft.com/office/drawing/2014/main" val="2370339895"/>
                    </a:ext>
                  </a:extLst>
                </a:gridCol>
                <a:gridCol w="923739">
                  <a:extLst>
                    <a:ext uri="{9D8B030D-6E8A-4147-A177-3AD203B41FA5}">
                      <a16:colId xmlns:a16="http://schemas.microsoft.com/office/drawing/2014/main" val="352392506"/>
                    </a:ext>
                  </a:extLst>
                </a:gridCol>
                <a:gridCol w="627670">
                  <a:extLst>
                    <a:ext uri="{9D8B030D-6E8A-4147-A177-3AD203B41FA5}">
                      <a16:colId xmlns:a16="http://schemas.microsoft.com/office/drawing/2014/main" val="120458740"/>
                    </a:ext>
                  </a:extLst>
                </a:gridCol>
                <a:gridCol w="639512">
                  <a:extLst>
                    <a:ext uri="{9D8B030D-6E8A-4147-A177-3AD203B41FA5}">
                      <a16:colId xmlns:a16="http://schemas.microsoft.com/office/drawing/2014/main" val="1745708626"/>
                    </a:ext>
                  </a:extLst>
                </a:gridCol>
                <a:gridCol w="746097">
                  <a:extLst>
                    <a:ext uri="{9D8B030D-6E8A-4147-A177-3AD203B41FA5}">
                      <a16:colId xmlns:a16="http://schemas.microsoft.com/office/drawing/2014/main" val="1931464828"/>
                    </a:ext>
                  </a:extLst>
                </a:gridCol>
                <a:gridCol w="793469">
                  <a:extLst>
                    <a:ext uri="{9D8B030D-6E8A-4147-A177-3AD203B41FA5}">
                      <a16:colId xmlns:a16="http://schemas.microsoft.com/office/drawing/2014/main" val="637205749"/>
                    </a:ext>
                  </a:extLst>
                </a:gridCol>
                <a:gridCol w="639512">
                  <a:extLst>
                    <a:ext uri="{9D8B030D-6E8A-4147-A177-3AD203B41FA5}">
                      <a16:colId xmlns:a16="http://schemas.microsoft.com/office/drawing/2014/main" val="787782027"/>
                    </a:ext>
                  </a:extLst>
                </a:gridCol>
              </a:tblGrid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구매날짜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카테고리명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고객성별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고객나이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OS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유형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구매금액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구매수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2157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-50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30370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075846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IOS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4479552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235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283450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286033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31117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1639259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73109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없음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850840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23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4014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IOS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151167363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4122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061748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11922351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204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273830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75943527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2184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151933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없음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11811380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262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73307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IOS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139892919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2752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97312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…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956111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15930503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84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158808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4932685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73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636626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IOS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30000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550997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1198422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22618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353390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30844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38700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15031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없음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IOS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103037815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125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79562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없음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65203103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373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481992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메이크업 용품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없음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15901939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176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833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3501B90-1AD8-4DDC-A87A-5ADF835834FE}"/>
              </a:ext>
            </a:extLst>
          </p:cNvPr>
          <p:cNvSpPr txBox="1"/>
          <p:nvPr/>
        </p:nvSpPr>
        <p:spPr>
          <a:xfrm>
            <a:off x="6186919" y="2135441"/>
            <a:ext cx="3305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메이크업 데이터 요약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1F15933-FBEC-49FA-ADCB-1D1D87203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18182"/>
              </p:ext>
            </p:extLst>
          </p:nvPr>
        </p:nvGraphicFramePr>
        <p:xfrm>
          <a:off x="6222043" y="2534193"/>
          <a:ext cx="5334000" cy="2133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316190835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17552734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46027897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1482243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Tibble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Column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Type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전처리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27784"/>
                  </a:ext>
                </a:extLst>
              </a:tr>
              <a:tr h="2667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34,270 x 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구매날짜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date</a:t>
                      </a:r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 변환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210395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카테고리명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chr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895972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고객성별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chr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F, M</a:t>
                      </a:r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 추출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367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전처리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고객나이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 이상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53082"/>
                  </a:ext>
                </a:extLst>
              </a:tr>
              <a:tr h="2667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32,060 x 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OS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유형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872723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구매금액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64677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구매수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5770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43EA6B2-7FA4-427E-B481-A58A59835201}"/>
              </a:ext>
            </a:extLst>
          </p:cNvPr>
          <p:cNvSpPr txBox="1"/>
          <p:nvPr/>
        </p:nvSpPr>
        <p:spPr>
          <a:xfrm>
            <a:off x="6200272" y="4831122"/>
            <a:ext cx="4269117" cy="55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제거 기준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사용할 데이터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성별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F&amp;M,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나이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&gt;= 0)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처리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타입 변경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시각화를 위해 날짜 데이터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date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형으로 변환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30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783557"/>
            <a:ext cx="11565504" cy="563487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 flipV="1">
            <a:off x="534335" y="1104130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759598-6D2E-4DCE-BA05-508A830B551F}"/>
              </a:ext>
            </a:extLst>
          </p:cNvPr>
          <p:cNvSpPr/>
          <p:nvPr/>
        </p:nvSpPr>
        <p:spPr>
          <a:xfrm>
            <a:off x="0" y="119891"/>
            <a:ext cx="2663256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A70985-3E96-4330-8E24-558802E34994}"/>
              </a:ext>
            </a:extLst>
          </p:cNvPr>
          <p:cNvSpPr txBox="1"/>
          <p:nvPr/>
        </p:nvSpPr>
        <p:spPr>
          <a:xfrm>
            <a:off x="703353" y="1598041"/>
            <a:ext cx="8352830" cy="368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4305300" algn="l"/>
              </a:tabLst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Mcorporation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업종별 구매 금액 데이터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中 스킨케어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96E55-C7BB-4C20-8C8C-B3E69A5FA871}"/>
              </a:ext>
            </a:extLst>
          </p:cNvPr>
          <p:cNvSpPr txBox="1"/>
          <p:nvPr/>
        </p:nvSpPr>
        <p:spPr>
          <a:xfrm>
            <a:off x="703353" y="111384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 데이터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940714-DD64-449D-9E06-EA7E9A77B5CB}"/>
              </a:ext>
            </a:extLst>
          </p:cNvPr>
          <p:cNvSpPr txBox="1"/>
          <p:nvPr/>
        </p:nvSpPr>
        <p:spPr>
          <a:xfrm>
            <a:off x="6186918" y="2135441"/>
            <a:ext cx="33997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스킨케어 데이터 요약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BD93887-24D4-4646-96C6-D95881A9B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76448"/>
              </p:ext>
            </p:extLst>
          </p:nvPr>
        </p:nvGraphicFramePr>
        <p:xfrm>
          <a:off x="6222043" y="2534193"/>
          <a:ext cx="5334000" cy="2133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2888807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45199139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22981504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98552898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Tibble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Column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Type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전처리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56412"/>
                  </a:ext>
                </a:extLst>
              </a:tr>
              <a:tr h="2667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31,539 x 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구매날짜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date</a:t>
                      </a:r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 변환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056495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카테고리명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chr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444978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고객성별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chr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F, M</a:t>
                      </a:r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 추출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79536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전처리 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고객나이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 이상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608424"/>
                  </a:ext>
                </a:extLst>
              </a:tr>
              <a:tr h="2667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29,701 x7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OS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유형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chr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896329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구매금액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181347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구매수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1711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4DD85B0-1BF3-4D34-A9B9-DBC228397DD1}"/>
              </a:ext>
            </a:extLst>
          </p:cNvPr>
          <p:cNvSpPr txBox="1"/>
          <p:nvPr/>
        </p:nvSpPr>
        <p:spPr>
          <a:xfrm>
            <a:off x="6200272" y="4831122"/>
            <a:ext cx="4269117" cy="55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제거 기준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사용할 데이터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성별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F&amp;M,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나이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&gt;= 0)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처리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타입 변경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시각화를 위해 날짜 데이터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date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형으로 변환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EC2B18C-7012-467B-A747-67949B3E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60272"/>
              </p:ext>
            </p:extLst>
          </p:nvPr>
        </p:nvGraphicFramePr>
        <p:xfrm>
          <a:off x="631465" y="2050174"/>
          <a:ext cx="5080567" cy="4167324"/>
        </p:xfrm>
        <a:graphic>
          <a:graphicData uri="http://schemas.openxmlformats.org/drawingml/2006/table">
            <a:tbl>
              <a:tblPr/>
              <a:tblGrid>
                <a:gridCol w="710569">
                  <a:extLst>
                    <a:ext uri="{9D8B030D-6E8A-4147-A177-3AD203B41FA5}">
                      <a16:colId xmlns:a16="http://schemas.microsoft.com/office/drawing/2014/main" val="1408999505"/>
                    </a:ext>
                  </a:extLst>
                </a:gridCol>
                <a:gridCol w="923739">
                  <a:extLst>
                    <a:ext uri="{9D8B030D-6E8A-4147-A177-3AD203B41FA5}">
                      <a16:colId xmlns:a16="http://schemas.microsoft.com/office/drawing/2014/main" val="1717926210"/>
                    </a:ext>
                  </a:extLst>
                </a:gridCol>
                <a:gridCol w="627669">
                  <a:extLst>
                    <a:ext uri="{9D8B030D-6E8A-4147-A177-3AD203B41FA5}">
                      <a16:colId xmlns:a16="http://schemas.microsoft.com/office/drawing/2014/main" val="4191034312"/>
                    </a:ext>
                  </a:extLst>
                </a:gridCol>
                <a:gridCol w="639512">
                  <a:extLst>
                    <a:ext uri="{9D8B030D-6E8A-4147-A177-3AD203B41FA5}">
                      <a16:colId xmlns:a16="http://schemas.microsoft.com/office/drawing/2014/main" val="4197619426"/>
                    </a:ext>
                  </a:extLst>
                </a:gridCol>
                <a:gridCol w="746097">
                  <a:extLst>
                    <a:ext uri="{9D8B030D-6E8A-4147-A177-3AD203B41FA5}">
                      <a16:colId xmlns:a16="http://schemas.microsoft.com/office/drawing/2014/main" val="3428635004"/>
                    </a:ext>
                  </a:extLst>
                </a:gridCol>
                <a:gridCol w="793469">
                  <a:extLst>
                    <a:ext uri="{9D8B030D-6E8A-4147-A177-3AD203B41FA5}">
                      <a16:colId xmlns:a16="http://schemas.microsoft.com/office/drawing/2014/main" val="1782925302"/>
                    </a:ext>
                  </a:extLst>
                </a:gridCol>
                <a:gridCol w="639512">
                  <a:extLst>
                    <a:ext uri="{9D8B030D-6E8A-4147-A177-3AD203B41FA5}">
                      <a16:colId xmlns:a16="http://schemas.microsoft.com/office/drawing/2014/main" val="1542443519"/>
                    </a:ext>
                  </a:extLst>
                </a:gridCol>
              </a:tblGrid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구매날짜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카테고리명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고객성별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고객나이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OS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유형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구매금액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구매수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379433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IOS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731853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32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16166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41050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053071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323224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243706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없음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78221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442800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IOS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34419424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1128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379471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1666390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59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35237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18723561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626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837162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없음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2567954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86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012027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IOS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37209428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842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217002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4111819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20693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…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900742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IOS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17020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577410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815425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377399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611440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905356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116347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3807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8500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980262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없음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IOS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794457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24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492641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없음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WINDOWS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21312453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215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195286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없음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2499498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74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168983"/>
                  </a:ext>
                </a:extLst>
              </a:tr>
              <a:tr h="1984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20200630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없음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없음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11200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95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98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783557"/>
            <a:ext cx="11565504" cy="563487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 flipV="1">
            <a:off x="534335" y="1104130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759598-6D2E-4DCE-BA05-508A830B551F}"/>
              </a:ext>
            </a:extLst>
          </p:cNvPr>
          <p:cNvSpPr/>
          <p:nvPr/>
        </p:nvSpPr>
        <p:spPr>
          <a:xfrm>
            <a:off x="0" y="119891"/>
            <a:ext cx="2663256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A70985-3E96-4330-8E24-558802E34994}"/>
              </a:ext>
            </a:extLst>
          </p:cNvPr>
          <p:cNvSpPr txBox="1"/>
          <p:nvPr/>
        </p:nvSpPr>
        <p:spPr>
          <a:xfrm>
            <a:off x="703353" y="1598041"/>
            <a:ext cx="835283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신한카드 업종별 오프라인 구매 횟수 데이터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D7FB3-5E0E-4231-AFFD-FDC35713799F}"/>
              </a:ext>
            </a:extLst>
          </p:cNvPr>
          <p:cNvSpPr txBox="1"/>
          <p:nvPr/>
        </p:nvSpPr>
        <p:spPr>
          <a:xfrm>
            <a:off x="703353" y="111384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 데이터 설명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BE820B3-A97C-4550-A40A-3B20AAF5F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9518"/>
              </p:ext>
            </p:extLst>
          </p:nvPr>
        </p:nvGraphicFramePr>
        <p:xfrm>
          <a:off x="6222043" y="2538509"/>
          <a:ext cx="5334000" cy="24003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84196264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78436202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26902584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18029366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Tibble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Column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Type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전처리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557808"/>
                  </a:ext>
                </a:extLst>
              </a:tr>
              <a:tr h="2667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195,599 x 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date</a:t>
                      </a:r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 변환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978707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성별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F, M</a:t>
                      </a:r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 추출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525107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연령대별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chr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 이상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87963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전처리 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업종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chr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M018_</a:t>
                      </a:r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화장품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775815"/>
                  </a:ext>
                </a:extLst>
              </a:tr>
              <a:tr h="2667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6,564 x 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카드이용건수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천건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817321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...6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logi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삭제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714347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...7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logi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0827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...8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9053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3244FAE-4564-45B2-92FB-CB2DFE2A4B1E}"/>
              </a:ext>
            </a:extLst>
          </p:cNvPr>
          <p:cNvSpPr txBox="1"/>
          <p:nvPr/>
        </p:nvSpPr>
        <p:spPr>
          <a:xfrm>
            <a:off x="6186919" y="2135441"/>
            <a:ext cx="28692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신한카드 데이터 요약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D91B8-D660-4F48-B12B-3B9737E83908}"/>
              </a:ext>
            </a:extLst>
          </p:cNvPr>
          <p:cNvSpPr txBox="1"/>
          <p:nvPr/>
        </p:nvSpPr>
        <p:spPr>
          <a:xfrm>
            <a:off x="6200272" y="5092378"/>
            <a:ext cx="4269117" cy="795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필터 사용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업종 중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‘M018_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화장품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사용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6~8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 제거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제거 기준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사용할 데이터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성별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F&amp;M,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나이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&gt;= 0)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처리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타입 변경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시각화를 위해 날짜 데이터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date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형으로 변환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6D419D-C11A-458B-8CB2-6B12BC8FB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27663"/>
              </p:ext>
            </p:extLst>
          </p:nvPr>
        </p:nvGraphicFramePr>
        <p:xfrm>
          <a:off x="631462" y="2050173"/>
          <a:ext cx="5080568" cy="4328447"/>
        </p:xfrm>
        <a:graphic>
          <a:graphicData uri="http://schemas.openxmlformats.org/drawingml/2006/table">
            <a:tbl>
              <a:tblPr/>
              <a:tblGrid>
                <a:gridCol w="710448">
                  <a:extLst>
                    <a:ext uri="{9D8B030D-6E8A-4147-A177-3AD203B41FA5}">
                      <a16:colId xmlns:a16="http://schemas.microsoft.com/office/drawing/2014/main" val="4228605758"/>
                    </a:ext>
                  </a:extLst>
                </a:gridCol>
                <a:gridCol w="552202">
                  <a:extLst>
                    <a:ext uri="{9D8B030D-6E8A-4147-A177-3AD203B41FA5}">
                      <a16:colId xmlns:a16="http://schemas.microsoft.com/office/drawing/2014/main" val="2023173608"/>
                    </a:ext>
                  </a:extLst>
                </a:gridCol>
                <a:gridCol w="592161">
                  <a:extLst>
                    <a:ext uri="{9D8B030D-6E8A-4147-A177-3AD203B41FA5}">
                      <a16:colId xmlns:a16="http://schemas.microsoft.com/office/drawing/2014/main" val="1574040996"/>
                    </a:ext>
                  </a:extLst>
                </a:gridCol>
                <a:gridCol w="1975776">
                  <a:extLst>
                    <a:ext uri="{9D8B030D-6E8A-4147-A177-3AD203B41FA5}">
                      <a16:colId xmlns:a16="http://schemas.microsoft.com/office/drawing/2014/main" val="4081147280"/>
                    </a:ext>
                  </a:extLst>
                </a:gridCol>
                <a:gridCol w="1249981">
                  <a:extLst>
                    <a:ext uri="{9D8B030D-6E8A-4147-A177-3AD203B41FA5}">
                      <a16:colId xmlns:a16="http://schemas.microsoft.com/office/drawing/2014/main" val="1941537000"/>
                    </a:ext>
                  </a:extLst>
                </a:gridCol>
              </a:tblGrid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성별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연령대별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카드이용건수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천건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215053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M001_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4353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M002_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중식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양식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337992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M003_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커피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패스트푸드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579796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M004_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기타요식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716045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M005_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유흥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322077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M006_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백화점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323663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M007_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할인점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슈퍼마켓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5829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M008_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편의점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74808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M009_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기타유통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003288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M010_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식료품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18648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M011_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의복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580085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M012_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패션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잡화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171699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M013_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스포츠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레저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722081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M014_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스포츠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레저용품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893841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M015_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숙박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082899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M016_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여행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04173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M017_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미용서비스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467089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M018_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화장품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173616"/>
                  </a:ext>
                </a:extLst>
              </a:tr>
              <a:tr h="1099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641655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20190101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M030_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775901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93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711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783557"/>
            <a:ext cx="11565504" cy="563487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 flipV="1">
            <a:off x="534335" y="1104130"/>
            <a:ext cx="0" cy="4195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65658979-CA80-4E58-AD6E-A9B9DC970C8A}"/>
              </a:ext>
            </a:extLst>
          </p:cNvPr>
          <p:cNvSpPr/>
          <p:nvPr/>
        </p:nvSpPr>
        <p:spPr>
          <a:xfrm>
            <a:off x="0" y="6689445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CA395-4F24-49A0-BAED-FFA4DF86DBFC}"/>
              </a:ext>
            </a:extLst>
          </p:cNvPr>
          <p:cNvSpPr/>
          <p:nvPr/>
        </p:nvSpPr>
        <p:spPr>
          <a:xfrm>
            <a:off x="2646" y="119891"/>
            <a:ext cx="12192000" cy="325677"/>
          </a:xfrm>
          <a:prstGeom prst="rect">
            <a:avLst/>
          </a:prstGeom>
          <a:solidFill>
            <a:srgbClr val="EDD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759598-6D2E-4DCE-BA05-508A830B551F}"/>
              </a:ext>
            </a:extLst>
          </p:cNvPr>
          <p:cNvSpPr/>
          <p:nvPr/>
        </p:nvSpPr>
        <p:spPr>
          <a:xfrm>
            <a:off x="0" y="119891"/>
            <a:ext cx="2663256" cy="319680"/>
          </a:xfrm>
          <a:prstGeom prst="rect">
            <a:avLst/>
          </a:prstGeom>
          <a:solidFill>
            <a:srgbClr val="E0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D4662-51AA-4986-848B-4281381671FB}"/>
              </a:ext>
            </a:extLst>
          </p:cNvPr>
          <p:cNvSpPr txBox="1"/>
          <p:nvPr/>
        </p:nvSpPr>
        <p:spPr>
          <a:xfrm>
            <a:off x="445872" y="114764"/>
            <a:ext cx="1130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배경과 목적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분석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결과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활용방안 및 기대효과                      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en-US" altLang="ko-KR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6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참고자료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A70985-3E96-4330-8E24-558802E34994}"/>
              </a:ext>
            </a:extLst>
          </p:cNvPr>
          <p:cNvSpPr txBox="1"/>
          <p:nvPr/>
        </p:nvSpPr>
        <p:spPr>
          <a:xfrm>
            <a:off x="703353" y="1598041"/>
            <a:ext cx="835283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네이버 키워드 검색 데이터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8A75A-DFF7-4EC4-9405-533A0C5BFBFD}"/>
              </a:ext>
            </a:extLst>
          </p:cNvPr>
          <p:cNvSpPr txBox="1"/>
          <p:nvPr/>
        </p:nvSpPr>
        <p:spPr>
          <a:xfrm>
            <a:off x="703353" y="111384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 데이터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90567-4D94-4B79-8D54-881AEA5D45F6}"/>
              </a:ext>
            </a:extLst>
          </p:cNvPr>
          <p:cNvSpPr txBox="1"/>
          <p:nvPr/>
        </p:nvSpPr>
        <p:spPr>
          <a:xfrm>
            <a:off x="4829837" y="5096340"/>
            <a:ext cx="28692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키워드 검색 추출 기준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88F58B8-3A0A-46E8-B247-F317B344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54"/>
          <a:stretch/>
        </p:blipFill>
        <p:spPr>
          <a:xfrm>
            <a:off x="4867543" y="2494224"/>
            <a:ext cx="6667500" cy="2453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902CD7-7009-424B-9342-BB240598ED4D}"/>
              </a:ext>
            </a:extLst>
          </p:cNvPr>
          <p:cNvSpPr txBox="1"/>
          <p:nvPr/>
        </p:nvSpPr>
        <p:spPr>
          <a:xfrm>
            <a:off x="4829836" y="2045834"/>
            <a:ext cx="37775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네이버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데이터랩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검색어 트렌드 자료 이용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46D8E7-2C8A-4F05-94D7-406234B0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96296"/>
              </p:ext>
            </p:extLst>
          </p:nvPr>
        </p:nvGraphicFramePr>
        <p:xfrm>
          <a:off x="628491" y="2050173"/>
          <a:ext cx="3777584" cy="4132920"/>
        </p:xfrm>
        <a:graphic>
          <a:graphicData uri="http://schemas.openxmlformats.org/drawingml/2006/table">
            <a:tbl>
              <a:tblPr/>
              <a:tblGrid>
                <a:gridCol w="1888792">
                  <a:extLst>
                    <a:ext uri="{9D8B030D-6E8A-4147-A177-3AD203B41FA5}">
                      <a16:colId xmlns:a16="http://schemas.microsoft.com/office/drawing/2014/main" val="74077068"/>
                    </a:ext>
                  </a:extLst>
                </a:gridCol>
                <a:gridCol w="1888792">
                  <a:extLst>
                    <a:ext uri="{9D8B030D-6E8A-4147-A177-3AD203B41FA5}">
                      <a16:colId xmlns:a16="http://schemas.microsoft.com/office/drawing/2014/main" val="4025697483"/>
                    </a:ext>
                  </a:extLst>
                </a:gridCol>
              </a:tblGrid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구매날짜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마스크검색량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335149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0.05526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23557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0.07614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54904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0.07465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507205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0.06551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30801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0.06102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983833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0.05732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444817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0.07925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487127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0.07856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813197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0.07453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86612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2019-01-10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1.35847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705179"/>
                  </a:ext>
                </a:extLst>
              </a:tr>
              <a:tr h="20664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53624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2020-06-23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3.56034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509850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2020-06-24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3.94103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89156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2020-06-25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3.41141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824391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2020-06-26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3.05516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747651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2020-06-27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2.37761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492006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2020-06-28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2.19621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445222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2020-06-29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3.16038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516768"/>
                  </a:ext>
                </a:extLst>
              </a:tr>
              <a:tr h="20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2020-06-30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3.7028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3318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E37B024-B077-4A91-8226-35AFF29E8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45088"/>
              </p:ext>
            </p:extLst>
          </p:nvPr>
        </p:nvGraphicFramePr>
        <p:xfrm>
          <a:off x="4887197" y="5512533"/>
          <a:ext cx="6756400" cy="5207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9758172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35229211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97916312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410777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520092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마스크 관련 키워드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색조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기초 키워드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아이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립 키워드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마스크프루프 키워드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1105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Data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19.01.01 - 20.06.30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일별 검색량 비율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19.10.21 –20.10.20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검색량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비율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25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876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ral_2019">
    <a:dk1>
      <a:sysClr val="windowText" lastClr="000000"/>
    </a:dk1>
    <a:lt1>
      <a:sysClr val="window" lastClr="FFFFFF"/>
    </a:lt1>
    <a:dk2>
      <a:srgbClr val="D0CECE"/>
    </a:dk2>
    <a:lt2>
      <a:srgbClr val="FFFFFF"/>
    </a:lt2>
    <a:accent1>
      <a:srgbClr val="F86F6C"/>
    </a:accent1>
    <a:accent2>
      <a:srgbClr val="E9D3C6"/>
    </a:accent2>
    <a:accent3>
      <a:srgbClr val="EAA65F"/>
    </a:accent3>
    <a:accent4>
      <a:srgbClr val="BBAB94"/>
    </a:accent4>
    <a:accent5>
      <a:srgbClr val="BEDAE5"/>
    </a:accent5>
    <a:accent6>
      <a:srgbClr val="688084"/>
    </a:accent6>
    <a:hlink>
      <a:srgbClr val="44546A"/>
    </a:hlink>
    <a:folHlink>
      <a:srgbClr val="44546A"/>
    </a:folHlink>
  </a:clrScheme>
</a:themeOverride>
</file>

<file path=ppt/theme/themeOverride2.xml><?xml version="1.0" encoding="utf-8"?>
<a:themeOverride xmlns:a="http://schemas.openxmlformats.org/drawingml/2006/main">
  <a:clrScheme name="Coral_2019">
    <a:dk1>
      <a:sysClr val="windowText" lastClr="000000"/>
    </a:dk1>
    <a:lt1>
      <a:sysClr val="window" lastClr="FFFFFF"/>
    </a:lt1>
    <a:dk2>
      <a:srgbClr val="D0CECE"/>
    </a:dk2>
    <a:lt2>
      <a:srgbClr val="FFFFFF"/>
    </a:lt2>
    <a:accent1>
      <a:srgbClr val="F86F6C"/>
    </a:accent1>
    <a:accent2>
      <a:srgbClr val="E9D3C6"/>
    </a:accent2>
    <a:accent3>
      <a:srgbClr val="EAA65F"/>
    </a:accent3>
    <a:accent4>
      <a:srgbClr val="BBAB94"/>
    </a:accent4>
    <a:accent5>
      <a:srgbClr val="BEDAE5"/>
    </a:accent5>
    <a:accent6>
      <a:srgbClr val="688084"/>
    </a:accent6>
    <a:hlink>
      <a:srgbClr val="44546A"/>
    </a:hlink>
    <a:folHlink>
      <a:srgbClr val="44546A"/>
    </a:folHlink>
  </a:clrScheme>
</a:themeOverride>
</file>

<file path=ppt/theme/themeOverride3.xml><?xml version="1.0" encoding="utf-8"?>
<a:themeOverride xmlns:a="http://schemas.openxmlformats.org/drawingml/2006/main">
  <a:clrScheme name="Coral_2019">
    <a:dk1>
      <a:sysClr val="windowText" lastClr="000000"/>
    </a:dk1>
    <a:lt1>
      <a:sysClr val="window" lastClr="FFFFFF"/>
    </a:lt1>
    <a:dk2>
      <a:srgbClr val="D0CECE"/>
    </a:dk2>
    <a:lt2>
      <a:srgbClr val="FFFFFF"/>
    </a:lt2>
    <a:accent1>
      <a:srgbClr val="F86F6C"/>
    </a:accent1>
    <a:accent2>
      <a:srgbClr val="E9D3C6"/>
    </a:accent2>
    <a:accent3>
      <a:srgbClr val="EAA65F"/>
    </a:accent3>
    <a:accent4>
      <a:srgbClr val="BBAB94"/>
    </a:accent4>
    <a:accent5>
      <a:srgbClr val="BEDAE5"/>
    </a:accent5>
    <a:accent6>
      <a:srgbClr val="688084"/>
    </a:accent6>
    <a:hlink>
      <a:srgbClr val="44546A"/>
    </a:hlink>
    <a:folHlink>
      <a:srgbClr val="44546A"/>
    </a:folHlink>
  </a:clrScheme>
</a:themeOverride>
</file>

<file path=ppt/theme/themeOverride4.xml><?xml version="1.0" encoding="utf-8"?>
<a:themeOverride xmlns:a="http://schemas.openxmlformats.org/drawingml/2006/main">
  <a:clrScheme name="Coral_2019">
    <a:dk1>
      <a:sysClr val="windowText" lastClr="000000"/>
    </a:dk1>
    <a:lt1>
      <a:sysClr val="window" lastClr="FFFFFF"/>
    </a:lt1>
    <a:dk2>
      <a:srgbClr val="D0CECE"/>
    </a:dk2>
    <a:lt2>
      <a:srgbClr val="FFFFFF"/>
    </a:lt2>
    <a:accent1>
      <a:srgbClr val="F86F6C"/>
    </a:accent1>
    <a:accent2>
      <a:srgbClr val="E9D3C6"/>
    </a:accent2>
    <a:accent3>
      <a:srgbClr val="EAA65F"/>
    </a:accent3>
    <a:accent4>
      <a:srgbClr val="BBAB94"/>
    </a:accent4>
    <a:accent5>
      <a:srgbClr val="BEDAE5"/>
    </a:accent5>
    <a:accent6>
      <a:srgbClr val="688084"/>
    </a:accent6>
    <a:hlink>
      <a:srgbClr val="44546A"/>
    </a:hlink>
    <a:folHlink>
      <a:srgbClr val="44546A"/>
    </a:folHlink>
  </a:clrScheme>
</a:themeOverride>
</file>

<file path=ppt/theme/themeOverride5.xml><?xml version="1.0" encoding="utf-8"?>
<a:themeOverride xmlns:a="http://schemas.openxmlformats.org/drawingml/2006/main">
  <a:clrScheme name="Coral_2019">
    <a:dk1>
      <a:sysClr val="windowText" lastClr="000000"/>
    </a:dk1>
    <a:lt1>
      <a:sysClr val="window" lastClr="FFFFFF"/>
    </a:lt1>
    <a:dk2>
      <a:srgbClr val="D0CECE"/>
    </a:dk2>
    <a:lt2>
      <a:srgbClr val="FFFFFF"/>
    </a:lt2>
    <a:accent1>
      <a:srgbClr val="F86F6C"/>
    </a:accent1>
    <a:accent2>
      <a:srgbClr val="E9D3C6"/>
    </a:accent2>
    <a:accent3>
      <a:srgbClr val="EAA65F"/>
    </a:accent3>
    <a:accent4>
      <a:srgbClr val="BBAB94"/>
    </a:accent4>
    <a:accent5>
      <a:srgbClr val="BEDAE5"/>
    </a:accent5>
    <a:accent6>
      <a:srgbClr val="688084"/>
    </a:accent6>
    <a:hlink>
      <a:srgbClr val="44546A"/>
    </a:hlink>
    <a:folHlink>
      <a:srgbClr val="44546A"/>
    </a:folHlink>
  </a:clrScheme>
</a:themeOverride>
</file>

<file path=ppt/theme/themeOverride6.xml><?xml version="1.0" encoding="utf-8"?>
<a:themeOverride xmlns:a="http://schemas.openxmlformats.org/drawingml/2006/main">
  <a:clrScheme name="Coral_2019">
    <a:dk1>
      <a:sysClr val="windowText" lastClr="000000"/>
    </a:dk1>
    <a:lt1>
      <a:sysClr val="window" lastClr="FFFFFF"/>
    </a:lt1>
    <a:dk2>
      <a:srgbClr val="D0CECE"/>
    </a:dk2>
    <a:lt2>
      <a:srgbClr val="FFFFFF"/>
    </a:lt2>
    <a:accent1>
      <a:srgbClr val="F86F6C"/>
    </a:accent1>
    <a:accent2>
      <a:srgbClr val="E9D3C6"/>
    </a:accent2>
    <a:accent3>
      <a:srgbClr val="EAA65F"/>
    </a:accent3>
    <a:accent4>
      <a:srgbClr val="BBAB94"/>
    </a:accent4>
    <a:accent5>
      <a:srgbClr val="BEDAE5"/>
    </a:accent5>
    <a:accent6>
      <a:srgbClr val="688084"/>
    </a:accent6>
    <a:hlink>
      <a:srgbClr val="44546A"/>
    </a:hlink>
    <a:folHlink>
      <a:srgbClr val="4454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3400</TotalTime>
  <Words>3695</Words>
  <Application>Microsoft Office PowerPoint</Application>
  <PresentationFormat>와이드스크린</PresentationFormat>
  <Paragraphs>934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나눔스퀘어_ac Light</vt:lpstr>
      <vt:lpstr>나눔스퀘어_ac Bold</vt:lpstr>
      <vt:lpstr>나눔스퀘어_ac</vt:lpstr>
      <vt:lpstr>Wingdings</vt:lpstr>
      <vt:lpstr>Arial</vt:lpstr>
      <vt:lpstr>맑은 고딕</vt:lpstr>
      <vt:lpstr>나눔스퀘어_ac ExtraBold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최나은</cp:lastModifiedBy>
  <cp:revision>222</cp:revision>
  <dcterms:created xsi:type="dcterms:W3CDTF">2018-12-07T00:32:38Z</dcterms:created>
  <dcterms:modified xsi:type="dcterms:W3CDTF">2020-10-25T03:52:11Z</dcterms:modified>
</cp:coreProperties>
</file>