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9" r:id="rId7"/>
    <p:sldId id="264" r:id="rId8"/>
    <p:sldId id="265" r:id="rId9"/>
    <p:sldId id="266" r:id="rId10"/>
    <p:sldId id="258" r:id="rId11"/>
    <p:sldId id="267" r:id="rId12"/>
    <p:sldId id="260" r:id="rId13"/>
    <p:sldId id="268" r:id="rId14"/>
    <p:sldId id="270" r:id="rId15"/>
    <p:sldId id="269" r:id="rId16"/>
    <p:sldId id="272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104"/>
    <a:srgbClr val="0401C6"/>
    <a:srgbClr val="008900"/>
    <a:srgbClr val="C0B50D"/>
    <a:srgbClr val="B61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9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9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72D-85B9-4DBF-B464-98FAAF79714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DA15-D425-40B9-814E-8A0D5125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3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zero.tistory.com/17" TargetMode="External"/><Relationship Id="rId2" Type="http://schemas.openxmlformats.org/officeDocument/2006/relationships/hyperlink" Target="https://de-novo.org/2018/05/27/convnet-%ec%9d%b4%ed%95%b4%ed%95%98%ea%b8%b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ya012.github.io/blog/EfficientNet-review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"/>
            <a:ext cx="12192000" cy="5055576"/>
          </a:xfrm>
          <a:prstGeom prst="rect">
            <a:avLst/>
          </a:prstGeom>
          <a:solidFill>
            <a:srgbClr val="B61B32"/>
          </a:solidFill>
        </p:spPr>
        <p:txBody>
          <a:bodyPr vert="horz" lIns="91440" tIns="45720" rIns="91440" bIns="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 err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4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Rethinking Model Scaling for Convolutional Neural </a:t>
            </a:r>
            <a:r>
              <a:rPr lang="en-US" altLang="ko-KR" sz="4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Networks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6700" y="5055577"/>
            <a:ext cx="430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B61B3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Paper Review</a:t>
            </a:r>
            <a:endParaRPr lang="ko-KR" altLang="en-US" sz="4800" dirty="0">
              <a:solidFill>
                <a:srgbClr val="B61B3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Compound Model Scaling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" y="4445417"/>
            <a:ext cx="5945032" cy="197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960813"/>
            <a:ext cx="119513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Problem Formulation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Layer </a:t>
            </a:r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 식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을 정의할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layer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들의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나타낼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layer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단계로 분리되며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단계의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layer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동일한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architecture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공유한다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</a:t>
            </a:r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				    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1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  : </a:t>
            </a:r>
            <a:r>
              <a:rPr lang="en-US" altLang="ko-KR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단계에서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layer        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        번 반복됨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	 : layer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 tensor X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모양을 나타냄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27" name="_x127857376" descr="DRW000022c475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69" y="1694746"/>
            <a:ext cx="1277531" cy="29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6836" r="6149" b="17012"/>
          <a:stretch/>
        </p:blipFill>
        <p:spPr>
          <a:xfrm>
            <a:off x="1885805" y="2877486"/>
            <a:ext cx="3049416" cy="6462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97" y="2076714"/>
            <a:ext cx="5343525" cy="3524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542057" y="4531914"/>
            <a:ext cx="3270104" cy="1738938"/>
            <a:chOff x="6986003" y="4594726"/>
            <a:chExt cx="3270104" cy="1738938"/>
          </a:xfrm>
        </p:grpSpPr>
        <p:pic>
          <p:nvPicPr>
            <p:cNvPr id="1033" name="_x125866800" descr="DRW000022c4756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03" y="4650489"/>
              <a:ext cx="1033487" cy="166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490389" y="4594726"/>
              <a:ext cx="2428746" cy="173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Operator</a:t>
              </a:r>
            </a:p>
            <a:p>
              <a:endParaRPr lang="en-US" altLang="ko-KR" sz="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Ouput</a:t>
              </a:r>
              <a:r>
                <a:rPr lang="en-US" altLang="ko-KR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tensor</a:t>
              </a:r>
            </a:p>
            <a:p>
              <a:endParaRPr lang="en-US" altLang="ko-KR" sz="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en-US" altLang="ko-KR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Input tensor</a:t>
              </a:r>
            </a:p>
            <a:p>
              <a:endPara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endParaRPr lang="en-US" altLang="ko-KR" sz="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endParaRPr lang="en-US" altLang="ko-KR" sz="5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en-US" altLang="ko-KR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Channel dimension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70062" y="5624833"/>
              <a:ext cx="22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Spatial dimension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59" y="3632888"/>
            <a:ext cx="476250" cy="4191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1622" y="3694673"/>
            <a:ext cx="1401499" cy="3240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8320" y="3703604"/>
            <a:ext cx="313406" cy="3134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451" y="3706680"/>
            <a:ext cx="326352" cy="2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Compound Model Scaling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37" y="960813"/>
            <a:ext cx="1195136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Problem Formulation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Model scaling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baseline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사전 정의한         를 바꾸지 않고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length(        ),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width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       ), resolution(	       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확장시키는 것이다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F, L, H, W, C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baseline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정해지면서 정해지며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d,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w,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network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하는데 사용되는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coefficient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최고의 정확도를 얻기 위해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width, depth, resolution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적절한 상관계수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(w, d, r)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도입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확장하도록 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w, r coefficient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들은 서로 연관되어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resource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제약조건에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놓여있어 여태껏 하나만 선택하여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했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884" y="1652851"/>
            <a:ext cx="326352" cy="297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" r="81573" b="3521"/>
          <a:stretch/>
        </p:blipFill>
        <p:spPr>
          <a:xfrm>
            <a:off x="1012956" y="1960354"/>
            <a:ext cx="358643" cy="34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24140" t="-480" r="56179" b="7844"/>
          <a:stretch/>
        </p:blipFill>
        <p:spPr>
          <a:xfrm>
            <a:off x="2341309" y="1967272"/>
            <a:ext cx="383059" cy="3336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49021" t="-2332" r="2093" b="-599"/>
          <a:stretch/>
        </p:blipFill>
        <p:spPr>
          <a:xfrm>
            <a:off x="4138265" y="1937120"/>
            <a:ext cx="951470" cy="3707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558" y="3846503"/>
            <a:ext cx="6638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Compound Model Scaling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119513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Compound Scaling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최적의 비율을 찾아서 실제 모델에 적용을 해서 다른 모델들과 성능을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비교해보자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일단 고정하는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baseline model(F)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좋은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모델로 선정하는 것이 매우 중요하다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 자체의 성능이 낮다면 임계 성능도 낮기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때문이다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논문에선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MnasNet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거의 동일한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모델인 </a:t>
            </a:r>
            <a:r>
              <a:rPr lang="en-US" altLang="ko-KR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EfficientNet-B0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baseline model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선정하였다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모델의 성능은 왼쪽의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Table 1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참고하자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0907"/>
            <a:ext cx="5549831" cy="35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Compound Model Scaling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1195136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Compound Scaling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논문에선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compound coefficient</a:t>
            </a:r>
            <a:r>
              <a:rPr lang="el-GR" altLang="ko-KR" dirty="0"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l-GR" altLang="ko-KR" dirty="0" smtClean="0"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φ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사용하여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3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width, depth, resolution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균등하게 조정하는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compound scaling method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제안하고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α, β, γ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small grid search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결정한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상수로 아래의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조건을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만족시켜야 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compound coefficient</a:t>
            </a:r>
            <a:r>
              <a:rPr lang="el-GR" altLang="ko-KR" dirty="0"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 φ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resource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따라 사용자가 결정하는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coefficient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convolution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operation(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합성곱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FLOPS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d, w^2, r^2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비례한다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3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(ex.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깊이를 증가시켜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layer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수를 두 배로 하면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FLOPS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두 배 증가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너비나 해상도를 두 배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증기시면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FLOPS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네 배 증가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제한시킴으로써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총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FLOPS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대략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2^</a:t>
            </a:r>
            <a:r>
              <a:rPr lang="el-GR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φ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비례하여 증가할 것으로 추정할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26" y="4393453"/>
            <a:ext cx="3845949" cy="2263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6132" t="63215" r="31671" b="21297"/>
          <a:stretch/>
        </p:blipFill>
        <p:spPr>
          <a:xfrm>
            <a:off x="251904" y="3884919"/>
            <a:ext cx="1218550" cy="3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Architecture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5" y="960813"/>
            <a:ext cx="119442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</a:t>
            </a:r>
            <a:r>
              <a:rPr lang="el-GR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φ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제한조건을 만족하는 범위 내에서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grid search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최적의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α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, β,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γ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구한다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EfficientNet-B0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에선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α = 1.2, β = 1.1, γ = 1.15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를 사용한다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방금 구한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개의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scaling factor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는 고정한 뒤 </a:t>
            </a:r>
            <a:r>
              <a:rPr lang="el-GR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φ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키워주며 모델의 사이즈를 키워준다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.(B1, … , B7)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53" y="3838524"/>
            <a:ext cx="3845949" cy="22639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08" y="3775125"/>
            <a:ext cx="6638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Architecture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428271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Experiments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들에 비해 비슷한 정확도를 보이면서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FLOPS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수를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굉장히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많이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절약하는 것을 확인할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(parameter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수는 최대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8.4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 적고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                    FLOPS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최대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51" y="1107680"/>
            <a:ext cx="7668654" cy="54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8337" y="960813"/>
            <a:ext cx="1195136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Experiments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EfficientNet-B1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널리 사용되고 있는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ResNet-152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5.7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 빠르며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EfficientNet-B7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기존에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ImageNet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데이터셋에서 가장 높은 정확도를 달성했던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GPipe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더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높은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정확도를 달성하며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endParaRPr lang="en-US" altLang="ko-KR" sz="3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속도 또한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6.1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 빠르다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Architecture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80" y="1971831"/>
            <a:ext cx="6981639" cy="23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Architecture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119513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Compound Scaling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모델이 이미지를 분류할 때 이미지의 어느 영역에 집중했는지 확인할 수 있는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Activation Map(CAM)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뽑아보았는데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 factor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각각 고려할 때 보다 동시에 고려하였을 때 더 정교한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얻을 수 있음을 보여준다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2" y="3284490"/>
            <a:ext cx="7511790" cy="2535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93" y="3445132"/>
            <a:ext cx="4532081" cy="19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Conclusion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632" y="2023494"/>
            <a:ext cx="119513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논문 리뷰를 했다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scaling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width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depth, 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resolution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혹은 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하였다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EfficientNet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가지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scaling 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factor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모두 사용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하였다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width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depth, resolution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적절한 상관계수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(w, d, r)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도입하여 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가지 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factor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</a:t>
            </a:r>
            <a:r>
              <a:rPr lang="ko-KR" altLang="en-US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균형있게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조정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함으로써 </a:t>
            </a:r>
            <a:endParaRPr lang="en-US" altLang="ko-KR" sz="2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정확도는 높이고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수와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FLOPS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수를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절약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기존의 모델보다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정확도도 높고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속도도 빠른 효율적인 모델을 구현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있었다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Reference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1974274"/>
            <a:ext cx="119513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Rethinking Model Scaling for Convolutional Neural Networks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hlinkClick r:id="rId2"/>
            </a:endParaRPr>
          </a:p>
          <a:p>
            <a:endParaRPr lang="en-US" alt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  <a:hlinkClick r:id="rId2"/>
            </a:endParaRPr>
          </a:p>
          <a:p>
            <a:r>
              <a:rPr lang="en-US" altLang="ko-KR" sz="20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2"/>
              </a:rPr>
              <a:t>ConvNet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2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2"/>
              </a:rPr>
              <a:t>(CNN)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2"/>
              </a:rPr>
              <a:t>이해하기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2"/>
              </a:rPr>
              <a:t>| De novo (de-novo.org)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hlinkClick r:id="rId3"/>
            </a:endParaRPr>
          </a:p>
          <a:p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 </a:t>
            </a:r>
            <a:endParaRPr lang="en-US" alt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  <a:hlinkClick r:id="rId3"/>
            </a:endParaRPr>
          </a:p>
          <a:p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[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논문리뷰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] (</a:t>
            </a:r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EfficientNet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) </a:t>
            </a:r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EfficientNet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: Rethinking Model Scaling for Convolutional Neural Networks / ICML 2019 :: </a:t>
            </a:r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bellzero's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 lifelog (tistory.com</a:t>
            </a:r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3"/>
              </a:rPr>
              <a:t>)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4"/>
              </a:rPr>
              <a:t>EfficientNet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4"/>
              </a:rPr>
              <a:t>：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4"/>
              </a:rPr>
              <a:t>Rethinking Model Scaling for Convolutional Neural Networks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4"/>
              </a:rPr>
              <a:t>리뷰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4"/>
              </a:rPr>
              <a:t>(hoya012.github.io)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9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Introduction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/>
          <a:stretch/>
        </p:blipFill>
        <p:spPr>
          <a:xfrm>
            <a:off x="7438768" y="1766899"/>
            <a:ext cx="4753232" cy="5091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407" y="2086070"/>
            <a:ext cx="727336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효율적인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모델이란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 </a:t>
            </a:r>
          </a:p>
          <a:p>
            <a:r>
              <a:rPr lang="en-US" altLang="ko-KR" sz="5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7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➡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 사이즈가 작아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inference(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속도는 빠른데 정확도는 높은 모델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ConvNet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기존에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사용하던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경우</a:t>
            </a:r>
            <a:endParaRPr lang="en-US" altLang="ko-KR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5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depth, width, resolution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또는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사용하여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진행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경우</a:t>
            </a:r>
            <a:endParaRPr lang="en-US" altLang="ko-KR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5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정확도를 높이기 위해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depth, width, resolution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모두를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균형있게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파라미터가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작아도 고효율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고성능임을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확인할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316" y="1043142"/>
            <a:ext cx="1195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기존의 </a:t>
            </a:r>
            <a:r>
              <a:rPr lang="en-US" altLang="ko-KR" sz="24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ConvNet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한계를 뛰어넘은 효율적인 모델인 </a:t>
            </a:r>
            <a:r>
              <a:rPr lang="en-US" altLang="ko-KR" sz="24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EfficientNet</a:t>
            </a:r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대해 살펴보려고 한다</a:t>
            </a:r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Background Principle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" y="960813"/>
            <a:ext cx="1195136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ConvNet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(Convolutional Neural Network, CNN)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이란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기존의 </a:t>
            </a:r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뉴럴넷의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경우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raw feature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곧바로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입력층에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넣어 감당해야 하는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feature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차원수가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기하급수적으로 커지게 되고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Feature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갯수가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이렇게 많아지게 되면 컴퓨팅 속도가 저하되고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오버피팅의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위험이 생길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Dense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layer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 각 입력 샘플을 </a:t>
            </a:r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 벡터 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데이터로 인식한다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ConvNet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경우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이미지로부터 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독특한 특성만을 뽑아내어 </a:t>
            </a:r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feature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 </a:t>
            </a:r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더 좋은 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얻고자 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Convolutional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layer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 입력 샘플을 </a:t>
            </a:r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 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텐서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(Tensor) 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데이터로 인식한다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5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그리고 입력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 데이터를 적절히 변형해서 또다른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 데이터를 출력한다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4224784"/>
            <a:ext cx="7705725" cy="25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Background Principle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" y="960813"/>
            <a:ext cx="119513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ConvNet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(Convolutional Neural Network, CNN)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이란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필터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커널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이미지에서 특징적인 부분을 추출하는 데에 사용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Stride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필터가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이미지를 얼마나 자세히 훑으면서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지나갈지를 결정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5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</a:t>
            </a:r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Feature map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인풋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이미지 중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receptive field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(3×3)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만큼으로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Feature map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픽셀 하나의 값을 계산하게 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필터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이미지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픽셀 값에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곱하여 더한 값을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출력하면서 필터가 이미지를 다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훓게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되면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feature map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출력된다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필터 하나 당 하나의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feature map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 만들어지므로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 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필터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 사용하는 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 layer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 출력은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depth=n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 갖는 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텐서가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3654307"/>
            <a:ext cx="5275346" cy="3072889"/>
          </a:xfrm>
          <a:prstGeom prst="rect">
            <a:avLst/>
          </a:prstGeom>
        </p:spPr>
      </p:pic>
      <p:pic>
        <p:nvPicPr>
          <p:cNvPr id="1041" name="Picture 17" descr="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-90488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-90488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5" y="3906569"/>
            <a:ext cx="4900999" cy="28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Background Principle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" y="960813"/>
            <a:ext cx="11951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ConvNet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(Convolutional Neural Network, CNN)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이란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41" name="Picture 17" descr="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-90488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-90488"/>
            <a:ext cx="952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14039" y="2486873"/>
            <a:ext cx="10163923" cy="3057932"/>
            <a:chOff x="750482" y="2486873"/>
            <a:chExt cx="10163923" cy="30579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77" y="2486873"/>
              <a:ext cx="3057932" cy="305793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82" y="2486874"/>
              <a:ext cx="3057931" cy="305793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473" y="2486873"/>
              <a:ext cx="3057932" cy="30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8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Background Principle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119513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Model Scaling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ConvNet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정확도를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높이는 방법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1.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짜여진 모델 자체를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찾는 방법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	            </a:t>
            </a:r>
            <a:r>
              <a:rPr lang="en-US" altLang="ko-KR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모델을 바탕으로 </a:t>
            </a:r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Complexity</a:t>
            </a:r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높이는 </a:t>
            </a:r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</a:t>
            </a:r>
            <a:endParaRPr lang="en-US" altLang="ko-KR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모델의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size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키워주는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방법에는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대표적으로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가지가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67684"/>
              </p:ext>
            </p:extLst>
          </p:nvPr>
        </p:nvGraphicFramePr>
        <p:xfrm>
          <a:off x="271560" y="3157250"/>
          <a:ext cx="11648880" cy="198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960">
                  <a:extLst>
                    <a:ext uri="{9D8B030D-6E8A-4147-A177-3AD203B41FA5}">
                      <a16:colId xmlns:a16="http://schemas.microsoft.com/office/drawing/2014/main" val="1397407639"/>
                    </a:ext>
                  </a:extLst>
                </a:gridCol>
                <a:gridCol w="3882960">
                  <a:extLst>
                    <a:ext uri="{9D8B030D-6E8A-4147-A177-3AD203B41FA5}">
                      <a16:colId xmlns:a16="http://schemas.microsoft.com/office/drawing/2014/main" val="3833545865"/>
                    </a:ext>
                  </a:extLst>
                </a:gridCol>
                <a:gridCol w="3882960">
                  <a:extLst>
                    <a:ext uri="{9D8B030D-6E8A-4147-A177-3AD203B41FA5}">
                      <a16:colId xmlns:a16="http://schemas.microsoft.com/office/drawing/2014/main" val="4049814429"/>
                    </a:ext>
                  </a:extLst>
                </a:gridCol>
              </a:tblGrid>
              <a:tr h="3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 Width Scaling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Depth Scaling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Resolution Scaling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155529"/>
                  </a:ext>
                </a:extLst>
              </a:tr>
              <a:tr h="511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filter(channel)</a:t>
                      </a:r>
                      <a:r>
                        <a:rPr lang="ko-KR" altLang="en-US" sz="1800" kern="120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의 개수를 늘리는 방법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layer</a:t>
                      </a:r>
                      <a:r>
                        <a:rPr lang="ko-KR" altLang="en-US" sz="1800" kern="120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의 개수를 늘리는 방법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input image</a:t>
                      </a:r>
                      <a:r>
                        <a:rPr lang="ko-KR" altLang="en-US" sz="1800" kern="1200" dirty="0" smtClean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의 해상도를 높이는 방법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27467"/>
                  </a:ext>
                </a:extLst>
              </a:tr>
              <a:tr h="1081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Depth</a:t>
                      </a:r>
                      <a:r>
                        <a:rPr lang="ko-KR" altLang="en-US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가</a:t>
                      </a:r>
                      <a:r>
                        <a:rPr lang="en-US" altLang="ko-KR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깊어질수록 성분이 사라지는 문제로 인해 훈련에 어려움이 있다</a:t>
                      </a:r>
                      <a:r>
                        <a:rPr lang="en-US" altLang="ko-KR" baseline="0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Wide</a:t>
                      </a:r>
                      <a:r>
                        <a:rPr lang="ko-KR" altLang="en-US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넓지만 </a:t>
                      </a:r>
                      <a:r>
                        <a:rPr lang="ko-KR" altLang="en-US" dirty="0" err="1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얎은</a:t>
                      </a:r>
                      <a:r>
                        <a:rPr lang="ko-KR" altLang="en-US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데이터의 경우 더 높은 수준의 </a:t>
                      </a:r>
                      <a:r>
                        <a:rPr lang="en-US" altLang="ko-KR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feature</a:t>
                      </a:r>
                      <a:r>
                        <a:rPr lang="ko-KR" altLang="en-US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포착하는데 </a:t>
                      </a:r>
                      <a:endParaRPr lang="en-US" altLang="ko-KR" dirty="0" smtClean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어려움이 있다</a:t>
                      </a:r>
                      <a:r>
                        <a:rPr lang="en-US" altLang="ko-KR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매우 높은 해상도에선 정확도 상승폭이 줄어든다</a:t>
                      </a:r>
                      <a:r>
                        <a:rPr lang="en-US" altLang="ko-KR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540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337" y="5507394"/>
            <a:ext cx="119513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방식들에서는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혹은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방식을 사용할 뿐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모두 사용한 경우는 없었다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동시에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고려하는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Compound scaling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구현하고자 한다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Background Principle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11951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Model Scaling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0" y="1482809"/>
            <a:ext cx="11383220" cy="51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Compound Model Scaling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7" y="960813"/>
            <a:ext cx="119513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Scaling Dimension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그림을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보면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width scaling, depth scaling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비교적 이른 시점에 정확도가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saturation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되며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반면에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resolution scaling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키우면 키울수록 정확도가 잘 오르는 것을 확인할 수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0" y="2559812"/>
            <a:ext cx="10836761" cy="40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050"/>
          </a:xfrm>
          <a:solidFill>
            <a:srgbClr val="B61B32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Compound Model Scaling</a:t>
            </a:r>
            <a:endParaRPr lang="ko-KR" altLang="en-US" sz="3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36" y="960813"/>
            <a:ext cx="64331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Scaling Dimension</a:t>
            </a:r>
          </a:p>
          <a:p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rgbClr val="0401C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파랑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dirty="0" smtClean="0">
                <a:solidFill>
                  <a:srgbClr val="C0B50D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노랑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width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고정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solidFill>
                  <a:srgbClr val="0401C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파랑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dirty="0" smtClean="0">
                <a:solidFill>
                  <a:srgbClr val="0089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초록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width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resolution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고정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5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➡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resolution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키우는 것이 정확도를 올리는데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더 유리한 것을 알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rgbClr val="0401C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파랑 </a:t>
            </a:r>
            <a:r>
              <a:rPr lang="en-US" altLang="ko-KR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dirty="0" smtClean="0">
                <a:solidFill>
                  <a:srgbClr val="C0B50D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노랑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dirty="0" smtClean="0">
                <a:solidFill>
                  <a:srgbClr val="0089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초록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factor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키움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dirty="0" smtClean="0">
                <a:solidFill>
                  <a:srgbClr val="0401C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파랑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dirty="0" smtClean="0">
                <a:solidFill>
                  <a:srgbClr val="F80104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빨강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scaling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factor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키움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5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➡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동시에 키우는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scaling factor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수가 많을수록 성능을 올리는데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도움이 되는 것을 알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 image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커짐에 따라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receptive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field(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필터의 크기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늘려줘야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더 커진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fine-grained pattern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 학습하기 위해 더 많은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channel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필요하다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0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모델의 크기를 키워줄 때 위의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 요소들을 동시에 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고려하는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것이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좋다는 주장이 합리적인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판담임을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알 수 있다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38" y="960813"/>
            <a:ext cx="5518267" cy="57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1373</Words>
  <Application>Microsoft Office PowerPoint</Application>
  <PresentationFormat>와이드스크린</PresentationFormat>
  <Paragraphs>214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CJK KR Bold</vt:lpstr>
      <vt:lpstr>Noto Sans CJK KR Medium</vt:lpstr>
      <vt:lpstr>Noto Sans CJK KR Regular</vt:lpstr>
      <vt:lpstr>맑은 고딕</vt:lpstr>
      <vt:lpstr>Arial</vt:lpstr>
      <vt:lpstr>Times New Roman</vt:lpstr>
      <vt:lpstr>Office 테마</vt:lpstr>
      <vt:lpstr>PowerPoint 프레젠테이션</vt:lpstr>
      <vt:lpstr>1. Introduction</vt:lpstr>
      <vt:lpstr>2. Background Principle</vt:lpstr>
      <vt:lpstr>2. Background Principle</vt:lpstr>
      <vt:lpstr>2. Background Principle</vt:lpstr>
      <vt:lpstr>2. Background Principle</vt:lpstr>
      <vt:lpstr>2. Background Principle</vt:lpstr>
      <vt:lpstr>3. Compound Model Scaling</vt:lpstr>
      <vt:lpstr>3. Compound Model Scaling</vt:lpstr>
      <vt:lpstr>3. Compound Model Scaling</vt:lpstr>
      <vt:lpstr>3. Compound Model Scaling</vt:lpstr>
      <vt:lpstr>3. Compound Model Scaling</vt:lpstr>
      <vt:lpstr>3. Compound Model Scaling</vt:lpstr>
      <vt:lpstr>4. EfficientNet Architecture</vt:lpstr>
      <vt:lpstr>4. EfficientNet Architecture</vt:lpstr>
      <vt:lpstr>4. EfficientNet Architecture</vt:lpstr>
      <vt:lpstr>4. EfficientNet Architecture</vt:lpstr>
      <vt:lpstr>5. Conclusion</vt:lpstr>
      <vt:lpstr>6.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Deuk Jung Kim</dc:creator>
  <cp:lastModifiedBy>Deuk Jung Kim</cp:lastModifiedBy>
  <cp:revision>70</cp:revision>
  <dcterms:created xsi:type="dcterms:W3CDTF">2020-12-09T03:07:18Z</dcterms:created>
  <dcterms:modified xsi:type="dcterms:W3CDTF">2020-12-10T23:52:53Z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