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BE997-F0D1-4ED2-99E4-957E06F9CF3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D5F689-8C80-4624-B4B5-D8AF0F7D235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dirty="0"/>
            <a:t>Spam phone calls have rapidly increased </a:t>
          </a:r>
        </a:p>
      </dgm:t>
    </dgm:pt>
    <dgm:pt modelId="{939C61A3-23AD-444C-BDBF-0AF8BCF47C53}" type="parTrans" cxnId="{1F6B7547-B505-4D14-A18C-0B4258A0A96C}">
      <dgm:prSet/>
      <dgm:spPr/>
      <dgm:t>
        <a:bodyPr/>
        <a:lstStyle/>
        <a:p>
          <a:endParaRPr lang="en-US"/>
        </a:p>
      </dgm:t>
    </dgm:pt>
    <dgm:pt modelId="{08BEC3F1-E376-42E2-8E37-549AFC0BF920}" type="sibTrans" cxnId="{1F6B7547-B505-4D14-A18C-0B4258A0A96C}">
      <dgm:prSet/>
      <dgm:spPr/>
      <dgm:t>
        <a:bodyPr/>
        <a:lstStyle/>
        <a:p>
          <a:endParaRPr lang="en-US"/>
        </a:p>
      </dgm:t>
    </dgm:pt>
    <dgm:pt modelId="{43F0F7D2-4B5C-47BF-88C1-32F8F4DA9B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Technological advances made robocalls cheaper and easier</a:t>
          </a:r>
        </a:p>
      </dgm:t>
    </dgm:pt>
    <dgm:pt modelId="{1EB29345-EC12-41A4-8A3B-EB596429192D}" type="parTrans" cxnId="{989D435C-056D-4D50-9B36-E26574757059}">
      <dgm:prSet/>
      <dgm:spPr/>
      <dgm:t>
        <a:bodyPr/>
        <a:lstStyle/>
        <a:p>
          <a:endParaRPr lang="en-US"/>
        </a:p>
      </dgm:t>
    </dgm:pt>
    <dgm:pt modelId="{E6206650-21FF-4BE5-8E73-16F928A1EC9B}" type="sibTrans" cxnId="{989D435C-056D-4D50-9B36-E26574757059}">
      <dgm:prSet/>
      <dgm:spPr/>
      <dgm:t>
        <a:bodyPr/>
        <a:lstStyle/>
        <a:p>
          <a:endParaRPr lang="en-US"/>
        </a:p>
      </dgm:t>
    </dgm:pt>
    <dgm:pt modelId="{772C2109-3407-458F-9D07-29695420ECC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Efforts to counter this attack from the US FTC and various smartphone apps</a:t>
          </a:r>
        </a:p>
      </dgm:t>
    </dgm:pt>
    <dgm:pt modelId="{7B3B0084-6CC4-44B6-8DEE-8BA2CD3DCB10}" type="parTrans" cxnId="{BD1CD774-8282-486E-8D71-E00331EBB18A}">
      <dgm:prSet/>
      <dgm:spPr/>
      <dgm:t>
        <a:bodyPr/>
        <a:lstStyle/>
        <a:p>
          <a:endParaRPr lang="en-US"/>
        </a:p>
      </dgm:t>
    </dgm:pt>
    <dgm:pt modelId="{A56DC40E-0DBE-4E8F-8C0D-D6B1DB4540B7}" type="sibTrans" cxnId="{BD1CD774-8282-486E-8D71-E00331EBB18A}">
      <dgm:prSet/>
      <dgm:spPr/>
      <dgm:t>
        <a:bodyPr/>
        <a:lstStyle/>
        <a:p>
          <a:endParaRPr lang="en-US"/>
        </a:p>
      </dgm:t>
    </dgm:pt>
    <dgm:pt modelId="{DE9B803B-EF59-4B16-8702-842FCA42B8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Mostly rely on blacklisting known numbers involved in spamming calls</a:t>
          </a:r>
        </a:p>
      </dgm:t>
    </dgm:pt>
    <dgm:pt modelId="{0F8AC693-C062-46ED-B158-54307E2FA0F6}" type="parTrans" cxnId="{FF662777-DA58-4295-9702-77D0DD65B11B}">
      <dgm:prSet/>
      <dgm:spPr/>
      <dgm:t>
        <a:bodyPr/>
        <a:lstStyle/>
        <a:p>
          <a:endParaRPr lang="en-US"/>
        </a:p>
      </dgm:t>
    </dgm:pt>
    <dgm:pt modelId="{667AA6F1-BACF-44C5-B2F7-67840AF0B9B0}" type="sibTrans" cxnId="{FF662777-DA58-4295-9702-77D0DD65B11B}">
      <dgm:prSet/>
      <dgm:spPr/>
      <dgm:t>
        <a:bodyPr/>
        <a:lstStyle/>
        <a:p>
          <a:endParaRPr lang="en-US"/>
        </a:p>
      </dgm:t>
    </dgm:pt>
    <dgm:pt modelId="{F85D1642-2B27-42C4-82E3-764EF6CACB3A}" type="pres">
      <dgm:prSet presAssocID="{E02BE997-F0D1-4ED2-99E4-957E06F9CF3F}" presName="root" presStyleCnt="0">
        <dgm:presLayoutVars>
          <dgm:dir/>
          <dgm:resizeHandles val="exact"/>
        </dgm:presLayoutVars>
      </dgm:prSet>
      <dgm:spPr/>
    </dgm:pt>
    <dgm:pt modelId="{847644B8-256C-4832-8CEE-09A88161CCAD}" type="pres">
      <dgm:prSet presAssocID="{95D5F689-8C80-4624-B4B5-D8AF0F7D2357}" presName="compNode" presStyleCnt="0"/>
      <dgm:spPr/>
    </dgm:pt>
    <dgm:pt modelId="{34A2DACF-1839-4A1C-A571-32652A08B663}" type="pres">
      <dgm:prSet presAssocID="{95D5F689-8C80-4624-B4B5-D8AF0F7D23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E460020-BAED-4ACB-9E7C-189CF3C2D704}" type="pres">
      <dgm:prSet presAssocID="{95D5F689-8C80-4624-B4B5-D8AF0F7D2357}" presName="iconSpace" presStyleCnt="0"/>
      <dgm:spPr/>
    </dgm:pt>
    <dgm:pt modelId="{F5975A00-815E-46A3-A947-2B79B25FEADD}" type="pres">
      <dgm:prSet presAssocID="{95D5F689-8C80-4624-B4B5-D8AF0F7D2357}" presName="parTx" presStyleLbl="revTx" presStyleIdx="0" presStyleCnt="4">
        <dgm:presLayoutVars>
          <dgm:chMax val="0"/>
          <dgm:chPref val="0"/>
        </dgm:presLayoutVars>
      </dgm:prSet>
      <dgm:spPr/>
    </dgm:pt>
    <dgm:pt modelId="{96981033-2EAA-40B7-8C03-F332619C3D00}" type="pres">
      <dgm:prSet presAssocID="{95D5F689-8C80-4624-B4B5-D8AF0F7D2357}" presName="txSpace" presStyleCnt="0"/>
      <dgm:spPr/>
    </dgm:pt>
    <dgm:pt modelId="{37BA4137-FAD1-4B30-8091-5B542FE25390}" type="pres">
      <dgm:prSet presAssocID="{95D5F689-8C80-4624-B4B5-D8AF0F7D2357}" presName="desTx" presStyleLbl="revTx" presStyleIdx="1" presStyleCnt="4">
        <dgm:presLayoutVars/>
      </dgm:prSet>
      <dgm:spPr/>
    </dgm:pt>
    <dgm:pt modelId="{0BB0D2BD-8CC2-4252-8431-6DC43005D6A5}" type="pres">
      <dgm:prSet presAssocID="{08BEC3F1-E376-42E2-8E37-549AFC0BF920}" presName="sibTrans" presStyleCnt="0"/>
      <dgm:spPr/>
    </dgm:pt>
    <dgm:pt modelId="{7C760EBA-D7E0-4D41-A508-07ACA741BFB6}" type="pres">
      <dgm:prSet presAssocID="{772C2109-3407-458F-9D07-29695420ECCD}" presName="compNode" presStyleCnt="0"/>
      <dgm:spPr/>
    </dgm:pt>
    <dgm:pt modelId="{9118ECC5-9259-419D-8829-F5D281CCE052}" type="pres">
      <dgm:prSet presAssocID="{772C2109-3407-458F-9D07-29695420EC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3E3A5098-13C8-4DE7-A3D0-702961BD0CB9}" type="pres">
      <dgm:prSet presAssocID="{772C2109-3407-458F-9D07-29695420ECCD}" presName="iconSpace" presStyleCnt="0"/>
      <dgm:spPr/>
    </dgm:pt>
    <dgm:pt modelId="{323AECA8-0026-4E5E-BF37-427CE9EBC058}" type="pres">
      <dgm:prSet presAssocID="{772C2109-3407-458F-9D07-29695420ECCD}" presName="parTx" presStyleLbl="revTx" presStyleIdx="2" presStyleCnt="4">
        <dgm:presLayoutVars>
          <dgm:chMax val="0"/>
          <dgm:chPref val="0"/>
        </dgm:presLayoutVars>
      </dgm:prSet>
      <dgm:spPr/>
    </dgm:pt>
    <dgm:pt modelId="{76975542-A889-4F59-8E9D-7D05B7C08E86}" type="pres">
      <dgm:prSet presAssocID="{772C2109-3407-458F-9D07-29695420ECCD}" presName="txSpace" presStyleCnt="0"/>
      <dgm:spPr/>
    </dgm:pt>
    <dgm:pt modelId="{C19F98DA-ABCE-4271-AAF7-16E8F46FB284}" type="pres">
      <dgm:prSet presAssocID="{772C2109-3407-458F-9D07-29695420ECCD}" presName="desTx" presStyleLbl="revTx" presStyleIdx="3" presStyleCnt="4">
        <dgm:presLayoutVars/>
      </dgm:prSet>
      <dgm:spPr/>
    </dgm:pt>
  </dgm:ptLst>
  <dgm:cxnLst>
    <dgm:cxn modelId="{DE089402-6430-794C-AD3A-C73C98A82EE4}" type="presOf" srcId="{DE9B803B-EF59-4B16-8702-842FCA42B8DD}" destId="{C19F98DA-ABCE-4271-AAF7-16E8F46FB284}" srcOrd="0" destOrd="0" presId="urn:microsoft.com/office/officeart/2018/5/layout/CenteredIconLabelDescriptionList"/>
    <dgm:cxn modelId="{5A69B715-C0AD-8143-A167-376336052A92}" type="presOf" srcId="{E02BE997-F0D1-4ED2-99E4-957E06F9CF3F}" destId="{F85D1642-2B27-42C4-82E3-764EF6CACB3A}" srcOrd="0" destOrd="0" presId="urn:microsoft.com/office/officeart/2018/5/layout/CenteredIconLabelDescriptionList"/>
    <dgm:cxn modelId="{8635C539-5F9A-9648-B25D-F2D8270CEADD}" type="presOf" srcId="{772C2109-3407-458F-9D07-29695420ECCD}" destId="{323AECA8-0026-4E5E-BF37-427CE9EBC058}" srcOrd="0" destOrd="0" presId="urn:microsoft.com/office/officeart/2018/5/layout/CenteredIconLabelDescriptionList"/>
    <dgm:cxn modelId="{1F6B7547-B505-4D14-A18C-0B4258A0A96C}" srcId="{E02BE997-F0D1-4ED2-99E4-957E06F9CF3F}" destId="{95D5F689-8C80-4624-B4B5-D8AF0F7D2357}" srcOrd="0" destOrd="0" parTransId="{939C61A3-23AD-444C-BDBF-0AF8BCF47C53}" sibTransId="{08BEC3F1-E376-42E2-8E37-549AFC0BF920}"/>
    <dgm:cxn modelId="{989D435C-056D-4D50-9B36-E26574757059}" srcId="{95D5F689-8C80-4624-B4B5-D8AF0F7D2357}" destId="{43F0F7D2-4B5C-47BF-88C1-32F8F4DA9B37}" srcOrd="0" destOrd="0" parTransId="{1EB29345-EC12-41A4-8A3B-EB596429192D}" sibTransId="{E6206650-21FF-4BE5-8E73-16F928A1EC9B}"/>
    <dgm:cxn modelId="{F65D836B-CD51-8C4E-8539-61F92D48AFD3}" type="presOf" srcId="{43F0F7D2-4B5C-47BF-88C1-32F8F4DA9B37}" destId="{37BA4137-FAD1-4B30-8091-5B542FE25390}" srcOrd="0" destOrd="0" presId="urn:microsoft.com/office/officeart/2018/5/layout/CenteredIconLabelDescriptionList"/>
    <dgm:cxn modelId="{BD1CD774-8282-486E-8D71-E00331EBB18A}" srcId="{E02BE997-F0D1-4ED2-99E4-957E06F9CF3F}" destId="{772C2109-3407-458F-9D07-29695420ECCD}" srcOrd="1" destOrd="0" parTransId="{7B3B0084-6CC4-44B6-8DEE-8BA2CD3DCB10}" sibTransId="{A56DC40E-0DBE-4E8F-8C0D-D6B1DB4540B7}"/>
    <dgm:cxn modelId="{FF662777-DA58-4295-9702-77D0DD65B11B}" srcId="{772C2109-3407-458F-9D07-29695420ECCD}" destId="{DE9B803B-EF59-4B16-8702-842FCA42B8DD}" srcOrd="0" destOrd="0" parTransId="{0F8AC693-C062-46ED-B158-54307E2FA0F6}" sibTransId="{667AA6F1-BACF-44C5-B2F7-67840AF0B9B0}"/>
    <dgm:cxn modelId="{12B5D1C6-A47C-B14B-927A-8D2B38A52942}" type="presOf" srcId="{95D5F689-8C80-4624-B4B5-D8AF0F7D2357}" destId="{F5975A00-815E-46A3-A947-2B79B25FEADD}" srcOrd="0" destOrd="0" presId="urn:microsoft.com/office/officeart/2018/5/layout/CenteredIconLabelDescriptionList"/>
    <dgm:cxn modelId="{879E5930-0C2E-2F40-83A8-19394DE5F2F5}" type="presParOf" srcId="{F85D1642-2B27-42C4-82E3-764EF6CACB3A}" destId="{847644B8-256C-4832-8CEE-09A88161CCAD}" srcOrd="0" destOrd="0" presId="urn:microsoft.com/office/officeart/2018/5/layout/CenteredIconLabelDescriptionList"/>
    <dgm:cxn modelId="{CB3E1A21-A834-EB4E-B798-1B7F843523FF}" type="presParOf" srcId="{847644B8-256C-4832-8CEE-09A88161CCAD}" destId="{34A2DACF-1839-4A1C-A571-32652A08B663}" srcOrd="0" destOrd="0" presId="urn:microsoft.com/office/officeart/2018/5/layout/CenteredIconLabelDescriptionList"/>
    <dgm:cxn modelId="{87572788-6346-0843-9832-4DDAD905F5FD}" type="presParOf" srcId="{847644B8-256C-4832-8CEE-09A88161CCAD}" destId="{CE460020-BAED-4ACB-9E7C-189CF3C2D704}" srcOrd="1" destOrd="0" presId="urn:microsoft.com/office/officeart/2018/5/layout/CenteredIconLabelDescriptionList"/>
    <dgm:cxn modelId="{4E975F9C-B5DF-9840-AA8D-C416F29503C8}" type="presParOf" srcId="{847644B8-256C-4832-8CEE-09A88161CCAD}" destId="{F5975A00-815E-46A3-A947-2B79B25FEADD}" srcOrd="2" destOrd="0" presId="urn:microsoft.com/office/officeart/2018/5/layout/CenteredIconLabelDescriptionList"/>
    <dgm:cxn modelId="{40E6B5F0-511A-114E-A0C1-F73D1C5E8D9C}" type="presParOf" srcId="{847644B8-256C-4832-8CEE-09A88161CCAD}" destId="{96981033-2EAA-40B7-8C03-F332619C3D00}" srcOrd="3" destOrd="0" presId="urn:microsoft.com/office/officeart/2018/5/layout/CenteredIconLabelDescriptionList"/>
    <dgm:cxn modelId="{5C93C7F2-0435-E147-BF21-A50D9291B76B}" type="presParOf" srcId="{847644B8-256C-4832-8CEE-09A88161CCAD}" destId="{37BA4137-FAD1-4B30-8091-5B542FE25390}" srcOrd="4" destOrd="0" presId="urn:microsoft.com/office/officeart/2018/5/layout/CenteredIconLabelDescriptionList"/>
    <dgm:cxn modelId="{0B8809B7-801C-6042-83D0-428846B95718}" type="presParOf" srcId="{F85D1642-2B27-42C4-82E3-764EF6CACB3A}" destId="{0BB0D2BD-8CC2-4252-8431-6DC43005D6A5}" srcOrd="1" destOrd="0" presId="urn:microsoft.com/office/officeart/2018/5/layout/CenteredIconLabelDescriptionList"/>
    <dgm:cxn modelId="{FBAC651A-49BF-B64B-997F-D6FF4FD1C31C}" type="presParOf" srcId="{F85D1642-2B27-42C4-82E3-764EF6CACB3A}" destId="{7C760EBA-D7E0-4D41-A508-07ACA741BFB6}" srcOrd="2" destOrd="0" presId="urn:microsoft.com/office/officeart/2018/5/layout/CenteredIconLabelDescriptionList"/>
    <dgm:cxn modelId="{7C201A1E-F6A6-DE4F-B9A6-D79DF81E661F}" type="presParOf" srcId="{7C760EBA-D7E0-4D41-A508-07ACA741BFB6}" destId="{9118ECC5-9259-419D-8829-F5D281CCE052}" srcOrd="0" destOrd="0" presId="urn:microsoft.com/office/officeart/2018/5/layout/CenteredIconLabelDescriptionList"/>
    <dgm:cxn modelId="{AAB68083-5A9B-844D-9333-EB0D65B3C397}" type="presParOf" srcId="{7C760EBA-D7E0-4D41-A508-07ACA741BFB6}" destId="{3E3A5098-13C8-4DE7-A3D0-702961BD0CB9}" srcOrd="1" destOrd="0" presId="urn:microsoft.com/office/officeart/2018/5/layout/CenteredIconLabelDescriptionList"/>
    <dgm:cxn modelId="{988354F9-8908-724C-A589-7E18380CB56A}" type="presParOf" srcId="{7C760EBA-D7E0-4D41-A508-07ACA741BFB6}" destId="{323AECA8-0026-4E5E-BF37-427CE9EBC058}" srcOrd="2" destOrd="0" presId="urn:microsoft.com/office/officeart/2018/5/layout/CenteredIconLabelDescriptionList"/>
    <dgm:cxn modelId="{5BC648A7-F823-844F-B6EE-288DA2D52CD4}" type="presParOf" srcId="{7C760EBA-D7E0-4D41-A508-07ACA741BFB6}" destId="{76975542-A889-4F59-8E9D-7D05B7C08E86}" srcOrd="3" destOrd="0" presId="urn:microsoft.com/office/officeart/2018/5/layout/CenteredIconLabelDescriptionList"/>
    <dgm:cxn modelId="{589F4309-BC1E-524A-82FE-D4574402102A}" type="presParOf" srcId="{7C760EBA-D7E0-4D41-A508-07ACA741BFB6}" destId="{C19F98DA-ABCE-4271-AAF7-16E8F46FB28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2DACF-1839-4A1C-A571-32652A08B663}">
      <dsp:nvSpPr>
        <dsp:cNvPr id="0" name=""/>
        <dsp:cNvSpPr/>
      </dsp:nvSpPr>
      <dsp:spPr>
        <a:xfrm>
          <a:off x="2802000" y="65519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75A00-815E-46A3-A947-2B79B25FEADD}">
      <dsp:nvSpPr>
        <dsp:cNvPr id="0" name=""/>
        <dsp:cNvSpPr/>
      </dsp:nvSpPr>
      <dsp:spPr>
        <a:xfrm>
          <a:off x="1398000" y="2316153"/>
          <a:ext cx="4320000" cy="11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Spam phone calls have rapidly increased </a:t>
          </a:r>
        </a:p>
      </dsp:txBody>
      <dsp:txXfrm>
        <a:off x="1398000" y="2316153"/>
        <a:ext cx="4320000" cy="1115648"/>
      </dsp:txXfrm>
    </dsp:sp>
    <dsp:sp modelId="{37BA4137-FAD1-4B30-8091-5B542FE25390}">
      <dsp:nvSpPr>
        <dsp:cNvPr id="0" name=""/>
        <dsp:cNvSpPr/>
      </dsp:nvSpPr>
      <dsp:spPr>
        <a:xfrm>
          <a:off x="1398000" y="3501085"/>
          <a:ext cx="4320000" cy="61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Technological advances made robocalls cheaper and easier</a:t>
          </a:r>
        </a:p>
      </dsp:txBody>
      <dsp:txXfrm>
        <a:off x="1398000" y="3501085"/>
        <a:ext cx="4320000" cy="618285"/>
      </dsp:txXfrm>
    </dsp:sp>
    <dsp:sp modelId="{9118ECC5-9259-419D-8829-F5D281CCE052}">
      <dsp:nvSpPr>
        <dsp:cNvPr id="0" name=""/>
        <dsp:cNvSpPr/>
      </dsp:nvSpPr>
      <dsp:spPr>
        <a:xfrm>
          <a:off x="7878000" y="65519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AECA8-0026-4E5E-BF37-427CE9EBC058}">
      <dsp:nvSpPr>
        <dsp:cNvPr id="0" name=""/>
        <dsp:cNvSpPr/>
      </dsp:nvSpPr>
      <dsp:spPr>
        <a:xfrm>
          <a:off x="6474000" y="2316153"/>
          <a:ext cx="4320000" cy="11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Efforts to counter this attack from the US FTC and various smartphone apps</a:t>
          </a:r>
        </a:p>
      </dsp:txBody>
      <dsp:txXfrm>
        <a:off x="6474000" y="2316153"/>
        <a:ext cx="4320000" cy="1115648"/>
      </dsp:txXfrm>
    </dsp:sp>
    <dsp:sp modelId="{C19F98DA-ABCE-4271-AAF7-16E8F46FB284}">
      <dsp:nvSpPr>
        <dsp:cNvPr id="0" name=""/>
        <dsp:cNvSpPr/>
      </dsp:nvSpPr>
      <dsp:spPr>
        <a:xfrm>
          <a:off x="6474000" y="3501085"/>
          <a:ext cx="4320000" cy="61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Mostly rely on blacklisting known numbers involved in spamming calls</a:t>
          </a:r>
        </a:p>
      </dsp:txBody>
      <dsp:txXfrm>
        <a:off x="6474000" y="3501085"/>
        <a:ext cx="4320000" cy="618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AE230-917B-2D46-A32F-495D49ABF1A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17A5-FDCD-0D4E-B5E9-66A1A5A5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privacy budget that can provide more privacy while keeping a good performance trade-off is</a:t>
            </a:r>
            <a:r>
              <a:rPr lang="el-GR" dirty="0"/>
              <a:t>ε =10 (</a:t>
            </a:r>
            <a:r>
              <a:rPr lang="en-US" dirty="0" err="1"/>
              <a:t>withT</a:t>
            </a:r>
            <a:r>
              <a:rPr lang="en-US" dirty="0"/>
              <a:t> =2,</a:t>
            </a:r>
            <a:r>
              <a:rPr lang="el-GR" dirty="0"/>
              <a:t>ε</a:t>
            </a:r>
            <a:r>
              <a:rPr lang="en-US" dirty="0"/>
              <a:t>HH =7,</a:t>
            </a:r>
            <a:r>
              <a:rPr lang="el-GR" dirty="0"/>
              <a:t>ε</a:t>
            </a:r>
            <a:r>
              <a:rPr lang="en-US" dirty="0"/>
              <a:t>OLH =3, and </a:t>
            </a:r>
            <a:r>
              <a:rPr lang="el-GR" dirty="0"/>
              <a:t>τ =143): </a:t>
            </a:r>
            <a:r>
              <a:rPr lang="en-US" dirty="0"/>
              <a:t>our experimental evaluation shows an F1-score higher than 75% with the detection of more than 97 potential spam phone numbers per day, on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17A5-FDCD-0D4E-B5E9-66A1A5A54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0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85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3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427228.3427239" TargetMode="External"/><Relationship Id="rId2" Type="http://schemas.openxmlformats.org/officeDocument/2006/relationships/hyperlink" Target="https://www.fcc.gov/consumers/guides/stop-unwanted-robocalls-and-tex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2746539.27466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4924-ACB4-84D4-D747-DBB0F38D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Blacklisting Spam Callers with Local Differential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9B92-9868-5EC8-0510-53C323F0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Presented by: Joe-Ansel Puplava</a:t>
            </a:r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07C38258-3CC3-4CA8-7765-361CF77A7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1" r="1960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D875F-5EC4-5D33-3266-2AF306FE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50800"/>
            <a:ext cx="11199703" cy="9864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6C3A4-35D1-7DBE-CCC1-710EE40E5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931353"/>
              </p:ext>
            </p:extLst>
          </p:nvPr>
        </p:nvGraphicFramePr>
        <p:xfrm>
          <a:off x="0" y="2083434"/>
          <a:ext cx="12192000" cy="477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74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E8CD-26BA-4C62-8C69-188F360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AB99-0B48-D3A7-F349-5F98425A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 dirty="0"/>
              <a:t>Apps collect information that is private to the user</a:t>
            </a:r>
          </a:p>
          <a:p>
            <a:pPr lvl="1"/>
            <a:r>
              <a:rPr lang="en-US" sz="2000" dirty="0" err="1"/>
              <a:t>TrueCaller</a:t>
            </a:r>
            <a:r>
              <a:rPr lang="en-US" sz="2000" dirty="0"/>
              <a:t> collects users’ contacts to learn which callers are legitimate</a:t>
            </a:r>
          </a:p>
          <a:p>
            <a:r>
              <a:rPr lang="en-US" sz="2000" dirty="0"/>
              <a:t>Phone honeypot records are not the reliable</a:t>
            </a:r>
          </a:p>
          <a:p>
            <a:pPr lvl="1"/>
            <a:r>
              <a:rPr lang="en-US" sz="2000" dirty="0"/>
              <a:t>Skewed towards business-oriented campaigns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7D81938-6A9F-5CB1-BDD3-00DF27921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27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F1262-7F7F-B6E2-633B-7D547C91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Problem Approach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70D2-C970-4A16-F394-7011EB08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Leverage Local Differential Privacy for generic heavy-hitter detection</a:t>
            </a:r>
          </a:p>
        </p:txBody>
      </p:sp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E60C490B-B267-0E02-C457-41E457FE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2" y="1744266"/>
            <a:ext cx="5437187" cy="3371055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413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BFDC4-37FB-B2E1-4BE0-420DAE3D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Implementation of LDP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72D8-7613-B111-1EBB-86054F68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Uses The Succinct Histogram Protocol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A ε-LDP protocol for detecting heavy hitters over a large domain V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The protocol applies after a few modifications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/>
              <a:t>Encode the item, X, into a bit string making 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/>
              <a:t>Add noise to the item, Y, making Z and send Z to the server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/>
              <a:t>Aggregates noisy reports and rounds to the nearest valid encoding, Yi.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/>
              <a:t>Decode the heavy hitter, Yi, into Xi</a:t>
            </a:r>
          </a:p>
        </p:txBody>
      </p:sp>
      <p:pic>
        <p:nvPicPr>
          <p:cNvPr id="5" name="Picture 4" descr="A math problem with a few equations&#10;&#10;Description automatically generated with medium confidence">
            <a:extLst>
              <a:ext uri="{FF2B5EF4-FFF2-40B4-BE49-F238E27FC236}">
                <a16:creationId xmlns:a16="http://schemas.microsoft.com/office/drawing/2014/main" id="{4E530D88-F127-623E-42C5-75CA0918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323070"/>
            <a:ext cx="5704822" cy="219635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982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25D15-3684-DB28-8C72-3C59BBEB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Results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A750-7498-295D-D339-06DF224C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en-US" sz="2000" dirty="0"/>
              <a:t>Blacklist utility</a:t>
            </a:r>
          </a:p>
          <a:p>
            <a:pPr lvl="1"/>
            <a:r>
              <a:rPr lang="en-US" sz="2000" dirty="0"/>
              <a:t>Maximum budget  of </a:t>
            </a:r>
            <a:r>
              <a:rPr lang="en-US" sz="2000" dirty="0" err="1"/>
              <a:t>ε</a:t>
            </a:r>
            <a:r>
              <a:rPr lang="en-US" sz="2000" dirty="0"/>
              <a:t> = 15</a:t>
            </a:r>
          </a:p>
          <a:p>
            <a:pPr lvl="1"/>
            <a:r>
              <a:rPr lang="en-US" sz="2000" dirty="0"/>
              <a:t>Reasonable utility with </a:t>
            </a:r>
            <a:r>
              <a:rPr lang="en-US" sz="2000" dirty="0" err="1"/>
              <a:t>ε</a:t>
            </a:r>
            <a:r>
              <a:rPr lang="en-US" sz="2000" dirty="0"/>
              <a:t> = 10</a:t>
            </a:r>
          </a:p>
          <a:p>
            <a:r>
              <a:rPr lang="en-US" sz="2000" dirty="0"/>
              <a:t>It is possible to learn a phone blacklist that:</a:t>
            </a:r>
          </a:p>
          <a:p>
            <a:pPr lvl="1"/>
            <a:r>
              <a:rPr lang="en-US" sz="2000" dirty="0"/>
              <a:t>Preserves privacy</a:t>
            </a:r>
          </a:p>
          <a:p>
            <a:pPr lvl="1"/>
            <a:r>
              <a:rPr lang="en-US" sz="2000" dirty="0"/>
              <a:t>Maintains the utility of the blacklist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86D8-588D-D0D9-3CE5-37991694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E771-EEF5-E469-D7B5-F62E523D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“Stop Unwanted Robocalls and Texts.” Federal Communications Commission, 30 January 2024, </a:t>
            </a:r>
            <a:r>
              <a:rPr lang="en-US" dirty="0">
                <a:hlinkClick r:id="rId2"/>
              </a:rPr>
              <a:t>https://www.fcc.gov/consumers/guides/stop-unwanted-robocalls-and-texts</a:t>
            </a:r>
            <a:r>
              <a:rPr lang="en-US" dirty="0"/>
              <a:t>.</a:t>
            </a:r>
          </a:p>
          <a:p>
            <a:r>
              <a:rPr lang="en-US" dirty="0" err="1">
                <a:effectLst/>
              </a:rPr>
              <a:t>Ucci</a:t>
            </a:r>
            <a:r>
              <a:rPr lang="en-US" dirty="0">
                <a:effectLst/>
              </a:rPr>
              <a:t>, Daniele, et al. “Building a Collaborative Phone Blacklisting System with Local Differential Privacy.” </a:t>
            </a:r>
            <a:r>
              <a:rPr lang="en-US" i="1" dirty="0">
                <a:effectLst/>
              </a:rPr>
              <a:t>Annual Computer Security Applications Conference</a:t>
            </a:r>
            <a:r>
              <a:rPr lang="en-US" dirty="0">
                <a:effectLst/>
              </a:rPr>
              <a:t>, 2020, pp. 100–15. </a:t>
            </a:r>
            <a:r>
              <a:rPr lang="en-US" i="1" dirty="0" err="1">
                <a:effectLst/>
              </a:rPr>
              <a:t>arXiv.org</a:t>
            </a:r>
            <a:r>
              <a:rPr lang="en-US" dirty="0">
                <a:effectLst/>
              </a:rPr>
              <a:t>, </a:t>
            </a:r>
            <a:r>
              <a:rPr lang="en-US" dirty="0">
                <a:effectLst/>
                <a:hlinkClick r:id="rId3"/>
              </a:rPr>
              <a:t>https://doi.org/10.1145/3427228.3427239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Bassily</a:t>
            </a:r>
            <a:r>
              <a:rPr lang="en-US" dirty="0">
                <a:effectLst/>
              </a:rPr>
              <a:t>, Raef, and Adam Smith. “Local, Private, Efficient Protocols for Succinct Histograms.” </a:t>
            </a:r>
            <a:r>
              <a:rPr lang="en-US" i="1" dirty="0">
                <a:effectLst/>
              </a:rPr>
              <a:t>Proceedings of the Forty-Seventh Annual ACM Symposium on Theory of Computing</a:t>
            </a:r>
            <a:r>
              <a:rPr lang="en-US" dirty="0">
                <a:effectLst/>
              </a:rPr>
              <a:t>, 2015, pp. 127–35. </a:t>
            </a:r>
            <a:r>
              <a:rPr lang="en-US" i="1" dirty="0" err="1">
                <a:effectLst/>
              </a:rPr>
              <a:t>arXiv.org</a:t>
            </a:r>
            <a:r>
              <a:rPr lang="en-US" dirty="0">
                <a:effectLst/>
              </a:rPr>
              <a:t>, </a:t>
            </a:r>
            <a:r>
              <a:rPr lang="en-US" dirty="0">
                <a:effectLst/>
                <a:hlinkClick r:id="rId4"/>
              </a:rPr>
              <a:t>https://doi.org/10.1145/2746539.2746632</a:t>
            </a:r>
            <a:r>
              <a:rPr lang="en-US" dirty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006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389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3DFloatVTI</vt:lpstr>
      <vt:lpstr>Blacklisting Spam Callers with Local Differential Privacy</vt:lpstr>
      <vt:lpstr>Motivation</vt:lpstr>
      <vt:lpstr>Problem</vt:lpstr>
      <vt:lpstr>Problem Approach</vt:lpstr>
      <vt:lpstr>Implementation of LDP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Blacklisting Spam Callers with Local Differential Privacy</dc:title>
  <dc:creator>Puplava, Joe-Ansel Y</dc:creator>
  <cp:lastModifiedBy>Puplava, Joe-Ansel Y</cp:lastModifiedBy>
  <cp:revision>2</cp:revision>
  <dcterms:created xsi:type="dcterms:W3CDTF">2024-02-14T18:36:23Z</dcterms:created>
  <dcterms:modified xsi:type="dcterms:W3CDTF">2024-02-14T22:19:56Z</dcterms:modified>
</cp:coreProperties>
</file>