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78" r:id="rId5"/>
    <p:sldId id="281" r:id="rId6"/>
    <p:sldId id="282" r:id="rId7"/>
    <p:sldId id="283" r:id="rId8"/>
    <p:sldId id="284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19" autoAdjust="0"/>
  </p:normalViewPr>
  <p:slideViewPr>
    <p:cSldViewPr snapToGrid="0">
      <p:cViewPr varScale="1">
        <p:scale>
          <a:sx n="92" d="100"/>
          <a:sy n="92" d="100"/>
        </p:scale>
        <p:origin x="101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3/25/2022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ology.org/f1-score-vs-accuracy/#:~:text=As%20a%20rule%20of%20thumb,downside%20to%20predicting%20false%20negatives.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Data Exploration </a:t>
            </a:r>
            <a:br>
              <a:rPr lang="en-US" sz="4000" dirty="0"/>
            </a:br>
            <a:r>
              <a:rPr lang="en-US" sz="4000" dirty="0"/>
              <a:t>MNIST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By Jordan Eisenman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2BF19-67C3-48C7-90DA-DEF0A753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Mnist</a:t>
            </a:r>
            <a:r>
              <a:rPr lang="en-US" dirty="0"/>
              <a:t> Visualized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E0281-9A9F-4750-9BEB-535D30C8D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1625"/>
            <a:ext cx="5522179" cy="3714749"/>
          </a:xfrm>
        </p:spPr>
        <p:txBody>
          <a:bodyPr/>
          <a:lstStyle/>
          <a:p>
            <a:r>
              <a:rPr lang="en-US" dirty="0"/>
              <a:t>28 x 28 grids of pixels of gray scale values between 0 – 255, mostly composed of zeros</a:t>
            </a:r>
          </a:p>
          <a:p>
            <a:r>
              <a:rPr lang="en-US" dirty="0"/>
              <a:t>Uniform distribution of digits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How to Develop a CNN for MNIST Handwritten Digit Classification">
            <a:extLst>
              <a:ext uri="{FF2B5EF4-FFF2-40B4-BE49-F238E27FC236}">
                <a16:creationId xmlns:a16="http://schemas.microsoft.com/office/drawing/2014/main" id="{53FB8B01-B3B7-46A3-A6DC-BC9CD3A8A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170210"/>
            <a:ext cx="4124572" cy="309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istribution of the MNIST data set class labels. | Download Scientific  Diagram">
            <a:extLst>
              <a:ext uri="{FF2B5EF4-FFF2-40B4-BE49-F238E27FC236}">
                <a16:creationId xmlns:a16="http://schemas.microsoft.com/office/drawing/2014/main" id="{86E141BB-2C36-42BA-B076-8A0DC3130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79" y="3113405"/>
            <a:ext cx="4775529" cy="313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15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4E65B-27C1-4536-BB37-1F182E57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61BA4-173E-4D3D-B1C1-38CEF4EAB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6086445" cy="3714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Need to reshape data into vectors of length 784</a:t>
            </a:r>
          </a:p>
          <a:p>
            <a:r>
              <a:rPr lang="en-US" dirty="0"/>
              <a:t>Scale each vector by a factor of 1/255</a:t>
            </a:r>
          </a:p>
          <a:p>
            <a:r>
              <a:rPr lang="en-US" dirty="0"/>
              <a:t>Possible dimensionality reduction</a:t>
            </a:r>
          </a:p>
          <a:p>
            <a:pPr lvl="1"/>
            <a:r>
              <a:rPr lang="en-US" dirty="0"/>
              <a:t>Dimensionality reduction would reduce compute time</a:t>
            </a:r>
          </a:p>
          <a:p>
            <a:pPr lvl="1"/>
            <a:r>
              <a:rPr lang="en-US" dirty="0"/>
              <a:t>Singular value decomposition (SVD) and principal component analysis (PCA)</a:t>
            </a:r>
          </a:p>
          <a:p>
            <a:pPr lvl="1"/>
            <a:r>
              <a:rPr lang="en-US" dirty="0"/>
              <a:t>PCA works best on sparse matrices, thus better applies to this problem -- most values are 0, white</a:t>
            </a:r>
          </a:p>
        </p:txBody>
      </p:sp>
      <p:pic>
        <p:nvPicPr>
          <p:cNvPr id="3076" name="Picture 4" descr="Improving Collaborative Filtering with Dimensionality Reduction | by  Jackson Wu | Medium">
            <a:extLst>
              <a:ext uri="{FF2B5EF4-FFF2-40B4-BE49-F238E27FC236}">
                <a16:creationId xmlns:a16="http://schemas.microsoft.com/office/drawing/2014/main" id="{650FEB50-5189-4E79-ABB3-EDA5380C1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772" y="2076450"/>
            <a:ext cx="3486785" cy="350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27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B449-7F94-4C63-B1FC-D1714C12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Models – per Kaggle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36BEF8-8E27-4EFD-A53C-964C6197F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5333" y="1911637"/>
            <a:ext cx="990686" cy="4038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FE0FC5-F75B-4E32-97F8-C9EA446C7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15" y="2734097"/>
            <a:ext cx="6149873" cy="4953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C81772-B383-4731-8C6A-8AF2E11C0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393" y="3743477"/>
            <a:ext cx="6744284" cy="4343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19140B-7B67-4428-91B2-F3AB5C3B57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715" y="4671225"/>
            <a:ext cx="8547116" cy="48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93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D6DE-AF37-46DE-AFC8-94946C892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9C3DB-DEEC-4851-B083-108526C07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6574125" cy="37147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Given the various Kaggle results, I will likely try to implement three algorithms – logistic regression, decision tree, and KNN.</a:t>
            </a:r>
          </a:p>
          <a:p>
            <a:r>
              <a:rPr lang="en-US" dirty="0"/>
              <a:t>Logistic Regression: not any hyperparameter tuning except we need to cross validate results</a:t>
            </a:r>
          </a:p>
          <a:p>
            <a:r>
              <a:rPr lang="en-US" dirty="0"/>
              <a:t>KNN: we need to cross validate to find optimal k</a:t>
            </a:r>
          </a:p>
          <a:p>
            <a:r>
              <a:rPr lang="en-US" dirty="0"/>
              <a:t>Decision Tree: we need to find an optimal tree depth and prune the leaves (avoid overfitting). This can be done testing and cross validation.</a:t>
            </a:r>
          </a:p>
          <a:p>
            <a:endParaRPr lang="en-US" dirty="0"/>
          </a:p>
        </p:txBody>
      </p:sp>
      <p:pic>
        <p:nvPicPr>
          <p:cNvPr id="4098" name="Picture 2" descr="Decision Trees: Complete Guide to Decision Tree Analysis">
            <a:extLst>
              <a:ext uri="{FF2B5EF4-FFF2-40B4-BE49-F238E27FC236}">
                <a16:creationId xmlns:a16="http://schemas.microsoft.com/office/drawing/2014/main" id="{06143B07-1ABC-4970-83C8-8E0FECDB8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920" y="2459831"/>
            <a:ext cx="4231867" cy="211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56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CDF5E-68F5-44DD-93FF-9152613E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of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81725-1169-47B2-8DAE-B7AC1AE53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6135398" cy="3714749"/>
          </a:xfrm>
        </p:spPr>
        <p:txBody>
          <a:bodyPr>
            <a:normAutofit/>
          </a:bodyPr>
          <a:lstStyle/>
          <a:p>
            <a:r>
              <a:rPr lang="en-US" dirty="0"/>
              <a:t>Speed: for actual use in applications, the speed of an algorithm matters. KNN will suffer in this respect.</a:t>
            </a:r>
          </a:p>
          <a:p>
            <a:r>
              <a:rPr lang="en-US" dirty="0"/>
              <a:t>Accuracy: I will optimize for accuracy</a:t>
            </a:r>
          </a:p>
          <a:p>
            <a:pPr lvl="1"/>
            <a:r>
              <a:rPr lang="en-US" dirty="0"/>
              <a:t>Since the digits are roughly equally distributed, and we only care about recognizing a digit correctly, accuracy will serve as the best metric</a:t>
            </a:r>
          </a:p>
          <a:p>
            <a:pPr lvl="1"/>
            <a:r>
              <a:rPr lang="en-US" dirty="0"/>
              <a:t>We chose accuracy when there is “is no major downside to predicting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false negatives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0802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{10567C6C-E75B-443A-8C98-15ACA1BBFB37}tf55705232_win32</Template>
  <TotalTime>446</TotalTime>
  <Words>248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Goudy Old Style</vt:lpstr>
      <vt:lpstr>Wingdings 2</vt:lpstr>
      <vt:lpstr>SlateVTI</vt:lpstr>
      <vt:lpstr>Data Exploration  MNIST</vt:lpstr>
      <vt:lpstr>Mnist Visualized</vt:lpstr>
      <vt:lpstr>Pre-Processing</vt:lpstr>
      <vt:lpstr>Possible Models – per Kaggle</vt:lpstr>
      <vt:lpstr>Hyperparameters</vt:lpstr>
      <vt:lpstr>Metrics of Success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Exploration  MNIST</dc:title>
  <dc:creator>Jordan Eisenman</dc:creator>
  <cp:lastModifiedBy>Jordan Eisenman</cp:lastModifiedBy>
  <cp:revision>1</cp:revision>
  <dcterms:created xsi:type="dcterms:W3CDTF">2022-03-25T19:38:37Z</dcterms:created>
  <dcterms:modified xsi:type="dcterms:W3CDTF">2022-03-26T03:05:28Z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