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 cap="all">
                <a:solidFill>
                  <a:srgbClr val="000000"/>
                </a:solidFill>
                <a:latin typeface="Univers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CB912D5-6396-4BFF-9928-EA5DE60B3698}" type="datetime"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7/24/22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A58589-4701-434D-AFDB-BCFC732667C7}" type="slidenum"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Line 5"/>
          <p:cNvSpPr/>
          <p:nvPr/>
        </p:nvSpPr>
        <p:spPr>
          <a:xfrm>
            <a:off x="715680" y="1113840"/>
            <a:ext cx="0" cy="573552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Univer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Univer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Univer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B3B3B1E-6F71-462A-B587-E2EE54F79B1D}" type="datetime"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7/24/22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216226-4CBF-496B-AB68-8D0C9F92B45D}" type="slidenum"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Line 6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1577880" y="590040"/>
            <a:ext cx="5308920" cy="2838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latin typeface="Univers"/>
              </a:rPr>
              <a:t>Data Exploration </a:t>
            </a:r>
            <a:endParaRPr b="0" lang="en-US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69240" y="1606320"/>
            <a:ext cx="138600" cy="138600"/>
          </a:xfrm>
          <a:custGeom>
            <a:avLst/>
            <a:gdLst/>
            <a:ahLst/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028160" y="183564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653760" y="2060280"/>
            <a:ext cx="127440" cy="127440"/>
          </a:xfrm>
          <a:custGeom>
            <a:avLst/>
            <a:gdLst/>
            <a:ahLst/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6"/>
          <p:cNvSpPr/>
          <p:nvPr/>
        </p:nvSpPr>
        <p:spPr>
          <a:xfrm>
            <a:off x="1301040" y="3504960"/>
            <a:ext cx="0" cy="3353040"/>
          </a:xfrm>
          <a:prstGeom prst="line">
            <a:avLst/>
          </a:prstGeom>
          <a:ln cap="sq" w="25400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Graphic 27" descr=""/>
          <p:cNvPicPr/>
          <p:nvPr/>
        </p:nvPicPr>
        <p:blipFill>
          <a:blip r:embed="rId1"/>
          <a:stretch/>
        </p:blipFill>
        <p:spPr>
          <a:xfrm flipH="1">
            <a:off x="10836720" y="5436720"/>
            <a:ext cx="151200" cy="151200"/>
          </a:xfrm>
          <a:prstGeom prst="rect">
            <a:avLst/>
          </a:prstGeom>
          <a:ln w="0">
            <a:noFill/>
          </a:ln>
        </p:spPr>
      </p:pic>
      <p:pic>
        <p:nvPicPr>
          <p:cNvPr id="91" name="Graphic 29" descr=""/>
          <p:cNvPicPr/>
          <p:nvPr/>
        </p:nvPicPr>
        <p:blipFill>
          <a:blip r:embed="rId2"/>
          <a:stretch/>
        </p:blipFill>
        <p:spPr>
          <a:xfrm flipH="1">
            <a:off x="11245320" y="5896800"/>
            <a:ext cx="108360" cy="108360"/>
          </a:xfrm>
          <a:prstGeom prst="rect">
            <a:avLst/>
          </a:prstGeom>
          <a:ln w="0">
            <a:noFill/>
          </a:ln>
        </p:spPr>
      </p:pic>
      <p:pic>
        <p:nvPicPr>
          <p:cNvPr id="92" name="Graphic 31" descr=""/>
          <p:cNvPicPr/>
          <p:nvPr/>
        </p:nvPicPr>
        <p:blipFill>
          <a:blip r:embed="rId3"/>
          <a:stretch/>
        </p:blipFill>
        <p:spPr>
          <a:xfrm flipH="1">
            <a:off x="10554480" y="6037920"/>
            <a:ext cx="95400" cy="9540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3" descr=""/>
          <p:cNvPicPr/>
          <p:nvPr/>
        </p:nvPicPr>
        <p:blipFill>
          <a:blip r:embed="rId4"/>
          <a:srcRect l="0" t="0" r="-2" b="3669"/>
          <a:stretch/>
        </p:blipFill>
        <p:spPr>
          <a:xfrm>
            <a:off x="6740280" y="1606320"/>
            <a:ext cx="5451120" cy="525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0" y="0"/>
            <a:ext cx="5779440" cy="685764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1188000" y="381960"/>
            <a:ext cx="4008240" cy="59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33240" y="554040"/>
            <a:ext cx="171000" cy="171000"/>
          </a:xfrm>
          <a:custGeom>
            <a:avLst/>
            <a:gdLst/>
            <a:ahLst/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075680" y="837000"/>
            <a:ext cx="111960" cy="111960"/>
          </a:xfrm>
          <a:custGeom>
            <a:avLst/>
            <a:gdLst/>
            <a:ahLst/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613800" y="1472400"/>
            <a:ext cx="157320" cy="157320"/>
          </a:xfrm>
          <a:custGeom>
            <a:avLst/>
            <a:gdLst/>
            <a:ahLst/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7"/>
          <p:cNvSpPr txBox="1"/>
          <p:nvPr/>
        </p:nvSpPr>
        <p:spPr>
          <a:xfrm>
            <a:off x="6095880" y="381960"/>
            <a:ext cx="4986720" cy="59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Positive correlation between alcohol and quality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01" name="Line 8"/>
          <p:cNvSpPr/>
          <p:nvPr/>
        </p:nvSpPr>
        <p:spPr>
          <a:xfrm>
            <a:off x="11585880" y="3610080"/>
            <a:ext cx="0" cy="323892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1058400" y="37800"/>
            <a:ext cx="4533840" cy="33908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6" descr=""/>
          <p:cNvPicPr/>
          <p:nvPr/>
        </p:nvPicPr>
        <p:blipFill>
          <a:blip r:embed="rId2"/>
          <a:stretch/>
        </p:blipFill>
        <p:spPr>
          <a:xfrm>
            <a:off x="1075680" y="3467520"/>
            <a:ext cx="4350960" cy="33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623520" y="372960"/>
            <a:ext cx="0" cy="647604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5722920" y="74016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6081480" y="96948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5707440" y="1484640"/>
            <a:ext cx="127440" cy="1274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6"/>
          <p:cNvSpPr txBox="1"/>
          <p:nvPr/>
        </p:nvSpPr>
        <p:spPr>
          <a:xfrm>
            <a:off x="7229160" y="698760"/>
            <a:ext cx="4124520" cy="309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Negative correlation between volatile acidity and quality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pic>
        <p:nvPicPr>
          <p:cNvPr id="110" name="Picture 14" descr=""/>
          <p:cNvPicPr/>
          <p:nvPr/>
        </p:nvPicPr>
        <p:blipFill>
          <a:blip r:embed="rId1"/>
          <a:stretch/>
        </p:blipFill>
        <p:spPr>
          <a:xfrm>
            <a:off x="1148760" y="372960"/>
            <a:ext cx="4404240" cy="340596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8" descr=""/>
          <p:cNvPicPr/>
          <p:nvPr/>
        </p:nvPicPr>
        <p:blipFill>
          <a:blip r:embed="rId2"/>
          <a:stretch/>
        </p:blipFill>
        <p:spPr>
          <a:xfrm>
            <a:off x="1244520" y="3757680"/>
            <a:ext cx="3994920" cy="30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88000" y="381960"/>
            <a:ext cx="4008240" cy="59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095880" y="381960"/>
            <a:ext cx="4986720" cy="59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Negative correlation between density and quality, but only for red wine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pic>
        <p:nvPicPr>
          <p:cNvPr id="114" name="Picture 5" descr=""/>
          <p:cNvPicPr/>
          <p:nvPr/>
        </p:nvPicPr>
        <p:blipFill>
          <a:blip r:embed="rId1"/>
          <a:stretch/>
        </p:blipFill>
        <p:spPr>
          <a:xfrm>
            <a:off x="955800" y="173520"/>
            <a:ext cx="4473000" cy="337572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8" descr=""/>
          <p:cNvPicPr/>
          <p:nvPr/>
        </p:nvPicPr>
        <p:blipFill>
          <a:blip r:embed="rId2"/>
          <a:stretch/>
        </p:blipFill>
        <p:spPr>
          <a:xfrm>
            <a:off x="1109160" y="3490200"/>
            <a:ext cx="4008240" cy="316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88000" y="381960"/>
            <a:ext cx="4008240" cy="59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095880" y="381960"/>
            <a:ext cx="4986720" cy="59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Positive correlation between sulphates and quality, but only for white wine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731160" y="632160"/>
            <a:ext cx="4366440" cy="341352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7" descr=""/>
          <p:cNvPicPr/>
          <p:nvPr/>
        </p:nvPicPr>
        <p:blipFill>
          <a:blip r:embed="rId2"/>
          <a:stretch/>
        </p:blipFill>
        <p:spPr>
          <a:xfrm>
            <a:off x="731160" y="3448440"/>
            <a:ext cx="4465440" cy="35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803880" y="1105920"/>
            <a:ext cx="10549800" cy="118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Univers"/>
              </a:rPr>
              <a:t>Planned Approach</a:t>
            </a:r>
            <a:endParaRPr b="0" lang="en-US" sz="66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2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11403720" y="232560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5"/>
          <p:cNvSpPr txBox="1"/>
          <p:nvPr/>
        </p:nvSpPr>
        <p:spPr>
          <a:xfrm>
            <a:off x="701280" y="2598840"/>
            <a:ext cx="10652040" cy="3663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Given the various correlations between the scatter plots, we will use some variables on red wines and different variables on white wines. In particular: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Univers"/>
              </a:rPr>
              <a:t>Red Wine – Alcohol Content, Volatile Acidity, and </a:t>
            </a:r>
            <a:r>
              <a:rPr b="1" lang="en-US" sz="1400" spc="-1" strike="noStrike">
                <a:solidFill>
                  <a:srgbClr val="000000"/>
                </a:solidFill>
                <a:latin typeface="Univers"/>
              </a:rPr>
              <a:t>density</a:t>
            </a:r>
            <a:r>
              <a:rPr b="0" lang="en-US" sz="1400" spc="-1" strike="noStrike">
                <a:solidFill>
                  <a:srgbClr val="000000"/>
                </a:solidFill>
                <a:latin typeface="Univer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Univer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Univers"/>
              </a:rPr>
              <a:t>White Wine – Alcohol Content, Volatile Acidity, and </a:t>
            </a:r>
            <a:r>
              <a:rPr b="1" lang="en-US" sz="1400" spc="-1" strike="noStrike">
                <a:solidFill>
                  <a:srgbClr val="000000"/>
                </a:solidFill>
                <a:latin typeface="Univers"/>
              </a:rPr>
              <a:t>sulphates</a:t>
            </a:r>
            <a:endParaRPr b="0" lang="en-US" sz="1400" spc="-1" strike="noStrike">
              <a:solidFill>
                <a:srgbClr val="000000"/>
              </a:solidFill>
              <a:latin typeface="Univer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Since we have 4,500 data points for white wine and only 1,500 for red wine, we will likely use more powerful models on white wine – i.e., multivariate regression. We will also combine the guesses for different models, figuring that the average of two models will be more accurate than any model in particular – model crowd source machine learning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11762640" y="255456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11388240" y="3069720"/>
            <a:ext cx="127440" cy="1274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LibreOffice/7.0.4.2$Linux_X86_64 LibreOffice_project/00$Build-2</Application>
  <AppVersion>15.0000</AppVersion>
  <Words>161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2022-02-22T01:32:30Z</dcterms:created>
  <dc:creator>Jordan Eisenman</dc:creator>
  <dc:description/>
  <dc:language>en-US</dc:language>
  <cp:lastModifiedBy/>
  <dcterms:modified xsi:type="dcterms:W3CDTF">2022-07-24T16:50:39Z</dcterms:modified>
  <cp:revision>3</cp:revision>
  <dc:subject/>
  <dc:title>Data Exploration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