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8"/>
  </p:notesMasterIdLst>
  <p:handoutMasterIdLst>
    <p:handoutMasterId r:id="rId19"/>
  </p:handoutMasterIdLst>
  <p:sldIdLst>
    <p:sldId id="321" r:id="rId2"/>
    <p:sldId id="369" r:id="rId3"/>
    <p:sldId id="368" r:id="rId4"/>
    <p:sldId id="370" r:id="rId5"/>
    <p:sldId id="371" r:id="rId6"/>
    <p:sldId id="372" r:id="rId7"/>
    <p:sldId id="374" r:id="rId8"/>
    <p:sldId id="375" r:id="rId9"/>
    <p:sldId id="384" r:id="rId10"/>
    <p:sldId id="376" r:id="rId11"/>
    <p:sldId id="377" r:id="rId12"/>
    <p:sldId id="383" r:id="rId13"/>
    <p:sldId id="379" r:id="rId14"/>
    <p:sldId id="380" r:id="rId15"/>
    <p:sldId id="381" r:id="rId16"/>
    <p:sldId id="382" r:id="rId1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vonWenckstern" initials="M" lastIdx="5" clrIdx="0"/>
  <p:cmAuthor id="1" name="ringert" initials="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3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598B9-83A5-4CCB-9AF2-C6E18FA42153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29AD-836C-48CB-8980-E51651B75D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9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2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2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3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64453" y="116632"/>
            <a:ext cx="1475358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900" b="1" dirty="0"/>
              <a:t>FM, NE, FC</a:t>
            </a:r>
            <a:endParaRPr lang="de-DE" sz="900" dirty="0"/>
          </a:p>
          <a:p>
            <a:pPr>
              <a:spcBef>
                <a:spcPct val="50000"/>
              </a:spcBef>
            </a:pPr>
            <a:r>
              <a:rPr lang="de-DE" sz="900" dirty="0"/>
              <a:t>Praktikum Wetterballon  </a:t>
            </a:r>
            <a:r>
              <a:rPr lang="de-DE" sz="900" dirty="0" err="1"/>
              <a:t>HAXPro</a:t>
            </a:r>
            <a:endParaRPr lang="de-DE" sz="900" dirty="0"/>
          </a:p>
          <a:p>
            <a:pPr>
              <a:spcBef>
                <a:spcPct val="50000"/>
              </a:spcBef>
            </a:pPr>
            <a:endParaRPr lang="de-DE" sz="800" dirty="0"/>
          </a:p>
          <a:p>
            <a:pPr>
              <a:spcBef>
                <a:spcPct val="50000"/>
              </a:spcBef>
            </a:pPr>
            <a:r>
              <a:rPr lang="de-DE" sz="800" dirty="0"/>
              <a:t>Slide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predict.habhub.org/#!/uuid=547a7a6d7446f1ac31aa97ffecc3ed70be5dc83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arth.nullschool.net/#current/wind/surface/level/orthographic=-350.70,46.90,3000/loc=146.551,24.06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vns.de/upload/files/TeaserHD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Praktikum</a:t>
            </a:r>
            <a:r>
              <a:rPr lang="en-US" sz="3600" b="0" dirty="0"/>
              <a:t> </a:t>
            </a:r>
            <a:r>
              <a:rPr lang="en-US" sz="3600" b="0" dirty="0" err="1"/>
              <a:t>Wetterballon</a:t>
            </a:r>
            <a:r>
              <a:rPr lang="en-US" sz="3600" b="0" dirty="0"/>
              <a:t>: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96652" y="4608984"/>
            <a:ext cx="5292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Ferdinand Mehlan, Florian </a:t>
            </a:r>
            <a:r>
              <a:rPr lang="en-US" sz="2000" dirty="0" err="1"/>
              <a:t>Claes</a:t>
            </a:r>
            <a:r>
              <a:rPr lang="en-US" sz="2000" dirty="0"/>
              <a:t>, Nico </a:t>
            </a:r>
            <a:r>
              <a:rPr lang="en-US" sz="2000" dirty="0" err="1"/>
              <a:t>Entz</a:t>
            </a:r>
            <a:endParaRPr lang="en-US" sz="2000" dirty="0"/>
          </a:p>
          <a:p>
            <a:r>
              <a:rPr lang="en-US" sz="2000" dirty="0"/>
              <a:t>Supervised by von </a:t>
            </a:r>
            <a:r>
              <a:rPr lang="en-US" sz="2000" dirty="0" err="1"/>
              <a:t>Wenckstern</a:t>
            </a:r>
            <a:r>
              <a:rPr lang="en-US" sz="2000" dirty="0"/>
              <a:t>, Prof. </a:t>
            </a:r>
            <a:r>
              <a:rPr lang="en-US" sz="2000" dirty="0" err="1"/>
              <a:t>Rumpe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02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LoRaWAN</a:t>
            </a:r>
            <a:r>
              <a:rPr lang="de-DE" dirty="0"/>
              <a:t> - </a:t>
            </a:r>
            <a:r>
              <a:rPr lang="en-US" dirty="0"/>
              <a:t>Long Range Wide Area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772816"/>
            <a:ext cx="6617112" cy="4933984"/>
          </a:xfrm>
        </p:spPr>
        <p:txBody>
          <a:bodyPr/>
          <a:lstStyle/>
          <a:p>
            <a:r>
              <a:rPr lang="de-DE" dirty="0"/>
              <a:t>Frei verfügbare Spezifikation</a:t>
            </a:r>
          </a:p>
          <a:p>
            <a:r>
              <a:rPr lang="de-DE" dirty="0"/>
              <a:t>Nutzt proprietäre Modulationstechnik </a:t>
            </a:r>
            <a:r>
              <a:rPr lang="de-DE" dirty="0" err="1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LoRa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Für energieeffiziente </a:t>
            </a:r>
            <a:r>
              <a:rPr lang="de-DE" dirty="0" err="1">
                <a:latin typeface="+mj-lt"/>
                <a:ea typeface="+mj-ea"/>
                <a:cs typeface="+mj-cs"/>
              </a:rPr>
              <a:t>IoT</a:t>
            </a:r>
            <a:r>
              <a:rPr lang="de-DE" dirty="0">
                <a:latin typeface="+mj-lt"/>
                <a:ea typeface="+mj-ea"/>
                <a:cs typeface="+mj-cs"/>
              </a:rPr>
              <a:t> Geräte ausgerichtet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Hohe Reichweiten: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&gt;10km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300Bit/s – 50KBit/s</a:t>
            </a:r>
          </a:p>
          <a:p>
            <a:r>
              <a:rPr lang="de-DE" dirty="0"/>
              <a:t>Keine </a:t>
            </a:r>
            <a:r>
              <a:rPr lang="de-DE" dirty="0" err="1"/>
              <a:t>Funkerlizenz</a:t>
            </a:r>
            <a:r>
              <a:rPr lang="de-DE" dirty="0"/>
              <a:t> nötig auf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433 MHz</a:t>
            </a:r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0605F5-C041-4A70-834A-039DDE4BE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31" y="1423485"/>
            <a:ext cx="241946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RTTY - </a:t>
            </a:r>
            <a:r>
              <a:rPr lang="en-US" dirty="0"/>
              <a:t>Radio Teletype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340768"/>
            <a:ext cx="7121168" cy="5366032"/>
          </a:xfrm>
        </p:spPr>
        <p:txBody>
          <a:bodyPr/>
          <a:lstStyle/>
          <a:p>
            <a:r>
              <a:rPr lang="de-DE" dirty="0"/>
              <a:t>Altes robustes digitales Protokoll</a:t>
            </a:r>
          </a:p>
          <a:p>
            <a:r>
              <a:rPr lang="de-DE" dirty="0"/>
              <a:t>Trägerfrequenz: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434.075MHz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F</a:t>
            </a:r>
            <a:r>
              <a:rPr lang="en-US" dirty="0" err="1">
                <a:latin typeface="+mj-lt"/>
                <a:ea typeface="+mj-ea"/>
                <a:cs typeface="+mj-cs"/>
              </a:rPr>
              <a:t>requency</a:t>
            </a:r>
            <a:r>
              <a:rPr lang="en-US" dirty="0">
                <a:latin typeface="+mj-lt"/>
                <a:ea typeface="+mj-ea"/>
                <a:cs typeface="+mj-cs"/>
              </a:rPr>
              <a:t> shift keying (FSK):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- 600Hz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Übertragungsraten: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~300 Baud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10mW TX </a:t>
            </a:r>
            <a:r>
              <a:rPr lang="de-DE" dirty="0">
                <a:latin typeface="+mj-lt"/>
                <a:ea typeface="+mj-ea"/>
                <a:cs typeface="+mj-cs"/>
              </a:rPr>
              <a:t>(bei diesem Projekt)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&gt;50km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Reichweite</a:t>
            </a:r>
            <a:endParaRPr lang="de-DE" dirty="0"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D52664-B1D8-447F-8B79-01CEF4BF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8" y="3429000"/>
            <a:ext cx="6048672" cy="30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Downlink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9409907-EA3B-4562-88EF-E6F8BE2E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988840"/>
            <a:ext cx="8229600" cy="4717960"/>
          </a:xfrm>
        </p:spPr>
        <p:txBody>
          <a:bodyPr/>
          <a:lstStyle/>
          <a:p>
            <a:r>
              <a:rPr lang="de-DE" dirty="0" err="1"/>
              <a:t>LoRa</a:t>
            </a:r>
            <a:endParaRPr lang="de-DE" dirty="0"/>
          </a:p>
          <a:p>
            <a:pPr lvl="1"/>
            <a:r>
              <a:rPr lang="de-DE" dirty="0"/>
              <a:t>raspi_1 sammelt und kodiert Daten</a:t>
            </a:r>
          </a:p>
          <a:p>
            <a:pPr lvl="1"/>
            <a:r>
              <a:rPr lang="de-DE" dirty="0" err="1"/>
              <a:t>dl_lora</a:t>
            </a:r>
            <a:r>
              <a:rPr lang="de-DE" dirty="0"/>
              <a:t> sendet GPS und Messdaten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</a:t>
            </a:r>
          </a:p>
          <a:p>
            <a:pPr lvl="1"/>
            <a:endParaRPr lang="de-DE" dirty="0"/>
          </a:p>
          <a:p>
            <a:r>
              <a:rPr lang="de-DE" dirty="0"/>
              <a:t>RTTY</a:t>
            </a:r>
          </a:p>
          <a:p>
            <a:pPr lvl="1"/>
            <a:r>
              <a:rPr lang="de-DE" dirty="0"/>
              <a:t>raspi_2 komprimiert Bilder: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2592x1944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512x384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e-DE" dirty="0" err="1"/>
              <a:t>dl_rtty</a:t>
            </a:r>
            <a:r>
              <a:rPr lang="de-DE" dirty="0"/>
              <a:t> sendet Bilder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 </a:t>
            </a:r>
            <a:r>
              <a:rPr lang="de-DE" dirty="0">
                <a:latin typeface="+mj-lt"/>
                <a:ea typeface="+mj-ea"/>
                <a:cs typeface="+mj-cs"/>
              </a:rPr>
              <a:t>mit SSDV</a:t>
            </a:r>
          </a:p>
          <a:p>
            <a:pPr lvl="1"/>
            <a:r>
              <a:rPr lang="en-US" dirty="0"/>
              <a:t>Slow Scan Digital Video (SSDV)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Fehlerkorrektur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1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E1C1-9522-409C-AF68-EA76019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PCB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E21FA9B-B035-44B5-86A1-CC6C0638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3592776" cy="4285912"/>
          </a:xfrm>
        </p:spPr>
        <p:txBody>
          <a:bodyPr/>
          <a:lstStyle/>
          <a:p>
            <a:r>
              <a:rPr lang="de-DE" dirty="0"/>
              <a:t>Angefertigte Hauptplatine</a:t>
            </a:r>
          </a:p>
          <a:p>
            <a:r>
              <a:rPr lang="de-DE" dirty="0"/>
              <a:t>Vermeidet Probleme mit Kabeln</a:t>
            </a:r>
          </a:p>
          <a:p>
            <a:r>
              <a:rPr lang="de-DE" dirty="0"/>
              <a:t>Ordnung und Robustheit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F61B64-8C14-49FD-87CD-44886495C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0" y="3571776"/>
            <a:ext cx="3912360" cy="29342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8836528-3874-451A-9AB1-E8C1DD7DB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8"/>
            <a:ext cx="3018460" cy="51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Voraussage mit: </a:t>
            </a:r>
            <a:r>
              <a:rPr lang="de-DE" dirty="0">
                <a:hlinkClick r:id="rId2"/>
              </a:rPr>
              <a:t>http://predict.habhub.org/#!/uuid=547a7a6d7446f1ac31aa97ffecc3ed70be5dc83f 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7087F7-7483-44E3-864F-920837AEA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8" y="2294985"/>
            <a:ext cx="5769523" cy="43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Höhenwinde: </a:t>
            </a:r>
            <a:r>
              <a:rPr lang="de-DE" dirty="0">
                <a:hlinkClick r:id="rId2"/>
              </a:rPr>
              <a:t>https://earth.nullschool.net/#current/wind/surface/level/orthographic=-350.70,46.90,3000/loc=146.551,24.069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338EEA-2FE3-487C-8127-1798179A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26" y="2348880"/>
            <a:ext cx="543274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D4D40-88D1-4697-A94C-2D4DDD8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Missionsstart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6FB79-6C23-4FE2-8544-F3807BF2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Startfenster: 02.04 – 08.04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Teaser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http://media.fvns.de/upload/files/TeaserHD.mp4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9B2853-825A-4883-AC32-E5CF1B8F8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916832"/>
            <a:ext cx="6732240" cy="3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549F"/>
                </a:solidFill>
              </a:rPr>
              <a:t>HAXPro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6ABB11-6F4B-4CE8-A9DC-0C419180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33950" b="21379"/>
          <a:stretch/>
        </p:blipFill>
        <p:spPr>
          <a:xfrm>
            <a:off x="988276" y="4293096"/>
            <a:ext cx="716744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71650"/>
            <a:ext cx="4240848" cy="3514700"/>
          </a:xfrm>
        </p:spPr>
        <p:txBody>
          <a:bodyPr/>
          <a:lstStyle/>
          <a:p>
            <a:r>
              <a:rPr lang="de-DE" dirty="0"/>
              <a:t>Start- und Bergung eines Wetterballons</a:t>
            </a:r>
          </a:p>
          <a:p>
            <a:r>
              <a:rPr lang="de-DE" dirty="0"/>
              <a:t>Flug bis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30km</a:t>
            </a:r>
            <a:r>
              <a:rPr lang="de-DE" dirty="0"/>
              <a:t> Höhe mit einer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1.6kg</a:t>
            </a:r>
            <a:r>
              <a:rPr lang="de-DE" dirty="0"/>
              <a:t> Sonde</a:t>
            </a:r>
          </a:p>
          <a:p>
            <a:r>
              <a:rPr lang="de-DE" dirty="0"/>
              <a:t>Aufzeichnung physikalischer Daten</a:t>
            </a:r>
          </a:p>
          <a:p>
            <a:r>
              <a:rPr lang="de-DE" dirty="0"/>
              <a:t>Aufnahme von Bild- und Videomaterial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Live</a:t>
            </a:r>
            <a:r>
              <a:rPr lang="de-DE" dirty="0"/>
              <a:t> Kontakt zur Sonde mit freien Frequenzen</a:t>
            </a: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CD8C4E-592D-462D-98DF-BE83DCC20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5" y="1570484"/>
            <a:ext cx="3513803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Aufstiegsgenehmigung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296000"/>
            <a:ext cx="8129280" cy="5410800"/>
          </a:xfrm>
        </p:spPr>
        <p:txBody>
          <a:bodyPr/>
          <a:lstStyle/>
          <a:p>
            <a:r>
              <a:rPr lang="de-DE" dirty="0"/>
              <a:t>Anmeldung bei der zuständigen Behörde im Bundesland</a:t>
            </a:r>
          </a:p>
          <a:p>
            <a:r>
              <a:rPr lang="de-DE" dirty="0"/>
              <a:t>Für den Start benötigt:</a:t>
            </a:r>
          </a:p>
          <a:p>
            <a:pPr lvl="1"/>
            <a:r>
              <a:rPr lang="de-DE" dirty="0"/>
              <a:t>Einverständnis des Grundstücksbesitzers bei Start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Haftpflichtversicherung (Luftfahrt-Halterhaftplicht)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Aufstiegsgenehmigung</a:t>
            </a:r>
          </a:p>
          <a:p>
            <a:pPr lvl="2"/>
            <a:r>
              <a:rPr lang="de-DE" dirty="0"/>
              <a:t>Alle abzusehenden Daten: Ort, Zeit, Flugrichtung, Aufstiegsgeschwindigkeit, Verlässt das Land?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895653-84CC-4606-B6AB-B4A2857C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71524"/>
            <a:ext cx="3657143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29AC27E9-0F20-45F8-8DFD-6567DBC2472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EDEAC85-EFDF-4859-A26B-E3F93AC7A8EF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E959928-0D0D-42CD-A627-3E0C75032D7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8214C3-EAD4-458D-B8FC-6994AEBE53E5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D20F98BD-B7B5-46A4-88BB-CB40448D5EFC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49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GPS sensors on isolated systems increase chances of recovery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429411" y="3123256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Freihandform 5">
            <a:extLst>
              <a:ext uri="{FF2B5EF4-FFF2-40B4-BE49-F238E27FC236}">
                <a16:creationId xmlns:a16="http://schemas.microsoft.com/office/drawing/2014/main" id="{1C232673-B51E-4AA2-8F8E-A554899B8251}"/>
              </a:ext>
            </a:extLst>
          </p:cNvPr>
          <p:cNvSpPr/>
          <p:nvPr/>
        </p:nvSpPr>
        <p:spPr>
          <a:xfrm rot="4968330" flipV="1">
            <a:off x="2998972" y="2208111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32085EF-35D4-4F8A-BC75-87B4B6D7E058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E481239-5877-40C7-9669-AEA139CD7711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32535BE-FC93-4352-BE5C-8F31CDE16C91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30521E-E15E-4FCF-8641-99C404511693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845F7FF0-2AD2-4C66-8B9F-45DBE0931B25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146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Cams on isolated systems because of limited ports and redundancy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759689">
            <a:off x="257368" y="2535514"/>
            <a:ext cx="443125" cy="336065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90D884A4-F887-44A4-8ADD-DA23B2AE6507}"/>
              </a:ext>
            </a:extLst>
          </p:cNvPr>
          <p:cNvSpPr/>
          <p:nvPr/>
        </p:nvSpPr>
        <p:spPr bwMode="auto">
          <a:xfrm>
            <a:off x="3603040" y="2829797"/>
            <a:ext cx="3600400" cy="429242"/>
          </a:xfrm>
          <a:custGeom>
            <a:avLst/>
            <a:gdLst>
              <a:gd name="connsiteX0" fmla="*/ 39393 w 3686833"/>
              <a:gd name="connsiteY0" fmla="*/ 19174 h 942803"/>
              <a:gd name="connsiteX1" fmla="*/ 161313 w 3686833"/>
              <a:gd name="connsiteY1" fmla="*/ 49654 h 942803"/>
              <a:gd name="connsiteX2" fmla="*/ 2396513 w 3686833"/>
              <a:gd name="connsiteY2" fmla="*/ 882774 h 942803"/>
              <a:gd name="connsiteX3" fmla="*/ 3686833 w 3686833"/>
              <a:gd name="connsiteY3" fmla="*/ 811654 h 94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833" h="942803">
                <a:moveTo>
                  <a:pt x="39393" y="19174"/>
                </a:moveTo>
                <a:cubicBezTo>
                  <a:pt x="-96074" y="-37553"/>
                  <a:pt x="161313" y="49654"/>
                  <a:pt x="161313" y="49654"/>
                </a:cubicBezTo>
                <a:cubicBezTo>
                  <a:pt x="554166" y="193587"/>
                  <a:pt x="1808926" y="755774"/>
                  <a:pt x="2396513" y="882774"/>
                </a:cubicBezTo>
                <a:cubicBezTo>
                  <a:pt x="2984100" y="1009774"/>
                  <a:pt x="3335466" y="910714"/>
                  <a:pt x="3686833" y="811654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9C31978-A1D6-4D24-A7F3-C2AEDE11877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71865A1-747B-444D-8C34-FB85C43FCD95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9674564-609E-4599-931E-E9A6F117ECCA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FEB8F2D-51EA-4EAF-BAFD-8B149AB20F74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64A7F416-341E-4A96-BBB9-472491AAA88E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8FB913B-3657-46F4-8AAC-3E4EB258796C}"/>
              </a:ext>
            </a:extLst>
          </p:cNvPr>
          <p:cNvSpPr/>
          <p:nvPr/>
        </p:nvSpPr>
        <p:spPr bwMode="auto">
          <a:xfrm>
            <a:off x="3203848" y="1315681"/>
            <a:ext cx="3938632" cy="1051599"/>
          </a:xfrm>
          <a:custGeom>
            <a:avLst/>
            <a:gdLst>
              <a:gd name="connsiteX0" fmla="*/ 85425 w 4108785"/>
              <a:gd name="connsiteY0" fmla="*/ 1051599 h 1051599"/>
              <a:gd name="connsiteX1" fmla="*/ 430865 w 4108785"/>
              <a:gd name="connsiteY1" fmla="*/ 66079 h 1051599"/>
              <a:gd name="connsiteX2" fmla="*/ 3438225 w 4108785"/>
              <a:gd name="connsiteY2" fmla="*/ 127039 h 1051599"/>
              <a:gd name="connsiteX3" fmla="*/ 4108785 w 4108785"/>
              <a:gd name="connsiteY3" fmla="*/ 421679 h 105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8785" h="1051599">
                <a:moveTo>
                  <a:pt x="85425" y="1051599"/>
                </a:moveTo>
                <a:cubicBezTo>
                  <a:pt x="-21255" y="635885"/>
                  <a:pt x="-127935" y="220172"/>
                  <a:pt x="430865" y="66079"/>
                </a:cubicBezTo>
                <a:cubicBezTo>
                  <a:pt x="989665" y="-88014"/>
                  <a:pt x="2825238" y="67772"/>
                  <a:pt x="3438225" y="127039"/>
                </a:cubicBezTo>
                <a:cubicBezTo>
                  <a:pt x="4051212" y="186306"/>
                  <a:pt x="4079998" y="303992"/>
                  <a:pt x="4108785" y="421679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4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90" y="3355588"/>
            <a:ext cx="18424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different downlink solutions for communication in-flight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059439" y="4314002"/>
            <a:ext cx="968406" cy="4357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B3AF5C3-3EC0-41A1-AAF2-70B512275EC6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A5F9512-BF45-4DD9-AB94-770E1BEB8868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B7F119-68BB-4791-A7F1-6FEEC724E41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FA900A2B-37AE-4DBA-A159-62D969D9D447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0" name="Gewinkelte Verbindung 50">
            <a:extLst>
              <a:ext uri="{FF2B5EF4-FFF2-40B4-BE49-F238E27FC236}">
                <a16:creationId xmlns:a16="http://schemas.microsoft.com/office/drawing/2014/main" id="{F676DF29-1768-4FD5-BB38-194B001F9E95}"/>
              </a:ext>
            </a:extLst>
          </p:cNvPr>
          <p:cNvCxnSpPr>
            <a:cxnSpLocks/>
            <a:stCxn id="57" idx="1"/>
            <a:endCxn id="69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795EA0C4-FD7A-46F4-B688-8654666CFE5F}"/>
              </a:ext>
            </a:extLst>
          </p:cNvPr>
          <p:cNvSpPr/>
          <p:nvPr/>
        </p:nvSpPr>
        <p:spPr bwMode="auto">
          <a:xfrm>
            <a:off x="1168400" y="2458720"/>
            <a:ext cx="2834640" cy="843280"/>
          </a:xfrm>
          <a:custGeom>
            <a:avLst/>
            <a:gdLst>
              <a:gd name="connsiteX0" fmla="*/ 0 w 2834640"/>
              <a:gd name="connsiteY0" fmla="*/ 843280 h 843280"/>
              <a:gd name="connsiteX1" fmla="*/ 1635760 w 2834640"/>
              <a:gd name="connsiteY1" fmla="*/ 457200 h 843280"/>
              <a:gd name="connsiteX2" fmla="*/ 2834640 w 2834640"/>
              <a:gd name="connsiteY2" fmla="*/ 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640" h="843280">
                <a:moveTo>
                  <a:pt x="0" y="843280"/>
                </a:moveTo>
                <a:cubicBezTo>
                  <a:pt x="581660" y="720513"/>
                  <a:pt x="1163320" y="597747"/>
                  <a:pt x="1635760" y="457200"/>
                </a:cubicBezTo>
                <a:cubicBezTo>
                  <a:pt x="2108200" y="316653"/>
                  <a:pt x="2471420" y="158326"/>
                  <a:pt x="283464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2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E6597-8B47-4F6D-9307-C3D5AF17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21FA37-006D-4E57-B4D5-833018D3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68" y="1628800"/>
            <a:ext cx="8229600" cy="5410800"/>
          </a:xfrm>
        </p:spPr>
        <p:txBody>
          <a:bodyPr/>
          <a:lstStyle/>
          <a:p>
            <a:r>
              <a:rPr lang="de-DE" dirty="0"/>
              <a:t>1x GoPro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40MBit/s</a:t>
            </a:r>
          </a:p>
          <a:p>
            <a:pPr lvl="1"/>
            <a:r>
              <a:rPr lang="de-DE" dirty="0"/>
              <a:t>~30 Bilder/s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2x </a:t>
            </a:r>
            <a:r>
              <a:rPr lang="de-DE" dirty="0" err="1"/>
              <a:t>PiCam</a:t>
            </a:r>
            <a:endParaRPr lang="de-DE" dirty="0"/>
          </a:p>
          <a:p>
            <a:pPr lvl="1"/>
            <a:r>
              <a:rPr lang="en-US" dirty="0" err="1"/>
              <a:t>Bilder</a:t>
            </a:r>
            <a:r>
              <a:rPr lang="en-US" dirty="0"/>
              <a:t>: 2592x1944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20MBit/s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0FB6FA-B0EA-4261-8377-E914E850F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b="33067"/>
          <a:stretch/>
        </p:blipFill>
        <p:spPr>
          <a:xfrm>
            <a:off x="5531" y="2080896"/>
            <a:ext cx="1125049" cy="3915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4A6739-5AFB-469C-AC04-740D15BBC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9" y="4298105"/>
            <a:ext cx="609298" cy="7200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9F05A7-D253-46B9-9522-9483CB888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71" y="3761800"/>
            <a:ext cx="3311872" cy="186292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85F6A4-8011-4683-8038-ADA2D8124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3464" r="9571" b="22384"/>
          <a:stretch/>
        </p:blipFill>
        <p:spPr>
          <a:xfrm>
            <a:off x="5293271" y="1628800"/>
            <a:ext cx="33118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326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2700">
          <a:solidFill>
            <a:schemeClr val="accent2"/>
          </a:solidFill>
          <a:round/>
          <a:headEnd type="none" w="sm" len="sm"/>
          <a:tailEnd type="arrow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591</TotalTime>
  <Words>421</Words>
  <Application>Microsoft Office PowerPoint</Application>
  <PresentationFormat>Bildschirmpräsentation (4:3)</PresentationFormat>
  <Paragraphs>151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Comic Sans MS</vt:lpstr>
      <vt:lpstr>Wingdings</vt:lpstr>
      <vt:lpstr>SE.v28</vt:lpstr>
      <vt:lpstr>Praktikum Wetterballon:  "High Altitude eXploration Probe"</vt:lpstr>
      <vt:lpstr>HAXPro  "High Altitude eXploration Probe"</vt:lpstr>
      <vt:lpstr>Das Projekt</vt:lpstr>
      <vt:lpstr>Aufstiegsgenehmigung</vt:lpstr>
      <vt:lpstr>Die Sonde</vt:lpstr>
      <vt:lpstr>Die Sonde</vt:lpstr>
      <vt:lpstr>Die Sonde</vt:lpstr>
      <vt:lpstr>Die Sonde</vt:lpstr>
      <vt:lpstr>Kameras</vt:lpstr>
      <vt:lpstr>LoRaWAN - Long Range Wide Area Network</vt:lpstr>
      <vt:lpstr>RTTY - Radio Teletype</vt:lpstr>
      <vt:lpstr>Downlink</vt:lpstr>
      <vt:lpstr>Custom PCB</vt:lpstr>
      <vt:lpstr>Flugbahn Voraussage</vt:lpstr>
      <vt:lpstr>Flugbahn Voraussage</vt:lpstr>
      <vt:lpstr>Missionsstart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327</cp:revision>
  <cp:lastPrinted>2015-11-04T11:22:38Z</cp:lastPrinted>
  <dcterms:modified xsi:type="dcterms:W3CDTF">2018-03-15T23:51:00Z</dcterms:modified>
</cp:coreProperties>
</file>