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2"/>
  </p:notesMasterIdLst>
  <p:handoutMasterIdLst>
    <p:handoutMasterId r:id="rId23"/>
  </p:handoutMasterIdLst>
  <p:sldIdLst>
    <p:sldId id="321" r:id="rId2"/>
    <p:sldId id="369" r:id="rId3"/>
    <p:sldId id="368" r:id="rId4"/>
    <p:sldId id="370" r:id="rId5"/>
    <p:sldId id="371" r:id="rId6"/>
    <p:sldId id="372" r:id="rId7"/>
    <p:sldId id="374" r:id="rId8"/>
    <p:sldId id="375" r:id="rId9"/>
    <p:sldId id="391" r:id="rId10"/>
    <p:sldId id="393" r:id="rId11"/>
    <p:sldId id="394" r:id="rId12"/>
    <p:sldId id="395" r:id="rId13"/>
    <p:sldId id="384" r:id="rId14"/>
    <p:sldId id="376" r:id="rId15"/>
    <p:sldId id="377" r:id="rId16"/>
    <p:sldId id="383" r:id="rId17"/>
    <p:sldId id="379" r:id="rId18"/>
    <p:sldId id="380" r:id="rId19"/>
    <p:sldId id="381" r:id="rId20"/>
    <p:sldId id="382" r:id="rId21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vonWenckstern" initials="M" lastIdx="5" clrIdx="0"/>
  <p:cmAuthor id="1" name="ringert" initials="r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23" autoAdjust="0"/>
  </p:normalViewPr>
  <p:slideViewPr>
    <p:cSldViewPr>
      <p:cViewPr varScale="1">
        <p:scale>
          <a:sx n="94" d="100"/>
          <a:sy n="94" d="100"/>
        </p:scale>
        <p:origin x="12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598B9-83A5-4CCB-9AF2-C6E18FA42153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429AD-836C-48CB-8980-E51651B75DC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20.03.2018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9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49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02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6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22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3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64453" y="116632"/>
            <a:ext cx="1475358" cy="9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900" b="1" dirty="0"/>
              <a:t>FM, NE, FC</a:t>
            </a:r>
            <a:endParaRPr lang="de-DE" sz="900" dirty="0"/>
          </a:p>
          <a:p>
            <a:pPr>
              <a:spcBef>
                <a:spcPct val="50000"/>
              </a:spcBef>
            </a:pPr>
            <a:r>
              <a:rPr lang="de-DE" sz="900" dirty="0"/>
              <a:t>Praktikum Wetterballon  </a:t>
            </a:r>
            <a:r>
              <a:rPr lang="de-DE" sz="900" dirty="0" err="1"/>
              <a:t>HAXPro</a:t>
            </a:r>
            <a:endParaRPr lang="de-DE" sz="900" dirty="0"/>
          </a:p>
          <a:p>
            <a:pPr>
              <a:spcBef>
                <a:spcPct val="50000"/>
              </a:spcBef>
            </a:pPr>
            <a:endParaRPr lang="de-DE" sz="800" dirty="0"/>
          </a:p>
          <a:p>
            <a:pPr>
              <a:spcBef>
                <a:spcPct val="50000"/>
              </a:spcBef>
            </a:pPr>
            <a:r>
              <a:rPr lang="de-DE" sz="800" dirty="0"/>
              <a:t>Slide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://predict.habhub.org/#!/uuid=547a7a6d7446f1ac31aa97ffecc3ed70be5dc83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arth.nullschool.net/#current/wind/surface/level/orthographic=-350.70,46.90,3000/loc=146.551,24.06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edia.fvns.de/upload/files/TeaserHD.mp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Praktikum</a:t>
            </a:r>
            <a:r>
              <a:rPr lang="en-US" sz="3600" b="0" dirty="0"/>
              <a:t> </a:t>
            </a:r>
            <a:r>
              <a:rPr lang="en-US" sz="3600" b="0" dirty="0" err="1"/>
              <a:t>Wetterballon</a:t>
            </a:r>
            <a:r>
              <a:rPr lang="en-US" sz="3600" b="0" dirty="0"/>
              <a:t>: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96652" y="4221088"/>
            <a:ext cx="54811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Ferdinand Mehlan</a:t>
            </a:r>
            <a:r>
              <a:rPr lang="en-US" sz="2000" baseline="30000" dirty="0"/>
              <a:t>1</a:t>
            </a:r>
            <a:r>
              <a:rPr lang="en-US" sz="2000" dirty="0"/>
              <a:t>, Florian Claes</a:t>
            </a:r>
            <a:r>
              <a:rPr lang="en-US" sz="2000" baseline="30000" dirty="0"/>
              <a:t>2</a:t>
            </a:r>
            <a:r>
              <a:rPr lang="en-US" sz="2000" dirty="0"/>
              <a:t>, Nico Entz</a:t>
            </a:r>
            <a:r>
              <a:rPr lang="en-US" sz="2000" baseline="30000" dirty="0"/>
              <a:t>3</a:t>
            </a:r>
            <a:endParaRPr lang="en-US" sz="2000" dirty="0"/>
          </a:p>
          <a:p>
            <a:r>
              <a:rPr lang="en-US" sz="2000" dirty="0"/>
              <a:t>Supervised by von Wenckstern</a:t>
            </a:r>
            <a:r>
              <a:rPr lang="en-US" sz="2000" baseline="30000" dirty="0"/>
              <a:t>1</a:t>
            </a:r>
            <a:r>
              <a:rPr lang="en-US" sz="2000" dirty="0"/>
              <a:t>, Prof. Rumpe</a:t>
            </a:r>
            <a:r>
              <a:rPr lang="en-US" sz="2000" baseline="30000" dirty="0"/>
              <a:t>1</a:t>
            </a:r>
            <a:endParaRPr lang="en-US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364BDCC-78E4-47DB-A7F1-9F36954E8288}"/>
              </a:ext>
            </a:extLst>
          </p:cNvPr>
          <p:cNvSpPr txBox="1"/>
          <p:nvPr/>
        </p:nvSpPr>
        <p:spPr>
          <a:xfrm>
            <a:off x="5004048" y="5373216"/>
            <a:ext cx="3765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1 </a:t>
            </a:r>
            <a:r>
              <a:rPr lang="de-DE" sz="1200" dirty="0"/>
              <a:t>Software Engineering RWTH Aachen University</a:t>
            </a:r>
          </a:p>
          <a:p>
            <a:r>
              <a:rPr lang="en-US" sz="1200" baseline="30000" dirty="0"/>
              <a:t>2 </a:t>
            </a:r>
            <a:r>
              <a:rPr lang="de-DE" sz="1200" dirty="0"/>
              <a:t>MDR </a:t>
            </a:r>
            <a:r>
              <a:rPr lang="de-DE" sz="1200" dirty="0" err="1"/>
              <a:t>BildungsCentrum</a:t>
            </a:r>
            <a:endParaRPr lang="de-DE" sz="1200" dirty="0"/>
          </a:p>
          <a:p>
            <a:r>
              <a:rPr lang="en-US" sz="1200" baseline="30000" dirty="0"/>
              <a:t>3</a:t>
            </a:r>
            <a:r>
              <a:rPr lang="en-US" sz="1200" dirty="0"/>
              <a:t>NE </a:t>
            </a:r>
            <a:r>
              <a:rPr lang="en-US" sz="1200" dirty="0" err="1"/>
              <a:t>IT+Media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2102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 122">
            <a:extLst>
              <a:ext uri="{FF2B5EF4-FFF2-40B4-BE49-F238E27FC236}">
                <a16:creationId xmlns:a16="http://schemas.microsoft.com/office/drawing/2014/main" id="{B49F53CF-B993-4D53-B501-65953CD0EDE6}"/>
              </a:ext>
            </a:extLst>
          </p:cNvPr>
          <p:cNvSpPr/>
          <p:nvPr/>
        </p:nvSpPr>
        <p:spPr bwMode="auto">
          <a:xfrm rot="16200000">
            <a:off x="3922186" y="3440750"/>
            <a:ext cx="2402162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write_disk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CE404-0986-4194-8B61-F52F5A7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Sicht 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12C912-2C37-46CA-B888-8A53E54C0C4D}"/>
              </a:ext>
            </a:extLst>
          </p:cNvPr>
          <p:cNvSpPr/>
          <p:nvPr/>
        </p:nvSpPr>
        <p:spPr bwMode="auto">
          <a:xfrm>
            <a:off x="3319923" y="2408482"/>
            <a:ext cx="881273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take_img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5A507C7-2922-45CD-AA72-590B20263D55}"/>
              </a:ext>
            </a:extLst>
          </p:cNvPr>
          <p:cNvSpPr/>
          <p:nvPr/>
        </p:nvSpPr>
        <p:spPr bwMode="auto">
          <a:xfrm rot="16200000">
            <a:off x="1742547" y="3035737"/>
            <a:ext cx="1591822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switch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5F1FC9B-FA6C-490C-82A3-44C7CE783B79}"/>
              </a:ext>
            </a:extLst>
          </p:cNvPr>
          <p:cNvSpPr/>
          <p:nvPr/>
        </p:nvSpPr>
        <p:spPr bwMode="auto">
          <a:xfrm>
            <a:off x="3223910" y="249317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Gewinkelte Verbindung 50">
            <a:extLst>
              <a:ext uri="{FF2B5EF4-FFF2-40B4-BE49-F238E27FC236}">
                <a16:creationId xmlns:a16="http://schemas.microsoft.com/office/drawing/2014/main" id="{1CF28147-83ED-4106-B2B9-0FC8B0344B76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2803501" y="2583688"/>
            <a:ext cx="420409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D92F9A6-CFB7-42F3-A687-B0F8910EC1BA}"/>
              </a:ext>
            </a:extLst>
          </p:cNvPr>
          <p:cNvSpPr/>
          <p:nvPr/>
        </p:nvSpPr>
        <p:spPr bwMode="auto">
          <a:xfrm>
            <a:off x="2625406" y="249471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324FA3-F72C-473E-BAE3-FC34317E86F6}"/>
              </a:ext>
            </a:extLst>
          </p:cNvPr>
          <p:cNvSpPr/>
          <p:nvPr/>
        </p:nvSpPr>
        <p:spPr bwMode="auto">
          <a:xfrm>
            <a:off x="3225082" y="275873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Gewinkelte Verbindung 50">
            <a:extLst>
              <a:ext uri="{FF2B5EF4-FFF2-40B4-BE49-F238E27FC236}">
                <a16:creationId xmlns:a16="http://schemas.microsoft.com/office/drawing/2014/main" id="{47F72D5E-78A6-4E66-9535-EA4E68A248C5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 flipH="1">
            <a:off x="2804673" y="2849247"/>
            <a:ext cx="420409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5FB0F0-DF65-471E-8E7B-A64D401B9533}"/>
              </a:ext>
            </a:extLst>
          </p:cNvPr>
          <p:cNvSpPr/>
          <p:nvPr/>
        </p:nvSpPr>
        <p:spPr bwMode="auto">
          <a:xfrm>
            <a:off x="2626578" y="276027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" name="Gewinkelte Verbindung 50">
            <a:extLst>
              <a:ext uri="{FF2B5EF4-FFF2-40B4-BE49-F238E27FC236}">
                <a16:creationId xmlns:a16="http://schemas.microsoft.com/office/drawing/2014/main" id="{1B5999B7-206E-42EB-BED4-51D6F4EC8201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4288633" y="2570100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022EB6AF-B7BC-4CA3-BBDB-C3E97D40DC7A}"/>
              </a:ext>
            </a:extLst>
          </p:cNvPr>
          <p:cNvSpPr/>
          <p:nvPr/>
        </p:nvSpPr>
        <p:spPr bwMode="auto">
          <a:xfrm>
            <a:off x="4110538" y="248112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3A39DD0-1696-432A-A5CD-9B591A485B5A}"/>
              </a:ext>
            </a:extLst>
          </p:cNvPr>
          <p:cNvSpPr/>
          <p:nvPr/>
        </p:nvSpPr>
        <p:spPr bwMode="auto">
          <a:xfrm>
            <a:off x="4835536" y="247959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501A8915-5694-4463-BB86-52E453B52EA7}"/>
              </a:ext>
            </a:extLst>
          </p:cNvPr>
          <p:cNvSpPr/>
          <p:nvPr/>
        </p:nvSpPr>
        <p:spPr bwMode="auto">
          <a:xfrm rot="16200000">
            <a:off x="420890" y="3404145"/>
            <a:ext cx="2402161" cy="3886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control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327EED00-E26E-4736-A45B-FD5B5C10D835}"/>
              </a:ext>
            </a:extLst>
          </p:cNvPr>
          <p:cNvSpPr/>
          <p:nvPr/>
        </p:nvSpPr>
        <p:spPr bwMode="auto">
          <a:xfrm>
            <a:off x="2270380" y="2501162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5" name="Gewinkelte Verbindung 50">
            <a:extLst>
              <a:ext uri="{FF2B5EF4-FFF2-40B4-BE49-F238E27FC236}">
                <a16:creationId xmlns:a16="http://schemas.microsoft.com/office/drawing/2014/main" id="{CE2B3A15-E992-43BC-A610-CF4243C6495F}"/>
              </a:ext>
            </a:extLst>
          </p:cNvPr>
          <p:cNvCxnSpPr>
            <a:cxnSpLocks/>
            <a:stCxn id="186" idx="3"/>
            <a:endCxn id="184" idx="1"/>
          </p:cNvCxnSpPr>
          <p:nvPr/>
        </p:nvCxnSpPr>
        <p:spPr>
          <a:xfrm flipV="1">
            <a:off x="1881733" y="2591672"/>
            <a:ext cx="388647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705D14B4-6208-4DEB-A74D-0673A3EAA3C7}"/>
              </a:ext>
            </a:extLst>
          </p:cNvPr>
          <p:cNvSpPr/>
          <p:nvPr/>
        </p:nvSpPr>
        <p:spPr bwMode="auto">
          <a:xfrm>
            <a:off x="1703638" y="250269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46AAB65D-2FE5-4CD9-8CD4-12296D05A152}"/>
              </a:ext>
            </a:extLst>
          </p:cNvPr>
          <p:cNvSpPr/>
          <p:nvPr/>
        </p:nvSpPr>
        <p:spPr bwMode="auto">
          <a:xfrm>
            <a:off x="2267744" y="372640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8" name="Gewinkelte Verbindung 50">
            <a:extLst>
              <a:ext uri="{FF2B5EF4-FFF2-40B4-BE49-F238E27FC236}">
                <a16:creationId xmlns:a16="http://schemas.microsoft.com/office/drawing/2014/main" id="{0C0472F0-BBE6-4B63-B3B6-9A6C7ADECBE2}"/>
              </a:ext>
            </a:extLst>
          </p:cNvPr>
          <p:cNvCxnSpPr>
            <a:cxnSpLocks/>
            <a:stCxn id="187" idx="1"/>
            <a:endCxn id="189" idx="3"/>
          </p:cNvCxnSpPr>
          <p:nvPr/>
        </p:nvCxnSpPr>
        <p:spPr>
          <a:xfrm flipH="1">
            <a:off x="1879097" y="3816916"/>
            <a:ext cx="388647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9" name="Rechteck 188">
            <a:extLst>
              <a:ext uri="{FF2B5EF4-FFF2-40B4-BE49-F238E27FC236}">
                <a16:creationId xmlns:a16="http://schemas.microsoft.com/office/drawing/2014/main" id="{227C84C6-07FD-4B36-9E94-373534AACF3F}"/>
              </a:ext>
            </a:extLst>
          </p:cNvPr>
          <p:cNvSpPr/>
          <p:nvPr/>
        </p:nvSpPr>
        <p:spPr bwMode="auto">
          <a:xfrm>
            <a:off x="1701002" y="3727939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AutoShape 40">
            <a:extLst>
              <a:ext uri="{FF2B5EF4-FFF2-40B4-BE49-F238E27FC236}">
                <a16:creationId xmlns:a16="http://schemas.microsoft.com/office/drawing/2014/main" id="{089D8E69-4759-44FB-9B69-D92A042E67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53676" y="1383224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View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F256A8AA-34F4-4A24-83A8-6D712181BE79}"/>
              </a:ext>
            </a:extLst>
          </p:cNvPr>
          <p:cNvSpPr/>
          <p:nvPr/>
        </p:nvSpPr>
        <p:spPr bwMode="auto">
          <a:xfrm>
            <a:off x="3329033" y="3254048"/>
            <a:ext cx="881273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take_vid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15F2DB56-C214-4DD2-83A5-AC323D4111EA}"/>
              </a:ext>
            </a:extLst>
          </p:cNvPr>
          <p:cNvSpPr/>
          <p:nvPr/>
        </p:nvSpPr>
        <p:spPr bwMode="auto">
          <a:xfrm>
            <a:off x="3222738" y="338014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4" name="Gewinkelte Verbindung 50">
            <a:extLst>
              <a:ext uri="{FF2B5EF4-FFF2-40B4-BE49-F238E27FC236}">
                <a16:creationId xmlns:a16="http://schemas.microsoft.com/office/drawing/2014/main" id="{94F8245D-87E9-4BA9-8EF6-45AF4A9174DF}"/>
              </a:ext>
            </a:extLst>
          </p:cNvPr>
          <p:cNvCxnSpPr>
            <a:cxnSpLocks/>
            <a:stCxn id="115" idx="3"/>
            <a:endCxn id="113" idx="1"/>
          </p:cNvCxnSpPr>
          <p:nvPr/>
        </p:nvCxnSpPr>
        <p:spPr>
          <a:xfrm flipV="1">
            <a:off x="2802329" y="3470654"/>
            <a:ext cx="420409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15" name="Rechteck 114">
            <a:extLst>
              <a:ext uri="{FF2B5EF4-FFF2-40B4-BE49-F238E27FC236}">
                <a16:creationId xmlns:a16="http://schemas.microsoft.com/office/drawing/2014/main" id="{F7A8D7D3-28AA-4854-9434-A4551F0172E0}"/>
              </a:ext>
            </a:extLst>
          </p:cNvPr>
          <p:cNvSpPr/>
          <p:nvPr/>
        </p:nvSpPr>
        <p:spPr bwMode="auto">
          <a:xfrm>
            <a:off x="2624234" y="338167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221564CC-0F92-4A24-B4E9-30E743A0499D}"/>
              </a:ext>
            </a:extLst>
          </p:cNvPr>
          <p:cNvSpPr/>
          <p:nvPr/>
        </p:nvSpPr>
        <p:spPr bwMode="auto">
          <a:xfrm>
            <a:off x="3223910" y="364570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4" name="Gewinkelte Verbindung 50">
            <a:extLst>
              <a:ext uri="{FF2B5EF4-FFF2-40B4-BE49-F238E27FC236}">
                <a16:creationId xmlns:a16="http://schemas.microsoft.com/office/drawing/2014/main" id="{50994060-E067-41B8-86F8-F8B8EF6320ED}"/>
              </a:ext>
            </a:extLst>
          </p:cNvPr>
          <p:cNvCxnSpPr>
            <a:cxnSpLocks/>
            <a:stCxn id="116" idx="1"/>
            <a:endCxn id="125" idx="3"/>
          </p:cNvCxnSpPr>
          <p:nvPr/>
        </p:nvCxnSpPr>
        <p:spPr>
          <a:xfrm flipH="1">
            <a:off x="2803501" y="3736213"/>
            <a:ext cx="420409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5" name="Rechteck 124">
            <a:extLst>
              <a:ext uri="{FF2B5EF4-FFF2-40B4-BE49-F238E27FC236}">
                <a16:creationId xmlns:a16="http://schemas.microsoft.com/office/drawing/2014/main" id="{7FE44974-A11C-4051-822D-C7F04E3B88BB}"/>
              </a:ext>
            </a:extLst>
          </p:cNvPr>
          <p:cNvSpPr/>
          <p:nvPr/>
        </p:nvSpPr>
        <p:spPr bwMode="auto">
          <a:xfrm>
            <a:off x="2625406" y="364723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1E6458-B5FC-4159-8218-DFB82B816E0B}"/>
              </a:ext>
            </a:extLst>
          </p:cNvPr>
          <p:cNvSpPr/>
          <p:nvPr/>
        </p:nvSpPr>
        <p:spPr bwMode="auto">
          <a:xfrm>
            <a:off x="3329033" y="4115932"/>
            <a:ext cx="881273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rd_gps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81FCEC8-50AC-4F8D-A638-6F0E9729D0FB}"/>
              </a:ext>
            </a:extLst>
          </p:cNvPr>
          <p:cNvSpPr/>
          <p:nvPr/>
        </p:nvSpPr>
        <p:spPr bwMode="auto">
          <a:xfrm>
            <a:off x="3222738" y="424202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1" name="Gewinkelte Verbindung 50">
            <a:extLst>
              <a:ext uri="{FF2B5EF4-FFF2-40B4-BE49-F238E27FC236}">
                <a16:creationId xmlns:a16="http://schemas.microsoft.com/office/drawing/2014/main" id="{E3FFD55D-1D06-4C00-B451-FBAFA0BBB3F8}"/>
              </a:ext>
            </a:extLst>
          </p:cNvPr>
          <p:cNvCxnSpPr>
            <a:cxnSpLocks/>
            <a:stCxn id="133" idx="3"/>
            <a:endCxn id="130" idx="1"/>
          </p:cNvCxnSpPr>
          <p:nvPr/>
        </p:nvCxnSpPr>
        <p:spPr>
          <a:xfrm flipV="1">
            <a:off x="1913103" y="4332538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5BCE51D-14EA-4003-B6AA-AAC9C0055A1C}"/>
              </a:ext>
            </a:extLst>
          </p:cNvPr>
          <p:cNvSpPr/>
          <p:nvPr/>
        </p:nvSpPr>
        <p:spPr bwMode="auto">
          <a:xfrm>
            <a:off x="1735008" y="424356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7EF6A787-4850-4ECC-8BCD-FCC83A699E01}"/>
              </a:ext>
            </a:extLst>
          </p:cNvPr>
          <p:cNvSpPr/>
          <p:nvPr/>
        </p:nvSpPr>
        <p:spPr bwMode="auto">
          <a:xfrm>
            <a:off x="3223910" y="450758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5" name="Gewinkelte Verbindung 50">
            <a:extLst>
              <a:ext uri="{FF2B5EF4-FFF2-40B4-BE49-F238E27FC236}">
                <a16:creationId xmlns:a16="http://schemas.microsoft.com/office/drawing/2014/main" id="{AB9EEF71-F3BD-4AAC-9E5B-4B35709D517E}"/>
              </a:ext>
            </a:extLst>
          </p:cNvPr>
          <p:cNvCxnSpPr>
            <a:cxnSpLocks/>
            <a:stCxn id="134" idx="1"/>
            <a:endCxn id="136" idx="3"/>
          </p:cNvCxnSpPr>
          <p:nvPr/>
        </p:nvCxnSpPr>
        <p:spPr>
          <a:xfrm flipH="1">
            <a:off x="1914275" y="4598097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10B82CC5-2C52-47A6-ADDA-885483958071}"/>
              </a:ext>
            </a:extLst>
          </p:cNvPr>
          <p:cNvSpPr/>
          <p:nvPr/>
        </p:nvSpPr>
        <p:spPr bwMode="auto">
          <a:xfrm>
            <a:off x="1736180" y="450912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Textfeld 147">
            <a:extLst>
              <a:ext uri="{FF2B5EF4-FFF2-40B4-BE49-F238E27FC236}">
                <a16:creationId xmlns:a16="http://schemas.microsoft.com/office/drawing/2014/main" id="{415B95D5-110D-49E8-9AF2-F01D3E53C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648" y="5214853"/>
            <a:ext cx="18424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Call and check for success of process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8FE40B84-D703-4EE1-A31C-D51A0C6F425C}"/>
              </a:ext>
            </a:extLst>
          </p:cNvPr>
          <p:cNvSpPr/>
          <p:nvPr/>
        </p:nvSpPr>
        <p:spPr bwMode="auto">
          <a:xfrm>
            <a:off x="2204720" y="4683760"/>
            <a:ext cx="243858" cy="528320"/>
          </a:xfrm>
          <a:custGeom>
            <a:avLst/>
            <a:gdLst>
              <a:gd name="connsiteX0" fmla="*/ 10160 w 243858"/>
              <a:gd name="connsiteY0" fmla="*/ 528320 h 528320"/>
              <a:gd name="connsiteX1" fmla="*/ 243840 w 243858"/>
              <a:gd name="connsiteY1" fmla="*/ 325120 h 528320"/>
              <a:gd name="connsiteX2" fmla="*/ 0 w 243858"/>
              <a:gd name="connsiteY2" fmla="*/ 0 h 52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58" h="528320">
                <a:moveTo>
                  <a:pt x="10160" y="528320"/>
                </a:moveTo>
                <a:cubicBezTo>
                  <a:pt x="127846" y="470746"/>
                  <a:pt x="245533" y="413173"/>
                  <a:pt x="243840" y="325120"/>
                </a:cubicBezTo>
                <a:cubicBezTo>
                  <a:pt x="242147" y="237067"/>
                  <a:pt x="121073" y="118533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0DB46E01-0842-4CF5-B4DC-D57872E69AC4}"/>
              </a:ext>
            </a:extLst>
          </p:cNvPr>
          <p:cNvSpPr/>
          <p:nvPr/>
        </p:nvSpPr>
        <p:spPr bwMode="auto">
          <a:xfrm>
            <a:off x="2668717" y="4181386"/>
            <a:ext cx="287843" cy="1027628"/>
          </a:xfrm>
          <a:custGeom>
            <a:avLst/>
            <a:gdLst>
              <a:gd name="connsiteX0" fmla="*/ 206563 w 287843"/>
              <a:gd name="connsiteY0" fmla="*/ 1223735 h 1223735"/>
              <a:gd name="connsiteX1" fmla="*/ 3363 w 287843"/>
              <a:gd name="connsiteY1" fmla="*/ 664935 h 1223735"/>
              <a:gd name="connsiteX2" fmla="*/ 94803 w 287843"/>
              <a:gd name="connsiteY2" fmla="*/ 45175 h 1223735"/>
              <a:gd name="connsiteX3" fmla="*/ 287843 w 287843"/>
              <a:gd name="connsiteY3" fmla="*/ 95975 h 122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843" h="1223735">
                <a:moveTo>
                  <a:pt x="206563" y="1223735"/>
                </a:moveTo>
                <a:cubicBezTo>
                  <a:pt x="114276" y="1042548"/>
                  <a:pt x="21990" y="861362"/>
                  <a:pt x="3363" y="664935"/>
                </a:cubicBezTo>
                <a:cubicBezTo>
                  <a:pt x="-15264" y="468508"/>
                  <a:pt x="47390" y="140002"/>
                  <a:pt x="94803" y="45175"/>
                </a:cubicBezTo>
                <a:cubicBezTo>
                  <a:pt x="142216" y="-49652"/>
                  <a:pt x="215029" y="23161"/>
                  <a:pt x="287843" y="95975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Textfeld 147">
            <a:extLst>
              <a:ext uri="{FF2B5EF4-FFF2-40B4-BE49-F238E27FC236}">
                <a16:creationId xmlns:a16="http://schemas.microsoft.com/office/drawing/2014/main" id="{D4E743BD-3FB4-4275-8CE5-0A8E3B57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691" y="1444877"/>
            <a:ext cx="16782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Switch between taking images 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a</a:t>
            </a:r>
            <a:r>
              <a:rPr lang="en-US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nd</a:t>
            </a: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videos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31127B8-6AB5-4D4E-A4A5-B6752C23F5DC}"/>
              </a:ext>
            </a:extLst>
          </p:cNvPr>
          <p:cNvSpPr/>
          <p:nvPr/>
        </p:nvSpPr>
        <p:spPr bwMode="auto">
          <a:xfrm>
            <a:off x="2580640" y="2011680"/>
            <a:ext cx="498068" cy="325120"/>
          </a:xfrm>
          <a:custGeom>
            <a:avLst/>
            <a:gdLst>
              <a:gd name="connsiteX0" fmla="*/ 50800 w 498068"/>
              <a:gd name="connsiteY0" fmla="*/ 0 h 325120"/>
              <a:gd name="connsiteX1" fmla="*/ 497840 w 498068"/>
              <a:gd name="connsiteY1" fmla="*/ 121920 h 325120"/>
              <a:gd name="connsiteX2" fmla="*/ 0 w 498068"/>
              <a:gd name="connsiteY2" fmla="*/ 32512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68" h="325120">
                <a:moveTo>
                  <a:pt x="50800" y="0"/>
                </a:moveTo>
                <a:cubicBezTo>
                  <a:pt x="278553" y="33866"/>
                  <a:pt x="506307" y="67733"/>
                  <a:pt x="497840" y="121920"/>
                </a:cubicBezTo>
                <a:cubicBezTo>
                  <a:pt x="489373" y="176107"/>
                  <a:pt x="244686" y="250613"/>
                  <a:pt x="0" y="32512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5" name="Gewinkelte Verbindung 50">
            <a:extLst>
              <a:ext uri="{FF2B5EF4-FFF2-40B4-BE49-F238E27FC236}">
                <a16:creationId xmlns:a16="http://schemas.microsoft.com/office/drawing/2014/main" id="{253E4264-84BE-4372-A7E7-E50CA8491F20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4299353" y="2874417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0E19C60B-0B79-4931-978C-375E786ABC47}"/>
              </a:ext>
            </a:extLst>
          </p:cNvPr>
          <p:cNvSpPr/>
          <p:nvPr/>
        </p:nvSpPr>
        <p:spPr bwMode="auto">
          <a:xfrm>
            <a:off x="4121258" y="278544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4C229F3-5CD5-4DE7-9E18-D1043546B93B}"/>
              </a:ext>
            </a:extLst>
          </p:cNvPr>
          <p:cNvSpPr/>
          <p:nvPr/>
        </p:nvSpPr>
        <p:spPr bwMode="auto">
          <a:xfrm>
            <a:off x="4846256" y="278390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1" name="Gewinkelte Verbindung 50">
            <a:extLst>
              <a:ext uri="{FF2B5EF4-FFF2-40B4-BE49-F238E27FC236}">
                <a16:creationId xmlns:a16="http://schemas.microsoft.com/office/drawing/2014/main" id="{F9BE6B1E-7F3D-4808-A49A-51EBDC2B60A4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4296565" y="3420556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AF330EBE-F229-494A-86F4-519C95DCF642}"/>
              </a:ext>
            </a:extLst>
          </p:cNvPr>
          <p:cNvSpPr/>
          <p:nvPr/>
        </p:nvSpPr>
        <p:spPr bwMode="auto">
          <a:xfrm>
            <a:off x="4118470" y="3331579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5068B7EB-E302-4F7B-B05C-4F03384F5279}"/>
              </a:ext>
            </a:extLst>
          </p:cNvPr>
          <p:cNvSpPr/>
          <p:nvPr/>
        </p:nvSpPr>
        <p:spPr bwMode="auto">
          <a:xfrm>
            <a:off x="4843468" y="333004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4" name="Gewinkelte Verbindung 50">
            <a:extLst>
              <a:ext uri="{FF2B5EF4-FFF2-40B4-BE49-F238E27FC236}">
                <a16:creationId xmlns:a16="http://schemas.microsoft.com/office/drawing/2014/main" id="{F31B75BF-FD7A-4C0C-BFC5-B718A3115A7E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4307285" y="3724873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26C8F09B-B446-428B-8B4A-086FAC42834D}"/>
              </a:ext>
            </a:extLst>
          </p:cNvPr>
          <p:cNvSpPr/>
          <p:nvPr/>
        </p:nvSpPr>
        <p:spPr bwMode="auto">
          <a:xfrm>
            <a:off x="4129190" y="363589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315BBD72-3316-45C0-8343-94BF582DADCF}"/>
              </a:ext>
            </a:extLst>
          </p:cNvPr>
          <p:cNvSpPr/>
          <p:nvPr/>
        </p:nvSpPr>
        <p:spPr bwMode="auto">
          <a:xfrm>
            <a:off x="4854188" y="363436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9" name="Gewinkelte Verbindung 50">
            <a:extLst>
              <a:ext uri="{FF2B5EF4-FFF2-40B4-BE49-F238E27FC236}">
                <a16:creationId xmlns:a16="http://schemas.microsoft.com/office/drawing/2014/main" id="{ED0FA4C9-9E00-46AD-BFBA-5CB3C738F31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 flipV="1">
            <a:off x="4298572" y="4305848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0E228057-A563-4177-869F-765D786E54F8}"/>
              </a:ext>
            </a:extLst>
          </p:cNvPr>
          <p:cNvSpPr/>
          <p:nvPr/>
        </p:nvSpPr>
        <p:spPr bwMode="auto">
          <a:xfrm>
            <a:off x="4120477" y="421687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5735A1B2-7435-49E1-AA50-A175884DD312}"/>
              </a:ext>
            </a:extLst>
          </p:cNvPr>
          <p:cNvSpPr/>
          <p:nvPr/>
        </p:nvSpPr>
        <p:spPr bwMode="auto">
          <a:xfrm>
            <a:off x="4845475" y="421533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2" name="Gewinkelte Verbindung 50">
            <a:extLst>
              <a:ext uri="{FF2B5EF4-FFF2-40B4-BE49-F238E27FC236}">
                <a16:creationId xmlns:a16="http://schemas.microsoft.com/office/drawing/2014/main" id="{18BC1559-DDE8-4CCA-ABB7-787671E16CA9}"/>
              </a:ext>
            </a:extLst>
          </p:cNvPr>
          <p:cNvCxnSpPr>
            <a:cxnSpLocks/>
            <a:stCxn id="84" idx="1"/>
            <a:endCxn id="83" idx="3"/>
          </p:cNvCxnSpPr>
          <p:nvPr/>
        </p:nvCxnSpPr>
        <p:spPr>
          <a:xfrm flipH="1">
            <a:off x="4309292" y="4610165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EEA9EFB9-DDB3-4337-842D-FF8599F2B191}"/>
              </a:ext>
            </a:extLst>
          </p:cNvPr>
          <p:cNvSpPr/>
          <p:nvPr/>
        </p:nvSpPr>
        <p:spPr bwMode="auto">
          <a:xfrm>
            <a:off x="4131197" y="452118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911605F-6D23-455B-BFC7-6A168B8B8C19}"/>
              </a:ext>
            </a:extLst>
          </p:cNvPr>
          <p:cNvSpPr/>
          <p:nvPr/>
        </p:nvSpPr>
        <p:spPr bwMode="auto">
          <a:xfrm>
            <a:off x="4856195" y="451965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22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CE404-0986-4194-8B61-F52F5A7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Sicht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12C912-2C37-46CA-B888-8A53E54C0C4D}"/>
              </a:ext>
            </a:extLst>
          </p:cNvPr>
          <p:cNvSpPr/>
          <p:nvPr/>
        </p:nvSpPr>
        <p:spPr bwMode="auto">
          <a:xfrm>
            <a:off x="3319923" y="2408482"/>
            <a:ext cx="881273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take_img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5A507C7-2922-45CD-AA72-590B20263D55}"/>
              </a:ext>
            </a:extLst>
          </p:cNvPr>
          <p:cNvSpPr/>
          <p:nvPr/>
        </p:nvSpPr>
        <p:spPr bwMode="auto">
          <a:xfrm rot="16200000">
            <a:off x="1742547" y="3035737"/>
            <a:ext cx="1591822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switch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5F1FC9B-FA6C-490C-82A3-44C7CE783B79}"/>
              </a:ext>
            </a:extLst>
          </p:cNvPr>
          <p:cNvSpPr/>
          <p:nvPr/>
        </p:nvSpPr>
        <p:spPr bwMode="auto">
          <a:xfrm>
            <a:off x="3223910" y="249317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Gewinkelte Verbindung 50">
            <a:extLst>
              <a:ext uri="{FF2B5EF4-FFF2-40B4-BE49-F238E27FC236}">
                <a16:creationId xmlns:a16="http://schemas.microsoft.com/office/drawing/2014/main" id="{1CF28147-83ED-4106-B2B9-0FC8B0344B76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2803501" y="2583688"/>
            <a:ext cx="420409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D92F9A6-CFB7-42F3-A687-B0F8910EC1BA}"/>
              </a:ext>
            </a:extLst>
          </p:cNvPr>
          <p:cNvSpPr/>
          <p:nvPr/>
        </p:nvSpPr>
        <p:spPr bwMode="auto">
          <a:xfrm>
            <a:off x="2625406" y="249471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324FA3-F72C-473E-BAE3-FC34317E86F6}"/>
              </a:ext>
            </a:extLst>
          </p:cNvPr>
          <p:cNvSpPr/>
          <p:nvPr/>
        </p:nvSpPr>
        <p:spPr bwMode="auto">
          <a:xfrm>
            <a:off x="3225082" y="275873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Gewinkelte Verbindung 50">
            <a:extLst>
              <a:ext uri="{FF2B5EF4-FFF2-40B4-BE49-F238E27FC236}">
                <a16:creationId xmlns:a16="http://schemas.microsoft.com/office/drawing/2014/main" id="{47F72D5E-78A6-4E66-9535-EA4E68A248C5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 flipH="1">
            <a:off x="2804673" y="2849247"/>
            <a:ext cx="420409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9F5FB0F0-DF65-471E-8E7B-A64D401B9533}"/>
              </a:ext>
            </a:extLst>
          </p:cNvPr>
          <p:cNvSpPr/>
          <p:nvPr/>
        </p:nvSpPr>
        <p:spPr bwMode="auto">
          <a:xfrm>
            <a:off x="2626578" y="276027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" name="Gewinkelte Verbindung 50">
            <a:extLst>
              <a:ext uri="{FF2B5EF4-FFF2-40B4-BE49-F238E27FC236}">
                <a16:creationId xmlns:a16="http://schemas.microsoft.com/office/drawing/2014/main" id="{1B5999B7-206E-42EB-BED4-51D6F4EC8201}"/>
              </a:ext>
            </a:extLst>
          </p:cNvPr>
          <p:cNvCxnSpPr>
            <a:cxnSpLocks/>
            <a:stCxn id="38" idx="3"/>
            <a:endCxn id="95" idx="1"/>
          </p:cNvCxnSpPr>
          <p:nvPr/>
        </p:nvCxnSpPr>
        <p:spPr>
          <a:xfrm>
            <a:off x="4287717" y="2556644"/>
            <a:ext cx="282343" cy="258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022EB6AF-B7BC-4CA3-BBDB-C3E97D40DC7A}"/>
              </a:ext>
            </a:extLst>
          </p:cNvPr>
          <p:cNvSpPr/>
          <p:nvPr/>
        </p:nvSpPr>
        <p:spPr bwMode="auto">
          <a:xfrm>
            <a:off x="4109622" y="246613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3A41732-C171-419B-9547-0E6B0723FAE4}"/>
              </a:ext>
            </a:extLst>
          </p:cNvPr>
          <p:cNvSpPr/>
          <p:nvPr/>
        </p:nvSpPr>
        <p:spPr bwMode="auto">
          <a:xfrm>
            <a:off x="4656581" y="2387831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scale_img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5AF06F2A-713E-4D1C-A94F-A3563044029C}"/>
              </a:ext>
            </a:extLst>
          </p:cNvPr>
          <p:cNvSpPr/>
          <p:nvPr/>
        </p:nvSpPr>
        <p:spPr bwMode="auto">
          <a:xfrm>
            <a:off x="4661591" y="3159488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emb_gps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757F6559-9CF3-4323-AA99-E2B60801119B}"/>
              </a:ext>
            </a:extLst>
          </p:cNvPr>
          <p:cNvSpPr/>
          <p:nvPr/>
        </p:nvSpPr>
        <p:spPr bwMode="auto">
          <a:xfrm>
            <a:off x="4571369" y="323779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2ACE7F0B-84FD-473D-9C71-189056A48C1B}"/>
              </a:ext>
            </a:extLst>
          </p:cNvPr>
          <p:cNvSpPr/>
          <p:nvPr/>
        </p:nvSpPr>
        <p:spPr bwMode="auto">
          <a:xfrm>
            <a:off x="4570060" y="246872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39B3124-3639-45BC-A787-7260D846ED49}"/>
              </a:ext>
            </a:extLst>
          </p:cNvPr>
          <p:cNvSpPr/>
          <p:nvPr/>
        </p:nvSpPr>
        <p:spPr bwMode="auto">
          <a:xfrm>
            <a:off x="5038225" y="306696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F1D56E0-6E78-49FA-A72D-8DAD55B1FDC9}"/>
              </a:ext>
            </a:extLst>
          </p:cNvPr>
          <p:cNvSpPr/>
          <p:nvPr/>
        </p:nvSpPr>
        <p:spPr bwMode="auto">
          <a:xfrm>
            <a:off x="5038224" y="265867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680FF46F-5582-4544-98FA-086DAE6BA512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>
            <a:off x="5127272" y="2839691"/>
            <a:ext cx="1" cy="227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5724F7FF-9610-4524-B20E-903057F503EF}"/>
              </a:ext>
            </a:extLst>
          </p:cNvPr>
          <p:cNvSpPr/>
          <p:nvPr/>
        </p:nvSpPr>
        <p:spPr bwMode="auto">
          <a:xfrm>
            <a:off x="5526247" y="324798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63187CE0-F76D-4506-9738-15DC63813EB3}"/>
              </a:ext>
            </a:extLst>
          </p:cNvPr>
          <p:cNvCxnSpPr>
            <a:cxnSpLocks/>
            <a:stCxn id="106" idx="3"/>
            <a:endCxn id="111" idx="1"/>
          </p:cNvCxnSpPr>
          <p:nvPr/>
        </p:nvCxnSpPr>
        <p:spPr>
          <a:xfrm>
            <a:off x="5704342" y="3338490"/>
            <a:ext cx="444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025FE36-EEB2-4947-A9B4-9115FFD5AF5A}"/>
              </a:ext>
            </a:extLst>
          </p:cNvPr>
          <p:cNvSpPr/>
          <p:nvPr/>
        </p:nvSpPr>
        <p:spPr bwMode="auto">
          <a:xfrm>
            <a:off x="6231406" y="3159488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enc_ssdv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A378425-9279-42C0-82A9-004D6F537058}"/>
              </a:ext>
            </a:extLst>
          </p:cNvPr>
          <p:cNvSpPr/>
          <p:nvPr/>
        </p:nvSpPr>
        <p:spPr bwMode="auto">
          <a:xfrm>
            <a:off x="6149207" y="324798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608EA44-9CB6-41E9-9164-CD8BA6263434}"/>
              </a:ext>
            </a:extLst>
          </p:cNvPr>
          <p:cNvSpPr/>
          <p:nvPr/>
        </p:nvSpPr>
        <p:spPr bwMode="auto">
          <a:xfrm>
            <a:off x="7096062" y="324162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8CCF821A-0FB5-44E1-A0F4-781CD4BAC6F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7274157" y="3332135"/>
            <a:ext cx="444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>
            <a:extLst>
              <a:ext uri="{FF2B5EF4-FFF2-40B4-BE49-F238E27FC236}">
                <a16:creationId xmlns:a16="http://schemas.microsoft.com/office/drawing/2014/main" id="{0F896A18-32B5-49A9-8926-1E68E215A2A8}"/>
              </a:ext>
            </a:extLst>
          </p:cNvPr>
          <p:cNvSpPr/>
          <p:nvPr/>
        </p:nvSpPr>
        <p:spPr bwMode="auto">
          <a:xfrm>
            <a:off x="7801221" y="3153133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send_rtty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B096618D-5B19-466C-9DB9-D81FC3930466}"/>
              </a:ext>
            </a:extLst>
          </p:cNvPr>
          <p:cNvSpPr/>
          <p:nvPr/>
        </p:nvSpPr>
        <p:spPr bwMode="auto">
          <a:xfrm>
            <a:off x="7719022" y="324162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501A8915-5694-4463-BB86-52E453B52EA7}"/>
              </a:ext>
            </a:extLst>
          </p:cNvPr>
          <p:cNvSpPr/>
          <p:nvPr/>
        </p:nvSpPr>
        <p:spPr bwMode="auto">
          <a:xfrm rot="16200000">
            <a:off x="419556" y="3402811"/>
            <a:ext cx="2402161" cy="3913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control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327EED00-E26E-4736-A45B-FD5B5C10D835}"/>
              </a:ext>
            </a:extLst>
          </p:cNvPr>
          <p:cNvSpPr/>
          <p:nvPr/>
        </p:nvSpPr>
        <p:spPr bwMode="auto">
          <a:xfrm>
            <a:off x="2270380" y="2501162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5" name="Gewinkelte Verbindung 50">
            <a:extLst>
              <a:ext uri="{FF2B5EF4-FFF2-40B4-BE49-F238E27FC236}">
                <a16:creationId xmlns:a16="http://schemas.microsoft.com/office/drawing/2014/main" id="{CE2B3A15-E992-43BC-A610-CF4243C6495F}"/>
              </a:ext>
            </a:extLst>
          </p:cNvPr>
          <p:cNvCxnSpPr>
            <a:cxnSpLocks/>
            <a:stCxn id="186" idx="3"/>
            <a:endCxn id="184" idx="1"/>
          </p:cNvCxnSpPr>
          <p:nvPr/>
        </p:nvCxnSpPr>
        <p:spPr>
          <a:xfrm flipV="1">
            <a:off x="1881733" y="2591672"/>
            <a:ext cx="388647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705D14B4-6208-4DEB-A74D-0673A3EAA3C7}"/>
              </a:ext>
            </a:extLst>
          </p:cNvPr>
          <p:cNvSpPr/>
          <p:nvPr/>
        </p:nvSpPr>
        <p:spPr bwMode="auto">
          <a:xfrm>
            <a:off x="1703638" y="250269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46AAB65D-2FE5-4CD9-8CD4-12296D05A152}"/>
              </a:ext>
            </a:extLst>
          </p:cNvPr>
          <p:cNvSpPr/>
          <p:nvPr/>
        </p:nvSpPr>
        <p:spPr bwMode="auto">
          <a:xfrm>
            <a:off x="2267744" y="372640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88" name="Gewinkelte Verbindung 50">
            <a:extLst>
              <a:ext uri="{FF2B5EF4-FFF2-40B4-BE49-F238E27FC236}">
                <a16:creationId xmlns:a16="http://schemas.microsoft.com/office/drawing/2014/main" id="{0C0472F0-BBE6-4B63-B3B6-9A6C7ADECBE2}"/>
              </a:ext>
            </a:extLst>
          </p:cNvPr>
          <p:cNvCxnSpPr>
            <a:cxnSpLocks/>
            <a:stCxn id="187" idx="1"/>
            <a:endCxn id="189" idx="3"/>
          </p:cNvCxnSpPr>
          <p:nvPr/>
        </p:nvCxnSpPr>
        <p:spPr>
          <a:xfrm flipH="1">
            <a:off x="1879097" y="3816916"/>
            <a:ext cx="388647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89" name="Rechteck 188">
            <a:extLst>
              <a:ext uri="{FF2B5EF4-FFF2-40B4-BE49-F238E27FC236}">
                <a16:creationId xmlns:a16="http://schemas.microsoft.com/office/drawing/2014/main" id="{227C84C6-07FD-4B36-9E94-373534AACF3F}"/>
              </a:ext>
            </a:extLst>
          </p:cNvPr>
          <p:cNvSpPr/>
          <p:nvPr/>
        </p:nvSpPr>
        <p:spPr bwMode="auto">
          <a:xfrm>
            <a:off x="1701002" y="3727939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AutoShape 40">
            <a:extLst>
              <a:ext uri="{FF2B5EF4-FFF2-40B4-BE49-F238E27FC236}">
                <a16:creationId xmlns:a16="http://schemas.microsoft.com/office/drawing/2014/main" id="{089D8E69-4759-44FB-9B69-D92A042E67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53676" y="1383224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View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1E6458-B5FC-4159-8218-DFB82B816E0B}"/>
              </a:ext>
            </a:extLst>
          </p:cNvPr>
          <p:cNvSpPr/>
          <p:nvPr/>
        </p:nvSpPr>
        <p:spPr bwMode="auto">
          <a:xfrm>
            <a:off x="3329033" y="4115932"/>
            <a:ext cx="881273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rd_gps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81FCEC8-50AC-4F8D-A638-6F0E9729D0FB}"/>
              </a:ext>
            </a:extLst>
          </p:cNvPr>
          <p:cNvSpPr/>
          <p:nvPr/>
        </p:nvSpPr>
        <p:spPr bwMode="auto">
          <a:xfrm>
            <a:off x="3222738" y="424202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1" name="Gewinkelte Verbindung 50">
            <a:extLst>
              <a:ext uri="{FF2B5EF4-FFF2-40B4-BE49-F238E27FC236}">
                <a16:creationId xmlns:a16="http://schemas.microsoft.com/office/drawing/2014/main" id="{E3FFD55D-1D06-4C00-B451-FBAFA0BBB3F8}"/>
              </a:ext>
            </a:extLst>
          </p:cNvPr>
          <p:cNvCxnSpPr>
            <a:cxnSpLocks/>
            <a:stCxn id="133" idx="3"/>
            <a:endCxn id="130" idx="1"/>
          </p:cNvCxnSpPr>
          <p:nvPr/>
        </p:nvCxnSpPr>
        <p:spPr>
          <a:xfrm flipV="1">
            <a:off x="1913103" y="4332538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5BCE51D-14EA-4003-B6AA-AAC9C0055A1C}"/>
              </a:ext>
            </a:extLst>
          </p:cNvPr>
          <p:cNvSpPr/>
          <p:nvPr/>
        </p:nvSpPr>
        <p:spPr bwMode="auto">
          <a:xfrm>
            <a:off x="1735008" y="424356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7EF6A787-4850-4ECC-8BCD-FCC83A699E01}"/>
              </a:ext>
            </a:extLst>
          </p:cNvPr>
          <p:cNvSpPr/>
          <p:nvPr/>
        </p:nvSpPr>
        <p:spPr bwMode="auto">
          <a:xfrm>
            <a:off x="3223910" y="450758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5" name="Gewinkelte Verbindung 50">
            <a:extLst>
              <a:ext uri="{FF2B5EF4-FFF2-40B4-BE49-F238E27FC236}">
                <a16:creationId xmlns:a16="http://schemas.microsoft.com/office/drawing/2014/main" id="{AB9EEF71-F3BD-4AAC-9E5B-4B35709D517E}"/>
              </a:ext>
            </a:extLst>
          </p:cNvPr>
          <p:cNvCxnSpPr>
            <a:cxnSpLocks/>
            <a:stCxn id="134" idx="1"/>
            <a:endCxn id="136" idx="3"/>
          </p:cNvCxnSpPr>
          <p:nvPr/>
        </p:nvCxnSpPr>
        <p:spPr>
          <a:xfrm flipH="1">
            <a:off x="1914275" y="4598097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10B82CC5-2C52-47A6-ADDA-885483958071}"/>
              </a:ext>
            </a:extLst>
          </p:cNvPr>
          <p:cNvSpPr/>
          <p:nvPr/>
        </p:nvSpPr>
        <p:spPr bwMode="auto">
          <a:xfrm>
            <a:off x="1736180" y="450912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9D51A84F-5E61-4AD1-8396-EBA676C889DF}"/>
              </a:ext>
            </a:extLst>
          </p:cNvPr>
          <p:cNvSpPr/>
          <p:nvPr/>
        </p:nvSpPr>
        <p:spPr bwMode="auto">
          <a:xfrm>
            <a:off x="4126278" y="436458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F7F659F5-080B-4AF3-85CD-EAC5AB8814C3}"/>
              </a:ext>
            </a:extLst>
          </p:cNvPr>
          <p:cNvCxnSpPr>
            <a:cxnSpLocks/>
            <a:stCxn id="137" idx="3"/>
            <a:endCxn id="92" idx="1"/>
          </p:cNvCxnSpPr>
          <p:nvPr/>
        </p:nvCxnSpPr>
        <p:spPr>
          <a:xfrm flipV="1">
            <a:off x="4304373" y="3328301"/>
            <a:ext cx="266996" cy="11267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147">
            <a:extLst>
              <a:ext uri="{FF2B5EF4-FFF2-40B4-BE49-F238E27FC236}">
                <a16:creationId xmlns:a16="http://schemas.microsoft.com/office/drawing/2014/main" id="{4DF4B688-9934-4D14-BE5E-3B1B56FEA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600" y="4242028"/>
            <a:ext cx="1678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Embed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location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into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image</a:t>
            </a:r>
            <a:endParaRPr lang="en-US" altLang="en-US" sz="1400" i="1" dirty="0">
              <a:solidFill>
                <a:srgbClr val="073DE9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2F2C40BF-5441-4625-8B3A-345D735712B0}"/>
              </a:ext>
            </a:extLst>
          </p:cNvPr>
          <p:cNvSpPr/>
          <p:nvPr/>
        </p:nvSpPr>
        <p:spPr bwMode="auto">
          <a:xfrm flipH="1" flipV="1">
            <a:off x="4756562" y="3617410"/>
            <a:ext cx="370709" cy="805638"/>
          </a:xfrm>
          <a:custGeom>
            <a:avLst/>
            <a:gdLst>
              <a:gd name="connsiteX0" fmla="*/ 50800 w 498068"/>
              <a:gd name="connsiteY0" fmla="*/ 0 h 325120"/>
              <a:gd name="connsiteX1" fmla="*/ 497840 w 498068"/>
              <a:gd name="connsiteY1" fmla="*/ 121920 h 325120"/>
              <a:gd name="connsiteX2" fmla="*/ 0 w 498068"/>
              <a:gd name="connsiteY2" fmla="*/ 32512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68" h="325120">
                <a:moveTo>
                  <a:pt x="50800" y="0"/>
                </a:moveTo>
                <a:cubicBezTo>
                  <a:pt x="278553" y="33866"/>
                  <a:pt x="506307" y="67733"/>
                  <a:pt x="497840" y="121920"/>
                </a:cubicBezTo>
                <a:cubicBezTo>
                  <a:pt x="489373" y="176107"/>
                  <a:pt x="244686" y="250613"/>
                  <a:pt x="0" y="32512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feld 147">
            <a:extLst>
              <a:ext uri="{FF2B5EF4-FFF2-40B4-BE49-F238E27FC236}">
                <a16:creationId xmlns:a16="http://schemas.microsoft.com/office/drawing/2014/main" id="{B90866F3-6B76-4AE1-A0C3-3EC066F0B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38" y="1449517"/>
            <a:ext cx="1678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Scale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down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size</a:t>
            </a:r>
            <a:endParaRPr lang="en-US" altLang="en-US" sz="1400" i="1" dirty="0">
              <a:solidFill>
                <a:srgbClr val="073DE9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61625B3A-B537-4974-9134-50D7BFC8B562}"/>
              </a:ext>
            </a:extLst>
          </p:cNvPr>
          <p:cNvSpPr/>
          <p:nvPr/>
        </p:nvSpPr>
        <p:spPr bwMode="auto">
          <a:xfrm flipH="1">
            <a:off x="4757199" y="1630536"/>
            <a:ext cx="370709" cy="569469"/>
          </a:xfrm>
          <a:custGeom>
            <a:avLst/>
            <a:gdLst>
              <a:gd name="connsiteX0" fmla="*/ 50800 w 498068"/>
              <a:gd name="connsiteY0" fmla="*/ 0 h 325120"/>
              <a:gd name="connsiteX1" fmla="*/ 497840 w 498068"/>
              <a:gd name="connsiteY1" fmla="*/ 121920 h 325120"/>
              <a:gd name="connsiteX2" fmla="*/ 0 w 498068"/>
              <a:gd name="connsiteY2" fmla="*/ 32512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68" h="325120">
                <a:moveTo>
                  <a:pt x="50800" y="0"/>
                </a:moveTo>
                <a:cubicBezTo>
                  <a:pt x="278553" y="33866"/>
                  <a:pt x="506307" y="67733"/>
                  <a:pt x="497840" y="121920"/>
                </a:cubicBezTo>
                <a:cubicBezTo>
                  <a:pt x="489373" y="176107"/>
                  <a:pt x="244686" y="250613"/>
                  <a:pt x="0" y="32512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73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 122">
            <a:extLst>
              <a:ext uri="{FF2B5EF4-FFF2-40B4-BE49-F238E27FC236}">
                <a16:creationId xmlns:a16="http://schemas.microsoft.com/office/drawing/2014/main" id="{B49F53CF-B993-4D53-B501-65953CD0EDE6}"/>
              </a:ext>
            </a:extLst>
          </p:cNvPr>
          <p:cNvSpPr/>
          <p:nvPr/>
        </p:nvSpPr>
        <p:spPr bwMode="auto">
          <a:xfrm rot="16200000">
            <a:off x="3922186" y="3440750"/>
            <a:ext cx="2402162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write_disk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CE404-0986-4194-8B61-F52F5A7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Sicht </a:t>
            </a:r>
            <a:endParaRPr lang="en-US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501A8915-5694-4463-BB86-52E453B52EA7}"/>
              </a:ext>
            </a:extLst>
          </p:cNvPr>
          <p:cNvSpPr/>
          <p:nvPr/>
        </p:nvSpPr>
        <p:spPr bwMode="auto">
          <a:xfrm rot="16200000">
            <a:off x="-6892" y="3831926"/>
            <a:ext cx="3257725" cy="3886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control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5" name="AutoShape 40">
            <a:extLst>
              <a:ext uri="{FF2B5EF4-FFF2-40B4-BE49-F238E27FC236}">
                <a16:creationId xmlns:a16="http://schemas.microsoft.com/office/drawing/2014/main" id="{089D8E69-4759-44FB-9B69-D92A042E67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53676" y="1383224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View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1E6458-B5FC-4159-8218-DFB82B816E0B}"/>
              </a:ext>
            </a:extLst>
          </p:cNvPr>
          <p:cNvSpPr/>
          <p:nvPr/>
        </p:nvSpPr>
        <p:spPr bwMode="auto">
          <a:xfrm>
            <a:off x="3329033" y="4115932"/>
            <a:ext cx="881273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rd_bar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81FCEC8-50AC-4F8D-A638-6F0E9729D0FB}"/>
              </a:ext>
            </a:extLst>
          </p:cNvPr>
          <p:cNvSpPr/>
          <p:nvPr/>
        </p:nvSpPr>
        <p:spPr bwMode="auto">
          <a:xfrm>
            <a:off x="3222738" y="424202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1" name="Gewinkelte Verbindung 50">
            <a:extLst>
              <a:ext uri="{FF2B5EF4-FFF2-40B4-BE49-F238E27FC236}">
                <a16:creationId xmlns:a16="http://schemas.microsoft.com/office/drawing/2014/main" id="{E3FFD55D-1D06-4C00-B451-FBAFA0BBB3F8}"/>
              </a:ext>
            </a:extLst>
          </p:cNvPr>
          <p:cNvCxnSpPr>
            <a:cxnSpLocks/>
            <a:stCxn id="133" idx="3"/>
            <a:endCxn id="130" idx="1"/>
          </p:cNvCxnSpPr>
          <p:nvPr/>
        </p:nvCxnSpPr>
        <p:spPr>
          <a:xfrm flipV="1">
            <a:off x="1913103" y="4332538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5BCE51D-14EA-4003-B6AA-AAC9C0055A1C}"/>
              </a:ext>
            </a:extLst>
          </p:cNvPr>
          <p:cNvSpPr/>
          <p:nvPr/>
        </p:nvSpPr>
        <p:spPr bwMode="auto">
          <a:xfrm>
            <a:off x="1735008" y="424356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7EF6A787-4850-4ECC-8BCD-FCC83A699E01}"/>
              </a:ext>
            </a:extLst>
          </p:cNvPr>
          <p:cNvSpPr/>
          <p:nvPr/>
        </p:nvSpPr>
        <p:spPr bwMode="auto">
          <a:xfrm>
            <a:off x="3223910" y="450758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5" name="Gewinkelte Verbindung 50">
            <a:extLst>
              <a:ext uri="{FF2B5EF4-FFF2-40B4-BE49-F238E27FC236}">
                <a16:creationId xmlns:a16="http://schemas.microsoft.com/office/drawing/2014/main" id="{AB9EEF71-F3BD-4AAC-9E5B-4B35709D517E}"/>
              </a:ext>
            </a:extLst>
          </p:cNvPr>
          <p:cNvCxnSpPr>
            <a:cxnSpLocks/>
            <a:stCxn id="134" idx="1"/>
            <a:endCxn id="136" idx="3"/>
          </p:cNvCxnSpPr>
          <p:nvPr/>
        </p:nvCxnSpPr>
        <p:spPr>
          <a:xfrm flipH="1">
            <a:off x="1914275" y="4598097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10B82CC5-2C52-47A6-ADDA-885483958071}"/>
              </a:ext>
            </a:extLst>
          </p:cNvPr>
          <p:cNvSpPr/>
          <p:nvPr/>
        </p:nvSpPr>
        <p:spPr bwMode="auto">
          <a:xfrm>
            <a:off x="1736180" y="450912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Textfeld 147">
            <a:extLst>
              <a:ext uri="{FF2B5EF4-FFF2-40B4-BE49-F238E27FC236}">
                <a16:creationId xmlns:a16="http://schemas.microsoft.com/office/drawing/2014/main" id="{D4E743BD-3FB4-4275-8CE5-0A8E3B57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55" y="3016591"/>
            <a:ext cx="1678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Read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most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recent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data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from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disk</a:t>
            </a:r>
            <a:endParaRPr lang="en-US" altLang="en-US" sz="1400" i="1" dirty="0">
              <a:solidFill>
                <a:srgbClr val="073DE9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31127B8-6AB5-4D4E-A4A5-B6752C23F5DC}"/>
              </a:ext>
            </a:extLst>
          </p:cNvPr>
          <p:cNvSpPr/>
          <p:nvPr/>
        </p:nvSpPr>
        <p:spPr bwMode="auto">
          <a:xfrm>
            <a:off x="6489965" y="4483252"/>
            <a:ext cx="178095" cy="645067"/>
          </a:xfrm>
          <a:custGeom>
            <a:avLst/>
            <a:gdLst>
              <a:gd name="connsiteX0" fmla="*/ 50800 w 498068"/>
              <a:gd name="connsiteY0" fmla="*/ 0 h 325120"/>
              <a:gd name="connsiteX1" fmla="*/ 497840 w 498068"/>
              <a:gd name="connsiteY1" fmla="*/ 121920 h 325120"/>
              <a:gd name="connsiteX2" fmla="*/ 0 w 498068"/>
              <a:gd name="connsiteY2" fmla="*/ 32512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068" h="325120">
                <a:moveTo>
                  <a:pt x="50800" y="0"/>
                </a:moveTo>
                <a:cubicBezTo>
                  <a:pt x="278553" y="33866"/>
                  <a:pt x="506307" y="67733"/>
                  <a:pt x="497840" y="121920"/>
                </a:cubicBezTo>
                <a:cubicBezTo>
                  <a:pt x="489373" y="176107"/>
                  <a:pt x="244686" y="250613"/>
                  <a:pt x="0" y="32512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9" name="Gewinkelte Verbindung 50">
            <a:extLst>
              <a:ext uri="{FF2B5EF4-FFF2-40B4-BE49-F238E27FC236}">
                <a16:creationId xmlns:a16="http://schemas.microsoft.com/office/drawing/2014/main" id="{ED0FA4C9-9E00-46AD-BFBA-5CB3C738F319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 flipV="1">
            <a:off x="4298572" y="4305848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0E228057-A563-4177-869F-765D786E54F8}"/>
              </a:ext>
            </a:extLst>
          </p:cNvPr>
          <p:cNvSpPr/>
          <p:nvPr/>
        </p:nvSpPr>
        <p:spPr bwMode="auto">
          <a:xfrm>
            <a:off x="4120477" y="421687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5735A1B2-7435-49E1-AA50-A175884DD312}"/>
              </a:ext>
            </a:extLst>
          </p:cNvPr>
          <p:cNvSpPr/>
          <p:nvPr/>
        </p:nvSpPr>
        <p:spPr bwMode="auto">
          <a:xfrm>
            <a:off x="4845475" y="421533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2" name="Gewinkelte Verbindung 50">
            <a:extLst>
              <a:ext uri="{FF2B5EF4-FFF2-40B4-BE49-F238E27FC236}">
                <a16:creationId xmlns:a16="http://schemas.microsoft.com/office/drawing/2014/main" id="{18BC1559-DDE8-4CCA-ABB7-787671E16CA9}"/>
              </a:ext>
            </a:extLst>
          </p:cNvPr>
          <p:cNvCxnSpPr>
            <a:cxnSpLocks/>
            <a:stCxn id="84" idx="1"/>
            <a:endCxn id="83" idx="3"/>
          </p:cNvCxnSpPr>
          <p:nvPr/>
        </p:nvCxnSpPr>
        <p:spPr>
          <a:xfrm flipH="1">
            <a:off x="4309292" y="4610165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EEA9EFB9-DDB3-4337-842D-FF8599F2B191}"/>
              </a:ext>
            </a:extLst>
          </p:cNvPr>
          <p:cNvSpPr/>
          <p:nvPr/>
        </p:nvSpPr>
        <p:spPr bwMode="auto">
          <a:xfrm>
            <a:off x="4131197" y="452118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911605F-6D23-455B-BFC7-6A168B8B8C19}"/>
              </a:ext>
            </a:extLst>
          </p:cNvPr>
          <p:cNvSpPr/>
          <p:nvPr/>
        </p:nvSpPr>
        <p:spPr bwMode="auto">
          <a:xfrm>
            <a:off x="4856195" y="451965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30D998A4-AE8A-4F0B-A4AD-AC7035B769C6}"/>
              </a:ext>
            </a:extLst>
          </p:cNvPr>
          <p:cNvSpPr/>
          <p:nvPr/>
        </p:nvSpPr>
        <p:spPr bwMode="auto">
          <a:xfrm>
            <a:off x="3298335" y="2399202"/>
            <a:ext cx="881273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rd_gps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BD88BD8-7BE3-49DD-813E-936B1EB3F6F8}"/>
              </a:ext>
            </a:extLst>
          </p:cNvPr>
          <p:cNvSpPr/>
          <p:nvPr/>
        </p:nvSpPr>
        <p:spPr bwMode="auto">
          <a:xfrm>
            <a:off x="3192040" y="252529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0" name="Gewinkelte Verbindung 50">
            <a:extLst>
              <a:ext uri="{FF2B5EF4-FFF2-40B4-BE49-F238E27FC236}">
                <a16:creationId xmlns:a16="http://schemas.microsoft.com/office/drawing/2014/main" id="{409B1BEF-AB5E-46C4-9183-EDC2C05DE235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1882405" y="2615808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D1FF5775-7C0D-4239-99D0-E43C9A3A1B74}"/>
              </a:ext>
            </a:extLst>
          </p:cNvPr>
          <p:cNvSpPr/>
          <p:nvPr/>
        </p:nvSpPr>
        <p:spPr bwMode="auto">
          <a:xfrm>
            <a:off x="1704310" y="252683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AB85CB9-02D2-43D2-A702-F01446A2A895}"/>
              </a:ext>
            </a:extLst>
          </p:cNvPr>
          <p:cNvSpPr/>
          <p:nvPr/>
        </p:nvSpPr>
        <p:spPr bwMode="auto">
          <a:xfrm>
            <a:off x="3193212" y="279085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4" name="Gewinkelte Verbindung 50">
            <a:extLst>
              <a:ext uri="{FF2B5EF4-FFF2-40B4-BE49-F238E27FC236}">
                <a16:creationId xmlns:a16="http://schemas.microsoft.com/office/drawing/2014/main" id="{34EC6AA1-7439-40F0-AD70-18C2B030F9CC}"/>
              </a:ext>
            </a:extLst>
          </p:cNvPr>
          <p:cNvCxnSpPr>
            <a:cxnSpLocks/>
            <a:stCxn id="62" idx="1"/>
            <a:endCxn id="68" idx="3"/>
          </p:cNvCxnSpPr>
          <p:nvPr/>
        </p:nvCxnSpPr>
        <p:spPr>
          <a:xfrm flipH="1">
            <a:off x="1883577" y="2881367"/>
            <a:ext cx="1309635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1D85EDB8-ACFA-492C-9088-2922DB53470F}"/>
              </a:ext>
            </a:extLst>
          </p:cNvPr>
          <p:cNvSpPr/>
          <p:nvPr/>
        </p:nvSpPr>
        <p:spPr bwMode="auto">
          <a:xfrm>
            <a:off x="1705482" y="279239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C68C7C28-00E4-4A2E-AF10-8EC86624A952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V="1">
            <a:off x="4267874" y="2589118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A718A29B-6C8E-46CF-8A8C-352421C6FD58}"/>
              </a:ext>
            </a:extLst>
          </p:cNvPr>
          <p:cNvSpPr/>
          <p:nvPr/>
        </p:nvSpPr>
        <p:spPr bwMode="auto">
          <a:xfrm>
            <a:off x="4089779" y="2500141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B2116C2-EC69-48FF-A394-41ECAEB1D092}"/>
              </a:ext>
            </a:extLst>
          </p:cNvPr>
          <p:cNvSpPr/>
          <p:nvPr/>
        </p:nvSpPr>
        <p:spPr bwMode="auto">
          <a:xfrm>
            <a:off x="4814777" y="249860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8" name="Gewinkelte Verbindung 50">
            <a:extLst>
              <a:ext uri="{FF2B5EF4-FFF2-40B4-BE49-F238E27FC236}">
                <a16:creationId xmlns:a16="http://schemas.microsoft.com/office/drawing/2014/main" id="{DC9D02EC-D802-4E8B-8C61-0964A3A19D61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4278594" y="2893435"/>
            <a:ext cx="546903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2197F844-05E2-42A3-8CEA-B535237154DE}"/>
              </a:ext>
            </a:extLst>
          </p:cNvPr>
          <p:cNvSpPr/>
          <p:nvPr/>
        </p:nvSpPr>
        <p:spPr bwMode="auto">
          <a:xfrm>
            <a:off x="4100499" y="280445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1793BF5D-B1C9-4DCA-915A-3854B6284699}"/>
              </a:ext>
            </a:extLst>
          </p:cNvPr>
          <p:cNvSpPr/>
          <p:nvPr/>
        </p:nvSpPr>
        <p:spPr bwMode="auto">
          <a:xfrm>
            <a:off x="4825497" y="280292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703787-0D45-4311-9938-856B5DCDFDA7}"/>
              </a:ext>
            </a:extLst>
          </p:cNvPr>
          <p:cNvSpPr txBox="1"/>
          <p:nvPr/>
        </p:nvSpPr>
        <p:spPr>
          <a:xfrm>
            <a:off x="3402851" y="3385923"/>
            <a:ext cx="12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117054A6-656F-436B-8DFE-FB901A744021}"/>
              </a:ext>
            </a:extLst>
          </p:cNvPr>
          <p:cNvSpPr/>
          <p:nvPr/>
        </p:nvSpPr>
        <p:spPr bwMode="auto">
          <a:xfrm>
            <a:off x="4966327" y="5021468"/>
            <a:ext cx="1189849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grp_data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247EAD6-B677-40E6-91B6-145668A5EF8A}"/>
              </a:ext>
            </a:extLst>
          </p:cNvPr>
          <p:cNvSpPr/>
          <p:nvPr/>
        </p:nvSpPr>
        <p:spPr bwMode="auto">
          <a:xfrm>
            <a:off x="4860032" y="5147564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9" name="Gewinkelte Verbindung 50">
            <a:extLst>
              <a:ext uri="{FF2B5EF4-FFF2-40B4-BE49-F238E27FC236}">
                <a16:creationId xmlns:a16="http://schemas.microsoft.com/office/drawing/2014/main" id="{67B03EA2-A7EC-4E34-A84A-F290CEFEF347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 flipV="1">
            <a:off x="1898480" y="5238074"/>
            <a:ext cx="296155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1B08872F-F0A6-4273-95F7-7CC03A7CA497}"/>
              </a:ext>
            </a:extLst>
          </p:cNvPr>
          <p:cNvSpPr/>
          <p:nvPr/>
        </p:nvSpPr>
        <p:spPr bwMode="auto">
          <a:xfrm>
            <a:off x="1720385" y="5149097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5024FE5-B0AD-4292-89DB-3B7F58512C5F}"/>
              </a:ext>
            </a:extLst>
          </p:cNvPr>
          <p:cNvSpPr/>
          <p:nvPr/>
        </p:nvSpPr>
        <p:spPr bwMode="auto">
          <a:xfrm>
            <a:off x="4861204" y="5413123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2" name="Gewinkelte Verbindung 50">
            <a:extLst>
              <a:ext uri="{FF2B5EF4-FFF2-40B4-BE49-F238E27FC236}">
                <a16:creationId xmlns:a16="http://schemas.microsoft.com/office/drawing/2014/main" id="{63447E6E-F416-4231-88CA-9427A123D610}"/>
              </a:ext>
            </a:extLst>
          </p:cNvPr>
          <p:cNvCxnSpPr>
            <a:cxnSpLocks/>
            <a:stCxn id="91" idx="1"/>
            <a:endCxn id="93" idx="3"/>
          </p:cNvCxnSpPr>
          <p:nvPr/>
        </p:nvCxnSpPr>
        <p:spPr>
          <a:xfrm flipH="1">
            <a:off x="1899652" y="5503633"/>
            <a:ext cx="2961552" cy="153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4EEDD65B-0055-4B66-9DE6-7E73945F0570}"/>
              </a:ext>
            </a:extLst>
          </p:cNvPr>
          <p:cNvSpPr/>
          <p:nvPr/>
        </p:nvSpPr>
        <p:spPr bwMode="auto">
          <a:xfrm>
            <a:off x="1721557" y="5414656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0E6EBBE-8F36-41EB-8074-070C22A0F124}"/>
              </a:ext>
            </a:extLst>
          </p:cNvPr>
          <p:cNvSpPr/>
          <p:nvPr/>
        </p:nvSpPr>
        <p:spPr bwMode="auto">
          <a:xfrm>
            <a:off x="6083204" y="527583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703ED83-CC51-4CCB-8A58-8395A2BBE63C}"/>
              </a:ext>
            </a:extLst>
          </p:cNvPr>
          <p:cNvSpPr/>
          <p:nvPr/>
        </p:nvSpPr>
        <p:spPr bwMode="auto">
          <a:xfrm>
            <a:off x="5724128" y="4930958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972A78F-EA25-41BE-8780-F22E2F5C4305}"/>
              </a:ext>
            </a:extLst>
          </p:cNvPr>
          <p:cNvSpPr/>
          <p:nvPr/>
        </p:nvSpPr>
        <p:spPr bwMode="auto">
          <a:xfrm>
            <a:off x="5212244" y="4519655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93E53107-84A8-4795-9164-7E6D66EAF2EF}"/>
              </a:ext>
            </a:extLst>
          </p:cNvPr>
          <p:cNvCxnSpPr>
            <a:stCxn id="96" idx="3"/>
            <a:endCxn id="95" idx="0"/>
          </p:cNvCxnSpPr>
          <p:nvPr/>
        </p:nvCxnSpPr>
        <p:spPr>
          <a:xfrm>
            <a:off x="5390339" y="4610165"/>
            <a:ext cx="422837" cy="3207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1D064505-88A0-499D-97C9-43636D9923BE}"/>
              </a:ext>
            </a:extLst>
          </p:cNvPr>
          <p:cNvSpPr/>
          <p:nvPr/>
        </p:nvSpPr>
        <p:spPr bwMode="auto">
          <a:xfrm>
            <a:off x="6838535" y="5013176"/>
            <a:ext cx="1189849" cy="6897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send_lora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64DA2E7-A978-4C30-9A7F-E9124B6EED7B}"/>
              </a:ext>
            </a:extLst>
          </p:cNvPr>
          <p:cNvSpPr/>
          <p:nvPr/>
        </p:nvSpPr>
        <p:spPr bwMode="auto">
          <a:xfrm>
            <a:off x="6765563" y="5275830"/>
            <a:ext cx="178095" cy="1810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9" name="Gewinkelte Verbindung 50">
            <a:extLst>
              <a:ext uri="{FF2B5EF4-FFF2-40B4-BE49-F238E27FC236}">
                <a16:creationId xmlns:a16="http://schemas.microsoft.com/office/drawing/2014/main" id="{C41D7D99-FB03-48A7-A733-5FF4169DE72E}"/>
              </a:ext>
            </a:extLst>
          </p:cNvPr>
          <p:cNvCxnSpPr>
            <a:cxnSpLocks/>
            <a:stCxn id="94" idx="3"/>
            <a:endCxn id="98" idx="1"/>
          </p:cNvCxnSpPr>
          <p:nvPr/>
        </p:nvCxnSpPr>
        <p:spPr>
          <a:xfrm>
            <a:off x="6261299" y="5366340"/>
            <a:ext cx="504264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6DF772E-24CC-4C9D-B971-BEB4B969B3D4}"/>
              </a:ext>
            </a:extLst>
          </p:cNvPr>
          <p:cNvSpPr/>
          <p:nvPr/>
        </p:nvSpPr>
        <p:spPr bwMode="auto">
          <a:xfrm>
            <a:off x="5537200" y="3052523"/>
            <a:ext cx="690880" cy="1397557"/>
          </a:xfrm>
          <a:custGeom>
            <a:avLst/>
            <a:gdLst>
              <a:gd name="connsiteX0" fmla="*/ 690880 w 690880"/>
              <a:gd name="connsiteY0" fmla="*/ 56437 h 1397557"/>
              <a:gd name="connsiteX1" fmla="*/ 335280 w 690880"/>
              <a:gd name="connsiteY1" fmla="*/ 158037 h 1397557"/>
              <a:gd name="connsiteX2" fmla="*/ 0 w 690880"/>
              <a:gd name="connsiteY2" fmla="*/ 1397557 h 139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880" h="1397557">
                <a:moveTo>
                  <a:pt x="690880" y="56437"/>
                </a:moveTo>
                <a:cubicBezTo>
                  <a:pt x="570653" y="-4523"/>
                  <a:pt x="450427" y="-65483"/>
                  <a:pt x="335280" y="158037"/>
                </a:cubicBezTo>
                <a:cubicBezTo>
                  <a:pt x="220133" y="381557"/>
                  <a:pt x="110066" y="889557"/>
                  <a:pt x="0" y="1397557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feld 147">
            <a:extLst>
              <a:ext uri="{FF2B5EF4-FFF2-40B4-BE49-F238E27FC236}">
                <a16:creationId xmlns:a16="http://schemas.microsoft.com/office/drawing/2014/main" id="{B20B2AD7-071A-4052-8798-314320ECE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81" y="3996435"/>
            <a:ext cx="13245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Group and send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by</a:t>
            </a:r>
            <a:r>
              <a:rPr lang="de-DE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de-DE" altLang="en-US" sz="1400" i="1" dirty="0" err="1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lora</a:t>
            </a:r>
            <a:endParaRPr lang="en-US" altLang="en-US" sz="1400" i="1" dirty="0">
              <a:solidFill>
                <a:srgbClr val="073DE9"/>
              </a:solidFill>
              <a:latin typeface="Comic Sans MS" pitchFamily="66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4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E6597-8B47-4F6D-9307-C3D5AF17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Kameras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21FA37-006D-4E57-B4D5-833018D3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68" y="1628800"/>
            <a:ext cx="8229600" cy="5410800"/>
          </a:xfrm>
        </p:spPr>
        <p:txBody>
          <a:bodyPr/>
          <a:lstStyle/>
          <a:p>
            <a:r>
              <a:rPr lang="de-DE" dirty="0"/>
              <a:t>1x GoPro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40MBit/s</a:t>
            </a:r>
          </a:p>
          <a:p>
            <a:pPr lvl="1"/>
            <a:r>
              <a:rPr lang="de-DE" dirty="0"/>
              <a:t>~30 Bilder/s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2x </a:t>
            </a:r>
            <a:r>
              <a:rPr lang="de-DE" dirty="0" err="1"/>
              <a:t>PiCam</a:t>
            </a:r>
            <a:endParaRPr lang="de-DE" dirty="0"/>
          </a:p>
          <a:p>
            <a:pPr lvl="1"/>
            <a:r>
              <a:rPr lang="en-US" dirty="0" err="1"/>
              <a:t>Bilder</a:t>
            </a:r>
            <a:r>
              <a:rPr lang="en-US" dirty="0"/>
              <a:t>: 2592x1944</a:t>
            </a:r>
          </a:p>
          <a:p>
            <a:pPr lvl="1"/>
            <a:r>
              <a:rPr lang="de-DE" dirty="0"/>
              <a:t>Video: </a:t>
            </a:r>
            <a:r>
              <a:rPr lang="de-DE" dirty="0" err="1"/>
              <a:t>FullHD</a:t>
            </a:r>
            <a:r>
              <a:rPr lang="de-DE" dirty="0"/>
              <a:t> @ 20MBit/s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0FB6FA-B0EA-4261-8377-E914E850FA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8" b="33067"/>
          <a:stretch/>
        </p:blipFill>
        <p:spPr>
          <a:xfrm>
            <a:off x="5531" y="2080896"/>
            <a:ext cx="1125049" cy="39158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4A6739-5AFB-469C-AC04-740D15BBC2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9" y="4298105"/>
            <a:ext cx="609298" cy="7200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9F05A7-D253-46B9-9522-9483CB888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71" y="3761800"/>
            <a:ext cx="3311872" cy="186292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85F6A4-8011-4683-8038-ADA2D8124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5" t="3464" r="9571" b="22384"/>
          <a:stretch/>
        </p:blipFill>
        <p:spPr>
          <a:xfrm>
            <a:off x="5293271" y="1628800"/>
            <a:ext cx="331187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9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LoRaWAN</a:t>
            </a:r>
            <a:r>
              <a:rPr lang="de-DE" dirty="0"/>
              <a:t> - </a:t>
            </a:r>
            <a:r>
              <a:rPr lang="en-US" dirty="0"/>
              <a:t>Long Range Wide Area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772816"/>
            <a:ext cx="6617112" cy="4933984"/>
          </a:xfrm>
        </p:spPr>
        <p:txBody>
          <a:bodyPr/>
          <a:lstStyle/>
          <a:p>
            <a:r>
              <a:rPr lang="de-DE" dirty="0"/>
              <a:t>Frei verfügbare Spezifikation</a:t>
            </a:r>
          </a:p>
          <a:p>
            <a:r>
              <a:rPr lang="de-DE" dirty="0"/>
              <a:t>Nutzt proprietäre Modulationstechnik </a:t>
            </a:r>
            <a:r>
              <a:rPr lang="de-DE" dirty="0" err="1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LoRa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Für energieeffiziente </a:t>
            </a:r>
            <a:r>
              <a:rPr lang="de-DE" dirty="0" err="1">
                <a:latin typeface="+mj-lt"/>
                <a:ea typeface="+mj-ea"/>
                <a:cs typeface="+mj-cs"/>
              </a:rPr>
              <a:t>IoT</a:t>
            </a:r>
            <a:r>
              <a:rPr lang="de-DE" dirty="0">
                <a:latin typeface="+mj-lt"/>
                <a:ea typeface="+mj-ea"/>
                <a:cs typeface="+mj-cs"/>
              </a:rPr>
              <a:t> Geräte ausgerichtet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Hohe Reichweiten: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&gt;10km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300Bit/s – 50KBit/s</a:t>
            </a:r>
          </a:p>
          <a:p>
            <a:r>
              <a:rPr lang="de-DE" dirty="0"/>
              <a:t>Keine </a:t>
            </a:r>
            <a:r>
              <a:rPr lang="de-DE" dirty="0" err="1"/>
              <a:t>Funkerlizenz</a:t>
            </a:r>
            <a:r>
              <a:rPr lang="de-DE" dirty="0"/>
              <a:t> nötig auf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433 MHz</a:t>
            </a:r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0605F5-C041-4A70-834A-039DDE4BE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31" y="1423485"/>
            <a:ext cx="241946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RTTY - </a:t>
            </a:r>
            <a:r>
              <a:rPr lang="en-US" dirty="0"/>
              <a:t>Radio Teletype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340768"/>
            <a:ext cx="7121168" cy="5366032"/>
          </a:xfrm>
        </p:spPr>
        <p:txBody>
          <a:bodyPr/>
          <a:lstStyle/>
          <a:p>
            <a:r>
              <a:rPr lang="de-DE" dirty="0"/>
              <a:t>Altes robustes digitales Protokoll</a:t>
            </a:r>
          </a:p>
          <a:p>
            <a:r>
              <a:rPr lang="de-DE" dirty="0"/>
              <a:t>Trägerfrequenz: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434.075MHz</a:t>
            </a:r>
          </a:p>
          <a:p>
            <a:r>
              <a:rPr lang="de-DE" dirty="0">
                <a:latin typeface="+mj-lt"/>
                <a:ea typeface="+mj-ea"/>
                <a:cs typeface="+mj-cs"/>
              </a:rPr>
              <a:t>F</a:t>
            </a:r>
            <a:r>
              <a:rPr lang="en-US" dirty="0" err="1">
                <a:latin typeface="+mj-lt"/>
                <a:ea typeface="+mj-ea"/>
                <a:cs typeface="+mj-cs"/>
              </a:rPr>
              <a:t>requency</a:t>
            </a:r>
            <a:r>
              <a:rPr lang="en-US" dirty="0">
                <a:latin typeface="+mj-lt"/>
                <a:ea typeface="+mj-ea"/>
                <a:cs typeface="+mj-cs"/>
              </a:rPr>
              <a:t> shift keying (FSK): </a:t>
            </a:r>
            <a:r>
              <a:rPr lang="en-US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- 600Hz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r>
              <a:rPr lang="de-DE" dirty="0">
                <a:latin typeface="+mj-lt"/>
                <a:ea typeface="+mj-ea"/>
                <a:cs typeface="+mj-cs"/>
              </a:rPr>
              <a:t>Übertragungsraten: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~300 Baud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10mW TX </a:t>
            </a:r>
            <a:r>
              <a:rPr lang="de-DE" dirty="0">
                <a:latin typeface="+mj-lt"/>
                <a:ea typeface="+mj-ea"/>
                <a:cs typeface="+mj-cs"/>
              </a:rPr>
              <a:t>(bei diesem Projekt)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&gt;50km </a:t>
            </a:r>
            <a:r>
              <a:rPr lang="de-DE" dirty="0">
                <a:latin typeface="+mj-lt"/>
                <a:ea typeface="+mj-ea"/>
                <a:cs typeface="+mj-cs"/>
                <a:sym typeface="Wingdings" panose="05000000000000000000" pitchFamily="2" charset="2"/>
              </a:rPr>
              <a:t>Reichweite</a:t>
            </a:r>
            <a:endParaRPr lang="de-DE" dirty="0">
              <a:latin typeface="+mj-lt"/>
              <a:ea typeface="+mj-ea"/>
              <a:cs typeface="+mj-cs"/>
            </a:endParaRPr>
          </a:p>
          <a:p>
            <a:endParaRPr lang="en-US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D52664-B1D8-447F-8B79-01CEF4BF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48" y="3429000"/>
            <a:ext cx="6048672" cy="30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2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Downlink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9409907-EA3B-4562-88EF-E6F8BE2E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988840"/>
            <a:ext cx="8229600" cy="4717960"/>
          </a:xfrm>
        </p:spPr>
        <p:txBody>
          <a:bodyPr/>
          <a:lstStyle/>
          <a:p>
            <a:r>
              <a:rPr lang="de-DE" dirty="0" err="1"/>
              <a:t>LoRa</a:t>
            </a:r>
            <a:endParaRPr lang="de-DE" dirty="0"/>
          </a:p>
          <a:p>
            <a:pPr lvl="1"/>
            <a:r>
              <a:rPr lang="de-DE" dirty="0"/>
              <a:t>raspi_1 sammelt und kodiert Daten</a:t>
            </a:r>
          </a:p>
          <a:p>
            <a:pPr lvl="1"/>
            <a:r>
              <a:rPr lang="de-DE" dirty="0" err="1"/>
              <a:t>dl_lora</a:t>
            </a:r>
            <a:r>
              <a:rPr lang="de-DE" dirty="0"/>
              <a:t> sendet GPS und Messdaten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</a:t>
            </a:r>
          </a:p>
          <a:p>
            <a:pPr lvl="1"/>
            <a:endParaRPr lang="de-DE" dirty="0"/>
          </a:p>
          <a:p>
            <a:r>
              <a:rPr lang="de-DE" dirty="0"/>
              <a:t>RTTY</a:t>
            </a:r>
          </a:p>
          <a:p>
            <a:pPr lvl="1"/>
            <a:r>
              <a:rPr lang="de-DE" dirty="0"/>
              <a:t>raspi_2 komprimiert Bilder: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2592x1944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512x384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de-DE" dirty="0" err="1"/>
              <a:t>dl_rtty</a:t>
            </a:r>
            <a:r>
              <a:rPr lang="de-DE" dirty="0"/>
              <a:t> sendet Bilder alle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10 Sekunden </a:t>
            </a:r>
            <a:r>
              <a:rPr lang="de-DE" dirty="0">
                <a:latin typeface="+mj-lt"/>
                <a:ea typeface="+mj-ea"/>
                <a:cs typeface="+mj-cs"/>
              </a:rPr>
              <a:t>mit SSDV</a:t>
            </a:r>
          </a:p>
          <a:p>
            <a:pPr lvl="1"/>
            <a:r>
              <a:rPr lang="en-US" dirty="0"/>
              <a:t>Slow Scan Digital Video (SSDV)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Fehlerkorrektur</a:t>
            </a:r>
            <a:endParaRPr lang="de-DE" dirty="0">
              <a:solidFill>
                <a:srgbClr val="00549F"/>
              </a:solidFill>
              <a:latin typeface="+mj-lt"/>
              <a:ea typeface="+mj-ea"/>
              <a:cs typeface="+mj-cs"/>
            </a:endParaRPr>
          </a:p>
          <a:p>
            <a:pPr lvl="1"/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11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E1C1-9522-409C-AF68-EA760191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Custom PCB</a:t>
            </a:r>
            <a:endParaRPr lang="en-US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2E21FA9B-B035-44B5-86A1-CC6C0638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3592776" cy="4285912"/>
          </a:xfrm>
        </p:spPr>
        <p:txBody>
          <a:bodyPr/>
          <a:lstStyle/>
          <a:p>
            <a:r>
              <a:rPr lang="de-DE" dirty="0"/>
              <a:t>Angefertigte Hauptplatine</a:t>
            </a:r>
          </a:p>
          <a:p>
            <a:r>
              <a:rPr lang="de-DE" dirty="0"/>
              <a:t>Vermeidet Probleme mit Kabeln</a:t>
            </a:r>
          </a:p>
          <a:p>
            <a:r>
              <a:rPr lang="de-DE" dirty="0"/>
              <a:t>Ordnung und Robustheit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CF61B64-8C14-49FD-87CD-44886495C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0" y="3571776"/>
            <a:ext cx="3912360" cy="293427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8836528-3874-451A-9AB1-E8C1DD7DB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340768"/>
            <a:ext cx="3018460" cy="516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1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Voraussage mit: </a:t>
            </a:r>
            <a:r>
              <a:rPr lang="de-DE" dirty="0">
                <a:hlinkClick r:id="rId2"/>
              </a:rPr>
              <a:t>http://predict.habhub.org/#!/uuid=547a7a6d7446f1ac31aa97ffecc3ed70be5dc83f 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7087F7-7483-44E3-864F-920837AEA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38" y="2294985"/>
            <a:ext cx="5769523" cy="43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5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ADE6-1647-43C8-8A1F-C8D7CA9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Flugbahn Voraussage</a:t>
            </a:r>
            <a:endParaRPr lang="en-US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A3B53-2CFD-431D-BF14-F4983674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Höhenwinde: </a:t>
            </a:r>
            <a:r>
              <a:rPr lang="de-DE" dirty="0">
                <a:hlinkClick r:id="rId2"/>
              </a:rPr>
              <a:t>https://earth.nullschool.net/#current/wind/surface/level/orthographic=-350.70,46.90,3000/loc=146.551,24.069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8338EEA-2FE3-487C-8127-1798179A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26" y="2348880"/>
            <a:ext cx="5432748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2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96652" y="1541130"/>
            <a:ext cx="7772400" cy="2116832"/>
          </a:xfrm>
        </p:spPr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549F"/>
                </a:solidFill>
              </a:rPr>
              <a:t>HAXPro</a:t>
            </a:r>
            <a:br>
              <a:rPr lang="en-US" sz="3600" b="0" dirty="0"/>
            </a:br>
            <a:br>
              <a:rPr lang="en-US" sz="3600" b="0" dirty="0"/>
            </a:br>
            <a:r>
              <a:rPr lang="en-US" sz="3600" b="0" dirty="0"/>
              <a:t>"</a:t>
            </a:r>
            <a:r>
              <a:rPr lang="en-US" sz="3600" b="0" dirty="0">
                <a:solidFill>
                  <a:srgbClr val="00549F"/>
                </a:solidFill>
              </a:rPr>
              <a:t>H</a:t>
            </a:r>
            <a:r>
              <a:rPr lang="en-US" sz="3600" b="0" dirty="0"/>
              <a:t>igh </a:t>
            </a:r>
            <a:r>
              <a:rPr lang="en-US" sz="3600" b="0" dirty="0">
                <a:solidFill>
                  <a:srgbClr val="00549F"/>
                </a:solidFill>
              </a:rPr>
              <a:t>A</a:t>
            </a:r>
            <a:r>
              <a:rPr lang="en-US" sz="3600" b="0" dirty="0"/>
              <a:t>ltitude </a:t>
            </a:r>
            <a:r>
              <a:rPr lang="en-US" sz="3600" b="0" dirty="0" err="1"/>
              <a:t>e</a:t>
            </a:r>
            <a:r>
              <a:rPr lang="en-US" sz="3600" b="0" dirty="0" err="1">
                <a:solidFill>
                  <a:srgbClr val="00549F"/>
                </a:solidFill>
              </a:rPr>
              <a:t>X</a:t>
            </a:r>
            <a:r>
              <a:rPr lang="en-US" sz="3600" b="0" dirty="0" err="1"/>
              <a:t>ploration</a:t>
            </a:r>
            <a:r>
              <a:rPr lang="en-US" sz="3600" b="0" dirty="0"/>
              <a:t> </a:t>
            </a:r>
            <a:r>
              <a:rPr lang="en-US" sz="3600" b="0" dirty="0">
                <a:solidFill>
                  <a:srgbClr val="00549F"/>
                </a:solidFill>
              </a:rPr>
              <a:t>Pro</a:t>
            </a:r>
            <a:r>
              <a:rPr lang="en-US" sz="3600" b="0" dirty="0"/>
              <a:t>be"</a:t>
            </a:r>
            <a:endParaRPr lang="de-DE" sz="3600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6ABB11-6F4B-4CE8-A9DC-0C419180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" t="33950" b="21379"/>
          <a:stretch/>
        </p:blipFill>
        <p:spPr>
          <a:xfrm>
            <a:off x="988276" y="4293096"/>
            <a:ext cx="716744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65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D4D40-88D1-4697-A94C-2D4DDD88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Missionsstart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6FB79-6C23-4FE2-8544-F3807BF25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Startfenster: 02.04 – 08.04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Teaser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http://media.fvns.de/upload/files/TeaserHD.mp4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9B2853-825A-4883-AC32-E5CF1B8F8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916832"/>
            <a:ext cx="6732240" cy="378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0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Projekt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71650"/>
            <a:ext cx="4240848" cy="3514700"/>
          </a:xfrm>
        </p:spPr>
        <p:txBody>
          <a:bodyPr/>
          <a:lstStyle/>
          <a:p>
            <a:r>
              <a:rPr lang="de-DE" dirty="0"/>
              <a:t>Start- und Bergung eines Wetterballons</a:t>
            </a:r>
          </a:p>
          <a:p>
            <a:r>
              <a:rPr lang="de-DE" dirty="0"/>
              <a:t>Flug bis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30km</a:t>
            </a:r>
            <a:r>
              <a:rPr lang="de-DE" dirty="0"/>
              <a:t> Höhe mit einer </a:t>
            </a:r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1.6kg</a:t>
            </a:r>
            <a:r>
              <a:rPr lang="de-DE" dirty="0"/>
              <a:t> Sonde</a:t>
            </a:r>
          </a:p>
          <a:p>
            <a:r>
              <a:rPr lang="de-DE" dirty="0"/>
              <a:t>Aufzeichnung physikalischer Daten</a:t>
            </a:r>
          </a:p>
          <a:p>
            <a:r>
              <a:rPr lang="de-DE" dirty="0"/>
              <a:t>Aufnahme von Bild- und Videomaterial</a:t>
            </a:r>
          </a:p>
          <a:p>
            <a:r>
              <a:rPr lang="de-DE" dirty="0">
                <a:solidFill>
                  <a:srgbClr val="00549F"/>
                </a:solidFill>
                <a:latin typeface="+mj-lt"/>
                <a:ea typeface="+mj-ea"/>
                <a:cs typeface="+mj-cs"/>
              </a:rPr>
              <a:t>Live</a:t>
            </a:r>
            <a:r>
              <a:rPr lang="de-DE" dirty="0"/>
              <a:t> Kontakt zur Sonde mit freien Frequenzen</a:t>
            </a:r>
          </a:p>
          <a:p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CD8C4E-592D-462D-98DF-BE83DCC20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5" y="1570484"/>
            <a:ext cx="3513803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5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Aufstiegsgenehmigung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2AD37-B062-4F97-86B3-FB465BF19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296000"/>
            <a:ext cx="8129280" cy="5410800"/>
          </a:xfrm>
        </p:spPr>
        <p:txBody>
          <a:bodyPr/>
          <a:lstStyle/>
          <a:p>
            <a:r>
              <a:rPr lang="de-DE" dirty="0"/>
              <a:t>Anmeldung bei der zuständigen Behörde im Bundesland</a:t>
            </a:r>
          </a:p>
          <a:p>
            <a:r>
              <a:rPr lang="de-DE" dirty="0"/>
              <a:t>Für den Start benötigt:</a:t>
            </a:r>
          </a:p>
          <a:p>
            <a:pPr lvl="1"/>
            <a:r>
              <a:rPr lang="de-DE" dirty="0"/>
              <a:t>Einverständnis des Grundstücksbesitzers bei Start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Haftpflichtversicherung (Luftfahrt-Halterhaftplicht)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Aufstiegsgenehmigung</a:t>
            </a:r>
          </a:p>
          <a:p>
            <a:pPr lvl="2"/>
            <a:r>
              <a:rPr lang="de-DE" dirty="0"/>
              <a:t>Alle abzusehenden Daten: Ort, Zeit, Flugrichtung, Aufstiegsgeschwindigkeit, Verlässt das Land?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895653-84CC-4606-B6AB-B4A2857C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771524"/>
            <a:ext cx="3657143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29AC27E9-0F20-45F8-8DFD-6567DBC2472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EDEAC85-EFDF-4859-A26B-E3F93AC7A8EF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E959928-0D0D-42CD-A627-3E0C75032D7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8214C3-EAD4-458D-B8FC-6994AEBE53E5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D20F98BD-B7B5-46A4-88BB-CB40448D5EFC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049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GPS sensors on isolated systems increase chances of recovery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429411" y="3123256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Freihandform 5">
            <a:extLst>
              <a:ext uri="{FF2B5EF4-FFF2-40B4-BE49-F238E27FC236}">
                <a16:creationId xmlns:a16="http://schemas.microsoft.com/office/drawing/2014/main" id="{1C232673-B51E-4AA2-8F8E-A554899B8251}"/>
              </a:ext>
            </a:extLst>
          </p:cNvPr>
          <p:cNvSpPr/>
          <p:nvPr/>
        </p:nvSpPr>
        <p:spPr>
          <a:xfrm rot="4968330" flipV="1">
            <a:off x="2998972" y="2208111"/>
            <a:ext cx="443125" cy="3019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32085EF-35D4-4F8A-BC75-87B4B6D7E058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E481239-5877-40C7-9669-AEA139CD7711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32535BE-FC93-4352-BE5C-8F31CDE16C91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630521E-E15E-4FCF-8641-99C404511693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845F7FF0-2AD2-4C66-8B9F-45DBE0931B25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6146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63" y="2549256"/>
            <a:ext cx="36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Cams on isolated systems because of limited ports and redundancy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759689">
            <a:off x="257368" y="2535514"/>
            <a:ext cx="443125" cy="336065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90D884A4-F887-44A4-8ADD-DA23B2AE6507}"/>
              </a:ext>
            </a:extLst>
          </p:cNvPr>
          <p:cNvSpPr/>
          <p:nvPr/>
        </p:nvSpPr>
        <p:spPr bwMode="auto">
          <a:xfrm>
            <a:off x="3603040" y="2829797"/>
            <a:ext cx="3600400" cy="429242"/>
          </a:xfrm>
          <a:custGeom>
            <a:avLst/>
            <a:gdLst>
              <a:gd name="connsiteX0" fmla="*/ 39393 w 3686833"/>
              <a:gd name="connsiteY0" fmla="*/ 19174 h 942803"/>
              <a:gd name="connsiteX1" fmla="*/ 161313 w 3686833"/>
              <a:gd name="connsiteY1" fmla="*/ 49654 h 942803"/>
              <a:gd name="connsiteX2" fmla="*/ 2396513 w 3686833"/>
              <a:gd name="connsiteY2" fmla="*/ 882774 h 942803"/>
              <a:gd name="connsiteX3" fmla="*/ 3686833 w 3686833"/>
              <a:gd name="connsiteY3" fmla="*/ 811654 h 94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6833" h="942803">
                <a:moveTo>
                  <a:pt x="39393" y="19174"/>
                </a:moveTo>
                <a:cubicBezTo>
                  <a:pt x="-96074" y="-37553"/>
                  <a:pt x="161313" y="49654"/>
                  <a:pt x="161313" y="49654"/>
                </a:cubicBezTo>
                <a:cubicBezTo>
                  <a:pt x="554166" y="193587"/>
                  <a:pt x="1808926" y="755774"/>
                  <a:pt x="2396513" y="882774"/>
                </a:cubicBezTo>
                <a:cubicBezTo>
                  <a:pt x="2984100" y="1009774"/>
                  <a:pt x="3335466" y="910714"/>
                  <a:pt x="3686833" y="811654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9C31978-A1D6-4D24-A7F3-C2AEDE118775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71865A1-747B-444D-8C34-FB85C43FCD95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9674564-609E-4599-931E-E9A6F117ECCA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FEB8F2D-51EA-4EAF-BAFD-8B149AB20F74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9" name="Gewinkelte Verbindung 50">
            <a:extLst>
              <a:ext uri="{FF2B5EF4-FFF2-40B4-BE49-F238E27FC236}">
                <a16:creationId xmlns:a16="http://schemas.microsoft.com/office/drawing/2014/main" id="{64A7F416-341E-4A96-BBB9-472491AAA88E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8FB913B-3657-46F4-8AAC-3E4EB258796C}"/>
              </a:ext>
            </a:extLst>
          </p:cNvPr>
          <p:cNvSpPr/>
          <p:nvPr/>
        </p:nvSpPr>
        <p:spPr bwMode="auto">
          <a:xfrm>
            <a:off x="3203848" y="1315681"/>
            <a:ext cx="3938632" cy="1051599"/>
          </a:xfrm>
          <a:custGeom>
            <a:avLst/>
            <a:gdLst>
              <a:gd name="connsiteX0" fmla="*/ 85425 w 4108785"/>
              <a:gd name="connsiteY0" fmla="*/ 1051599 h 1051599"/>
              <a:gd name="connsiteX1" fmla="*/ 430865 w 4108785"/>
              <a:gd name="connsiteY1" fmla="*/ 66079 h 1051599"/>
              <a:gd name="connsiteX2" fmla="*/ 3438225 w 4108785"/>
              <a:gd name="connsiteY2" fmla="*/ 127039 h 1051599"/>
              <a:gd name="connsiteX3" fmla="*/ 4108785 w 4108785"/>
              <a:gd name="connsiteY3" fmla="*/ 421679 h 105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8785" h="1051599">
                <a:moveTo>
                  <a:pt x="85425" y="1051599"/>
                </a:moveTo>
                <a:cubicBezTo>
                  <a:pt x="-21255" y="635885"/>
                  <a:pt x="-127935" y="220172"/>
                  <a:pt x="430865" y="66079"/>
                </a:cubicBezTo>
                <a:cubicBezTo>
                  <a:pt x="989665" y="-88014"/>
                  <a:pt x="2825238" y="67772"/>
                  <a:pt x="3438225" y="127039"/>
                </a:cubicBezTo>
                <a:cubicBezTo>
                  <a:pt x="4051212" y="186306"/>
                  <a:pt x="4079998" y="303992"/>
                  <a:pt x="4108785" y="421679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44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950C9-4666-44EC-AC5E-89F87CBD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Sonde</a:t>
            </a:r>
            <a:endParaRPr lang="en-US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EF8E26E-BE64-44F6-8FB2-99BE966079AA}"/>
              </a:ext>
            </a:extLst>
          </p:cNvPr>
          <p:cNvSpPr/>
          <p:nvPr/>
        </p:nvSpPr>
        <p:spPr bwMode="auto">
          <a:xfrm>
            <a:off x="1873835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B4362D-8273-4420-90DE-924099D163DE}"/>
              </a:ext>
            </a:extLst>
          </p:cNvPr>
          <p:cNvSpPr/>
          <p:nvPr/>
        </p:nvSpPr>
        <p:spPr>
          <a:xfrm>
            <a:off x="1873835" y="180745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gps_2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C0053ED-FF6F-494D-B06C-5F2F183D8BCD}"/>
              </a:ext>
            </a:extLst>
          </p:cNvPr>
          <p:cNvSpPr/>
          <p:nvPr/>
        </p:nvSpPr>
        <p:spPr bwMode="auto">
          <a:xfrm>
            <a:off x="5572273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8571984-35C1-4CDE-AB73-8B2EA5A3F87F}"/>
              </a:ext>
            </a:extLst>
          </p:cNvPr>
          <p:cNvSpPr/>
          <p:nvPr/>
        </p:nvSpPr>
        <p:spPr>
          <a:xfrm>
            <a:off x="5572273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744A882-9E80-42DE-9BDB-37BDCED79930}"/>
              </a:ext>
            </a:extLst>
          </p:cNvPr>
          <p:cNvSpPr/>
          <p:nvPr/>
        </p:nvSpPr>
        <p:spPr bwMode="auto">
          <a:xfrm>
            <a:off x="6505340" y="196043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830C7C5-C5FF-4BF5-82B0-9195397EEA52}"/>
              </a:ext>
            </a:extLst>
          </p:cNvPr>
          <p:cNvSpPr/>
          <p:nvPr/>
        </p:nvSpPr>
        <p:spPr bwMode="auto">
          <a:xfrm>
            <a:off x="7318148" y="175040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60639B-7972-4839-A280-CB1FDAAFDF8C}"/>
              </a:ext>
            </a:extLst>
          </p:cNvPr>
          <p:cNvSpPr/>
          <p:nvPr/>
        </p:nvSpPr>
        <p:spPr>
          <a:xfrm>
            <a:off x="7319668" y="179825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picam_2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DE8D095-0529-4E72-8803-8AA8767279E9}"/>
              </a:ext>
            </a:extLst>
          </p:cNvPr>
          <p:cNvSpPr/>
          <p:nvPr/>
        </p:nvSpPr>
        <p:spPr bwMode="auto">
          <a:xfrm>
            <a:off x="7257237" y="195703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6" name="Gewinkelte Verbindung 50">
            <a:extLst>
              <a:ext uri="{FF2B5EF4-FFF2-40B4-BE49-F238E27FC236}">
                <a16:creationId xmlns:a16="http://schemas.microsoft.com/office/drawing/2014/main" id="{2960D71A-26C2-4F43-A107-69333FD1878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6711787" y="2064378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ABBE44CE-C0B7-4BA2-83AE-6AFD98FF2784}"/>
              </a:ext>
            </a:extLst>
          </p:cNvPr>
          <p:cNvSpPr/>
          <p:nvPr/>
        </p:nvSpPr>
        <p:spPr bwMode="auto">
          <a:xfrm>
            <a:off x="5583149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872FA76-4FAF-49AE-860B-FA6585036026}"/>
              </a:ext>
            </a:extLst>
          </p:cNvPr>
          <p:cNvSpPr/>
          <p:nvPr/>
        </p:nvSpPr>
        <p:spPr>
          <a:xfrm>
            <a:off x="5583149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raspi_3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83CA010-61B9-4404-9CE7-4C81F1D7A712}"/>
              </a:ext>
            </a:extLst>
          </p:cNvPr>
          <p:cNvSpPr/>
          <p:nvPr/>
        </p:nvSpPr>
        <p:spPr bwMode="auto">
          <a:xfrm>
            <a:off x="6516216" y="270892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43F3E27-C1CE-42C5-A64B-04B5ABBE6106}"/>
              </a:ext>
            </a:extLst>
          </p:cNvPr>
          <p:cNvSpPr/>
          <p:nvPr/>
        </p:nvSpPr>
        <p:spPr bwMode="auto">
          <a:xfrm>
            <a:off x="7329024" y="2498883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18B0382-A55E-4CFC-B4C2-E50B2022915B}"/>
              </a:ext>
            </a:extLst>
          </p:cNvPr>
          <p:cNvSpPr/>
          <p:nvPr/>
        </p:nvSpPr>
        <p:spPr>
          <a:xfrm>
            <a:off x="7330544" y="254673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PiCam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picam_3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C0E22A6-25EB-4BC4-BF39-140FA5299172}"/>
              </a:ext>
            </a:extLst>
          </p:cNvPr>
          <p:cNvSpPr/>
          <p:nvPr/>
        </p:nvSpPr>
        <p:spPr bwMode="auto">
          <a:xfrm>
            <a:off x="7268113" y="270551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6" name="Gewinkelte Verbindung 50">
            <a:extLst>
              <a:ext uri="{FF2B5EF4-FFF2-40B4-BE49-F238E27FC236}">
                <a16:creationId xmlns:a16="http://schemas.microsoft.com/office/drawing/2014/main" id="{822A4EBF-2C34-4EFC-AA16-33E3BEC253B9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6722663" y="2812859"/>
            <a:ext cx="545450" cy="340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7" name="AutoShape 40">
            <a:extLst>
              <a:ext uri="{FF2B5EF4-FFF2-40B4-BE49-F238E27FC236}">
                <a16:creationId xmlns:a16="http://schemas.microsoft.com/office/drawing/2014/main" id="{E7ACF3DB-88C3-40C2-AE1F-2BD8A231070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7237" y="1446850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Model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6685187-A01A-4E9E-98C3-32E0171239A1}"/>
              </a:ext>
            </a:extLst>
          </p:cNvPr>
          <p:cNvSpPr/>
          <p:nvPr/>
        </p:nvSpPr>
        <p:spPr bwMode="auto">
          <a:xfrm>
            <a:off x="3824997" y="3289712"/>
            <a:ext cx="1059056" cy="290623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7631E7B-F697-4A5E-B362-EA36C33407D3}"/>
              </a:ext>
            </a:extLst>
          </p:cNvPr>
          <p:cNvSpPr/>
          <p:nvPr/>
        </p:nvSpPr>
        <p:spPr>
          <a:xfrm>
            <a:off x="3824997" y="333756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RasPi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raspi_1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B8EB5F5-4B2C-42AD-95B2-865A5F1A11AE}"/>
              </a:ext>
            </a:extLst>
          </p:cNvPr>
          <p:cNvSpPr/>
          <p:nvPr/>
        </p:nvSpPr>
        <p:spPr bwMode="auto">
          <a:xfrm>
            <a:off x="370522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BB0AB7-3D5A-4817-AE87-9D632ED32B07}"/>
              </a:ext>
            </a:extLst>
          </p:cNvPr>
          <p:cNvSpPr/>
          <p:nvPr/>
        </p:nvSpPr>
        <p:spPr bwMode="auto">
          <a:xfrm>
            <a:off x="1916907" y="3297575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5C3E87B-D4D1-4289-9504-9B4847E40137}"/>
              </a:ext>
            </a:extLst>
          </p:cNvPr>
          <p:cNvSpPr/>
          <p:nvPr/>
        </p:nvSpPr>
        <p:spPr>
          <a:xfrm>
            <a:off x="1907822" y="3355588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GPS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gps_1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C6FD3D34-C811-42FA-BF59-0913496C7A69}"/>
              </a:ext>
            </a:extLst>
          </p:cNvPr>
          <p:cNvSpPr/>
          <p:nvPr/>
        </p:nvSpPr>
        <p:spPr bwMode="auto">
          <a:xfrm>
            <a:off x="2884473" y="3505855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Gewinkelte Verbindung 50">
            <a:extLst>
              <a:ext uri="{FF2B5EF4-FFF2-40B4-BE49-F238E27FC236}">
                <a16:creationId xmlns:a16="http://schemas.microsoft.com/office/drawing/2014/main" id="{906AC00E-109F-4B41-A5F0-B57739588B15}"/>
              </a:ext>
            </a:extLst>
          </p:cNvPr>
          <p:cNvCxnSpPr>
            <a:cxnSpLocks/>
            <a:stCxn id="99" idx="1"/>
            <a:endCxn id="102" idx="3"/>
          </p:cNvCxnSpPr>
          <p:nvPr/>
        </p:nvCxnSpPr>
        <p:spPr>
          <a:xfrm flipH="1">
            <a:off x="3090920" y="3613202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50B617-1118-4F9E-843E-DBDEF868A1FE}"/>
              </a:ext>
            </a:extLst>
          </p:cNvPr>
          <p:cNvSpPr/>
          <p:nvPr/>
        </p:nvSpPr>
        <p:spPr bwMode="auto">
          <a:xfrm>
            <a:off x="348246" y="1751291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1AB8BD2-BE9D-443A-B5EF-645D68C677A8}"/>
              </a:ext>
            </a:extLst>
          </p:cNvPr>
          <p:cNvSpPr/>
          <p:nvPr/>
        </p:nvSpPr>
        <p:spPr>
          <a:xfrm>
            <a:off x="314112" y="1807455"/>
            <a:ext cx="112732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>
                <a:solidFill>
                  <a:srgbClr val="000000"/>
                </a:solidFill>
                <a:cs typeface="Arial" charset="0"/>
              </a:rPr>
              <a:t>GoProCam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goprocam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E25EE93-5477-4687-B5CD-236B9ECB5B38}"/>
              </a:ext>
            </a:extLst>
          </p:cNvPr>
          <p:cNvSpPr/>
          <p:nvPr/>
        </p:nvSpPr>
        <p:spPr bwMode="auto">
          <a:xfrm>
            <a:off x="4776250" y="4269141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256FEB62-95B2-469E-A9B5-162367D44C43}"/>
              </a:ext>
            </a:extLst>
          </p:cNvPr>
          <p:cNvSpPr/>
          <p:nvPr/>
        </p:nvSpPr>
        <p:spPr bwMode="auto">
          <a:xfrm>
            <a:off x="5587877" y="4089345"/>
            <a:ext cx="2230357" cy="15871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E2159A9-7789-4C97-925A-AF5301D9CC97}"/>
              </a:ext>
            </a:extLst>
          </p:cNvPr>
          <p:cNvSpPr/>
          <p:nvPr/>
        </p:nvSpPr>
        <p:spPr>
          <a:xfrm>
            <a:off x="5652731" y="4066727"/>
            <a:ext cx="1059056" cy="11695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Sensors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sensors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1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400" dirty="0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D6727846-ECB2-42B5-8B1E-E859B9D401C4}"/>
              </a:ext>
            </a:extLst>
          </p:cNvPr>
          <p:cNvSpPr/>
          <p:nvPr/>
        </p:nvSpPr>
        <p:spPr bwMode="auto">
          <a:xfrm>
            <a:off x="5478020" y="4265798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5" name="Gewinkelte Verbindung 50">
            <a:extLst>
              <a:ext uri="{FF2B5EF4-FFF2-40B4-BE49-F238E27FC236}">
                <a16:creationId xmlns:a16="http://schemas.microsoft.com/office/drawing/2014/main" id="{7D6AAEA5-9F7A-4DD9-915A-D53C08EFCF43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4982697" y="4373145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9AF3134A-DE2A-43C8-A480-E50A5BDE9E2F}"/>
              </a:ext>
            </a:extLst>
          </p:cNvPr>
          <p:cNvSpPr/>
          <p:nvPr/>
        </p:nvSpPr>
        <p:spPr bwMode="auto">
          <a:xfrm>
            <a:off x="371443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0609E8F-1794-4DF7-BA8B-38EECF39AF81}"/>
              </a:ext>
            </a:extLst>
          </p:cNvPr>
          <p:cNvSpPr/>
          <p:nvPr/>
        </p:nvSpPr>
        <p:spPr bwMode="auto">
          <a:xfrm>
            <a:off x="1926123" y="4047676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1A5AD1E-29B8-4930-A341-6B62CE7A6A29}"/>
              </a:ext>
            </a:extLst>
          </p:cNvPr>
          <p:cNvSpPr/>
          <p:nvPr/>
        </p:nvSpPr>
        <p:spPr>
          <a:xfrm>
            <a:off x="1917038" y="4105689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Memory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sd_mem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FC372E8-8952-496A-BD2B-82CF2C6C2013}"/>
              </a:ext>
            </a:extLst>
          </p:cNvPr>
          <p:cNvSpPr/>
          <p:nvPr/>
        </p:nvSpPr>
        <p:spPr bwMode="auto">
          <a:xfrm>
            <a:off x="2893689" y="4255956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7" name="Gewinkelte Verbindung 50">
            <a:extLst>
              <a:ext uri="{FF2B5EF4-FFF2-40B4-BE49-F238E27FC236}">
                <a16:creationId xmlns:a16="http://schemas.microsoft.com/office/drawing/2014/main" id="{F9CE960D-C3D5-4C06-A9C8-1D9FBB723AA3}"/>
              </a:ext>
            </a:extLst>
          </p:cNvPr>
          <p:cNvCxnSpPr>
            <a:cxnSpLocks/>
            <a:stCxn id="123" idx="1"/>
            <a:endCxn id="126" idx="3"/>
          </p:cNvCxnSpPr>
          <p:nvPr/>
        </p:nvCxnSpPr>
        <p:spPr>
          <a:xfrm flipH="1">
            <a:off x="3100136" y="4363303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C6436C95-588F-4A8C-9671-4670DA9A18EF}"/>
              </a:ext>
            </a:extLst>
          </p:cNvPr>
          <p:cNvSpPr/>
          <p:nvPr/>
        </p:nvSpPr>
        <p:spPr bwMode="auto">
          <a:xfrm>
            <a:off x="4776250" y="461252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2CD3AA6-3B32-4E8D-9CA1-AF3E95D4959A}"/>
              </a:ext>
            </a:extLst>
          </p:cNvPr>
          <p:cNvSpPr/>
          <p:nvPr/>
        </p:nvSpPr>
        <p:spPr bwMode="auto">
          <a:xfrm>
            <a:off x="5478020" y="4609179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0" name="Gewinkelte Verbindung 50">
            <a:extLst>
              <a:ext uri="{FF2B5EF4-FFF2-40B4-BE49-F238E27FC236}">
                <a16:creationId xmlns:a16="http://schemas.microsoft.com/office/drawing/2014/main" id="{AC800C16-8374-4A43-AE18-1103B43EFE59}"/>
              </a:ext>
            </a:extLst>
          </p:cNvPr>
          <p:cNvCxnSpPr>
            <a:cxnSpLocks/>
            <a:stCxn id="129" idx="1"/>
            <a:endCxn id="128" idx="3"/>
          </p:cNvCxnSpPr>
          <p:nvPr/>
        </p:nvCxnSpPr>
        <p:spPr>
          <a:xfrm flipH="1">
            <a:off x="4982697" y="4716526"/>
            <a:ext cx="495323" cy="334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B304FD07-7BDD-401D-8C33-E206CB3A2C93}"/>
              </a:ext>
            </a:extLst>
          </p:cNvPr>
          <p:cNvSpPr/>
          <p:nvPr/>
        </p:nvSpPr>
        <p:spPr bwMode="auto">
          <a:xfrm>
            <a:off x="371443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2CDC974-2CB2-468F-B908-6BE23A5DE254}"/>
              </a:ext>
            </a:extLst>
          </p:cNvPr>
          <p:cNvSpPr/>
          <p:nvPr/>
        </p:nvSpPr>
        <p:spPr bwMode="auto">
          <a:xfrm>
            <a:off x="1926123" y="4794520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0DE7E63A-8A4E-4DB1-9056-974DA2F13A92}"/>
              </a:ext>
            </a:extLst>
          </p:cNvPr>
          <p:cNvSpPr/>
          <p:nvPr/>
        </p:nvSpPr>
        <p:spPr>
          <a:xfrm>
            <a:off x="1917038" y="4852533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dl_lora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6BB7BE-5292-4B97-8FEC-3B8C3ED0CF74}"/>
              </a:ext>
            </a:extLst>
          </p:cNvPr>
          <p:cNvSpPr/>
          <p:nvPr/>
        </p:nvSpPr>
        <p:spPr bwMode="auto">
          <a:xfrm>
            <a:off x="2893689" y="5002800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9" name="Gewinkelte Verbindung 50">
            <a:extLst>
              <a:ext uri="{FF2B5EF4-FFF2-40B4-BE49-F238E27FC236}">
                <a16:creationId xmlns:a16="http://schemas.microsoft.com/office/drawing/2014/main" id="{6873D92D-0C35-444B-8D27-F18B891641CB}"/>
              </a:ext>
            </a:extLst>
          </p:cNvPr>
          <p:cNvCxnSpPr>
            <a:cxnSpLocks/>
            <a:stCxn id="135" idx="1"/>
            <a:endCxn id="138" idx="3"/>
          </p:cNvCxnSpPr>
          <p:nvPr/>
        </p:nvCxnSpPr>
        <p:spPr>
          <a:xfrm flipH="1">
            <a:off x="3100136" y="5110147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5" name="Textfeld 147">
            <a:extLst>
              <a:ext uri="{FF2B5EF4-FFF2-40B4-BE49-F238E27FC236}">
                <a16:creationId xmlns:a16="http://schemas.microsoft.com/office/drawing/2014/main" id="{E09D7CB8-48FD-41A9-8FC1-674BCE23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90" y="3355588"/>
            <a:ext cx="184243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i="1" dirty="0">
                <a:solidFill>
                  <a:srgbClr val="073DE9"/>
                </a:solidFill>
                <a:latin typeface="Comic Sans MS" pitchFamily="66" charset="0"/>
                <a:cs typeface="Arial" charset="0"/>
              </a:rPr>
              <a:t>Two different downlink solutions for communication in-flight</a:t>
            </a:r>
          </a:p>
        </p:txBody>
      </p:sp>
      <p:sp>
        <p:nvSpPr>
          <p:cNvPr id="146" name="Freihandform 5">
            <a:extLst>
              <a:ext uri="{FF2B5EF4-FFF2-40B4-BE49-F238E27FC236}">
                <a16:creationId xmlns:a16="http://schemas.microsoft.com/office/drawing/2014/main" id="{6EF44760-29CF-417A-96DA-F1F221CF31BB}"/>
              </a:ext>
            </a:extLst>
          </p:cNvPr>
          <p:cNvSpPr/>
          <p:nvPr/>
        </p:nvSpPr>
        <p:spPr>
          <a:xfrm rot="16200000" flipV="1">
            <a:off x="1059439" y="4314002"/>
            <a:ext cx="968406" cy="435753"/>
          </a:xfrm>
          <a:custGeom>
            <a:avLst/>
            <a:gdLst>
              <a:gd name="connsiteX0" fmla="*/ 443125 w 443125"/>
              <a:gd name="connsiteY0" fmla="*/ 171450 h 229051"/>
              <a:gd name="connsiteX1" fmla="*/ 52600 w 443125"/>
              <a:gd name="connsiteY1" fmla="*/ 219075 h 229051"/>
              <a:gd name="connsiteX2" fmla="*/ 14500 w 443125"/>
              <a:gd name="connsiteY2" fmla="*/ 0 h 2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25" h="229051">
                <a:moveTo>
                  <a:pt x="443125" y="171450"/>
                </a:moveTo>
                <a:cubicBezTo>
                  <a:pt x="283581" y="209550"/>
                  <a:pt x="124037" y="247650"/>
                  <a:pt x="52600" y="219075"/>
                </a:cubicBezTo>
                <a:cubicBezTo>
                  <a:pt x="-18838" y="190500"/>
                  <a:pt x="-2169" y="95250"/>
                  <a:pt x="1450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B3AF5C3-3EC0-41A1-AAF2-70B512275EC6}"/>
              </a:ext>
            </a:extLst>
          </p:cNvPr>
          <p:cNvSpPr/>
          <p:nvPr/>
        </p:nvSpPr>
        <p:spPr bwMode="auto">
          <a:xfrm>
            <a:off x="545098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A5F9512-BF45-4DD9-AB94-770E1BEB8868}"/>
              </a:ext>
            </a:extLst>
          </p:cNvPr>
          <p:cNvSpPr/>
          <p:nvPr/>
        </p:nvSpPr>
        <p:spPr bwMode="auto">
          <a:xfrm>
            <a:off x="3662666" y="1747572"/>
            <a:ext cx="1059056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B7F119-68BB-4791-A7F1-6FEEC724E41E}"/>
              </a:ext>
            </a:extLst>
          </p:cNvPr>
          <p:cNvSpPr/>
          <p:nvPr/>
        </p:nvSpPr>
        <p:spPr>
          <a:xfrm>
            <a:off x="3653581" y="1805585"/>
            <a:ext cx="105905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Downlink</a:t>
            </a:r>
            <a:br>
              <a:rPr lang="en-US" sz="1400" b="1" dirty="0">
                <a:solidFill>
                  <a:srgbClr val="000000"/>
                </a:solidFill>
                <a:cs typeface="Arial" charset="0"/>
              </a:rPr>
            </a:br>
            <a:r>
              <a:rPr lang="en-US" sz="14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cs typeface="Arial" panose="020B0604020202020204" pitchFamily="34" charset="0"/>
              </a:rPr>
              <a:t>dl_rtty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FA900A2B-37AE-4DBA-A159-62D969D9D447}"/>
              </a:ext>
            </a:extLst>
          </p:cNvPr>
          <p:cNvSpPr/>
          <p:nvPr/>
        </p:nvSpPr>
        <p:spPr bwMode="auto">
          <a:xfrm>
            <a:off x="4630232" y="1955852"/>
            <a:ext cx="206447" cy="21469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0" name="Gewinkelte Verbindung 50">
            <a:extLst>
              <a:ext uri="{FF2B5EF4-FFF2-40B4-BE49-F238E27FC236}">
                <a16:creationId xmlns:a16="http://schemas.microsoft.com/office/drawing/2014/main" id="{F676DF29-1768-4FD5-BB38-194B001F9E95}"/>
              </a:ext>
            </a:extLst>
          </p:cNvPr>
          <p:cNvCxnSpPr>
            <a:cxnSpLocks/>
            <a:stCxn id="57" idx="1"/>
            <a:endCxn id="69" idx="3"/>
          </p:cNvCxnSpPr>
          <p:nvPr/>
        </p:nvCxnSpPr>
        <p:spPr>
          <a:xfrm flipH="1">
            <a:off x="4836679" y="2063199"/>
            <a:ext cx="614303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795EA0C4-FD7A-46F4-B688-8654666CFE5F}"/>
              </a:ext>
            </a:extLst>
          </p:cNvPr>
          <p:cNvSpPr/>
          <p:nvPr/>
        </p:nvSpPr>
        <p:spPr bwMode="auto">
          <a:xfrm>
            <a:off x="1168400" y="2458720"/>
            <a:ext cx="2834640" cy="843280"/>
          </a:xfrm>
          <a:custGeom>
            <a:avLst/>
            <a:gdLst>
              <a:gd name="connsiteX0" fmla="*/ 0 w 2834640"/>
              <a:gd name="connsiteY0" fmla="*/ 843280 h 843280"/>
              <a:gd name="connsiteX1" fmla="*/ 1635760 w 2834640"/>
              <a:gd name="connsiteY1" fmla="*/ 457200 h 843280"/>
              <a:gd name="connsiteX2" fmla="*/ 2834640 w 2834640"/>
              <a:gd name="connsiteY2" fmla="*/ 0 h 84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640" h="843280">
                <a:moveTo>
                  <a:pt x="0" y="843280"/>
                </a:moveTo>
                <a:cubicBezTo>
                  <a:pt x="581660" y="720513"/>
                  <a:pt x="1163320" y="597747"/>
                  <a:pt x="1635760" y="457200"/>
                </a:cubicBezTo>
                <a:cubicBezTo>
                  <a:pt x="2108200" y="316653"/>
                  <a:pt x="2471420" y="158326"/>
                  <a:pt x="2834640" y="0"/>
                </a:cubicBezTo>
              </a:path>
            </a:pathLst>
          </a:custGeom>
          <a:noFill/>
          <a:ln w="9525" cap="flat" cmpd="sng" algn="ctr">
            <a:solidFill>
              <a:srgbClr val="073DE9"/>
            </a:solidFill>
            <a:prstDash val="solid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2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 122">
            <a:extLst>
              <a:ext uri="{FF2B5EF4-FFF2-40B4-BE49-F238E27FC236}">
                <a16:creationId xmlns:a16="http://schemas.microsoft.com/office/drawing/2014/main" id="{B49F53CF-B993-4D53-B501-65953CD0EDE6}"/>
              </a:ext>
            </a:extLst>
          </p:cNvPr>
          <p:cNvSpPr/>
          <p:nvPr/>
        </p:nvSpPr>
        <p:spPr bwMode="auto">
          <a:xfrm rot="16200000">
            <a:off x="3484975" y="2044207"/>
            <a:ext cx="858217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write_disk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CE404-0986-4194-8B61-F52F5A70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Sicht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D08001-409A-44FF-94C8-5BA67D9DEA94}"/>
              </a:ext>
            </a:extLst>
          </p:cNvPr>
          <p:cNvSpPr/>
          <p:nvPr/>
        </p:nvSpPr>
        <p:spPr bwMode="auto">
          <a:xfrm>
            <a:off x="2111214" y="3192343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temp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29704FF-3BDB-43E7-AD98-CDF948E53032}"/>
              </a:ext>
            </a:extLst>
          </p:cNvPr>
          <p:cNvSpPr/>
          <p:nvPr/>
        </p:nvSpPr>
        <p:spPr bwMode="auto">
          <a:xfrm>
            <a:off x="2111213" y="3583628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acc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BBCDC1-981E-4FA9-B946-12CA952A7DF2}"/>
              </a:ext>
            </a:extLst>
          </p:cNvPr>
          <p:cNvSpPr/>
          <p:nvPr/>
        </p:nvSpPr>
        <p:spPr bwMode="auto">
          <a:xfrm>
            <a:off x="2114222" y="4846369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rd_bar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90A3E3-5DA2-4FE9-AA86-D11B27972698}"/>
              </a:ext>
            </a:extLst>
          </p:cNvPr>
          <p:cNvSpPr/>
          <p:nvPr/>
        </p:nvSpPr>
        <p:spPr bwMode="auto">
          <a:xfrm>
            <a:off x="2105399" y="4018927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gyro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F1050E-784E-41AC-B47F-5C5A247545DA}"/>
              </a:ext>
            </a:extLst>
          </p:cNvPr>
          <p:cNvSpPr/>
          <p:nvPr/>
        </p:nvSpPr>
        <p:spPr bwMode="auto">
          <a:xfrm>
            <a:off x="2105884" y="4417878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rd_mag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89D40DA-26B7-4FCF-A7A8-B700C7C3DFD8}"/>
              </a:ext>
            </a:extLst>
          </p:cNvPr>
          <p:cNvSpPr/>
          <p:nvPr/>
        </p:nvSpPr>
        <p:spPr bwMode="auto">
          <a:xfrm>
            <a:off x="2120773" y="2784541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rd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_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4AB1AF5-5FDB-446A-88FC-9DD3AEDA89AC}"/>
              </a:ext>
            </a:extLst>
          </p:cNvPr>
          <p:cNvSpPr/>
          <p:nvPr/>
        </p:nvSpPr>
        <p:spPr bwMode="auto">
          <a:xfrm>
            <a:off x="2099644" y="2311250"/>
            <a:ext cx="87041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take_vid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12C912-2C37-46CA-B888-8A53E54C0C4D}"/>
              </a:ext>
            </a:extLst>
          </p:cNvPr>
          <p:cNvSpPr/>
          <p:nvPr/>
        </p:nvSpPr>
        <p:spPr bwMode="auto">
          <a:xfrm>
            <a:off x="2103379" y="1783911"/>
            <a:ext cx="881273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take_img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7" name="Gewinkelte Verbindung 50">
            <a:extLst>
              <a:ext uri="{FF2B5EF4-FFF2-40B4-BE49-F238E27FC236}">
                <a16:creationId xmlns:a16="http://schemas.microsoft.com/office/drawing/2014/main" id="{1B5999B7-206E-42EB-BED4-51D6F4EC820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984652" y="1950998"/>
            <a:ext cx="760618" cy="172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C78F0FFD-49F9-4789-B0A8-6E6B2D656DE9}"/>
              </a:ext>
            </a:extLst>
          </p:cNvPr>
          <p:cNvSpPr/>
          <p:nvPr/>
        </p:nvSpPr>
        <p:spPr bwMode="auto">
          <a:xfrm rot="16200000">
            <a:off x="2714411" y="3813867"/>
            <a:ext cx="2399344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write_disk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3A41732-C171-419B-9547-0E6B0723FAE4}"/>
              </a:ext>
            </a:extLst>
          </p:cNvPr>
          <p:cNvSpPr/>
          <p:nvPr/>
        </p:nvSpPr>
        <p:spPr bwMode="auto">
          <a:xfrm>
            <a:off x="4771140" y="1772816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scale_img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5AF06F2A-713E-4D1C-A94F-A3563044029C}"/>
              </a:ext>
            </a:extLst>
          </p:cNvPr>
          <p:cNvSpPr/>
          <p:nvPr/>
        </p:nvSpPr>
        <p:spPr bwMode="auto">
          <a:xfrm>
            <a:off x="4776150" y="2544473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emb_gps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6B7D94C2-80D5-4FFF-89F5-04B5D732834F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1398307" y="4797606"/>
            <a:ext cx="3861942" cy="567364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680FF46F-5582-4544-98FA-086DAE6BA512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5248671" y="2110442"/>
            <a:ext cx="5010" cy="434031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025FE36-EEB2-4947-A9B4-9115FFD5AF5A}"/>
              </a:ext>
            </a:extLst>
          </p:cNvPr>
          <p:cNvSpPr/>
          <p:nvPr/>
        </p:nvSpPr>
        <p:spPr bwMode="auto">
          <a:xfrm>
            <a:off x="6345965" y="2544473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enc_ssdv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0F896A18-32B5-49A9-8926-1E68E215A2A8}"/>
              </a:ext>
            </a:extLst>
          </p:cNvPr>
          <p:cNvSpPr/>
          <p:nvPr/>
        </p:nvSpPr>
        <p:spPr bwMode="auto">
          <a:xfrm>
            <a:off x="7918836" y="2544473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send_rtty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8F1392E-E11D-458B-B930-D8E26B45D005}"/>
              </a:ext>
            </a:extLst>
          </p:cNvPr>
          <p:cNvSpPr/>
          <p:nvPr/>
        </p:nvSpPr>
        <p:spPr bwMode="auto">
          <a:xfrm>
            <a:off x="6348551" y="4459980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send_lora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9D360642-7C7C-481B-81DB-CEBCED08F912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3635896" y="1643393"/>
            <a:ext cx="1135244" cy="29823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64FA7AD2-8C43-4079-AE8F-098E4A8A95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9279" y="1643392"/>
            <a:ext cx="355105" cy="308963"/>
          </a:xfrm>
          <a:prstGeom prst="bentConnector3">
            <a:avLst>
              <a:gd name="adj1" fmla="val 99355"/>
            </a:avLst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2185481E-A0A5-4AFA-9C2E-B13DE563C0B9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3255259" y="2713286"/>
            <a:ext cx="1520891" cy="234760"/>
          </a:xfrm>
          <a:prstGeom prst="bentConnector3">
            <a:avLst>
              <a:gd name="adj1" fmla="val -102"/>
            </a:avLst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eck 165">
            <a:extLst>
              <a:ext uri="{FF2B5EF4-FFF2-40B4-BE49-F238E27FC236}">
                <a16:creationId xmlns:a16="http://schemas.microsoft.com/office/drawing/2014/main" id="{9CE4F254-F2BF-4E4B-B1E6-E8925E6C2EFA}"/>
              </a:ext>
            </a:extLst>
          </p:cNvPr>
          <p:cNvSpPr/>
          <p:nvPr/>
        </p:nvSpPr>
        <p:spPr bwMode="auto">
          <a:xfrm>
            <a:off x="4782718" y="4459980"/>
            <a:ext cx="955061" cy="33762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0" dirty="0" err="1">
                <a:solidFill>
                  <a:srgbClr val="000000"/>
                </a:solidFill>
              </a:rPr>
              <a:t>grp_data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171" name="Gewinkelte Verbindung 50">
            <a:extLst>
              <a:ext uri="{FF2B5EF4-FFF2-40B4-BE49-F238E27FC236}">
                <a16:creationId xmlns:a16="http://schemas.microsoft.com/office/drawing/2014/main" id="{09CDC5B3-428E-4DA1-A338-CAE2DB06076F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4082897" y="4628793"/>
            <a:ext cx="699821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5" name="Gewinkelte Verbindung 50">
            <a:extLst>
              <a:ext uri="{FF2B5EF4-FFF2-40B4-BE49-F238E27FC236}">
                <a16:creationId xmlns:a16="http://schemas.microsoft.com/office/drawing/2014/main" id="{A2A993EC-13EA-410A-8910-0F81C7A988F9}"/>
              </a:ext>
            </a:extLst>
          </p:cNvPr>
          <p:cNvCxnSpPr>
            <a:cxnSpLocks/>
            <a:stCxn id="166" idx="3"/>
            <a:endCxn id="121" idx="1"/>
          </p:cNvCxnSpPr>
          <p:nvPr/>
        </p:nvCxnSpPr>
        <p:spPr>
          <a:xfrm>
            <a:off x="5737779" y="4628793"/>
            <a:ext cx="61077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501A8915-5694-4463-BB86-52E453B52EA7}"/>
              </a:ext>
            </a:extLst>
          </p:cNvPr>
          <p:cNvSpPr/>
          <p:nvPr/>
        </p:nvSpPr>
        <p:spPr bwMode="auto">
          <a:xfrm rot="16200000">
            <a:off x="-818258" y="3346650"/>
            <a:ext cx="3795740" cy="6480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control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5" name="AutoShape 40">
            <a:extLst>
              <a:ext uri="{FF2B5EF4-FFF2-40B4-BE49-F238E27FC236}">
                <a16:creationId xmlns:a16="http://schemas.microsoft.com/office/drawing/2014/main" id="{089D8E69-4759-44FB-9B69-D92A042E67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53676" y="1383224"/>
            <a:ext cx="1116000" cy="215900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10800000" wrap="none" anchor="ctr" anchorCtr="1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70000"/>
              </a:lnSpc>
              <a:defRPr/>
            </a:pPr>
            <a:r>
              <a:rPr lang="en-US" altLang="de-DE" sz="1400" kern="0" dirty="0">
                <a:solidFill>
                  <a:srgbClr val="000000"/>
                </a:solidFill>
                <a:cs typeface="Arial" charset="0"/>
              </a:rPr>
              <a:t>C&amp;C View</a:t>
            </a:r>
            <a:endParaRPr lang="en-US" altLang="de-DE" sz="1600" kern="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44" name="Gewinkelte Verbindung 50">
            <a:extLst>
              <a:ext uri="{FF2B5EF4-FFF2-40B4-BE49-F238E27FC236}">
                <a16:creationId xmlns:a16="http://schemas.microsoft.com/office/drawing/2014/main" id="{5F63B6CE-A0E2-475F-8355-8A711D977E60}"/>
              </a:ext>
            </a:extLst>
          </p:cNvPr>
          <p:cNvCxnSpPr>
            <a:cxnSpLocks/>
          </p:cNvCxnSpPr>
          <p:nvPr/>
        </p:nvCxnSpPr>
        <p:spPr>
          <a:xfrm>
            <a:off x="1398307" y="2948045"/>
            <a:ext cx="70709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46" name="Gewinkelte Verbindung 50">
            <a:extLst>
              <a:ext uri="{FF2B5EF4-FFF2-40B4-BE49-F238E27FC236}">
                <a16:creationId xmlns:a16="http://schemas.microsoft.com/office/drawing/2014/main" id="{5DFD4508-04D5-411B-8BC7-2539F28CF62E}"/>
              </a:ext>
            </a:extLst>
          </p:cNvPr>
          <p:cNvCxnSpPr>
            <a:cxnSpLocks/>
          </p:cNvCxnSpPr>
          <p:nvPr/>
        </p:nvCxnSpPr>
        <p:spPr>
          <a:xfrm>
            <a:off x="1398307" y="3367892"/>
            <a:ext cx="70709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47" name="Gewinkelte Verbindung 50">
            <a:extLst>
              <a:ext uri="{FF2B5EF4-FFF2-40B4-BE49-F238E27FC236}">
                <a16:creationId xmlns:a16="http://schemas.microsoft.com/office/drawing/2014/main" id="{B10F31A9-B72A-4B51-A4DB-97E37601D93A}"/>
              </a:ext>
            </a:extLst>
          </p:cNvPr>
          <p:cNvCxnSpPr>
            <a:cxnSpLocks/>
          </p:cNvCxnSpPr>
          <p:nvPr/>
        </p:nvCxnSpPr>
        <p:spPr>
          <a:xfrm>
            <a:off x="1398307" y="3752441"/>
            <a:ext cx="70709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48" name="Gewinkelte Verbindung 50">
            <a:extLst>
              <a:ext uri="{FF2B5EF4-FFF2-40B4-BE49-F238E27FC236}">
                <a16:creationId xmlns:a16="http://schemas.microsoft.com/office/drawing/2014/main" id="{56492A23-A206-42CE-B9BB-B234195988AE}"/>
              </a:ext>
            </a:extLst>
          </p:cNvPr>
          <p:cNvCxnSpPr>
            <a:cxnSpLocks/>
          </p:cNvCxnSpPr>
          <p:nvPr/>
        </p:nvCxnSpPr>
        <p:spPr>
          <a:xfrm>
            <a:off x="1398307" y="4201544"/>
            <a:ext cx="70709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49" name="Gewinkelte Verbindung 50">
            <a:extLst>
              <a:ext uri="{FF2B5EF4-FFF2-40B4-BE49-F238E27FC236}">
                <a16:creationId xmlns:a16="http://schemas.microsoft.com/office/drawing/2014/main" id="{CE7B9F8F-5028-484B-8725-DB24D20D4199}"/>
              </a:ext>
            </a:extLst>
          </p:cNvPr>
          <p:cNvCxnSpPr>
            <a:cxnSpLocks/>
          </p:cNvCxnSpPr>
          <p:nvPr/>
        </p:nvCxnSpPr>
        <p:spPr>
          <a:xfrm>
            <a:off x="1398307" y="4586691"/>
            <a:ext cx="70709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50" name="Gewinkelte Verbindung 50">
            <a:extLst>
              <a:ext uri="{FF2B5EF4-FFF2-40B4-BE49-F238E27FC236}">
                <a16:creationId xmlns:a16="http://schemas.microsoft.com/office/drawing/2014/main" id="{8A403B1C-4872-4665-A65C-2D0DB2E8EC2F}"/>
              </a:ext>
            </a:extLst>
          </p:cNvPr>
          <p:cNvCxnSpPr>
            <a:cxnSpLocks/>
          </p:cNvCxnSpPr>
          <p:nvPr/>
        </p:nvCxnSpPr>
        <p:spPr>
          <a:xfrm>
            <a:off x="1398307" y="5018780"/>
            <a:ext cx="707092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51" name="Gewinkelte Verbindung 50">
            <a:extLst>
              <a:ext uri="{FF2B5EF4-FFF2-40B4-BE49-F238E27FC236}">
                <a16:creationId xmlns:a16="http://schemas.microsoft.com/office/drawing/2014/main" id="{07A9ED8F-758B-459D-8FD3-03106DF0DD9F}"/>
              </a:ext>
            </a:extLst>
          </p:cNvPr>
          <p:cNvCxnSpPr>
            <a:cxnSpLocks/>
          </p:cNvCxnSpPr>
          <p:nvPr/>
        </p:nvCxnSpPr>
        <p:spPr>
          <a:xfrm>
            <a:off x="2981624" y="2944447"/>
            <a:ext cx="763646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52" name="Gewinkelte Verbindung 50">
            <a:extLst>
              <a:ext uri="{FF2B5EF4-FFF2-40B4-BE49-F238E27FC236}">
                <a16:creationId xmlns:a16="http://schemas.microsoft.com/office/drawing/2014/main" id="{8FB65CE7-98CE-4137-88B3-CEB81AAB1F21}"/>
              </a:ext>
            </a:extLst>
          </p:cNvPr>
          <p:cNvCxnSpPr>
            <a:cxnSpLocks/>
          </p:cNvCxnSpPr>
          <p:nvPr/>
        </p:nvCxnSpPr>
        <p:spPr>
          <a:xfrm>
            <a:off x="2981624" y="3364294"/>
            <a:ext cx="763646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53" name="Gewinkelte Verbindung 50">
            <a:extLst>
              <a:ext uri="{FF2B5EF4-FFF2-40B4-BE49-F238E27FC236}">
                <a16:creationId xmlns:a16="http://schemas.microsoft.com/office/drawing/2014/main" id="{BBACB4A6-0DA9-45AB-92B5-9396789C72B2}"/>
              </a:ext>
            </a:extLst>
          </p:cNvPr>
          <p:cNvCxnSpPr>
            <a:cxnSpLocks/>
          </p:cNvCxnSpPr>
          <p:nvPr/>
        </p:nvCxnSpPr>
        <p:spPr>
          <a:xfrm>
            <a:off x="2981624" y="3748843"/>
            <a:ext cx="763646" cy="3598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54" name="Gewinkelte Verbindung 50">
            <a:extLst>
              <a:ext uri="{FF2B5EF4-FFF2-40B4-BE49-F238E27FC236}">
                <a16:creationId xmlns:a16="http://schemas.microsoft.com/office/drawing/2014/main" id="{24C1ADDB-BBE2-4BA3-8245-30642CCFC0B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75810" y="4187740"/>
            <a:ext cx="76946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55" name="Gewinkelte Verbindung 50">
            <a:extLst>
              <a:ext uri="{FF2B5EF4-FFF2-40B4-BE49-F238E27FC236}">
                <a16:creationId xmlns:a16="http://schemas.microsoft.com/office/drawing/2014/main" id="{69716EE7-9B4D-4A5A-A080-12FD45ACBF94}"/>
              </a:ext>
            </a:extLst>
          </p:cNvPr>
          <p:cNvCxnSpPr>
            <a:cxnSpLocks/>
          </p:cNvCxnSpPr>
          <p:nvPr/>
        </p:nvCxnSpPr>
        <p:spPr>
          <a:xfrm>
            <a:off x="2981624" y="4583093"/>
            <a:ext cx="763646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56" name="Gewinkelte Verbindung 50">
            <a:extLst>
              <a:ext uri="{FF2B5EF4-FFF2-40B4-BE49-F238E27FC236}">
                <a16:creationId xmlns:a16="http://schemas.microsoft.com/office/drawing/2014/main" id="{15C5EFDE-0570-4DC6-94F4-2AE122396707}"/>
              </a:ext>
            </a:extLst>
          </p:cNvPr>
          <p:cNvCxnSpPr>
            <a:cxnSpLocks/>
          </p:cNvCxnSpPr>
          <p:nvPr/>
        </p:nvCxnSpPr>
        <p:spPr>
          <a:xfrm>
            <a:off x="2981624" y="5015182"/>
            <a:ext cx="763646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99" name="Gewinkelte Verbindung 50">
            <a:extLst>
              <a:ext uri="{FF2B5EF4-FFF2-40B4-BE49-F238E27FC236}">
                <a16:creationId xmlns:a16="http://schemas.microsoft.com/office/drawing/2014/main" id="{93B80BCD-1377-46B5-907F-8DDB29F48F96}"/>
              </a:ext>
            </a:extLst>
          </p:cNvPr>
          <p:cNvCxnSpPr>
            <a:cxnSpLocks/>
            <a:stCxn id="86" idx="3"/>
            <a:endCxn id="110" idx="1"/>
          </p:cNvCxnSpPr>
          <p:nvPr/>
        </p:nvCxnSpPr>
        <p:spPr>
          <a:xfrm>
            <a:off x="5731211" y="2713286"/>
            <a:ext cx="614754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06" name="Gewinkelte Verbindung 50">
            <a:extLst>
              <a:ext uri="{FF2B5EF4-FFF2-40B4-BE49-F238E27FC236}">
                <a16:creationId xmlns:a16="http://schemas.microsoft.com/office/drawing/2014/main" id="{73687AFD-4A44-4C81-8563-E8BF6FFA30FC}"/>
              </a:ext>
            </a:extLst>
          </p:cNvPr>
          <p:cNvCxnSpPr>
            <a:cxnSpLocks/>
            <a:stCxn id="110" idx="3"/>
            <a:endCxn id="119" idx="1"/>
          </p:cNvCxnSpPr>
          <p:nvPr/>
        </p:nvCxnSpPr>
        <p:spPr>
          <a:xfrm>
            <a:off x="7301026" y="2713286"/>
            <a:ext cx="61781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6B7F1EBE-BD6D-451D-8535-5F553DCE3F30}"/>
              </a:ext>
            </a:extLst>
          </p:cNvPr>
          <p:cNvSpPr/>
          <p:nvPr/>
        </p:nvSpPr>
        <p:spPr bwMode="auto">
          <a:xfrm rot="16200000">
            <a:off x="1321208" y="2102723"/>
            <a:ext cx="879744" cy="2125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switch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22" name="Gewinkelte Verbindung 50">
            <a:extLst>
              <a:ext uri="{FF2B5EF4-FFF2-40B4-BE49-F238E27FC236}">
                <a16:creationId xmlns:a16="http://schemas.microsoft.com/office/drawing/2014/main" id="{4C3ECA27-077C-44CB-845F-326B3D980E6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67352" y="1952724"/>
            <a:ext cx="23602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243" name="Gewinkelte Verbindung 50">
            <a:extLst>
              <a:ext uri="{FF2B5EF4-FFF2-40B4-BE49-F238E27FC236}">
                <a16:creationId xmlns:a16="http://schemas.microsoft.com/office/drawing/2014/main" id="{DB4923AE-A2E3-4F9E-B941-169AC192A61B}"/>
              </a:ext>
            </a:extLst>
          </p:cNvPr>
          <p:cNvCxnSpPr>
            <a:cxnSpLocks/>
          </p:cNvCxnSpPr>
          <p:nvPr/>
        </p:nvCxnSpPr>
        <p:spPr>
          <a:xfrm>
            <a:off x="1863617" y="2480063"/>
            <a:ext cx="236027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247" name="Gewinkelte Verbindung 50">
            <a:extLst>
              <a:ext uri="{FF2B5EF4-FFF2-40B4-BE49-F238E27FC236}">
                <a16:creationId xmlns:a16="http://schemas.microsoft.com/office/drawing/2014/main" id="{5CE753B5-F400-4840-85B7-1A1B7A781799}"/>
              </a:ext>
            </a:extLst>
          </p:cNvPr>
          <p:cNvCxnSpPr>
            <a:cxnSpLocks/>
          </p:cNvCxnSpPr>
          <p:nvPr/>
        </p:nvCxnSpPr>
        <p:spPr>
          <a:xfrm>
            <a:off x="1398307" y="2204864"/>
            <a:ext cx="256501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7183458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noFill/>
        <a:ln w="12700">
          <a:solidFill>
            <a:schemeClr val="accent2"/>
          </a:solidFill>
          <a:round/>
          <a:headEnd type="none" w="sm" len="sm"/>
          <a:tailEnd type="arrow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rtlCol="0" anchor="ctr"/>
      <a:lstStyle>
        <a:defPPr algn="ctr">
          <a:defRPr/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1081</TotalTime>
  <Words>592</Words>
  <Application>Microsoft Office PowerPoint</Application>
  <PresentationFormat>Bildschirmpräsentation (4:3)</PresentationFormat>
  <Paragraphs>208</Paragraphs>
  <Slides>20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Comic Sans MS</vt:lpstr>
      <vt:lpstr>Wingdings</vt:lpstr>
      <vt:lpstr>SE.v28</vt:lpstr>
      <vt:lpstr>Praktikum Wetterballon:  "High Altitude eXploration Probe"</vt:lpstr>
      <vt:lpstr>HAXPro  "High Altitude eXploration Probe"</vt:lpstr>
      <vt:lpstr>Das Projekt</vt:lpstr>
      <vt:lpstr>Aufstiegsgenehmigung</vt:lpstr>
      <vt:lpstr>Die Sonde</vt:lpstr>
      <vt:lpstr>Die Sonde</vt:lpstr>
      <vt:lpstr>Die Sonde</vt:lpstr>
      <vt:lpstr>Die Sonde</vt:lpstr>
      <vt:lpstr>Logische Sicht</vt:lpstr>
      <vt:lpstr>Logische Sicht </vt:lpstr>
      <vt:lpstr>Logische Sicht</vt:lpstr>
      <vt:lpstr>Logische Sicht </vt:lpstr>
      <vt:lpstr>Kameras</vt:lpstr>
      <vt:lpstr>LoRaWAN - Long Range Wide Area Network</vt:lpstr>
      <vt:lpstr>RTTY - Radio Teletype</vt:lpstr>
      <vt:lpstr>Downlink</vt:lpstr>
      <vt:lpstr>Custom PCB</vt:lpstr>
      <vt:lpstr>Flugbahn Voraussage</vt:lpstr>
      <vt:lpstr>Flugbahn Voraussage</vt:lpstr>
      <vt:lpstr>Missionsstart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Ferdinand Mehlan</cp:lastModifiedBy>
  <cp:revision>351</cp:revision>
  <cp:lastPrinted>2015-11-04T11:22:38Z</cp:lastPrinted>
  <dcterms:modified xsi:type="dcterms:W3CDTF">2018-03-20T13:32:21Z</dcterms:modified>
</cp:coreProperties>
</file>