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321" r:id="rId2"/>
    <p:sldId id="369" r:id="rId3"/>
    <p:sldId id="368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9" r:id="rId12"/>
    <p:sldId id="380" r:id="rId13"/>
    <p:sldId id="381" r:id="rId14"/>
    <p:sldId id="382" r:id="rId15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vonWenckstern" initials="M" lastIdx="5" clrIdx="0"/>
  <p:cmAuthor id="1" name="ringert" initials="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3" autoAdjust="0"/>
  </p:normalViewPr>
  <p:slideViewPr>
    <p:cSldViewPr>
      <p:cViewPr varScale="1">
        <p:scale>
          <a:sx n="94" d="100"/>
          <a:sy n="94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98B9-83A5-4CCB-9AF2-C6E18FA42153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29AD-836C-48CB-8980-E51651B75D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64453" y="116632"/>
            <a:ext cx="1475358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900" b="1" dirty="0"/>
              <a:t>FM, NE, FC</a:t>
            </a:r>
            <a:endParaRPr lang="de-DE" sz="900" dirty="0"/>
          </a:p>
          <a:p>
            <a:pPr>
              <a:spcBef>
                <a:spcPct val="50000"/>
              </a:spcBef>
            </a:pPr>
            <a:r>
              <a:rPr lang="de-DE" sz="900" dirty="0"/>
              <a:t>Praktikum Wetterballon  </a:t>
            </a:r>
            <a:r>
              <a:rPr lang="de-DE" sz="900" dirty="0" err="1"/>
              <a:t>HAXPro</a:t>
            </a:r>
            <a:endParaRPr lang="de-DE" sz="900" dirty="0"/>
          </a:p>
          <a:p>
            <a:pPr>
              <a:spcBef>
                <a:spcPct val="50000"/>
              </a:spcBef>
            </a:pPr>
            <a:endParaRPr lang="de-DE" sz="800" dirty="0"/>
          </a:p>
          <a:p>
            <a:pPr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media.fvns.de/upload/files/TeaserHD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edia.fvns.de/upload/files/TeaserHD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vns.de/upload/files/TeaserHD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Praktikum</a:t>
            </a:r>
            <a:r>
              <a:rPr lang="en-US" sz="3600" b="0" dirty="0"/>
              <a:t> </a:t>
            </a:r>
            <a:r>
              <a:rPr lang="en-US" sz="3600" b="0" dirty="0" err="1"/>
              <a:t>Wetterballon</a:t>
            </a:r>
            <a:r>
              <a:rPr lang="en-US" sz="3600" b="0" dirty="0"/>
              <a:t>: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6652" y="4608984"/>
            <a:ext cx="5145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Ferdinand Mehlan, Florian </a:t>
            </a:r>
            <a:r>
              <a:rPr lang="en-US" sz="2000" dirty="0" err="1"/>
              <a:t>Claes</a:t>
            </a:r>
            <a:r>
              <a:rPr lang="en-US" sz="2000" dirty="0"/>
              <a:t>, Nico </a:t>
            </a:r>
            <a:r>
              <a:rPr lang="en-US" sz="2000" dirty="0" err="1"/>
              <a:t>Entz</a:t>
            </a:r>
            <a:endParaRPr lang="en-US" sz="2000" dirty="0"/>
          </a:p>
          <a:p>
            <a:r>
              <a:rPr lang="en-US" sz="2000" dirty="0"/>
              <a:t>Supervised by von </a:t>
            </a:r>
            <a:r>
              <a:rPr lang="en-US" sz="2000" dirty="0" err="1"/>
              <a:t>Wenckstern</a:t>
            </a:r>
            <a:r>
              <a:rPr lang="en-US" sz="2000" dirty="0"/>
              <a:t>, </a:t>
            </a:r>
            <a:r>
              <a:rPr lang="en-US" sz="2000" dirty="0" err="1"/>
              <a:t>Rumpe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02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RTTY – </a:t>
            </a:r>
            <a:r>
              <a:rPr lang="en-US" dirty="0"/>
              <a:t>Radio Teletype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340768"/>
            <a:ext cx="7121168" cy="5366032"/>
          </a:xfrm>
        </p:spPr>
        <p:txBody>
          <a:bodyPr/>
          <a:lstStyle/>
          <a:p>
            <a:r>
              <a:rPr lang="de-DE" dirty="0"/>
              <a:t>Altes robustes digitales Protokoll</a:t>
            </a:r>
          </a:p>
          <a:p>
            <a:r>
              <a:rPr lang="de-DE" dirty="0"/>
              <a:t>Trägerfrequenz: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434.075MHz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F</a:t>
            </a:r>
            <a:r>
              <a:rPr lang="en-US" dirty="0" err="1">
                <a:latin typeface="+mj-lt"/>
                <a:ea typeface="+mj-ea"/>
                <a:cs typeface="+mj-cs"/>
              </a:rPr>
              <a:t>requency</a:t>
            </a:r>
            <a:r>
              <a:rPr lang="en-US" dirty="0">
                <a:latin typeface="+mj-lt"/>
                <a:ea typeface="+mj-ea"/>
                <a:cs typeface="+mj-cs"/>
              </a:rPr>
              <a:t> shift keying (FSK):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+-600Hz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Übertragungsraten: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~300 Baud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10mW TX </a:t>
            </a:r>
            <a:r>
              <a:rPr lang="de-DE" dirty="0">
                <a:latin typeface="+mj-lt"/>
                <a:ea typeface="+mj-ea"/>
                <a:cs typeface="+mj-cs"/>
              </a:rPr>
              <a:t>(bei diesem Projekt)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&gt;50km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Reichweite</a:t>
            </a:r>
            <a:endParaRPr lang="de-DE" dirty="0"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D52664-B1D8-447F-8B79-01CEF4BF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8" y="3429000"/>
            <a:ext cx="6048672" cy="3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E1C1-9522-409C-AF68-EA76019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PCB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21FA9B-B035-44B5-86A1-CC6C0638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3592776" cy="4285912"/>
          </a:xfrm>
        </p:spPr>
        <p:txBody>
          <a:bodyPr/>
          <a:lstStyle/>
          <a:p>
            <a:r>
              <a:rPr lang="de-DE" dirty="0"/>
              <a:t>Angefertigte Hauptplatine</a:t>
            </a:r>
          </a:p>
          <a:p>
            <a:r>
              <a:rPr lang="de-DE" dirty="0"/>
              <a:t>Vermeidet Probleme mit Kabeln</a:t>
            </a:r>
          </a:p>
          <a:p>
            <a:r>
              <a:rPr lang="de-DE" dirty="0"/>
              <a:t>Ordnung und Robustheit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F61B64-8C14-49FD-87CD-44886495C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0" y="3571776"/>
            <a:ext cx="3912360" cy="29342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836528-3874-451A-9AB1-E8C1DD7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018460" cy="51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Voraussage mit: </a:t>
            </a:r>
            <a:r>
              <a:rPr lang="de-DE" dirty="0">
                <a:hlinkClick r:id="rId2"/>
              </a:rPr>
              <a:t>http://predict.habhub.org/#!/uuid=547a7a6d7446f1ac31aa97ffecc3ed70be5dc83f 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7087F7-7483-44E3-864F-920837AE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8" y="2294985"/>
            <a:ext cx="5769523" cy="4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Höhenwinde: </a:t>
            </a:r>
            <a:r>
              <a:rPr lang="de-DE" dirty="0">
                <a:hlinkClick r:id="rId2"/>
              </a:rPr>
              <a:t>https://earth.nullschool.net/#current/wind/surface/level/orthographic=-350.70,46.90,3000/loc=146.551,24.069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338EEA-2FE3-487C-8127-1798179A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26" y="2348880"/>
            <a:ext cx="543274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D4D40-88D1-4697-A94C-2D4DDD8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Missionsstart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6FB79-6C23-4FE2-8544-F3807BF2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Startfenster: 02.04 – 08.04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Teaser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http://media.fvns.de/upload/files/TeaserHD.mp4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B2853-825A-4883-AC32-E5CF1B8F8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16832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549F"/>
                </a:solidFill>
              </a:rPr>
              <a:t>HAXPro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ABB11-6F4B-4CE8-A9DC-0C419180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33950" b="21379"/>
          <a:stretch/>
        </p:blipFill>
        <p:spPr>
          <a:xfrm>
            <a:off x="988276" y="4293096"/>
            <a:ext cx="71674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4240848" cy="4933984"/>
          </a:xfrm>
        </p:spPr>
        <p:txBody>
          <a:bodyPr/>
          <a:lstStyle/>
          <a:p>
            <a:r>
              <a:rPr lang="de-DE" dirty="0"/>
              <a:t>Start- und Bergung eines Wetterballons</a:t>
            </a:r>
          </a:p>
          <a:p>
            <a:r>
              <a:rPr lang="de-DE" dirty="0"/>
              <a:t>Flug bis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20km</a:t>
            </a:r>
            <a:r>
              <a:rPr lang="de-DE" dirty="0"/>
              <a:t> Höhe mit einer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1.6kg</a:t>
            </a:r>
            <a:r>
              <a:rPr lang="de-DE" dirty="0"/>
              <a:t> Sonde</a:t>
            </a:r>
          </a:p>
          <a:p>
            <a:r>
              <a:rPr lang="de-DE" dirty="0"/>
              <a:t>Aufzeichnung physikalischer Daten</a:t>
            </a:r>
          </a:p>
          <a:p>
            <a:r>
              <a:rPr lang="de-DE" dirty="0"/>
              <a:t>Aufnahme von Bild- und Videomaterial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Live</a:t>
            </a:r>
            <a:r>
              <a:rPr lang="de-DE" dirty="0"/>
              <a:t> Kontakt zur Sonde mit freien Frequenzen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CD8C4E-592D-462D-98DF-BE83DCC2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570484"/>
            <a:ext cx="351380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Aufstiegsgenehmigung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129280" cy="5410800"/>
          </a:xfrm>
        </p:spPr>
        <p:txBody>
          <a:bodyPr/>
          <a:lstStyle/>
          <a:p>
            <a:r>
              <a:rPr lang="de-DE" dirty="0"/>
              <a:t>Anmeldung bei der zuständigen Behörde im Bundesland</a:t>
            </a:r>
          </a:p>
          <a:p>
            <a:r>
              <a:rPr lang="de-DE" dirty="0"/>
              <a:t>Für den Start benötigt:</a:t>
            </a:r>
          </a:p>
          <a:p>
            <a:pPr lvl="1"/>
            <a:r>
              <a:rPr lang="de-DE" dirty="0"/>
              <a:t>Einverständnis des Grundstücksbesitzers bei Start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Haftpflichtversicherung (Luftfahrt-Halterhaftplicht)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Aufstiegsgenehmigung</a:t>
            </a:r>
          </a:p>
          <a:p>
            <a:pPr lvl="2"/>
            <a:r>
              <a:rPr lang="de-DE" dirty="0"/>
              <a:t>Alle abzusehenden Daten: Ort, Zeit, Flugrichtung, Aufstiegsgeschwindigkeit, Verlässt das Land?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895653-84CC-4606-B6AB-B4A2857C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71524"/>
            <a:ext cx="365714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307954C7-01E3-452B-9F28-BA9EBE8AF1E6}"/>
              </a:ext>
            </a:extLst>
          </p:cNvPr>
          <p:cNvSpPr/>
          <p:nvPr/>
        </p:nvSpPr>
        <p:spPr bwMode="auto">
          <a:xfrm>
            <a:off x="371443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9B1A0830-6FE2-45CF-B2DE-EAAC2A2CE468}"/>
              </a:ext>
            </a:extLst>
          </p:cNvPr>
          <p:cNvSpPr/>
          <p:nvPr/>
        </p:nvSpPr>
        <p:spPr bwMode="auto">
          <a:xfrm>
            <a:off x="1926123" y="554788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0330F4B-72CB-41B5-874F-8625030401FD}"/>
              </a:ext>
            </a:extLst>
          </p:cNvPr>
          <p:cNvSpPr/>
          <p:nvPr/>
        </p:nvSpPr>
        <p:spPr>
          <a:xfrm>
            <a:off x="1917038" y="560589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C8B214B-C9AB-45AC-A88C-D29EF7E9B1BC}"/>
              </a:ext>
            </a:extLst>
          </p:cNvPr>
          <p:cNvSpPr/>
          <p:nvPr/>
        </p:nvSpPr>
        <p:spPr bwMode="auto">
          <a:xfrm>
            <a:off x="289368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4" name="Gewinkelte Verbindung 50">
            <a:extLst>
              <a:ext uri="{FF2B5EF4-FFF2-40B4-BE49-F238E27FC236}">
                <a16:creationId xmlns:a16="http://schemas.microsoft.com/office/drawing/2014/main" id="{B780398A-B4FB-469B-9D90-ABC5FA83785C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3100136" y="586350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307954C7-01E3-452B-9F28-BA9EBE8AF1E6}"/>
              </a:ext>
            </a:extLst>
          </p:cNvPr>
          <p:cNvSpPr/>
          <p:nvPr/>
        </p:nvSpPr>
        <p:spPr bwMode="auto">
          <a:xfrm>
            <a:off x="371443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9B1A0830-6FE2-45CF-B2DE-EAAC2A2CE468}"/>
              </a:ext>
            </a:extLst>
          </p:cNvPr>
          <p:cNvSpPr/>
          <p:nvPr/>
        </p:nvSpPr>
        <p:spPr bwMode="auto">
          <a:xfrm>
            <a:off x="1926123" y="554788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0330F4B-72CB-41B5-874F-8625030401FD}"/>
              </a:ext>
            </a:extLst>
          </p:cNvPr>
          <p:cNvSpPr/>
          <p:nvPr/>
        </p:nvSpPr>
        <p:spPr>
          <a:xfrm>
            <a:off x="1917038" y="560589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C8B214B-C9AB-45AC-A88C-D29EF7E9B1BC}"/>
              </a:ext>
            </a:extLst>
          </p:cNvPr>
          <p:cNvSpPr/>
          <p:nvPr/>
        </p:nvSpPr>
        <p:spPr bwMode="auto">
          <a:xfrm>
            <a:off x="289368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4" name="Gewinkelte Verbindung 50">
            <a:extLst>
              <a:ext uri="{FF2B5EF4-FFF2-40B4-BE49-F238E27FC236}">
                <a16:creationId xmlns:a16="http://schemas.microsoft.com/office/drawing/2014/main" id="{B780398A-B4FB-469B-9D90-ABC5FA83785C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3100136" y="586350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GPS sensors on isolated systems increase chances of recovery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429411" y="3123256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Freihandform 5">
            <a:extLst>
              <a:ext uri="{FF2B5EF4-FFF2-40B4-BE49-F238E27FC236}">
                <a16:creationId xmlns:a16="http://schemas.microsoft.com/office/drawing/2014/main" id="{1C232673-B51E-4AA2-8F8E-A554899B8251}"/>
              </a:ext>
            </a:extLst>
          </p:cNvPr>
          <p:cNvSpPr/>
          <p:nvPr/>
        </p:nvSpPr>
        <p:spPr>
          <a:xfrm rot="4968330" flipV="1">
            <a:off x="2998972" y="2208111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4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307954C7-01E3-452B-9F28-BA9EBE8AF1E6}"/>
              </a:ext>
            </a:extLst>
          </p:cNvPr>
          <p:cNvSpPr/>
          <p:nvPr/>
        </p:nvSpPr>
        <p:spPr bwMode="auto">
          <a:xfrm>
            <a:off x="371443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9B1A0830-6FE2-45CF-B2DE-EAAC2A2CE468}"/>
              </a:ext>
            </a:extLst>
          </p:cNvPr>
          <p:cNvSpPr/>
          <p:nvPr/>
        </p:nvSpPr>
        <p:spPr bwMode="auto">
          <a:xfrm>
            <a:off x="1926123" y="554788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0330F4B-72CB-41B5-874F-8625030401FD}"/>
              </a:ext>
            </a:extLst>
          </p:cNvPr>
          <p:cNvSpPr/>
          <p:nvPr/>
        </p:nvSpPr>
        <p:spPr>
          <a:xfrm>
            <a:off x="1917038" y="560589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C8B214B-C9AB-45AC-A88C-D29EF7E9B1BC}"/>
              </a:ext>
            </a:extLst>
          </p:cNvPr>
          <p:cNvSpPr/>
          <p:nvPr/>
        </p:nvSpPr>
        <p:spPr bwMode="auto">
          <a:xfrm>
            <a:off x="289368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4" name="Gewinkelte Verbindung 50">
            <a:extLst>
              <a:ext uri="{FF2B5EF4-FFF2-40B4-BE49-F238E27FC236}">
                <a16:creationId xmlns:a16="http://schemas.microsoft.com/office/drawing/2014/main" id="{B780398A-B4FB-469B-9D90-ABC5FA83785C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3100136" y="586350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Cams on isolated systems because of limited ports and redundancy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759689">
            <a:off x="257368" y="2535514"/>
            <a:ext cx="443125" cy="33606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A1AAAF14-15D7-4B65-9078-86451CD4D2A3}"/>
              </a:ext>
            </a:extLst>
          </p:cNvPr>
          <p:cNvSpPr/>
          <p:nvPr/>
        </p:nvSpPr>
        <p:spPr bwMode="auto">
          <a:xfrm>
            <a:off x="3460800" y="1411019"/>
            <a:ext cx="3735526" cy="924707"/>
          </a:xfrm>
          <a:custGeom>
            <a:avLst/>
            <a:gdLst>
              <a:gd name="connsiteX0" fmla="*/ 0 w 3556000"/>
              <a:gd name="connsiteY0" fmla="*/ 641300 h 641300"/>
              <a:gd name="connsiteX1" fmla="*/ 2397760 w 3556000"/>
              <a:gd name="connsiteY1" fmla="*/ 11380 h 641300"/>
              <a:gd name="connsiteX2" fmla="*/ 3556000 w 3556000"/>
              <a:gd name="connsiteY2" fmla="*/ 295860 h 6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641300">
                <a:moveTo>
                  <a:pt x="0" y="641300"/>
                </a:moveTo>
                <a:cubicBezTo>
                  <a:pt x="902546" y="355126"/>
                  <a:pt x="1805093" y="68953"/>
                  <a:pt x="2397760" y="11380"/>
                </a:cubicBezTo>
                <a:cubicBezTo>
                  <a:pt x="2990427" y="-46193"/>
                  <a:pt x="3273213" y="124833"/>
                  <a:pt x="3556000" y="29586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0D884A4-F887-44A4-8ADD-DA23B2AE6507}"/>
              </a:ext>
            </a:extLst>
          </p:cNvPr>
          <p:cNvSpPr/>
          <p:nvPr/>
        </p:nvSpPr>
        <p:spPr bwMode="auto">
          <a:xfrm>
            <a:off x="3603040" y="2829797"/>
            <a:ext cx="3600400" cy="400152"/>
          </a:xfrm>
          <a:custGeom>
            <a:avLst/>
            <a:gdLst>
              <a:gd name="connsiteX0" fmla="*/ 39393 w 3686833"/>
              <a:gd name="connsiteY0" fmla="*/ 19174 h 942803"/>
              <a:gd name="connsiteX1" fmla="*/ 161313 w 3686833"/>
              <a:gd name="connsiteY1" fmla="*/ 49654 h 942803"/>
              <a:gd name="connsiteX2" fmla="*/ 2396513 w 3686833"/>
              <a:gd name="connsiteY2" fmla="*/ 882774 h 942803"/>
              <a:gd name="connsiteX3" fmla="*/ 3686833 w 3686833"/>
              <a:gd name="connsiteY3" fmla="*/ 811654 h 94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833" h="942803">
                <a:moveTo>
                  <a:pt x="39393" y="19174"/>
                </a:moveTo>
                <a:cubicBezTo>
                  <a:pt x="-96074" y="-37553"/>
                  <a:pt x="161313" y="49654"/>
                  <a:pt x="161313" y="49654"/>
                </a:cubicBezTo>
                <a:cubicBezTo>
                  <a:pt x="554166" y="193587"/>
                  <a:pt x="1808926" y="755774"/>
                  <a:pt x="2396513" y="882774"/>
                </a:cubicBezTo>
                <a:cubicBezTo>
                  <a:pt x="2984100" y="1009774"/>
                  <a:pt x="3335466" y="910714"/>
                  <a:pt x="3686833" y="811654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307954C7-01E3-452B-9F28-BA9EBE8AF1E6}"/>
              </a:ext>
            </a:extLst>
          </p:cNvPr>
          <p:cNvSpPr/>
          <p:nvPr/>
        </p:nvSpPr>
        <p:spPr bwMode="auto">
          <a:xfrm>
            <a:off x="371443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9B1A0830-6FE2-45CF-B2DE-EAAC2A2CE468}"/>
              </a:ext>
            </a:extLst>
          </p:cNvPr>
          <p:cNvSpPr/>
          <p:nvPr/>
        </p:nvSpPr>
        <p:spPr bwMode="auto">
          <a:xfrm>
            <a:off x="1926123" y="554788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0330F4B-72CB-41B5-874F-8625030401FD}"/>
              </a:ext>
            </a:extLst>
          </p:cNvPr>
          <p:cNvSpPr/>
          <p:nvPr/>
        </p:nvSpPr>
        <p:spPr>
          <a:xfrm>
            <a:off x="1917038" y="560589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C8B214B-C9AB-45AC-A88C-D29EF7E9B1BC}"/>
              </a:ext>
            </a:extLst>
          </p:cNvPr>
          <p:cNvSpPr/>
          <p:nvPr/>
        </p:nvSpPr>
        <p:spPr bwMode="auto">
          <a:xfrm>
            <a:off x="2893689" y="575616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4" name="Gewinkelte Verbindung 50">
            <a:extLst>
              <a:ext uri="{FF2B5EF4-FFF2-40B4-BE49-F238E27FC236}">
                <a16:creationId xmlns:a16="http://schemas.microsoft.com/office/drawing/2014/main" id="{B780398A-B4FB-469B-9D90-ABC5FA83785C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3100136" y="586350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0" y="3355588"/>
            <a:ext cx="1842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different downlink solutions for communication in-flight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059439" y="4314002"/>
            <a:ext cx="968406" cy="4357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Freihandform 5">
            <a:extLst>
              <a:ext uri="{FF2B5EF4-FFF2-40B4-BE49-F238E27FC236}">
                <a16:creationId xmlns:a16="http://schemas.microsoft.com/office/drawing/2014/main" id="{82725EF9-B8F7-4308-AFE3-3041EFEC2B76}"/>
              </a:ext>
            </a:extLst>
          </p:cNvPr>
          <p:cNvSpPr/>
          <p:nvPr/>
        </p:nvSpPr>
        <p:spPr>
          <a:xfrm rot="16200000" flipV="1">
            <a:off x="380246" y="4603216"/>
            <a:ext cx="1878799" cy="88374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LoRaWAN</a:t>
            </a:r>
            <a:r>
              <a:rPr lang="de-DE" dirty="0"/>
              <a:t> - </a:t>
            </a:r>
            <a:r>
              <a:rPr lang="en-US" dirty="0"/>
              <a:t>Long Range Wide Area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6617112" cy="4933984"/>
          </a:xfrm>
        </p:spPr>
        <p:txBody>
          <a:bodyPr/>
          <a:lstStyle/>
          <a:p>
            <a:r>
              <a:rPr lang="de-DE" dirty="0"/>
              <a:t>Frei verfügbare Spezifikation</a:t>
            </a:r>
          </a:p>
          <a:p>
            <a:r>
              <a:rPr lang="de-DE" dirty="0"/>
              <a:t>Nutzt proprietäre Modulationstechnik </a:t>
            </a:r>
            <a:r>
              <a:rPr lang="de-DE" dirty="0" err="1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LoRa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Für energieeffiziente </a:t>
            </a:r>
            <a:r>
              <a:rPr lang="de-DE" dirty="0" err="1">
                <a:latin typeface="+mj-lt"/>
                <a:ea typeface="+mj-ea"/>
                <a:cs typeface="+mj-cs"/>
              </a:rPr>
              <a:t>IoT</a:t>
            </a:r>
            <a:r>
              <a:rPr lang="de-DE" dirty="0">
                <a:latin typeface="+mj-lt"/>
                <a:ea typeface="+mj-ea"/>
                <a:cs typeface="+mj-cs"/>
              </a:rPr>
              <a:t> Geräte ausgerichtet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Hohe Reichweiten: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&gt;10km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300Bit/s – 50KBit/s</a:t>
            </a:r>
          </a:p>
          <a:p>
            <a:r>
              <a:rPr lang="de-DE" dirty="0"/>
              <a:t>Keine </a:t>
            </a:r>
            <a:r>
              <a:rPr lang="de-DE" dirty="0" err="1"/>
              <a:t>Funkerlizenz</a:t>
            </a:r>
            <a:r>
              <a:rPr lang="de-DE" dirty="0"/>
              <a:t> nötig auf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433 MHz</a:t>
            </a:r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0605F5-C041-4A70-834A-039DDE4BE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31" y="1423485"/>
            <a:ext cx="24194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1888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2700">
          <a:solidFill>
            <a:schemeClr val="accent2"/>
          </a:solidFill>
          <a:round/>
          <a:headEnd type="none" w="sm" len="sm"/>
          <a:tailEnd type="arrow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419</TotalTime>
  <Words>343</Words>
  <Application>Microsoft Office PowerPoint</Application>
  <PresentationFormat>Bildschirmpräsentation (4:3)</PresentationFormat>
  <Paragraphs>131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Comic Sans MS</vt:lpstr>
      <vt:lpstr>Wingdings</vt:lpstr>
      <vt:lpstr>SE.v28</vt:lpstr>
      <vt:lpstr>Praktikum Wetterballon:  "High Altitude eXploration Probe"</vt:lpstr>
      <vt:lpstr>HAXPro  "High Altitude eXploration Probe"</vt:lpstr>
      <vt:lpstr>Das Projekt</vt:lpstr>
      <vt:lpstr>Aufstiegsgenehmigung</vt:lpstr>
      <vt:lpstr>Die Sonde</vt:lpstr>
      <vt:lpstr>Die Sonde</vt:lpstr>
      <vt:lpstr>Die Sonde</vt:lpstr>
      <vt:lpstr>Die Sonde</vt:lpstr>
      <vt:lpstr>LoRaWAN - Long Range Wide Area Network</vt:lpstr>
      <vt:lpstr>RTTY – Radio Teletype</vt:lpstr>
      <vt:lpstr>Custom PCB</vt:lpstr>
      <vt:lpstr>Flugbahn Voraussage</vt:lpstr>
      <vt:lpstr>Flugbahn Voraussage</vt:lpstr>
      <vt:lpstr>Missionsstart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316</cp:revision>
  <cp:lastPrinted>2015-11-04T11:22:38Z</cp:lastPrinted>
  <dcterms:modified xsi:type="dcterms:W3CDTF">2018-03-15T17:29:47Z</dcterms:modified>
</cp:coreProperties>
</file>