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9"/>
  </p:notesMasterIdLst>
  <p:handoutMasterIdLst>
    <p:handoutMasterId r:id="rId20"/>
  </p:handoutMasterIdLst>
  <p:sldIdLst>
    <p:sldId id="321" r:id="rId2"/>
    <p:sldId id="369" r:id="rId3"/>
    <p:sldId id="368" r:id="rId4"/>
    <p:sldId id="370" r:id="rId5"/>
    <p:sldId id="371" r:id="rId6"/>
    <p:sldId id="372" r:id="rId7"/>
    <p:sldId id="374" r:id="rId8"/>
    <p:sldId id="375" r:id="rId9"/>
    <p:sldId id="385" r:id="rId10"/>
    <p:sldId id="384" r:id="rId11"/>
    <p:sldId id="376" r:id="rId12"/>
    <p:sldId id="377" r:id="rId13"/>
    <p:sldId id="383" r:id="rId14"/>
    <p:sldId id="379" r:id="rId15"/>
    <p:sldId id="380" r:id="rId16"/>
    <p:sldId id="381" r:id="rId17"/>
    <p:sldId id="382" r:id="rId18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vonWenckstern" initials="M" lastIdx="5" clrIdx="0"/>
  <p:cmAuthor id="1" name="ringert" initials="r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23" autoAdjust="0"/>
  </p:normalViewPr>
  <p:slideViewPr>
    <p:cSldViewPr>
      <p:cViewPr>
        <p:scale>
          <a:sx n="125" d="100"/>
          <a:sy n="125" d="100"/>
        </p:scale>
        <p:origin x="366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598B9-83A5-4CCB-9AF2-C6E18FA42153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429AD-836C-48CB-8980-E51651B75D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3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63E33-E6FB-4250-A920-0AA7F891E235}" type="datetimeFigureOut">
              <a:rPr lang="de-DE" smtClean="0"/>
              <a:pPr/>
              <a:t>19.03.2018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A2527-8F30-47DF-80B2-0F8CB5C8ED7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004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99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83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491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022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226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39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9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 smtClean="0"/>
            </a:lvl1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1940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 algn="l">
              <a:defRPr b="1" smtClean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1026" name="Picture 2" descr="C:\Dokumente und Einstellungen\rendel\Eigene Dateien\vorlagen\02.logo\LogoRGB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00" y="257586"/>
            <a:ext cx="2745171" cy="666000"/>
          </a:xfrm>
          <a:prstGeom prst="rect">
            <a:avLst/>
          </a:prstGeom>
          <a:noFill/>
        </p:spPr>
      </p:pic>
      <p:pic>
        <p:nvPicPr>
          <p:cNvPr id="1027" name="Picture 3" descr="C:\Users\Toni\Desktop\RWTH Aachen Universit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57586"/>
            <a:ext cx="2468571" cy="666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3200" y="1296000"/>
            <a:ext cx="4039200" cy="541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600" y="1296000"/>
            <a:ext cx="4039200" cy="5410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-64453" y="116632"/>
            <a:ext cx="1475358" cy="9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900" b="1" dirty="0"/>
              <a:t>FM, NE, FC</a:t>
            </a:r>
            <a:endParaRPr lang="de-DE" sz="900" dirty="0"/>
          </a:p>
          <a:p>
            <a:pPr>
              <a:spcBef>
                <a:spcPct val="50000"/>
              </a:spcBef>
            </a:pPr>
            <a:r>
              <a:rPr lang="de-DE" sz="900" dirty="0"/>
              <a:t>Praktikum Wetterballon  </a:t>
            </a:r>
            <a:r>
              <a:rPr lang="de-DE" sz="900" dirty="0" err="1"/>
              <a:t>HAXPro</a:t>
            </a:r>
            <a:endParaRPr lang="de-DE" sz="900" dirty="0"/>
          </a:p>
          <a:p>
            <a:pPr>
              <a:spcBef>
                <a:spcPct val="50000"/>
              </a:spcBef>
            </a:pPr>
            <a:endParaRPr lang="de-DE" sz="800" dirty="0"/>
          </a:p>
          <a:p>
            <a:pPr>
              <a:spcBef>
                <a:spcPct val="50000"/>
              </a:spcBef>
            </a:pPr>
            <a:r>
              <a:rPr lang="de-DE" sz="800" dirty="0"/>
              <a:t>Slide </a:t>
            </a:r>
            <a:fld id="{2CE07847-B605-4127-89DE-8BBE4C3EB877}" type="slidenum">
              <a:rPr lang="de-DE" sz="800"/>
              <a:pPr>
                <a:spcBef>
                  <a:spcPct val="50000"/>
                </a:spcBef>
              </a:pPr>
              <a:t>‹Nr.›</a:t>
            </a:fld>
            <a:endParaRPr lang="de-DE" sz="800" dirty="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1403648" y="152400"/>
            <a:ext cx="0" cy="99060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1331640" y="76200"/>
            <a:ext cx="0" cy="114300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1475656" y="230400"/>
            <a:ext cx="7560344" cy="8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9" name="Line 14"/>
          <p:cNvSpPr>
            <a:spLocks noChangeShapeType="1"/>
          </p:cNvSpPr>
          <p:nvPr userDrawn="1"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0" name="Line 7"/>
          <p:cNvSpPr>
            <a:spLocks noChangeShapeType="1"/>
          </p:cNvSpPr>
          <p:nvPr userDrawn="1"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3" r:id="rId4"/>
    <p:sldLayoutId id="2147483734" r:id="rId5"/>
    <p:sldLayoutId id="2147483735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://predict.habhub.org/#!/uuid=547a7a6d7446f1ac31aa97ffecc3ed70be5dc83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arth.nullschool.net/#current/wind/surface/level/orthographic=-350.70,46.90,3000/loc=146.551,24.06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fvns.de/upload/files/TeaserHD.mp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96652" y="1541130"/>
            <a:ext cx="7772400" cy="2116832"/>
          </a:xfrm>
        </p:spPr>
        <p:txBody>
          <a:bodyPr>
            <a:normAutofit/>
          </a:bodyPr>
          <a:lstStyle/>
          <a:p>
            <a:r>
              <a:rPr lang="en-US" sz="3600" b="0" dirty="0" err="1"/>
              <a:t>Praktikum</a:t>
            </a:r>
            <a:r>
              <a:rPr lang="en-US" sz="3600" b="0" dirty="0"/>
              <a:t> </a:t>
            </a:r>
            <a:r>
              <a:rPr lang="en-US" sz="3600" b="0" dirty="0" err="1"/>
              <a:t>Wetterballon</a:t>
            </a:r>
            <a:r>
              <a:rPr lang="en-US" sz="3600" b="0" dirty="0"/>
              <a:t>:</a:t>
            </a:r>
            <a:br>
              <a:rPr lang="en-US" sz="3600" b="0" dirty="0"/>
            </a:br>
            <a:br>
              <a:rPr lang="en-US" sz="3600" b="0" dirty="0"/>
            </a:br>
            <a:r>
              <a:rPr lang="en-US" sz="3600" b="0" dirty="0"/>
              <a:t>"</a:t>
            </a:r>
            <a:r>
              <a:rPr lang="en-US" sz="3600" b="0" dirty="0">
                <a:solidFill>
                  <a:srgbClr val="00549F"/>
                </a:solidFill>
              </a:rPr>
              <a:t>H</a:t>
            </a:r>
            <a:r>
              <a:rPr lang="en-US" sz="3600" b="0" dirty="0"/>
              <a:t>igh </a:t>
            </a:r>
            <a:r>
              <a:rPr lang="en-US" sz="3600" b="0" dirty="0">
                <a:solidFill>
                  <a:srgbClr val="00549F"/>
                </a:solidFill>
              </a:rPr>
              <a:t>A</a:t>
            </a:r>
            <a:r>
              <a:rPr lang="en-US" sz="3600" b="0" dirty="0"/>
              <a:t>ltitude </a:t>
            </a:r>
            <a:r>
              <a:rPr lang="en-US" sz="3600" b="0" dirty="0" err="1"/>
              <a:t>e</a:t>
            </a:r>
            <a:r>
              <a:rPr lang="en-US" sz="3600" b="0" dirty="0" err="1">
                <a:solidFill>
                  <a:srgbClr val="00549F"/>
                </a:solidFill>
              </a:rPr>
              <a:t>X</a:t>
            </a:r>
            <a:r>
              <a:rPr lang="en-US" sz="3600" b="0" dirty="0" err="1"/>
              <a:t>ploration</a:t>
            </a:r>
            <a:r>
              <a:rPr lang="en-US" sz="3600" b="0" dirty="0"/>
              <a:t> </a:t>
            </a:r>
            <a:r>
              <a:rPr lang="en-US" sz="3600" b="0" dirty="0">
                <a:solidFill>
                  <a:srgbClr val="00549F"/>
                </a:solidFill>
              </a:rPr>
              <a:t>Pro</a:t>
            </a:r>
            <a:r>
              <a:rPr lang="en-US" sz="3600" b="0" dirty="0"/>
              <a:t>be"</a:t>
            </a:r>
            <a:endParaRPr lang="de-DE" sz="3600" b="0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996652" y="4221088"/>
            <a:ext cx="54811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Ferdinand Mehlan</a:t>
            </a:r>
            <a:r>
              <a:rPr lang="en-US" sz="2000" baseline="30000" dirty="0"/>
              <a:t>1</a:t>
            </a:r>
            <a:r>
              <a:rPr lang="en-US" sz="2000" dirty="0"/>
              <a:t>, Florian Claes</a:t>
            </a:r>
            <a:r>
              <a:rPr lang="en-US" sz="2000" baseline="30000" dirty="0"/>
              <a:t>2</a:t>
            </a:r>
            <a:r>
              <a:rPr lang="en-US" sz="2000" dirty="0"/>
              <a:t>, Nico Entz</a:t>
            </a:r>
            <a:r>
              <a:rPr lang="en-US" sz="2000" baseline="30000" dirty="0"/>
              <a:t>3</a:t>
            </a:r>
            <a:endParaRPr lang="en-US" sz="2000" dirty="0"/>
          </a:p>
          <a:p>
            <a:r>
              <a:rPr lang="en-US" sz="2000" dirty="0"/>
              <a:t>Supervised by von Wenckstern</a:t>
            </a:r>
            <a:r>
              <a:rPr lang="en-US" sz="2000" baseline="30000" dirty="0"/>
              <a:t>1</a:t>
            </a:r>
            <a:r>
              <a:rPr lang="en-US" sz="2000" dirty="0"/>
              <a:t>, Prof. Rumpe</a:t>
            </a:r>
            <a:r>
              <a:rPr lang="en-US" sz="2000" baseline="30000" dirty="0"/>
              <a:t>1</a:t>
            </a:r>
            <a:endParaRPr lang="en-US" sz="2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364BDCC-78E4-47DB-A7F1-9F36954E8288}"/>
              </a:ext>
            </a:extLst>
          </p:cNvPr>
          <p:cNvSpPr txBox="1"/>
          <p:nvPr/>
        </p:nvSpPr>
        <p:spPr>
          <a:xfrm>
            <a:off x="5004048" y="5373216"/>
            <a:ext cx="3765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 </a:t>
            </a:r>
            <a:r>
              <a:rPr lang="de-DE" sz="1200" dirty="0"/>
              <a:t>Software Engineering RWTH Aachen University</a:t>
            </a:r>
          </a:p>
          <a:p>
            <a:r>
              <a:rPr lang="en-US" sz="1200" baseline="30000" dirty="0"/>
              <a:t>2 </a:t>
            </a:r>
            <a:r>
              <a:rPr lang="de-DE" sz="1200" dirty="0"/>
              <a:t>MDR </a:t>
            </a:r>
            <a:r>
              <a:rPr lang="de-DE" sz="1200" dirty="0" err="1"/>
              <a:t>BildungsCentrum</a:t>
            </a:r>
            <a:endParaRPr lang="de-DE" sz="1200" dirty="0"/>
          </a:p>
          <a:p>
            <a:r>
              <a:rPr lang="en-US" sz="1200" baseline="30000" dirty="0"/>
              <a:t>3</a:t>
            </a:r>
            <a:r>
              <a:rPr lang="en-US" sz="1200" dirty="0"/>
              <a:t>NE </a:t>
            </a:r>
            <a:r>
              <a:rPr lang="en-US" sz="1200" dirty="0" err="1"/>
              <a:t>IT+Media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62102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E6597-8B47-4F6D-9307-C3D5AF17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Kameras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21FA37-006D-4E57-B4D5-833018D3F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868" y="1628800"/>
            <a:ext cx="8229600" cy="5410800"/>
          </a:xfrm>
        </p:spPr>
        <p:txBody>
          <a:bodyPr/>
          <a:lstStyle/>
          <a:p>
            <a:r>
              <a:rPr lang="de-DE" dirty="0"/>
              <a:t>1x GoPro</a:t>
            </a:r>
          </a:p>
          <a:p>
            <a:pPr lvl="1"/>
            <a:r>
              <a:rPr lang="de-DE" dirty="0"/>
              <a:t>Video: </a:t>
            </a:r>
            <a:r>
              <a:rPr lang="de-DE" dirty="0" err="1"/>
              <a:t>FullHD</a:t>
            </a:r>
            <a:r>
              <a:rPr lang="de-DE" dirty="0"/>
              <a:t> @ 40MBit/s</a:t>
            </a:r>
          </a:p>
          <a:p>
            <a:pPr lvl="1"/>
            <a:r>
              <a:rPr lang="de-DE" dirty="0"/>
              <a:t>~30 Bilder/s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2x </a:t>
            </a:r>
            <a:r>
              <a:rPr lang="de-DE" dirty="0" err="1"/>
              <a:t>PiCam</a:t>
            </a:r>
            <a:endParaRPr lang="de-DE" dirty="0"/>
          </a:p>
          <a:p>
            <a:pPr lvl="1"/>
            <a:r>
              <a:rPr lang="en-US" dirty="0" err="1"/>
              <a:t>Bilder</a:t>
            </a:r>
            <a:r>
              <a:rPr lang="en-US" dirty="0"/>
              <a:t>: 2592x1944</a:t>
            </a:r>
          </a:p>
          <a:p>
            <a:pPr lvl="1"/>
            <a:r>
              <a:rPr lang="de-DE" dirty="0"/>
              <a:t>Video: </a:t>
            </a:r>
            <a:r>
              <a:rPr lang="de-DE" dirty="0" err="1"/>
              <a:t>FullHD</a:t>
            </a:r>
            <a:r>
              <a:rPr lang="de-DE" dirty="0"/>
              <a:t> @ 20MBit/s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50FB6FA-B0EA-4261-8377-E914E850FA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8" b="33067"/>
          <a:stretch/>
        </p:blipFill>
        <p:spPr>
          <a:xfrm>
            <a:off x="5531" y="2080896"/>
            <a:ext cx="1125049" cy="39158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64A6739-5AFB-469C-AC04-740D15BBC2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19" y="4298105"/>
            <a:ext cx="609298" cy="7200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09F05A7-D253-46B9-9522-9483CB888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271" y="3761800"/>
            <a:ext cx="3311872" cy="186292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D85F6A4-8011-4683-8038-ADA2D8124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5" t="3464" r="9571" b="22384"/>
          <a:stretch/>
        </p:blipFill>
        <p:spPr>
          <a:xfrm>
            <a:off x="5293271" y="1628800"/>
            <a:ext cx="331187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91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LoRaWAN</a:t>
            </a:r>
            <a:r>
              <a:rPr lang="de-DE" dirty="0"/>
              <a:t> - </a:t>
            </a:r>
            <a:r>
              <a:rPr lang="en-US" dirty="0"/>
              <a:t>Long Range Wide Area Network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2AD37-B062-4F97-86B3-FB465BF19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00" y="1772816"/>
            <a:ext cx="6617112" cy="4933984"/>
          </a:xfrm>
        </p:spPr>
        <p:txBody>
          <a:bodyPr/>
          <a:lstStyle/>
          <a:p>
            <a:r>
              <a:rPr lang="de-DE" dirty="0"/>
              <a:t>Frei verfügbare Spezifikation</a:t>
            </a:r>
          </a:p>
          <a:p>
            <a:r>
              <a:rPr lang="de-DE" dirty="0"/>
              <a:t>Nutzt proprietäre Modulationstechnik </a:t>
            </a:r>
            <a:r>
              <a:rPr lang="de-DE" dirty="0" err="1">
                <a:solidFill>
                  <a:srgbClr val="00549F"/>
                </a:solidFill>
                <a:latin typeface="+mj-lt"/>
                <a:ea typeface="+mj-ea"/>
                <a:cs typeface="+mj-cs"/>
              </a:rPr>
              <a:t>LoRa</a:t>
            </a:r>
            <a:endParaRPr lang="de-DE" dirty="0">
              <a:solidFill>
                <a:srgbClr val="00549F"/>
              </a:solidFill>
              <a:latin typeface="+mj-lt"/>
              <a:ea typeface="+mj-ea"/>
              <a:cs typeface="+mj-cs"/>
            </a:endParaRPr>
          </a:p>
          <a:p>
            <a:r>
              <a:rPr lang="de-DE" dirty="0">
                <a:latin typeface="+mj-lt"/>
                <a:ea typeface="+mj-ea"/>
                <a:cs typeface="+mj-cs"/>
              </a:rPr>
              <a:t>Für energieeffiziente </a:t>
            </a:r>
            <a:r>
              <a:rPr lang="de-DE" dirty="0" err="1">
                <a:latin typeface="+mj-lt"/>
                <a:ea typeface="+mj-ea"/>
                <a:cs typeface="+mj-cs"/>
              </a:rPr>
              <a:t>IoT</a:t>
            </a:r>
            <a:r>
              <a:rPr lang="de-DE" dirty="0">
                <a:latin typeface="+mj-lt"/>
                <a:ea typeface="+mj-ea"/>
                <a:cs typeface="+mj-cs"/>
              </a:rPr>
              <a:t> Geräte ausgerichtet</a:t>
            </a:r>
          </a:p>
          <a:p>
            <a:r>
              <a:rPr lang="de-DE" dirty="0">
                <a:latin typeface="+mj-lt"/>
                <a:ea typeface="+mj-ea"/>
                <a:cs typeface="+mj-cs"/>
              </a:rPr>
              <a:t>Hohe Reichweiten: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&gt;10km</a:t>
            </a:r>
          </a:p>
          <a:p>
            <a:r>
              <a:rPr lang="de-DE" dirty="0">
                <a:latin typeface="+mj-lt"/>
                <a:ea typeface="+mj-ea"/>
                <a:cs typeface="+mj-cs"/>
              </a:rPr>
              <a:t>Übertragung: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300Bit/s – 50KBit/s</a:t>
            </a:r>
          </a:p>
          <a:p>
            <a:r>
              <a:rPr lang="de-DE" dirty="0"/>
              <a:t>Keine </a:t>
            </a:r>
            <a:r>
              <a:rPr lang="de-DE" dirty="0" err="1"/>
              <a:t>Funkerlizenz</a:t>
            </a:r>
            <a:r>
              <a:rPr lang="de-DE" dirty="0"/>
              <a:t> nötig auf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433 MHz</a:t>
            </a:r>
            <a:endParaRPr lang="en-US" dirty="0">
              <a:solidFill>
                <a:srgbClr val="00549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0605F5-C041-4A70-834A-039DDE4BEB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531" y="1423485"/>
            <a:ext cx="2419469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21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RTTY - </a:t>
            </a:r>
            <a:r>
              <a:rPr lang="en-US" dirty="0"/>
              <a:t>Radio Teletype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2AD37-B062-4F97-86B3-FB465BF19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00" y="1340768"/>
            <a:ext cx="7121168" cy="5366032"/>
          </a:xfrm>
        </p:spPr>
        <p:txBody>
          <a:bodyPr/>
          <a:lstStyle/>
          <a:p>
            <a:r>
              <a:rPr lang="de-DE" dirty="0"/>
              <a:t>Altes robustes digitales Protokoll</a:t>
            </a:r>
          </a:p>
          <a:p>
            <a:r>
              <a:rPr lang="de-DE" dirty="0"/>
              <a:t>Trägerfrequenz: </a:t>
            </a:r>
            <a:r>
              <a:rPr lang="en-US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434.075MHz</a:t>
            </a:r>
          </a:p>
          <a:p>
            <a:r>
              <a:rPr lang="de-DE" dirty="0">
                <a:latin typeface="+mj-lt"/>
                <a:ea typeface="+mj-ea"/>
                <a:cs typeface="+mj-cs"/>
              </a:rPr>
              <a:t>F</a:t>
            </a:r>
            <a:r>
              <a:rPr lang="en-US" dirty="0" err="1">
                <a:latin typeface="+mj-lt"/>
                <a:ea typeface="+mj-ea"/>
                <a:cs typeface="+mj-cs"/>
              </a:rPr>
              <a:t>requency</a:t>
            </a:r>
            <a:r>
              <a:rPr lang="en-US" dirty="0">
                <a:latin typeface="+mj-lt"/>
                <a:ea typeface="+mj-ea"/>
                <a:cs typeface="+mj-cs"/>
              </a:rPr>
              <a:t> shift keying (FSK): </a:t>
            </a:r>
            <a:r>
              <a:rPr lang="en-US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- 600Hz</a:t>
            </a:r>
            <a:endParaRPr lang="de-DE" dirty="0">
              <a:solidFill>
                <a:srgbClr val="00549F"/>
              </a:solidFill>
              <a:latin typeface="+mj-lt"/>
              <a:ea typeface="+mj-ea"/>
              <a:cs typeface="+mj-cs"/>
            </a:endParaRPr>
          </a:p>
          <a:p>
            <a:r>
              <a:rPr lang="de-DE" dirty="0">
                <a:latin typeface="+mj-lt"/>
                <a:ea typeface="+mj-ea"/>
                <a:cs typeface="+mj-cs"/>
              </a:rPr>
              <a:t>Übertragungsraten: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~300 Baud</a:t>
            </a:r>
          </a:p>
          <a:p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10mW TX </a:t>
            </a:r>
            <a:r>
              <a:rPr lang="de-DE" dirty="0">
                <a:latin typeface="+mj-lt"/>
                <a:ea typeface="+mj-ea"/>
                <a:cs typeface="+mj-cs"/>
              </a:rPr>
              <a:t>(bei diesem Projekt) </a:t>
            </a:r>
            <a:r>
              <a:rPr lang="de-DE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&gt;50km </a:t>
            </a:r>
            <a:r>
              <a:rPr lang="de-DE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Reichweite</a:t>
            </a:r>
            <a:endParaRPr lang="de-DE" dirty="0">
              <a:latin typeface="+mj-lt"/>
              <a:ea typeface="+mj-ea"/>
              <a:cs typeface="+mj-cs"/>
            </a:endParaRPr>
          </a:p>
          <a:p>
            <a:endParaRPr lang="en-US" dirty="0">
              <a:solidFill>
                <a:srgbClr val="00549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2D52664-B1D8-447F-8B79-01CEF4BF8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48" y="3429000"/>
            <a:ext cx="6048672" cy="30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23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Downlink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9409907-EA3B-4562-88EF-E6F8BE2E1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00" y="1988840"/>
            <a:ext cx="8229600" cy="4717960"/>
          </a:xfrm>
        </p:spPr>
        <p:txBody>
          <a:bodyPr/>
          <a:lstStyle/>
          <a:p>
            <a:r>
              <a:rPr lang="de-DE" dirty="0" err="1"/>
              <a:t>LoRa</a:t>
            </a:r>
            <a:endParaRPr lang="de-DE" dirty="0"/>
          </a:p>
          <a:p>
            <a:pPr lvl="1"/>
            <a:r>
              <a:rPr lang="de-DE" dirty="0"/>
              <a:t>raspi_1 sammelt und kodiert Daten</a:t>
            </a:r>
          </a:p>
          <a:p>
            <a:pPr lvl="1"/>
            <a:r>
              <a:rPr lang="de-DE" dirty="0" err="1"/>
              <a:t>dl_lora</a:t>
            </a:r>
            <a:r>
              <a:rPr lang="de-DE" dirty="0"/>
              <a:t> sendet GPS und Messdaten alle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10 Sekunden</a:t>
            </a:r>
          </a:p>
          <a:p>
            <a:pPr lvl="1"/>
            <a:endParaRPr lang="de-DE" dirty="0"/>
          </a:p>
          <a:p>
            <a:r>
              <a:rPr lang="de-DE" dirty="0"/>
              <a:t>RTTY</a:t>
            </a:r>
          </a:p>
          <a:p>
            <a:pPr lvl="1"/>
            <a:r>
              <a:rPr lang="de-DE" dirty="0"/>
              <a:t>raspi_2 komprimiert Bilder: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2592x1944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 512x384</a:t>
            </a:r>
            <a:endParaRPr lang="de-DE" dirty="0">
              <a:solidFill>
                <a:srgbClr val="00549F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de-DE" dirty="0" err="1"/>
              <a:t>dl_rtty</a:t>
            </a:r>
            <a:r>
              <a:rPr lang="de-DE" dirty="0"/>
              <a:t> sendet Bilder alle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10 Sekunden </a:t>
            </a:r>
            <a:r>
              <a:rPr lang="de-DE" dirty="0">
                <a:latin typeface="+mj-lt"/>
                <a:ea typeface="+mj-ea"/>
                <a:cs typeface="+mj-cs"/>
              </a:rPr>
              <a:t>mit SSDV</a:t>
            </a:r>
          </a:p>
          <a:p>
            <a:pPr lvl="1"/>
            <a:r>
              <a:rPr lang="en-US" dirty="0"/>
              <a:t>Slow Scan Digital Video (SSDV)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Fehlerkorrektur</a:t>
            </a:r>
            <a:endParaRPr lang="de-DE" dirty="0">
              <a:solidFill>
                <a:srgbClr val="00549F"/>
              </a:solidFill>
              <a:latin typeface="+mj-lt"/>
              <a:ea typeface="+mj-ea"/>
              <a:cs typeface="+mj-cs"/>
            </a:endParaRPr>
          </a:p>
          <a:p>
            <a:pPr lvl="1"/>
            <a:endParaRPr lang="de-DE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1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6E1C1-9522-409C-AF68-EA760191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Custom PCB</a:t>
            </a:r>
            <a:endParaRPr lang="en-US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2E21FA9B-B035-44B5-86A1-CC6C0638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628800"/>
            <a:ext cx="3592776" cy="4285912"/>
          </a:xfrm>
        </p:spPr>
        <p:txBody>
          <a:bodyPr/>
          <a:lstStyle/>
          <a:p>
            <a:r>
              <a:rPr lang="de-DE" dirty="0"/>
              <a:t>Angefertigte Hauptplatine</a:t>
            </a:r>
          </a:p>
          <a:p>
            <a:r>
              <a:rPr lang="de-DE" dirty="0"/>
              <a:t>Vermeidet Probleme mit Kabeln</a:t>
            </a:r>
          </a:p>
          <a:p>
            <a:r>
              <a:rPr lang="de-DE" dirty="0"/>
              <a:t>Ordnung und Robustheit</a:t>
            </a:r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CF61B64-8C14-49FD-87CD-44886495C6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90" y="3571776"/>
            <a:ext cx="3912360" cy="293427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8836528-3874-451A-9AB1-E8C1DD7DB7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340768"/>
            <a:ext cx="3018460" cy="516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61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2DADE6-1647-43C8-8A1F-C8D7CA9F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Flugbahn Voraussage</a:t>
            </a:r>
            <a:endParaRPr lang="en-US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9EBA3B53-2CFD-431D-BF14-F49836746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Voraussage mit: </a:t>
            </a:r>
            <a:r>
              <a:rPr lang="de-DE" dirty="0">
                <a:hlinkClick r:id="rId2"/>
              </a:rPr>
              <a:t>http://predict.habhub.org/#!/uuid=547a7a6d7446f1ac31aa97ffecc3ed70be5dc83f 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97087F7-7483-44E3-864F-920837AEA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238" y="2294985"/>
            <a:ext cx="5769523" cy="432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56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2DADE6-1647-43C8-8A1F-C8D7CA9F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Flugbahn Voraussage</a:t>
            </a:r>
            <a:endParaRPr lang="en-US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9EBA3B53-2CFD-431D-BF14-F49836746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Höhenwinde: </a:t>
            </a:r>
            <a:r>
              <a:rPr lang="de-DE" dirty="0">
                <a:hlinkClick r:id="rId2"/>
              </a:rPr>
              <a:t>https://earth.nullschool.net/#current/wind/surface/level/orthographic=-350.70,46.90,3000/loc=146.551,24.069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8338EEA-2FE3-487C-8127-1798179AD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26" y="2348880"/>
            <a:ext cx="5432748" cy="421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26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D4D40-88D1-4697-A94C-2D4DDD88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Missionsstart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86FB79-6C23-4FE2-8544-F3807BF25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Startfenster: 02.04 – 08.04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Teaser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http://media.fvns.de/upload/files/TeaserHD.mp4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D9B2853-825A-4883-AC32-E5CF1B8F89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80" y="1916832"/>
            <a:ext cx="6732240" cy="378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0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96652" y="1541130"/>
            <a:ext cx="7772400" cy="2116832"/>
          </a:xfrm>
        </p:spPr>
        <p:txBody>
          <a:bodyPr>
            <a:normAutofit/>
          </a:bodyPr>
          <a:lstStyle/>
          <a:p>
            <a:r>
              <a:rPr lang="en-US" sz="3600" b="0" dirty="0" err="1">
                <a:solidFill>
                  <a:srgbClr val="00549F"/>
                </a:solidFill>
              </a:rPr>
              <a:t>HAXPro</a:t>
            </a:r>
            <a:br>
              <a:rPr lang="en-US" sz="3600" b="0" dirty="0"/>
            </a:br>
            <a:br>
              <a:rPr lang="en-US" sz="3600" b="0" dirty="0"/>
            </a:br>
            <a:r>
              <a:rPr lang="en-US" sz="3600" b="0" dirty="0"/>
              <a:t>"</a:t>
            </a:r>
            <a:r>
              <a:rPr lang="en-US" sz="3600" b="0" dirty="0">
                <a:solidFill>
                  <a:srgbClr val="00549F"/>
                </a:solidFill>
              </a:rPr>
              <a:t>H</a:t>
            </a:r>
            <a:r>
              <a:rPr lang="en-US" sz="3600" b="0" dirty="0"/>
              <a:t>igh </a:t>
            </a:r>
            <a:r>
              <a:rPr lang="en-US" sz="3600" b="0" dirty="0">
                <a:solidFill>
                  <a:srgbClr val="00549F"/>
                </a:solidFill>
              </a:rPr>
              <a:t>A</a:t>
            </a:r>
            <a:r>
              <a:rPr lang="en-US" sz="3600" b="0" dirty="0"/>
              <a:t>ltitude </a:t>
            </a:r>
            <a:r>
              <a:rPr lang="en-US" sz="3600" b="0" dirty="0" err="1"/>
              <a:t>e</a:t>
            </a:r>
            <a:r>
              <a:rPr lang="en-US" sz="3600" b="0" dirty="0" err="1">
                <a:solidFill>
                  <a:srgbClr val="00549F"/>
                </a:solidFill>
              </a:rPr>
              <a:t>X</a:t>
            </a:r>
            <a:r>
              <a:rPr lang="en-US" sz="3600" b="0" dirty="0" err="1"/>
              <a:t>ploration</a:t>
            </a:r>
            <a:r>
              <a:rPr lang="en-US" sz="3600" b="0" dirty="0"/>
              <a:t> </a:t>
            </a:r>
            <a:r>
              <a:rPr lang="en-US" sz="3600" b="0" dirty="0">
                <a:solidFill>
                  <a:srgbClr val="00549F"/>
                </a:solidFill>
              </a:rPr>
              <a:t>Pro</a:t>
            </a:r>
            <a:r>
              <a:rPr lang="en-US" sz="3600" b="0" dirty="0"/>
              <a:t>be"</a:t>
            </a:r>
            <a:endParaRPr lang="de-DE" sz="3600" b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6ABB11-6F4B-4CE8-A9DC-0C41918042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" t="33950" b="21379"/>
          <a:stretch/>
        </p:blipFill>
        <p:spPr>
          <a:xfrm>
            <a:off x="988276" y="4293096"/>
            <a:ext cx="716744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6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Projekt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2AD37-B062-4F97-86B3-FB465BF19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671650"/>
            <a:ext cx="4240848" cy="3514700"/>
          </a:xfrm>
        </p:spPr>
        <p:txBody>
          <a:bodyPr/>
          <a:lstStyle/>
          <a:p>
            <a:r>
              <a:rPr lang="de-DE" dirty="0"/>
              <a:t>Start- und Bergung eines Wetterballons</a:t>
            </a:r>
          </a:p>
          <a:p>
            <a:r>
              <a:rPr lang="de-DE" dirty="0"/>
              <a:t>Flug bis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30km</a:t>
            </a:r>
            <a:r>
              <a:rPr lang="de-DE" dirty="0"/>
              <a:t> Höhe mit einer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1.6kg</a:t>
            </a:r>
            <a:r>
              <a:rPr lang="de-DE" dirty="0"/>
              <a:t> Sonde</a:t>
            </a:r>
          </a:p>
          <a:p>
            <a:r>
              <a:rPr lang="de-DE" dirty="0"/>
              <a:t>Aufzeichnung physikalischer Daten</a:t>
            </a:r>
          </a:p>
          <a:p>
            <a:r>
              <a:rPr lang="de-DE" dirty="0"/>
              <a:t>Aufnahme von Bild- und Videomaterial</a:t>
            </a:r>
          </a:p>
          <a:p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Live</a:t>
            </a:r>
            <a:r>
              <a:rPr lang="de-DE" dirty="0"/>
              <a:t> Kontakt zur Sonde mit freien Frequenzen</a:t>
            </a:r>
          </a:p>
          <a:p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ACD8C4E-592D-462D-98DF-BE83DCC20E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785" y="1570484"/>
            <a:ext cx="3513803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5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Aufstiegsgenehmigung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2AD37-B062-4F97-86B3-FB465BF19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00" y="1296000"/>
            <a:ext cx="8129280" cy="5410800"/>
          </a:xfrm>
        </p:spPr>
        <p:txBody>
          <a:bodyPr/>
          <a:lstStyle/>
          <a:p>
            <a:r>
              <a:rPr lang="de-DE" dirty="0"/>
              <a:t>Anmeldung bei der zuständigen Behörde im Bundesland</a:t>
            </a:r>
          </a:p>
          <a:p>
            <a:r>
              <a:rPr lang="de-DE" dirty="0"/>
              <a:t>Für den Start benötigt:</a:t>
            </a:r>
          </a:p>
          <a:p>
            <a:pPr lvl="1"/>
            <a:r>
              <a:rPr lang="de-DE" dirty="0"/>
              <a:t>Einverständnis des Grundstücksbesitzers bei Start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Haftpflichtversicherung (Luftfahrt-Halterhaftplicht)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Aufstiegsgenehmigung</a:t>
            </a:r>
          </a:p>
          <a:p>
            <a:pPr lvl="2"/>
            <a:r>
              <a:rPr lang="de-DE" dirty="0"/>
              <a:t>Alle abzusehenden Daten: Ort, Zeit, Flugrichtung, Aufstiegsgeschwindigkeit, Verlässt das Land?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6895653-84CC-4606-B6AB-B4A2857C2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771524"/>
            <a:ext cx="3657143" cy="1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0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Sonde</a:t>
            </a:r>
            <a:endParaRPr lang="en-US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EF8E26E-BE64-44F6-8FB2-99BE966079AA}"/>
              </a:ext>
            </a:extLst>
          </p:cNvPr>
          <p:cNvSpPr/>
          <p:nvPr/>
        </p:nvSpPr>
        <p:spPr bwMode="auto">
          <a:xfrm>
            <a:off x="1873835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1B4362D-8273-4420-90DE-924099D163DE}"/>
              </a:ext>
            </a:extLst>
          </p:cNvPr>
          <p:cNvSpPr/>
          <p:nvPr/>
        </p:nvSpPr>
        <p:spPr>
          <a:xfrm>
            <a:off x="1873835" y="180745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gps_2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C0053ED-FF6F-494D-B06C-5F2F183D8BCD}"/>
              </a:ext>
            </a:extLst>
          </p:cNvPr>
          <p:cNvSpPr/>
          <p:nvPr/>
        </p:nvSpPr>
        <p:spPr bwMode="auto">
          <a:xfrm>
            <a:off x="5572273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8571984-35C1-4CDE-AB73-8B2EA5A3F87F}"/>
              </a:ext>
            </a:extLst>
          </p:cNvPr>
          <p:cNvSpPr/>
          <p:nvPr/>
        </p:nvSpPr>
        <p:spPr>
          <a:xfrm>
            <a:off x="5572273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744A882-9E80-42DE-9BDB-37BDCED79930}"/>
              </a:ext>
            </a:extLst>
          </p:cNvPr>
          <p:cNvSpPr/>
          <p:nvPr/>
        </p:nvSpPr>
        <p:spPr bwMode="auto">
          <a:xfrm>
            <a:off x="6505340" y="196043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830C7C5-C5FF-4BF5-82B0-9195397EEA52}"/>
              </a:ext>
            </a:extLst>
          </p:cNvPr>
          <p:cNvSpPr/>
          <p:nvPr/>
        </p:nvSpPr>
        <p:spPr bwMode="auto">
          <a:xfrm>
            <a:off x="7318148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760639B-7972-4839-A280-CB1FDAAFDF8C}"/>
              </a:ext>
            </a:extLst>
          </p:cNvPr>
          <p:cNvSpPr/>
          <p:nvPr/>
        </p:nvSpPr>
        <p:spPr>
          <a:xfrm>
            <a:off x="7319668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picam_2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DE8D095-0529-4E72-8803-8AA8767279E9}"/>
              </a:ext>
            </a:extLst>
          </p:cNvPr>
          <p:cNvSpPr/>
          <p:nvPr/>
        </p:nvSpPr>
        <p:spPr bwMode="auto">
          <a:xfrm>
            <a:off x="7257237" y="195703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6" name="Gewinkelte Verbindung 50">
            <a:extLst>
              <a:ext uri="{FF2B5EF4-FFF2-40B4-BE49-F238E27FC236}">
                <a16:creationId xmlns:a16="http://schemas.microsoft.com/office/drawing/2014/main" id="{2960D71A-26C2-4F43-A107-69333FD1878C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6711787" y="2064378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ABBE44CE-C0B7-4BA2-83AE-6AFD98FF2784}"/>
              </a:ext>
            </a:extLst>
          </p:cNvPr>
          <p:cNvSpPr/>
          <p:nvPr/>
        </p:nvSpPr>
        <p:spPr bwMode="auto">
          <a:xfrm>
            <a:off x="5583149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872FA76-4FAF-49AE-860B-FA6585036026}"/>
              </a:ext>
            </a:extLst>
          </p:cNvPr>
          <p:cNvSpPr/>
          <p:nvPr/>
        </p:nvSpPr>
        <p:spPr>
          <a:xfrm>
            <a:off x="5583149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raspi_3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83CA010-61B9-4404-9CE7-4C81F1D7A712}"/>
              </a:ext>
            </a:extLst>
          </p:cNvPr>
          <p:cNvSpPr/>
          <p:nvPr/>
        </p:nvSpPr>
        <p:spPr bwMode="auto">
          <a:xfrm>
            <a:off x="6516216" y="270892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43F3E27-C1CE-42C5-A64B-04B5ABBE6106}"/>
              </a:ext>
            </a:extLst>
          </p:cNvPr>
          <p:cNvSpPr/>
          <p:nvPr/>
        </p:nvSpPr>
        <p:spPr bwMode="auto">
          <a:xfrm>
            <a:off x="7329024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D18B0382-A55E-4CFC-B4C2-E50B2022915B}"/>
              </a:ext>
            </a:extLst>
          </p:cNvPr>
          <p:cNvSpPr/>
          <p:nvPr/>
        </p:nvSpPr>
        <p:spPr>
          <a:xfrm>
            <a:off x="7330544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picam_3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C0E22A6-25EB-4BC4-BF39-140FA5299172}"/>
              </a:ext>
            </a:extLst>
          </p:cNvPr>
          <p:cNvSpPr/>
          <p:nvPr/>
        </p:nvSpPr>
        <p:spPr bwMode="auto">
          <a:xfrm>
            <a:off x="7268113" y="270551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6" name="Gewinkelte Verbindung 50">
            <a:extLst>
              <a:ext uri="{FF2B5EF4-FFF2-40B4-BE49-F238E27FC236}">
                <a16:creationId xmlns:a16="http://schemas.microsoft.com/office/drawing/2014/main" id="{822A4EBF-2C34-4EFC-AA16-33E3BEC253B9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6722663" y="2812859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7" name="AutoShape 40">
            <a:extLst>
              <a:ext uri="{FF2B5EF4-FFF2-40B4-BE49-F238E27FC236}">
                <a16:creationId xmlns:a16="http://schemas.microsoft.com/office/drawing/2014/main" id="{E7ACF3DB-88C3-40C2-AE1F-2BD8A231070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57237" y="1446850"/>
            <a:ext cx="1116000" cy="2159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  <a:defRPr/>
            </a:pPr>
            <a:r>
              <a:rPr lang="en-US" altLang="de-DE" sz="1400" kern="0" dirty="0">
                <a:solidFill>
                  <a:srgbClr val="000000"/>
                </a:solidFill>
                <a:cs typeface="Arial" charset="0"/>
              </a:rPr>
              <a:t>C&amp;C Model</a:t>
            </a:r>
            <a:endParaRPr lang="en-US" altLang="de-DE" sz="1600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6685187-A01A-4E9E-98C3-32E0171239A1}"/>
              </a:ext>
            </a:extLst>
          </p:cNvPr>
          <p:cNvSpPr/>
          <p:nvPr/>
        </p:nvSpPr>
        <p:spPr bwMode="auto">
          <a:xfrm>
            <a:off x="3824997" y="3289712"/>
            <a:ext cx="1059056" cy="290623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7631E7B-F697-4A5E-B362-EA36C33407D3}"/>
              </a:ext>
            </a:extLst>
          </p:cNvPr>
          <p:cNvSpPr/>
          <p:nvPr/>
        </p:nvSpPr>
        <p:spPr>
          <a:xfrm>
            <a:off x="3824997" y="333756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raspi_1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B8EB5F5-4B2C-42AD-95B2-865A5F1A11AE}"/>
              </a:ext>
            </a:extLst>
          </p:cNvPr>
          <p:cNvSpPr/>
          <p:nvPr/>
        </p:nvSpPr>
        <p:spPr bwMode="auto">
          <a:xfrm>
            <a:off x="370522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BB0AB7-3D5A-4817-AE87-9D632ED32B07}"/>
              </a:ext>
            </a:extLst>
          </p:cNvPr>
          <p:cNvSpPr/>
          <p:nvPr/>
        </p:nvSpPr>
        <p:spPr bwMode="auto">
          <a:xfrm>
            <a:off x="1916907" y="3297575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5C3E87B-D4D1-4289-9504-9B4847E40137}"/>
              </a:ext>
            </a:extLst>
          </p:cNvPr>
          <p:cNvSpPr/>
          <p:nvPr/>
        </p:nvSpPr>
        <p:spPr>
          <a:xfrm>
            <a:off x="1907822" y="335558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gps_1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C6FD3D34-C811-42FA-BF59-0913496C7A69}"/>
              </a:ext>
            </a:extLst>
          </p:cNvPr>
          <p:cNvSpPr/>
          <p:nvPr/>
        </p:nvSpPr>
        <p:spPr bwMode="auto">
          <a:xfrm>
            <a:off x="288447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3" name="Gewinkelte Verbindung 50">
            <a:extLst>
              <a:ext uri="{FF2B5EF4-FFF2-40B4-BE49-F238E27FC236}">
                <a16:creationId xmlns:a16="http://schemas.microsoft.com/office/drawing/2014/main" id="{906AC00E-109F-4B41-A5F0-B57739588B15}"/>
              </a:ext>
            </a:extLst>
          </p:cNvPr>
          <p:cNvCxnSpPr>
            <a:cxnSpLocks/>
            <a:stCxn id="99" idx="1"/>
            <a:endCxn id="102" idx="3"/>
          </p:cNvCxnSpPr>
          <p:nvPr/>
        </p:nvCxnSpPr>
        <p:spPr>
          <a:xfrm flipH="1">
            <a:off x="3090920" y="3613202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F050B617-1118-4F9E-843E-DBDEF868A1FE}"/>
              </a:ext>
            </a:extLst>
          </p:cNvPr>
          <p:cNvSpPr/>
          <p:nvPr/>
        </p:nvSpPr>
        <p:spPr bwMode="auto">
          <a:xfrm>
            <a:off x="348246" y="1751291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1AB8BD2-BE9D-443A-B5EF-645D68C677A8}"/>
              </a:ext>
            </a:extLst>
          </p:cNvPr>
          <p:cNvSpPr/>
          <p:nvPr/>
        </p:nvSpPr>
        <p:spPr>
          <a:xfrm>
            <a:off x="314112" y="1807455"/>
            <a:ext cx="112732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GoProCam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goprocam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E25EE93-5477-4687-B5CD-236B9ECB5B38}"/>
              </a:ext>
            </a:extLst>
          </p:cNvPr>
          <p:cNvSpPr/>
          <p:nvPr/>
        </p:nvSpPr>
        <p:spPr bwMode="auto">
          <a:xfrm>
            <a:off x="4776250" y="426914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256FEB62-95B2-469E-A9B5-162367D44C43}"/>
              </a:ext>
            </a:extLst>
          </p:cNvPr>
          <p:cNvSpPr/>
          <p:nvPr/>
        </p:nvSpPr>
        <p:spPr bwMode="auto">
          <a:xfrm>
            <a:off x="5587877" y="4089345"/>
            <a:ext cx="2230357" cy="15871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E2159A9-7789-4C97-925A-AF5301D9CC97}"/>
              </a:ext>
            </a:extLst>
          </p:cNvPr>
          <p:cNvSpPr/>
          <p:nvPr/>
        </p:nvSpPr>
        <p:spPr>
          <a:xfrm>
            <a:off x="5652731" y="4066727"/>
            <a:ext cx="1059056" cy="11695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Sensors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sensors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400" dirty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D6727846-ECB2-42B5-8B1E-E859B9D401C4}"/>
              </a:ext>
            </a:extLst>
          </p:cNvPr>
          <p:cNvSpPr/>
          <p:nvPr/>
        </p:nvSpPr>
        <p:spPr bwMode="auto">
          <a:xfrm>
            <a:off x="5478020" y="4265798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5" name="Gewinkelte Verbindung 50">
            <a:extLst>
              <a:ext uri="{FF2B5EF4-FFF2-40B4-BE49-F238E27FC236}">
                <a16:creationId xmlns:a16="http://schemas.microsoft.com/office/drawing/2014/main" id="{7D6AAEA5-9F7A-4DD9-915A-D53C08EFCF43}"/>
              </a:ext>
            </a:extLst>
          </p:cNvPr>
          <p:cNvCxnSpPr>
            <a:cxnSpLocks/>
            <a:stCxn id="111" idx="3"/>
            <a:endCxn id="114" idx="1"/>
          </p:cNvCxnSpPr>
          <p:nvPr/>
        </p:nvCxnSpPr>
        <p:spPr>
          <a:xfrm flipV="1">
            <a:off x="4982697" y="4373145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9AF3134A-DE2A-43C8-A480-E50A5BDE9E2F}"/>
              </a:ext>
            </a:extLst>
          </p:cNvPr>
          <p:cNvSpPr/>
          <p:nvPr/>
        </p:nvSpPr>
        <p:spPr bwMode="auto">
          <a:xfrm>
            <a:off x="371443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0609E8F-1794-4DF7-BA8B-38EECF39AF81}"/>
              </a:ext>
            </a:extLst>
          </p:cNvPr>
          <p:cNvSpPr/>
          <p:nvPr/>
        </p:nvSpPr>
        <p:spPr bwMode="auto">
          <a:xfrm>
            <a:off x="1926123" y="4047676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1A5AD1E-29B8-4930-A341-6B62CE7A6A29}"/>
              </a:ext>
            </a:extLst>
          </p:cNvPr>
          <p:cNvSpPr/>
          <p:nvPr/>
        </p:nvSpPr>
        <p:spPr>
          <a:xfrm>
            <a:off x="1917038" y="410568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Memory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sd_mem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FC372E8-8952-496A-BD2B-82CF2C6C2013}"/>
              </a:ext>
            </a:extLst>
          </p:cNvPr>
          <p:cNvSpPr/>
          <p:nvPr/>
        </p:nvSpPr>
        <p:spPr bwMode="auto">
          <a:xfrm>
            <a:off x="289368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7" name="Gewinkelte Verbindung 50">
            <a:extLst>
              <a:ext uri="{FF2B5EF4-FFF2-40B4-BE49-F238E27FC236}">
                <a16:creationId xmlns:a16="http://schemas.microsoft.com/office/drawing/2014/main" id="{F9CE960D-C3D5-4C06-A9C8-1D9FBB723AA3}"/>
              </a:ext>
            </a:extLst>
          </p:cNvPr>
          <p:cNvCxnSpPr>
            <a:cxnSpLocks/>
            <a:stCxn id="123" idx="1"/>
            <a:endCxn id="126" idx="3"/>
          </p:cNvCxnSpPr>
          <p:nvPr/>
        </p:nvCxnSpPr>
        <p:spPr>
          <a:xfrm flipH="1">
            <a:off x="3100136" y="4363303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C6436C95-588F-4A8C-9671-4670DA9A18EF}"/>
              </a:ext>
            </a:extLst>
          </p:cNvPr>
          <p:cNvSpPr/>
          <p:nvPr/>
        </p:nvSpPr>
        <p:spPr bwMode="auto">
          <a:xfrm>
            <a:off x="4776250" y="461252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2CD3AA6-3B32-4E8D-9CA1-AF3E95D4959A}"/>
              </a:ext>
            </a:extLst>
          </p:cNvPr>
          <p:cNvSpPr/>
          <p:nvPr/>
        </p:nvSpPr>
        <p:spPr bwMode="auto">
          <a:xfrm>
            <a:off x="5478020" y="460917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0" name="Gewinkelte Verbindung 50">
            <a:extLst>
              <a:ext uri="{FF2B5EF4-FFF2-40B4-BE49-F238E27FC236}">
                <a16:creationId xmlns:a16="http://schemas.microsoft.com/office/drawing/2014/main" id="{AC800C16-8374-4A43-AE18-1103B43EFE59}"/>
              </a:ext>
            </a:extLst>
          </p:cNvPr>
          <p:cNvCxnSpPr>
            <a:cxnSpLocks/>
            <a:stCxn id="129" idx="1"/>
            <a:endCxn id="128" idx="3"/>
          </p:cNvCxnSpPr>
          <p:nvPr/>
        </p:nvCxnSpPr>
        <p:spPr>
          <a:xfrm flipH="1">
            <a:off x="4982697" y="4716526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B304FD07-7BDD-401D-8C33-E206CB3A2C93}"/>
              </a:ext>
            </a:extLst>
          </p:cNvPr>
          <p:cNvSpPr/>
          <p:nvPr/>
        </p:nvSpPr>
        <p:spPr bwMode="auto">
          <a:xfrm>
            <a:off x="371443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2CDC974-2CB2-468F-B908-6BE23A5DE254}"/>
              </a:ext>
            </a:extLst>
          </p:cNvPr>
          <p:cNvSpPr/>
          <p:nvPr/>
        </p:nvSpPr>
        <p:spPr bwMode="auto">
          <a:xfrm>
            <a:off x="1926123" y="4794520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0DE7E63A-8A4E-4DB1-9056-974DA2F13A92}"/>
              </a:ext>
            </a:extLst>
          </p:cNvPr>
          <p:cNvSpPr/>
          <p:nvPr/>
        </p:nvSpPr>
        <p:spPr>
          <a:xfrm>
            <a:off x="1917038" y="4852533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dl_lora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6BB7BE-5292-4B97-8FEC-3B8C3ED0CF74}"/>
              </a:ext>
            </a:extLst>
          </p:cNvPr>
          <p:cNvSpPr/>
          <p:nvPr/>
        </p:nvSpPr>
        <p:spPr bwMode="auto">
          <a:xfrm>
            <a:off x="289368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9" name="Gewinkelte Verbindung 50">
            <a:extLst>
              <a:ext uri="{FF2B5EF4-FFF2-40B4-BE49-F238E27FC236}">
                <a16:creationId xmlns:a16="http://schemas.microsoft.com/office/drawing/2014/main" id="{6873D92D-0C35-444B-8D27-F18B891641CB}"/>
              </a:ext>
            </a:extLst>
          </p:cNvPr>
          <p:cNvCxnSpPr>
            <a:cxnSpLocks/>
            <a:stCxn id="135" idx="1"/>
            <a:endCxn id="138" idx="3"/>
          </p:cNvCxnSpPr>
          <p:nvPr/>
        </p:nvCxnSpPr>
        <p:spPr>
          <a:xfrm flipH="1">
            <a:off x="3100136" y="5110147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29AC27E9-0F20-45F8-8DFD-6567DBC24725}"/>
              </a:ext>
            </a:extLst>
          </p:cNvPr>
          <p:cNvSpPr/>
          <p:nvPr/>
        </p:nvSpPr>
        <p:spPr bwMode="auto">
          <a:xfrm>
            <a:off x="5450982" y="195585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EDEAC85-EFDF-4859-A26B-E3F93AC7A8EF}"/>
              </a:ext>
            </a:extLst>
          </p:cNvPr>
          <p:cNvSpPr/>
          <p:nvPr/>
        </p:nvSpPr>
        <p:spPr bwMode="auto">
          <a:xfrm>
            <a:off x="3662666" y="174757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AE959928-0D0D-42CD-A627-3E0C75032D7E}"/>
              </a:ext>
            </a:extLst>
          </p:cNvPr>
          <p:cNvSpPr/>
          <p:nvPr/>
        </p:nvSpPr>
        <p:spPr>
          <a:xfrm>
            <a:off x="3653581" y="180558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dl_rtty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248214C3-EAD4-458D-B8FC-6994AEBE53E5}"/>
              </a:ext>
            </a:extLst>
          </p:cNvPr>
          <p:cNvSpPr/>
          <p:nvPr/>
        </p:nvSpPr>
        <p:spPr bwMode="auto">
          <a:xfrm>
            <a:off x="4630232" y="195585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9" name="Gewinkelte Verbindung 50">
            <a:extLst>
              <a:ext uri="{FF2B5EF4-FFF2-40B4-BE49-F238E27FC236}">
                <a16:creationId xmlns:a16="http://schemas.microsoft.com/office/drawing/2014/main" id="{D20F98BD-B7B5-46A4-88BB-CB40448D5EFC}"/>
              </a:ext>
            </a:extLst>
          </p:cNvPr>
          <p:cNvCxnSpPr>
            <a:cxnSpLocks/>
            <a:stCxn id="57" idx="1"/>
            <a:endCxn id="68" idx="3"/>
          </p:cNvCxnSpPr>
          <p:nvPr/>
        </p:nvCxnSpPr>
        <p:spPr>
          <a:xfrm flipH="1">
            <a:off x="4836679" y="2063199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4049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Sonde</a:t>
            </a:r>
            <a:endParaRPr lang="en-US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EF8E26E-BE64-44F6-8FB2-99BE966079AA}"/>
              </a:ext>
            </a:extLst>
          </p:cNvPr>
          <p:cNvSpPr/>
          <p:nvPr/>
        </p:nvSpPr>
        <p:spPr bwMode="auto">
          <a:xfrm>
            <a:off x="1873835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1B4362D-8273-4420-90DE-924099D163DE}"/>
              </a:ext>
            </a:extLst>
          </p:cNvPr>
          <p:cNvSpPr/>
          <p:nvPr/>
        </p:nvSpPr>
        <p:spPr>
          <a:xfrm>
            <a:off x="1873835" y="180745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gps_2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C0053ED-FF6F-494D-B06C-5F2F183D8BCD}"/>
              </a:ext>
            </a:extLst>
          </p:cNvPr>
          <p:cNvSpPr/>
          <p:nvPr/>
        </p:nvSpPr>
        <p:spPr bwMode="auto">
          <a:xfrm>
            <a:off x="5572273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8571984-35C1-4CDE-AB73-8B2EA5A3F87F}"/>
              </a:ext>
            </a:extLst>
          </p:cNvPr>
          <p:cNvSpPr/>
          <p:nvPr/>
        </p:nvSpPr>
        <p:spPr>
          <a:xfrm>
            <a:off x="5572273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744A882-9E80-42DE-9BDB-37BDCED79930}"/>
              </a:ext>
            </a:extLst>
          </p:cNvPr>
          <p:cNvSpPr/>
          <p:nvPr/>
        </p:nvSpPr>
        <p:spPr bwMode="auto">
          <a:xfrm>
            <a:off x="6505340" y="196043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830C7C5-C5FF-4BF5-82B0-9195397EEA52}"/>
              </a:ext>
            </a:extLst>
          </p:cNvPr>
          <p:cNvSpPr/>
          <p:nvPr/>
        </p:nvSpPr>
        <p:spPr bwMode="auto">
          <a:xfrm>
            <a:off x="7318148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760639B-7972-4839-A280-CB1FDAAFDF8C}"/>
              </a:ext>
            </a:extLst>
          </p:cNvPr>
          <p:cNvSpPr/>
          <p:nvPr/>
        </p:nvSpPr>
        <p:spPr>
          <a:xfrm>
            <a:off x="7319668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picam_2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DE8D095-0529-4E72-8803-8AA8767279E9}"/>
              </a:ext>
            </a:extLst>
          </p:cNvPr>
          <p:cNvSpPr/>
          <p:nvPr/>
        </p:nvSpPr>
        <p:spPr bwMode="auto">
          <a:xfrm>
            <a:off x="7257237" y="195703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6" name="Gewinkelte Verbindung 50">
            <a:extLst>
              <a:ext uri="{FF2B5EF4-FFF2-40B4-BE49-F238E27FC236}">
                <a16:creationId xmlns:a16="http://schemas.microsoft.com/office/drawing/2014/main" id="{2960D71A-26C2-4F43-A107-69333FD1878C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6711787" y="2064378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ABBE44CE-C0B7-4BA2-83AE-6AFD98FF2784}"/>
              </a:ext>
            </a:extLst>
          </p:cNvPr>
          <p:cNvSpPr/>
          <p:nvPr/>
        </p:nvSpPr>
        <p:spPr bwMode="auto">
          <a:xfrm>
            <a:off x="5583149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872FA76-4FAF-49AE-860B-FA6585036026}"/>
              </a:ext>
            </a:extLst>
          </p:cNvPr>
          <p:cNvSpPr/>
          <p:nvPr/>
        </p:nvSpPr>
        <p:spPr>
          <a:xfrm>
            <a:off x="5583149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raspi_3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83CA010-61B9-4404-9CE7-4C81F1D7A712}"/>
              </a:ext>
            </a:extLst>
          </p:cNvPr>
          <p:cNvSpPr/>
          <p:nvPr/>
        </p:nvSpPr>
        <p:spPr bwMode="auto">
          <a:xfrm>
            <a:off x="6516216" y="270892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43F3E27-C1CE-42C5-A64B-04B5ABBE6106}"/>
              </a:ext>
            </a:extLst>
          </p:cNvPr>
          <p:cNvSpPr/>
          <p:nvPr/>
        </p:nvSpPr>
        <p:spPr bwMode="auto">
          <a:xfrm>
            <a:off x="7329024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D18B0382-A55E-4CFC-B4C2-E50B2022915B}"/>
              </a:ext>
            </a:extLst>
          </p:cNvPr>
          <p:cNvSpPr/>
          <p:nvPr/>
        </p:nvSpPr>
        <p:spPr>
          <a:xfrm>
            <a:off x="7330544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picam_3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C0E22A6-25EB-4BC4-BF39-140FA5299172}"/>
              </a:ext>
            </a:extLst>
          </p:cNvPr>
          <p:cNvSpPr/>
          <p:nvPr/>
        </p:nvSpPr>
        <p:spPr bwMode="auto">
          <a:xfrm>
            <a:off x="7268113" y="270551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6" name="Gewinkelte Verbindung 50">
            <a:extLst>
              <a:ext uri="{FF2B5EF4-FFF2-40B4-BE49-F238E27FC236}">
                <a16:creationId xmlns:a16="http://schemas.microsoft.com/office/drawing/2014/main" id="{822A4EBF-2C34-4EFC-AA16-33E3BEC253B9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6722663" y="2812859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7" name="AutoShape 40">
            <a:extLst>
              <a:ext uri="{FF2B5EF4-FFF2-40B4-BE49-F238E27FC236}">
                <a16:creationId xmlns:a16="http://schemas.microsoft.com/office/drawing/2014/main" id="{E7ACF3DB-88C3-40C2-AE1F-2BD8A231070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57237" y="1446850"/>
            <a:ext cx="1116000" cy="2159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  <a:defRPr/>
            </a:pPr>
            <a:r>
              <a:rPr lang="en-US" altLang="de-DE" sz="1400" kern="0" dirty="0">
                <a:solidFill>
                  <a:srgbClr val="000000"/>
                </a:solidFill>
                <a:cs typeface="Arial" charset="0"/>
              </a:rPr>
              <a:t>C&amp;C Model</a:t>
            </a:r>
            <a:endParaRPr lang="en-US" altLang="de-DE" sz="1600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6685187-A01A-4E9E-98C3-32E0171239A1}"/>
              </a:ext>
            </a:extLst>
          </p:cNvPr>
          <p:cNvSpPr/>
          <p:nvPr/>
        </p:nvSpPr>
        <p:spPr bwMode="auto">
          <a:xfrm>
            <a:off x="3824997" y="3289712"/>
            <a:ext cx="1059056" cy="290623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7631E7B-F697-4A5E-B362-EA36C33407D3}"/>
              </a:ext>
            </a:extLst>
          </p:cNvPr>
          <p:cNvSpPr/>
          <p:nvPr/>
        </p:nvSpPr>
        <p:spPr>
          <a:xfrm>
            <a:off x="3824997" y="333756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raspi_1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B8EB5F5-4B2C-42AD-95B2-865A5F1A11AE}"/>
              </a:ext>
            </a:extLst>
          </p:cNvPr>
          <p:cNvSpPr/>
          <p:nvPr/>
        </p:nvSpPr>
        <p:spPr bwMode="auto">
          <a:xfrm>
            <a:off x="370522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BB0AB7-3D5A-4817-AE87-9D632ED32B07}"/>
              </a:ext>
            </a:extLst>
          </p:cNvPr>
          <p:cNvSpPr/>
          <p:nvPr/>
        </p:nvSpPr>
        <p:spPr bwMode="auto">
          <a:xfrm>
            <a:off x="1916907" y="3297575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5C3E87B-D4D1-4289-9504-9B4847E40137}"/>
              </a:ext>
            </a:extLst>
          </p:cNvPr>
          <p:cNvSpPr/>
          <p:nvPr/>
        </p:nvSpPr>
        <p:spPr>
          <a:xfrm>
            <a:off x="1907822" y="335558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gps_1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C6FD3D34-C811-42FA-BF59-0913496C7A69}"/>
              </a:ext>
            </a:extLst>
          </p:cNvPr>
          <p:cNvSpPr/>
          <p:nvPr/>
        </p:nvSpPr>
        <p:spPr bwMode="auto">
          <a:xfrm>
            <a:off x="288447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3" name="Gewinkelte Verbindung 50">
            <a:extLst>
              <a:ext uri="{FF2B5EF4-FFF2-40B4-BE49-F238E27FC236}">
                <a16:creationId xmlns:a16="http://schemas.microsoft.com/office/drawing/2014/main" id="{906AC00E-109F-4B41-A5F0-B57739588B15}"/>
              </a:ext>
            </a:extLst>
          </p:cNvPr>
          <p:cNvCxnSpPr>
            <a:cxnSpLocks/>
            <a:stCxn id="99" idx="1"/>
            <a:endCxn id="102" idx="3"/>
          </p:cNvCxnSpPr>
          <p:nvPr/>
        </p:nvCxnSpPr>
        <p:spPr>
          <a:xfrm flipH="1">
            <a:off x="3090920" y="3613202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F050B617-1118-4F9E-843E-DBDEF868A1FE}"/>
              </a:ext>
            </a:extLst>
          </p:cNvPr>
          <p:cNvSpPr/>
          <p:nvPr/>
        </p:nvSpPr>
        <p:spPr bwMode="auto">
          <a:xfrm>
            <a:off x="348246" y="1751291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1AB8BD2-BE9D-443A-B5EF-645D68C677A8}"/>
              </a:ext>
            </a:extLst>
          </p:cNvPr>
          <p:cNvSpPr/>
          <p:nvPr/>
        </p:nvSpPr>
        <p:spPr>
          <a:xfrm>
            <a:off x="314112" y="1807455"/>
            <a:ext cx="112732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GoProCam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goprocam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E25EE93-5477-4687-B5CD-236B9ECB5B38}"/>
              </a:ext>
            </a:extLst>
          </p:cNvPr>
          <p:cNvSpPr/>
          <p:nvPr/>
        </p:nvSpPr>
        <p:spPr bwMode="auto">
          <a:xfrm>
            <a:off x="4776250" y="426914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256FEB62-95B2-469E-A9B5-162367D44C43}"/>
              </a:ext>
            </a:extLst>
          </p:cNvPr>
          <p:cNvSpPr/>
          <p:nvPr/>
        </p:nvSpPr>
        <p:spPr bwMode="auto">
          <a:xfrm>
            <a:off x="5587877" y="4089345"/>
            <a:ext cx="2230357" cy="15871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E2159A9-7789-4C97-925A-AF5301D9CC97}"/>
              </a:ext>
            </a:extLst>
          </p:cNvPr>
          <p:cNvSpPr/>
          <p:nvPr/>
        </p:nvSpPr>
        <p:spPr>
          <a:xfrm>
            <a:off x="5652731" y="4066727"/>
            <a:ext cx="1059056" cy="11695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Sensors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sensors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400" dirty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D6727846-ECB2-42B5-8B1E-E859B9D401C4}"/>
              </a:ext>
            </a:extLst>
          </p:cNvPr>
          <p:cNvSpPr/>
          <p:nvPr/>
        </p:nvSpPr>
        <p:spPr bwMode="auto">
          <a:xfrm>
            <a:off x="5478020" y="4265798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5" name="Gewinkelte Verbindung 50">
            <a:extLst>
              <a:ext uri="{FF2B5EF4-FFF2-40B4-BE49-F238E27FC236}">
                <a16:creationId xmlns:a16="http://schemas.microsoft.com/office/drawing/2014/main" id="{7D6AAEA5-9F7A-4DD9-915A-D53C08EFCF43}"/>
              </a:ext>
            </a:extLst>
          </p:cNvPr>
          <p:cNvCxnSpPr>
            <a:cxnSpLocks/>
            <a:stCxn id="111" idx="3"/>
            <a:endCxn id="114" idx="1"/>
          </p:cNvCxnSpPr>
          <p:nvPr/>
        </p:nvCxnSpPr>
        <p:spPr>
          <a:xfrm flipV="1">
            <a:off x="4982697" y="4373145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9AF3134A-DE2A-43C8-A480-E50A5BDE9E2F}"/>
              </a:ext>
            </a:extLst>
          </p:cNvPr>
          <p:cNvSpPr/>
          <p:nvPr/>
        </p:nvSpPr>
        <p:spPr bwMode="auto">
          <a:xfrm>
            <a:off x="371443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0609E8F-1794-4DF7-BA8B-38EECF39AF81}"/>
              </a:ext>
            </a:extLst>
          </p:cNvPr>
          <p:cNvSpPr/>
          <p:nvPr/>
        </p:nvSpPr>
        <p:spPr bwMode="auto">
          <a:xfrm>
            <a:off x="1926123" y="4047676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1A5AD1E-29B8-4930-A341-6B62CE7A6A29}"/>
              </a:ext>
            </a:extLst>
          </p:cNvPr>
          <p:cNvSpPr/>
          <p:nvPr/>
        </p:nvSpPr>
        <p:spPr>
          <a:xfrm>
            <a:off x="1917038" y="410568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Memory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sd_mem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FC372E8-8952-496A-BD2B-82CF2C6C2013}"/>
              </a:ext>
            </a:extLst>
          </p:cNvPr>
          <p:cNvSpPr/>
          <p:nvPr/>
        </p:nvSpPr>
        <p:spPr bwMode="auto">
          <a:xfrm>
            <a:off x="289368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7" name="Gewinkelte Verbindung 50">
            <a:extLst>
              <a:ext uri="{FF2B5EF4-FFF2-40B4-BE49-F238E27FC236}">
                <a16:creationId xmlns:a16="http://schemas.microsoft.com/office/drawing/2014/main" id="{F9CE960D-C3D5-4C06-A9C8-1D9FBB723AA3}"/>
              </a:ext>
            </a:extLst>
          </p:cNvPr>
          <p:cNvCxnSpPr>
            <a:cxnSpLocks/>
            <a:stCxn id="123" idx="1"/>
            <a:endCxn id="126" idx="3"/>
          </p:cNvCxnSpPr>
          <p:nvPr/>
        </p:nvCxnSpPr>
        <p:spPr>
          <a:xfrm flipH="1">
            <a:off x="3100136" y="4363303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C6436C95-588F-4A8C-9671-4670DA9A18EF}"/>
              </a:ext>
            </a:extLst>
          </p:cNvPr>
          <p:cNvSpPr/>
          <p:nvPr/>
        </p:nvSpPr>
        <p:spPr bwMode="auto">
          <a:xfrm>
            <a:off x="4776250" y="461252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2CD3AA6-3B32-4E8D-9CA1-AF3E95D4959A}"/>
              </a:ext>
            </a:extLst>
          </p:cNvPr>
          <p:cNvSpPr/>
          <p:nvPr/>
        </p:nvSpPr>
        <p:spPr bwMode="auto">
          <a:xfrm>
            <a:off x="5478020" y="460917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0" name="Gewinkelte Verbindung 50">
            <a:extLst>
              <a:ext uri="{FF2B5EF4-FFF2-40B4-BE49-F238E27FC236}">
                <a16:creationId xmlns:a16="http://schemas.microsoft.com/office/drawing/2014/main" id="{AC800C16-8374-4A43-AE18-1103B43EFE59}"/>
              </a:ext>
            </a:extLst>
          </p:cNvPr>
          <p:cNvCxnSpPr>
            <a:cxnSpLocks/>
            <a:stCxn id="129" idx="1"/>
            <a:endCxn id="128" idx="3"/>
          </p:cNvCxnSpPr>
          <p:nvPr/>
        </p:nvCxnSpPr>
        <p:spPr>
          <a:xfrm flipH="1">
            <a:off x="4982697" y="4716526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B304FD07-7BDD-401D-8C33-E206CB3A2C93}"/>
              </a:ext>
            </a:extLst>
          </p:cNvPr>
          <p:cNvSpPr/>
          <p:nvPr/>
        </p:nvSpPr>
        <p:spPr bwMode="auto">
          <a:xfrm>
            <a:off x="371443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2CDC974-2CB2-468F-B908-6BE23A5DE254}"/>
              </a:ext>
            </a:extLst>
          </p:cNvPr>
          <p:cNvSpPr/>
          <p:nvPr/>
        </p:nvSpPr>
        <p:spPr bwMode="auto">
          <a:xfrm>
            <a:off x="1926123" y="4794520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0DE7E63A-8A4E-4DB1-9056-974DA2F13A92}"/>
              </a:ext>
            </a:extLst>
          </p:cNvPr>
          <p:cNvSpPr/>
          <p:nvPr/>
        </p:nvSpPr>
        <p:spPr>
          <a:xfrm>
            <a:off x="1917038" y="4852533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dl_lora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6BB7BE-5292-4B97-8FEC-3B8C3ED0CF74}"/>
              </a:ext>
            </a:extLst>
          </p:cNvPr>
          <p:cNvSpPr/>
          <p:nvPr/>
        </p:nvSpPr>
        <p:spPr bwMode="auto">
          <a:xfrm>
            <a:off x="289368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9" name="Gewinkelte Verbindung 50">
            <a:extLst>
              <a:ext uri="{FF2B5EF4-FFF2-40B4-BE49-F238E27FC236}">
                <a16:creationId xmlns:a16="http://schemas.microsoft.com/office/drawing/2014/main" id="{6873D92D-0C35-444B-8D27-F18B891641CB}"/>
              </a:ext>
            </a:extLst>
          </p:cNvPr>
          <p:cNvCxnSpPr>
            <a:cxnSpLocks/>
            <a:stCxn id="135" idx="1"/>
            <a:endCxn id="138" idx="3"/>
          </p:cNvCxnSpPr>
          <p:nvPr/>
        </p:nvCxnSpPr>
        <p:spPr>
          <a:xfrm flipH="1">
            <a:off x="3100136" y="5110147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5" name="Textfeld 147">
            <a:extLst>
              <a:ext uri="{FF2B5EF4-FFF2-40B4-BE49-F238E27FC236}">
                <a16:creationId xmlns:a16="http://schemas.microsoft.com/office/drawing/2014/main" id="{E09D7CB8-48FD-41A9-8FC1-674BCE23D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163" y="2549256"/>
            <a:ext cx="3600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i="1" dirty="0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Two GPS sensors on isolated systems increase chances of recovery</a:t>
            </a:r>
          </a:p>
        </p:txBody>
      </p:sp>
      <p:sp>
        <p:nvSpPr>
          <p:cNvPr id="146" name="Freihandform 5">
            <a:extLst>
              <a:ext uri="{FF2B5EF4-FFF2-40B4-BE49-F238E27FC236}">
                <a16:creationId xmlns:a16="http://schemas.microsoft.com/office/drawing/2014/main" id="{6EF44760-29CF-417A-96DA-F1F221CF31BB}"/>
              </a:ext>
            </a:extLst>
          </p:cNvPr>
          <p:cNvSpPr/>
          <p:nvPr/>
        </p:nvSpPr>
        <p:spPr>
          <a:xfrm rot="16200000" flipV="1">
            <a:off x="1429411" y="3123256"/>
            <a:ext cx="443125" cy="301953"/>
          </a:xfrm>
          <a:custGeom>
            <a:avLst/>
            <a:gdLst>
              <a:gd name="connsiteX0" fmla="*/ 443125 w 443125"/>
              <a:gd name="connsiteY0" fmla="*/ 171450 h 229051"/>
              <a:gd name="connsiteX1" fmla="*/ 52600 w 443125"/>
              <a:gd name="connsiteY1" fmla="*/ 219075 h 229051"/>
              <a:gd name="connsiteX2" fmla="*/ 14500 w 443125"/>
              <a:gd name="connsiteY2" fmla="*/ 0 h 2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125" h="229051">
                <a:moveTo>
                  <a:pt x="443125" y="171450"/>
                </a:moveTo>
                <a:cubicBezTo>
                  <a:pt x="283581" y="209550"/>
                  <a:pt x="124037" y="247650"/>
                  <a:pt x="52600" y="219075"/>
                </a:cubicBezTo>
                <a:cubicBezTo>
                  <a:pt x="-18838" y="190500"/>
                  <a:pt x="-2169" y="95250"/>
                  <a:pt x="14500" y="0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Freihandform 5">
            <a:extLst>
              <a:ext uri="{FF2B5EF4-FFF2-40B4-BE49-F238E27FC236}">
                <a16:creationId xmlns:a16="http://schemas.microsoft.com/office/drawing/2014/main" id="{1C232673-B51E-4AA2-8F8E-A554899B8251}"/>
              </a:ext>
            </a:extLst>
          </p:cNvPr>
          <p:cNvSpPr/>
          <p:nvPr/>
        </p:nvSpPr>
        <p:spPr>
          <a:xfrm rot="4968330" flipV="1">
            <a:off x="2998972" y="2208111"/>
            <a:ext cx="443125" cy="301953"/>
          </a:xfrm>
          <a:custGeom>
            <a:avLst/>
            <a:gdLst>
              <a:gd name="connsiteX0" fmla="*/ 443125 w 443125"/>
              <a:gd name="connsiteY0" fmla="*/ 171450 h 229051"/>
              <a:gd name="connsiteX1" fmla="*/ 52600 w 443125"/>
              <a:gd name="connsiteY1" fmla="*/ 219075 h 229051"/>
              <a:gd name="connsiteX2" fmla="*/ 14500 w 443125"/>
              <a:gd name="connsiteY2" fmla="*/ 0 h 2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125" h="229051">
                <a:moveTo>
                  <a:pt x="443125" y="171450"/>
                </a:moveTo>
                <a:cubicBezTo>
                  <a:pt x="283581" y="209550"/>
                  <a:pt x="124037" y="247650"/>
                  <a:pt x="52600" y="219075"/>
                </a:cubicBezTo>
                <a:cubicBezTo>
                  <a:pt x="-18838" y="190500"/>
                  <a:pt x="-2169" y="95250"/>
                  <a:pt x="14500" y="0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32085EF-35D4-4F8A-BC75-87B4B6D7E058}"/>
              </a:ext>
            </a:extLst>
          </p:cNvPr>
          <p:cNvSpPr/>
          <p:nvPr/>
        </p:nvSpPr>
        <p:spPr bwMode="auto">
          <a:xfrm>
            <a:off x="5450982" y="195585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DE481239-5877-40C7-9669-AEA139CD7711}"/>
              </a:ext>
            </a:extLst>
          </p:cNvPr>
          <p:cNvSpPr/>
          <p:nvPr/>
        </p:nvSpPr>
        <p:spPr bwMode="auto">
          <a:xfrm>
            <a:off x="3662666" y="174757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32535BE-FC93-4352-BE5C-8F31CDE16C91}"/>
              </a:ext>
            </a:extLst>
          </p:cNvPr>
          <p:cNvSpPr/>
          <p:nvPr/>
        </p:nvSpPr>
        <p:spPr>
          <a:xfrm>
            <a:off x="3653581" y="180558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dl_rtty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E630521E-E15E-4FCF-8641-99C404511693}"/>
              </a:ext>
            </a:extLst>
          </p:cNvPr>
          <p:cNvSpPr/>
          <p:nvPr/>
        </p:nvSpPr>
        <p:spPr bwMode="auto">
          <a:xfrm>
            <a:off x="4630232" y="195585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9" name="Gewinkelte Verbindung 50">
            <a:extLst>
              <a:ext uri="{FF2B5EF4-FFF2-40B4-BE49-F238E27FC236}">
                <a16:creationId xmlns:a16="http://schemas.microsoft.com/office/drawing/2014/main" id="{845F7FF0-2AD2-4C66-8B9F-45DBE0931B25}"/>
              </a:ext>
            </a:extLst>
          </p:cNvPr>
          <p:cNvCxnSpPr>
            <a:cxnSpLocks/>
            <a:stCxn id="57" idx="1"/>
            <a:endCxn id="68" idx="3"/>
          </p:cNvCxnSpPr>
          <p:nvPr/>
        </p:nvCxnSpPr>
        <p:spPr>
          <a:xfrm flipH="1">
            <a:off x="4836679" y="2063199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6146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Sonde</a:t>
            </a:r>
            <a:endParaRPr lang="en-US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EF8E26E-BE64-44F6-8FB2-99BE966079AA}"/>
              </a:ext>
            </a:extLst>
          </p:cNvPr>
          <p:cNvSpPr/>
          <p:nvPr/>
        </p:nvSpPr>
        <p:spPr bwMode="auto">
          <a:xfrm>
            <a:off x="1873835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1B4362D-8273-4420-90DE-924099D163DE}"/>
              </a:ext>
            </a:extLst>
          </p:cNvPr>
          <p:cNvSpPr/>
          <p:nvPr/>
        </p:nvSpPr>
        <p:spPr>
          <a:xfrm>
            <a:off x="1873835" y="180745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gps_2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C0053ED-FF6F-494D-B06C-5F2F183D8BCD}"/>
              </a:ext>
            </a:extLst>
          </p:cNvPr>
          <p:cNvSpPr/>
          <p:nvPr/>
        </p:nvSpPr>
        <p:spPr bwMode="auto">
          <a:xfrm>
            <a:off x="5572273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8571984-35C1-4CDE-AB73-8B2EA5A3F87F}"/>
              </a:ext>
            </a:extLst>
          </p:cNvPr>
          <p:cNvSpPr/>
          <p:nvPr/>
        </p:nvSpPr>
        <p:spPr>
          <a:xfrm>
            <a:off x="5572273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744A882-9E80-42DE-9BDB-37BDCED79930}"/>
              </a:ext>
            </a:extLst>
          </p:cNvPr>
          <p:cNvSpPr/>
          <p:nvPr/>
        </p:nvSpPr>
        <p:spPr bwMode="auto">
          <a:xfrm>
            <a:off x="6505340" y="196043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830C7C5-C5FF-4BF5-82B0-9195397EEA52}"/>
              </a:ext>
            </a:extLst>
          </p:cNvPr>
          <p:cNvSpPr/>
          <p:nvPr/>
        </p:nvSpPr>
        <p:spPr bwMode="auto">
          <a:xfrm>
            <a:off x="7318148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760639B-7972-4839-A280-CB1FDAAFDF8C}"/>
              </a:ext>
            </a:extLst>
          </p:cNvPr>
          <p:cNvSpPr/>
          <p:nvPr/>
        </p:nvSpPr>
        <p:spPr>
          <a:xfrm>
            <a:off x="7319668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picam_2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DE8D095-0529-4E72-8803-8AA8767279E9}"/>
              </a:ext>
            </a:extLst>
          </p:cNvPr>
          <p:cNvSpPr/>
          <p:nvPr/>
        </p:nvSpPr>
        <p:spPr bwMode="auto">
          <a:xfrm>
            <a:off x="7257237" y="195703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6" name="Gewinkelte Verbindung 50">
            <a:extLst>
              <a:ext uri="{FF2B5EF4-FFF2-40B4-BE49-F238E27FC236}">
                <a16:creationId xmlns:a16="http://schemas.microsoft.com/office/drawing/2014/main" id="{2960D71A-26C2-4F43-A107-69333FD1878C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6711787" y="2064378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ABBE44CE-C0B7-4BA2-83AE-6AFD98FF2784}"/>
              </a:ext>
            </a:extLst>
          </p:cNvPr>
          <p:cNvSpPr/>
          <p:nvPr/>
        </p:nvSpPr>
        <p:spPr bwMode="auto">
          <a:xfrm>
            <a:off x="5583149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872FA76-4FAF-49AE-860B-FA6585036026}"/>
              </a:ext>
            </a:extLst>
          </p:cNvPr>
          <p:cNvSpPr/>
          <p:nvPr/>
        </p:nvSpPr>
        <p:spPr>
          <a:xfrm>
            <a:off x="5583149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raspi_3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83CA010-61B9-4404-9CE7-4C81F1D7A712}"/>
              </a:ext>
            </a:extLst>
          </p:cNvPr>
          <p:cNvSpPr/>
          <p:nvPr/>
        </p:nvSpPr>
        <p:spPr bwMode="auto">
          <a:xfrm>
            <a:off x="6516216" y="270892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43F3E27-C1CE-42C5-A64B-04B5ABBE6106}"/>
              </a:ext>
            </a:extLst>
          </p:cNvPr>
          <p:cNvSpPr/>
          <p:nvPr/>
        </p:nvSpPr>
        <p:spPr bwMode="auto">
          <a:xfrm>
            <a:off x="7329024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D18B0382-A55E-4CFC-B4C2-E50B2022915B}"/>
              </a:ext>
            </a:extLst>
          </p:cNvPr>
          <p:cNvSpPr/>
          <p:nvPr/>
        </p:nvSpPr>
        <p:spPr>
          <a:xfrm>
            <a:off x="7330544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picam_3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C0E22A6-25EB-4BC4-BF39-140FA5299172}"/>
              </a:ext>
            </a:extLst>
          </p:cNvPr>
          <p:cNvSpPr/>
          <p:nvPr/>
        </p:nvSpPr>
        <p:spPr bwMode="auto">
          <a:xfrm>
            <a:off x="7268113" y="270551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6" name="Gewinkelte Verbindung 50">
            <a:extLst>
              <a:ext uri="{FF2B5EF4-FFF2-40B4-BE49-F238E27FC236}">
                <a16:creationId xmlns:a16="http://schemas.microsoft.com/office/drawing/2014/main" id="{822A4EBF-2C34-4EFC-AA16-33E3BEC253B9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6722663" y="2812859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7" name="AutoShape 40">
            <a:extLst>
              <a:ext uri="{FF2B5EF4-FFF2-40B4-BE49-F238E27FC236}">
                <a16:creationId xmlns:a16="http://schemas.microsoft.com/office/drawing/2014/main" id="{E7ACF3DB-88C3-40C2-AE1F-2BD8A231070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57237" y="1446850"/>
            <a:ext cx="1116000" cy="2159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  <a:defRPr/>
            </a:pPr>
            <a:r>
              <a:rPr lang="en-US" altLang="de-DE" sz="1400" kern="0" dirty="0">
                <a:solidFill>
                  <a:srgbClr val="000000"/>
                </a:solidFill>
                <a:cs typeface="Arial" charset="0"/>
              </a:rPr>
              <a:t>C&amp;C Model</a:t>
            </a:r>
            <a:endParaRPr lang="en-US" altLang="de-DE" sz="1600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6685187-A01A-4E9E-98C3-32E0171239A1}"/>
              </a:ext>
            </a:extLst>
          </p:cNvPr>
          <p:cNvSpPr/>
          <p:nvPr/>
        </p:nvSpPr>
        <p:spPr bwMode="auto">
          <a:xfrm>
            <a:off x="3824997" y="3289712"/>
            <a:ext cx="1059056" cy="290623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7631E7B-F697-4A5E-B362-EA36C33407D3}"/>
              </a:ext>
            </a:extLst>
          </p:cNvPr>
          <p:cNvSpPr/>
          <p:nvPr/>
        </p:nvSpPr>
        <p:spPr>
          <a:xfrm>
            <a:off x="3824997" y="333756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raspi_1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B8EB5F5-4B2C-42AD-95B2-865A5F1A11AE}"/>
              </a:ext>
            </a:extLst>
          </p:cNvPr>
          <p:cNvSpPr/>
          <p:nvPr/>
        </p:nvSpPr>
        <p:spPr bwMode="auto">
          <a:xfrm>
            <a:off x="370522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BB0AB7-3D5A-4817-AE87-9D632ED32B07}"/>
              </a:ext>
            </a:extLst>
          </p:cNvPr>
          <p:cNvSpPr/>
          <p:nvPr/>
        </p:nvSpPr>
        <p:spPr bwMode="auto">
          <a:xfrm>
            <a:off x="1916907" y="3297575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5C3E87B-D4D1-4289-9504-9B4847E40137}"/>
              </a:ext>
            </a:extLst>
          </p:cNvPr>
          <p:cNvSpPr/>
          <p:nvPr/>
        </p:nvSpPr>
        <p:spPr>
          <a:xfrm>
            <a:off x="1907822" y="335558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gps_1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C6FD3D34-C811-42FA-BF59-0913496C7A69}"/>
              </a:ext>
            </a:extLst>
          </p:cNvPr>
          <p:cNvSpPr/>
          <p:nvPr/>
        </p:nvSpPr>
        <p:spPr bwMode="auto">
          <a:xfrm>
            <a:off x="288447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3" name="Gewinkelte Verbindung 50">
            <a:extLst>
              <a:ext uri="{FF2B5EF4-FFF2-40B4-BE49-F238E27FC236}">
                <a16:creationId xmlns:a16="http://schemas.microsoft.com/office/drawing/2014/main" id="{906AC00E-109F-4B41-A5F0-B57739588B15}"/>
              </a:ext>
            </a:extLst>
          </p:cNvPr>
          <p:cNvCxnSpPr>
            <a:cxnSpLocks/>
            <a:stCxn id="99" idx="1"/>
            <a:endCxn id="102" idx="3"/>
          </p:cNvCxnSpPr>
          <p:nvPr/>
        </p:nvCxnSpPr>
        <p:spPr>
          <a:xfrm flipH="1">
            <a:off x="3090920" y="3613202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F050B617-1118-4F9E-843E-DBDEF868A1FE}"/>
              </a:ext>
            </a:extLst>
          </p:cNvPr>
          <p:cNvSpPr/>
          <p:nvPr/>
        </p:nvSpPr>
        <p:spPr bwMode="auto">
          <a:xfrm>
            <a:off x="348246" y="1751291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1AB8BD2-BE9D-443A-B5EF-645D68C677A8}"/>
              </a:ext>
            </a:extLst>
          </p:cNvPr>
          <p:cNvSpPr/>
          <p:nvPr/>
        </p:nvSpPr>
        <p:spPr>
          <a:xfrm>
            <a:off x="314112" y="1807455"/>
            <a:ext cx="112732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GoProCam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goprocam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E25EE93-5477-4687-B5CD-236B9ECB5B38}"/>
              </a:ext>
            </a:extLst>
          </p:cNvPr>
          <p:cNvSpPr/>
          <p:nvPr/>
        </p:nvSpPr>
        <p:spPr bwMode="auto">
          <a:xfrm>
            <a:off x="4776250" y="426914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256FEB62-95B2-469E-A9B5-162367D44C43}"/>
              </a:ext>
            </a:extLst>
          </p:cNvPr>
          <p:cNvSpPr/>
          <p:nvPr/>
        </p:nvSpPr>
        <p:spPr bwMode="auto">
          <a:xfrm>
            <a:off x="5587877" y="4089345"/>
            <a:ext cx="2230357" cy="15871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E2159A9-7789-4C97-925A-AF5301D9CC97}"/>
              </a:ext>
            </a:extLst>
          </p:cNvPr>
          <p:cNvSpPr/>
          <p:nvPr/>
        </p:nvSpPr>
        <p:spPr>
          <a:xfrm>
            <a:off x="5652731" y="4066727"/>
            <a:ext cx="1059056" cy="11695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Sensors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sensors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400" dirty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D6727846-ECB2-42B5-8B1E-E859B9D401C4}"/>
              </a:ext>
            </a:extLst>
          </p:cNvPr>
          <p:cNvSpPr/>
          <p:nvPr/>
        </p:nvSpPr>
        <p:spPr bwMode="auto">
          <a:xfrm>
            <a:off x="5478020" y="4265798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5" name="Gewinkelte Verbindung 50">
            <a:extLst>
              <a:ext uri="{FF2B5EF4-FFF2-40B4-BE49-F238E27FC236}">
                <a16:creationId xmlns:a16="http://schemas.microsoft.com/office/drawing/2014/main" id="{7D6AAEA5-9F7A-4DD9-915A-D53C08EFCF43}"/>
              </a:ext>
            </a:extLst>
          </p:cNvPr>
          <p:cNvCxnSpPr>
            <a:cxnSpLocks/>
            <a:stCxn id="111" idx="3"/>
            <a:endCxn id="114" idx="1"/>
          </p:cNvCxnSpPr>
          <p:nvPr/>
        </p:nvCxnSpPr>
        <p:spPr>
          <a:xfrm flipV="1">
            <a:off x="4982697" y="4373145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9AF3134A-DE2A-43C8-A480-E50A5BDE9E2F}"/>
              </a:ext>
            </a:extLst>
          </p:cNvPr>
          <p:cNvSpPr/>
          <p:nvPr/>
        </p:nvSpPr>
        <p:spPr bwMode="auto">
          <a:xfrm>
            <a:off x="371443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0609E8F-1794-4DF7-BA8B-38EECF39AF81}"/>
              </a:ext>
            </a:extLst>
          </p:cNvPr>
          <p:cNvSpPr/>
          <p:nvPr/>
        </p:nvSpPr>
        <p:spPr bwMode="auto">
          <a:xfrm>
            <a:off x="1926123" y="4047676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1A5AD1E-29B8-4930-A341-6B62CE7A6A29}"/>
              </a:ext>
            </a:extLst>
          </p:cNvPr>
          <p:cNvSpPr/>
          <p:nvPr/>
        </p:nvSpPr>
        <p:spPr>
          <a:xfrm>
            <a:off x="1917038" y="410568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Memory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sd_mem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FC372E8-8952-496A-BD2B-82CF2C6C2013}"/>
              </a:ext>
            </a:extLst>
          </p:cNvPr>
          <p:cNvSpPr/>
          <p:nvPr/>
        </p:nvSpPr>
        <p:spPr bwMode="auto">
          <a:xfrm>
            <a:off x="289368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7" name="Gewinkelte Verbindung 50">
            <a:extLst>
              <a:ext uri="{FF2B5EF4-FFF2-40B4-BE49-F238E27FC236}">
                <a16:creationId xmlns:a16="http://schemas.microsoft.com/office/drawing/2014/main" id="{F9CE960D-C3D5-4C06-A9C8-1D9FBB723AA3}"/>
              </a:ext>
            </a:extLst>
          </p:cNvPr>
          <p:cNvCxnSpPr>
            <a:cxnSpLocks/>
            <a:stCxn id="123" idx="1"/>
            <a:endCxn id="126" idx="3"/>
          </p:cNvCxnSpPr>
          <p:nvPr/>
        </p:nvCxnSpPr>
        <p:spPr>
          <a:xfrm flipH="1">
            <a:off x="3100136" y="4363303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C6436C95-588F-4A8C-9671-4670DA9A18EF}"/>
              </a:ext>
            </a:extLst>
          </p:cNvPr>
          <p:cNvSpPr/>
          <p:nvPr/>
        </p:nvSpPr>
        <p:spPr bwMode="auto">
          <a:xfrm>
            <a:off x="4776250" y="461252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2CD3AA6-3B32-4E8D-9CA1-AF3E95D4959A}"/>
              </a:ext>
            </a:extLst>
          </p:cNvPr>
          <p:cNvSpPr/>
          <p:nvPr/>
        </p:nvSpPr>
        <p:spPr bwMode="auto">
          <a:xfrm>
            <a:off x="5478020" y="460917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0" name="Gewinkelte Verbindung 50">
            <a:extLst>
              <a:ext uri="{FF2B5EF4-FFF2-40B4-BE49-F238E27FC236}">
                <a16:creationId xmlns:a16="http://schemas.microsoft.com/office/drawing/2014/main" id="{AC800C16-8374-4A43-AE18-1103B43EFE59}"/>
              </a:ext>
            </a:extLst>
          </p:cNvPr>
          <p:cNvCxnSpPr>
            <a:cxnSpLocks/>
            <a:stCxn id="129" idx="1"/>
            <a:endCxn id="128" idx="3"/>
          </p:cNvCxnSpPr>
          <p:nvPr/>
        </p:nvCxnSpPr>
        <p:spPr>
          <a:xfrm flipH="1">
            <a:off x="4982697" y="4716526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B304FD07-7BDD-401D-8C33-E206CB3A2C93}"/>
              </a:ext>
            </a:extLst>
          </p:cNvPr>
          <p:cNvSpPr/>
          <p:nvPr/>
        </p:nvSpPr>
        <p:spPr bwMode="auto">
          <a:xfrm>
            <a:off x="371443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2CDC974-2CB2-468F-B908-6BE23A5DE254}"/>
              </a:ext>
            </a:extLst>
          </p:cNvPr>
          <p:cNvSpPr/>
          <p:nvPr/>
        </p:nvSpPr>
        <p:spPr bwMode="auto">
          <a:xfrm>
            <a:off x="1926123" y="4794520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0DE7E63A-8A4E-4DB1-9056-974DA2F13A92}"/>
              </a:ext>
            </a:extLst>
          </p:cNvPr>
          <p:cNvSpPr/>
          <p:nvPr/>
        </p:nvSpPr>
        <p:spPr>
          <a:xfrm>
            <a:off x="1917038" y="4852533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dl_lora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6BB7BE-5292-4B97-8FEC-3B8C3ED0CF74}"/>
              </a:ext>
            </a:extLst>
          </p:cNvPr>
          <p:cNvSpPr/>
          <p:nvPr/>
        </p:nvSpPr>
        <p:spPr bwMode="auto">
          <a:xfrm>
            <a:off x="289368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9" name="Gewinkelte Verbindung 50">
            <a:extLst>
              <a:ext uri="{FF2B5EF4-FFF2-40B4-BE49-F238E27FC236}">
                <a16:creationId xmlns:a16="http://schemas.microsoft.com/office/drawing/2014/main" id="{6873D92D-0C35-444B-8D27-F18B891641CB}"/>
              </a:ext>
            </a:extLst>
          </p:cNvPr>
          <p:cNvCxnSpPr>
            <a:cxnSpLocks/>
            <a:stCxn id="135" idx="1"/>
            <a:endCxn id="138" idx="3"/>
          </p:cNvCxnSpPr>
          <p:nvPr/>
        </p:nvCxnSpPr>
        <p:spPr>
          <a:xfrm flipH="1">
            <a:off x="3100136" y="5110147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5" name="Textfeld 147">
            <a:extLst>
              <a:ext uri="{FF2B5EF4-FFF2-40B4-BE49-F238E27FC236}">
                <a16:creationId xmlns:a16="http://schemas.microsoft.com/office/drawing/2014/main" id="{E09D7CB8-48FD-41A9-8FC1-674BCE23D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163" y="2549256"/>
            <a:ext cx="3600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i="1" dirty="0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Cams on isolated systems because of limited ports and redundancy</a:t>
            </a:r>
          </a:p>
        </p:txBody>
      </p:sp>
      <p:sp>
        <p:nvSpPr>
          <p:cNvPr id="146" name="Freihandform 5">
            <a:extLst>
              <a:ext uri="{FF2B5EF4-FFF2-40B4-BE49-F238E27FC236}">
                <a16:creationId xmlns:a16="http://schemas.microsoft.com/office/drawing/2014/main" id="{6EF44760-29CF-417A-96DA-F1F221CF31BB}"/>
              </a:ext>
            </a:extLst>
          </p:cNvPr>
          <p:cNvSpPr/>
          <p:nvPr/>
        </p:nvSpPr>
        <p:spPr>
          <a:xfrm rot="1759689">
            <a:off x="257368" y="2535514"/>
            <a:ext cx="443125" cy="336065"/>
          </a:xfrm>
          <a:custGeom>
            <a:avLst/>
            <a:gdLst>
              <a:gd name="connsiteX0" fmla="*/ 443125 w 443125"/>
              <a:gd name="connsiteY0" fmla="*/ 171450 h 229051"/>
              <a:gd name="connsiteX1" fmla="*/ 52600 w 443125"/>
              <a:gd name="connsiteY1" fmla="*/ 219075 h 229051"/>
              <a:gd name="connsiteX2" fmla="*/ 14500 w 443125"/>
              <a:gd name="connsiteY2" fmla="*/ 0 h 2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125" h="229051">
                <a:moveTo>
                  <a:pt x="443125" y="171450"/>
                </a:moveTo>
                <a:cubicBezTo>
                  <a:pt x="283581" y="209550"/>
                  <a:pt x="124037" y="247650"/>
                  <a:pt x="52600" y="219075"/>
                </a:cubicBezTo>
                <a:cubicBezTo>
                  <a:pt x="-18838" y="190500"/>
                  <a:pt x="-2169" y="95250"/>
                  <a:pt x="14500" y="0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90D884A4-F887-44A4-8ADD-DA23B2AE6507}"/>
              </a:ext>
            </a:extLst>
          </p:cNvPr>
          <p:cNvSpPr/>
          <p:nvPr/>
        </p:nvSpPr>
        <p:spPr bwMode="auto">
          <a:xfrm>
            <a:off x="3603040" y="2829797"/>
            <a:ext cx="3600400" cy="429242"/>
          </a:xfrm>
          <a:custGeom>
            <a:avLst/>
            <a:gdLst>
              <a:gd name="connsiteX0" fmla="*/ 39393 w 3686833"/>
              <a:gd name="connsiteY0" fmla="*/ 19174 h 942803"/>
              <a:gd name="connsiteX1" fmla="*/ 161313 w 3686833"/>
              <a:gd name="connsiteY1" fmla="*/ 49654 h 942803"/>
              <a:gd name="connsiteX2" fmla="*/ 2396513 w 3686833"/>
              <a:gd name="connsiteY2" fmla="*/ 882774 h 942803"/>
              <a:gd name="connsiteX3" fmla="*/ 3686833 w 3686833"/>
              <a:gd name="connsiteY3" fmla="*/ 811654 h 942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6833" h="942803">
                <a:moveTo>
                  <a:pt x="39393" y="19174"/>
                </a:moveTo>
                <a:cubicBezTo>
                  <a:pt x="-96074" y="-37553"/>
                  <a:pt x="161313" y="49654"/>
                  <a:pt x="161313" y="49654"/>
                </a:cubicBezTo>
                <a:cubicBezTo>
                  <a:pt x="554166" y="193587"/>
                  <a:pt x="1808926" y="755774"/>
                  <a:pt x="2396513" y="882774"/>
                </a:cubicBezTo>
                <a:cubicBezTo>
                  <a:pt x="2984100" y="1009774"/>
                  <a:pt x="3335466" y="910714"/>
                  <a:pt x="3686833" y="811654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E9C31978-A1D6-4D24-A7F3-C2AEDE118775}"/>
              </a:ext>
            </a:extLst>
          </p:cNvPr>
          <p:cNvSpPr/>
          <p:nvPr/>
        </p:nvSpPr>
        <p:spPr bwMode="auto">
          <a:xfrm>
            <a:off x="5450982" y="195585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71865A1-747B-444D-8C34-FB85C43FCD95}"/>
              </a:ext>
            </a:extLst>
          </p:cNvPr>
          <p:cNvSpPr/>
          <p:nvPr/>
        </p:nvSpPr>
        <p:spPr bwMode="auto">
          <a:xfrm>
            <a:off x="3662666" y="174757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9674564-609E-4599-931E-E9A6F117ECCA}"/>
              </a:ext>
            </a:extLst>
          </p:cNvPr>
          <p:cNvSpPr/>
          <p:nvPr/>
        </p:nvSpPr>
        <p:spPr>
          <a:xfrm>
            <a:off x="3653581" y="180558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dl_rtty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6FEB8F2D-51EA-4EAF-BAFD-8B149AB20F74}"/>
              </a:ext>
            </a:extLst>
          </p:cNvPr>
          <p:cNvSpPr/>
          <p:nvPr/>
        </p:nvSpPr>
        <p:spPr bwMode="auto">
          <a:xfrm>
            <a:off x="4630232" y="195585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9" name="Gewinkelte Verbindung 50">
            <a:extLst>
              <a:ext uri="{FF2B5EF4-FFF2-40B4-BE49-F238E27FC236}">
                <a16:creationId xmlns:a16="http://schemas.microsoft.com/office/drawing/2014/main" id="{64A7F416-341E-4A96-BBB9-472491AAA88E}"/>
              </a:ext>
            </a:extLst>
          </p:cNvPr>
          <p:cNvCxnSpPr>
            <a:cxnSpLocks/>
            <a:stCxn id="57" idx="1"/>
            <a:endCxn id="68" idx="3"/>
          </p:cNvCxnSpPr>
          <p:nvPr/>
        </p:nvCxnSpPr>
        <p:spPr>
          <a:xfrm flipH="1">
            <a:off x="4836679" y="2063199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D8FB913B-3657-46F4-8AAC-3E4EB258796C}"/>
              </a:ext>
            </a:extLst>
          </p:cNvPr>
          <p:cNvSpPr/>
          <p:nvPr/>
        </p:nvSpPr>
        <p:spPr bwMode="auto">
          <a:xfrm>
            <a:off x="3203848" y="1315681"/>
            <a:ext cx="3938632" cy="1051599"/>
          </a:xfrm>
          <a:custGeom>
            <a:avLst/>
            <a:gdLst>
              <a:gd name="connsiteX0" fmla="*/ 85425 w 4108785"/>
              <a:gd name="connsiteY0" fmla="*/ 1051599 h 1051599"/>
              <a:gd name="connsiteX1" fmla="*/ 430865 w 4108785"/>
              <a:gd name="connsiteY1" fmla="*/ 66079 h 1051599"/>
              <a:gd name="connsiteX2" fmla="*/ 3438225 w 4108785"/>
              <a:gd name="connsiteY2" fmla="*/ 127039 h 1051599"/>
              <a:gd name="connsiteX3" fmla="*/ 4108785 w 4108785"/>
              <a:gd name="connsiteY3" fmla="*/ 421679 h 105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8785" h="1051599">
                <a:moveTo>
                  <a:pt x="85425" y="1051599"/>
                </a:moveTo>
                <a:cubicBezTo>
                  <a:pt x="-21255" y="635885"/>
                  <a:pt x="-127935" y="220172"/>
                  <a:pt x="430865" y="66079"/>
                </a:cubicBezTo>
                <a:cubicBezTo>
                  <a:pt x="989665" y="-88014"/>
                  <a:pt x="2825238" y="67772"/>
                  <a:pt x="3438225" y="127039"/>
                </a:cubicBezTo>
                <a:cubicBezTo>
                  <a:pt x="4051212" y="186306"/>
                  <a:pt x="4079998" y="303992"/>
                  <a:pt x="4108785" y="421679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244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Sonde</a:t>
            </a:r>
            <a:endParaRPr lang="en-US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EF8E26E-BE64-44F6-8FB2-99BE966079AA}"/>
              </a:ext>
            </a:extLst>
          </p:cNvPr>
          <p:cNvSpPr/>
          <p:nvPr/>
        </p:nvSpPr>
        <p:spPr bwMode="auto">
          <a:xfrm>
            <a:off x="1873835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1B4362D-8273-4420-90DE-924099D163DE}"/>
              </a:ext>
            </a:extLst>
          </p:cNvPr>
          <p:cNvSpPr/>
          <p:nvPr/>
        </p:nvSpPr>
        <p:spPr>
          <a:xfrm>
            <a:off x="1873835" y="180745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gps_2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C0053ED-FF6F-494D-B06C-5F2F183D8BCD}"/>
              </a:ext>
            </a:extLst>
          </p:cNvPr>
          <p:cNvSpPr/>
          <p:nvPr/>
        </p:nvSpPr>
        <p:spPr bwMode="auto">
          <a:xfrm>
            <a:off x="5572273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8571984-35C1-4CDE-AB73-8B2EA5A3F87F}"/>
              </a:ext>
            </a:extLst>
          </p:cNvPr>
          <p:cNvSpPr/>
          <p:nvPr/>
        </p:nvSpPr>
        <p:spPr>
          <a:xfrm>
            <a:off x="5572273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744A882-9E80-42DE-9BDB-37BDCED79930}"/>
              </a:ext>
            </a:extLst>
          </p:cNvPr>
          <p:cNvSpPr/>
          <p:nvPr/>
        </p:nvSpPr>
        <p:spPr bwMode="auto">
          <a:xfrm>
            <a:off x="6505340" y="196043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830C7C5-C5FF-4BF5-82B0-9195397EEA52}"/>
              </a:ext>
            </a:extLst>
          </p:cNvPr>
          <p:cNvSpPr/>
          <p:nvPr/>
        </p:nvSpPr>
        <p:spPr bwMode="auto">
          <a:xfrm>
            <a:off x="7318148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760639B-7972-4839-A280-CB1FDAAFDF8C}"/>
              </a:ext>
            </a:extLst>
          </p:cNvPr>
          <p:cNvSpPr/>
          <p:nvPr/>
        </p:nvSpPr>
        <p:spPr>
          <a:xfrm>
            <a:off x="7319668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picam_2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DE8D095-0529-4E72-8803-8AA8767279E9}"/>
              </a:ext>
            </a:extLst>
          </p:cNvPr>
          <p:cNvSpPr/>
          <p:nvPr/>
        </p:nvSpPr>
        <p:spPr bwMode="auto">
          <a:xfrm>
            <a:off x="7257237" y="195703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6" name="Gewinkelte Verbindung 50">
            <a:extLst>
              <a:ext uri="{FF2B5EF4-FFF2-40B4-BE49-F238E27FC236}">
                <a16:creationId xmlns:a16="http://schemas.microsoft.com/office/drawing/2014/main" id="{2960D71A-26C2-4F43-A107-69333FD1878C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6711787" y="2064378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ABBE44CE-C0B7-4BA2-83AE-6AFD98FF2784}"/>
              </a:ext>
            </a:extLst>
          </p:cNvPr>
          <p:cNvSpPr/>
          <p:nvPr/>
        </p:nvSpPr>
        <p:spPr bwMode="auto">
          <a:xfrm>
            <a:off x="5583149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872FA76-4FAF-49AE-860B-FA6585036026}"/>
              </a:ext>
            </a:extLst>
          </p:cNvPr>
          <p:cNvSpPr/>
          <p:nvPr/>
        </p:nvSpPr>
        <p:spPr>
          <a:xfrm>
            <a:off x="5583149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raspi_3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83CA010-61B9-4404-9CE7-4C81F1D7A712}"/>
              </a:ext>
            </a:extLst>
          </p:cNvPr>
          <p:cNvSpPr/>
          <p:nvPr/>
        </p:nvSpPr>
        <p:spPr bwMode="auto">
          <a:xfrm>
            <a:off x="6516216" y="270892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43F3E27-C1CE-42C5-A64B-04B5ABBE6106}"/>
              </a:ext>
            </a:extLst>
          </p:cNvPr>
          <p:cNvSpPr/>
          <p:nvPr/>
        </p:nvSpPr>
        <p:spPr bwMode="auto">
          <a:xfrm>
            <a:off x="7329024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D18B0382-A55E-4CFC-B4C2-E50B2022915B}"/>
              </a:ext>
            </a:extLst>
          </p:cNvPr>
          <p:cNvSpPr/>
          <p:nvPr/>
        </p:nvSpPr>
        <p:spPr>
          <a:xfrm>
            <a:off x="7330544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picam_3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C0E22A6-25EB-4BC4-BF39-140FA5299172}"/>
              </a:ext>
            </a:extLst>
          </p:cNvPr>
          <p:cNvSpPr/>
          <p:nvPr/>
        </p:nvSpPr>
        <p:spPr bwMode="auto">
          <a:xfrm>
            <a:off x="7268113" y="270551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6" name="Gewinkelte Verbindung 50">
            <a:extLst>
              <a:ext uri="{FF2B5EF4-FFF2-40B4-BE49-F238E27FC236}">
                <a16:creationId xmlns:a16="http://schemas.microsoft.com/office/drawing/2014/main" id="{822A4EBF-2C34-4EFC-AA16-33E3BEC253B9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6722663" y="2812859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7" name="AutoShape 40">
            <a:extLst>
              <a:ext uri="{FF2B5EF4-FFF2-40B4-BE49-F238E27FC236}">
                <a16:creationId xmlns:a16="http://schemas.microsoft.com/office/drawing/2014/main" id="{E7ACF3DB-88C3-40C2-AE1F-2BD8A231070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57237" y="1446850"/>
            <a:ext cx="1116000" cy="2159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  <a:defRPr/>
            </a:pPr>
            <a:r>
              <a:rPr lang="en-US" altLang="de-DE" sz="1400" kern="0" dirty="0">
                <a:solidFill>
                  <a:srgbClr val="000000"/>
                </a:solidFill>
                <a:cs typeface="Arial" charset="0"/>
              </a:rPr>
              <a:t>C&amp;C Model</a:t>
            </a:r>
            <a:endParaRPr lang="en-US" altLang="de-DE" sz="1600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6685187-A01A-4E9E-98C3-32E0171239A1}"/>
              </a:ext>
            </a:extLst>
          </p:cNvPr>
          <p:cNvSpPr/>
          <p:nvPr/>
        </p:nvSpPr>
        <p:spPr bwMode="auto">
          <a:xfrm>
            <a:off x="3824997" y="3289712"/>
            <a:ext cx="1059056" cy="290623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7631E7B-F697-4A5E-B362-EA36C33407D3}"/>
              </a:ext>
            </a:extLst>
          </p:cNvPr>
          <p:cNvSpPr/>
          <p:nvPr/>
        </p:nvSpPr>
        <p:spPr>
          <a:xfrm>
            <a:off x="3824997" y="333756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raspi_1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B8EB5F5-4B2C-42AD-95B2-865A5F1A11AE}"/>
              </a:ext>
            </a:extLst>
          </p:cNvPr>
          <p:cNvSpPr/>
          <p:nvPr/>
        </p:nvSpPr>
        <p:spPr bwMode="auto">
          <a:xfrm>
            <a:off x="370522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BB0AB7-3D5A-4817-AE87-9D632ED32B07}"/>
              </a:ext>
            </a:extLst>
          </p:cNvPr>
          <p:cNvSpPr/>
          <p:nvPr/>
        </p:nvSpPr>
        <p:spPr bwMode="auto">
          <a:xfrm>
            <a:off x="1916907" y="3297575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5C3E87B-D4D1-4289-9504-9B4847E40137}"/>
              </a:ext>
            </a:extLst>
          </p:cNvPr>
          <p:cNvSpPr/>
          <p:nvPr/>
        </p:nvSpPr>
        <p:spPr>
          <a:xfrm>
            <a:off x="1907822" y="335558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gps_1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C6FD3D34-C811-42FA-BF59-0913496C7A69}"/>
              </a:ext>
            </a:extLst>
          </p:cNvPr>
          <p:cNvSpPr/>
          <p:nvPr/>
        </p:nvSpPr>
        <p:spPr bwMode="auto">
          <a:xfrm>
            <a:off x="288447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3" name="Gewinkelte Verbindung 50">
            <a:extLst>
              <a:ext uri="{FF2B5EF4-FFF2-40B4-BE49-F238E27FC236}">
                <a16:creationId xmlns:a16="http://schemas.microsoft.com/office/drawing/2014/main" id="{906AC00E-109F-4B41-A5F0-B57739588B15}"/>
              </a:ext>
            </a:extLst>
          </p:cNvPr>
          <p:cNvCxnSpPr>
            <a:cxnSpLocks/>
            <a:stCxn id="99" idx="1"/>
            <a:endCxn id="102" idx="3"/>
          </p:cNvCxnSpPr>
          <p:nvPr/>
        </p:nvCxnSpPr>
        <p:spPr>
          <a:xfrm flipH="1">
            <a:off x="3090920" y="3613202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F050B617-1118-4F9E-843E-DBDEF868A1FE}"/>
              </a:ext>
            </a:extLst>
          </p:cNvPr>
          <p:cNvSpPr/>
          <p:nvPr/>
        </p:nvSpPr>
        <p:spPr bwMode="auto">
          <a:xfrm>
            <a:off x="348246" y="1751291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1AB8BD2-BE9D-443A-B5EF-645D68C677A8}"/>
              </a:ext>
            </a:extLst>
          </p:cNvPr>
          <p:cNvSpPr/>
          <p:nvPr/>
        </p:nvSpPr>
        <p:spPr>
          <a:xfrm>
            <a:off x="314112" y="1807455"/>
            <a:ext cx="112732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GoProCam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goprocam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E25EE93-5477-4687-B5CD-236B9ECB5B38}"/>
              </a:ext>
            </a:extLst>
          </p:cNvPr>
          <p:cNvSpPr/>
          <p:nvPr/>
        </p:nvSpPr>
        <p:spPr bwMode="auto">
          <a:xfrm>
            <a:off x="4776250" y="426914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256FEB62-95B2-469E-A9B5-162367D44C43}"/>
              </a:ext>
            </a:extLst>
          </p:cNvPr>
          <p:cNvSpPr/>
          <p:nvPr/>
        </p:nvSpPr>
        <p:spPr bwMode="auto">
          <a:xfrm>
            <a:off x="5587877" y="4089345"/>
            <a:ext cx="2230357" cy="15871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E2159A9-7789-4C97-925A-AF5301D9CC97}"/>
              </a:ext>
            </a:extLst>
          </p:cNvPr>
          <p:cNvSpPr/>
          <p:nvPr/>
        </p:nvSpPr>
        <p:spPr>
          <a:xfrm>
            <a:off x="5652731" y="4066727"/>
            <a:ext cx="1059056" cy="11695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Sensors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sensors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400" dirty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D6727846-ECB2-42B5-8B1E-E859B9D401C4}"/>
              </a:ext>
            </a:extLst>
          </p:cNvPr>
          <p:cNvSpPr/>
          <p:nvPr/>
        </p:nvSpPr>
        <p:spPr bwMode="auto">
          <a:xfrm>
            <a:off x="5478020" y="4265798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5" name="Gewinkelte Verbindung 50">
            <a:extLst>
              <a:ext uri="{FF2B5EF4-FFF2-40B4-BE49-F238E27FC236}">
                <a16:creationId xmlns:a16="http://schemas.microsoft.com/office/drawing/2014/main" id="{7D6AAEA5-9F7A-4DD9-915A-D53C08EFCF43}"/>
              </a:ext>
            </a:extLst>
          </p:cNvPr>
          <p:cNvCxnSpPr>
            <a:cxnSpLocks/>
            <a:stCxn id="111" idx="3"/>
            <a:endCxn id="114" idx="1"/>
          </p:cNvCxnSpPr>
          <p:nvPr/>
        </p:nvCxnSpPr>
        <p:spPr>
          <a:xfrm flipV="1">
            <a:off x="4982697" y="4373145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9AF3134A-DE2A-43C8-A480-E50A5BDE9E2F}"/>
              </a:ext>
            </a:extLst>
          </p:cNvPr>
          <p:cNvSpPr/>
          <p:nvPr/>
        </p:nvSpPr>
        <p:spPr bwMode="auto">
          <a:xfrm>
            <a:off x="371443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0609E8F-1794-4DF7-BA8B-38EECF39AF81}"/>
              </a:ext>
            </a:extLst>
          </p:cNvPr>
          <p:cNvSpPr/>
          <p:nvPr/>
        </p:nvSpPr>
        <p:spPr bwMode="auto">
          <a:xfrm>
            <a:off x="1926123" y="4047676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1A5AD1E-29B8-4930-A341-6B62CE7A6A29}"/>
              </a:ext>
            </a:extLst>
          </p:cNvPr>
          <p:cNvSpPr/>
          <p:nvPr/>
        </p:nvSpPr>
        <p:spPr>
          <a:xfrm>
            <a:off x="1917038" y="410568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Memory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sd_mem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FC372E8-8952-496A-BD2B-82CF2C6C2013}"/>
              </a:ext>
            </a:extLst>
          </p:cNvPr>
          <p:cNvSpPr/>
          <p:nvPr/>
        </p:nvSpPr>
        <p:spPr bwMode="auto">
          <a:xfrm>
            <a:off x="289368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7" name="Gewinkelte Verbindung 50">
            <a:extLst>
              <a:ext uri="{FF2B5EF4-FFF2-40B4-BE49-F238E27FC236}">
                <a16:creationId xmlns:a16="http://schemas.microsoft.com/office/drawing/2014/main" id="{F9CE960D-C3D5-4C06-A9C8-1D9FBB723AA3}"/>
              </a:ext>
            </a:extLst>
          </p:cNvPr>
          <p:cNvCxnSpPr>
            <a:cxnSpLocks/>
            <a:stCxn id="123" idx="1"/>
            <a:endCxn id="126" idx="3"/>
          </p:cNvCxnSpPr>
          <p:nvPr/>
        </p:nvCxnSpPr>
        <p:spPr>
          <a:xfrm flipH="1">
            <a:off x="3100136" y="4363303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C6436C95-588F-4A8C-9671-4670DA9A18EF}"/>
              </a:ext>
            </a:extLst>
          </p:cNvPr>
          <p:cNvSpPr/>
          <p:nvPr/>
        </p:nvSpPr>
        <p:spPr bwMode="auto">
          <a:xfrm>
            <a:off x="4776250" y="461252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2CD3AA6-3B32-4E8D-9CA1-AF3E95D4959A}"/>
              </a:ext>
            </a:extLst>
          </p:cNvPr>
          <p:cNvSpPr/>
          <p:nvPr/>
        </p:nvSpPr>
        <p:spPr bwMode="auto">
          <a:xfrm>
            <a:off x="5478020" y="460917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0" name="Gewinkelte Verbindung 50">
            <a:extLst>
              <a:ext uri="{FF2B5EF4-FFF2-40B4-BE49-F238E27FC236}">
                <a16:creationId xmlns:a16="http://schemas.microsoft.com/office/drawing/2014/main" id="{AC800C16-8374-4A43-AE18-1103B43EFE59}"/>
              </a:ext>
            </a:extLst>
          </p:cNvPr>
          <p:cNvCxnSpPr>
            <a:cxnSpLocks/>
            <a:stCxn id="129" idx="1"/>
            <a:endCxn id="128" idx="3"/>
          </p:cNvCxnSpPr>
          <p:nvPr/>
        </p:nvCxnSpPr>
        <p:spPr>
          <a:xfrm flipH="1">
            <a:off x="4982697" y="4716526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B304FD07-7BDD-401D-8C33-E206CB3A2C93}"/>
              </a:ext>
            </a:extLst>
          </p:cNvPr>
          <p:cNvSpPr/>
          <p:nvPr/>
        </p:nvSpPr>
        <p:spPr bwMode="auto">
          <a:xfrm>
            <a:off x="371443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2CDC974-2CB2-468F-B908-6BE23A5DE254}"/>
              </a:ext>
            </a:extLst>
          </p:cNvPr>
          <p:cNvSpPr/>
          <p:nvPr/>
        </p:nvSpPr>
        <p:spPr bwMode="auto">
          <a:xfrm>
            <a:off x="1926123" y="4794520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0DE7E63A-8A4E-4DB1-9056-974DA2F13A92}"/>
              </a:ext>
            </a:extLst>
          </p:cNvPr>
          <p:cNvSpPr/>
          <p:nvPr/>
        </p:nvSpPr>
        <p:spPr>
          <a:xfrm>
            <a:off x="1917038" y="4852533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dl_lora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6BB7BE-5292-4B97-8FEC-3B8C3ED0CF74}"/>
              </a:ext>
            </a:extLst>
          </p:cNvPr>
          <p:cNvSpPr/>
          <p:nvPr/>
        </p:nvSpPr>
        <p:spPr bwMode="auto">
          <a:xfrm>
            <a:off x="289368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9" name="Gewinkelte Verbindung 50">
            <a:extLst>
              <a:ext uri="{FF2B5EF4-FFF2-40B4-BE49-F238E27FC236}">
                <a16:creationId xmlns:a16="http://schemas.microsoft.com/office/drawing/2014/main" id="{6873D92D-0C35-444B-8D27-F18B891641CB}"/>
              </a:ext>
            </a:extLst>
          </p:cNvPr>
          <p:cNvCxnSpPr>
            <a:cxnSpLocks/>
            <a:stCxn id="135" idx="1"/>
            <a:endCxn id="138" idx="3"/>
          </p:cNvCxnSpPr>
          <p:nvPr/>
        </p:nvCxnSpPr>
        <p:spPr>
          <a:xfrm flipH="1">
            <a:off x="3100136" y="5110147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5" name="Textfeld 147">
            <a:extLst>
              <a:ext uri="{FF2B5EF4-FFF2-40B4-BE49-F238E27FC236}">
                <a16:creationId xmlns:a16="http://schemas.microsoft.com/office/drawing/2014/main" id="{E09D7CB8-48FD-41A9-8FC1-674BCE23D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90" y="3355588"/>
            <a:ext cx="184243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i="1" dirty="0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Two different downlink solutions for communication in-flight</a:t>
            </a:r>
          </a:p>
        </p:txBody>
      </p:sp>
      <p:sp>
        <p:nvSpPr>
          <p:cNvPr id="146" name="Freihandform 5">
            <a:extLst>
              <a:ext uri="{FF2B5EF4-FFF2-40B4-BE49-F238E27FC236}">
                <a16:creationId xmlns:a16="http://schemas.microsoft.com/office/drawing/2014/main" id="{6EF44760-29CF-417A-96DA-F1F221CF31BB}"/>
              </a:ext>
            </a:extLst>
          </p:cNvPr>
          <p:cNvSpPr/>
          <p:nvPr/>
        </p:nvSpPr>
        <p:spPr>
          <a:xfrm rot="16200000" flipV="1">
            <a:off x="1059439" y="4314002"/>
            <a:ext cx="968406" cy="435753"/>
          </a:xfrm>
          <a:custGeom>
            <a:avLst/>
            <a:gdLst>
              <a:gd name="connsiteX0" fmla="*/ 443125 w 443125"/>
              <a:gd name="connsiteY0" fmla="*/ 171450 h 229051"/>
              <a:gd name="connsiteX1" fmla="*/ 52600 w 443125"/>
              <a:gd name="connsiteY1" fmla="*/ 219075 h 229051"/>
              <a:gd name="connsiteX2" fmla="*/ 14500 w 443125"/>
              <a:gd name="connsiteY2" fmla="*/ 0 h 2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125" h="229051">
                <a:moveTo>
                  <a:pt x="443125" y="171450"/>
                </a:moveTo>
                <a:cubicBezTo>
                  <a:pt x="283581" y="209550"/>
                  <a:pt x="124037" y="247650"/>
                  <a:pt x="52600" y="219075"/>
                </a:cubicBezTo>
                <a:cubicBezTo>
                  <a:pt x="-18838" y="190500"/>
                  <a:pt x="-2169" y="95250"/>
                  <a:pt x="14500" y="0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B3AF5C3-3EC0-41A1-AAF2-70B512275EC6}"/>
              </a:ext>
            </a:extLst>
          </p:cNvPr>
          <p:cNvSpPr/>
          <p:nvPr/>
        </p:nvSpPr>
        <p:spPr bwMode="auto">
          <a:xfrm>
            <a:off x="5450982" y="195585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CA5F9512-BF45-4DD9-AB94-770E1BEB8868}"/>
              </a:ext>
            </a:extLst>
          </p:cNvPr>
          <p:cNvSpPr/>
          <p:nvPr/>
        </p:nvSpPr>
        <p:spPr bwMode="auto">
          <a:xfrm>
            <a:off x="3662666" y="174757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0B7F119-68BB-4791-A7F1-6FEEC724E41E}"/>
              </a:ext>
            </a:extLst>
          </p:cNvPr>
          <p:cNvSpPr/>
          <p:nvPr/>
        </p:nvSpPr>
        <p:spPr>
          <a:xfrm>
            <a:off x="3653581" y="180558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dl_rtty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FA900A2B-37AE-4DBA-A159-62D969D9D447}"/>
              </a:ext>
            </a:extLst>
          </p:cNvPr>
          <p:cNvSpPr/>
          <p:nvPr/>
        </p:nvSpPr>
        <p:spPr bwMode="auto">
          <a:xfrm>
            <a:off x="4630232" y="195585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70" name="Gewinkelte Verbindung 50">
            <a:extLst>
              <a:ext uri="{FF2B5EF4-FFF2-40B4-BE49-F238E27FC236}">
                <a16:creationId xmlns:a16="http://schemas.microsoft.com/office/drawing/2014/main" id="{F676DF29-1768-4FD5-BB38-194B001F9E95}"/>
              </a:ext>
            </a:extLst>
          </p:cNvPr>
          <p:cNvCxnSpPr>
            <a:cxnSpLocks/>
            <a:stCxn id="57" idx="1"/>
            <a:endCxn id="69" idx="3"/>
          </p:cNvCxnSpPr>
          <p:nvPr/>
        </p:nvCxnSpPr>
        <p:spPr>
          <a:xfrm flipH="1">
            <a:off x="4836679" y="2063199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795EA0C4-FD7A-46F4-B688-8654666CFE5F}"/>
              </a:ext>
            </a:extLst>
          </p:cNvPr>
          <p:cNvSpPr/>
          <p:nvPr/>
        </p:nvSpPr>
        <p:spPr bwMode="auto">
          <a:xfrm>
            <a:off x="1168400" y="2458720"/>
            <a:ext cx="2834640" cy="843280"/>
          </a:xfrm>
          <a:custGeom>
            <a:avLst/>
            <a:gdLst>
              <a:gd name="connsiteX0" fmla="*/ 0 w 2834640"/>
              <a:gd name="connsiteY0" fmla="*/ 843280 h 843280"/>
              <a:gd name="connsiteX1" fmla="*/ 1635760 w 2834640"/>
              <a:gd name="connsiteY1" fmla="*/ 457200 h 843280"/>
              <a:gd name="connsiteX2" fmla="*/ 2834640 w 2834640"/>
              <a:gd name="connsiteY2" fmla="*/ 0 h 84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4640" h="843280">
                <a:moveTo>
                  <a:pt x="0" y="843280"/>
                </a:moveTo>
                <a:cubicBezTo>
                  <a:pt x="581660" y="720513"/>
                  <a:pt x="1163320" y="597747"/>
                  <a:pt x="1635760" y="457200"/>
                </a:cubicBezTo>
                <a:cubicBezTo>
                  <a:pt x="2108200" y="316653"/>
                  <a:pt x="2471420" y="158326"/>
                  <a:pt x="2834640" y="0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23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hteck 122">
            <a:extLst>
              <a:ext uri="{FF2B5EF4-FFF2-40B4-BE49-F238E27FC236}">
                <a16:creationId xmlns:a16="http://schemas.microsoft.com/office/drawing/2014/main" id="{B49F53CF-B993-4D53-B501-65953CD0EDE6}"/>
              </a:ext>
            </a:extLst>
          </p:cNvPr>
          <p:cNvSpPr/>
          <p:nvPr/>
        </p:nvSpPr>
        <p:spPr bwMode="auto">
          <a:xfrm rot="16200000">
            <a:off x="3484975" y="2044207"/>
            <a:ext cx="858217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write_disk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4CE404-0986-4194-8B61-F52F5A70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Logische Sicht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ED08001-409A-44FF-94C8-5BA67D9DEA94}"/>
              </a:ext>
            </a:extLst>
          </p:cNvPr>
          <p:cNvSpPr/>
          <p:nvPr/>
        </p:nvSpPr>
        <p:spPr bwMode="auto">
          <a:xfrm>
            <a:off x="2111214" y="3192343"/>
            <a:ext cx="870411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rd</a:t>
            </a: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_</a:t>
            </a: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temp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29704FF-3BDB-43E7-AD98-CDF948E53032}"/>
              </a:ext>
            </a:extLst>
          </p:cNvPr>
          <p:cNvSpPr/>
          <p:nvPr/>
        </p:nvSpPr>
        <p:spPr bwMode="auto">
          <a:xfrm>
            <a:off x="2120774" y="3605822"/>
            <a:ext cx="870411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rd</a:t>
            </a: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_</a:t>
            </a: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acc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4BBCDC1-981E-4FA9-B946-12CA952A7DF2}"/>
              </a:ext>
            </a:extLst>
          </p:cNvPr>
          <p:cNvSpPr/>
          <p:nvPr/>
        </p:nvSpPr>
        <p:spPr bwMode="auto">
          <a:xfrm>
            <a:off x="2120774" y="4846259"/>
            <a:ext cx="870411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rd_bar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C90A3E3-5DA2-4FE9-AA86-D11B27972698}"/>
              </a:ext>
            </a:extLst>
          </p:cNvPr>
          <p:cNvSpPr/>
          <p:nvPr/>
        </p:nvSpPr>
        <p:spPr bwMode="auto">
          <a:xfrm>
            <a:off x="2120774" y="4019301"/>
            <a:ext cx="870411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rd</a:t>
            </a: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_</a:t>
            </a: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gyro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BF1050E-784E-41AC-B47F-5C5A247545DA}"/>
              </a:ext>
            </a:extLst>
          </p:cNvPr>
          <p:cNvSpPr/>
          <p:nvPr/>
        </p:nvSpPr>
        <p:spPr bwMode="auto">
          <a:xfrm>
            <a:off x="2120774" y="4432780"/>
            <a:ext cx="870411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rd_mag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89D40DA-26B7-4FCF-A7A8-B700C7C3DFD8}"/>
              </a:ext>
            </a:extLst>
          </p:cNvPr>
          <p:cNvSpPr/>
          <p:nvPr/>
        </p:nvSpPr>
        <p:spPr bwMode="auto">
          <a:xfrm>
            <a:off x="2120773" y="2784541"/>
            <a:ext cx="870411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rd</a:t>
            </a: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_</a:t>
            </a: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gps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4AB1AF5-5FDB-446A-88FC-9DD3AEDA89AC}"/>
              </a:ext>
            </a:extLst>
          </p:cNvPr>
          <p:cNvSpPr/>
          <p:nvPr/>
        </p:nvSpPr>
        <p:spPr bwMode="auto">
          <a:xfrm>
            <a:off x="2121602" y="2304503"/>
            <a:ext cx="870411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take_vid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F12C912-2C37-46CA-B888-8A53E54C0C4D}"/>
              </a:ext>
            </a:extLst>
          </p:cNvPr>
          <p:cNvSpPr/>
          <p:nvPr/>
        </p:nvSpPr>
        <p:spPr bwMode="auto">
          <a:xfrm>
            <a:off x="2110740" y="1783912"/>
            <a:ext cx="881273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take_img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5A507C7-2922-45CD-AA72-590B20263D55}"/>
              </a:ext>
            </a:extLst>
          </p:cNvPr>
          <p:cNvSpPr/>
          <p:nvPr/>
        </p:nvSpPr>
        <p:spPr bwMode="auto">
          <a:xfrm rot="16200000">
            <a:off x="1159172" y="2044286"/>
            <a:ext cx="858060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alternate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5F1FC9B-FA6C-490C-82A3-44C7CE783B79}"/>
              </a:ext>
            </a:extLst>
          </p:cNvPr>
          <p:cNvSpPr/>
          <p:nvPr/>
        </p:nvSpPr>
        <p:spPr bwMode="auto">
          <a:xfrm>
            <a:off x="2021692" y="1869788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2" name="Gewinkelte Verbindung 50">
            <a:extLst>
              <a:ext uri="{FF2B5EF4-FFF2-40B4-BE49-F238E27FC236}">
                <a16:creationId xmlns:a16="http://schemas.microsoft.com/office/drawing/2014/main" id="{1CF28147-83ED-4106-B2B9-0FC8B0344B76}"/>
              </a:ext>
            </a:extLst>
          </p:cNvPr>
          <p:cNvCxnSpPr>
            <a:cxnSpLocks/>
            <a:stCxn id="30" idx="3"/>
            <a:endCxn id="21" idx="1"/>
          </p:cNvCxnSpPr>
          <p:nvPr/>
        </p:nvCxnSpPr>
        <p:spPr>
          <a:xfrm flipV="1">
            <a:off x="1860210" y="1960298"/>
            <a:ext cx="161482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5D92F9A6-CFB7-42F3-A687-B0F8910EC1BA}"/>
              </a:ext>
            </a:extLst>
          </p:cNvPr>
          <p:cNvSpPr/>
          <p:nvPr/>
        </p:nvSpPr>
        <p:spPr bwMode="auto">
          <a:xfrm>
            <a:off x="1682115" y="1871321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4324FA3-F72C-473E-BAE3-FC34317E86F6}"/>
              </a:ext>
            </a:extLst>
          </p:cNvPr>
          <p:cNvSpPr/>
          <p:nvPr/>
        </p:nvSpPr>
        <p:spPr bwMode="auto">
          <a:xfrm>
            <a:off x="2026489" y="2369874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3" name="Gewinkelte Verbindung 50">
            <a:extLst>
              <a:ext uri="{FF2B5EF4-FFF2-40B4-BE49-F238E27FC236}">
                <a16:creationId xmlns:a16="http://schemas.microsoft.com/office/drawing/2014/main" id="{47F72D5E-78A6-4E66-9535-EA4E68A248C5}"/>
              </a:ext>
            </a:extLst>
          </p:cNvPr>
          <p:cNvCxnSpPr>
            <a:cxnSpLocks/>
            <a:stCxn id="34" idx="3"/>
            <a:endCxn id="32" idx="1"/>
          </p:cNvCxnSpPr>
          <p:nvPr/>
        </p:nvCxnSpPr>
        <p:spPr>
          <a:xfrm flipV="1">
            <a:off x="1865007" y="2460384"/>
            <a:ext cx="161482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9F5FB0F0-DF65-471E-8E7B-A64D401B9533}"/>
              </a:ext>
            </a:extLst>
          </p:cNvPr>
          <p:cNvSpPr/>
          <p:nvPr/>
        </p:nvSpPr>
        <p:spPr bwMode="auto">
          <a:xfrm>
            <a:off x="1686912" y="2371407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7" name="Gewinkelte Verbindung 50">
            <a:extLst>
              <a:ext uri="{FF2B5EF4-FFF2-40B4-BE49-F238E27FC236}">
                <a16:creationId xmlns:a16="http://schemas.microsoft.com/office/drawing/2014/main" id="{1B5999B7-206E-42EB-BED4-51D6F4EC8201}"/>
              </a:ext>
            </a:extLst>
          </p:cNvPr>
          <p:cNvCxnSpPr>
            <a:cxnSpLocks/>
            <a:stCxn id="38" idx="3"/>
            <a:endCxn id="36" idx="1"/>
          </p:cNvCxnSpPr>
          <p:nvPr/>
        </p:nvCxnSpPr>
        <p:spPr>
          <a:xfrm flipV="1">
            <a:off x="3079450" y="1945529"/>
            <a:ext cx="546903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022EB6AF-B7BC-4CA3-BBDB-C3E97D40DC7A}"/>
              </a:ext>
            </a:extLst>
          </p:cNvPr>
          <p:cNvSpPr/>
          <p:nvPr/>
        </p:nvSpPr>
        <p:spPr bwMode="auto">
          <a:xfrm>
            <a:off x="2901355" y="1856552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1" name="Gewinkelte Verbindung 50">
            <a:extLst>
              <a:ext uri="{FF2B5EF4-FFF2-40B4-BE49-F238E27FC236}">
                <a16:creationId xmlns:a16="http://schemas.microsoft.com/office/drawing/2014/main" id="{2BC948B3-D500-45F0-B316-E63E0A28A799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 flipV="1">
            <a:off x="3079450" y="2473657"/>
            <a:ext cx="546903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FD56BE17-E491-4631-AAFD-6ED0EB08C248}"/>
              </a:ext>
            </a:extLst>
          </p:cNvPr>
          <p:cNvSpPr/>
          <p:nvPr/>
        </p:nvSpPr>
        <p:spPr bwMode="auto">
          <a:xfrm>
            <a:off x="2901355" y="2384680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E6EB3CFD-9530-471C-8A22-09426FD1D821}"/>
              </a:ext>
            </a:extLst>
          </p:cNvPr>
          <p:cNvSpPr/>
          <p:nvPr/>
        </p:nvSpPr>
        <p:spPr bwMode="auto">
          <a:xfrm rot="16200000">
            <a:off x="195428" y="4008502"/>
            <a:ext cx="2785548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periodic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624BB22-CCDD-4C20-9D08-B24556FA5595}"/>
              </a:ext>
            </a:extLst>
          </p:cNvPr>
          <p:cNvSpPr/>
          <p:nvPr/>
        </p:nvSpPr>
        <p:spPr bwMode="auto">
          <a:xfrm>
            <a:off x="2026489" y="2873930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9" name="Gewinkelte Verbindung 50">
            <a:extLst>
              <a:ext uri="{FF2B5EF4-FFF2-40B4-BE49-F238E27FC236}">
                <a16:creationId xmlns:a16="http://schemas.microsoft.com/office/drawing/2014/main" id="{50C034B4-AABC-4CE6-A4B2-091E616D26BE}"/>
              </a:ext>
            </a:extLst>
          </p:cNvPr>
          <p:cNvCxnSpPr>
            <a:cxnSpLocks/>
            <a:stCxn id="50" idx="3"/>
            <a:endCxn id="48" idx="1"/>
          </p:cNvCxnSpPr>
          <p:nvPr/>
        </p:nvCxnSpPr>
        <p:spPr>
          <a:xfrm flipV="1">
            <a:off x="1865007" y="2964440"/>
            <a:ext cx="161482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927F14D3-F38D-499C-932D-B296ADB65481}"/>
              </a:ext>
            </a:extLst>
          </p:cNvPr>
          <p:cNvSpPr/>
          <p:nvPr/>
        </p:nvSpPr>
        <p:spPr bwMode="auto">
          <a:xfrm>
            <a:off x="1686912" y="2875463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3F56B6A5-DDE2-46A5-8A64-39D2B04B95A3}"/>
              </a:ext>
            </a:extLst>
          </p:cNvPr>
          <p:cNvSpPr/>
          <p:nvPr/>
        </p:nvSpPr>
        <p:spPr bwMode="auto">
          <a:xfrm>
            <a:off x="2026489" y="3267441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2" name="Gewinkelte Verbindung 50">
            <a:extLst>
              <a:ext uri="{FF2B5EF4-FFF2-40B4-BE49-F238E27FC236}">
                <a16:creationId xmlns:a16="http://schemas.microsoft.com/office/drawing/2014/main" id="{69214BAB-F4E6-44BF-8E52-71A117AE8859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1865007" y="3357951"/>
            <a:ext cx="161482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3" name="Rechteck 52">
            <a:extLst>
              <a:ext uri="{FF2B5EF4-FFF2-40B4-BE49-F238E27FC236}">
                <a16:creationId xmlns:a16="http://schemas.microsoft.com/office/drawing/2014/main" id="{C3DA8AFE-EC06-4805-9167-AA982CF1EBFE}"/>
              </a:ext>
            </a:extLst>
          </p:cNvPr>
          <p:cNvSpPr/>
          <p:nvPr/>
        </p:nvSpPr>
        <p:spPr bwMode="auto">
          <a:xfrm>
            <a:off x="1686912" y="3268974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D260FF83-3A31-4800-A137-43C702BC8670}"/>
              </a:ext>
            </a:extLst>
          </p:cNvPr>
          <p:cNvSpPr/>
          <p:nvPr/>
        </p:nvSpPr>
        <p:spPr bwMode="auto">
          <a:xfrm>
            <a:off x="2026489" y="3699489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5" name="Gewinkelte Verbindung 50">
            <a:extLst>
              <a:ext uri="{FF2B5EF4-FFF2-40B4-BE49-F238E27FC236}">
                <a16:creationId xmlns:a16="http://schemas.microsoft.com/office/drawing/2014/main" id="{755A26DB-0FE8-40A5-A274-3BE3E40C1413}"/>
              </a:ext>
            </a:extLst>
          </p:cNvPr>
          <p:cNvCxnSpPr>
            <a:cxnSpLocks/>
            <a:stCxn id="56" idx="3"/>
            <a:endCxn id="54" idx="1"/>
          </p:cNvCxnSpPr>
          <p:nvPr/>
        </p:nvCxnSpPr>
        <p:spPr>
          <a:xfrm flipV="1">
            <a:off x="1865007" y="3789999"/>
            <a:ext cx="161482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5BB13099-DE7C-4EE6-899C-B72A632DBC8F}"/>
              </a:ext>
            </a:extLst>
          </p:cNvPr>
          <p:cNvSpPr/>
          <p:nvPr/>
        </p:nvSpPr>
        <p:spPr bwMode="auto">
          <a:xfrm>
            <a:off x="1686912" y="3701022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3F709341-925B-434F-9974-675EADCD33A4}"/>
              </a:ext>
            </a:extLst>
          </p:cNvPr>
          <p:cNvSpPr/>
          <p:nvPr/>
        </p:nvSpPr>
        <p:spPr bwMode="auto">
          <a:xfrm>
            <a:off x="2020471" y="4085860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8" name="Gewinkelte Verbindung 50">
            <a:extLst>
              <a:ext uri="{FF2B5EF4-FFF2-40B4-BE49-F238E27FC236}">
                <a16:creationId xmlns:a16="http://schemas.microsoft.com/office/drawing/2014/main" id="{DAFB2BE3-53D2-43E1-AC32-54C2D89DD2D3}"/>
              </a:ext>
            </a:extLst>
          </p:cNvPr>
          <p:cNvCxnSpPr>
            <a:cxnSpLocks/>
            <a:stCxn id="59" idx="3"/>
            <a:endCxn id="57" idx="1"/>
          </p:cNvCxnSpPr>
          <p:nvPr/>
        </p:nvCxnSpPr>
        <p:spPr>
          <a:xfrm flipV="1">
            <a:off x="1858989" y="4176370"/>
            <a:ext cx="161482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42DED941-3987-4137-9882-A13417E04262}"/>
              </a:ext>
            </a:extLst>
          </p:cNvPr>
          <p:cNvSpPr/>
          <p:nvPr/>
        </p:nvSpPr>
        <p:spPr bwMode="auto">
          <a:xfrm>
            <a:off x="1680894" y="4087393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DCE14DA-7391-4D58-9B9B-5C0A87CD7765}"/>
              </a:ext>
            </a:extLst>
          </p:cNvPr>
          <p:cNvSpPr/>
          <p:nvPr/>
        </p:nvSpPr>
        <p:spPr bwMode="auto">
          <a:xfrm>
            <a:off x="2031725" y="4517908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1" name="Gewinkelte Verbindung 50">
            <a:extLst>
              <a:ext uri="{FF2B5EF4-FFF2-40B4-BE49-F238E27FC236}">
                <a16:creationId xmlns:a16="http://schemas.microsoft.com/office/drawing/2014/main" id="{638717E5-5CFF-40B1-80AD-8B0BA2DB9A5D}"/>
              </a:ext>
            </a:extLst>
          </p:cNvPr>
          <p:cNvCxnSpPr>
            <a:cxnSpLocks/>
            <a:stCxn id="62" idx="3"/>
            <a:endCxn id="60" idx="1"/>
          </p:cNvCxnSpPr>
          <p:nvPr/>
        </p:nvCxnSpPr>
        <p:spPr>
          <a:xfrm flipV="1">
            <a:off x="1870243" y="4608418"/>
            <a:ext cx="161482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70813A9C-9755-4254-8E11-867BDE01A133}"/>
              </a:ext>
            </a:extLst>
          </p:cNvPr>
          <p:cNvSpPr/>
          <p:nvPr/>
        </p:nvSpPr>
        <p:spPr bwMode="auto">
          <a:xfrm>
            <a:off x="1692148" y="4519441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8D2CDE30-7F5C-46E8-B958-B307350F91F5}"/>
              </a:ext>
            </a:extLst>
          </p:cNvPr>
          <p:cNvSpPr/>
          <p:nvPr/>
        </p:nvSpPr>
        <p:spPr bwMode="auto">
          <a:xfrm>
            <a:off x="2031725" y="4920841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4" name="Gewinkelte Verbindung 50">
            <a:extLst>
              <a:ext uri="{FF2B5EF4-FFF2-40B4-BE49-F238E27FC236}">
                <a16:creationId xmlns:a16="http://schemas.microsoft.com/office/drawing/2014/main" id="{112C3125-A469-4E1A-9BAC-7A2B97A75DAA}"/>
              </a:ext>
            </a:extLst>
          </p:cNvPr>
          <p:cNvCxnSpPr>
            <a:cxnSpLocks/>
            <a:stCxn id="65" idx="3"/>
            <a:endCxn id="63" idx="1"/>
          </p:cNvCxnSpPr>
          <p:nvPr/>
        </p:nvCxnSpPr>
        <p:spPr>
          <a:xfrm flipV="1">
            <a:off x="1870243" y="5011351"/>
            <a:ext cx="161482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598BFD9F-984C-46C4-A347-9148C125A07E}"/>
              </a:ext>
            </a:extLst>
          </p:cNvPr>
          <p:cNvSpPr/>
          <p:nvPr/>
        </p:nvSpPr>
        <p:spPr bwMode="auto">
          <a:xfrm>
            <a:off x="1692148" y="4922374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C78F0FFD-49F9-4789-B0A8-6E6B2D656DE9}"/>
              </a:ext>
            </a:extLst>
          </p:cNvPr>
          <p:cNvSpPr/>
          <p:nvPr/>
        </p:nvSpPr>
        <p:spPr bwMode="auto">
          <a:xfrm rot="16200000">
            <a:off x="2714411" y="3813867"/>
            <a:ext cx="2399344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write_disk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EA41B272-2C87-4694-92EC-3E0F35E79D27}"/>
              </a:ext>
            </a:extLst>
          </p:cNvPr>
          <p:cNvSpPr/>
          <p:nvPr/>
        </p:nvSpPr>
        <p:spPr bwMode="auto">
          <a:xfrm>
            <a:off x="3627134" y="2857535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8" name="Gewinkelte Verbindung 50">
            <a:extLst>
              <a:ext uri="{FF2B5EF4-FFF2-40B4-BE49-F238E27FC236}">
                <a16:creationId xmlns:a16="http://schemas.microsoft.com/office/drawing/2014/main" id="{88B64BCC-DA03-4674-9FC2-BE6BFA0CEC25}"/>
              </a:ext>
            </a:extLst>
          </p:cNvPr>
          <p:cNvCxnSpPr>
            <a:cxnSpLocks/>
            <a:stCxn id="69" idx="3"/>
            <a:endCxn id="67" idx="1"/>
          </p:cNvCxnSpPr>
          <p:nvPr/>
        </p:nvCxnSpPr>
        <p:spPr>
          <a:xfrm flipV="1">
            <a:off x="3080231" y="2948045"/>
            <a:ext cx="546903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75870252-E69B-427B-BF34-0CC95E7C633A}"/>
              </a:ext>
            </a:extLst>
          </p:cNvPr>
          <p:cNvSpPr/>
          <p:nvPr/>
        </p:nvSpPr>
        <p:spPr bwMode="auto">
          <a:xfrm>
            <a:off x="2902136" y="2859068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C2CB956-7CA4-4C51-B783-73C5440BB05F}"/>
              </a:ext>
            </a:extLst>
          </p:cNvPr>
          <p:cNvSpPr/>
          <p:nvPr/>
        </p:nvSpPr>
        <p:spPr bwMode="auto">
          <a:xfrm>
            <a:off x="3627134" y="3277382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71" name="Gewinkelte Verbindung 50">
            <a:extLst>
              <a:ext uri="{FF2B5EF4-FFF2-40B4-BE49-F238E27FC236}">
                <a16:creationId xmlns:a16="http://schemas.microsoft.com/office/drawing/2014/main" id="{25496380-C726-47B2-9688-6E0500025728}"/>
              </a:ext>
            </a:extLst>
          </p:cNvPr>
          <p:cNvCxnSpPr>
            <a:cxnSpLocks/>
            <a:stCxn id="72" idx="3"/>
            <a:endCxn id="70" idx="1"/>
          </p:cNvCxnSpPr>
          <p:nvPr/>
        </p:nvCxnSpPr>
        <p:spPr>
          <a:xfrm flipV="1">
            <a:off x="3080231" y="3367892"/>
            <a:ext cx="546903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2" name="Rechteck 71">
            <a:extLst>
              <a:ext uri="{FF2B5EF4-FFF2-40B4-BE49-F238E27FC236}">
                <a16:creationId xmlns:a16="http://schemas.microsoft.com/office/drawing/2014/main" id="{6D6C72CD-1E61-40A2-BB16-040966A1C64C}"/>
              </a:ext>
            </a:extLst>
          </p:cNvPr>
          <p:cNvSpPr/>
          <p:nvPr/>
        </p:nvSpPr>
        <p:spPr bwMode="auto">
          <a:xfrm>
            <a:off x="2902136" y="3278915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DE5F9FF-D19A-41C3-9689-26A86058D9D1}"/>
              </a:ext>
            </a:extLst>
          </p:cNvPr>
          <p:cNvSpPr/>
          <p:nvPr/>
        </p:nvSpPr>
        <p:spPr bwMode="auto">
          <a:xfrm>
            <a:off x="3629276" y="3679770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74" name="Gewinkelte Verbindung 50">
            <a:extLst>
              <a:ext uri="{FF2B5EF4-FFF2-40B4-BE49-F238E27FC236}">
                <a16:creationId xmlns:a16="http://schemas.microsoft.com/office/drawing/2014/main" id="{953D909B-B3B5-4486-8A47-CE53098DCE8B}"/>
              </a:ext>
            </a:extLst>
          </p:cNvPr>
          <p:cNvCxnSpPr>
            <a:cxnSpLocks/>
            <a:stCxn id="75" idx="3"/>
            <a:endCxn id="73" idx="1"/>
          </p:cNvCxnSpPr>
          <p:nvPr/>
        </p:nvCxnSpPr>
        <p:spPr>
          <a:xfrm flipV="1">
            <a:off x="3082373" y="3770280"/>
            <a:ext cx="546903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3B83BA34-3008-4461-BCF2-21BE2AAA42FC}"/>
              </a:ext>
            </a:extLst>
          </p:cNvPr>
          <p:cNvSpPr/>
          <p:nvPr/>
        </p:nvSpPr>
        <p:spPr bwMode="auto">
          <a:xfrm>
            <a:off x="2904278" y="3681303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5C3FF226-45CD-435A-AEE1-0D49E39A82AC}"/>
              </a:ext>
            </a:extLst>
          </p:cNvPr>
          <p:cNvSpPr/>
          <p:nvPr/>
        </p:nvSpPr>
        <p:spPr bwMode="auto">
          <a:xfrm>
            <a:off x="3624582" y="4096464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77" name="Gewinkelte Verbindung 50">
            <a:extLst>
              <a:ext uri="{FF2B5EF4-FFF2-40B4-BE49-F238E27FC236}">
                <a16:creationId xmlns:a16="http://schemas.microsoft.com/office/drawing/2014/main" id="{9610B6FD-CCDD-4CE0-9D7E-CE88657E618B}"/>
              </a:ext>
            </a:extLst>
          </p:cNvPr>
          <p:cNvCxnSpPr>
            <a:cxnSpLocks/>
            <a:stCxn id="78" idx="3"/>
            <a:endCxn id="76" idx="1"/>
          </p:cNvCxnSpPr>
          <p:nvPr/>
        </p:nvCxnSpPr>
        <p:spPr>
          <a:xfrm flipV="1">
            <a:off x="3077679" y="4186974"/>
            <a:ext cx="546903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8" name="Rechteck 77">
            <a:extLst>
              <a:ext uri="{FF2B5EF4-FFF2-40B4-BE49-F238E27FC236}">
                <a16:creationId xmlns:a16="http://schemas.microsoft.com/office/drawing/2014/main" id="{31DEC9DE-16BA-4DBC-A3DA-835B5998BAEC}"/>
              </a:ext>
            </a:extLst>
          </p:cNvPr>
          <p:cNvSpPr/>
          <p:nvPr/>
        </p:nvSpPr>
        <p:spPr bwMode="auto">
          <a:xfrm>
            <a:off x="2899584" y="4097997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55A2F709-2B22-48B7-BCE4-880518CCFEF0}"/>
              </a:ext>
            </a:extLst>
          </p:cNvPr>
          <p:cNvSpPr/>
          <p:nvPr/>
        </p:nvSpPr>
        <p:spPr bwMode="auto">
          <a:xfrm>
            <a:off x="3624582" y="4528151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0" name="Gewinkelte Verbindung 50">
            <a:extLst>
              <a:ext uri="{FF2B5EF4-FFF2-40B4-BE49-F238E27FC236}">
                <a16:creationId xmlns:a16="http://schemas.microsoft.com/office/drawing/2014/main" id="{59A76E26-7447-4E9B-A169-3C9FF93DC08A}"/>
              </a:ext>
            </a:extLst>
          </p:cNvPr>
          <p:cNvCxnSpPr>
            <a:cxnSpLocks/>
            <a:stCxn id="81" idx="3"/>
            <a:endCxn id="79" idx="1"/>
          </p:cNvCxnSpPr>
          <p:nvPr/>
        </p:nvCxnSpPr>
        <p:spPr>
          <a:xfrm flipV="1">
            <a:off x="3077679" y="4618661"/>
            <a:ext cx="546903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1" name="Rechteck 80">
            <a:extLst>
              <a:ext uri="{FF2B5EF4-FFF2-40B4-BE49-F238E27FC236}">
                <a16:creationId xmlns:a16="http://schemas.microsoft.com/office/drawing/2014/main" id="{67E9BD37-E02E-4D06-A5B6-80A15060CDCE}"/>
              </a:ext>
            </a:extLst>
          </p:cNvPr>
          <p:cNvSpPr/>
          <p:nvPr/>
        </p:nvSpPr>
        <p:spPr bwMode="auto">
          <a:xfrm>
            <a:off x="2899584" y="4529684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BAD708BD-19E9-4340-9146-819535D8700E}"/>
              </a:ext>
            </a:extLst>
          </p:cNvPr>
          <p:cNvSpPr/>
          <p:nvPr/>
        </p:nvSpPr>
        <p:spPr bwMode="auto">
          <a:xfrm>
            <a:off x="3624582" y="4925083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3" name="Gewinkelte Verbindung 50">
            <a:extLst>
              <a:ext uri="{FF2B5EF4-FFF2-40B4-BE49-F238E27FC236}">
                <a16:creationId xmlns:a16="http://schemas.microsoft.com/office/drawing/2014/main" id="{10E23AD0-4CE2-4003-9090-F3D845E62BDE}"/>
              </a:ext>
            </a:extLst>
          </p:cNvPr>
          <p:cNvCxnSpPr>
            <a:cxnSpLocks/>
            <a:stCxn id="84" idx="3"/>
            <a:endCxn id="82" idx="1"/>
          </p:cNvCxnSpPr>
          <p:nvPr/>
        </p:nvCxnSpPr>
        <p:spPr>
          <a:xfrm flipV="1">
            <a:off x="3077679" y="5015593"/>
            <a:ext cx="546903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E96D8DDE-D79A-4B18-9137-AFC9D67F1665}"/>
              </a:ext>
            </a:extLst>
          </p:cNvPr>
          <p:cNvSpPr/>
          <p:nvPr/>
        </p:nvSpPr>
        <p:spPr bwMode="auto">
          <a:xfrm>
            <a:off x="2899584" y="4926616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91842500-516D-49AB-A03E-2BDB394A24AB}"/>
              </a:ext>
            </a:extLst>
          </p:cNvPr>
          <p:cNvSpPr/>
          <p:nvPr/>
        </p:nvSpPr>
        <p:spPr bwMode="auto">
          <a:xfrm>
            <a:off x="3626353" y="2383147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53A39DD0-1696-432A-A5CD-9B591A485B5A}"/>
              </a:ext>
            </a:extLst>
          </p:cNvPr>
          <p:cNvSpPr/>
          <p:nvPr/>
        </p:nvSpPr>
        <p:spPr bwMode="auto">
          <a:xfrm>
            <a:off x="3626353" y="1855019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3A41732-C171-419B-9547-0E6B0723FAE4}"/>
              </a:ext>
            </a:extLst>
          </p:cNvPr>
          <p:cNvSpPr/>
          <p:nvPr/>
        </p:nvSpPr>
        <p:spPr bwMode="auto">
          <a:xfrm>
            <a:off x="4771140" y="1772816"/>
            <a:ext cx="955061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scale_img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5AF06F2A-713E-4D1C-A94F-A3563044029C}"/>
              </a:ext>
            </a:extLst>
          </p:cNvPr>
          <p:cNvSpPr/>
          <p:nvPr/>
        </p:nvSpPr>
        <p:spPr bwMode="auto">
          <a:xfrm>
            <a:off x="4776150" y="2544473"/>
            <a:ext cx="955061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emb_gps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6B7D94C2-80D5-4FFF-89F5-04B5D732834F}"/>
              </a:ext>
            </a:extLst>
          </p:cNvPr>
          <p:cNvCxnSpPr>
            <a:cxnSpLocks/>
            <a:stCxn id="162" idx="3"/>
            <a:endCxn id="168" idx="2"/>
          </p:cNvCxnSpPr>
          <p:nvPr/>
        </p:nvCxnSpPr>
        <p:spPr>
          <a:xfrm flipV="1">
            <a:off x="1858989" y="4925083"/>
            <a:ext cx="3401259" cy="464750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757F6559-9CF3-4323-AA99-E2B60801119B}"/>
              </a:ext>
            </a:extLst>
          </p:cNvPr>
          <p:cNvSpPr/>
          <p:nvPr/>
        </p:nvSpPr>
        <p:spPr bwMode="auto">
          <a:xfrm>
            <a:off x="4685928" y="2622776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2ACE7F0B-84FD-473D-9C71-189056A48C1B}"/>
              </a:ext>
            </a:extLst>
          </p:cNvPr>
          <p:cNvSpPr/>
          <p:nvPr/>
        </p:nvSpPr>
        <p:spPr bwMode="auto">
          <a:xfrm>
            <a:off x="4684619" y="1853706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739B3124-3639-45BC-A787-7260D846ED49}"/>
              </a:ext>
            </a:extLst>
          </p:cNvPr>
          <p:cNvSpPr/>
          <p:nvPr/>
        </p:nvSpPr>
        <p:spPr bwMode="auto">
          <a:xfrm>
            <a:off x="5152784" y="2451945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F1D56E0-6E78-49FA-A72D-8DAD55B1FDC9}"/>
              </a:ext>
            </a:extLst>
          </p:cNvPr>
          <p:cNvSpPr/>
          <p:nvPr/>
        </p:nvSpPr>
        <p:spPr bwMode="auto">
          <a:xfrm>
            <a:off x="5152783" y="2043656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680FF46F-5582-4544-98FA-086DAE6BA512}"/>
              </a:ext>
            </a:extLst>
          </p:cNvPr>
          <p:cNvCxnSpPr>
            <a:cxnSpLocks/>
            <a:stCxn id="99" idx="2"/>
            <a:endCxn id="98" idx="0"/>
          </p:cNvCxnSpPr>
          <p:nvPr/>
        </p:nvCxnSpPr>
        <p:spPr>
          <a:xfrm>
            <a:off x="5241831" y="2224676"/>
            <a:ext cx="1" cy="227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5724F7FF-9610-4524-B20E-903057F503EF}"/>
              </a:ext>
            </a:extLst>
          </p:cNvPr>
          <p:cNvSpPr/>
          <p:nvPr/>
        </p:nvSpPr>
        <p:spPr bwMode="auto">
          <a:xfrm>
            <a:off x="5640806" y="2632965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63187CE0-F76D-4506-9738-15DC63813EB3}"/>
              </a:ext>
            </a:extLst>
          </p:cNvPr>
          <p:cNvCxnSpPr>
            <a:cxnSpLocks/>
            <a:stCxn id="106" idx="3"/>
            <a:endCxn id="111" idx="1"/>
          </p:cNvCxnSpPr>
          <p:nvPr/>
        </p:nvCxnSpPr>
        <p:spPr>
          <a:xfrm>
            <a:off x="5818901" y="2723475"/>
            <a:ext cx="444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025FE36-EEB2-4947-A9B4-9115FFD5AF5A}"/>
              </a:ext>
            </a:extLst>
          </p:cNvPr>
          <p:cNvSpPr/>
          <p:nvPr/>
        </p:nvSpPr>
        <p:spPr bwMode="auto">
          <a:xfrm>
            <a:off x="6345965" y="2544473"/>
            <a:ext cx="955061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enc_ssdv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BA378425-9279-42C0-82A9-004D6F537058}"/>
              </a:ext>
            </a:extLst>
          </p:cNvPr>
          <p:cNvSpPr/>
          <p:nvPr/>
        </p:nvSpPr>
        <p:spPr bwMode="auto">
          <a:xfrm>
            <a:off x="6263766" y="2632965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608EA44-9CB6-41E9-9164-CD8BA6263434}"/>
              </a:ext>
            </a:extLst>
          </p:cNvPr>
          <p:cNvSpPr/>
          <p:nvPr/>
        </p:nvSpPr>
        <p:spPr bwMode="auto">
          <a:xfrm>
            <a:off x="7210621" y="2626610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8CCF821A-0FB5-44E1-A0F4-781CD4BAC6F9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>
            <a:off x="7388716" y="2717120"/>
            <a:ext cx="444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hteck 118">
            <a:extLst>
              <a:ext uri="{FF2B5EF4-FFF2-40B4-BE49-F238E27FC236}">
                <a16:creationId xmlns:a16="http://schemas.microsoft.com/office/drawing/2014/main" id="{0F896A18-32B5-49A9-8926-1E68E215A2A8}"/>
              </a:ext>
            </a:extLst>
          </p:cNvPr>
          <p:cNvSpPr/>
          <p:nvPr/>
        </p:nvSpPr>
        <p:spPr bwMode="auto">
          <a:xfrm>
            <a:off x="7915780" y="2538118"/>
            <a:ext cx="955061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send_rtty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B096618D-5B19-466C-9DB9-D81FC3930466}"/>
              </a:ext>
            </a:extLst>
          </p:cNvPr>
          <p:cNvSpPr/>
          <p:nvPr/>
        </p:nvSpPr>
        <p:spPr bwMode="auto">
          <a:xfrm>
            <a:off x="7833581" y="2626610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78F1392E-E11D-458B-B930-D8E26B45D005}"/>
              </a:ext>
            </a:extLst>
          </p:cNvPr>
          <p:cNvSpPr/>
          <p:nvPr/>
        </p:nvSpPr>
        <p:spPr bwMode="auto">
          <a:xfrm>
            <a:off x="6348551" y="4459980"/>
            <a:ext cx="955061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send_lora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D7B495E-E8C6-4DEA-BB97-2BFD76853016}"/>
              </a:ext>
            </a:extLst>
          </p:cNvPr>
          <p:cNvSpPr/>
          <p:nvPr/>
        </p:nvSpPr>
        <p:spPr bwMode="auto">
          <a:xfrm>
            <a:off x="6259504" y="4538283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2" name="Verbinder: gewinkelt 131">
            <a:extLst>
              <a:ext uri="{FF2B5EF4-FFF2-40B4-BE49-F238E27FC236}">
                <a16:creationId xmlns:a16="http://schemas.microsoft.com/office/drawing/2014/main" id="{9D360642-7C7C-481B-81DB-CEBCED08F912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3802677" y="1649024"/>
            <a:ext cx="881942" cy="2951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Verbinder: gewinkelt 137">
            <a:extLst>
              <a:ext uri="{FF2B5EF4-FFF2-40B4-BE49-F238E27FC236}">
                <a16:creationId xmlns:a16="http://schemas.microsoft.com/office/drawing/2014/main" id="{64FA7AD2-8C43-4079-AE8F-098E4A8A95B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61041" y="1649024"/>
            <a:ext cx="541636" cy="303700"/>
          </a:xfrm>
          <a:prstGeom prst="bentConnector3">
            <a:avLst>
              <a:gd name="adj1" fmla="val 100119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Verbinder: gewinkelt 144">
            <a:extLst>
              <a:ext uri="{FF2B5EF4-FFF2-40B4-BE49-F238E27FC236}">
                <a16:creationId xmlns:a16="http://schemas.microsoft.com/office/drawing/2014/main" id="{2185481E-A0A5-4AFA-9C2E-B13DE563C0B9}"/>
              </a:ext>
            </a:extLst>
          </p:cNvPr>
          <p:cNvCxnSpPr>
            <a:cxnSpLocks/>
            <a:endCxn id="92" idx="1"/>
          </p:cNvCxnSpPr>
          <p:nvPr/>
        </p:nvCxnSpPr>
        <p:spPr>
          <a:xfrm flipV="1">
            <a:off x="3261040" y="2713286"/>
            <a:ext cx="1424888" cy="244743"/>
          </a:xfrm>
          <a:prstGeom prst="bentConnector3">
            <a:avLst>
              <a:gd name="adj1" fmla="val -269"/>
            </a:avLst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hteck 161">
            <a:extLst>
              <a:ext uri="{FF2B5EF4-FFF2-40B4-BE49-F238E27FC236}">
                <a16:creationId xmlns:a16="http://schemas.microsoft.com/office/drawing/2014/main" id="{CB7959A2-2067-4B73-837B-0BB90B3E7AEA}"/>
              </a:ext>
            </a:extLst>
          </p:cNvPr>
          <p:cNvSpPr/>
          <p:nvPr/>
        </p:nvSpPr>
        <p:spPr bwMode="auto">
          <a:xfrm>
            <a:off x="1680894" y="5299323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9CE4F254-F2BF-4E4B-B1E6-E8925E6C2EFA}"/>
              </a:ext>
            </a:extLst>
          </p:cNvPr>
          <p:cNvSpPr/>
          <p:nvPr/>
        </p:nvSpPr>
        <p:spPr bwMode="auto">
          <a:xfrm>
            <a:off x="4782718" y="4459980"/>
            <a:ext cx="955061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grp_data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FE1640E4-B812-4EA5-BDA5-A9935F85CFC1}"/>
              </a:ext>
            </a:extLst>
          </p:cNvPr>
          <p:cNvSpPr/>
          <p:nvPr/>
        </p:nvSpPr>
        <p:spPr bwMode="auto">
          <a:xfrm>
            <a:off x="4703755" y="4538283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FF5A1B5A-5AF4-433C-BB82-B40E4BAD61CD}"/>
              </a:ext>
            </a:extLst>
          </p:cNvPr>
          <p:cNvSpPr/>
          <p:nvPr/>
        </p:nvSpPr>
        <p:spPr bwMode="auto">
          <a:xfrm>
            <a:off x="5171200" y="4744063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C0DAAC5C-3402-4CA4-A748-E76ED7CE2A1B}"/>
              </a:ext>
            </a:extLst>
          </p:cNvPr>
          <p:cNvSpPr/>
          <p:nvPr/>
        </p:nvSpPr>
        <p:spPr bwMode="auto">
          <a:xfrm>
            <a:off x="4024448" y="4538283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71" name="Gewinkelte Verbindung 50">
            <a:extLst>
              <a:ext uri="{FF2B5EF4-FFF2-40B4-BE49-F238E27FC236}">
                <a16:creationId xmlns:a16="http://schemas.microsoft.com/office/drawing/2014/main" id="{09CDC5B3-428E-4DA1-A338-CAE2DB06076F}"/>
              </a:ext>
            </a:extLst>
          </p:cNvPr>
          <p:cNvCxnSpPr>
            <a:cxnSpLocks/>
            <a:stCxn id="170" idx="3"/>
            <a:endCxn id="167" idx="1"/>
          </p:cNvCxnSpPr>
          <p:nvPr/>
        </p:nvCxnSpPr>
        <p:spPr>
          <a:xfrm>
            <a:off x="4202543" y="4628793"/>
            <a:ext cx="501212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74" name="Rechteck 173">
            <a:extLst>
              <a:ext uri="{FF2B5EF4-FFF2-40B4-BE49-F238E27FC236}">
                <a16:creationId xmlns:a16="http://schemas.microsoft.com/office/drawing/2014/main" id="{B4F051C1-2E2C-444E-8E65-1F69EF0CDBEA}"/>
              </a:ext>
            </a:extLst>
          </p:cNvPr>
          <p:cNvSpPr/>
          <p:nvPr/>
        </p:nvSpPr>
        <p:spPr bwMode="auto">
          <a:xfrm>
            <a:off x="5648731" y="4537457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75" name="Gewinkelte Verbindung 50">
            <a:extLst>
              <a:ext uri="{FF2B5EF4-FFF2-40B4-BE49-F238E27FC236}">
                <a16:creationId xmlns:a16="http://schemas.microsoft.com/office/drawing/2014/main" id="{A2A993EC-13EA-410A-8910-0F81C7A988F9}"/>
              </a:ext>
            </a:extLst>
          </p:cNvPr>
          <p:cNvCxnSpPr>
            <a:cxnSpLocks/>
            <a:stCxn id="174" idx="3"/>
            <a:endCxn id="122" idx="1"/>
          </p:cNvCxnSpPr>
          <p:nvPr/>
        </p:nvCxnSpPr>
        <p:spPr>
          <a:xfrm>
            <a:off x="5826826" y="4627967"/>
            <a:ext cx="432678" cy="826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83" name="Rechteck 182">
            <a:extLst>
              <a:ext uri="{FF2B5EF4-FFF2-40B4-BE49-F238E27FC236}">
                <a16:creationId xmlns:a16="http://schemas.microsoft.com/office/drawing/2014/main" id="{501A8915-5694-4463-BB86-52E453B52EA7}"/>
              </a:ext>
            </a:extLst>
          </p:cNvPr>
          <p:cNvSpPr/>
          <p:nvPr/>
        </p:nvSpPr>
        <p:spPr bwMode="auto">
          <a:xfrm rot="16200000">
            <a:off x="-973481" y="3501873"/>
            <a:ext cx="3795740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control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327EED00-E26E-4736-A45B-FD5B5C10D835}"/>
              </a:ext>
            </a:extLst>
          </p:cNvPr>
          <p:cNvSpPr/>
          <p:nvPr/>
        </p:nvSpPr>
        <p:spPr bwMode="auto">
          <a:xfrm>
            <a:off x="1320124" y="1876591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85" name="Gewinkelte Verbindung 50">
            <a:extLst>
              <a:ext uri="{FF2B5EF4-FFF2-40B4-BE49-F238E27FC236}">
                <a16:creationId xmlns:a16="http://schemas.microsoft.com/office/drawing/2014/main" id="{CE2B3A15-E992-43BC-A610-CF4243C6495F}"/>
              </a:ext>
            </a:extLst>
          </p:cNvPr>
          <p:cNvCxnSpPr>
            <a:cxnSpLocks/>
            <a:stCxn id="186" idx="3"/>
            <a:endCxn id="184" idx="1"/>
          </p:cNvCxnSpPr>
          <p:nvPr/>
        </p:nvCxnSpPr>
        <p:spPr>
          <a:xfrm flipV="1">
            <a:off x="1158642" y="1967101"/>
            <a:ext cx="161482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86" name="Rechteck 185">
            <a:extLst>
              <a:ext uri="{FF2B5EF4-FFF2-40B4-BE49-F238E27FC236}">
                <a16:creationId xmlns:a16="http://schemas.microsoft.com/office/drawing/2014/main" id="{705D14B4-6208-4DEB-A74D-0673A3EAA3C7}"/>
              </a:ext>
            </a:extLst>
          </p:cNvPr>
          <p:cNvSpPr/>
          <p:nvPr/>
        </p:nvSpPr>
        <p:spPr bwMode="auto">
          <a:xfrm>
            <a:off x="980547" y="1878124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46AAB65D-2FE5-4CD9-8CD4-12296D05A152}"/>
              </a:ext>
            </a:extLst>
          </p:cNvPr>
          <p:cNvSpPr/>
          <p:nvPr/>
        </p:nvSpPr>
        <p:spPr bwMode="auto">
          <a:xfrm>
            <a:off x="1324921" y="2376677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88" name="Gewinkelte Verbindung 50">
            <a:extLst>
              <a:ext uri="{FF2B5EF4-FFF2-40B4-BE49-F238E27FC236}">
                <a16:creationId xmlns:a16="http://schemas.microsoft.com/office/drawing/2014/main" id="{0C0472F0-BBE6-4B63-B3B6-9A6C7ADECBE2}"/>
              </a:ext>
            </a:extLst>
          </p:cNvPr>
          <p:cNvCxnSpPr>
            <a:cxnSpLocks/>
            <a:stCxn id="187" idx="1"/>
            <a:endCxn id="189" idx="3"/>
          </p:cNvCxnSpPr>
          <p:nvPr/>
        </p:nvCxnSpPr>
        <p:spPr>
          <a:xfrm flipH="1">
            <a:off x="1163439" y="2467187"/>
            <a:ext cx="161482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89" name="Rechteck 188">
            <a:extLst>
              <a:ext uri="{FF2B5EF4-FFF2-40B4-BE49-F238E27FC236}">
                <a16:creationId xmlns:a16="http://schemas.microsoft.com/office/drawing/2014/main" id="{227C84C6-07FD-4B36-9E94-373534AACF3F}"/>
              </a:ext>
            </a:extLst>
          </p:cNvPr>
          <p:cNvSpPr/>
          <p:nvPr/>
        </p:nvSpPr>
        <p:spPr bwMode="auto">
          <a:xfrm>
            <a:off x="985344" y="2378210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CDC57CEB-ECD3-4AA7-A9A3-6F50246389AE}"/>
              </a:ext>
            </a:extLst>
          </p:cNvPr>
          <p:cNvSpPr/>
          <p:nvPr/>
        </p:nvSpPr>
        <p:spPr bwMode="auto">
          <a:xfrm>
            <a:off x="1328495" y="4793266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94" name="Gewinkelte Verbindung 50">
            <a:extLst>
              <a:ext uri="{FF2B5EF4-FFF2-40B4-BE49-F238E27FC236}">
                <a16:creationId xmlns:a16="http://schemas.microsoft.com/office/drawing/2014/main" id="{32A8BA25-2BA4-44BE-8E32-974F740A5756}"/>
              </a:ext>
            </a:extLst>
          </p:cNvPr>
          <p:cNvCxnSpPr>
            <a:cxnSpLocks/>
            <a:stCxn id="195" idx="3"/>
            <a:endCxn id="193" idx="1"/>
          </p:cNvCxnSpPr>
          <p:nvPr/>
        </p:nvCxnSpPr>
        <p:spPr>
          <a:xfrm flipV="1">
            <a:off x="1167013" y="4883776"/>
            <a:ext cx="161482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95" name="Rechteck 194">
            <a:extLst>
              <a:ext uri="{FF2B5EF4-FFF2-40B4-BE49-F238E27FC236}">
                <a16:creationId xmlns:a16="http://schemas.microsoft.com/office/drawing/2014/main" id="{CEEA55DE-8678-4456-9E5D-0C265C8571EB}"/>
              </a:ext>
            </a:extLst>
          </p:cNvPr>
          <p:cNvSpPr/>
          <p:nvPr/>
        </p:nvSpPr>
        <p:spPr bwMode="auto">
          <a:xfrm>
            <a:off x="988918" y="4794799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7D83E551-2BA7-49AA-8F5F-5497792EFD87}"/>
              </a:ext>
            </a:extLst>
          </p:cNvPr>
          <p:cNvSpPr/>
          <p:nvPr/>
        </p:nvSpPr>
        <p:spPr bwMode="auto">
          <a:xfrm>
            <a:off x="1333292" y="5293352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97" name="Gewinkelte Verbindung 50">
            <a:extLst>
              <a:ext uri="{FF2B5EF4-FFF2-40B4-BE49-F238E27FC236}">
                <a16:creationId xmlns:a16="http://schemas.microsoft.com/office/drawing/2014/main" id="{4E8049B2-ABB9-498C-A752-0FB9432FA320}"/>
              </a:ext>
            </a:extLst>
          </p:cNvPr>
          <p:cNvCxnSpPr>
            <a:cxnSpLocks/>
            <a:stCxn id="196" idx="1"/>
            <a:endCxn id="198" idx="3"/>
          </p:cNvCxnSpPr>
          <p:nvPr/>
        </p:nvCxnSpPr>
        <p:spPr>
          <a:xfrm flipH="1">
            <a:off x="1171810" y="5383862"/>
            <a:ext cx="161482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98" name="Rechteck 197">
            <a:extLst>
              <a:ext uri="{FF2B5EF4-FFF2-40B4-BE49-F238E27FC236}">
                <a16:creationId xmlns:a16="http://schemas.microsoft.com/office/drawing/2014/main" id="{FC50547C-858D-4C2F-950C-351535EC7B7C}"/>
              </a:ext>
            </a:extLst>
          </p:cNvPr>
          <p:cNvSpPr/>
          <p:nvPr/>
        </p:nvSpPr>
        <p:spPr bwMode="auto">
          <a:xfrm>
            <a:off x="993715" y="5294885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632383"/>
      </p:ext>
    </p:extLst>
  </p:cSld>
  <p:clrMapOvr>
    <a:masterClrMapping/>
  </p:clrMapOvr>
</p:sld>
</file>

<file path=ppt/theme/theme1.xml><?xml version="1.0" encoding="utf-8"?>
<a:theme xmlns:a="http://schemas.openxmlformats.org/drawingml/2006/main" name="SE.v28">
  <a:themeElements>
    <a:clrScheme name="Editiermodu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0000CC"/>
      </a:accent2>
      <a:accent3>
        <a:srgbClr val="FF0000"/>
      </a:accent3>
      <a:accent4>
        <a:srgbClr val="339933"/>
      </a:accent4>
      <a:accent5>
        <a:srgbClr val="0067A6"/>
      </a:accent5>
      <a:accent6>
        <a:srgbClr val="779EC9"/>
      </a:accent6>
      <a:hlink>
        <a:srgbClr val="FF0000"/>
      </a:hlink>
      <a:folHlink>
        <a:srgbClr val="339933"/>
      </a:folHlink>
    </a:clrScheme>
    <a:fontScheme name="SE-RW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noFill/>
        <a:ln w="12700">
          <a:solidFill>
            <a:schemeClr val="accent2"/>
          </a:solidFill>
          <a:round/>
          <a:headEnd type="none" w="sm" len="sm"/>
          <a:tailEnd type="arrow" w="med" len="med"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rtlCol="0" anchor="ctr"/>
      <a:lstStyle>
        <a:defPPr algn="ctr">
          <a:defRPr/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itier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339933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339933"/>
        </a:folHlink>
      </a:clrScheme>
    </a:extraClrScheme>
    <a:extraClrScheme>
      <a:clrScheme name="Anzeige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C0C0C0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C0C0C0"/>
        </a:folHlink>
      </a:clrScheme>
    </a:extraClrScheme>
    <a:extraClrScheme>
      <a:clrScheme name="Druck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FFFFFF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FFFFFF"/>
        </a:folHlink>
      </a:clrScheme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SE.v28</Template>
  <TotalTime>996</TotalTime>
  <Words>487</Words>
  <Application>Microsoft Office PowerPoint</Application>
  <PresentationFormat>Bildschirmpräsentation (4:3)</PresentationFormat>
  <Paragraphs>174</Paragraphs>
  <Slides>17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Comic Sans MS</vt:lpstr>
      <vt:lpstr>Wingdings</vt:lpstr>
      <vt:lpstr>SE.v28</vt:lpstr>
      <vt:lpstr>Praktikum Wetterballon:  "High Altitude eXploration Probe"</vt:lpstr>
      <vt:lpstr>HAXPro  "High Altitude eXploration Probe"</vt:lpstr>
      <vt:lpstr>Das Projekt</vt:lpstr>
      <vt:lpstr>Aufstiegsgenehmigung</vt:lpstr>
      <vt:lpstr>Die Sonde</vt:lpstr>
      <vt:lpstr>Die Sonde</vt:lpstr>
      <vt:lpstr>Die Sonde</vt:lpstr>
      <vt:lpstr>Die Sonde</vt:lpstr>
      <vt:lpstr>Logische Sicht</vt:lpstr>
      <vt:lpstr>Kameras</vt:lpstr>
      <vt:lpstr>LoRaWAN - Long Range Wide Area Network</vt:lpstr>
      <vt:lpstr>RTTY - Radio Teletype</vt:lpstr>
      <vt:lpstr>Downlink</vt:lpstr>
      <vt:lpstr>Custom PCB</vt:lpstr>
      <vt:lpstr>Flugbahn Voraussage</vt:lpstr>
      <vt:lpstr>Flugbahn Voraussage</vt:lpstr>
      <vt:lpstr>Missionsstart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Folienvorlage intern</dc:title>
  <dc:creator>SE-RWTH</dc:creator>
  <dc:description>Vorlage V25</dc:description>
  <cp:lastModifiedBy>Ferdinand Mehlan</cp:lastModifiedBy>
  <cp:revision>341</cp:revision>
  <cp:lastPrinted>2015-11-04T11:22:38Z</cp:lastPrinted>
  <dcterms:modified xsi:type="dcterms:W3CDTF">2018-03-19T15:00:57Z</dcterms:modified>
</cp:coreProperties>
</file>