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19"/>
  </p:sldMasterIdLst>
  <p:sldIdLst>
    <p:sldId id="256" r:id="rId120"/>
    <p:sldId id="257" r:id="rId121"/>
    <p:sldId id="262" r:id="rId122"/>
    <p:sldId id="263" r:id="rId123"/>
    <p:sldId id="260" r:id="rId124"/>
    <p:sldId id="258" r:id="rId125"/>
    <p:sldId id="259" r:id="rId126"/>
    <p:sldId id="261" r:id="rId1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en Nguyen Duc" initials="TND" lastIdx="1" clrIdx="0">
    <p:extLst>
      <p:ext uri="{19B8F6BF-5375-455C-9EA6-DF929625EA0E}">
        <p15:presenceInfo xmlns:p15="http://schemas.microsoft.com/office/powerpoint/2012/main" userId="49f71b71677baa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809" autoAdjust="0"/>
    <p:restoredTop sz="94434" autoAdjust="0"/>
  </p:normalViewPr>
  <p:slideViewPr>
    <p:cSldViewPr snapToGrid="0">
      <p:cViewPr>
        <p:scale>
          <a:sx n="66" d="100"/>
          <a:sy n="66" d="100"/>
        </p:scale>
        <p:origin x="17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6" Type="http://schemas.openxmlformats.org/officeDocument/2006/relationships/customXml" Target="../customXml/item16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slide" Target="slides/slide4.xml"/><Relationship Id="rId128" Type="http://schemas.openxmlformats.org/officeDocument/2006/relationships/commentAuthors" Target="commentAuthors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18" Type="http://schemas.openxmlformats.org/officeDocument/2006/relationships/customXml" Target="../customXml/item118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08" Type="http://schemas.openxmlformats.org/officeDocument/2006/relationships/customXml" Target="../customXml/item108.xml"/><Relationship Id="rId124" Type="http://schemas.openxmlformats.org/officeDocument/2006/relationships/slide" Target="slides/slide5.xml"/><Relationship Id="rId129" Type="http://schemas.openxmlformats.org/officeDocument/2006/relationships/presProps" Target="presProps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119" Type="http://schemas.openxmlformats.org/officeDocument/2006/relationships/slideMaster" Target="slideMasters/slideMaster1.xml"/><Relationship Id="rId44" Type="http://schemas.openxmlformats.org/officeDocument/2006/relationships/customXml" Target="../customXml/item44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130" Type="http://schemas.openxmlformats.org/officeDocument/2006/relationships/viewProps" Target="viewProps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slide" Target="slides/slide1.xml"/><Relationship Id="rId125" Type="http://schemas.openxmlformats.org/officeDocument/2006/relationships/slide" Target="slides/slide6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theme" Target="theme/theme1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slide" Target="slides/slide7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slide" Target="slides/slide2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tableStyles" Target="tableStyles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slide" Target="slides/slide8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slide" Target="slides/slide3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26" Type="http://schemas.openxmlformats.org/officeDocument/2006/relationships/customXml" Target="../customXml/item2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mtClean="0"/>
              <a:t>So </a:t>
            </a:r>
            <a:r>
              <a:rPr lang="en-US" baseline="0" smtClean="0"/>
              <a:t>sánh bài hát với</a:t>
            </a:r>
            <a:br>
              <a:rPr lang="en-US" baseline="0" smtClean="0"/>
            </a:br>
            <a:r>
              <a:rPr lang="en-US" baseline="0" smtClean="0"/>
              <a:t>số liệu trung bình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Số bè</c:v>
                </c:pt>
                <c:pt idx="1">
                  <c:v>Thời lượng</c:v>
                </c:pt>
                <c:pt idx="2">
                  <c:v>Số nốt</c:v>
                </c:pt>
                <c:pt idx="3">
                  <c:v>Tốc độ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210</c:v>
                </c:pt>
                <c:pt idx="2">
                  <c:v>425</c:v>
                </c:pt>
                <c:pt idx="3">
                  <c:v>120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Số bè</c:v>
                </c:pt>
                <c:pt idx="1">
                  <c:v>Thời lượng</c:v>
                </c:pt>
                <c:pt idx="2">
                  <c:v>Số nốt</c:v>
                </c:pt>
                <c:pt idx="3">
                  <c:v>Tốc độ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</c:v>
                </c:pt>
                <c:pt idx="1">
                  <c:v>210</c:v>
                </c:pt>
                <c:pt idx="2">
                  <c:v>425</c:v>
                </c:pt>
                <c:pt idx="3">
                  <c:v>120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Số bè</c:v>
                </c:pt>
                <c:pt idx="1">
                  <c:v>Thời lượng</c:v>
                </c:pt>
                <c:pt idx="2">
                  <c:v>Số nốt</c:v>
                </c:pt>
                <c:pt idx="3">
                  <c:v>Tốc độ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</c:v>
                </c:pt>
                <c:pt idx="1">
                  <c:v>210</c:v>
                </c:pt>
                <c:pt idx="2">
                  <c:v>425</c:v>
                </c:pt>
                <c:pt idx="3">
                  <c:v>120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981070080"/>
        <c:axId val="1981071168"/>
      </c:barChart>
      <c:catAx>
        <c:axId val="19810700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mtClean="0"/>
                  <a:t>Đặc</a:t>
                </a:r>
                <a:r>
                  <a:rPr lang="en-US" baseline="0" smtClean="0"/>
                  <a:t> tính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1071168"/>
        <c:crosses val="autoZero"/>
        <c:auto val="1"/>
        <c:lblAlgn val="ctr"/>
        <c:lblOffset val="100"/>
        <c:noMultiLvlLbl val="0"/>
      </c:catAx>
      <c:valAx>
        <c:axId val="1981071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mtClean="0"/>
                  <a:t>Giá</a:t>
                </a:r>
                <a:r>
                  <a:rPr lang="en-US" baseline="0" smtClean="0"/>
                  <a:t> trị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107008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Số lượng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C</c:v>
                </c:pt>
                <c:pt idx="1">
                  <c:v>D</c:v>
                </c:pt>
                <c:pt idx="2">
                  <c:v>E</c:v>
                </c:pt>
                <c:pt idx="3">
                  <c:v>F</c:v>
                </c:pt>
                <c:pt idx="4">
                  <c:v>G</c:v>
                </c:pt>
                <c:pt idx="5">
                  <c:v>A</c:v>
                </c:pt>
                <c:pt idx="6">
                  <c:v>B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30</c:v>
                </c:pt>
                <c:pt idx="1">
                  <c:v>9</c:v>
                </c:pt>
                <c:pt idx="2">
                  <c:v>28</c:v>
                </c:pt>
                <c:pt idx="3">
                  <c:v>4</c:v>
                </c:pt>
                <c:pt idx="4">
                  <c:v>32</c:v>
                </c:pt>
                <c:pt idx="5">
                  <c:v>28</c:v>
                </c:pt>
                <c:pt idx="6">
                  <c:v>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18221744"/>
        <c:axId val="2118222288"/>
      </c:barChart>
      <c:catAx>
        <c:axId val="2118221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Nốt nhạc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8222288"/>
        <c:crosses val="autoZero"/>
        <c:auto val="1"/>
        <c:lblAlgn val="ctr"/>
        <c:lblOffset val="100"/>
        <c:noMultiLvlLbl val="0"/>
      </c:catAx>
      <c:valAx>
        <c:axId val="2118222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Số lượng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822174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Số lượng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6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</c:dLbl>
            <c:dLblPos val="out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Sheet1!$A$2:$A$8</c:f>
              <c:strCache>
                <c:ptCount val="7"/>
                <c:pt idx="0">
                  <c:v>C</c:v>
                </c:pt>
                <c:pt idx="1">
                  <c:v>D</c:v>
                </c:pt>
                <c:pt idx="2">
                  <c:v>E</c:v>
                </c:pt>
                <c:pt idx="3">
                  <c:v>F</c:v>
                </c:pt>
                <c:pt idx="4">
                  <c:v>G</c:v>
                </c:pt>
                <c:pt idx="5">
                  <c:v>A</c:v>
                </c:pt>
                <c:pt idx="6">
                  <c:v>B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30</c:v>
                </c:pt>
                <c:pt idx="1">
                  <c:v>9</c:v>
                </c:pt>
                <c:pt idx="2">
                  <c:v>28</c:v>
                </c:pt>
                <c:pt idx="3">
                  <c:v>4</c:v>
                </c:pt>
                <c:pt idx="4">
                  <c:v>32</c:v>
                </c:pt>
                <c:pt idx="5">
                  <c:v>28</c:v>
                </c:pt>
                <c:pt idx="6">
                  <c:v>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Số lượng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C2</c:v>
                </c:pt>
                <c:pt idx="1">
                  <c:v>D2</c:v>
                </c:pt>
                <c:pt idx="2">
                  <c:v>E2</c:v>
                </c:pt>
                <c:pt idx="3">
                  <c:v>F2</c:v>
                </c:pt>
                <c:pt idx="4">
                  <c:v>G2</c:v>
                </c:pt>
                <c:pt idx="5">
                  <c:v>A2</c:v>
                </c:pt>
                <c:pt idx="6">
                  <c:v>B2</c:v>
                </c:pt>
                <c:pt idx="7">
                  <c:v>C3</c:v>
                </c:pt>
                <c:pt idx="8">
                  <c:v>D3</c:v>
                </c:pt>
                <c:pt idx="9">
                  <c:v>E3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25</c:v>
                </c:pt>
                <c:pt idx="1">
                  <c:v>5</c:v>
                </c:pt>
                <c:pt idx="2">
                  <c:v>25</c:v>
                </c:pt>
                <c:pt idx="3">
                  <c:v>4</c:v>
                </c:pt>
                <c:pt idx="4">
                  <c:v>32</c:v>
                </c:pt>
                <c:pt idx="5">
                  <c:v>28</c:v>
                </c:pt>
                <c:pt idx="6">
                  <c:v>1</c:v>
                </c:pt>
                <c:pt idx="7">
                  <c:v>5</c:v>
                </c:pt>
                <c:pt idx="8">
                  <c:v>4</c:v>
                </c:pt>
                <c:pt idx="9">
                  <c:v>3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57096080"/>
        <c:axId val="491107120"/>
      </c:barChart>
      <c:catAx>
        <c:axId val="18570960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Nốt nhạc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1107120"/>
        <c:crosses val="autoZero"/>
        <c:auto val="1"/>
        <c:lblAlgn val="ctr"/>
        <c:lblOffset val="100"/>
        <c:noMultiLvlLbl val="0"/>
      </c:catAx>
      <c:valAx>
        <c:axId val="491107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Số lượng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709608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Số lượng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6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7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8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9"/>
            <c:bubble3D val="0"/>
            <c:spPr>
              <a:solidFill>
                <a:schemeClr val="accent2">
                  <a:lumMod val="8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Sheet1!$A$2:$A$11</c:f>
              <c:strCache>
                <c:ptCount val="10"/>
                <c:pt idx="0">
                  <c:v>C2</c:v>
                </c:pt>
                <c:pt idx="1">
                  <c:v>D2</c:v>
                </c:pt>
                <c:pt idx="2">
                  <c:v>E2</c:v>
                </c:pt>
                <c:pt idx="3">
                  <c:v>F2</c:v>
                </c:pt>
                <c:pt idx="4">
                  <c:v>G2</c:v>
                </c:pt>
                <c:pt idx="5">
                  <c:v>A2</c:v>
                </c:pt>
                <c:pt idx="6">
                  <c:v>B2</c:v>
                </c:pt>
                <c:pt idx="7">
                  <c:v>C3</c:v>
                </c:pt>
                <c:pt idx="8">
                  <c:v>D3</c:v>
                </c:pt>
                <c:pt idx="9">
                  <c:v>E3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25</c:v>
                </c:pt>
                <c:pt idx="1">
                  <c:v>5</c:v>
                </c:pt>
                <c:pt idx="2">
                  <c:v>25</c:v>
                </c:pt>
                <c:pt idx="3">
                  <c:v>4</c:v>
                </c:pt>
                <c:pt idx="4">
                  <c:v>32</c:v>
                </c:pt>
                <c:pt idx="5">
                  <c:v>28</c:v>
                </c:pt>
                <c:pt idx="6">
                  <c:v>1</c:v>
                </c:pt>
                <c:pt idx="7">
                  <c:v>5</c:v>
                </c:pt>
                <c:pt idx="8">
                  <c:v>4</c:v>
                </c:pt>
                <c:pt idx="9">
                  <c:v>3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B3DA-1618-4B4F-A47F-7B9E682F29CC}" type="datetimeFigureOut">
              <a:rPr lang="en-US" smtClean="0"/>
              <a:t>22-Nov-14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19D7-EE80-40C4-BD7B-248A249A3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46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B3DA-1618-4B4F-A47F-7B9E682F29CC}" type="datetimeFigureOut">
              <a:rPr lang="en-US" smtClean="0"/>
              <a:t>22-Nov-14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19D7-EE80-40C4-BD7B-248A249A3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20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B3DA-1618-4B4F-A47F-7B9E682F29CC}" type="datetimeFigureOut">
              <a:rPr lang="en-US" smtClean="0"/>
              <a:t>22-Nov-14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19D7-EE80-40C4-BD7B-248A249A3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44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B3DA-1618-4B4F-A47F-7B9E682F29CC}" type="datetimeFigureOut">
              <a:rPr lang="en-US" smtClean="0"/>
              <a:t>22-Nov-14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19D7-EE80-40C4-BD7B-248A249A3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4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B3DA-1618-4B4F-A47F-7B9E682F29CC}" type="datetimeFigureOut">
              <a:rPr lang="en-US" smtClean="0"/>
              <a:t>22-Nov-14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19D7-EE80-40C4-BD7B-248A249A3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37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B3DA-1618-4B4F-A47F-7B9E682F29CC}" type="datetimeFigureOut">
              <a:rPr lang="en-US" smtClean="0"/>
              <a:t>22-Nov-14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19D7-EE80-40C4-BD7B-248A249A3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38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nh b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7850" y="365125"/>
            <a:ext cx="2324100" cy="2320925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B3DA-1618-4B4F-A47F-7B9E682F29CC}" type="datetimeFigureOut">
              <a:rPr lang="en-US" smtClean="0"/>
              <a:t>22-Nov-14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19D7-EE80-40C4-BD7B-248A249A3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00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B3DA-1618-4B4F-A47F-7B9E682F29CC}" type="datetimeFigureOut">
              <a:rPr lang="en-US" smtClean="0"/>
              <a:t>22-Nov-14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19D7-EE80-40C4-BD7B-248A249A3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30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B3DA-1618-4B4F-A47F-7B9E682F29CC}" type="datetimeFigureOut">
              <a:rPr lang="en-US" smtClean="0"/>
              <a:t>22-Nov-14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19D7-EE80-40C4-BD7B-248A249A3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73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B3DA-1618-4B4F-A47F-7B9E682F29CC}" type="datetimeFigureOut">
              <a:rPr lang="en-US" smtClean="0"/>
              <a:t>22-Nov-14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19D7-EE80-40C4-BD7B-248A249A3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8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B3DA-1618-4B4F-A47F-7B9E682F29CC}" type="datetimeFigureOut">
              <a:rPr lang="en-US" smtClean="0"/>
              <a:t>22-Nov-14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19D7-EE80-40C4-BD7B-248A249A3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69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B3DA-1618-4B4F-A47F-7B9E682F29CC}" type="datetimeFigureOut">
              <a:rPr lang="en-US" smtClean="0"/>
              <a:t>22-Nov-14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19D7-EE80-40C4-BD7B-248A249A3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14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BB3DA-1618-4B4F-A47F-7B9E682F29CC}" type="datetimeFigureOut">
              <a:rPr lang="en-US" smtClean="0"/>
              <a:t>22-Nov-14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019D7-EE80-40C4-BD7B-248A249A3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8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7.xml"/><Relationship Id="rId3" Type="http://schemas.openxmlformats.org/officeDocument/2006/relationships/customXml" Target="../../customXml/item66.xml"/><Relationship Id="rId7" Type="http://schemas.openxmlformats.org/officeDocument/2006/relationships/customXml" Target="../../customXml/item96.xml"/><Relationship Id="rId12" Type="http://schemas.openxmlformats.org/officeDocument/2006/relationships/image" Target="../media/image1.emf"/><Relationship Id="rId2" Type="http://schemas.openxmlformats.org/officeDocument/2006/relationships/customXml" Target="../../customXml/item46.xml"/><Relationship Id="rId1" Type="http://schemas.openxmlformats.org/officeDocument/2006/relationships/customXml" Target="../../customXml/item5.xml"/><Relationship Id="rId6" Type="http://schemas.openxmlformats.org/officeDocument/2006/relationships/customXml" Target="../../customXml/item89.xml"/><Relationship Id="rId11" Type="http://schemas.openxmlformats.org/officeDocument/2006/relationships/chart" Target="../charts/chart1.xml"/><Relationship Id="rId5" Type="http://schemas.openxmlformats.org/officeDocument/2006/relationships/customXml" Target="../../customXml/item13.xml"/><Relationship Id="rId10" Type="http://schemas.openxmlformats.org/officeDocument/2006/relationships/slideLayout" Target="../slideLayouts/slideLayout4.xml"/><Relationship Id="rId4" Type="http://schemas.openxmlformats.org/officeDocument/2006/relationships/customXml" Target="../../customXml/item86.xml"/><Relationship Id="rId9" Type="http://schemas.openxmlformats.org/officeDocument/2006/relationships/customXml" Target="../../customXml/item1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9.xml"/><Relationship Id="rId13" Type="http://schemas.openxmlformats.org/officeDocument/2006/relationships/customXml" Target="../../customXml/item102.xml"/><Relationship Id="rId3" Type="http://schemas.openxmlformats.org/officeDocument/2006/relationships/customXml" Target="../../customXml/item90.xml"/><Relationship Id="rId7" Type="http://schemas.openxmlformats.org/officeDocument/2006/relationships/customXml" Target="../../customXml/item94.xml"/><Relationship Id="rId12" Type="http://schemas.openxmlformats.org/officeDocument/2006/relationships/customXml" Target="../../customXml/item101.xml"/><Relationship Id="rId17" Type="http://schemas.openxmlformats.org/officeDocument/2006/relationships/chart" Target="../charts/chart3.xml"/><Relationship Id="rId2" Type="http://schemas.openxmlformats.org/officeDocument/2006/relationships/customXml" Target="../../customXml/item88.xml"/><Relationship Id="rId16" Type="http://schemas.openxmlformats.org/officeDocument/2006/relationships/image" Target="../media/image1.emf"/><Relationship Id="rId1" Type="http://schemas.openxmlformats.org/officeDocument/2006/relationships/customXml" Target="../../customXml/item87.xml"/><Relationship Id="rId6" Type="http://schemas.openxmlformats.org/officeDocument/2006/relationships/customXml" Target="../../customXml/item93.xml"/><Relationship Id="rId11" Type="http://schemas.openxmlformats.org/officeDocument/2006/relationships/customXml" Target="../../customXml/item98.xml"/><Relationship Id="rId5" Type="http://schemas.openxmlformats.org/officeDocument/2006/relationships/customXml" Target="../../customXml/item92.xml"/><Relationship Id="rId15" Type="http://schemas.openxmlformats.org/officeDocument/2006/relationships/chart" Target="../charts/chart2.xml"/><Relationship Id="rId10" Type="http://schemas.openxmlformats.org/officeDocument/2006/relationships/customXml" Target="../../customXml/item97.xml"/><Relationship Id="rId4" Type="http://schemas.openxmlformats.org/officeDocument/2006/relationships/customXml" Target="../../customXml/item91.xml"/><Relationship Id="rId9" Type="http://schemas.openxmlformats.org/officeDocument/2006/relationships/customXml" Target="../../customXml/item100.xml"/><Relationship Id="rId14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0.xml"/><Relationship Id="rId13" Type="http://schemas.openxmlformats.org/officeDocument/2006/relationships/customXml" Target="../../customXml/item115.xml"/><Relationship Id="rId18" Type="http://schemas.openxmlformats.org/officeDocument/2006/relationships/chart" Target="../charts/chart5.xml"/><Relationship Id="rId3" Type="http://schemas.openxmlformats.org/officeDocument/2006/relationships/customXml" Target="../../customXml/item105.xml"/><Relationship Id="rId7" Type="http://schemas.openxmlformats.org/officeDocument/2006/relationships/customXml" Target="../../customXml/item109.xml"/><Relationship Id="rId12" Type="http://schemas.openxmlformats.org/officeDocument/2006/relationships/customXml" Target="../../customXml/item114.xml"/><Relationship Id="rId17" Type="http://schemas.openxmlformats.org/officeDocument/2006/relationships/image" Target="../media/image1.emf"/><Relationship Id="rId2" Type="http://schemas.openxmlformats.org/officeDocument/2006/relationships/customXml" Target="../../customXml/item104.xml"/><Relationship Id="rId16" Type="http://schemas.openxmlformats.org/officeDocument/2006/relationships/chart" Target="../charts/chart4.xml"/><Relationship Id="rId1" Type="http://schemas.openxmlformats.org/officeDocument/2006/relationships/customXml" Target="../../customXml/item103.xml"/><Relationship Id="rId6" Type="http://schemas.openxmlformats.org/officeDocument/2006/relationships/customXml" Target="../../customXml/item108.xml"/><Relationship Id="rId11" Type="http://schemas.openxmlformats.org/officeDocument/2006/relationships/customXml" Target="../../customXml/item113.xml"/><Relationship Id="rId5" Type="http://schemas.openxmlformats.org/officeDocument/2006/relationships/customXml" Target="../../customXml/item107.xml"/><Relationship Id="rId15" Type="http://schemas.openxmlformats.org/officeDocument/2006/relationships/slideLayout" Target="../slideLayouts/slideLayout4.xml"/><Relationship Id="rId10" Type="http://schemas.openxmlformats.org/officeDocument/2006/relationships/customXml" Target="../../customXml/item112.xml"/><Relationship Id="rId4" Type="http://schemas.openxmlformats.org/officeDocument/2006/relationships/customXml" Target="../../customXml/item106.xml"/><Relationship Id="rId9" Type="http://schemas.openxmlformats.org/officeDocument/2006/relationships/customXml" Target="../../customXml/item111.xml"/><Relationship Id="rId14" Type="http://schemas.openxmlformats.org/officeDocument/2006/relationships/customXml" Target="../../customXml/item11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4.xml"/><Relationship Id="rId13" Type="http://schemas.openxmlformats.org/officeDocument/2006/relationships/customXml" Target="../../customXml/item4.xml"/><Relationship Id="rId18" Type="http://schemas.openxmlformats.org/officeDocument/2006/relationships/customXml" Target="../../customXml/item22.xml"/><Relationship Id="rId3" Type="http://schemas.openxmlformats.org/officeDocument/2006/relationships/customXml" Target="../../customXml/item7.xml"/><Relationship Id="rId21" Type="http://schemas.openxmlformats.org/officeDocument/2006/relationships/image" Target="../media/image2.png"/><Relationship Id="rId7" Type="http://schemas.openxmlformats.org/officeDocument/2006/relationships/customXml" Target="../../customXml/item40.xml"/><Relationship Id="rId12" Type="http://schemas.openxmlformats.org/officeDocument/2006/relationships/customXml" Target="../../customXml/item72.xml"/><Relationship Id="rId17" Type="http://schemas.openxmlformats.org/officeDocument/2006/relationships/customXml" Target="../../customXml/item39.xml"/><Relationship Id="rId2" Type="http://schemas.openxmlformats.org/officeDocument/2006/relationships/customXml" Target="../../customXml/item3.xml"/><Relationship Id="rId16" Type="http://schemas.openxmlformats.org/officeDocument/2006/relationships/customXml" Target="../../customXml/item27.xml"/><Relationship Id="rId20" Type="http://schemas.openxmlformats.org/officeDocument/2006/relationships/slideLayout" Target="../slideLayouts/slideLayout4.xml"/><Relationship Id="rId1" Type="http://schemas.openxmlformats.org/officeDocument/2006/relationships/customXml" Target="../../customXml/item45.xml"/><Relationship Id="rId6" Type="http://schemas.openxmlformats.org/officeDocument/2006/relationships/customXml" Target="../../customXml/item26.xml"/><Relationship Id="rId11" Type="http://schemas.openxmlformats.org/officeDocument/2006/relationships/customXml" Target="../../customXml/item35.xml"/><Relationship Id="rId5" Type="http://schemas.openxmlformats.org/officeDocument/2006/relationships/customXml" Target="../../customXml/item81.xml"/><Relationship Id="rId15" Type="http://schemas.openxmlformats.org/officeDocument/2006/relationships/customXml" Target="../../customXml/item19.xml"/><Relationship Id="rId10" Type="http://schemas.openxmlformats.org/officeDocument/2006/relationships/customXml" Target="../../customXml/item50.xml"/><Relationship Id="rId19" Type="http://schemas.openxmlformats.org/officeDocument/2006/relationships/customXml" Target="../../customXml/item17.xml"/><Relationship Id="rId4" Type="http://schemas.openxmlformats.org/officeDocument/2006/relationships/customXml" Target="../../customXml/item75.xml"/><Relationship Id="rId9" Type="http://schemas.openxmlformats.org/officeDocument/2006/relationships/customXml" Target="../../customXml/item2.xml"/><Relationship Id="rId14" Type="http://schemas.openxmlformats.org/officeDocument/2006/relationships/customXml" Target="../../customXml/item73.xml"/><Relationship Id="rId22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0.xml"/><Relationship Id="rId18" Type="http://schemas.openxmlformats.org/officeDocument/2006/relationships/customXml" Target="../../customXml/item57.xml"/><Relationship Id="rId26" Type="http://schemas.openxmlformats.org/officeDocument/2006/relationships/customXml" Target="../../customXml/item78.xml"/><Relationship Id="rId3" Type="http://schemas.openxmlformats.org/officeDocument/2006/relationships/customXml" Target="../../customXml/item38.xml"/><Relationship Id="rId21" Type="http://schemas.openxmlformats.org/officeDocument/2006/relationships/customXml" Target="../../customXml/item9.xml"/><Relationship Id="rId34" Type="http://schemas.openxmlformats.org/officeDocument/2006/relationships/image" Target="../media/image3.emf"/><Relationship Id="rId7" Type="http://schemas.openxmlformats.org/officeDocument/2006/relationships/customXml" Target="../../customXml/item70.xml"/><Relationship Id="rId12" Type="http://schemas.openxmlformats.org/officeDocument/2006/relationships/customXml" Target="../../customXml/item48.xml"/><Relationship Id="rId17" Type="http://schemas.openxmlformats.org/officeDocument/2006/relationships/customXml" Target="../../customXml/item36.xml"/><Relationship Id="rId25" Type="http://schemas.openxmlformats.org/officeDocument/2006/relationships/customXml" Target="../../customXml/item15.xml"/><Relationship Id="rId33" Type="http://schemas.openxmlformats.org/officeDocument/2006/relationships/image" Target="../media/image2.png"/><Relationship Id="rId2" Type="http://schemas.openxmlformats.org/officeDocument/2006/relationships/customXml" Target="../../customXml/item67.xml"/><Relationship Id="rId16" Type="http://schemas.openxmlformats.org/officeDocument/2006/relationships/customXml" Target="../../customXml/item49.xml"/><Relationship Id="rId20" Type="http://schemas.openxmlformats.org/officeDocument/2006/relationships/customXml" Target="../../customXml/item24.xml"/><Relationship Id="rId29" Type="http://schemas.openxmlformats.org/officeDocument/2006/relationships/customXml" Target="../../customXml/item80.xml"/><Relationship Id="rId1" Type="http://schemas.openxmlformats.org/officeDocument/2006/relationships/customXml" Target="../../customXml/item59.xml"/><Relationship Id="rId6" Type="http://schemas.openxmlformats.org/officeDocument/2006/relationships/customXml" Target="../../customXml/item84.xml"/><Relationship Id="rId11" Type="http://schemas.openxmlformats.org/officeDocument/2006/relationships/customXml" Target="../../customXml/item61.xml"/><Relationship Id="rId24" Type="http://schemas.openxmlformats.org/officeDocument/2006/relationships/customXml" Target="../../customXml/item52.xml"/><Relationship Id="rId32" Type="http://schemas.openxmlformats.org/officeDocument/2006/relationships/slideLayout" Target="../slideLayouts/slideLayout4.xml"/><Relationship Id="rId5" Type="http://schemas.openxmlformats.org/officeDocument/2006/relationships/customXml" Target="../../customXml/item1.xml"/><Relationship Id="rId15" Type="http://schemas.openxmlformats.org/officeDocument/2006/relationships/customXml" Target="../../customXml/item44.xml"/><Relationship Id="rId23" Type="http://schemas.openxmlformats.org/officeDocument/2006/relationships/customXml" Target="../../customXml/item41.xml"/><Relationship Id="rId28" Type="http://schemas.openxmlformats.org/officeDocument/2006/relationships/customXml" Target="../../customXml/item63.xml"/><Relationship Id="rId10" Type="http://schemas.openxmlformats.org/officeDocument/2006/relationships/customXml" Target="../../customXml/item65.xml"/><Relationship Id="rId19" Type="http://schemas.openxmlformats.org/officeDocument/2006/relationships/customXml" Target="../../customXml/item21.xml"/><Relationship Id="rId31" Type="http://schemas.openxmlformats.org/officeDocument/2006/relationships/customXml" Target="../../customXml/item29.xml"/><Relationship Id="rId4" Type="http://schemas.openxmlformats.org/officeDocument/2006/relationships/customXml" Target="../../customXml/item51.xml"/><Relationship Id="rId9" Type="http://schemas.openxmlformats.org/officeDocument/2006/relationships/customXml" Target="../../customXml/item42.xml"/><Relationship Id="rId14" Type="http://schemas.openxmlformats.org/officeDocument/2006/relationships/customXml" Target="../../customXml/item11.xml"/><Relationship Id="rId22" Type="http://schemas.openxmlformats.org/officeDocument/2006/relationships/customXml" Target="../../customXml/item16.xml"/><Relationship Id="rId27" Type="http://schemas.openxmlformats.org/officeDocument/2006/relationships/customXml" Target="../../customXml/item18.xml"/><Relationship Id="rId30" Type="http://schemas.openxmlformats.org/officeDocument/2006/relationships/customXml" Target="../../customXml/item53.xml"/><Relationship Id="rId8" Type="http://schemas.openxmlformats.org/officeDocument/2006/relationships/customXml" Target="../../customXml/item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7.xml"/><Relationship Id="rId3" Type="http://schemas.openxmlformats.org/officeDocument/2006/relationships/customXml" Target="../../customXml/item34.xml"/><Relationship Id="rId7" Type="http://schemas.openxmlformats.org/officeDocument/2006/relationships/customXml" Target="../../customXml/item85.xml"/><Relationship Id="rId12" Type="http://schemas.openxmlformats.org/officeDocument/2006/relationships/slideLayout" Target="../slideLayouts/slideLayout4.xml"/><Relationship Id="rId2" Type="http://schemas.openxmlformats.org/officeDocument/2006/relationships/customXml" Target="../../customXml/item31.xml"/><Relationship Id="rId1" Type="http://schemas.openxmlformats.org/officeDocument/2006/relationships/customXml" Target="../../customXml/item79.xml"/><Relationship Id="rId6" Type="http://schemas.openxmlformats.org/officeDocument/2006/relationships/customXml" Target="../../customXml/item71.xml"/><Relationship Id="rId11" Type="http://schemas.openxmlformats.org/officeDocument/2006/relationships/customXml" Target="../../customXml/item58.xml"/><Relationship Id="rId5" Type="http://schemas.openxmlformats.org/officeDocument/2006/relationships/customXml" Target="../../customXml/item77.xml"/><Relationship Id="rId10" Type="http://schemas.openxmlformats.org/officeDocument/2006/relationships/customXml" Target="../../customXml/item10.xml"/><Relationship Id="rId4" Type="http://schemas.openxmlformats.org/officeDocument/2006/relationships/customXml" Target="../../customXml/item69.xml"/><Relationship Id="rId9" Type="http://schemas.openxmlformats.org/officeDocument/2006/relationships/customXml" Target="../../customXml/item6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4.xml"/><Relationship Id="rId7" Type="http://schemas.openxmlformats.org/officeDocument/2006/relationships/slideLayout" Target="../slideLayouts/slideLayout4.xml"/><Relationship Id="rId2" Type="http://schemas.openxmlformats.org/officeDocument/2006/relationships/customXml" Target="../../customXml/item82.xml"/><Relationship Id="rId1" Type="http://schemas.openxmlformats.org/officeDocument/2006/relationships/customXml" Target="../../customXml/item30.xml"/><Relationship Id="rId6" Type="http://schemas.openxmlformats.org/officeDocument/2006/relationships/customXml" Target="../../customXml/item95.xml"/><Relationship Id="rId5" Type="http://schemas.openxmlformats.org/officeDocument/2006/relationships/customXml" Target="../../customXml/item64.xml"/><Relationship Id="rId4" Type="http://schemas.openxmlformats.org/officeDocument/2006/relationships/customXml" Target="../../customXml/item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15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RibbonApplication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173" name="Group 17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81" name="Group 180"/>
              <p:cNvGrpSpPr/>
              <p:nvPr/>
            </p:nvGrpSpPr>
            <p:grpSpPr>
              <a:xfrm>
                <a:off x="0" y="0"/>
                <a:ext cx="9144000" cy="6858000"/>
                <a:chOff x="0" y="0"/>
                <a:chExt cx="9144000" cy="6858000"/>
              </a:xfrm>
            </p:grpSpPr>
            <p:sp>
              <p:nvSpPr>
                <p:cNvPr id="189" name="Rectangle 188"/>
                <p:cNvSpPr/>
                <p:nvPr/>
              </p:nvSpPr>
              <p:spPr>
                <a:xfrm>
                  <a:off x="0" y="0"/>
                  <a:ext cx="9144000" cy="6858000"/>
                </a:xfrm>
                <a:prstGeom prst="rect">
                  <a:avLst/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190" name="Rectangle 189"/>
                <p:cNvSpPr/>
                <p:nvPr/>
              </p:nvSpPr>
              <p:spPr>
                <a:xfrm>
                  <a:off x="76200" y="309484"/>
                  <a:ext cx="8991600" cy="6437733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191" name="WindowTitle"/>
                <p:cNvSpPr txBox="1"/>
                <p:nvPr/>
              </p:nvSpPr>
              <p:spPr>
                <a:xfrm>
                  <a:off x="272875" y="65818"/>
                  <a:ext cx="411298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sz="1200" smtClean="0">
                      <a:solidFill>
                        <a:prstClr val="white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Synthesis Music Analyzer – Công cụ phân tích nhạc tổng hợp</a:t>
                  </a:r>
                  <a:endPara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182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184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185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186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7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8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83" name="Oval 182"/>
              <p:cNvSpPr/>
              <p:nvPr/>
            </p:nvSpPr>
            <p:spPr>
              <a:xfrm>
                <a:off x="83477" y="80065"/>
                <a:ext cx="145536" cy="150875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>
              <a:off x="73271" y="309484"/>
              <a:ext cx="8991600" cy="1203413"/>
              <a:chOff x="75085" y="381000"/>
              <a:chExt cx="8991600" cy="1203413"/>
            </a:xfrm>
          </p:grpSpPr>
          <p:sp>
            <p:nvSpPr>
              <p:cNvPr id="175" name="Container"/>
              <p:cNvSpPr/>
              <p:nvPr/>
            </p:nvSpPr>
            <p:spPr>
              <a:xfrm>
                <a:off x="75085" y="600456"/>
                <a:ext cx="8991600" cy="983957"/>
              </a:xfrm>
              <a:prstGeom prst="rect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95000">
                    <a:sysClr val="window" lastClr="FFFFFF">
                      <a:shade val="100000"/>
                      <a:satMod val="115000"/>
                    </a:sysClr>
                  </a:gs>
                </a:gsLst>
                <a:lin ang="16200000" scaled="1"/>
              </a:gra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76" name="Active"/>
              <p:cNvSpPr txBox="1"/>
              <p:nvPr/>
            </p:nvSpPr>
            <p:spPr>
              <a:xfrm>
                <a:off x="80211" y="381000"/>
                <a:ext cx="712054" cy="219456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45720" tIns="18288" rIns="0" rtlCol="0">
                <a:noAutofit/>
              </a:bodyPr>
              <a:lstStyle/>
              <a:p>
                <a:pPr algn="ctr"/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File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7" name="Active"/>
              <p:cNvSpPr txBox="1"/>
              <p:nvPr/>
            </p:nvSpPr>
            <p:spPr>
              <a:xfrm>
                <a:off x="1788497" y="381000"/>
                <a:ext cx="7278188" cy="219455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182880" tIns="18288" rIns="0" rtlCol="0">
                <a:noAutofit/>
              </a:bodyPr>
              <a:lstStyle/>
              <a:p>
                <a:r>
                  <a:rPr lang="en-US" sz="120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Nghe </a:t>
                </a:r>
                <a:r>
                  <a:rPr lang="en-US" sz="120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      Cấu </a:t>
                </a:r>
                <a:r>
                  <a:rPr lang="en-US" sz="120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hình      Tra cứu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78" name="Group 177"/>
              <p:cNvGrpSpPr/>
              <p:nvPr/>
            </p:nvGrpSpPr>
            <p:grpSpPr>
              <a:xfrm>
                <a:off x="839391" y="381000"/>
                <a:ext cx="949106" cy="219456"/>
                <a:chOff x="840506" y="2907875"/>
                <a:chExt cx="949106" cy="219456"/>
              </a:xfrm>
            </p:grpSpPr>
            <p:sp>
              <p:nvSpPr>
                <p:cNvPr id="179" name="Active"/>
                <p:cNvSpPr txBox="1"/>
                <p:nvPr/>
              </p:nvSpPr>
              <p:spPr>
                <a:xfrm>
                  <a:off x="840506" y="2907875"/>
                  <a:ext cx="949106" cy="219456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txBody>
                <a:bodyPr wrap="none" lIns="45720" tIns="18288" rIns="0" rtlCol="0">
                  <a:noAutofit/>
                </a:bodyPr>
                <a:lstStyle/>
                <a:p>
                  <a:pPr algn="ctr"/>
                  <a:r>
                    <a:rPr lang="en-US" sz="120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Đặc tính</a:t>
                  </a:r>
                  <a:endPara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80" name="TabLine"/>
                <p:cNvSpPr/>
                <p:nvPr/>
              </p:nvSpPr>
              <p:spPr>
                <a:xfrm>
                  <a:off x="850676" y="3127331"/>
                  <a:ext cx="928768" cy="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FFFFFF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192" name="Title 19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Giao diện </a:t>
            </a:r>
            <a:r>
              <a:rPr lang="en-US" smtClean="0"/>
              <a:t>chính</a:t>
            </a:r>
            <a:br>
              <a:rPr lang="en-US" smtClean="0"/>
            </a:br>
            <a:r>
              <a:rPr lang="en-US"/>
              <a:t/>
            </a:r>
            <a:br>
              <a:rPr lang="en-US"/>
            </a:br>
            <a:r>
              <a:rPr lang="en-US" smtClean="0"/>
              <a:t>Tab Thông số chung</a:t>
            </a:r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600200" y="647700"/>
            <a:ext cx="0" cy="826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6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1453017753"/>
              </p:ext>
            </p:extLst>
          </p:nvPr>
        </p:nvGraphicFramePr>
        <p:xfrm>
          <a:off x="381614" y="2686050"/>
          <a:ext cx="4056234" cy="256937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29945"/>
                <a:gridCol w="920955"/>
                <a:gridCol w="850520"/>
                <a:gridCol w="954814"/>
              </a:tblGrid>
              <a:tr h="197644"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Đặc</a:t>
                      </a:r>
                      <a:r>
                        <a:rPr lang="en-US" sz="1100" baseline="0" smtClean="0">
                          <a:solidFill>
                            <a:srgbClr val="000000"/>
                          </a:solidFill>
                        </a:rPr>
                        <a:t> tính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Đơn</a:t>
                      </a:r>
                      <a:r>
                        <a:rPr lang="en-US" sz="1100" baseline="0" smtClean="0">
                          <a:solidFill>
                            <a:srgbClr val="000000"/>
                          </a:solidFill>
                        </a:rPr>
                        <a:t> vị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Giá</a:t>
                      </a:r>
                      <a:r>
                        <a:rPr lang="en-US" sz="1100" baseline="0" smtClean="0">
                          <a:solidFill>
                            <a:srgbClr val="000000"/>
                          </a:solidFill>
                        </a:rPr>
                        <a:t> trị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Trung</a:t>
                      </a:r>
                      <a:r>
                        <a:rPr lang="en-US" sz="1100" baseline="0" smtClean="0">
                          <a:solidFill>
                            <a:srgbClr val="000000"/>
                          </a:solidFill>
                        </a:rPr>
                        <a:t> bình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1976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smtClean="0">
                          <a:solidFill>
                            <a:srgbClr val="000000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Số Track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  <a:latin typeface="+mn-lt"/>
                        </a:rPr>
                        <a:t>bè</a:t>
                      </a:r>
                      <a:endParaRPr lang="en-US" sz="11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76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smtClean="0">
                          <a:solidFill>
                            <a:srgbClr val="000000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Thời lượng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  <a:latin typeface="+mn-lt"/>
                        </a:rPr>
                        <a:t>giây</a:t>
                      </a:r>
                      <a:endParaRPr lang="en-US" sz="11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210</a:t>
                      </a:r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6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smtClean="0">
                          <a:solidFill>
                            <a:srgbClr val="000000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Số nốt nhạc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  <a:latin typeface="+mn-lt"/>
                        </a:rPr>
                        <a:t>nốt</a:t>
                      </a:r>
                      <a:endParaRPr lang="en-US" sz="11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425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6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smtClean="0">
                          <a:solidFill>
                            <a:srgbClr val="000000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Tốc độ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  <a:latin typeface="+mn-lt"/>
                        </a:rPr>
                        <a:t>phách/phút</a:t>
                      </a:r>
                      <a:endParaRPr lang="en-US" sz="11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120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644"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rgbClr val="000000"/>
                          </a:solidFill>
                          <a:latin typeface="+mn-lt"/>
                        </a:rPr>
                        <a:t>Khóa</a:t>
                      </a:r>
                      <a:r>
                        <a:rPr lang="en-US" sz="1100" baseline="0" smtClean="0">
                          <a:solidFill>
                            <a:srgbClr val="000000"/>
                          </a:solidFill>
                          <a:latin typeface="+mn-lt"/>
                        </a:rPr>
                        <a:t> thời gian</a:t>
                      </a:r>
                      <a:endParaRPr lang="en-US" sz="11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  <a:latin typeface="+mn-lt"/>
                        </a:rPr>
                        <a:t>-</a:t>
                      </a:r>
                      <a:endParaRPr lang="en-US" sz="11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¾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644"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Trường</a:t>
                      </a:r>
                      <a:r>
                        <a:rPr lang="en-US" sz="1100" baseline="0" smtClean="0">
                          <a:solidFill>
                            <a:srgbClr val="000000"/>
                          </a:solidFill>
                        </a:rPr>
                        <a:t> độ thấp nhất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-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nốt</a:t>
                      </a:r>
                      <a:r>
                        <a:rPr lang="en-US" sz="1100" baseline="0" smtClean="0">
                          <a:solidFill>
                            <a:srgbClr val="000000"/>
                          </a:solidFill>
                        </a:rPr>
                        <a:t> móc kép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644"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Trường</a:t>
                      </a:r>
                      <a:r>
                        <a:rPr lang="en-US" sz="1100" baseline="0" smtClean="0">
                          <a:solidFill>
                            <a:srgbClr val="000000"/>
                          </a:solidFill>
                        </a:rPr>
                        <a:t> độ cao nhất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nốt</a:t>
                      </a:r>
                      <a:r>
                        <a:rPr lang="en-US" sz="1100" baseline="0" smtClean="0">
                          <a:solidFill>
                            <a:srgbClr val="000000"/>
                          </a:solidFill>
                        </a:rPr>
                        <a:t> đen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644"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Cao độ</a:t>
                      </a:r>
                      <a:r>
                        <a:rPr lang="en-US" sz="1100" baseline="0" smtClean="0">
                          <a:solidFill>
                            <a:srgbClr val="000000"/>
                          </a:solidFill>
                        </a:rPr>
                        <a:t> lớn nhất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nốt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E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644"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Cao độ</a:t>
                      </a:r>
                      <a:r>
                        <a:rPr lang="en-US" sz="1100" baseline="0" smtClean="0">
                          <a:solidFill>
                            <a:srgbClr val="000000"/>
                          </a:solidFill>
                        </a:rPr>
                        <a:t> thấp nhất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nốt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C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64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64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64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7" name="HorizontalBarChart"/>
          <p:cNvGraphicFramePr/>
          <p:nvPr>
            <p:custDataLst>
              <p:custData r:id="rId3"/>
            </p:custDataLst>
            <p:extLst>
              <p:ext uri="{D42A27DB-BD31-4B8C-83A1-F6EECF244321}">
                <p14:modId xmlns:p14="http://schemas.microsoft.com/office/powerpoint/2010/main" val="1610668385"/>
              </p:ext>
            </p:extLst>
          </p:nvPr>
        </p:nvGraphicFramePr>
        <p:xfrm>
          <a:off x="4385860" y="1798638"/>
          <a:ext cx="4246451" cy="4640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50" name="Content"/>
          <p:cNvSpPr txBox="1"/>
          <p:nvPr>
            <p:custDataLst>
              <p:custData r:id="rId4"/>
            </p:custDataLst>
          </p:nvPr>
        </p:nvSpPr>
        <p:spPr>
          <a:xfrm>
            <a:off x="1854811" y="1243484"/>
            <a:ext cx="67037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Cao độ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0965" y="647700"/>
            <a:ext cx="1279517" cy="806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"/>
          <p:cNvSpPr txBox="1"/>
          <p:nvPr>
            <p:custDataLst>
              <p:custData r:id="rId5"/>
            </p:custDataLst>
          </p:nvPr>
        </p:nvSpPr>
        <p:spPr>
          <a:xfrm>
            <a:off x="186435" y="1243484"/>
            <a:ext cx="127951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Thông số chung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8" name="Picture 57"/>
          <p:cNvPicPr preferRelativeResize="0">
            <a:picLocks/>
          </p:cNvPicPr>
          <p:nvPr>
            <p:custDataLst>
              <p:custData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76" y="734204"/>
            <a:ext cx="372433" cy="438938"/>
          </a:xfrm>
          <a:prstGeom prst="rect">
            <a:avLst/>
          </a:prstGeom>
        </p:spPr>
      </p:pic>
      <p:sp>
        <p:nvSpPr>
          <p:cNvPr id="61" name="Content"/>
          <p:cNvSpPr txBox="1"/>
          <p:nvPr>
            <p:custDataLst>
              <p:custData r:id="rId7"/>
            </p:custDataLst>
          </p:nvPr>
        </p:nvSpPr>
        <p:spPr>
          <a:xfrm>
            <a:off x="1837147" y="729952"/>
            <a:ext cx="745717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3600" b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#b</a:t>
            </a:r>
            <a:endParaRPr lang="en-US" sz="36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3782076" y="659977"/>
            <a:ext cx="0" cy="826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ontent"/>
          <p:cNvSpPr txBox="1"/>
          <p:nvPr>
            <p:custDataLst>
              <p:custData r:id="rId8"/>
            </p:custDataLst>
          </p:nvPr>
        </p:nvSpPr>
        <p:spPr>
          <a:xfrm>
            <a:off x="2870200" y="740518"/>
            <a:ext cx="745717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3600" b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#b</a:t>
            </a:r>
            <a:endParaRPr lang="en-US" sz="36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4" name="Content"/>
          <p:cNvSpPr txBox="1"/>
          <p:nvPr>
            <p:custDataLst>
              <p:custData r:id="rId9"/>
            </p:custDataLst>
          </p:nvPr>
        </p:nvSpPr>
        <p:spPr>
          <a:xfrm>
            <a:off x="2887864" y="1254050"/>
            <a:ext cx="67037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Cao độ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01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RibbonApplication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173" name="Group 17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81" name="Group 180"/>
              <p:cNvGrpSpPr/>
              <p:nvPr/>
            </p:nvGrpSpPr>
            <p:grpSpPr>
              <a:xfrm>
                <a:off x="0" y="0"/>
                <a:ext cx="9144000" cy="6858000"/>
                <a:chOff x="0" y="0"/>
                <a:chExt cx="9144000" cy="6858000"/>
              </a:xfrm>
            </p:grpSpPr>
            <p:sp>
              <p:nvSpPr>
                <p:cNvPr id="189" name="Rectangle 188"/>
                <p:cNvSpPr/>
                <p:nvPr/>
              </p:nvSpPr>
              <p:spPr>
                <a:xfrm>
                  <a:off x="0" y="0"/>
                  <a:ext cx="9144000" cy="6858000"/>
                </a:xfrm>
                <a:prstGeom prst="rect">
                  <a:avLst/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190" name="Rectangle 189"/>
                <p:cNvSpPr/>
                <p:nvPr/>
              </p:nvSpPr>
              <p:spPr>
                <a:xfrm>
                  <a:off x="76200" y="309484"/>
                  <a:ext cx="8991600" cy="6437733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191" name="WindowTitle"/>
                <p:cNvSpPr txBox="1"/>
                <p:nvPr/>
              </p:nvSpPr>
              <p:spPr>
                <a:xfrm>
                  <a:off x="272875" y="65818"/>
                  <a:ext cx="411298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sz="1200" smtClean="0">
                      <a:solidFill>
                        <a:prstClr val="white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Synthesis Music Analyzer – Công cụ phân tích nhạc tổng hợp</a:t>
                  </a:r>
                  <a:endPara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182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184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185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186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7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8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83" name="Oval 182"/>
              <p:cNvSpPr/>
              <p:nvPr/>
            </p:nvSpPr>
            <p:spPr>
              <a:xfrm>
                <a:off x="83477" y="80065"/>
                <a:ext cx="145536" cy="150875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>
              <a:off x="73271" y="309484"/>
              <a:ext cx="8991600" cy="1203413"/>
              <a:chOff x="75085" y="381000"/>
              <a:chExt cx="8991600" cy="1203413"/>
            </a:xfrm>
          </p:grpSpPr>
          <p:sp>
            <p:nvSpPr>
              <p:cNvPr id="175" name="Container"/>
              <p:cNvSpPr/>
              <p:nvPr/>
            </p:nvSpPr>
            <p:spPr>
              <a:xfrm>
                <a:off x="75085" y="600456"/>
                <a:ext cx="8991600" cy="983957"/>
              </a:xfrm>
              <a:prstGeom prst="rect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95000">
                    <a:sysClr val="window" lastClr="FFFFFF">
                      <a:shade val="100000"/>
                      <a:satMod val="115000"/>
                    </a:sysClr>
                  </a:gs>
                </a:gsLst>
                <a:lin ang="16200000" scaled="1"/>
              </a:gra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76" name="Active"/>
              <p:cNvSpPr txBox="1"/>
              <p:nvPr/>
            </p:nvSpPr>
            <p:spPr>
              <a:xfrm>
                <a:off x="80211" y="381000"/>
                <a:ext cx="712054" cy="219456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45720" tIns="18288" rIns="0" rtlCol="0">
                <a:noAutofit/>
              </a:bodyPr>
              <a:lstStyle/>
              <a:p>
                <a:pPr algn="ctr"/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File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7" name="Active"/>
              <p:cNvSpPr txBox="1"/>
              <p:nvPr/>
            </p:nvSpPr>
            <p:spPr>
              <a:xfrm>
                <a:off x="1788497" y="381000"/>
                <a:ext cx="7278188" cy="219455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182880" tIns="18288" rIns="0" rtlCol="0">
                <a:noAutofit/>
              </a:bodyPr>
              <a:lstStyle/>
              <a:p>
                <a:r>
                  <a:rPr lang="en-US" sz="120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Nghe </a:t>
                </a:r>
                <a:r>
                  <a:rPr lang="en-US" sz="120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      Cấu </a:t>
                </a:r>
                <a:r>
                  <a:rPr lang="en-US" sz="120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hình      Tra cứu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78" name="Group 177"/>
              <p:cNvGrpSpPr/>
              <p:nvPr/>
            </p:nvGrpSpPr>
            <p:grpSpPr>
              <a:xfrm>
                <a:off x="839391" y="381000"/>
                <a:ext cx="949106" cy="219456"/>
                <a:chOff x="840506" y="2907875"/>
                <a:chExt cx="949106" cy="219456"/>
              </a:xfrm>
            </p:grpSpPr>
            <p:sp>
              <p:nvSpPr>
                <p:cNvPr id="179" name="Active"/>
                <p:cNvSpPr txBox="1"/>
                <p:nvPr/>
              </p:nvSpPr>
              <p:spPr>
                <a:xfrm>
                  <a:off x="840506" y="2907875"/>
                  <a:ext cx="949106" cy="219456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txBody>
                <a:bodyPr wrap="none" lIns="45720" tIns="18288" rIns="0" rtlCol="0">
                  <a:noAutofit/>
                </a:bodyPr>
                <a:lstStyle/>
                <a:p>
                  <a:pPr algn="ctr"/>
                  <a:r>
                    <a:rPr lang="en-US" sz="120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Đặc tính</a:t>
                  </a:r>
                  <a:endPara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80" name="TabLine"/>
                <p:cNvSpPr/>
                <p:nvPr/>
              </p:nvSpPr>
              <p:spPr>
                <a:xfrm>
                  <a:off x="850676" y="3127331"/>
                  <a:ext cx="928768" cy="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FFFFFF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192" name="Title 191"/>
          <p:cNvSpPr>
            <a:spLocks noGrp="1"/>
          </p:cNvSpPr>
          <p:nvPr>
            <p:ph type="title"/>
          </p:nvPr>
        </p:nvSpPr>
        <p:spPr>
          <a:xfrm>
            <a:off x="9515475" y="298450"/>
            <a:ext cx="2324100" cy="2320925"/>
          </a:xfrm>
        </p:spPr>
        <p:txBody>
          <a:bodyPr/>
          <a:lstStyle/>
          <a:p>
            <a:r>
              <a:rPr lang="en-US" smtClean="0"/>
              <a:t>Giao diện </a:t>
            </a:r>
            <a:r>
              <a:rPr lang="en-US" smtClean="0"/>
              <a:t>chính</a:t>
            </a:r>
            <a:br>
              <a:rPr lang="en-US" smtClean="0"/>
            </a:br>
            <a:r>
              <a:rPr lang="en-US"/>
              <a:t/>
            </a:r>
            <a:br>
              <a:rPr lang="en-US"/>
            </a:br>
            <a:r>
              <a:rPr lang="en-US" smtClean="0"/>
              <a:t>Tab Nốt nhạc</a:t>
            </a:r>
            <a:endParaRPr lang="en-US"/>
          </a:p>
        </p:txBody>
      </p:sp>
      <p:graphicFrame>
        <p:nvGraphicFramePr>
          <p:cNvPr id="106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1129065216"/>
              </p:ext>
            </p:extLst>
          </p:nvPr>
        </p:nvGraphicFramePr>
        <p:xfrm>
          <a:off x="348182" y="2941695"/>
          <a:ext cx="3030393" cy="256937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52045"/>
                <a:gridCol w="758445"/>
                <a:gridCol w="542545"/>
                <a:gridCol w="674308"/>
                <a:gridCol w="703050"/>
              </a:tblGrid>
              <a:tr h="197644"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STT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Nốt</a:t>
                      </a:r>
                      <a:r>
                        <a:rPr lang="en-US" sz="1100" baseline="0" smtClean="0">
                          <a:solidFill>
                            <a:srgbClr val="000000"/>
                          </a:solidFill>
                        </a:rPr>
                        <a:t> nhạc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Kí</a:t>
                      </a:r>
                      <a:r>
                        <a:rPr lang="en-US" sz="1100" baseline="0" smtClean="0">
                          <a:solidFill>
                            <a:srgbClr val="000000"/>
                          </a:solidFill>
                        </a:rPr>
                        <a:t> hiệu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Số</a:t>
                      </a:r>
                      <a:r>
                        <a:rPr lang="en-US" sz="1100" baseline="0" smtClean="0">
                          <a:solidFill>
                            <a:srgbClr val="000000"/>
                          </a:solidFill>
                        </a:rPr>
                        <a:t> lượng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Tỷ</a:t>
                      </a:r>
                      <a:r>
                        <a:rPr lang="en-US" sz="1100" baseline="0" smtClean="0">
                          <a:solidFill>
                            <a:srgbClr val="000000"/>
                          </a:solidFill>
                        </a:rPr>
                        <a:t> lệ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19764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smtClean="0">
                          <a:solidFill>
                            <a:srgbClr val="000000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1</a:t>
                      </a:r>
                      <a:endParaRPr lang="en-US" sz="1100" smtClean="0">
                        <a:solidFill>
                          <a:srgbClr val="000000"/>
                        </a:solidFill>
                        <a:latin typeface="+mn-l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Đô</a:t>
                      </a:r>
                      <a:endParaRPr lang="en-US" sz="1100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  <a:latin typeface="+mn-lt"/>
                        </a:rPr>
                        <a:t>C</a:t>
                      </a:r>
                      <a:endParaRPr lang="en-US" sz="11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29,4%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764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smtClean="0">
                          <a:solidFill>
                            <a:srgbClr val="000000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2</a:t>
                      </a:r>
                      <a:endParaRPr lang="en-US" sz="1100" smtClean="0">
                        <a:solidFill>
                          <a:srgbClr val="000000"/>
                        </a:solidFill>
                        <a:latin typeface="+mn-l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Đô #</a:t>
                      </a:r>
                      <a:r>
                        <a:rPr lang="en-US" sz="1100" baseline="0" smtClean="0"/>
                        <a:t>, Re b</a:t>
                      </a:r>
                      <a:endParaRPr lang="en-US" sz="1100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  <a:latin typeface="+mn-lt"/>
                        </a:rPr>
                        <a:t>C#, Db</a:t>
                      </a:r>
                      <a:endParaRPr lang="en-US" sz="11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644">
                <a:tc>
                  <a:txBody>
                    <a:bodyPr/>
                    <a:lstStyle/>
                    <a:p>
                      <a:pPr algn="r"/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Rê</a:t>
                      </a:r>
                      <a:endParaRPr lang="en-US" sz="1100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D</a:t>
                      </a:r>
                      <a:endParaRPr lang="en-US" sz="1100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8,8%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64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smtClean="0">
                          <a:solidFill>
                            <a:srgbClr val="000000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4</a:t>
                      </a:r>
                      <a:endParaRPr lang="en-US" sz="1100" smtClean="0">
                        <a:solidFill>
                          <a:srgbClr val="000000"/>
                        </a:solidFill>
                        <a:latin typeface="+mn-l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Rê #, Mi b</a:t>
                      </a:r>
                      <a:endParaRPr lang="en-US" sz="1100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  <a:latin typeface="+mn-lt"/>
                        </a:rPr>
                        <a:t>D#, Eb</a:t>
                      </a:r>
                      <a:endParaRPr lang="en-US" sz="11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644">
                <a:tc>
                  <a:txBody>
                    <a:bodyPr/>
                    <a:lstStyle/>
                    <a:p>
                      <a:pPr algn="r"/>
                      <a:r>
                        <a:rPr lang="en-US" sz="110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en-US" sz="11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Mi</a:t>
                      </a:r>
                      <a:endParaRPr lang="en-US" sz="1100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  <a:latin typeface="+mn-lt"/>
                        </a:rPr>
                        <a:t>E</a:t>
                      </a:r>
                      <a:endParaRPr lang="en-US" sz="11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27,5%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644">
                <a:tc>
                  <a:txBody>
                    <a:bodyPr/>
                    <a:lstStyle/>
                    <a:p>
                      <a:pPr algn="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Fa</a:t>
                      </a:r>
                      <a:endParaRPr lang="en-US" sz="1100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F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3,9%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644">
                <a:tc>
                  <a:txBody>
                    <a:bodyPr/>
                    <a:lstStyle/>
                    <a:p>
                      <a:pPr algn="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Fa #, Son b</a:t>
                      </a:r>
                      <a:endParaRPr lang="en-US" sz="1100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F#, Gb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644">
                <a:tc>
                  <a:txBody>
                    <a:bodyPr/>
                    <a:lstStyle/>
                    <a:p>
                      <a:pPr algn="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Son</a:t>
                      </a:r>
                      <a:endParaRPr lang="en-US" sz="1100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G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31.4%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644">
                <a:tc>
                  <a:txBody>
                    <a:bodyPr/>
                    <a:lstStyle/>
                    <a:p>
                      <a:pPr algn="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Son #, La b</a:t>
                      </a:r>
                      <a:endParaRPr lang="en-US" sz="1100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G#, Ab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644">
                <a:tc>
                  <a:txBody>
                    <a:bodyPr/>
                    <a:lstStyle/>
                    <a:p>
                      <a:pPr algn="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La</a:t>
                      </a:r>
                      <a:endParaRPr lang="en-US" sz="1100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27,5%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644">
                <a:tc>
                  <a:txBody>
                    <a:bodyPr/>
                    <a:lstStyle/>
                    <a:p>
                      <a:pPr algn="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La #, Si b</a:t>
                      </a:r>
                      <a:endParaRPr lang="en-US" sz="1100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A#, B</a:t>
                      </a:r>
                      <a:r>
                        <a:rPr lang="en-US" sz="1100" baseline="0" smtClean="0">
                          <a:solidFill>
                            <a:srgbClr val="000000"/>
                          </a:solidFill>
                        </a:rPr>
                        <a:t> b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644">
                <a:tc>
                  <a:txBody>
                    <a:bodyPr/>
                    <a:lstStyle/>
                    <a:p>
                      <a:pPr algn="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Si</a:t>
                      </a:r>
                      <a:endParaRPr lang="en-US" sz="1100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B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1%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34" name="Content"/>
          <p:cNvSpPr txBox="1"/>
          <p:nvPr>
            <p:custDataLst>
              <p:custData r:id="rId3"/>
            </p:custDataLst>
          </p:nvPr>
        </p:nvSpPr>
        <p:spPr>
          <a:xfrm>
            <a:off x="288767" y="1754335"/>
            <a:ext cx="271811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Danh sách các nốt nhạc có trong bài: </a:t>
            </a:r>
          </a:p>
        </p:txBody>
      </p:sp>
      <p:sp>
        <p:nvSpPr>
          <p:cNvPr id="38" name="Content"/>
          <p:cNvSpPr/>
          <p:nvPr>
            <p:custDataLst>
              <p:custData r:id="rId4"/>
            </p:custDataLst>
          </p:nvPr>
        </p:nvSpPr>
        <p:spPr>
          <a:xfrm>
            <a:off x="348182" y="1999446"/>
            <a:ext cx="4140010" cy="5606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C, D, E, F, G, A, B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9" name="ScrollbarVertical"/>
          <p:cNvGrpSpPr/>
          <p:nvPr>
            <p:custDataLst>
              <p:custData r:id="rId5"/>
            </p:custDataLst>
          </p:nvPr>
        </p:nvGrpSpPr>
        <p:grpSpPr>
          <a:xfrm>
            <a:off x="4340177" y="2010645"/>
            <a:ext cx="147991" cy="549406"/>
            <a:chOff x="4552849" y="1543109"/>
            <a:chExt cx="91802" cy="3562291"/>
          </a:xfrm>
        </p:grpSpPr>
        <p:sp>
          <p:nvSpPr>
            <p:cNvPr id="40" name="Background"/>
            <p:cNvSpPr>
              <a:spLocks/>
            </p:cNvSpPr>
            <p:nvPr/>
          </p:nvSpPr>
          <p:spPr>
            <a:xfrm>
              <a:off x="4552849" y="1543109"/>
              <a:ext cx="9180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41" name="Slider"/>
            <p:cNvSpPr>
              <a:spLocks/>
            </p:cNvSpPr>
            <p:nvPr/>
          </p:nvSpPr>
          <p:spPr>
            <a:xfrm>
              <a:off x="4552849" y="1842088"/>
              <a:ext cx="9180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42" name="UpArrow"/>
            <p:cNvSpPr>
              <a:spLocks/>
            </p:cNvSpPr>
            <p:nvPr/>
          </p:nvSpPr>
          <p:spPr>
            <a:xfrm>
              <a:off x="4579257" y="1731881"/>
              <a:ext cx="39706" cy="415021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43" name="DownArrow"/>
            <p:cNvSpPr>
              <a:spLocks/>
            </p:cNvSpPr>
            <p:nvPr/>
          </p:nvSpPr>
          <p:spPr>
            <a:xfrm rot="10800000">
              <a:off x="4579257" y="4527944"/>
              <a:ext cx="39706" cy="415021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4" name="Content"/>
          <p:cNvSpPr txBox="1"/>
          <p:nvPr>
            <p:custDataLst>
              <p:custData r:id="rId6"/>
            </p:custDataLst>
          </p:nvPr>
        </p:nvSpPr>
        <p:spPr>
          <a:xfrm>
            <a:off x="272875" y="2698902"/>
            <a:ext cx="147841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Thống kê theo nốt </a:t>
            </a:r>
          </a:p>
        </p:txBody>
      </p:sp>
      <p:graphicFrame>
        <p:nvGraphicFramePr>
          <p:cNvPr id="67" name="VerticalBarChart"/>
          <p:cNvGraphicFramePr/>
          <p:nvPr>
            <p:custDataLst>
              <p:custData r:id="rId7"/>
            </p:custDataLst>
            <p:extLst>
              <p:ext uri="{D42A27DB-BD31-4B8C-83A1-F6EECF244321}">
                <p14:modId xmlns:p14="http://schemas.microsoft.com/office/powerpoint/2010/main" val="870350558"/>
              </p:ext>
            </p:extLst>
          </p:nvPr>
        </p:nvGraphicFramePr>
        <p:xfrm>
          <a:off x="4614448" y="4151085"/>
          <a:ext cx="4109303" cy="2466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cxnSp>
        <p:nvCxnSpPr>
          <p:cNvPr id="69" name="Straight Connector 68"/>
          <p:cNvCxnSpPr/>
          <p:nvPr/>
        </p:nvCxnSpPr>
        <p:spPr>
          <a:xfrm>
            <a:off x="1600200" y="647700"/>
            <a:ext cx="0" cy="826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1710436" y="659977"/>
            <a:ext cx="997592" cy="806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/>
          <p:cNvCxnSpPr/>
          <p:nvPr/>
        </p:nvCxnSpPr>
        <p:spPr>
          <a:xfrm>
            <a:off x="3782076" y="659977"/>
            <a:ext cx="0" cy="826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/>
          <p:cNvPicPr preferRelativeResize="0">
            <a:picLocks/>
          </p:cNvPicPr>
          <p:nvPr>
            <p:custDataLst>
              <p:custData r:id="rId8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76" y="734204"/>
            <a:ext cx="372433" cy="438938"/>
          </a:xfrm>
          <a:prstGeom prst="rect">
            <a:avLst/>
          </a:prstGeom>
        </p:spPr>
      </p:pic>
      <p:sp>
        <p:nvSpPr>
          <p:cNvPr id="75" name="Content"/>
          <p:cNvSpPr txBox="1"/>
          <p:nvPr>
            <p:custDataLst>
              <p:custData r:id="rId9"/>
            </p:custDataLst>
          </p:nvPr>
        </p:nvSpPr>
        <p:spPr>
          <a:xfrm>
            <a:off x="1837147" y="729952"/>
            <a:ext cx="745717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3600" b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#b</a:t>
            </a:r>
            <a:endParaRPr lang="en-US" sz="36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" name="Content"/>
          <p:cNvSpPr txBox="1"/>
          <p:nvPr>
            <p:custDataLst>
              <p:custData r:id="rId10"/>
            </p:custDataLst>
          </p:nvPr>
        </p:nvSpPr>
        <p:spPr>
          <a:xfrm>
            <a:off x="1786686" y="1243484"/>
            <a:ext cx="80663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Nốt nhạc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Content"/>
          <p:cNvSpPr txBox="1"/>
          <p:nvPr>
            <p:custDataLst>
              <p:custData r:id="rId11"/>
            </p:custDataLst>
          </p:nvPr>
        </p:nvSpPr>
        <p:spPr>
          <a:xfrm>
            <a:off x="186435" y="1243484"/>
            <a:ext cx="127951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Thông số chung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309833790"/>
              </p:ext>
            </p:extLst>
          </p:nvPr>
        </p:nvGraphicFramePr>
        <p:xfrm>
          <a:off x="5675085" y="1754335"/>
          <a:ext cx="2536312" cy="23016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sp>
        <p:nvSpPr>
          <p:cNvPr id="81" name="Content"/>
          <p:cNvSpPr txBox="1"/>
          <p:nvPr>
            <p:custDataLst>
              <p:custData r:id="rId12"/>
            </p:custDataLst>
          </p:nvPr>
        </p:nvSpPr>
        <p:spPr>
          <a:xfrm>
            <a:off x="2870200" y="740518"/>
            <a:ext cx="745717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3600" b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#b</a:t>
            </a:r>
            <a:endParaRPr lang="en-US" sz="36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Content"/>
          <p:cNvSpPr txBox="1"/>
          <p:nvPr>
            <p:custDataLst>
              <p:custData r:id="rId13"/>
            </p:custDataLst>
          </p:nvPr>
        </p:nvSpPr>
        <p:spPr>
          <a:xfrm>
            <a:off x="2887864" y="1254050"/>
            <a:ext cx="67037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Cao độ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3" name="Rounded Rectangular Callout 82"/>
          <p:cNvSpPr/>
          <p:nvPr/>
        </p:nvSpPr>
        <p:spPr>
          <a:xfrm>
            <a:off x="9618962" y="3528350"/>
            <a:ext cx="2117125" cy="2244182"/>
          </a:xfrm>
          <a:prstGeom prst="wedgeRoundRectCallout">
            <a:avLst>
              <a:gd name="adj1" fmla="val -67933"/>
              <a:gd name="adj2" fmla="val -2075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sz="1100" smtClean="0"/>
              <a:t>Thống kê số lượng nốt nhạc theo 12 nốt Đổ, Rê, Mi, Fa, Son, La, Si, và 5 nốt thăng/giáng, </a:t>
            </a:r>
          </a:p>
          <a:p>
            <a:pPr marL="171450" indent="-171450">
              <a:buFontTx/>
              <a:buChar char="-"/>
            </a:pPr>
            <a:r>
              <a:rPr lang="en-US" sz="1100" smtClean="0"/>
              <a:t>KHÔNG bao gồm cao độ.</a:t>
            </a:r>
          </a:p>
          <a:p>
            <a:pPr marL="171450" indent="-171450">
              <a:buFontTx/>
              <a:buChar char="-"/>
            </a:pPr>
            <a:r>
              <a:rPr lang="en-US" sz="1100" smtClean="0"/>
              <a:t>Có thể hiển thị vào danh sách cả những nốt không có mặt (tức là nốt nhạc có số lượng = 0, tùy theo tham số ở phần Cấu hình</a:t>
            </a:r>
          </a:p>
        </p:txBody>
      </p:sp>
    </p:spTree>
    <p:extLst>
      <p:ext uri="{BB962C8B-B14F-4D97-AF65-F5344CB8AC3E}">
        <p14:creationId xmlns:p14="http://schemas.microsoft.com/office/powerpoint/2010/main" val="292293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RibbonApplication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173" name="Group 17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81" name="Group 180"/>
              <p:cNvGrpSpPr/>
              <p:nvPr/>
            </p:nvGrpSpPr>
            <p:grpSpPr>
              <a:xfrm>
                <a:off x="0" y="0"/>
                <a:ext cx="9144000" cy="6858000"/>
                <a:chOff x="0" y="0"/>
                <a:chExt cx="9144000" cy="6858000"/>
              </a:xfrm>
            </p:grpSpPr>
            <p:sp>
              <p:nvSpPr>
                <p:cNvPr id="189" name="Rectangle 188"/>
                <p:cNvSpPr/>
                <p:nvPr/>
              </p:nvSpPr>
              <p:spPr>
                <a:xfrm>
                  <a:off x="0" y="0"/>
                  <a:ext cx="9144000" cy="6858000"/>
                </a:xfrm>
                <a:prstGeom prst="rect">
                  <a:avLst/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190" name="Rectangle 189"/>
                <p:cNvSpPr/>
                <p:nvPr/>
              </p:nvSpPr>
              <p:spPr>
                <a:xfrm>
                  <a:off x="76200" y="309484"/>
                  <a:ext cx="8991600" cy="6437733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191" name="WindowTitle"/>
                <p:cNvSpPr txBox="1"/>
                <p:nvPr/>
              </p:nvSpPr>
              <p:spPr>
                <a:xfrm>
                  <a:off x="272875" y="65818"/>
                  <a:ext cx="411298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sz="1200" smtClean="0">
                      <a:solidFill>
                        <a:prstClr val="white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Synthesis Music Analyzer – Công cụ phân tích nhạc tổng hợp</a:t>
                  </a:r>
                  <a:endPara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182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184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185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186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7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8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83" name="Oval 182"/>
              <p:cNvSpPr/>
              <p:nvPr/>
            </p:nvSpPr>
            <p:spPr>
              <a:xfrm>
                <a:off x="83477" y="80065"/>
                <a:ext cx="145536" cy="150875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>
              <a:off x="73271" y="309484"/>
              <a:ext cx="8991600" cy="1203413"/>
              <a:chOff x="75085" y="381000"/>
              <a:chExt cx="8991600" cy="1203413"/>
            </a:xfrm>
          </p:grpSpPr>
          <p:sp>
            <p:nvSpPr>
              <p:cNvPr id="175" name="Container"/>
              <p:cNvSpPr/>
              <p:nvPr/>
            </p:nvSpPr>
            <p:spPr>
              <a:xfrm>
                <a:off x="75085" y="600456"/>
                <a:ext cx="8991600" cy="983957"/>
              </a:xfrm>
              <a:prstGeom prst="rect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95000">
                    <a:sysClr val="window" lastClr="FFFFFF">
                      <a:shade val="100000"/>
                      <a:satMod val="115000"/>
                    </a:sysClr>
                  </a:gs>
                </a:gsLst>
                <a:lin ang="16200000" scaled="1"/>
              </a:gra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76" name="Active"/>
              <p:cNvSpPr txBox="1"/>
              <p:nvPr/>
            </p:nvSpPr>
            <p:spPr>
              <a:xfrm>
                <a:off x="80211" y="381000"/>
                <a:ext cx="712054" cy="219456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45720" tIns="18288" rIns="0" rtlCol="0">
                <a:noAutofit/>
              </a:bodyPr>
              <a:lstStyle/>
              <a:p>
                <a:pPr algn="ctr"/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File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7" name="Active"/>
              <p:cNvSpPr txBox="1"/>
              <p:nvPr/>
            </p:nvSpPr>
            <p:spPr>
              <a:xfrm>
                <a:off x="1788497" y="381000"/>
                <a:ext cx="7278188" cy="219455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182880" tIns="18288" rIns="0" rtlCol="0">
                <a:noAutofit/>
              </a:bodyPr>
              <a:lstStyle/>
              <a:p>
                <a:r>
                  <a:rPr lang="en-US" sz="120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Nghe </a:t>
                </a:r>
                <a:r>
                  <a:rPr lang="en-US" sz="120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      Cấu </a:t>
                </a:r>
                <a:r>
                  <a:rPr lang="en-US" sz="120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hình      Tra cứu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78" name="Group 177"/>
              <p:cNvGrpSpPr/>
              <p:nvPr/>
            </p:nvGrpSpPr>
            <p:grpSpPr>
              <a:xfrm>
                <a:off x="839391" y="381000"/>
                <a:ext cx="949106" cy="219456"/>
                <a:chOff x="840506" y="2907875"/>
                <a:chExt cx="949106" cy="219456"/>
              </a:xfrm>
            </p:grpSpPr>
            <p:sp>
              <p:nvSpPr>
                <p:cNvPr id="179" name="Active"/>
                <p:cNvSpPr txBox="1"/>
                <p:nvPr/>
              </p:nvSpPr>
              <p:spPr>
                <a:xfrm>
                  <a:off x="840506" y="2907875"/>
                  <a:ext cx="949106" cy="219456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txBody>
                <a:bodyPr wrap="none" lIns="45720" tIns="18288" rIns="0" rtlCol="0">
                  <a:noAutofit/>
                </a:bodyPr>
                <a:lstStyle/>
                <a:p>
                  <a:pPr algn="ctr"/>
                  <a:r>
                    <a:rPr lang="en-US" sz="120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Đặc tính</a:t>
                  </a:r>
                  <a:endPara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80" name="TabLine"/>
                <p:cNvSpPr/>
                <p:nvPr/>
              </p:nvSpPr>
              <p:spPr>
                <a:xfrm>
                  <a:off x="850676" y="3127331"/>
                  <a:ext cx="928768" cy="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FFFFFF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192" name="Title 191"/>
          <p:cNvSpPr>
            <a:spLocks noGrp="1"/>
          </p:cNvSpPr>
          <p:nvPr>
            <p:ph type="title"/>
          </p:nvPr>
        </p:nvSpPr>
        <p:spPr>
          <a:xfrm>
            <a:off x="9502775" y="306039"/>
            <a:ext cx="2324100" cy="2320925"/>
          </a:xfrm>
        </p:spPr>
        <p:txBody>
          <a:bodyPr/>
          <a:lstStyle/>
          <a:p>
            <a:r>
              <a:rPr lang="en-US" smtClean="0"/>
              <a:t>Giao diện </a:t>
            </a:r>
            <a:r>
              <a:rPr lang="en-US" smtClean="0"/>
              <a:t>chính</a:t>
            </a:r>
            <a:br>
              <a:rPr lang="en-US" smtClean="0"/>
            </a:br>
            <a:r>
              <a:rPr lang="en-US"/>
              <a:t/>
            </a:r>
            <a:br>
              <a:rPr lang="en-US"/>
            </a:br>
            <a:r>
              <a:rPr lang="en-US" smtClean="0"/>
              <a:t>Tab Cao độ</a:t>
            </a:r>
            <a:endParaRPr lang="en-US"/>
          </a:p>
        </p:txBody>
      </p:sp>
      <p:graphicFrame>
        <p:nvGraphicFramePr>
          <p:cNvPr id="106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853443681"/>
              </p:ext>
            </p:extLst>
          </p:nvPr>
        </p:nvGraphicFramePr>
        <p:xfrm>
          <a:off x="348182" y="2941695"/>
          <a:ext cx="3433895" cy="256937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38346"/>
                <a:gridCol w="728930"/>
                <a:gridCol w="521431"/>
                <a:gridCol w="521431"/>
                <a:gridCol w="648067"/>
                <a:gridCol w="675690"/>
              </a:tblGrid>
              <a:tr h="197644"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STT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Nốt</a:t>
                      </a:r>
                      <a:r>
                        <a:rPr lang="en-US" sz="1100" baseline="0" smtClean="0">
                          <a:solidFill>
                            <a:srgbClr val="000000"/>
                          </a:solidFill>
                        </a:rPr>
                        <a:t> nhạc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Quãng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Kí</a:t>
                      </a:r>
                      <a:r>
                        <a:rPr lang="en-US" sz="1100" baseline="0" smtClean="0">
                          <a:solidFill>
                            <a:srgbClr val="000000"/>
                          </a:solidFill>
                        </a:rPr>
                        <a:t> hiệu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Số</a:t>
                      </a:r>
                      <a:r>
                        <a:rPr lang="en-US" sz="1100" baseline="0" smtClean="0">
                          <a:solidFill>
                            <a:srgbClr val="000000"/>
                          </a:solidFill>
                        </a:rPr>
                        <a:t> lượng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Tỷ</a:t>
                      </a:r>
                      <a:r>
                        <a:rPr lang="en-US" sz="1100" baseline="0" smtClean="0">
                          <a:solidFill>
                            <a:srgbClr val="000000"/>
                          </a:solidFill>
                        </a:rPr>
                        <a:t> lệ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19764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smtClean="0">
                          <a:solidFill>
                            <a:srgbClr val="000000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1</a:t>
                      </a:r>
                      <a:endParaRPr lang="en-US" sz="1100" smtClean="0">
                        <a:solidFill>
                          <a:srgbClr val="000000"/>
                        </a:solidFill>
                        <a:latin typeface="+mn-l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Đô </a:t>
                      </a:r>
                      <a:endParaRPr lang="en-US" sz="1100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sz="11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  <a:latin typeface="+mn-lt"/>
                        </a:rPr>
                        <a:t>C2</a:t>
                      </a:r>
                      <a:endParaRPr lang="en-US" sz="11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25,4%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764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smtClean="0">
                          <a:solidFill>
                            <a:srgbClr val="000000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2</a:t>
                      </a:r>
                      <a:endParaRPr lang="en-US" sz="1100" smtClean="0">
                        <a:solidFill>
                          <a:srgbClr val="000000"/>
                        </a:solidFill>
                        <a:latin typeface="+mn-l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Rê</a:t>
                      </a:r>
                      <a:endParaRPr lang="en-US" sz="1100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2</a:t>
                      </a:r>
                      <a:endParaRPr lang="en-US" sz="1100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D2</a:t>
                      </a:r>
                      <a:endParaRPr lang="en-US" sz="1100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4,9%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644">
                <a:tc>
                  <a:txBody>
                    <a:bodyPr/>
                    <a:lstStyle/>
                    <a:p>
                      <a:pPr algn="r"/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Mi</a:t>
                      </a:r>
                      <a:endParaRPr lang="en-US" sz="1100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sz="11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  <a:latin typeface="+mn-lt"/>
                        </a:rPr>
                        <a:t>E2</a:t>
                      </a:r>
                      <a:endParaRPr lang="en-US" sz="11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25,4%</a:t>
                      </a:r>
                      <a:endParaRPr lang="en-US" sz="110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64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smtClean="0">
                          <a:solidFill>
                            <a:srgbClr val="000000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4</a:t>
                      </a:r>
                      <a:endParaRPr lang="en-US" sz="1100" smtClean="0">
                        <a:solidFill>
                          <a:srgbClr val="000000"/>
                        </a:solidFill>
                        <a:latin typeface="+mn-l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Fa </a:t>
                      </a:r>
                      <a:endParaRPr lang="en-US" sz="1100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F2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3,9%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644">
                <a:tc>
                  <a:txBody>
                    <a:bodyPr/>
                    <a:lstStyle/>
                    <a:p>
                      <a:pPr algn="r"/>
                      <a:r>
                        <a:rPr lang="en-US" sz="110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en-US" sz="11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Son</a:t>
                      </a:r>
                      <a:endParaRPr lang="en-US" sz="1100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G2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31.4%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644">
                <a:tc>
                  <a:txBody>
                    <a:bodyPr/>
                    <a:lstStyle/>
                    <a:p>
                      <a:pPr algn="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La </a:t>
                      </a:r>
                      <a:endParaRPr lang="en-US" sz="1100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A2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27,5%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644">
                <a:tc>
                  <a:txBody>
                    <a:bodyPr/>
                    <a:lstStyle/>
                    <a:p>
                      <a:pPr algn="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Si</a:t>
                      </a:r>
                      <a:endParaRPr lang="en-US" sz="1100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B2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1%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644">
                <a:tc>
                  <a:txBody>
                    <a:bodyPr/>
                    <a:lstStyle/>
                    <a:p>
                      <a:pPr algn="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Đô</a:t>
                      </a:r>
                      <a:endParaRPr lang="en-US" sz="1100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sz="11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  <a:latin typeface="+mn-lt"/>
                        </a:rPr>
                        <a:t>C3</a:t>
                      </a:r>
                      <a:endParaRPr lang="en-US" sz="11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3,9%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644">
                <a:tc>
                  <a:txBody>
                    <a:bodyPr/>
                    <a:lstStyle/>
                    <a:p>
                      <a:pPr algn="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Rê</a:t>
                      </a:r>
                      <a:endParaRPr lang="en-US" sz="1100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D3</a:t>
                      </a:r>
                      <a:endParaRPr lang="en-US" sz="1100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3,9%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644">
                <a:tc>
                  <a:txBody>
                    <a:bodyPr/>
                    <a:lstStyle/>
                    <a:p>
                      <a:pPr algn="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Mi</a:t>
                      </a:r>
                      <a:endParaRPr lang="en-US" sz="1100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sz="11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  <a:latin typeface="+mn-lt"/>
                        </a:rPr>
                        <a:t>E3</a:t>
                      </a:r>
                      <a:endParaRPr lang="en-US" sz="11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3,1%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644">
                <a:tc>
                  <a:txBody>
                    <a:bodyPr/>
                    <a:lstStyle/>
                    <a:p>
                      <a:pPr algn="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644">
                <a:tc>
                  <a:txBody>
                    <a:bodyPr/>
                    <a:lstStyle/>
                    <a:p>
                      <a:pPr algn="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34" name="Content"/>
          <p:cNvSpPr txBox="1"/>
          <p:nvPr>
            <p:custDataLst>
              <p:custData r:id="rId3"/>
            </p:custDataLst>
          </p:nvPr>
        </p:nvSpPr>
        <p:spPr>
          <a:xfrm>
            <a:off x="288767" y="1754335"/>
            <a:ext cx="271811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Danh sách các nốt nhạc có trong bài: </a:t>
            </a:r>
          </a:p>
        </p:txBody>
      </p:sp>
      <p:sp>
        <p:nvSpPr>
          <p:cNvPr id="38" name="Content"/>
          <p:cNvSpPr/>
          <p:nvPr>
            <p:custDataLst>
              <p:custData r:id="rId4"/>
            </p:custDataLst>
          </p:nvPr>
        </p:nvSpPr>
        <p:spPr>
          <a:xfrm>
            <a:off x="348182" y="1999446"/>
            <a:ext cx="4140010" cy="5606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C2, E2, E3, F3, A4, C4, D4, E4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9" name="ScrollbarVertical"/>
          <p:cNvGrpSpPr/>
          <p:nvPr>
            <p:custDataLst>
              <p:custData r:id="rId5"/>
            </p:custDataLst>
          </p:nvPr>
        </p:nvGrpSpPr>
        <p:grpSpPr>
          <a:xfrm>
            <a:off x="4340177" y="2010645"/>
            <a:ext cx="147991" cy="549406"/>
            <a:chOff x="4552849" y="1543109"/>
            <a:chExt cx="91802" cy="3562291"/>
          </a:xfrm>
        </p:grpSpPr>
        <p:sp>
          <p:nvSpPr>
            <p:cNvPr id="40" name="Background"/>
            <p:cNvSpPr>
              <a:spLocks/>
            </p:cNvSpPr>
            <p:nvPr/>
          </p:nvSpPr>
          <p:spPr>
            <a:xfrm>
              <a:off x="4552849" y="1543109"/>
              <a:ext cx="9180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41" name="Slider"/>
            <p:cNvSpPr>
              <a:spLocks/>
            </p:cNvSpPr>
            <p:nvPr/>
          </p:nvSpPr>
          <p:spPr>
            <a:xfrm>
              <a:off x="4552849" y="1842088"/>
              <a:ext cx="9180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42" name="UpArrow"/>
            <p:cNvSpPr>
              <a:spLocks/>
            </p:cNvSpPr>
            <p:nvPr/>
          </p:nvSpPr>
          <p:spPr>
            <a:xfrm>
              <a:off x="4579257" y="1731881"/>
              <a:ext cx="39706" cy="415021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43" name="DownArrow"/>
            <p:cNvSpPr>
              <a:spLocks/>
            </p:cNvSpPr>
            <p:nvPr/>
          </p:nvSpPr>
          <p:spPr>
            <a:xfrm rot="10800000">
              <a:off x="4579257" y="4527944"/>
              <a:ext cx="39706" cy="415021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4" name="Content"/>
          <p:cNvSpPr txBox="1"/>
          <p:nvPr>
            <p:custDataLst>
              <p:custData r:id="rId6"/>
            </p:custDataLst>
          </p:nvPr>
        </p:nvSpPr>
        <p:spPr>
          <a:xfrm>
            <a:off x="272875" y="2698902"/>
            <a:ext cx="147841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Thống kê theo nốt </a:t>
            </a:r>
          </a:p>
        </p:txBody>
      </p:sp>
      <p:graphicFrame>
        <p:nvGraphicFramePr>
          <p:cNvPr id="67" name="VerticalBarChart"/>
          <p:cNvGraphicFramePr/>
          <p:nvPr>
            <p:custDataLst>
              <p:custData r:id="rId7"/>
            </p:custDataLst>
            <p:extLst>
              <p:ext uri="{D42A27DB-BD31-4B8C-83A1-F6EECF244321}">
                <p14:modId xmlns:p14="http://schemas.microsoft.com/office/powerpoint/2010/main" val="3836788619"/>
              </p:ext>
            </p:extLst>
          </p:nvPr>
        </p:nvGraphicFramePr>
        <p:xfrm>
          <a:off x="4614448" y="4151085"/>
          <a:ext cx="4109303" cy="2466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cxnSp>
        <p:nvCxnSpPr>
          <p:cNvPr id="69" name="Straight Connector 68"/>
          <p:cNvCxnSpPr/>
          <p:nvPr/>
        </p:nvCxnSpPr>
        <p:spPr>
          <a:xfrm>
            <a:off x="1600200" y="647700"/>
            <a:ext cx="0" cy="826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2692400" y="659977"/>
            <a:ext cx="1041785" cy="806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/>
          <p:cNvCxnSpPr/>
          <p:nvPr/>
        </p:nvCxnSpPr>
        <p:spPr>
          <a:xfrm>
            <a:off x="3782076" y="659977"/>
            <a:ext cx="0" cy="826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/>
          <p:cNvPicPr preferRelativeResize="0">
            <a:picLocks/>
          </p:cNvPicPr>
          <p:nvPr>
            <p:custDataLst>
              <p:custData r:id="rId8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76" y="734204"/>
            <a:ext cx="372433" cy="438938"/>
          </a:xfrm>
          <a:prstGeom prst="rect">
            <a:avLst/>
          </a:prstGeom>
        </p:spPr>
      </p:pic>
      <p:sp>
        <p:nvSpPr>
          <p:cNvPr id="75" name="Content"/>
          <p:cNvSpPr txBox="1"/>
          <p:nvPr>
            <p:custDataLst>
              <p:custData r:id="rId9"/>
            </p:custDataLst>
          </p:nvPr>
        </p:nvSpPr>
        <p:spPr>
          <a:xfrm>
            <a:off x="1837147" y="729952"/>
            <a:ext cx="745717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3600" b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#b</a:t>
            </a:r>
            <a:endParaRPr lang="en-US" sz="36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" name="Content"/>
          <p:cNvSpPr txBox="1"/>
          <p:nvPr>
            <p:custDataLst>
              <p:custData r:id="rId10"/>
            </p:custDataLst>
          </p:nvPr>
        </p:nvSpPr>
        <p:spPr>
          <a:xfrm>
            <a:off x="1786686" y="1243484"/>
            <a:ext cx="80663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Nốt nhạc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Content"/>
          <p:cNvSpPr txBox="1"/>
          <p:nvPr>
            <p:custDataLst>
              <p:custData r:id="rId11"/>
            </p:custDataLst>
          </p:nvPr>
        </p:nvSpPr>
        <p:spPr>
          <a:xfrm>
            <a:off x="186435" y="1243484"/>
            <a:ext cx="127951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Thông số chung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1189404598"/>
              </p:ext>
            </p:extLst>
          </p:nvPr>
        </p:nvGraphicFramePr>
        <p:xfrm>
          <a:off x="5675085" y="1754335"/>
          <a:ext cx="2536312" cy="23016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sp>
        <p:nvSpPr>
          <p:cNvPr id="81" name="Content"/>
          <p:cNvSpPr txBox="1"/>
          <p:nvPr>
            <p:custDataLst>
              <p:custData r:id="rId12"/>
            </p:custDataLst>
          </p:nvPr>
        </p:nvSpPr>
        <p:spPr>
          <a:xfrm>
            <a:off x="2870200" y="740518"/>
            <a:ext cx="745717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3600" b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#b</a:t>
            </a:r>
            <a:endParaRPr lang="en-US" sz="36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Content"/>
          <p:cNvSpPr txBox="1"/>
          <p:nvPr>
            <p:custDataLst>
              <p:custData r:id="rId13"/>
            </p:custDataLst>
          </p:nvPr>
        </p:nvSpPr>
        <p:spPr>
          <a:xfrm>
            <a:off x="2887864" y="1254050"/>
            <a:ext cx="67037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Cao độ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Rounded Rectangular Callout 44"/>
          <p:cNvSpPr/>
          <p:nvPr/>
        </p:nvSpPr>
        <p:spPr>
          <a:xfrm>
            <a:off x="9618962" y="3528350"/>
            <a:ext cx="2117125" cy="2244182"/>
          </a:xfrm>
          <a:prstGeom prst="wedgeRoundRectCallout">
            <a:avLst>
              <a:gd name="adj1" fmla="val -67933"/>
              <a:gd name="adj2" fmla="val -2075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sz="1100" smtClean="0"/>
              <a:t>Thống kê số lượng nốt nhạc theo 12 nốt Đổ, Rê, Mi, Fa, Son, La, Si, và 5 nốt thăng/giáng, </a:t>
            </a:r>
          </a:p>
          <a:p>
            <a:pPr marL="171450" indent="-171450">
              <a:buFontTx/>
              <a:buChar char="-"/>
            </a:pPr>
            <a:r>
              <a:rPr lang="en-US" sz="1100" smtClean="0"/>
              <a:t>CÓ bao gồm cao độ, tức là nốt Đô, thì có thể có Đô2 ở quáng tám 2, Đô3 ở quáng tám 3.</a:t>
            </a:r>
          </a:p>
        </p:txBody>
      </p:sp>
      <p:grpSp>
        <p:nvGrpSpPr>
          <p:cNvPr id="46" name="ScrollbarVertical"/>
          <p:cNvGrpSpPr/>
          <p:nvPr>
            <p:custDataLst>
              <p:custData r:id="rId14"/>
            </p:custDataLst>
          </p:nvPr>
        </p:nvGrpSpPr>
        <p:grpSpPr>
          <a:xfrm>
            <a:off x="3782076" y="2929734"/>
            <a:ext cx="147993" cy="2577314"/>
            <a:chOff x="4595443" y="1543109"/>
            <a:chExt cx="49208" cy="3562291"/>
          </a:xfrm>
        </p:grpSpPr>
        <p:sp>
          <p:nvSpPr>
            <p:cNvPr id="47" name="Background"/>
            <p:cNvSpPr>
              <a:spLocks/>
            </p:cNvSpPr>
            <p:nvPr/>
          </p:nvSpPr>
          <p:spPr>
            <a:xfrm>
              <a:off x="4595443" y="1543109"/>
              <a:ext cx="49208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48" name="Slider"/>
            <p:cNvSpPr>
              <a:spLocks/>
            </p:cNvSpPr>
            <p:nvPr/>
          </p:nvSpPr>
          <p:spPr>
            <a:xfrm>
              <a:off x="4595443" y="2850709"/>
              <a:ext cx="49208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49" name="UpArrow"/>
            <p:cNvSpPr>
              <a:spLocks/>
            </p:cNvSpPr>
            <p:nvPr/>
          </p:nvSpPr>
          <p:spPr>
            <a:xfrm>
              <a:off x="4609599" y="1583350"/>
              <a:ext cx="21283" cy="88470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50" name="DownArrow"/>
            <p:cNvSpPr>
              <a:spLocks/>
            </p:cNvSpPr>
            <p:nvPr/>
          </p:nvSpPr>
          <p:spPr>
            <a:xfrm rot="10800000">
              <a:off x="4609592" y="4982304"/>
              <a:ext cx="21283" cy="88470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789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RibbonApplication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88" name="Group 87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96" name="Group 95"/>
              <p:cNvGrpSpPr/>
              <p:nvPr/>
            </p:nvGrpSpPr>
            <p:grpSpPr>
              <a:xfrm>
                <a:off x="0" y="0"/>
                <a:ext cx="9144000" cy="6858000"/>
                <a:chOff x="0" y="0"/>
                <a:chExt cx="9144000" cy="6858000"/>
              </a:xfrm>
            </p:grpSpPr>
            <p:sp>
              <p:nvSpPr>
                <p:cNvPr id="104" name="Rectangle 103"/>
                <p:cNvSpPr/>
                <p:nvPr/>
              </p:nvSpPr>
              <p:spPr>
                <a:xfrm>
                  <a:off x="0" y="0"/>
                  <a:ext cx="9144000" cy="6858000"/>
                </a:xfrm>
                <a:prstGeom prst="rect">
                  <a:avLst/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76200" y="309484"/>
                  <a:ext cx="8991600" cy="6437733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106" name="WindowTitle"/>
                <p:cNvSpPr txBox="1"/>
                <p:nvPr/>
              </p:nvSpPr>
              <p:spPr>
                <a:xfrm>
                  <a:off x="272875" y="65818"/>
                  <a:ext cx="411298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sz="1200" smtClean="0">
                      <a:solidFill>
                        <a:prstClr val="white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Synthesis Music Analyzer – Công cụ phân tích nhạc tổng hợp</a:t>
                  </a:r>
                  <a:endPara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97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99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100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101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2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3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98" name="Oval 97"/>
              <p:cNvSpPr/>
              <p:nvPr/>
            </p:nvSpPr>
            <p:spPr>
              <a:xfrm>
                <a:off x="83477" y="80065"/>
                <a:ext cx="145536" cy="150875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5" name="TabLine"/>
            <p:cNvSpPr/>
            <p:nvPr/>
          </p:nvSpPr>
          <p:spPr>
            <a:xfrm>
              <a:off x="847747" y="528940"/>
              <a:ext cx="928768" cy="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07" name="Title 191"/>
          <p:cNvSpPr txBox="1">
            <a:spLocks/>
          </p:cNvSpPr>
          <p:nvPr/>
        </p:nvSpPr>
        <p:spPr>
          <a:xfrm>
            <a:off x="9467850" y="365125"/>
            <a:ext cx="2324100" cy="23209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Giao diện File</a:t>
            </a:r>
          </a:p>
          <a:p>
            <a:endParaRPr lang="en-US"/>
          </a:p>
          <a:p>
            <a:r>
              <a:rPr lang="en-US" smtClean="0"/>
              <a:t>Tab Thông số </a:t>
            </a:r>
          </a:p>
          <a:p>
            <a:endParaRPr lang="en-US"/>
          </a:p>
          <a:p>
            <a:r>
              <a:rPr lang="en-US" smtClean="0"/>
              <a:t>Mục “Thông tin midi”</a:t>
            </a:r>
            <a:endParaRPr lang="en-US"/>
          </a:p>
        </p:txBody>
      </p:sp>
      <p:grpSp>
        <p:nvGrpSpPr>
          <p:cNvPr id="110" name="TabGroupVertical"/>
          <p:cNvGrpSpPr/>
          <p:nvPr>
            <p:custDataLst>
              <p:custData r:id="rId2"/>
            </p:custDataLst>
          </p:nvPr>
        </p:nvGrpSpPr>
        <p:grpSpPr>
          <a:xfrm>
            <a:off x="45782" y="301516"/>
            <a:ext cx="8971055" cy="6425081"/>
            <a:chOff x="3101353" y="2723643"/>
            <a:chExt cx="3489947" cy="2054097"/>
          </a:xfrm>
        </p:grpSpPr>
        <p:sp>
          <p:nvSpPr>
            <p:cNvPr id="111" name="Container"/>
            <p:cNvSpPr>
              <a:spLocks/>
            </p:cNvSpPr>
            <p:nvPr/>
          </p:nvSpPr>
          <p:spPr>
            <a:xfrm>
              <a:off x="3406835" y="2723643"/>
              <a:ext cx="3184465" cy="2054097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Tab2"/>
            <p:cNvSpPr txBox="1">
              <a:spLocks/>
            </p:cNvSpPr>
            <p:nvPr/>
          </p:nvSpPr>
          <p:spPr>
            <a:xfrm>
              <a:off x="3116508" y="2801933"/>
              <a:ext cx="290327" cy="6431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sz="120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Mở file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101353" y="2737619"/>
              <a:ext cx="304970" cy="64314"/>
              <a:chOff x="3317876" y="2777312"/>
              <a:chExt cx="220732" cy="64314"/>
            </a:xfrm>
          </p:grpSpPr>
          <p:sp>
            <p:nvSpPr>
              <p:cNvPr id="116" name="TabLine"/>
              <p:cNvSpPr txBox="1">
                <a:spLocks/>
              </p:cNvSpPr>
              <p:nvPr/>
            </p:nvSpPr>
            <p:spPr>
              <a:xfrm>
                <a:off x="3317876" y="2777312"/>
                <a:ext cx="220674" cy="64313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45720" tIns="9144" rIns="45720" rtlCol="0">
                <a:noAutofit/>
              </a:bodyPr>
              <a:lstStyle/>
              <a:p>
                <a:r>
                  <a:rPr lang="en-US" sz="120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Thông số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7" name="ActiveTab"/>
              <p:cNvSpPr>
                <a:spLocks/>
              </p:cNvSpPr>
              <p:nvPr/>
            </p:nvSpPr>
            <p:spPr>
              <a:xfrm>
                <a:off x="3538608" y="2777313"/>
                <a:ext cx="0" cy="6431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14" name="Tab3"/>
            <p:cNvSpPr txBox="1">
              <a:spLocks/>
            </p:cNvSpPr>
            <p:nvPr/>
          </p:nvSpPr>
          <p:spPr>
            <a:xfrm>
              <a:off x="3116508" y="2866246"/>
              <a:ext cx="290327" cy="6431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sz="120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Đóng file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5" name="Tab4"/>
            <p:cNvSpPr txBox="1">
              <a:spLocks/>
            </p:cNvSpPr>
            <p:nvPr/>
          </p:nvSpPr>
          <p:spPr>
            <a:xfrm>
              <a:off x="3116508" y="2930560"/>
              <a:ext cx="290327" cy="6431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sz="120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Tùy chọn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24" name="Content"/>
          <p:cNvSpPr txBox="1"/>
          <p:nvPr>
            <p:custDataLst>
              <p:custData r:id="rId3"/>
            </p:custDataLst>
          </p:nvPr>
        </p:nvSpPr>
        <p:spPr>
          <a:xfrm>
            <a:off x="5240787" y="1711444"/>
            <a:ext cx="78579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Đặc tính</a:t>
            </a:r>
            <a:endParaRPr lang="en-US" sz="12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5" name="Content"/>
          <p:cNvSpPr txBox="1"/>
          <p:nvPr>
            <p:custDataLst>
              <p:custData r:id="rId4"/>
            </p:custDataLst>
          </p:nvPr>
        </p:nvSpPr>
        <p:spPr>
          <a:xfrm>
            <a:off x="5458954" y="1954927"/>
            <a:ext cx="100642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Số Track(bè)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6" name="Content"/>
          <p:cNvSpPr txBox="1"/>
          <p:nvPr>
            <p:custDataLst>
              <p:custData r:id="rId5"/>
            </p:custDataLst>
          </p:nvPr>
        </p:nvSpPr>
        <p:spPr>
          <a:xfrm>
            <a:off x="6470477" y="1954927"/>
            <a:ext cx="26802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4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9" name="Picture 2" descr="C:\Users\t-dantay\Documents\Placeholders\music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786" y="644151"/>
            <a:ext cx="496109" cy="49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0" name="Content"/>
          <p:cNvSpPr txBox="1"/>
          <p:nvPr>
            <p:custDataLst>
              <p:custData r:id="rId7"/>
            </p:custDataLst>
          </p:nvPr>
        </p:nvSpPr>
        <p:spPr>
          <a:xfrm>
            <a:off x="6005703" y="773307"/>
            <a:ext cx="124521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 Paloma.mid</a:t>
            </a:r>
            <a:endParaRPr lang="en-US" sz="12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71" name="Picture 170"/>
          <p:cNvPicPr preferRelativeResize="0">
            <a:picLocks/>
          </p:cNvPicPr>
          <p:nvPr>
            <p:custDataLst>
              <p:custData r:id="rId8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788" y="2425146"/>
            <a:ext cx="789844" cy="68681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72" name="Content"/>
          <p:cNvSpPr txBox="1"/>
          <p:nvPr>
            <p:custDataLst>
              <p:custData r:id="rId9"/>
            </p:custDataLst>
          </p:nvPr>
        </p:nvSpPr>
        <p:spPr>
          <a:xfrm>
            <a:off x="2036832" y="2378980"/>
            <a:ext cx="1923925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b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Thông số chung</a:t>
            </a:r>
            <a:endParaRPr lang="en-US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3" name="Content"/>
          <p:cNvSpPr txBox="1"/>
          <p:nvPr>
            <p:custDataLst>
              <p:custData r:id="rId10"/>
            </p:custDataLst>
          </p:nvPr>
        </p:nvSpPr>
        <p:spPr>
          <a:xfrm>
            <a:off x="2054239" y="2726403"/>
            <a:ext cx="2737554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Hiển thị các thông tin, đặc tính chung về file như thời gian, kích thước…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5" name="Content"/>
          <p:cNvSpPr txBox="1"/>
          <p:nvPr>
            <p:custDataLst>
              <p:custData r:id="rId11"/>
            </p:custDataLst>
          </p:nvPr>
        </p:nvSpPr>
        <p:spPr>
          <a:xfrm>
            <a:off x="2036832" y="824272"/>
            <a:ext cx="1790875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b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Thông tin midi</a:t>
            </a:r>
            <a:endParaRPr lang="en-US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6" name="Content"/>
          <p:cNvSpPr txBox="1"/>
          <p:nvPr>
            <p:custDataLst>
              <p:custData r:id="rId12"/>
            </p:custDataLst>
          </p:nvPr>
        </p:nvSpPr>
        <p:spPr>
          <a:xfrm>
            <a:off x="2054239" y="1171695"/>
            <a:ext cx="2737554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Hiển thị các thông tin, đặc tính về âm nhạc lưu trữ trong midi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77" name="Picture 2" descr="C:\Users\t-dantay\Documents\Placeholders\music.png"/>
          <p:cNvPicPr>
            <a:picLocks noChangeAspect="1" noChangeArrowheads="1"/>
          </p:cNvPicPr>
          <p:nvPr>
            <p:custDataLst>
              <p:custData r:id="rId13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788" y="848152"/>
            <a:ext cx="789844" cy="69115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Content"/>
          <p:cNvSpPr txBox="1"/>
          <p:nvPr>
            <p:custDataLst>
              <p:custData r:id="rId14"/>
            </p:custDataLst>
          </p:nvPr>
        </p:nvSpPr>
        <p:spPr>
          <a:xfrm>
            <a:off x="5458954" y="2186479"/>
            <a:ext cx="91723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Thời lượng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1" name="Content"/>
          <p:cNvSpPr txBox="1"/>
          <p:nvPr>
            <p:custDataLst>
              <p:custData r:id="rId15"/>
            </p:custDataLst>
          </p:nvPr>
        </p:nvSpPr>
        <p:spPr>
          <a:xfrm>
            <a:off x="6454539" y="2186479"/>
            <a:ext cx="75693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210 giây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2" name="Content"/>
          <p:cNvSpPr txBox="1"/>
          <p:nvPr>
            <p:custDataLst>
              <p:custData r:id="rId16"/>
            </p:custDataLst>
          </p:nvPr>
        </p:nvSpPr>
        <p:spPr>
          <a:xfrm>
            <a:off x="5458954" y="2426505"/>
            <a:ext cx="99097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Số nốt nhạc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Content"/>
          <p:cNvSpPr txBox="1"/>
          <p:nvPr>
            <p:custDataLst>
              <p:custData r:id="rId17"/>
            </p:custDataLst>
          </p:nvPr>
        </p:nvSpPr>
        <p:spPr>
          <a:xfrm>
            <a:off x="6465383" y="2432779"/>
            <a:ext cx="43473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425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 txBox="1"/>
          <p:nvPr>
            <p:custDataLst>
              <p:custData r:id="rId18"/>
            </p:custDataLst>
          </p:nvPr>
        </p:nvSpPr>
        <p:spPr>
          <a:xfrm>
            <a:off x="5458954" y="2666531"/>
            <a:ext cx="64793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Tốc độ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Content"/>
          <p:cNvSpPr txBox="1"/>
          <p:nvPr>
            <p:custDataLst>
              <p:custData r:id="rId19"/>
            </p:custDataLst>
          </p:nvPr>
        </p:nvSpPr>
        <p:spPr>
          <a:xfrm>
            <a:off x="6465383" y="2672805"/>
            <a:ext cx="78899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120 BMP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76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RibbonApplication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88" name="Group 87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96" name="Group 95"/>
              <p:cNvGrpSpPr/>
              <p:nvPr/>
            </p:nvGrpSpPr>
            <p:grpSpPr>
              <a:xfrm>
                <a:off x="0" y="0"/>
                <a:ext cx="9144000" cy="6858000"/>
                <a:chOff x="0" y="0"/>
                <a:chExt cx="9144000" cy="6858000"/>
              </a:xfrm>
            </p:grpSpPr>
            <p:sp>
              <p:nvSpPr>
                <p:cNvPr id="104" name="Rectangle 103"/>
                <p:cNvSpPr/>
                <p:nvPr/>
              </p:nvSpPr>
              <p:spPr>
                <a:xfrm>
                  <a:off x="0" y="0"/>
                  <a:ext cx="9144000" cy="6858000"/>
                </a:xfrm>
                <a:prstGeom prst="rect">
                  <a:avLst/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76200" y="309484"/>
                  <a:ext cx="8991600" cy="6437733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106" name="WindowTitle"/>
                <p:cNvSpPr txBox="1"/>
                <p:nvPr/>
              </p:nvSpPr>
              <p:spPr>
                <a:xfrm>
                  <a:off x="272875" y="65818"/>
                  <a:ext cx="411298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sz="1200" smtClean="0">
                      <a:solidFill>
                        <a:prstClr val="white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Synthesis Music Analyzer – Công cụ phân tích nhạc tổng hợp</a:t>
                  </a:r>
                  <a:endPara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97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99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100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101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2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3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98" name="Oval 97"/>
              <p:cNvSpPr/>
              <p:nvPr/>
            </p:nvSpPr>
            <p:spPr>
              <a:xfrm>
                <a:off x="83477" y="80065"/>
                <a:ext cx="145536" cy="150875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5" name="TabLine"/>
            <p:cNvSpPr/>
            <p:nvPr/>
          </p:nvSpPr>
          <p:spPr>
            <a:xfrm>
              <a:off x="847747" y="528940"/>
              <a:ext cx="928768" cy="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07" name="Title 191"/>
          <p:cNvSpPr txBox="1">
            <a:spLocks/>
          </p:cNvSpPr>
          <p:nvPr/>
        </p:nvSpPr>
        <p:spPr>
          <a:xfrm>
            <a:off x="9467850" y="365125"/>
            <a:ext cx="2324100" cy="23209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Giao diện File</a:t>
            </a:r>
          </a:p>
          <a:p>
            <a:endParaRPr lang="en-US"/>
          </a:p>
          <a:p>
            <a:r>
              <a:rPr lang="en-US" smtClean="0"/>
              <a:t>Tab Thông số </a:t>
            </a:r>
          </a:p>
          <a:p>
            <a:endParaRPr lang="en-US"/>
          </a:p>
          <a:p>
            <a:r>
              <a:rPr lang="en-US" smtClean="0"/>
              <a:t>Mục “Thông số chung”</a:t>
            </a:r>
            <a:endParaRPr lang="en-US"/>
          </a:p>
        </p:txBody>
      </p:sp>
      <p:grpSp>
        <p:nvGrpSpPr>
          <p:cNvPr id="110" name="TabGroupVertical"/>
          <p:cNvGrpSpPr/>
          <p:nvPr>
            <p:custDataLst>
              <p:custData r:id="rId2"/>
            </p:custDataLst>
          </p:nvPr>
        </p:nvGrpSpPr>
        <p:grpSpPr>
          <a:xfrm>
            <a:off x="45782" y="301516"/>
            <a:ext cx="8971055" cy="6425081"/>
            <a:chOff x="3101353" y="2723643"/>
            <a:chExt cx="3489947" cy="2054097"/>
          </a:xfrm>
        </p:grpSpPr>
        <p:sp>
          <p:nvSpPr>
            <p:cNvPr id="111" name="Container"/>
            <p:cNvSpPr>
              <a:spLocks/>
            </p:cNvSpPr>
            <p:nvPr/>
          </p:nvSpPr>
          <p:spPr>
            <a:xfrm>
              <a:off x="3406835" y="2723643"/>
              <a:ext cx="3184465" cy="2054097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Tab2"/>
            <p:cNvSpPr txBox="1">
              <a:spLocks/>
            </p:cNvSpPr>
            <p:nvPr/>
          </p:nvSpPr>
          <p:spPr>
            <a:xfrm>
              <a:off x="3116508" y="2801933"/>
              <a:ext cx="290327" cy="6431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sz="120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Mở file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101353" y="2737619"/>
              <a:ext cx="304970" cy="64314"/>
              <a:chOff x="3317876" y="2777312"/>
              <a:chExt cx="220732" cy="64314"/>
            </a:xfrm>
          </p:grpSpPr>
          <p:sp>
            <p:nvSpPr>
              <p:cNvPr id="116" name="TabLine"/>
              <p:cNvSpPr txBox="1">
                <a:spLocks/>
              </p:cNvSpPr>
              <p:nvPr/>
            </p:nvSpPr>
            <p:spPr>
              <a:xfrm>
                <a:off x="3317876" y="2777312"/>
                <a:ext cx="220674" cy="64313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45720" tIns="9144" rIns="45720" rtlCol="0">
                <a:noAutofit/>
              </a:bodyPr>
              <a:lstStyle/>
              <a:p>
                <a:r>
                  <a:rPr lang="en-US" sz="120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Thông số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7" name="ActiveTab"/>
              <p:cNvSpPr>
                <a:spLocks/>
              </p:cNvSpPr>
              <p:nvPr/>
            </p:nvSpPr>
            <p:spPr>
              <a:xfrm>
                <a:off x="3538608" y="2777313"/>
                <a:ext cx="0" cy="6431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14" name="Tab3"/>
            <p:cNvSpPr txBox="1">
              <a:spLocks/>
            </p:cNvSpPr>
            <p:nvPr/>
          </p:nvSpPr>
          <p:spPr>
            <a:xfrm>
              <a:off x="3116508" y="2866246"/>
              <a:ext cx="290327" cy="6431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sz="120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Đóng file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5" name="Tab4"/>
            <p:cNvSpPr txBox="1">
              <a:spLocks/>
            </p:cNvSpPr>
            <p:nvPr/>
          </p:nvSpPr>
          <p:spPr>
            <a:xfrm>
              <a:off x="3116508" y="2930560"/>
              <a:ext cx="290327" cy="6431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sz="120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Tùy chọn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19" name="Content"/>
          <p:cNvSpPr txBox="1"/>
          <p:nvPr>
            <p:custDataLst>
              <p:custData r:id="rId3"/>
            </p:custDataLst>
          </p:nvPr>
        </p:nvSpPr>
        <p:spPr>
          <a:xfrm>
            <a:off x="5266435" y="2996549"/>
            <a:ext cx="86273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Thời gian</a:t>
            </a:r>
            <a:endParaRPr lang="en-US" sz="12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0" name="Content"/>
          <p:cNvSpPr txBox="1"/>
          <p:nvPr>
            <p:custDataLst>
              <p:custData r:id="rId4"/>
            </p:custDataLst>
          </p:nvPr>
        </p:nvSpPr>
        <p:spPr>
          <a:xfrm>
            <a:off x="5529381" y="3240032"/>
            <a:ext cx="80663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Ngày tạo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1" name="Content"/>
          <p:cNvSpPr txBox="1"/>
          <p:nvPr>
            <p:custDataLst>
              <p:custData r:id="rId5"/>
            </p:custDataLst>
          </p:nvPr>
        </p:nvSpPr>
        <p:spPr>
          <a:xfrm>
            <a:off x="6659862" y="3227381"/>
            <a:ext cx="113685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14 / 11 / 2014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2" name="Content"/>
          <p:cNvSpPr txBox="1"/>
          <p:nvPr>
            <p:custDataLst>
              <p:custData r:id="rId6"/>
            </p:custDataLst>
          </p:nvPr>
        </p:nvSpPr>
        <p:spPr>
          <a:xfrm>
            <a:off x="5529381" y="3483515"/>
            <a:ext cx="107914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Sửa gần nhất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3" name="Content"/>
          <p:cNvSpPr txBox="1"/>
          <p:nvPr>
            <p:custDataLst>
              <p:custData r:id="rId7"/>
            </p:custDataLst>
          </p:nvPr>
        </p:nvSpPr>
        <p:spPr>
          <a:xfrm>
            <a:off x="6659862" y="3470864"/>
            <a:ext cx="113685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16 / 11 / 2014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4" name="Content"/>
          <p:cNvSpPr txBox="1"/>
          <p:nvPr>
            <p:custDataLst>
              <p:custData r:id="rId8"/>
            </p:custDataLst>
          </p:nvPr>
        </p:nvSpPr>
        <p:spPr>
          <a:xfrm>
            <a:off x="5240787" y="1711444"/>
            <a:ext cx="78579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Đặc tính</a:t>
            </a:r>
            <a:endParaRPr lang="en-US" sz="12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5" name="Content"/>
          <p:cNvSpPr txBox="1"/>
          <p:nvPr>
            <p:custDataLst>
              <p:custData r:id="rId9"/>
            </p:custDataLst>
          </p:nvPr>
        </p:nvSpPr>
        <p:spPr>
          <a:xfrm>
            <a:off x="5458954" y="1954927"/>
            <a:ext cx="89755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Kích thước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6" name="Content"/>
          <p:cNvSpPr txBox="1"/>
          <p:nvPr>
            <p:custDataLst>
              <p:custData r:id="rId10"/>
            </p:custDataLst>
          </p:nvPr>
        </p:nvSpPr>
        <p:spPr>
          <a:xfrm>
            <a:off x="6470477" y="1954927"/>
            <a:ext cx="65434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150 KB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7" name="Content"/>
          <p:cNvSpPr txBox="1"/>
          <p:nvPr>
            <p:custDataLst>
              <p:custData r:id="rId11"/>
            </p:custDataLst>
          </p:nvPr>
        </p:nvSpPr>
        <p:spPr>
          <a:xfrm>
            <a:off x="5434069" y="2198410"/>
            <a:ext cx="50206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Vị trí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8" name="Content"/>
          <p:cNvSpPr txBox="1"/>
          <p:nvPr>
            <p:custDataLst>
              <p:custData r:id="rId12"/>
            </p:custDataLst>
          </p:nvPr>
        </p:nvSpPr>
        <p:spPr>
          <a:xfrm>
            <a:off x="6445592" y="2198410"/>
            <a:ext cx="148470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C:\Home\User\Hai\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9" name="Content"/>
          <p:cNvSpPr txBox="1"/>
          <p:nvPr>
            <p:custDataLst>
              <p:custData r:id="rId13"/>
            </p:custDataLst>
          </p:nvPr>
        </p:nvSpPr>
        <p:spPr>
          <a:xfrm>
            <a:off x="5529381" y="3739649"/>
            <a:ext cx="74514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Truy cập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0" name="Content"/>
          <p:cNvSpPr txBox="1"/>
          <p:nvPr>
            <p:custDataLst>
              <p:custData r:id="rId14"/>
            </p:custDataLst>
          </p:nvPr>
        </p:nvSpPr>
        <p:spPr>
          <a:xfrm>
            <a:off x="6659862" y="3726998"/>
            <a:ext cx="113685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16 / 11 / 2014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1" name="Content"/>
          <p:cNvSpPr/>
          <p:nvPr>
            <p:custDataLst>
              <p:custData r:id="rId15"/>
            </p:custDataLst>
          </p:nvPr>
        </p:nvSpPr>
        <p:spPr>
          <a:xfrm>
            <a:off x="5266434" y="6092860"/>
            <a:ext cx="1859151" cy="26984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Mở thư mục chứa file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2" name="Content"/>
          <p:cNvSpPr txBox="1"/>
          <p:nvPr>
            <p:custDataLst>
              <p:custData r:id="rId16"/>
            </p:custDataLst>
          </p:nvPr>
        </p:nvSpPr>
        <p:spPr>
          <a:xfrm>
            <a:off x="5240787" y="5822702"/>
            <a:ext cx="88838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Liên quan</a:t>
            </a:r>
            <a:endParaRPr lang="en-US" sz="12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8" name="Content"/>
          <p:cNvSpPr txBox="1"/>
          <p:nvPr>
            <p:custDataLst>
              <p:custData r:id="rId17"/>
            </p:custDataLst>
          </p:nvPr>
        </p:nvSpPr>
        <p:spPr>
          <a:xfrm>
            <a:off x="5266435" y="4229363"/>
            <a:ext cx="95891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Thuộc tính</a:t>
            </a:r>
            <a:endParaRPr lang="en-US" sz="12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9" name="Content"/>
          <p:cNvSpPr txBox="1"/>
          <p:nvPr>
            <p:custDataLst>
              <p:custData r:id="rId18"/>
            </p:custDataLst>
          </p:nvPr>
        </p:nvSpPr>
        <p:spPr>
          <a:xfrm>
            <a:off x="5529381" y="4465510"/>
            <a:ext cx="87607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Read Only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1" name="Content"/>
          <p:cNvSpPr txBox="1"/>
          <p:nvPr>
            <p:custDataLst>
              <p:custData r:id="rId19"/>
            </p:custDataLst>
          </p:nvPr>
        </p:nvSpPr>
        <p:spPr>
          <a:xfrm>
            <a:off x="5529381" y="4721566"/>
            <a:ext cx="67999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Hidden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3" name="Content"/>
          <p:cNvSpPr txBox="1"/>
          <p:nvPr>
            <p:custDataLst>
              <p:custData r:id="rId20"/>
            </p:custDataLst>
          </p:nvPr>
        </p:nvSpPr>
        <p:spPr>
          <a:xfrm>
            <a:off x="5529381" y="4965127"/>
            <a:ext cx="68185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Archive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60" name="CheckBoxUnchecked"/>
          <p:cNvGrpSpPr/>
          <p:nvPr>
            <p:custDataLst>
              <p:custData r:id="rId21"/>
            </p:custDataLst>
          </p:nvPr>
        </p:nvGrpSpPr>
        <p:grpSpPr>
          <a:xfrm>
            <a:off x="6692195" y="4465510"/>
            <a:ext cx="212436" cy="230832"/>
            <a:chOff x="5179841" y="2087449"/>
            <a:chExt cx="199095" cy="216403"/>
          </a:xfrm>
        </p:grpSpPr>
        <p:sp>
          <p:nvSpPr>
            <p:cNvPr id="161" name="Content"/>
            <p:cNvSpPr txBox="1">
              <a:spLocks/>
            </p:cNvSpPr>
            <p:nvPr/>
          </p:nvSpPr>
          <p:spPr>
            <a:xfrm>
              <a:off x="5179847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2" name="CheckBox"/>
            <p:cNvSpPr>
              <a:spLocks/>
            </p:cNvSpPr>
            <p:nvPr/>
          </p:nvSpPr>
          <p:spPr>
            <a:xfrm>
              <a:off x="5179841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3" name="CheckBoxUnchecked"/>
          <p:cNvGrpSpPr/>
          <p:nvPr>
            <p:custDataLst>
              <p:custData r:id="rId22"/>
            </p:custDataLst>
          </p:nvPr>
        </p:nvGrpSpPr>
        <p:grpSpPr>
          <a:xfrm>
            <a:off x="6692195" y="4721566"/>
            <a:ext cx="212436" cy="230832"/>
            <a:chOff x="5179841" y="2087449"/>
            <a:chExt cx="199095" cy="216403"/>
          </a:xfrm>
        </p:grpSpPr>
        <p:sp>
          <p:nvSpPr>
            <p:cNvPr id="164" name="Content"/>
            <p:cNvSpPr txBox="1">
              <a:spLocks/>
            </p:cNvSpPr>
            <p:nvPr/>
          </p:nvSpPr>
          <p:spPr>
            <a:xfrm>
              <a:off x="5179847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5" name="CheckBox"/>
            <p:cNvSpPr>
              <a:spLocks/>
            </p:cNvSpPr>
            <p:nvPr/>
          </p:nvSpPr>
          <p:spPr>
            <a:xfrm>
              <a:off x="5179841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6" name="CheckBoxUnchecked"/>
          <p:cNvGrpSpPr/>
          <p:nvPr>
            <p:custDataLst>
              <p:custData r:id="rId23"/>
            </p:custDataLst>
          </p:nvPr>
        </p:nvGrpSpPr>
        <p:grpSpPr>
          <a:xfrm>
            <a:off x="6692195" y="4959812"/>
            <a:ext cx="212436" cy="230832"/>
            <a:chOff x="5179841" y="2087449"/>
            <a:chExt cx="199095" cy="216403"/>
          </a:xfrm>
        </p:grpSpPr>
        <p:sp>
          <p:nvSpPr>
            <p:cNvPr id="167" name="Content"/>
            <p:cNvSpPr txBox="1">
              <a:spLocks/>
            </p:cNvSpPr>
            <p:nvPr/>
          </p:nvSpPr>
          <p:spPr>
            <a:xfrm>
              <a:off x="5179847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8" name="CheckBox"/>
            <p:cNvSpPr>
              <a:spLocks/>
            </p:cNvSpPr>
            <p:nvPr/>
          </p:nvSpPr>
          <p:spPr>
            <a:xfrm>
              <a:off x="5179841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69" name="Picture 2" descr="C:\Users\t-dantay\Documents\Placeholders\music.png"/>
          <p:cNvPicPr>
            <a:picLocks noChangeAspect="1" noChangeArrowheads="1"/>
          </p:cNvPicPr>
          <p:nvPr>
            <p:custDataLst>
              <p:custData r:id="rId24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786" y="644151"/>
            <a:ext cx="496109" cy="49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0" name="Content"/>
          <p:cNvSpPr txBox="1"/>
          <p:nvPr>
            <p:custDataLst>
              <p:custData r:id="rId25"/>
            </p:custDataLst>
          </p:nvPr>
        </p:nvSpPr>
        <p:spPr>
          <a:xfrm>
            <a:off x="6005703" y="773307"/>
            <a:ext cx="124521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 Paloma.mid</a:t>
            </a:r>
            <a:endParaRPr lang="en-US" sz="12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71" name="Picture 170"/>
          <p:cNvPicPr preferRelativeResize="0">
            <a:picLocks/>
          </p:cNvPicPr>
          <p:nvPr>
            <p:custDataLst>
              <p:custData r:id="rId26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788" y="2425146"/>
            <a:ext cx="789844" cy="68681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72" name="Content"/>
          <p:cNvSpPr txBox="1"/>
          <p:nvPr>
            <p:custDataLst>
              <p:custData r:id="rId27"/>
            </p:custDataLst>
          </p:nvPr>
        </p:nvSpPr>
        <p:spPr>
          <a:xfrm>
            <a:off x="2036832" y="2378980"/>
            <a:ext cx="1923925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b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Thông số chung</a:t>
            </a:r>
            <a:endParaRPr lang="en-US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3" name="Content"/>
          <p:cNvSpPr txBox="1"/>
          <p:nvPr>
            <p:custDataLst>
              <p:custData r:id="rId28"/>
            </p:custDataLst>
          </p:nvPr>
        </p:nvSpPr>
        <p:spPr>
          <a:xfrm>
            <a:off x="2054239" y="2726403"/>
            <a:ext cx="2737554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Hiển thị các thông tin, đặc tính chung về file như thời gian, kích thước…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5" name="Content"/>
          <p:cNvSpPr txBox="1"/>
          <p:nvPr>
            <p:custDataLst>
              <p:custData r:id="rId29"/>
            </p:custDataLst>
          </p:nvPr>
        </p:nvSpPr>
        <p:spPr>
          <a:xfrm>
            <a:off x="2036832" y="824272"/>
            <a:ext cx="1790875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b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Thông tin midi</a:t>
            </a:r>
            <a:endParaRPr lang="en-US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6" name="Content"/>
          <p:cNvSpPr txBox="1"/>
          <p:nvPr>
            <p:custDataLst>
              <p:custData r:id="rId30"/>
            </p:custDataLst>
          </p:nvPr>
        </p:nvSpPr>
        <p:spPr>
          <a:xfrm>
            <a:off x="2054239" y="1171695"/>
            <a:ext cx="2737554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Hiển thị các thông tin, đặc tính về âm nhạc lưu trữ trong midi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77" name="Picture 2" descr="C:\Users\t-dantay\Documents\Placeholders\music.png"/>
          <p:cNvPicPr>
            <a:picLocks noChangeAspect="1" noChangeArrowheads="1"/>
          </p:cNvPicPr>
          <p:nvPr>
            <p:custDataLst>
              <p:custData r:id="rId31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788" y="848152"/>
            <a:ext cx="789844" cy="69115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46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RibbonApplication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36" name="Group 35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0" y="0"/>
                <a:ext cx="9144000" cy="6858000"/>
                <a:chOff x="0" y="0"/>
                <a:chExt cx="9144000" cy="6858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0" y="0"/>
                  <a:ext cx="9144000" cy="6858000"/>
                </a:xfrm>
                <a:prstGeom prst="rect">
                  <a:avLst/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76200" y="309484"/>
                  <a:ext cx="8991600" cy="6437733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48" name="WindowTitle"/>
                <p:cNvSpPr txBox="1"/>
                <p:nvPr/>
              </p:nvSpPr>
              <p:spPr>
                <a:xfrm>
                  <a:off x="272875" y="65818"/>
                  <a:ext cx="411298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sz="1200" smtClean="0">
                      <a:solidFill>
                        <a:prstClr val="white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Synthesis Music Analyzer – Công cụ phân tích nhạc tổng hợp</a:t>
                  </a:r>
                  <a:endPara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39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41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42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43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40" name="Oval 39"/>
              <p:cNvSpPr/>
              <p:nvPr/>
            </p:nvSpPr>
            <p:spPr>
              <a:xfrm>
                <a:off x="83477" y="80065"/>
                <a:ext cx="145536" cy="150875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7" name="TabLine"/>
            <p:cNvSpPr/>
            <p:nvPr/>
          </p:nvSpPr>
          <p:spPr>
            <a:xfrm>
              <a:off x="847747" y="528940"/>
              <a:ext cx="928768" cy="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49" name="TabGroupVertical"/>
          <p:cNvGrpSpPr/>
          <p:nvPr>
            <p:custDataLst>
              <p:custData r:id="rId2"/>
            </p:custDataLst>
          </p:nvPr>
        </p:nvGrpSpPr>
        <p:grpSpPr>
          <a:xfrm>
            <a:off x="46894" y="313412"/>
            <a:ext cx="8975457" cy="6425081"/>
            <a:chOff x="3101786" y="2727446"/>
            <a:chExt cx="3491660" cy="2054097"/>
          </a:xfrm>
        </p:grpSpPr>
        <p:sp>
          <p:nvSpPr>
            <p:cNvPr id="50" name="Container"/>
            <p:cNvSpPr>
              <a:spLocks/>
            </p:cNvSpPr>
            <p:nvPr/>
          </p:nvSpPr>
          <p:spPr>
            <a:xfrm>
              <a:off x="3408981" y="2727446"/>
              <a:ext cx="3184465" cy="2054097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Tab2"/>
            <p:cNvSpPr txBox="1">
              <a:spLocks/>
            </p:cNvSpPr>
            <p:nvPr/>
          </p:nvSpPr>
          <p:spPr>
            <a:xfrm>
              <a:off x="3115492" y="2737618"/>
              <a:ext cx="290327" cy="6431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sz="120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Thông số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3101786" y="2737620"/>
              <a:ext cx="304890" cy="128625"/>
              <a:chOff x="3318188" y="2777313"/>
              <a:chExt cx="220674" cy="128625"/>
            </a:xfrm>
          </p:grpSpPr>
          <p:sp>
            <p:nvSpPr>
              <p:cNvPr id="55" name="TabLine"/>
              <p:cNvSpPr txBox="1">
                <a:spLocks/>
              </p:cNvSpPr>
              <p:nvPr/>
            </p:nvSpPr>
            <p:spPr>
              <a:xfrm>
                <a:off x="3318188" y="2841625"/>
                <a:ext cx="220674" cy="64313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45720" tIns="9144" rIns="45720" rtlCol="0">
                <a:noAutofit/>
              </a:bodyPr>
              <a:lstStyle/>
              <a:p>
                <a:r>
                  <a:rPr lang="en-US" sz="120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Mở file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6" name="ActiveTab"/>
              <p:cNvSpPr>
                <a:spLocks/>
              </p:cNvSpPr>
              <p:nvPr/>
            </p:nvSpPr>
            <p:spPr>
              <a:xfrm>
                <a:off x="3538608" y="2777313"/>
                <a:ext cx="0" cy="6431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53" name="Tab3"/>
            <p:cNvSpPr txBox="1">
              <a:spLocks/>
            </p:cNvSpPr>
            <p:nvPr/>
          </p:nvSpPr>
          <p:spPr>
            <a:xfrm>
              <a:off x="3116508" y="2866246"/>
              <a:ext cx="290327" cy="6431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sz="120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Đóng file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4" name="Tab4"/>
            <p:cNvSpPr txBox="1">
              <a:spLocks/>
            </p:cNvSpPr>
            <p:nvPr/>
          </p:nvSpPr>
          <p:spPr>
            <a:xfrm>
              <a:off x="3116508" y="2930560"/>
              <a:ext cx="290327" cy="6431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sz="120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Tùy chọn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Giao diện mở file midi</a:t>
            </a:r>
            <a:endParaRPr lang="en-US"/>
          </a:p>
        </p:txBody>
      </p:sp>
      <p:grpSp>
        <p:nvGrpSpPr>
          <p:cNvPr id="3" name="DialogBox"/>
          <p:cNvGrpSpPr/>
          <p:nvPr>
            <p:custDataLst>
              <p:custData r:id="rId3"/>
            </p:custDataLst>
          </p:nvPr>
        </p:nvGrpSpPr>
        <p:grpSpPr>
          <a:xfrm>
            <a:off x="6625279" y="2995534"/>
            <a:ext cx="4316095" cy="3138488"/>
            <a:chOff x="2894330" y="2786062"/>
            <a:chExt cx="4316095" cy="3138488"/>
          </a:xfrm>
        </p:grpSpPr>
        <p:grpSp>
          <p:nvGrpSpPr>
            <p:cNvPr id="4" name="Group 3"/>
            <p:cNvGrpSpPr/>
            <p:nvPr/>
          </p:nvGrpSpPr>
          <p:grpSpPr>
            <a:xfrm>
              <a:off x="2894330" y="2786062"/>
              <a:ext cx="4316095" cy="3138488"/>
              <a:chOff x="2161590" y="511099"/>
              <a:chExt cx="4316095" cy="3138488"/>
            </a:xfrm>
          </p:grpSpPr>
          <p:sp>
            <p:nvSpPr>
              <p:cNvPr id="8" name="Content"/>
              <p:cNvSpPr/>
              <p:nvPr/>
            </p:nvSpPr>
            <p:spPr>
              <a:xfrm>
                <a:off x="2161590" y="511099"/>
                <a:ext cx="4316095" cy="3138488"/>
              </a:xfrm>
              <a:prstGeom prst="roundRect">
                <a:avLst>
                  <a:gd name="adj" fmla="val 1028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r>
                  <a:rPr lang="en-US" sz="1200" kern="0" smtClean="0">
                    <a:solidFill>
                      <a:srgbClr val="FFFFFF"/>
                    </a:solidFill>
                    <a:latin typeface="Segoe UI"/>
                  </a:rPr>
                  <a:t>Open FIle</a:t>
                </a:r>
                <a:endParaRPr lang="en-US" sz="12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9" name="InnerArea"/>
              <p:cNvSpPr/>
              <p:nvPr/>
            </p:nvSpPr>
            <p:spPr>
              <a:xfrm>
                <a:off x="2222671" y="806374"/>
                <a:ext cx="4198168" cy="276320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5" name="Minimize - Maximize - Close"/>
            <p:cNvGrpSpPr/>
            <p:nvPr/>
          </p:nvGrpSpPr>
          <p:grpSpPr>
            <a:xfrm>
              <a:off x="7039162" y="2903682"/>
              <a:ext cx="70774" cy="76200"/>
              <a:chOff x="9661395" y="156988"/>
              <a:chExt cx="70774" cy="76200"/>
            </a:xfrm>
          </p:grpSpPr>
          <p:cxnSp>
            <p:nvCxnSpPr>
              <p:cNvPr id="6" name="X2"/>
              <p:cNvCxnSpPr/>
              <p:nvPr/>
            </p:nvCxnSpPr>
            <p:spPr>
              <a:xfrm>
                <a:off x="9661396" y="1569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" name="X1"/>
              <p:cNvCxnSpPr/>
              <p:nvPr/>
            </p:nvCxnSpPr>
            <p:spPr>
              <a:xfrm flipH="1">
                <a:off x="9661395" y="1569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</p:grpSp>
      <p:grpSp>
        <p:nvGrpSpPr>
          <p:cNvPr id="10" name="TreeList"/>
          <p:cNvGrpSpPr/>
          <p:nvPr>
            <p:custDataLst>
              <p:custData r:id="rId4"/>
            </p:custDataLst>
          </p:nvPr>
        </p:nvGrpSpPr>
        <p:grpSpPr>
          <a:xfrm>
            <a:off x="6882838" y="3451227"/>
            <a:ext cx="3681209" cy="1866480"/>
            <a:chOff x="3880709" y="2449673"/>
            <a:chExt cx="1672365" cy="2227102"/>
          </a:xfrm>
        </p:grpSpPr>
        <p:sp>
          <p:nvSpPr>
            <p:cNvPr id="11" name="Container"/>
            <p:cNvSpPr/>
            <p:nvPr/>
          </p:nvSpPr>
          <p:spPr>
            <a:xfrm>
              <a:off x="3880709" y="2449673"/>
              <a:ext cx="1672365" cy="2227102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970939" y="2537232"/>
              <a:ext cx="727011" cy="187693"/>
              <a:chOff x="1931570" y="4380241"/>
              <a:chExt cx="727011" cy="187693"/>
            </a:xfrm>
          </p:grpSpPr>
          <p:sp>
            <p:nvSpPr>
              <p:cNvPr id="31" name="Text1"/>
              <p:cNvSpPr txBox="1"/>
              <p:nvPr/>
            </p:nvSpPr>
            <p:spPr>
              <a:xfrm>
                <a:off x="2126319" y="4383212"/>
                <a:ext cx="532262" cy="184666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text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2" name="Icon1"/>
              <p:cNvSpPr/>
              <p:nvPr/>
            </p:nvSpPr>
            <p:spPr>
              <a:xfrm>
                <a:off x="1931570" y="4380241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158632" y="2778432"/>
              <a:ext cx="727011" cy="187693"/>
              <a:chOff x="1931570" y="4380241"/>
              <a:chExt cx="727011" cy="187693"/>
            </a:xfrm>
          </p:grpSpPr>
          <p:sp>
            <p:nvSpPr>
              <p:cNvPr id="29" name="Text2"/>
              <p:cNvSpPr txBox="1"/>
              <p:nvPr/>
            </p:nvSpPr>
            <p:spPr>
              <a:xfrm>
                <a:off x="2126319" y="4383212"/>
                <a:ext cx="532262" cy="184666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text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0" name="Icon2"/>
              <p:cNvSpPr/>
              <p:nvPr/>
            </p:nvSpPr>
            <p:spPr>
              <a:xfrm>
                <a:off x="1931570" y="4380241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353381" y="3024622"/>
              <a:ext cx="727011" cy="187693"/>
              <a:chOff x="1931570" y="4380241"/>
              <a:chExt cx="727011" cy="187693"/>
            </a:xfrm>
          </p:grpSpPr>
          <p:sp>
            <p:nvSpPr>
              <p:cNvPr id="27" name="Text3"/>
              <p:cNvSpPr txBox="1"/>
              <p:nvPr/>
            </p:nvSpPr>
            <p:spPr>
              <a:xfrm>
                <a:off x="2126319" y="4383212"/>
                <a:ext cx="532262" cy="184666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text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8" name="Icon3"/>
              <p:cNvSpPr/>
              <p:nvPr/>
            </p:nvSpPr>
            <p:spPr>
              <a:xfrm>
                <a:off x="1931570" y="4380241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353381" y="3270812"/>
              <a:ext cx="727011" cy="187693"/>
              <a:chOff x="1931570" y="4380241"/>
              <a:chExt cx="727011" cy="187693"/>
            </a:xfrm>
          </p:grpSpPr>
          <p:sp>
            <p:nvSpPr>
              <p:cNvPr id="25" name="Text4"/>
              <p:cNvSpPr txBox="1"/>
              <p:nvPr/>
            </p:nvSpPr>
            <p:spPr>
              <a:xfrm>
                <a:off x="2126319" y="4383212"/>
                <a:ext cx="532262" cy="184666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text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6" name="Icon4"/>
              <p:cNvSpPr/>
              <p:nvPr/>
            </p:nvSpPr>
            <p:spPr>
              <a:xfrm>
                <a:off x="1931570" y="4380241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4353381" y="3517002"/>
              <a:ext cx="727011" cy="187693"/>
              <a:chOff x="1931570" y="4380241"/>
              <a:chExt cx="727011" cy="187693"/>
            </a:xfrm>
          </p:grpSpPr>
          <p:sp>
            <p:nvSpPr>
              <p:cNvPr id="23" name="Text5"/>
              <p:cNvSpPr txBox="1"/>
              <p:nvPr/>
            </p:nvSpPr>
            <p:spPr>
              <a:xfrm>
                <a:off x="2126319" y="4383212"/>
                <a:ext cx="532262" cy="184666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text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" name="Icon5"/>
              <p:cNvSpPr/>
              <p:nvPr/>
            </p:nvSpPr>
            <p:spPr>
              <a:xfrm>
                <a:off x="1931570" y="4380241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970939" y="3763192"/>
              <a:ext cx="727011" cy="187693"/>
              <a:chOff x="1931570" y="4380241"/>
              <a:chExt cx="727011" cy="187693"/>
            </a:xfrm>
          </p:grpSpPr>
          <p:sp>
            <p:nvSpPr>
              <p:cNvPr id="21" name="Text6"/>
              <p:cNvSpPr txBox="1"/>
              <p:nvPr/>
            </p:nvSpPr>
            <p:spPr>
              <a:xfrm>
                <a:off x="2126319" y="4383212"/>
                <a:ext cx="532262" cy="184666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text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" name="Icon6"/>
              <p:cNvSpPr/>
              <p:nvPr/>
            </p:nvSpPr>
            <p:spPr>
              <a:xfrm>
                <a:off x="1931570" y="4380241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970939" y="4009382"/>
              <a:ext cx="727011" cy="187693"/>
              <a:chOff x="1931570" y="4380241"/>
              <a:chExt cx="727011" cy="187693"/>
            </a:xfrm>
          </p:grpSpPr>
          <p:sp>
            <p:nvSpPr>
              <p:cNvPr id="19" name="Text7"/>
              <p:cNvSpPr txBox="1"/>
              <p:nvPr/>
            </p:nvSpPr>
            <p:spPr>
              <a:xfrm>
                <a:off x="2126319" y="4383212"/>
                <a:ext cx="532262" cy="184666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text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0" name="Icon7"/>
              <p:cNvSpPr/>
              <p:nvPr/>
            </p:nvSpPr>
            <p:spPr>
              <a:xfrm>
                <a:off x="1931570" y="4380241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33" name="Content"/>
          <p:cNvSpPr/>
          <p:nvPr>
            <p:custDataLst>
              <p:custData r:id="rId5"/>
            </p:custDataLst>
          </p:nvPr>
        </p:nvSpPr>
        <p:spPr>
          <a:xfrm>
            <a:off x="6882838" y="5532343"/>
            <a:ext cx="2640741" cy="24953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Text</a:t>
            </a:r>
            <a:endParaRPr lang="en-US" sz="110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Content"/>
          <p:cNvSpPr/>
          <p:nvPr>
            <p:custDataLst>
              <p:custData r:id="rId6"/>
            </p:custDataLst>
          </p:nvPr>
        </p:nvSpPr>
        <p:spPr>
          <a:xfrm>
            <a:off x="9693250" y="5541192"/>
            <a:ext cx="869377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Open</a:t>
            </a:r>
            <a:endParaRPr lang="en-US" sz="1100" dirty="0">
              <a:solidFill>
                <a:srgbClr val="000000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57" name="Content"/>
          <p:cNvSpPr txBox="1"/>
          <p:nvPr>
            <p:custDataLst>
              <p:custData r:id="rId7"/>
            </p:custDataLst>
          </p:nvPr>
        </p:nvSpPr>
        <p:spPr>
          <a:xfrm>
            <a:off x="1154476" y="573426"/>
            <a:ext cx="160653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Các file mở gần đây</a:t>
            </a:r>
            <a:endParaRPr lang="en-US" sz="12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Content"/>
          <p:cNvSpPr txBox="1"/>
          <p:nvPr>
            <p:custDataLst>
              <p:custData r:id="rId8"/>
            </p:custDataLst>
          </p:nvPr>
        </p:nvSpPr>
        <p:spPr>
          <a:xfrm>
            <a:off x="1454526" y="755819"/>
            <a:ext cx="2403478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 paloma.mid</a:t>
            </a:r>
          </a:p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C:\Users\HaiLV\Document\Music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 txBox="1"/>
          <p:nvPr>
            <p:custDataLst>
              <p:custData r:id="rId9"/>
            </p:custDataLst>
          </p:nvPr>
        </p:nvSpPr>
        <p:spPr>
          <a:xfrm>
            <a:off x="1454526" y="1317838"/>
            <a:ext cx="2403478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Quoc ca.mid</a:t>
            </a:r>
          </a:p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C:\Users\HaiLV\Document\Music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0" name="Content"/>
          <p:cNvSpPr txBox="1"/>
          <p:nvPr>
            <p:custDataLst>
              <p:custData r:id="rId10"/>
            </p:custDataLst>
          </p:nvPr>
        </p:nvSpPr>
        <p:spPr>
          <a:xfrm>
            <a:off x="1454526" y="1879857"/>
            <a:ext cx="2403478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Dona dona.mid</a:t>
            </a:r>
          </a:p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C:\Users\HaiLV\Document\Music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1" name="Content"/>
          <p:cNvSpPr/>
          <p:nvPr>
            <p:custDataLst>
              <p:custData r:id="rId11"/>
            </p:custDataLst>
          </p:nvPr>
        </p:nvSpPr>
        <p:spPr>
          <a:xfrm>
            <a:off x="1312131" y="4627564"/>
            <a:ext cx="1213355" cy="69014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Mở file khác</a:t>
            </a:r>
            <a:endParaRPr lang="en-US" sz="1100" dirty="0">
              <a:solidFill>
                <a:srgbClr val="000000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cxnSp>
        <p:nvCxnSpPr>
          <p:cNvPr id="63" name="Straight Arrow Connector 62"/>
          <p:cNvCxnSpPr>
            <a:stCxn id="61" idx="3"/>
          </p:cNvCxnSpPr>
          <p:nvPr/>
        </p:nvCxnSpPr>
        <p:spPr>
          <a:xfrm flipV="1">
            <a:off x="2525486" y="4090332"/>
            <a:ext cx="4099793" cy="882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31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RibbonApplication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173" name="Group 17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81" name="Group 180"/>
              <p:cNvGrpSpPr/>
              <p:nvPr/>
            </p:nvGrpSpPr>
            <p:grpSpPr>
              <a:xfrm>
                <a:off x="0" y="0"/>
                <a:ext cx="9144000" cy="6858000"/>
                <a:chOff x="0" y="0"/>
                <a:chExt cx="9144000" cy="6858000"/>
              </a:xfrm>
            </p:grpSpPr>
            <p:sp>
              <p:nvSpPr>
                <p:cNvPr id="189" name="Rectangle 188"/>
                <p:cNvSpPr/>
                <p:nvPr/>
              </p:nvSpPr>
              <p:spPr>
                <a:xfrm>
                  <a:off x="0" y="0"/>
                  <a:ext cx="9144000" cy="6858000"/>
                </a:xfrm>
                <a:prstGeom prst="rect">
                  <a:avLst/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190" name="Rectangle 189"/>
                <p:cNvSpPr/>
                <p:nvPr/>
              </p:nvSpPr>
              <p:spPr>
                <a:xfrm>
                  <a:off x="76200" y="309484"/>
                  <a:ext cx="8991600" cy="6437733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191" name="WindowTitle"/>
                <p:cNvSpPr txBox="1"/>
                <p:nvPr/>
              </p:nvSpPr>
              <p:spPr>
                <a:xfrm>
                  <a:off x="272875" y="65818"/>
                  <a:ext cx="411298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sz="1200" smtClean="0">
                      <a:solidFill>
                        <a:prstClr val="white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Synthesis Music Analyzer – Công cụ phân tích nhạc tổng hợp</a:t>
                  </a:r>
                  <a:endPara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182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184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185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186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7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8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83" name="Oval 182"/>
              <p:cNvSpPr/>
              <p:nvPr/>
            </p:nvSpPr>
            <p:spPr>
              <a:xfrm>
                <a:off x="83477" y="80065"/>
                <a:ext cx="145536" cy="150875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>
              <a:off x="73271" y="309483"/>
              <a:ext cx="8991600" cy="1203414"/>
              <a:chOff x="75085" y="380999"/>
              <a:chExt cx="8991600" cy="1203414"/>
            </a:xfrm>
          </p:grpSpPr>
          <p:sp>
            <p:nvSpPr>
              <p:cNvPr id="175" name="Container"/>
              <p:cNvSpPr/>
              <p:nvPr/>
            </p:nvSpPr>
            <p:spPr>
              <a:xfrm>
                <a:off x="75085" y="600456"/>
                <a:ext cx="8991600" cy="983957"/>
              </a:xfrm>
              <a:prstGeom prst="rect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95000">
                    <a:sysClr val="window" lastClr="FFFFFF">
                      <a:shade val="100000"/>
                      <a:satMod val="115000"/>
                    </a:sysClr>
                  </a:gs>
                </a:gsLst>
                <a:lin ang="16200000" scaled="1"/>
              </a:gra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77" name="Active"/>
              <p:cNvSpPr txBox="1"/>
              <p:nvPr/>
            </p:nvSpPr>
            <p:spPr>
              <a:xfrm>
                <a:off x="75085" y="381000"/>
                <a:ext cx="8991600" cy="219455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182880" tIns="18288" rIns="0" rtlCol="0">
                <a:noAutofit/>
              </a:bodyPr>
              <a:lstStyle/>
              <a:p>
                <a:r>
                  <a:rPr lang="en-US" sz="120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File          Đặc tính         Nghe    Thống kê      Cấu hình      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78" name="Group 177"/>
              <p:cNvGrpSpPr/>
              <p:nvPr/>
            </p:nvGrpSpPr>
            <p:grpSpPr>
              <a:xfrm>
                <a:off x="849561" y="380999"/>
                <a:ext cx="4195877" cy="219457"/>
                <a:chOff x="850676" y="2907874"/>
                <a:chExt cx="4195877" cy="219457"/>
              </a:xfrm>
            </p:grpSpPr>
            <p:sp>
              <p:nvSpPr>
                <p:cNvPr id="179" name="Active"/>
                <p:cNvSpPr txBox="1"/>
                <p:nvPr/>
              </p:nvSpPr>
              <p:spPr>
                <a:xfrm>
                  <a:off x="4097447" y="2907874"/>
                  <a:ext cx="949106" cy="219456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txBody>
                <a:bodyPr wrap="none" lIns="45720" tIns="18288" rIns="0" rtlCol="0">
                  <a:noAutofit/>
                </a:bodyPr>
                <a:lstStyle/>
                <a:p>
                  <a:pPr algn="ctr"/>
                  <a:r>
                    <a:rPr lang="en-US" sz="120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Tra cứu</a:t>
                  </a:r>
                  <a:endPara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80" name="TabLine"/>
                <p:cNvSpPr/>
                <p:nvPr/>
              </p:nvSpPr>
              <p:spPr>
                <a:xfrm>
                  <a:off x="850676" y="3127331"/>
                  <a:ext cx="928768" cy="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FFFFFF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192" name="Title 19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Giao diện chính</a:t>
            </a:r>
            <a:endParaRPr lang="en-US"/>
          </a:p>
        </p:txBody>
      </p:sp>
      <p:sp>
        <p:nvSpPr>
          <p:cNvPr id="193" name="Freeform 128"/>
          <p:cNvSpPr>
            <a:spLocks noEditPoints="1"/>
          </p:cNvSpPr>
          <p:nvPr>
            <p:custDataLst>
              <p:custData r:id="rId2"/>
              <p:custData r:id="rId3"/>
            </p:custDataLst>
          </p:nvPr>
        </p:nvSpPr>
        <p:spPr bwMode="black">
          <a:xfrm>
            <a:off x="543076" y="783204"/>
            <a:ext cx="494750" cy="367282"/>
          </a:xfrm>
          <a:custGeom>
            <a:avLst/>
            <a:gdLst>
              <a:gd name="T0" fmla="*/ 49 w 71"/>
              <a:gd name="T1" fmla="*/ 21 h 62"/>
              <a:gd name="T2" fmla="*/ 49 w 71"/>
              <a:gd name="T3" fmla="*/ 19 h 62"/>
              <a:gd name="T4" fmla="*/ 49 w 71"/>
              <a:gd name="T5" fmla="*/ 19 h 62"/>
              <a:gd name="T6" fmla="*/ 48 w 71"/>
              <a:gd name="T7" fmla="*/ 17 h 62"/>
              <a:gd name="T8" fmla="*/ 32 w 71"/>
              <a:gd name="T9" fmla="*/ 2 h 62"/>
              <a:gd name="T10" fmla="*/ 28 w 71"/>
              <a:gd name="T11" fmla="*/ 0 h 62"/>
              <a:gd name="T12" fmla="*/ 28 w 71"/>
              <a:gd name="T13" fmla="*/ 0 h 62"/>
              <a:gd name="T14" fmla="*/ 28 w 71"/>
              <a:gd name="T15" fmla="*/ 0 h 62"/>
              <a:gd name="T16" fmla="*/ 6 w 71"/>
              <a:gd name="T17" fmla="*/ 0 h 62"/>
              <a:gd name="T18" fmla="*/ 0 w 71"/>
              <a:gd name="T19" fmla="*/ 5 h 62"/>
              <a:gd name="T20" fmla="*/ 0 w 71"/>
              <a:gd name="T21" fmla="*/ 56 h 62"/>
              <a:gd name="T22" fmla="*/ 6 w 71"/>
              <a:gd name="T23" fmla="*/ 62 h 62"/>
              <a:gd name="T24" fmla="*/ 44 w 71"/>
              <a:gd name="T25" fmla="*/ 62 h 62"/>
              <a:gd name="T26" fmla="*/ 50 w 71"/>
              <a:gd name="T27" fmla="*/ 56 h 62"/>
              <a:gd name="T28" fmla="*/ 50 w 71"/>
              <a:gd name="T29" fmla="*/ 21 h 62"/>
              <a:gd name="T30" fmla="*/ 49 w 71"/>
              <a:gd name="T31" fmla="*/ 21 h 62"/>
              <a:gd name="T32" fmla="*/ 28 w 71"/>
              <a:gd name="T33" fmla="*/ 5 h 62"/>
              <a:gd name="T34" fmla="*/ 44 w 71"/>
              <a:gd name="T35" fmla="*/ 21 h 62"/>
              <a:gd name="T36" fmla="*/ 28 w 71"/>
              <a:gd name="T37" fmla="*/ 21 h 62"/>
              <a:gd name="T38" fmla="*/ 28 w 71"/>
              <a:gd name="T39" fmla="*/ 5 h 62"/>
              <a:gd name="T40" fmla="*/ 44 w 71"/>
              <a:gd name="T41" fmla="*/ 56 h 62"/>
              <a:gd name="T42" fmla="*/ 6 w 71"/>
              <a:gd name="T43" fmla="*/ 56 h 62"/>
              <a:gd name="T44" fmla="*/ 6 w 71"/>
              <a:gd name="T45" fmla="*/ 5 h 62"/>
              <a:gd name="T46" fmla="*/ 23 w 71"/>
              <a:gd name="T47" fmla="*/ 5 h 62"/>
              <a:gd name="T48" fmla="*/ 23 w 71"/>
              <a:gd name="T49" fmla="*/ 21 h 62"/>
              <a:gd name="T50" fmla="*/ 28 w 71"/>
              <a:gd name="T51" fmla="*/ 27 h 62"/>
              <a:gd name="T52" fmla="*/ 44 w 71"/>
              <a:gd name="T53" fmla="*/ 27 h 62"/>
              <a:gd name="T54" fmla="*/ 44 w 71"/>
              <a:gd name="T55" fmla="*/ 56 h 62"/>
              <a:gd name="T56" fmla="*/ 58 w 71"/>
              <a:gd name="T57" fmla="*/ 14 h 62"/>
              <a:gd name="T58" fmla="*/ 60 w 71"/>
              <a:gd name="T59" fmla="*/ 19 h 62"/>
              <a:gd name="T60" fmla="*/ 60 w 71"/>
              <a:gd name="T61" fmla="*/ 56 h 62"/>
              <a:gd name="T62" fmla="*/ 55 w 71"/>
              <a:gd name="T63" fmla="*/ 62 h 62"/>
              <a:gd name="T64" fmla="*/ 53 w 71"/>
              <a:gd name="T65" fmla="*/ 62 h 62"/>
              <a:gd name="T66" fmla="*/ 55 w 71"/>
              <a:gd name="T67" fmla="*/ 57 h 62"/>
              <a:gd name="T68" fmla="*/ 55 w 71"/>
              <a:gd name="T69" fmla="*/ 21 h 62"/>
              <a:gd name="T70" fmla="*/ 53 w 71"/>
              <a:gd name="T71" fmla="*/ 15 h 62"/>
              <a:gd name="T72" fmla="*/ 37 w 71"/>
              <a:gd name="T73" fmla="*/ 0 h 62"/>
              <a:gd name="T74" fmla="*/ 37 w 71"/>
              <a:gd name="T75" fmla="*/ 0 h 62"/>
              <a:gd name="T76" fmla="*/ 39 w 71"/>
              <a:gd name="T77" fmla="*/ 0 h 62"/>
              <a:gd name="T78" fmla="*/ 40 w 71"/>
              <a:gd name="T79" fmla="*/ 0 h 62"/>
              <a:gd name="T80" fmla="*/ 47 w 71"/>
              <a:gd name="T81" fmla="*/ 3 h 62"/>
              <a:gd name="T82" fmla="*/ 58 w 71"/>
              <a:gd name="T83" fmla="*/ 14 h 62"/>
              <a:gd name="T84" fmla="*/ 69 w 71"/>
              <a:gd name="T85" fmla="*/ 13 h 62"/>
              <a:gd name="T86" fmla="*/ 71 w 71"/>
              <a:gd name="T87" fmla="*/ 17 h 62"/>
              <a:gd name="T88" fmla="*/ 71 w 71"/>
              <a:gd name="T89" fmla="*/ 56 h 62"/>
              <a:gd name="T90" fmla="*/ 65 w 71"/>
              <a:gd name="T91" fmla="*/ 62 h 62"/>
              <a:gd name="T92" fmla="*/ 64 w 71"/>
              <a:gd name="T93" fmla="*/ 62 h 62"/>
              <a:gd name="T94" fmla="*/ 65 w 71"/>
              <a:gd name="T95" fmla="*/ 57 h 62"/>
              <a:gd name="T96" fmla="*/ 65 w 71"/>
              <a:gd name="T97" fmla="*/ 18 h 62"/>
              <a:gd name="T98" fmla="*/ 64 w 71"/>
              <a:gd name="T99" fmla="*/ 14 h 62"/>
              <a:gd name="T100" fmla="*/ 50 w 71"/>
              <a:gd name="T101" fmla="*/ 0 h 62"/>
              <a:gd name="T102" fmla="*/ 50 w 71"/>
              <a:gd name="T103" fmla="*/ 0 h 62"/>
              <a:gd name="T104" fmla="*/ 51 w 71"/>
              <a:gd name="T105" fmla="*/ 0 h 62"/>
              <a:gd name="T106" fmla="*/ 52 w 71"/>
              <a:gd name="T107" fmla="*/ 0 h 62"/>
              <a:gd name="T108" fmla="*/ 59 w 71"/>
              <a:gd name="T109" fmla="*/ 3 h 62"/>
              <a:gd name="T110" fmla="*/ 69 w 71"/>
              <a:gd name="T111" fmla="*/ 13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1" h="62">
                <a:moveTo>
                  <a:pt x="49" y="21"/>
                </a:moveTo>
                <a:cubicBezTo>
                  <a:pt x="49" y="20"/>
                  <a:pt x="49" y="20"/>
                  <a:pt x="49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18"/>
                  <a:pt x="48" y="18"/>
                  <a:pt x="48" y="17"/>
                </a:cubicBezTo>
                <a:cubicBezTo>
                  <a:pt x="32" y="2"/>
                  <a:pt x="32" y="2"/>
                  <a:pt x="32" y="2"/>
                </a:cubicBezTo>
                <a:cubicBezTo>
                  <a:pt x="31" y="0"/>
                  <a:pt x="30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3" y="62"/>
                  <a:pt x="6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7" y="62"/>
                  <a:pt x="50" y="59"/>
                  <a:pt x="50" y="56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49" y="21"/>
                  <a:pt x="49" y="21"/>
                </a:cubicBezTo>
                <a:close/>
                <a:moveTo>
                  <a:pt x="28" y="5"/>
                </a:moveTo>
                <a:cubicBezTo>
                  <a:pt x="44" y="21"/>
                  <a:pt x="44" y="21"/>
                  <a:pt x="44" y="21"/>
                </a:cubicBezTo>
                <a:cubicBezTo>
                  <a:pt x="28" y="21"/>
                  <a:pt x="28" y="21"/>
                  <a:pt x="28" y="21"/>
                </a:cubicBezTo>
                <a:lnTo>
                  <a:pt x="28" y="5"/>
                </a:lnTo>
                <a:close/>
                <a:moveTo>
                  <a:pt x="44" y="56"/>
                </a:moveTo>
                <a:cubicBezTo>
                  <a:pt x="6" y="56"/>
                  <a:pt x="6" y="56"/>
                  <a:pt x="6" y="56"/>
                </a:cubicBezTo>
                <a:cubicBezTo>
                  <a:pt x="6" y="5"/>
                  <a:pt x="6" y="5"/>
                  <a:pt x="6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4"/>
                  <a:pt x="25" y="27"/>
                  <a:pt x="28" y="27"/>
                </a:cubicBezTo>
                <a:cubicBezTo>
                  <a:pt x="44" y="27"/>
                  <a:pt x="44" y="27"/>
                  <a:pt x="44" y="27"/>
                </a:cubicBezTo>
                <a:lnTo>
                  <a:pt x="44" y="56"/>
                </a:lnTo>
                <a:close/>
                <a:moveTo>
                  <a:pt x="58" y="14"/>
                </a:moveTo>
                <a:cubicBezTo>
                  <a:pt x="59" y="15"/>
                  <a:pt x="60" y="17"/>
                  <a:pt x="60" y="19"/>
                </a:cubicBezTo>
                <a:cubicBezTo>
                  <a:pt x="60" y="56"/>
                  <a:pt x="60" y="56"/>
                  <a:pt x="60" y="56"/>
                </a:cubicBezTo>
                <a:cubicBezTo>
                  <a:pt x="60" y="59"/>
                  <a:pt x="58" y="62"/>
                  <a:pt x="55" y="62"/>
                </a:cubicBezTo>
                <a:cubicBezTo>
                  <a:pt x="53" y="62"/>
                  <a:pt x="53" y="62"/>
                  <a:pt x="53" y="62"/>
                </a:cubicBezTo>
                <a:cubicBezTo>
                  <a:pt x="54" y="60"/>
                  <a:pt x="55" y="59"/>
                  <a:pt x="55" y="57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19"/>
                  <a:pt x="54" y="17"/>
                  <a:pt x="53" y="15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1" y="0"/>
                  <a:pt x="44" y="0"/>
                  <a:pt x="47" y="3"/>
                </a:cubicBezTo>
                <a:cubicBezTo>
                  <a:pt x="58" y="14"/>
                  <a:pt x="58" y="14"/>
                  <a:pt x="58" y="14"/>
                </a:cubicBezTo>
                <a:moveTo>
                  <a:pt x="69" y="13"/>
                </a:moveTo>
                <a:cubicBezTo>
                  <a:pt x="70" y="14"/>
                  <a:pt x="71" y="16"/>
                  <a:pt x="71" y="17"/>
                </a:cubicBezTo>
                <a:cubicBezTo>
                  <a:pt x="71" y="56"/>
                  <a:pt x="71" y="56"/>
                  <a:pt x="71" y="56"/>
                </a:cubicBezTo>
                <a:cubicBezTo>
                  <a:pt x="71" y="59"/>
                  <a:pt x="68" y="62"/>
                  <a:pt x="65" y="62"/>
                </a:cubicBezTo>
                <a:cubicBezTo>
                  <a:pt x="64" y="62"/>
                  <a:pt x="64" y="62"/>
                  <a:pt x="64" y="62"/>
                </a:cubicBezTo>
                <a:cubicBezTo>
                  <a:pt x="65" y="60"/>
                  <a:pt x="65" y="59"/>
                  <a:pt x="65" y="57"/>
                </a:cubicBezTo>
                <a:cubicBezTo>
                  <a:pt x="65" y="18"/>
                  <a:pt x="65" y="18"/>
                  <a:pt x="65" y="18"/>
                </a:cubicBezTo>
                <a:cubicBezTo>
                  <a:pt x="65" y="17"/>
                  <a:pt x="65" y="15"/>
                  <a:pt x="64" y="14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4" y="0"/>
                  <a:pt x="56" y="0"/>
                  <a:pt x="59" y="3"/>
                </a:cubicBezTo>
                <a:cubicBezTo>
                  <a:pt x="69" y="13"/>
                  <a:pt x="69" y="13"/>
                  <a:pt x="69" y="13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Content"/>
          <p:cNvSpPr txBox="1"/>
          <p:nvPr>
            <p:custDataLst>
              <p:custData r:id="rId4"/>
            </p:custDataLst>
          </p:nvPr>
        </p:nvSpPr>
        <p:spPr>
          <a:xfrm>
            <a:off x="186435" y="1243484"/>
            <a:ext cx="127951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Thông số chung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600200" y="647700"/>
            <a:ext cx="0" cy="826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abLine"/>
          <p:cNvSpPr/>
          <p:nvPr/>
        </p:nvSpPr>
        <p:spPr>
          <a:xfrm>
            <a:off x="4114856" y="528939"/>
            <a:ext cx="928768" cy="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4" name="Content"/>
          <p:cNvSpPr/>
          <p:nvPr>
            <p:custDataLst>
              <p:custData r:id="rId5"/>
            </p:custDataLst>
          </p:nvPr>
        </p:nvSpPr>
        <p:spPr>
          <a:xfrm>
            <a:off x="388672" y="1822381"/>
            <a:ext cx="5123128" cy="104425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Bảng tần số của các node nhạc</a:t>
            </a:r>
          </a:p>
          <a:p>
            <a:r>
              <a:rPr lang="en-US" sz="1200">
                <a:latin typeface="Segoe UI" pitchFamily="34" charset="0"/>
                <a:cs typeface="Segoe UI" pitchFamily="34" charset="0"/>
              </a:rPr>
              <a:t>Tham khảo: http://www.intmath.com/trigonometric-graphs/music.php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2" name="ListItemSmall"/>
          <p:cNvGrpSpPr/>
          <p:nvPr>
            <p:custDataLst>
              <p:custData r:id="rId6"/>
            </p:custDataLst>
          </p:nvPr>
        </p:nvGrpSpPr>
        <p:grpSpPr>
          <a:xfrm>
            <a:off x="2962990" y="557018"/>
            <a:ext cx="1564996" cy="366305"/>
            <a:chOff x="1931570" y="4293850"/>
            <a:chExt cx="1564996" cy="366305"/>
          </a:xfrm>
        </p:grpSpPr>
        <p:sp>
          <p:nvSpPr>
            <p:cNvPr id="33" name="Content"/>
            <p:cNvSpPr txBox="1">
              <a:spLocks/>
            </p:cNvSpPr>
            <p:nvPr/>
          </p:nvSpPr>
          <p:spPr>
            <a:xfrm>
              <a:off x="2126319" y="4293850"/>
              <a:ext cx="1370247" cy="366305"/>
            </a:xfrm>
            <a:prstGeom prst="rect">
              <a:avLst/>
            </a:prstGeom>
            <a:noFill/>
          </p:spPr>
          <p:txBody>
            <a:bodyPr wrap="none" tIns="0" rIns="182880" bIns="0" rtlCol="0" anchor="ctr" anchorCtr="0">
              <a:spAutoFit/>
            </a:bodyPr>
            <a:lstStyle/>
            <a:p>
              <a:r>
                <a:rPr lang="en-US" sz="120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Hiện thị cả nốt </a:t>
              </a:r>
              <a:br>
                <a:rPr lang="en-US" sz="120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</a:br>
              <a:r>
                <a:rPr lang="en-US" sz="120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không xuất hiện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" name="Icon"/>
            <p:cNvSpPr>
              <a:spLocks/>
            </p:cNvSpPr>
            <p:nvPr/>
          </p:nvSpPr>
          <p:spPr>
            <a:xfrm>
              <a:off x="1931570" y="4381699"/>
              <a:ext cx="187693" cy="18769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36" name="Rounded Rectangular Callout 35"/>
          <p:cNvSpPr/>
          <p:nvPr/>
        </p:nvSpPr>
        <p:spPr>
          <a:xfrm>
            <a:off x="5369524" y="537118"/>
            <a:ext cx="2117125" cy="755107"/>
          </a:xfrm>
          <a:prstGeom prst="wedgeRoundRectCallout">
            <a:avLst>
              <a:gd name="adj1" fmla="val -99426"/>
              <a:gd name="adj2" fmla="val -2579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smtClean="0"/>
              <a:t>Mặc đinh là không. </a:t>
            </a:r>
          </a:p>
          <a:p>
            <a:r>
              <a:rPr lang="en-US" sz="1100" smtClean="0"/>
              <a:t>Nếu tick chọn, thì trong các bảng bên dưới, các nốt có số lần xuất hiện =0 vẫn được đưa vào bảng</a:t>
            </a:r>
          </a:p>
        </p:txBody>
      </p:sp>
    </p:spTree>
    <p:extLst>
      <p:ext uri="{BB962C8B-B14F-4D97-AF65-F5344CB8AC3E}">
        <p14:creationId xmlns:p14="http://schemas.microsoft.com/office/powerpoint/2010/main" val="246048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3.xml><?xml version="1.0" encoding="utf-8"?>
<Control xmlns="http://schemas.microsoft.com/VisualStudio/2011/storyboarding/control">
  <Id Name="88271d0f-2031-4330-b1c3-15263e14c73c" Revision="1" Stencil="System.MyShapes" StencilVersion="1.0"/>
</Control>
</file>

<file path=customXml/item104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WindowsAppIcons.Paste" Revision="1" Stencil="System.Storyboarding.WindowsAppIcons" StencilVersion="0.1"/>
</Control>
</file>

<file path=customXml/item1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WindowsAppIcons.Documents" Revision="1" Stencil="System.Storyboarding.WindowsAppIcons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Icons.Music" Revision="1" Stencil="System.Storyboarding.Icons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Icons.Music" Revision="1" Stencil="System.Storyboarding.Icons" StencilVersion="0.1"/>
</Control>
</file>

<file path=customXml/item3.xml><?xml version="1.0" encoding="utf-8"?>
<Control xmlns="http://schemas.microsoft.com/VisualStudio/2011/storyboarding/control">
  <Id Name="System.Storyboarding.Common.TabGroupVertical" Revision="1" Stencil="System.Storyboarding.Common" StencilVersion="0.1"/>
</Control>
</file>

<file path=customXml/item30.xml><?xml version="1.0" encoding="utf-8"?>
<Control xmlns="http://schemas.microsoft.com/VisualStudio/2011/storyboarding/control">
  <Id Name="88271d0f-2031-4330-b1c3-15263e14c73c" Revision="1" Stencil="System.MyShapes" StencilVersion="1.0"/>
</Control>
</file>

<file path=customXml/item31.xml><?xml version="1.0" encoding="utf-8"?>
<Control xmlns="http://schemas.microsoft.com/VisualStudio/2011/storyboarding/control">
  <Id Name="System.Storyboarding.Common.TabGroupVertical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Icons.Music" Revision="1" Stencil="System.Storyboarding.Icons" StencilVersion="0.1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Backgrounds.RibbonApplication" Revision="1" Stencil="System.Storyboarding.Backgrounds" StencilVersion="0.1"/>
</Control>
</file>

<file path=customXml/item46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88271d0f-2031-4330-b1c3-15263e14c73c" Revision="1" Stencil="System.MyShapes" StencilVersion="1.0"/>
</Control>
</file>

<file path=customXml/item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Icons.Music" Revision="1" Stencil="System.Storyboarding.Icons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59.xml><?xml version="1.0" encoding="utf-8"?>
<Control xmlns="http://schemas.microsoft.com/VisualStudio/2011/storyboarding/control">
  <Id Name="System.Storyboarding.Backgrounds.RibbonApplication" Revision="1" Stencil="System.Storyboarding.Backgrounds" StencilVersion="0.1"/>
</Control>
</file>

<file path=customXml/item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Media.HorizontalBarChart" Revision="1" Stencil="System.Storyboarding.Media" StencilVersion="0.1"/>
</Control>
</file>

<file path=customXml/item67.xml><?xml version="1.0" encoding="utf-8"?>
<Control xmlns="http://schemas.microsoft.com/VisualStudio/2011/storyboarding/control">
  <Id Name="System.Storyboarding.Common.TabGroupVertical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WindowsDesktop.TreeList" Revision="1" Stencil="System.Storyboarding.WindowsDesktop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78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79.xml><?xml version="1.0" encoding="utf-8"?>
<Control xmlns="http://schemas.microsoft.com/VisualStudio/2011/storyboarding/control">
  <Id Name="System.Storyboarding.Backgrounds.RibbonApplication" Revision="1" Stencil="System.Storyboarding.Backgrounds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.xml><?xml version="1.0" encoding="utf-8"?>
<Control xmlns="http://schemas.microsoft.com/VisualStudio/2011/storyboarding/control">
  <Id Name="8d1d15e7-09c3-45f6-944b-e26ce75e8b9e" RevisionId="26877799-5fd1-4de6-830e-e7328b90fd22" Stencil="172d6d98-e5c9-42e9-a209-79f7a94bbd38" StencilRevisionId="00000000-0000-0000-0000-000000000000" StencilVersion="0.0"/>
</Control>
</file>

<file path=customXml/item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.xml><?xml version="1.0" encoding="utf-8"?>
<Control xmlns="http://schemas.microsoft.com/VisualStudio/2011/storyboarding/control">
  <Id Name="88271d0f-2031-4330-b1c3-15263e14c73c" Revision="1" Stencil="System.MyShapes" StencilVersion="1.0"/>
</Control>
</file>

<file path=customXml/item88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WindowsAppIcons.Paste" Revision="1" Stencil="System.Storyboarding.WindowsAppIcons" StencilVersion="0.1"/>
</Control>
</file>

<file path=customXml/item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95.xml><?xml version="1.0" encoding="utf-8"?>
<Control xmlns="http://schemas.microsoft.com/VisualStudio/2011/storyboarding/control">
  <Id Name="40b66f16-3424-4741-b9da-eeb624c3d952" Revision="1" Stencil="System.MyShapes" StencilVersion="1.0"/>
</Control>
</file>

<file path=customXml/item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WindowsAppIcons.Paste" Revision="1" Stencil="System.Storyboarding.WindowsAppIcons" StencilVersion="0.1"/>
</Control>
</file>

<file path=customXml/itemProps1.xml><?xml version="1.0" encoding="utf-8"?>
<ds:datastoreItem xmlns:ds="http://schemas.openxmlformats.org/officeDocument/2006/customXml" ds:itemID="{D0F3E57D-3679-46CA-86E4-3C20EC968047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7BFF05BE-1655-4255-9563-C8BA03C452DE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2C5E7A1C-3ED0-491B-8CA5-8F1CCC4D39E0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888AC8F9-03F8-4E40-BE00-F72A1C15EB2F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E76CE738-33A5-460F-A75D-66A6CFF5C3C6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91010209-42BD-4E64-B0E7-7BED6B5C03B6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2089CDA7-9DA4-4CB0-B58D-0AE91DB9E737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C295AA2B-AF88-410E-912D-FC65505C9CD6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E9905FF5-3C56-464D-A090-64A70B939C20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65AA9D8A-2785-4F10-9958-6A9075213A0F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2E1F1DA4-4A09-4CEE-80AA-A7B87AF62061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E7E4214F-6C80-4F0F-98D9-63DD5642EA48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E10DB777-0D21-4479-800F-205948ED5921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E9A31F56-8EF4-4541-A85D-AA595FC5FBE1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57473470-F0AB-4A9A-BD5C-E08807C45AC2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9A7DE38A-3415-463F-88D2-A910E8ED1A61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B6D57D60-199D-4FF4-85BE-0183CD5F32A5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D4D84782-AD07-4E51-9499-BF37B38E9AD8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EE6FBEBD-7D66-4551-AAE2-4907856E31A3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55F73B31-404C-4AF8-A74C-D22346B49ED5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870F69BB-9ADC-4F4E-BE0B-48CBA8A51D8D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94F797C5-EC7E-49F7-AFC7-9D4AA06B2D58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01B5FA3A-FBBF-4695-8256-B3FD62E55959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30A88A7E-1F5F-457F-B7E3-360ED28B702D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F2A2E21B-4A59-4874-AD83-63406FFC328E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CBB2C97D-355D-4C93-8B12-B65E38223B7E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DC786A04-942C-471B-970A-E688E43CF1A5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1299845D-8A98-4781-802B-2A2722645277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9F3EE529-0E37-4FDF-94A8-7563EBC821B4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8AE82269-C47E-4865-9637-B0A871289A6A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ACBA6BE7-022D-4C46-A102-BED214AC677A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0CCF4F8F-3171-425C-8B91-D1219E4FD257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4EE72E86-F257-43C8-9624-44F2878B8C73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7DA80871-4509-4B98-9629-676A811A8018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039888FC-EF86-47FD-9DCE-9091FDA2539C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A12341CB-0B6E-44A8-A48E-EE0E5744637E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893AFEAE-9C38-4F3A-B2E4-B13BD69B9BB8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666A3DD9-1BC3-4201-9666-23345E3D239B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30A60711-A6E3-4C9E-83EE-5391A3A52373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88B486AF-601D-44F2-9984-DAE36F660702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B4320E96-C684-4243-8521-824FFD970A56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D280483B-42F0-4D21-950F-604417CB857C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93D931E1-6517-4543-A041-D1997D2D96C6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2F844283-FF72-490D-BCAC-21C478A0F39C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3C1E3DF7-7A51-493B-8B14-76B2BCB6293F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BB8020B0-42D3-4048-B904-D3B37887DA7A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707A2C45-AB23-4318-8E97-BB62A79964DA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24A996B0-5F52-448B-96D1-58B81311663A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6EE5B674-B303-4248-BC23-E19C4D92D56D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0CA8ED3C-B097-4EA3-B3A6-B3287788F0EC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AC93072A-2F46-4841-9FBB-148C2063EB14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FA8CD043-CF51-4175-B0CC-32BA42338FFB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9D69BF86-E716-442F-9929-211F4C64EA28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14C8D9CF-6065-453B-B4A7-4FFCDA2B57ED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C8D72DA7-A10B-41B0-9375-4B5B3C5FAF60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747EFAB5-A53F-4525-B7D7-9B2274B2E9D0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8055FF81-951E-46C8-B21F-C70F186F862E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817DF59B-81D2-4BC1-8E0A-DBA8F4B5F458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707763F1-73D9-4FAE-9E3C-C393DD846216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FC382A6B-7507-4743-B9F4-0FD1C9E85E6D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2894064A-8AC1-4FE1-8C4C-6045B9B5AA75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4E34ACBA-6C31-4B80-867F-E4DA17CE8AE5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7EFF7CCE-ACB9-4DDC-BBDF-AE3C15FCE8A1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FC3221DA-E12A-4259-B96D-6946CED7243B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2AB675BE-0D4D-44DA-A8F1-97087E922E2C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758219DA-F38D-40F6-B60A-E2E8773EAA19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2A1326C3-0B84-4A07-9BD8-56A764091896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1ACD7B0F-006C-4D1B-B1D1-B07E3DF7A009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35F8833A-E9A2-4C87-9F13-7D7F89749B92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6D265FF0-53CC-4121-AB8F-BF4A6A2363DA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670C8297-5CE7-436C-9783-6760D20E9C9D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B966B064-9897-4959-B95C-A1E29503DD74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79B95DB6-E5FF-40BF-BE5D-C3E9794C539A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24F8C91C-F5CC-4035-A07E-B3449AAD7B11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F0518C12-A359-49C2-BEA4-CEF8A18A8663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C3C0B11B-C5E0-438D-8C67-B57DB8FD4F87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222557AB-83EF-4CEB-94D7-09DFB1F05D2E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F1A7987D-9600-44CF-B1FD-15EFDBE0E8B1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69F4036C-A7AC-46D3-B07B-AD64331F2C43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EBC33FBF-A851-4DBD-813F-D1A2675AEB0B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A4074AFF-571E-43BB-9E33-601461283967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9CDA051F-D629-4436-B950-5E0F4CF5F4E5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2162D22C-6C21-4C23-A499-37C8CBAF4698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D3FCD991-C899-43A5-A5B3-0915A164E1F6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8CC1C40C-9BB8-4191-AEC1-5F00FE10B7CE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251EC6B7-BCA5-4AD4-8A42-A53548E38397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44FAE775-1601-4634-A2D0-63E1B71E5E21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43BA8309-EA4D-46ED-9E2E-9D45A25BFE2E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18A43573-000B-491E-8ED5-00BB093FAD83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3E4F17A9-8821-41C0-88D8-A46028950108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4CB8B62A-C4A4-4FDF-AA92-2505CA17346B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4BB15C93-595A-48B9-AF0C-AF55EB1E9E57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A0D4D891-127F-4B8C-A64D-E71C8CF446D1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59DBC49C-6EB9-43D6-ADFA-4B7AAE9B948D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D448E301-1C76-4CA9-8E31-AC856903ED8C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4B44D5D9-A83A-40A5-8B72-0AEE0056ADC7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649DAA72-2FEB-45E0-AFA4-11576789D56B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1BDDC40C-92F9-431D-8D3D-1CC944EE84C4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E21C0054-FB97-4C20-9F9B-8529D7828DC8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456A2751-067D-48BD-AA63-75A8D8F28D20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EB63303A-2DC9-4E6D-A8AE-291FE0FC23C2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BA383976-6256-4004-869E-01799560FD3F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0FC35C64-61A2-4EFE-9D42-D12EA8009AE2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35BF965B-8E79-4C94-9B64-77247E9DEC82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59ECCCC0-E62B-48C6-AC4C-2DCF207DAF0A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8019A1D3-D83E-47E4-8AC2-8B20A0540403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C5659F46-3082-48CB-BF21-29AA80F4CB0D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F1AA9466-2170-483A-A156-17BAB2F11BF2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DA1A0C8C-B13D-4E68-B2CD-A3584F65C7F2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047DCEA8-E33F-48A7-8C5B-9051C18F46DF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B9244DA0-D577-4169-B4B8-21C95FABE2C3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B315010C-AA9F-4990-9B42-18252284C0F5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5BCAA5F5-E709-47D9-B5E2-EC08960E7F5F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9675C382-2186-45AF-AE7A-3004BFB40091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002EA395-9AEF-455D-BFD7-7F996EFC3728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23CC9C73-491E-4ADE-AE49-79C895F13E38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5D51F2E6-2EC8-4765-B8C1-82989318DB49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E01A2658-1715-4758-BD08-25DD523B6A75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864</Words>
  <Application>Microsoft Office PowerPoint</Application>
  <PresentationFormat>Widescreen</PresentationFormat>
  <Paragraphs>292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Segoe UI Semibold</vt:lpstr>
      <vt:lpstr>Office Theme</vt:lpstr>
      <vt:lpstr>PowerPoint Presentation</vt:lpstr>
      <vt:lpstr>Giao diện chính  Tab Thông số chung</vt:lpstr>
      <vt:lpstr>Giao diện chính  Tab Nốt nhạc</vt:lpstr>
      <vt:lpstr>Giao diện chính  Tab Cao độ</vt:lpstr>
      <vt:lpstr>PowerPoint Presentation</vt:lpstr>
      <vt:lpstr>PowerPoint Presentation</vt:lpstr>
      <vt:lpstr>Giao diện mở file midi</vt:lpstr>
      <vt:lpstr>Giao diện chính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Tien Nguyen Duc</dc:creator>
  <cp:lastModifiedBy>Tien Nguyen Duc</cp:lastModifiedBy>
  <cp:revision>33</cp:revision>
  <dcterms:created xsi:type="dcterms:W3CDTF">2014-11-14T02:33:15Z</dcterms:created>
  <dcterms:modified xsi:type="dcterms:W3CDTF">2014-11-23T01:48:49Z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