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97" r:id="rId17"/>
  </p:sldIdLst>
  <p:sldSz cx="12192000" cy="6858000"/>
  <p:notesSz cx="6858000" cy="9144000"/>
  <p:embeddedFontLst>
    <p:embeddedFont>
      <p:font typeface="Barlow Condensed" panose="00000506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83"/>
    <a:srgbClr val="BF00BF"/>
    <a:srgbClr val="4300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9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5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47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7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680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50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9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56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77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41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6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13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1941275" y="2362650"/>
            <a:ext cx="8054700" cy="26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BPlus</a:t>
            </a:r>
            <a:r>
              <a:rPr lang="en" dirty="0">
                <a:solidFill>
                  <a:schemeClr val="accent1"/>
                </a:solidFill>
              </a:rPr>
              <a:t>Tree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1800" y="3792275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Century Gothic"/>
                <a:sym typeface="Century Gothic"/>
              </a:rPr>
              <a:t>Описание алгоритма</a:t>
            </a:r>
            <a:endParaRPr dirty="0"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908" y="4514537"/>
            <a:ext cx="925825" cy="9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EA174-D50A-48AF-A14E-DEB6ADBE7BCC}"/>
              </a:ext>
            </a:extLst>
          </p:cNvPr>
          <p:cNvSpPr txBox="1"/>
          <p:nvPr/>
        </p:nvSpPr>
        <p:spPr>
          <a:xfrm>
            <a:off x="5478747" y="4514537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2022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881918FE-6EDB-4385-8EFD-3A0E62E6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0" y="725466"/>
            <a:ext cx="5095875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>
            <a:extLst>
              <a:ext uri="{FF2B5EF4-FFF2-40B4-BE49-F238E27FC236}">
                <a16:creationId xmlns:a16="http://schemas.microsoft.com/office/drawing/2014/main" id="{07AB3B61-D65E-495A-96AB-A632C35C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5" y="2347912"/>
            <a:ext cx="53625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372E3BB-C890-44C1-8160-EFAD1356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5" y="4065609"/>
            <a:ext cx="54292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59;p7">
            <a:hlinkClick r:id="rId6" action="ppaction://hlinksldjump"/>
            <a:extLst>
              <a:ext uri="{FF2B5EF4-FFF2-40B4-BE49-F238E27FC236}">
                <a16:creationId xmlns:a16="http://schemas.microsoft.com/office/drawing/2014/main" id="{61C6BE5E-2FA2-4FFF-A821-5F76844BEC40}"/>
              </a:ext>
            </a:extLst>
          </p:cNvPr>
          <p:cNvSpPr/>
          <p:nvPr/>
        </p:nvSpPr>
        <p:spPr>
          <a:xfrm>
            <a:off x="7178708" y="1124113"/>
            <a:ext cx="3422589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Поиск </a:t>
            </a:r>
            <a:r>
              <a:rPr lang="en-US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k=4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871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1315202" y="2368387"/>
            <a:ext cx="9738621" cy="30569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algn="l" rtl="0" fontAlgn="base"/>
            <a:r>
              <a:rPr lang="en-US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Если дерево пустое, нужно создать новый корень и добавить первый ключ.  Иначе производится поиск листа, в который можно добавить ключ. Ключ добавляется в список в порядке </a:t>
            </a:r>
            <a:r>
              <a:rPr lang="ru-RU" sz="2400" b="0" i="0" u="none" strike="noStrike" dirty="0" err="1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неубывания</a:t>
            </a:r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Если лист не заполнен, операция завершена</a:t>
            </a:r>
            <a:r>
              <a:rPr lang="en-US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  <a:p>
            <a:pPr marL="107950" indent="0" algn="l" rtl="0" fontAlgn="base"/>
            <a:r>
              <a:rPr lang="ru-RU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АЛГОРИТМ ДОБАВЛЕНИЯ</a:t>
            </a:r>
            <a:endParaRPr lang="en-US" sz="4400" dirty="0">
              <a:solidFill>
                <a:srgbClr val="430057"/>
              </a:solidFill>
            </a:endParaRPr>
          </a:p>
        </p:txBody>
      </p:sp>
      <p:sp>
        <p:nvSpPr>
          <p:cNvPr id="4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6E6D6983-CF96-47C9-BDCE-402DAB4B310A}"/>
              </a:ext>
            </a:extLst>
          </p:cNvPr>
          <p:cNvSpPr/>
          <p:nvPr/>
        </p:nvSpPr>
        <p:spPr>
          <a:xfrm>
            <a:off x="4384705" y="1614300"/>
            <a:ext cx="3422589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Случай 1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2759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1315202" y="2368387"/>
            <a:ext cx="9738621" cy="30569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algn="l" rtl="0" fontAlgn="base"/>
            <a:r>
              <a:rPr lang="en-US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Если после добавления узел оказывает переполненным, происходит разбиение узла. Узел делится на две два узла, две половины. Элемент m/2+1 переносится в родительский узел. Если родительский узел оказывается заполненным, повторяется</a:t>
            </a:r>
            <a:r>
              <a:rPr lang="ru-RU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  <a:br>
              <a:rPr lang="ru-RU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разбиение узла.</a:t>
            </a:r>
            <a:endParaRPr lang="ru-RU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АЛГОРИТМ ДОБАВЛЕНИЯ</a:t>
            </a:r>
            <a:endParaRPr lang="en-US" sz="4400" dirty="0">
              <a:solidFill>
                <a:srgbClr val="430057"/>
              </a:solidFill>
            </a:endParaRPr>
          </a:p>
        </p:txBody>
      </p:sp>
      <p:sp>
        <p:nvSpPr>
          <p:cNvPr id="4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6E6D6983-CF96-47C9-BDCE-402DAB4B310A}"/>
              </a:ext>
            </a:extLst>
          </p:cNvPr>
          <p:cNvSpPr/>
          <p:nvPr/>
        </p:nvSpPr>
        <p:spPr>
          <a:xfrm>
            <a:off x="4384705" y="1614300"/>
            <a:ext cx="3422589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Случай </a:t>
            </a:r>
            <a:r>
              <a:rPr lang="en-US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2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38023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1315202" y="2368386"/>
            <a:ext cx="9738621" cy="33147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Ключ, который нужно удалить, присутствует только в листовом узле, а не во внутренних узлах. Если количество соответствует минимальному, операция завершается. Иначе проводим балансировку.</a:t>
            </a:r>
            <a:r>
              <a:rPr lang="ru-RU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  <a:p>
            <a:pPr marL="107950" indent="0" rtl="0" fontAlgn="base"/>
            <a:endParaRPr lang="ru-RU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7950" indent="0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Балансировка. Срединный ключ потомка добавляется к родителю. Недостающий ключ заимствуется у брата.</a:t>
            </a:r>
            <a:r>
              <a:rPr lang="en-US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АЛГОРИТМ УДАЛЕНИЯ</a:t>
            </a:r>
            <a:endParaRPr lang="en-US" sz="4400" dirty="0">
              <a:solidFill>
                <a:srgbClr val="430057"/>
              </a:solidFill>
            </a:endParaRPr>
          </a:p>
        </p:txBody>
      </p:sp>
      <p:sp>
        <p:nvSpPr>
          <p:cNvPr id="4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6E6D6983-CF96-47C9-BDCE-402DAB4B310A}"/>
              </a:ext>
            </a:extLst>
          </p:cNvPr>
          <p:cNvSpPr/>
          <p:nvPr/>
        </p:nvSpPr>
        <p:spPr>
          <a:xfrm>
            <a:off x="4384705" y="1614300"/>
            <a:ext cx="3422589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Случай 1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0410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914401" y="2129127"/>
            <a:ext cx="10370916" cy="41250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algn="l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 Ключ, который нужно удалить, присутствует и во внутренних узлах. </a:t>
            </a:r>
            <a:r>
              <a:rPr lang="en-US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  <a:endParaRPr lang="ru-RU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7950" indent="0" algn="l" rtl="0" fontAlgn="base"/>
            <a:endParaRPr lang="en-US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7950" indent="0" algn="l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sz="2400" b="1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А)</a:t>
            </a:r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Если количество ключей в узле больше минимального, ключ просто удаляется из листового и внутреннего узла. Пустое место во внутреннем узле заполняется преемником по порядку. </a:t>
            </a:r>
            <a:r>
              <a:rPr lang="en-US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  <a:p>
            <a:pPr marL="107950" indent="0" algn="l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sz="2400" b="1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Б)</a:t>
            </a:r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Если количество ключей в узле меньше минимального, он заполняется ключом заимствованным у брата.</a:t>
            </a:r>
            <a:r>
              <a:rPr lang="en-US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АЛГОРИТМ УДАЛЕНИЯ</a:t>
            </a:r>
            <a:endParaRPr lang="en-US" sz="4400" dirty="0">
              <a:solidFill>
                <a:srgbClr val="430057"/>
              </a:solidFill>
            </a:endParaRPr>
          </a:p>
        </p:txBody>
      </p:sp>
      <p:sp>
        <p:nvSpPr>
          <p:cNvPr id="4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6E6D6983-CF96-47C9-BDCE-402DAB4B310A}"/>
              </a:ext>
            </a:extLst>
          </p:cNvPr>
          <p:cNvSpPr/>
          <p:nvPr/>
        </p:nvSpPr>
        <p:spPr>
          <a:xfrm>
            <a:off x="4384705" y="1614300"/>
            <a:ext cx="3422589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Случай 2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58633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914401" y="2129127"/>
            <a:ext cx="10370916" cy="41250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algn="l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 Ключ, который нужно удалить, присутствует и во внутренних узлах, но позаимствовать ключ у брат невозможно, т.к. тогда количество элементов в них будет меньше минимального.</a:t>
            </a:r>
            <a:endParaRPr lang="ru-RU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7950" indent="0" algn="l" rtl="0" fontAlgn="base"/>
            <a:endParaRPr lang="en-US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7950" indent="0" algn="l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Создается пустое пространство, ссылки на которое в последующем удаляются. Далее проделывается слияние корня и ближайшего незаполненного ребенка. Создаются новые ссылки, старые удаляются</a:t>
            </a:r>
            <a:endParaRPr lang="en-US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АЛГОРИТМ УДАЛЕНИЯ</a:t>
            </a:r>
            <a:endParaRPr lang="en-US" sz="4400" dirty="0">
              <a:solidFill>
                <a:srgbClr val="430057"/>
              </a:solidFill>
            </a:endParaRPr>
          </a:p>
        </p:txBody>
      </p:sp>
      <p:sp>
        <p:nvSpPr>
          <p:cNvPr id="4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6E6D6983-CF96-47C9-BDCE-402DAB4B310A}"/>
              </a:ext>
            </a:extLst>
          </p:cNvPr>
          <p:cNvSpPr/>
          <p:nvPr/>
        </p:nvSpPr>
        <p:spPr>
          <a:xfrm>
            <a:off x="4384705" y="1614300"/>
            <a:ext cx="3422589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Случай 3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516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2068650" y="2198400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</a:t>
            </a:r>
            <a:r>
              <a:rPr lang="ru-RU" dirty="0">
                <a:solidFill>
                  <a:schemeClr val="tx2"/>
                </a:solidFill>
              </a:rPr>
              <a:t>внимание</a:t>
            </a:r>
            <a:r>
              <a:rPr lang="en" dirty="0">
                <a:solidFill>
                  <a:schemeClr val="accent2"/>
                </a:solidFill>
              </a:rPr>
              <a:t>!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1384650" y="1596107"/>
            <a:ext cx="9422700" cy="1364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1800" b="0" i="0" u="none" strike="noStrike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Как и B-дерево, представляет собой строго сбалансированную древовидную структуру данных, которая поддерживает отсортированные данные и разрешает поиск, последовательный доступ, вставку и удаление в логарифмическом времени.</a:t>
            </a:r>
            <a:endParaRPr sz="1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ОПРЕДЕЛЕНИЕ</a:t>
            </a:r>
            <a:endParaRPr lang="en-US" sz="4400" dirty="0">
              <a:solidFill>
                <a:srgbClr val="430057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53D607-52B7-4C63-879C-2146D5B9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62" y="3035024"/>
            <a:ext cx="6892860" cy="2369038"/>
          </a:xfrm>
          <a:prstGeom prst="rect">
            <a:avLst/>
          </a:prstGeom>
        </p:spPr>
      </p:pic>
      <p:sp>
        <p:nvSpPr>
          <p:cNvPr id="30" name="Google Shape;159;p7">
            <a:hlinkClick r:id="rId4" action="ppaction://hlinksldjump"/>
            <a:extLst>
              <a:ext uri="{FF2B5EF4-FFF2-40B4-BE49-F238E27FC236}">
                <a16:creationId xmlns:a16="http://schemas.microsoft.com/office/drawing/2014/main" id="{F8F4A8BF-FFF2-4812-8CF7-8B827B80676C}"/>
              </a:ext>
            </a:extLst>
          </p:cNvPr>
          <p:cNvSpPr/>
          <p:nvPr/>
        </p:nvSpPr>
        <p:spPr>
          <a:xfrm>
            <a:off x="3135017" y="2943313"/>
            <a:ext cx="2644210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Корень</a:t>
            </a:r>
            <a:endParaRPr sz="1600" dirty="0"/>
          </a:p>
        </p:txBody>
      </p:sp>
      <p:sp>
        <p:nvSpPr>
          <p:cNvPr id="31" name="Google Shape;159;p7">
            <a:hlinkClick r:id="rId4" action="ppaction://hlinksldjump"/>
            <a:extLst>
              <a:ext uri="{FF2B5EF4-FFF2-40B4-BE49-F238E27FC236}">
                <a16:creationId xmlns:a16="http://schemas.microsoft.com/office/drawing/2014/main" id="{5E982C30-89F4-4AEE-A86B-B869C65549B0}"/>
              </a:ext>
            </a:extLst>
          </p:cNvPr>
          <p:cNvSpPr/>
          <p:nvPr/>
        </p:nvSpPr>
        <p:spPr>
          <a:xfrm>
            <a:off x="2079855" y="3897439"/>
            <a:ext cx="2377267" cy="49724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Внутренний узел</a:t>
            </a:r>
            <a:endParaRPr sz="1600" dirty="0"/>
          </a:p>
        </p:txBody>
      </p:sp>
      <p:sp>
        <p:nvSpPr>
          <p:cNvPr id="32" name="Google Shape;159;p7">
            <a:hlinkClick r:id="rId4" action="ppaction://hlinksldjump"/>
            <a:extLst>
              <a:ext uri="{FF2B5EF4-FFF2-40B4-BE49-F238E27FC236}">
                <a16:creationId xmlns:a16="http://schemas.microsoft.com/office/drawing/2014/main" id="{10EC0D0C-7CA4-4A8C-AF51-CA0ED4BF9F3E}"/>
              </a:ext>
            </a:extLst>
          </p:cNvPr>
          <p:cNvSpPr/>
          <p:nvPr/>
        </p:nvSpPr>
        <p:spPr>
          <a:xfrm>
            <a:off x="1174807" y="4906816"/>
            <a:ext cx="2644210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Листы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730004" y="1889760"/>
            <a:ext cx="3773545" cy="9508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Глубина всех листьев одинакова</a:t>
            </a:r>
            <a:endParaRPr sz="2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4211407" y="2427383"/>
            <a:ext cx="3611705" cy="131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СВОЙСТВА</a:t>
            </a:r>
          </a:p>
          <a:p>
            <a:pPr algn="ctr"/>
            <a:r>
              <a:rPr lang="en-US" sz="3600" dirty="0">
                <a:solidFill>
                  <a:srgbClr val="430057"/>
                </a:solidFill>
              </a:rPr>
              <a:t>m-</a:t>
            </a:r>
            <a:r>
              <a:rPr lang="ru-RU" sz="3600" dirty="0" err="1">
                <a:solidFill>
                  <a:srgbClr val="430057"/>
                </a:solidFill>
              </a:rPr>
              <a:t>арного</a:t>
            </a:r>
            <a:r>
              <a:rPr lang="ru-RU" sz="3600" dirty="0">
                <a:solidFill>
                  <a:srgbClr val="430057"/>
                </a:solidFill>
              </a:rPr>
              <a:t> </a:t>
            </a:r>
            <a:r>
              <a:rPr lang="en-US" sz="3600" dirty="0" err="1">
                <a:solidFill>
                  <a:srgbClr val="430057"/>
                </a:solidFill>
              </a:rPr>
              <a:t>Bplus</a:t>
            </a:r>
            <a:r>
              <a:rPr lang="ru-RU" sz="3600" dirty="0">
                <a:solidFill>
                  <a:srgbClr val="430057"/>
                </a:solidFill>
              </a:rPr>
              <a:t>-дерева</a:t>
            </a:r>
            <a:endParaRPr lang="en-US" sz="3600" dirty="0">
              <a:solidFill>
                <a:srgbClr val="430057"/>
              </a:solidFill>
            </a:endParaRPr>
          </a:p>
        </p:txBody>
      </p:sp>
      <p:sp>
        <p:nvSpPr>
          <p:cNvPr id="5" name="Google Shape;169;p8">
            <a:extLst>
              <a:ext uri="{FF2B5EF4-FFF2-40B4-BE49-F238E27FC236}">
                <a16:creationId xmlns:a16="http://schemas.microsoft.com/office/drawing/2014/main" id="{ECD25EA8-EB83-490C-B9EA-D6DE6B0925D3}"/>
              </a:ext>
            </a:extLst>
          </p:cNvPr>
          <p:cNvSpPr txBox="1">
            <a:spLocks/>
          </p:cNvSpPr>
          <p:nvPr/>
        </p:nvSpPr>
        <p:spPr>
          <a:xfrm>
            <a:off x="7897754" y="4359304"/>
            <a:ext cx="4027545" cy="93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 algn="ctr" rtl="0" fontAlgn="base"/>
            <a:r>
              <a:rPr lang="ru-RU" sz="2000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Листы хранятся в виде односвязного списка</a:t>
            </a:r>
            <a:endParaRPr lang="en-US" sz="2000" b="0" i="0" dirty="0">
              <a:solidFill>
                <a:schemeClr val="accent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169;p8">
            <a:extLst>
              <a:ext uri="{FF2B5EF4-FFF2-40B4-BE49-F238E27FC236}">
                <a16:creationId xmlns:a16="http://schemas.microsoft.com/office/drawing/2014/main" id="{0B4B7A24-740B-4862-9FA2-32C2CFC46169}"/>
              </a:ext>
            </a:extLst>
          </p:cNvPr>
          <p:cNvSpPr txBox="1">
            <a:spLocks/>
          </p:cNvSpPr>
          <p:nvPr/>
        </p:nvSpPr>
        <p:spPr>
          <a:xfrm>
            <a:off x="3877020" y="503432"/>
            <a:ext cx="4027545" cy="149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 algn="ctr" rtl="0" fontAlgn="base"/>
            <a:r>
              <a:rPr lang="ru-RU" sz="2000" b="0" i="0" u="none" strike="noStrike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Все узлы, кроме корня, имеют как минимум [m/2]-1 и максимум m-1 ключей</a:t>
            </a:r>
            <a:r>
              <a:rPr lang="en-US" sz="2000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</p:txBody>
      </p:sp>
      <p:sp>
        <p:nvSpPr>
          <p:cNvPr id="7" name="Google Shape;169;p8">
            <a:extLst>
              <a:ext uri="{FF2B5EF4-FFF2-40B4-BE49-F238E27FC236}">
                <a16:creationId xmlns:a16="http://schemas.microsoft.com/office/drawing/2014/main" id="{8E1FDF01-CDCC-483D-8EDE-8B46CF10A939}"/>
              </a:ext>
            </a:extLst>
          </p:cNvPr>
          <p:cNvSpPr txBox="1">
            <a:spLocks/>
          </p:cNvSpPr>
          <p:nvPr/>
        </p:nvSpPr>
        <p:spPr>
          <a:xfrm>
            <a:off x="7609712" y="1901920"/>
            <a:ext cx="3844665" cy="113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 algn="ctr" rtl="0" fontAlgn="base"/>
            <a:r>
              <a:rPr lang="ru-RU" sz="2000" b="0" i="0" u="none" strike="noStrike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Все ключи хранятся в порядке возрастания</a:t>
            </a:r>
            <a:r>
              <a:rPr lang="en-US" sz="2000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</p:txBody>
      </p:sp>
      <p:sp>
        <p:nvSpPr>
          <p:cNvPr id="8" name="Google Shape;169;p8">
            <a:extLst>
              <a:ext uri="{FF2B5EF4-FFF2-40B4-BE49-F238E27FC236}">
                <a16:creationId xmlns:a16="http://schemas.microsoft.com/office/drawing/2014/main" id="{1B843067-E332-4B87-A4C1-F34E03EBBA8D}"/>
              </a:ext>
            </a:extLst>
          </p:cNvPr>
          <p:cNvSpPr txBox="1">
            <a:spLocks/>
          </p:cNvSpPr>
          <p:nvPr/>
        </p:nvSpPr>
        <p:spPr>
          <a:xfrm>
            <a:off x="683926" y="4410651"/>
            <a:ext cx="3193094" cy="149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 algn="ctr" rtl="0" fontAlgn="base"/>
            <a:r>
              <a:rPr lang="ru-RU" sz="2000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Внутренний узел может иметь максимум m дочерних элементов.</a:t>
            </a:r>
            <a:endParaRPr lang="en-US" sz="2000" b="0" i="0" dirty="0">
              <a:solidFill>
                <a:schemeClr val="accent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169;p8">
            <a:extLst>
              <a:ext uri="{FF2B5EF4-FFF2-40B4-BE49-F238E27FC236}">
                <a16:creationId xmlns:a16="http://schemas.microsoft.com/office/drawing/2014/main" id="{D26F6022-EC80-4474-98AE-BD51744A6848}"/>
              </a:ext>
            </a:extLst>
          </p:cNvPr>
          <p:cNvSpPr txBox="1">
            <a:spLocks/>
          </p:cNvSpPr>
          <p:nvPr/>
        </p:nvSpPr>
        <p:spPr>
          <a:xfrm>
            <a:off x="4082228" y="4759939"/>
            <a:ext cx="4027544" cy="149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 algn="ctr" rtl="0" fontAlgn="base"/>
            <a:r>
              <a:rPr lang="ru-RU" sz="2000" b="0" i="0" u="none" strike="noStrike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Оригиналы записей хранятся в листовых узлах, внутренние узлы содержат лишь значения.</a:t>
            </a:r>
            <a:r>
              <a:rPr lang="en-US" sz="2000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F9BAF9F-1578-46B8-96F3-151844AF494A}"/>
              </a:ext>
            </a:extLst>
          </p:cNvPr>
          <p:cNvCxnSpPr>
            <a:cxnSpLocks/>
          </p:cNvCxnSpPr>
          <p:nvPr/>
        </p:nvCxnSpPr>
        <p:spPr>
          <a:xfrm flipH="1" flipV="1">
            <a:off x="3626727" y="2638385"/>
            <a:ext cx="955562" cy="379707"/>
          </a:xfrm>
          <a:prstGeom prst="line">
            <a:avLst/>
          </a:prstGeom>
          <a:ln w="76200" cap="rnd"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AA3AE5D-FA09-4F9A-9E15-0D35A08EB18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823112" y="4017432"/>
            <a:ext cx="2088415" cy="341872"/>
          </a:xfrm>
          <a:prstGeom prst="line">
            <a:avLst/>
          </a:prstGeom>
          <a:ln w="76200" cap="rnd"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70CA485-3EBA-40E2-8599-A4B4CEAF013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80473" y="4017432"/>
            <a:ext cx="1930934" cy="393219"/>
          </a:xfrm>
          <a:prstGeom prst="line">
            <a:avLst/>
          </a:prstGeom>
          <a:ln w="76200" cap="rnd"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CC56850-3CFE-4EB6-8201-3B1D4B215A8C}"/>
              </a:ext>
            </a:extLst>
          </p:cNvPr>
          <p:cNvCxnSpPr>
            <a:cxnSpLocks/>
          </p:cNvCxnSpPr>
          <p:nvPr/>
        </p:nvCxnSpPr>
        <p:spPr>
          <a:xfrm flipV="1">
            <a:off x="6096000" y="1834014"/>
            <a:ext cx="0" cy="635504"/>
          </a:xfrm>
          <a:prstGeom prst="line">
            <a:avLst/>
          </a:prstGeom>
          <a:ln w="76200" cap="rnd"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4BC9170-45F8-4130-BF02-48022DA44D3C}"/>
              </a:ext>
            </a:extLst>
          </p:cNvPr>
          <p:cNvCxnSpPr>
            <a:cxnSpLocks/>
          </p:cNvCxnSpPr>
          <p:nvPr/>
        </p:nvCxnSpPr>
        <p:spPr>
          <a:xfrm flipV="1">
            <a:off x="7400272" y="2828238"/>
            <a:ext cx="1007520" cy="302441"/>
          </a:xfrm>
          <a:prstGeom prst="line">
            <a:avLst/>
          </a:prstGeom>
          <a:ln w="76200" cap="rnd"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7E6075A-75B2-4E57-97CE-A5E5475A255A}"/>
              </a:ext>
            </a:extLst>
          </p:cNvPr>
          <p:cNvCxnSpPr>
            <a:cxnSpLocks/>
          </p:cNvCxnSpPr>
          <p:nvPr/>
        </p:nvCxnSpPr>
        <p:spPr>
          <a:xfrm>
            <a:off x="6096000" y="4299203"/>
            <a:ext cx="0" cy="515011"/>
          </a:xfrm>
          <a:prstGeom prst="line">
            <a:avLst/>
          </a:prstGeom>
          <a:ln w="76200" cap="rnd"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1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ПОДДЕРЖИВАЕМЫ ОПЕРАЦИИ</a:t>
            </a:r>
            <a:endParaRPr lang="en-US" sz="4400" dirty="0">
              <a:solidFill>
                <a:srgbClr val="430057"/>
              </a:solidFill>
            </a:endParaRPr>
          </a:p>
        </p:txBody>
      </p:sp>
      <p:sp>
        <p:nvSpPr>
          <p:cNvPr id="7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A52C7D15-CE94-4F76-A30F-4167E858448F}"/>
              </a:ext>
            </a:extLst>
          </p:cNvPr>
          <p:cNvSpPr/>
          <p:nvPr/>
        </p:nvSpPr>
        <p:spPr>
          <a:xfrm>
            <a:off x="3631800" y="2274969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Century Gothic"/>
                <a:sym typeface="Century Gothic"/>
              </a:rPr>
              <a:t>Вставка</a:t>
            </a:r>
            <a:endParaRPr dirty="0"/>
          </a:p>
        </p:txBody>
      </p:sp>
      <p:sp>
        <p:nvSpPr>
          <p:cNvPr id="8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AE243582-29A2-4599-AD90-1F8FED7F2C7A}"/>
              </a:ext>
            </a:extLst>
          </p:cNvPr>
          <p:cNvSpPr/>
          <p:nvPr/>
        </p:nvSpPr>
        <p:spPr>
          <a:xfrm>
            <a:off x="3631800" y="3227409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Century Gothic"/>
                <a:sym typeface="Century Gothic"/>
              </a:rPr>
              <a:t>Удаление</a:t>
            </a:r>
            <a:endParaRPr dirty="0"/>
          </a:p>
        </p:txBody>
      </p:sp>
      <p:sp>
        <p:nvSpPr>
          <p:cNvPr id="9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205154E1-DF7E-47A1-A90A-37E57559C4E6}"/>
              </a:ext>
            </a:extLst>
          </p:cNvPr>
          <p:cNvSpPr/>
          <p:nvPr/>
        </p:nvSpPr>
        <p:spPr>
          <a:xfrm>
            <a:off x="3631800" y="4227403"/>
            <a:ext cx="4928400" cy="689700"/>
          </a:xfrm>
          <a:prstGeom prst="roundRect">
            <a:avLst>
              <a:gd name="adj" fmla="val 50000"/>
            </a:avLst>
          </a:prstGeom>
          <a:solidFill>
            <a:srgbClr val="6600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Century Gothic"/>
                <a:sym typeface="Century Gothic"/>
              </a:rPr>
              <a:t>Поиск</a:t>
            </a:r>
            <a:endParaRPr dirty="0"/>
          </a:p>
        </p:txBody>
      </p:sp>
      <p:sp>
        <p:nvSpPr>
          <p:cNvPr id="10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4DC38520-70F3-41A5-80EF-10CC65B681C8}"/>
              </a:ext>
            </a:extLst>
          </p:cNvPr>
          <p:cNvSpPr/>
          <p:nvPr/>
        </p:nvSpPr>
        <p:spPr>
          <a:xfrm>
            <a:off x="3631800" y="5179843"/>
            <a:ext cx="4928400" cy="689700"/>
          </a:xfrm>
          <a:prstGeom prst="roundRect">
            <a:avLst>
              <a:gd name="adj" fmla="val 50000"/>
            </a:avLst>
          </a:prstGeom>
          <a:solidFill>
            <a:srgbClr val="BF00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Century Gothic"/>
                <a:sym typeface="Century Gothic"/>
              </a:rPr>
              <a:t>Обход (вывод)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60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DE9AA2-659B-49E1-AF5A-6B3DC6F36BB7}"/>
              </a:ext>
            </a:extLst>
          </p:cNvPr>
          <p:cNvSpPr/>
          <p:nvPr/>
        </p:nvSpPr>
        <p:spPr>
          <a:xfrm>
            <a:off x="8981954" y="515074"/>
            <a:ext cx="2613500" cy="5827854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F362DE-225E-4EBF-B655-8C9AF1E5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6" y="515072"/>
            <a:ext cx="9133905" cy="5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4614441" y="4393580"/>
            <a:ext cx="8054700" cy="1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ОПЕРАЦИЯ ПОИСКА</a:t>
            </a:r>
          </a:p>
          <a:p>
            <a:pPr algn="ctr"/>
            <a:r>
              <a:rPr lang="ru-RU" sz="2800" dirty="0">
                <a:solidFill>
                  <a:srgbClr val="430057"/>
                </a:solidFill>
              </a:rPr>
              <a:t>(ОЦЕНКА ПО ВРЕМЕНИ)</a:t>
            </a:r>
            <a:endParaRPr lang="en-US" sz="2800" dirty="0">
              <a:solidFill>
                <a:srgbClr val="430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DE9AA2-659B-49E1-AF5A-6B3DC6F36BB7}"/>
              </a:ext>
            </a:extLst>
          </p:cNvPr>
          <p:cNvSpPr/>
          <p:nvPr/>
        </p:nvSpPr>
        <p:spPr>
          <a:xfrm>
            <a:off x="8981954" y="515074"/>
            <a:ext cx="2613500" cy="5827854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F362DE-225E-4EBF-B655-8C9AF1E5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6" y="515072"/>
            <a:ext cx="9133905" cy="5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64312C7-F419-402A-BBF8-EA3F7EC8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5" y="515070"/>
            <a:ext cx="9133905" cy="58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4614441" y="4393580"/>
            <a:ext cx="8054700" cy="1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ОПЕРАЦИЯ ВСТАВКИ</a:t>
            </a:r>
          </a:p>
          <a:p>
            <a:pPr algn="ctr"/>
            <a:r>
              <a:rPr lang="ru-RU" sz="2800" dirty="0">
                <a:solidFill>
                  <a:srgbClr val="430057"/>
                </a:solidFill>
              </a:rPr>
              <a:t>(ОЦЕНКА ПО ВРЕМЕНИ)</a:t>
            </a:r>
            <a:endParaRPr lang="en-US" sz="2800" dirty="0">
              <a:solidFill>
                <a:srgbClr val="430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DE9AA2-659B-49E1-AF5A-6B3DC6F36BB7}"/>
              </a:ext>
            </a:extLst>
          </p:cNvPr>
          <p:cNvSpPr/>
          <p:nvPr/>
        </p:nvSpPr>
        <p:spPr>
          <a:xfrm>
            <a:off x="8981954" y="515074"/>
            <a:ext cx="2613500" cy="5827854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F362DE-225E-4EBF-B655-8C9AF1E5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6" y="515072"/>
            <a:ext cx="9133905" cy="5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64312C7-F419-402A-BBF8-EA3F7EC8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5" y="515070"/>
            <a:ext cx="9133905" cy="58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81003A6-1869-4252-8EFC-D6F91523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4" y="514078"/>
            <a:ext cx="9133905" cy="5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4614441" y="4405155"/>
            <a:ext cx="8054700" cy="1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ОПЕРАЦИЯ УДАЛЕНИЯ</a:t>
            </a:r>
          </a:p>
          <a:p>
            <a:pPr algn="ctr"/>
            <a:r>
              <a:rPr lang="ru-RU" sz="2800" dirty="0">
                <a:solidFill>
                  <a:srgbClr val="430057"/>
                </a:solidFill>
              </a:rPr>
              <a:t>(ОЦЕНКА ПО ВРЕМЕНИ)</a:t>
            </a:r>
            <a:endParaRPr lang="en-US" sz="2800" dirty="0">
              <a:solidFill>
                <a:srgbClr val="430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1165825" y="603011"/>
            <a:ext cx="413538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СТРУКТУРА УЗЛА</a:t>
            </a:r>
            <a:endParaRPr lang="en-US" sz="4400" dirty="0">
              <a:solidFill>
                <a:srgbClr val="430057"/>
              </a:solidFill>
            </a:endParaRPr>
          </a:p>
        </p:txBody>
      </p:sp>
      <p:sp>
        <p:nvSpPr>
          <p:cNvPr id="31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5E982C30-89F4-4AEE-A86B-B869C65549B0}"/>
              </a:ext>
            </a:extLst>
          </p:cNvPr>
          <p:cNvSpPr/>
          <p:nvPr/>
        </p:nvSpPr>
        <p:spPr>
          <a:xfrm>
            <a:off x="1613854" y="3149114"/>
            <a:ext cx="3239323" cy="49724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Массив дочерних элементов</a:t>
            </a:r>
            <a:endParaRPr sz="1600" dirty="0"/>
          </a:p>
        </p:txBody>
      </p:sp>
      <p:sp>
        <p:nvSpPr>
          <p:cNvPr id="32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10EC0D0C-7CA4-4A8C-AF51-CA0ED4BF9F3E}"/>
              </a:ext>
            </a:extLst>
          </p:cNvPr>
          <p:cNvSpPr/>
          <p:nvPr/>
        </p:nvSpPr>
        <p:spPr>
          <a:xfrm>
            <a:off x="1613854" y="2432053"/>
            <a:ext cx="3239324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Массив ключей</a:t>
            </a:r>
            <a:endParaRPr sz="1600" dirty="0"/>
          </a:p>
        </p:txBody>
      </p:sp>
      <p:sp>
        <p:nvSpPr>
          <p:cNvPr id="12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9113CB44-C975-48D5-B8BE-C02FEDD57ECD}"/>
              </a:ext>
            </a:extLst>
          </p:cNvPr>
          <p:cNvSpPr/>
          <p:nvPr/>
        </p:nvSpPr>
        <p:spPr>
          <a:xfrm>
            <a:off x="1613854" y="4586034"/>
            <a:ext cx="3239322" cy="91626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Указатель на правого соседа (если узел листовой)</a:t>
            </a:r>
            <a:endParaRPr sz="1600" dirty="0"/>
          </a:p>
        </p:txBody>
      </p:sp>
      <p:sp>
        <p:nvSpPr>
          <p:cNvPr id="13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4D173375-02B0-411E-A9DA-96E86848C5F8}"/>
              </a:ext>
            </a:extLst>
          </p:cNvPr>
          <p:cNvSpPr/>
          <p:nvPr/>
        </p:nvSpPr>
        <p:spPr>
          <a:xfrm>
            <a:off x="1613853" y="3898342"/>
            <a:ext cx="3239323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Указатель на родителя</a:t>
            </a:r>
            <a:endParaRPr sz="1600" dirty="0"/>
          </a:p>
        </p:txBody>
      </p:sp>
      <p:sp>
        <p:nvSpPr>
          <p:cNvPr id="14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175D96FE-8BDE-4BB7-9985-1BD7085D6195}"/>
              </a:ext>
            </a:extLst>
          </p:cNvPr>
          <p:cNvSpPr/>
          <p:nvPr/>
        </p:nvSpPr>
        <p:spPr>
          <a:xfrm>
            <a:off x="6786281" y="3180375"/>
            <a:ext cx="3422588" cy="49724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Указатель на корень</a:t>
            </a:r>
            <a:endParaRPr sz="1600" dirty="0"/>
          </a:p>
        </p:txBody>
      </p:sp>
      <p:sp>
        <p:nvSpPr>
          <p:cNvPr id="15" name="Google Shape;159;p7">
            <a:hlinkClick r:id="rId3" action="ppaction://hlinksldjump"/>
            <a:extLst>
              <a:ext uri="{FF2B5EF4-FFF2-40B4-BE49-F238E27FC236}">
                <a16:creationId xmlns:a16="http://schemas.microsoft.com/office/drawing/2014/main" id="{D6656709-A532-4040-B646-55C1F80CCC38}"/>
              </a:ext>
            </a:extLst>
          </p:cNvPr>
          <p:cNvSpPr/>
          <p:nvPr/>
        </p:nvSpPr>
        <p:spPr>
          <a:xfrm>
            <a:off x="6786281" y="2432053"/>
            <a:ext cx="3422589" cy="497246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FFFF"/>
                </a:solidFill>
                <a:latin typeface="Century Gothic"/>
                <a:sym typeface="Century Gothic"/>
              </a:rPr>
              <a:t>Порядок дерева</a:t>
            </a:r>
            <a:endParaRPr sz="1600" dirty="0"/>
          </a:p>
        </p:txBody>
      </p:sp>
      <p:sp>
        <p:nvSpPr>
          <p:cNvPr id="18" name="Google Shape;158;p7">
            <a:extLst>
              <a:ext uri="{FF2B5EF4-FFF2-40B4-BE49-F238E27FC236}">
                <a16:creationId xmlns:a16="http://schemas.microsoft.com/office/drawing/2014/main" id="{FA4030B4-DA68-417E-B02C-9E464DC108D6}"/>
              </a:ext>
            </a:extLst>
          </p:cNvPr>
          <p:cNvSpPr txBox="1">
            <a:spLocks/>
          </p:cNvSpPr>
          <p:nvPr/>
        </p:nvSpPr>
        <p:spPr>
          <a:xfrm>
            <a:off x="6207548" y="603011"/>
            <a:ext cx="413538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СТРУКТУРА ДЕРЕВА</a:t>
            </a:r>
            <a:endParaRPr lang="en-US" sz="4400" dirty="0">
              <a:solidFill>
                <a:srgbClr val="430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4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subTitle" idx="1"/>
          </p:nvPr>
        </p:nvSpPr>
        <p:spPr>
          <a:xfrm>
            <a:off x="1315202" y="1900542"/>
            <a:ext cx="9738621" cy="30569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algn="l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От корневого узла производится поиск интервала содержащий значение ключа и осуществляется переход к соответствующему сыну.</a:t>
            </a:r>
            <a:r>
              <a:rPr lang="en-US" sz="24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​</a:t>
            </a:r>
            <a:endParaRPr lang="ru-RU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7950" indent="0" algn="l" rtl="0" fontAlgn="base"/>
            <a:endParaRPr lang="en-US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7950" indent="0" algn="l" rtl="0" fontAlgn="base"/>
            <a:r>
              <a:rPr lang="ru-RU" sz="2400" b="0" i="0" u="none" strike="noStrike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Предыдущий пункт повторяется пока текущий узел не окажется листовым</a:t>
            </a:r>
            <a:endParaRPr lang="en-US" sz="2400" b="0" i="0" dirty="0">
              <a:solidFill>
                <a:schemeClr val="accent6">
                  <a:lumMod val="90000"/>
                  <a:lumOff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58;p7">
            <a:extLst>
              <a:ext uri="{FF2B5EF4-FFF2-40B4-BE49-F238E27FC236}">
                <a16:creationId xmlns:a16="http://schemas.microsoft.com/office/drawing/2014/main" id="{06223B95-D033-4809-A362-52226903CB3D}"/>
              </a:ext>
            </a:extLst>
          </p:cNvPr>
          <p:cNvSpPr txBox="1">
            <a:spLocks/>
          </p:cNvSpPr>
          <p:nvPr/>
        </p:nvSpPr>
        <p:spPr>
          <a:xfrm>
            <a:off x="2068650" y="603862"/>
            <a:ext cx="8054700" cy="7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None/>
              <a:defRPr sz="23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ru-RU" sz="4400" dirty="0">
                <a:solidFill>
                  <a:srgbClr val="430057"/>
                </a:solidFill>
              </a:rPr>
              <a:t>АЛГОРИТМ ПОИСКА</a:t>
            </a:r>
            <a:endParaRPr lang="en-US" sz="4400" dirty="0">
              <a:solidFill>
                <a:srgbClr val="430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6890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480</Words>
  <Application>Microsoft Office PowerPoint</Application>
  <PresentationFormat>Широкоэкранный</PresentationFormat>
  <Paragraphs>64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Barlow Condensed</vt:lpstr>
      <vt:lpstr>Calibri</vt:lpstr>
      <vt:lpstr>Century Gothic</vt:lpstr>
      <vt:lpstr>Roboto</vt:lpstr>
      <vt:lpstr>Arial</vt:lpstr>
      <vt:lpstr>SlidesMania</vt:lpstr>
      <vt:lpstr>BPlusTree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BPlusTree</dc:title>
  <dc:creator>MSI</dc:creator>
  <cp:lastModifiedBy>MSI</cp:lastModifiedBy>
  <cp:revision>11</cp:revision>
  <dcterms:modified xsi:type="dcterms:W3CDTF">2023-01-08T10:38:04Z</dcterms:modified>
</cp:coreProperties>
</file>