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6"/>
  </p:sldMasterIdLst>
  <p:notesMasterIdLst>
    <p:notesMasterId r:id="rId18"/>
  </p:notesMasterIdLst>
  <p:handoutMasterIdLst>
    <p:handoutMasterId r:id="rId19"/>
  </p:handoutMasterIdLst>
  <p:sldIdLst>
    <p:sldId id="256" r:id="rId7"/>
    <p:sldId id="270" r:id="rId8"/>
    <p:sldId id="269" r:id="rId9"/>
    <p:sldId id="266" r:id="rId10"/>
    <p:sldId id="268" r:id="rId11"/>
    <p:sldId id="273" r:id="rId12"/>
    <p:sldId id="258" r:id="rId13"/>
    <p:sldId id="271" r:id="rId14"/>
    <p:sldId id="265" r:id="rId15"/>
    <p:sldId id="263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1" autoAdjust="0"/>
    <p:restoredTop sz="96271"/>
  </p:normalViewPr>
  <p:slideViewPr>
    <p:cSldViewPr>
      <p:cViewPr>
        <p:scale>
          <a:sx n="101" d="100"/>
          <a:sy n="101" d="100"/>
        </p:scale>
        <p:origin x="1592" y="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99CD114-2194-41BB-81A5-F762D6538FC4}" type="datetimeFigureOut">
              <a:rPr lang="sl-SI"/>
              <a:pPr>
                <a:defRPr/>
              </a:pPr>
              <a:t>2. 09. 16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63EAC5-385E-4FF4-98A8-5F288ED54E35}" type="slidenum">
              <a:rPr lang="sl-SI" altLang="sl-SI"/>
              <a:pPr/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3932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B79FE15-8589-40DF-9724-CEF01AB5627E}" type="datetimeFigureOut">
              <a:rPr lang="sl-SI"/>
              <a:pPr>
                <a:defRPr/>
              </a:pPr>
              <a:t>2. 09. 16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l-S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9AEF5-745E-4955-857A-0AA3E5FAE792}" type="slidenum">
              <a:rPr lang="sl-SI" altLang="sl-SI"/>
              <a:pPr/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5868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študijem sem v študentskih sobah vedno namestil dodatno LED razsvetljavo. Najprej sem za upravljanje z lučmi uporabljal navadna preklopna stikala. Bila so nepraktična in za študenta informatike, ki ga področje interneta stvari zanima, tudi nekako ponižujoče. Zato sem se odločil razviti lasten sistem za upravljanje z lučmi, ki bi ga lahko upravljal s pomočjo mobilnega telefona. Pri razvoju sem pobližje spoznal delovanje in izzive s katerimi se naprave interneta stvari srečujejo. </a:t>
            </a:r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diplomski nalogi predstavimo internet stvari in uporabo naprav te kategorije v pametni hiši. Razložen je princip odprte kode in lastnosti, ki so povezane z internetom stvari.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l-SI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razvoju uporabimo 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računalnika Raspberry Pi</a:t>
            </a:r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 upravljanje pa razvijemo aplikacijo za Applovo mobilno platformo iOS.</a:t>
            </a:r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2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726660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11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00800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err="1" smtClean="0"/>
              <a:t>ljudi</a:t>
            </a:r>
            <a:r>
              <a:rPr lang="en-US" dirty="0" smtClean="0"/>
              <a:t> – internet </a:t>
            </a:r>
            <a:r>
              <a:rPr lang="en-US" dirty="0" err="1" smtClean="0"/>
              <a:t>stvari</a:t>
            </a:r>
            <a:endParaRPr lang="is-IS" dirty="0" smtClean="0"/>
          </a:p>
          <a:p>
            <a:endParaRPr lang="is-IS" dirty="0" smtClean="0"/>
          </a:p>
          <a:p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IoT gre za digitalizacijo fizičnega sveta, torej naprav in stvari, ki nas obdajajo. Z njim pridobivamo mnogo podatkov o stvareh, ki jih lahko uporabimo v različne namene, koristne tako za uporabnike kot za podjetja, ki naprave načrtujejo, proizvajajo in prodajajo. Za IoT je značilno, da se uporablja v panogah, ki niso običajne za IT. Na kratko, IoT precej vsakdanje stvari poveže med seboj s pomočjo interneta ali namenskih omrežij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naprava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preprosto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povedano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naprava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nivoju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naslov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Povej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definicijo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Zakaj</a:t>
            </a:r>
            <a:r>
              <a:rPr lang="en-US" b="1" dirty="0" smtClean="0"/>
              <a:t> </a:t>
            </a:r>
            <a:r>
              <a:rPr lang="en-US" b="1" dirty="0" err="1" smtClean="0"/>
              <a:t>zdaj</a:t>
            </a:r>
            <a:r>
              <a:rPr lang="en-US" b="1" dirty="0" smtClean="0"/>
              <a:t>?</a:t>
            </a:r>
          </a:p>
          <a:p>
            <a:r>
              <a:rPr lang="en-US" dirty="0" err="1" smtClean="0"/>
              <a:t>Strojna</a:t>
            </a:r>
            <a:r>
              <a:rPr lang="en-US" dirty="0" smtClean="0"/>
              <a:t> </a:t>
            </a:r>
            <a:r>
              <a:rPr lang="en-US" dirty="0" err="1" smtClean="0"/>
              <a:t>oprema</a:t>
            </a:r>
            <a:r>
              <a:rPr lang="en-US" dirty="0" smtClean="0"/>
              <a:t> je </a:t>
            </a:r>
            <a:r>
              <a:rPr lang="en-US" dirty="0" err="1" smtClean="0"/>
              <a:t>cenovno</a:t>
            </a:r>
            <a:r>
              <a:rPr lang="en-US" dirty="0" smtClean="0"/>
              <a:t> </a:t>
            </a:r>
            <a:r>
              <a:rPr lang="en-US" dirty="0" err="1" smtClean="0"/>
              <a:t>ugodna</a:t>
            </a:r>
            <a:endParaRPr lang="en-US" dirty="0" smtClean="0"/>
          </a:p>
          <a:p>
            <a:r>
              <a:rPr lang="en-US" dirty="0" err="1" smtClean="0"/>
              <a:t>Dostop</a:t>
            </a:r>
            <a:r>
              <a:rPr lang="en-US" dirty="0" smtClean="0"/>
              <a:t> do </a:t>
            </a:r>
            <a:r>
              <a:rPr lang="en-US" dirty="0" err="1" smtClean="0"/>
              <a:t>spleta</a:t>
            </a:r>
            <a:r>
              <a:rPr lang="en-US" dirty="0" smtClean="0"/>
              <a:t> je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življenska</a:t>
            </a:r>
            <a:r>
              <a:rPr lang="en-US" dirty="0" smtClean="0"/>
              <a:t> </a:t>
            </a:r>
            <a:r>
              <a:rPr lang="en-US" dirty="0" err="1" smtClean="0"/>
              <a:t>potrebščina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3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53352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Pametna hiša je hiša, v kateri bi naj večino naprav upravljal enoten inteligenten sistem. </a:t>
            </a:r>
          </a:p>
          <a:p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Bistvo enotnega inteligentnega sistema je povezovanje, upravljanje in nadzor nad porabniki. </a:t>
            </a:r>
          </a:p>
          <a:p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Cilj je zviševanje stopnje udobja, varčnosti in varnosti bivanja. </a:t>
            </a:r>
          </a:p>
          <a:p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 uporabe enotnega inteligentnega sistema je</a:t>
            </a:r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primer: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 odhodu stanovalcev od doma se avtomatsko izključijo luči in druge električne naprave v hiši, vključi se alarm, zniža se nivo ogrevanja ter vključi simulacija prisotnosti.</a:t>
            </a:r>
          </a:p>
          <a:p>
            <a:endParaRPr lang="sl-SI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Primeri uporabe naprav interneta stvari...</a:t>
            </a:r>
          </a:p>
          <a:p>
            <a:endParaRPr lang="sl-SI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l-SI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vremenska postaja</a:t>
            </a: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kamera</a:t>
            </a: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termostat</a:t>
            </a: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elektronska ključavnica</a:t>
            </a: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razsvetljava</a:t>
            </a: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kavni avtomati</a:t>
            </a:r>
          </a:p>
          <a:p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pametni zvočniki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televizor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pametne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hladilniki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alarmne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naprave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4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0952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odprta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kako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povezana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napravami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stvari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Odprta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Source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razvojna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metodologija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zraven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produkta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vključuje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tudi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izvorno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Le-to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dirty="0" err="1" smtClean="0"/>
              <a:t>memo</a:t>
            </a:r>
            <a:r>
              <a:rPr lang="en-US" dirty="0" smtClean="0"/>
              <a:t> jo </a:t>
            </a:r>
            <a:r>
              <a:rPr lang="en-US" dirty="0" err="1" smtClean="0"/>
              <a:t>tudi</a:t>
            </a:r>
            <a:r>
              <a:rPr lang="en-US" dirty="0" smtClean="0"/>
              <a:t> </a:t>
            </a:r>
            <a:r>
              <a:rPr lang="en-US" dirty="0" err="1" smtClean="0"/>
              <a:t>predelovati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5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50222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6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82321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sliki</a:t>
            </a:r>
            <a:r>
              <a:rPr lang="en-US" dirty="0" smtClean="0"/>
              <a:t> je </a:t>
            </a:r>
            <a:r>
              <a:rPr lang="en-US" dirty="0" err="1" smtClean="0"/>
              <a:t>shema</a:t>
            </a:r>
            <a:r>
              <a:rPr lang="en-US" dirty="0" smtClean="0"/>
              <a:t> </a:t>
            </a:r>
            <a:r>
              <a:rPr lang="en-US" dirty="0" err="1" smtClean="0"/>
              <a:t>lastno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razvitega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pametno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hišo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Uporabili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mikroračunalnik</a:t>
            </a:r>
            <a:r>
              <a:rPr lang="en-US" baseline="0" dirty="0" smtClean="0"/>
              <a:t> raspberry pi. LAN </a:t>
            </a:r>
            <a:r>
              <a:rPr lang="en-US" baseline="0" dirty="0" err="1" smtClean="0"/>
              <a:t>priključek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povezan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brezžičnim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usmerjevalnikom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Mikrotik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Nanj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preko</a:t>
            </a:r>
            <a:r>
              <a:rPr lang="en-US" baseline="0" dirty="0" smtClean="0"/>
              <a:t> GPIO </a:t>
            </a:r>
            <a:r>
              <a:rPr lang="en-US" baseline="0" dirty="0" err="1" smtClean="0"/>
              <a:t>priključkov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povezan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temperaturni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senzor</a:t>
            </a:r>
            <a:r>
              <a:rPr lang="en-US" b="1" baseline="0" dirty="0" smtClean="0"/>
              <a:t>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rele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kartica</a:t>
            </a:r>
            <a:r>
              <a:rPr lang="en-US" baseline="0" dirty="0" smtClean="0"/>
              <a:t>, s </a:t>
            </a:r>
            <a:r>
              <a:rPr lang="en-US" baseline="0" dirty="0" err="1" smtClean="0"/>
              <a:t>pomočjo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lahko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vklapljamo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naprave</a:t>
            </a:r>
            <a:r>
              <a:rPr lang="en-US" baseline="0" dirty="0" smtClean="0"/>
              <a:t>, v </a:t>
            </a:r>
            <a:r>
              <a:rPr lang="en-US" baseline="0" dirty="0" err="1" smtClean="0"/>
              <a:t>našem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primeru</a:t>
            </a:r>
            <a:r>
              <a:rPr lang="en-US" baseline="0" dirty="0" smtClean="0"/>
              <a:t> LED </a:t>
            </a:r>
            <a:r>
              <a:rPr lang="en-US" baseline="0" dirty="0" err="1" smtClean="0"/>
              <a:t>luči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obliki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traku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kartico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mikroračunalnik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vgradili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ohišje</a:t>
            </a:r>
            <a:r>
              <a:rPr lang="is-IS" baseline="0" dirty="0" smtClean="0"/>
              <a:t>… pokažeš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Aplikacija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ponuja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avtomatiziranje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vklopa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bližini</a:t>
            </a:r>
            <a:r>
              <a:rPr lang="en-US" baseline="0" dirty="0" smtClean="0"/>
              <a:t> iBeacon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oddajnika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nameščenega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sobi</a:t>
            </a:r>
            <a:r>
              <a:rPr lang="en-US" baseline="0" dirty="0" smtClean="0"/>
              <a:t>. S </a:t>
            </a:r>
            <a:r>
              <a:rPr lang="en-US" baseline="0" dirty="0" err="1" smtClean="0"/>
              <a:t>pomočjo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usmerjevalnika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omogočili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oddaljeno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kontrolo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Pokažeš</a:t>
            </a:r>
            <a:r>
              <a:rPr lang="en-US" baseline="0" dirty="0" smtClean="0"/>
              <a:t> iBeacon </a:t>
            </a:r>
            <a:r>
              <a:rPr lang="en-US" baseline="0" dirty="0" err="1" smtClean="0"/>
              <a:t>oddajnik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7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5686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 SD </a:t>
            </a:r>
            <a:r>
              <a:rPr lang="en-US" baseline="0" dirty="0" err="1" smtClean="0"/>
              <a:t>spominski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kartici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mikroračunalnika</a:t>
            </a:r>
            <a:r>
              <a:rPr lang="en-US" baseline="0" dirty="0" smtClean="0"/>
              <a:t> Raspberry Pi je </a:t>
            </a:r>
            <a:r>
              <a:rPr lang="en-US" baseline="0" dirty="0" err="1" smtClean="0"/>
              <a:t>nameščen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operacijski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Raspbian Jessie lite</a:t>
            </a:r>
            <a:r>
              <a:rPr lang="en-US" dirty="0" smtClean="0">
                <a:effectLst/>
              </a:rPr>
              <a:t> in </a:t>
            </a:r>
            <a:r>
              <a:rPr lang="en-US" dirty="0" err="1" smtClean="0">
                <a:effectLst/>
              </a:rPr>
              <a:t>programska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knjižnica</a:t>
            </a:r>
            <a:r>
              <a:rPr lang="en-US" dirty="0" smtClean="0">
                <a:effectLst/>
              </a:rPr>
              <a:t> 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WiringPi </a:t>
            </a:r>
          </a:p>
          <a:p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Programska</a:t>
            </a:r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oprema na strani mikroračunalnika je napisana v skriptnem jeziku PHP</a:t>
            </a:r>
            <a:endParaRPr lang="sl-S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Na </a:t>
            </a:r>
            <a:r>
              <a:rPr lang="en-US" baseline="0" dirty="0" err="1" smtClean="0"/>
              <a:t>mikroračunalniku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teče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spletni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strežnik</a:t>
            </a:r>
            <a:r>
              <a:rPr lang="en-US" baseline="0" dirty="0" smtClean="0"/>
              <a:t> NGINX,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katerega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preko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varne</a:t>
            </a:r>
            <a:r>
              <a:rPr lang="en-US" baseline="0" dirty="0" smtClean="0"/>
              <a:t> HTTPS </a:t>
            </a:r>
            <a:r>
              <a:rPr lang="en-US" baseline="0" dirty="0" err="1" smtClean="0"/>
              <a:t>povezave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povezuje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razvita</a:t>
            </a:r>
            <a:r>
              <a:rPr lang="en-US" baseline="0" dirty="0" smtClean="0"/>
              <a:t> iOS </a:t>
            </a:r>
            <a:r>
              <a:rPr lang="en-US" baseline="0" dirty="0" err="1" smtClean="0"/>
              <a:t>aplikacija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Aplikacijo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lahko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uporabljamo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iphonu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ipadu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ipodu</a:t>
            </a:r>
            <a:r>
              <a:rPr lang="en-US" baseline="0" dirty="0" smtClean="0"/>
              <a:t> touch.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8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59710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sliki</a:t>
            </a:r>
            <a:r>
              <a:rPr lang="en-US" dirty="0" smtClean="0"/>
              <a:t> je </a:t>
            </a:r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zaslon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omogoča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preprosto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upravljanje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luči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odčitavanje</a:t>
            </a:r>
            <a:r>
              <a:rPr lang="en-US" baseline="0" dirty="0" smtClean="0"/>
              <a:t> temperature.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 </a:t>
            </a:r>
            <a:r>
              <a:rPr lang="en-US" baseline="0" dirty="0" err="1" smtClean="0"/>
              <a:t>drugi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sliki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nastavitve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aplikacije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kjer</a:t>
            </a:r>
            <a:r>
              <a:rPr lang="is-IS" baseline="0" dirty="0" smtClean="0"/>
              <a:t>… </a:t>
            </a:r>
          </a:p>
          <a:p>
            <a:endParaRPr lang="is-IS" baseline="0" dirty="0" smtClean="0"/>
          </a:p>
          <a:p>
            <a:r>
              <a:rPr lang="is-IS" baseline="0" dirty="0" smtClean="0"/>
              <a:t>Na sliki je zaslonska slika razširitve za hiter dostop do nekaterih funkcionalnosti aplikacije, ki ga lahko uporabnik uporablja tudi brez, da odklene napravo.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9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577260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9AEF5-745E-4955-857A-0AA3E5FAE792}" type="slidenum">
              <a:rPr lang="sl-SI" altLang="sl-SI" smtClean="0"/>
              <a:pPr/>
              <a:t>10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83028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anijel\Pictures\Logotipi in sheme\UM\UM.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1450"/>
            <a:ext cx="20161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lika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79400"/>
            <a:ext cx="27352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320800"/>
            <a:ext cx="6696744" cy="2684264"/>
          </a:xfrm>
        </p:spPr>
        <p:txBody>
          <a:bodyPr anchor="b"/>
          <a:lstStyle>
            <a:lvl1pPr algn="r">
              <a:defRPr sz="4400">
                <a:latin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221088"/>
            <a:ext cx="6688832" cy="172784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407649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038" y="0"/>
            <a:ext cx="91440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lika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84138"/>
            <a:ext cx="9921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sl-SI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62925" y="6381750"/>
            <a:ext cx="898525" cy="392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006A8E"/>
                </a:solidFill>
                <a:latin typeface="Calibri" panose="020F0502020204030204" pitchFamily="34" charset="0"/>
              </a:defRPr>
            </a:lvl1pPr>
          </a:lstStyle>
          <a:p>
            <a:fld id="{F6AD3409-2A62-46BF-810A-E030B493E474}" type="slidenum">
              <a:rPr lang="en-US" altLang="sl-SI"/>
              <a:pPr/>
              <a:t>‹#›</a:t>
            </a:fld>
            <a:endParaRPr lang="en-US" altLang="sl-SI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6804025" cy="468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128700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7580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038" y="0"/>
            <a:ext cx="91440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lika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84138"/>
            <a:ext cx="9921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62925" y="6381750"/>
            <a:ext cx="898525" cy="392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006A8E"/>
                </a:solidFill>
                <a:latin typeface="Calibri" panose="020F0502020204030204" pitchFamily="34" charset="0"/>
              </a:defRPr>
            </a:lvl1pPr>
          </a:lstStyle>
          <a:p>
            <a:fld id="{34EEA9FB-7491-4AAE-8C4B-9E6A96A86D35}" type="slidenum">
              <a:rPr lang="en-US" altLang="sl-SI"/>
              <a:pPr/>
              <a:t>‹#›</a:t>
            </a:fld>
            <a:endParaRPr lang="en-US" altLang="sl-SI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6804025" cy="468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252417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991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038" y="0"/>
            <a:ext cx="91440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Slika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84138"/>
            <a:ext cx="9921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62925" y="6381750"/>
            <a:ext cx="898525" cy="392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006A8E"/>
                </a:solidFill>
                <a:latin typeface="Calibri" panose="020F0502020204030204" pitchFamily="34" charset="0"/>
              </a:defRPr>
            </a:lvl1pPr>
          </a:lstStyle>
          <a:p>
            <a:fld id="{CA8285AB-C914-4E97-9E03-6D78B916EF77}" type="slidenum">
              <a:rPr lang="en-US" altLang="sl-SI"/>
              <a:pPr/>
              <a:t>‹#›</a:t>
            </a:fld>
            <a:endParaRPr lang="en-US" alt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6804025" cy="468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358511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661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7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6250"/>
            <a:ext cx="8153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 smtClean="0"/>
              <a:t>Naslov strani</a:t>
            </a:r>
            <a:endParaRPr lang="en-GB" altLang="sl-SI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28775"/>
            <a:ext cx="77724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 smtClean="0"/>
              <a:t>Tekst</a:t>
            </a:r>
            <a:endParaRPr lang="en-US" altLang="sl-SI" smtClean="0"/>
          </a:p>
          <a:p>
            <a:pPr lvl="1"/>
            <a:r>
              <a:rPr lang="sl-SI" altLang="sl-SI" smtClean="0"/>
              <a:t>Druga raven</a:t>
            </a:r>
            <a:endParaRPr lang="en-US" altLang="sl-SI" smtClean="0"/>
          </a:p>
          <a:p>
            <a:pPr lvl="2"/>
            <a:r>
              <a:rPr lang="sl-SI" altLang="sl-SI" smtClean="0"/>
              <a:t>Tretja raven</a:t>
            </a:r>
            <a:endParaRPr lang="en-US" altLang="sl-SI" smtClean="0"/>
          </a:p>
          <a:p>
            <a:pPr lvl="3"/>
            <a:r>
              <a:rPr lang="sl-SI" altLang="sl-SI" smtClean="0"/>
              <a:t>Četrta raven</a:t>
            </a:r>
            <a:endParaRPr lang="en-US" altLang="sl-SI" smtClean="0"/>
          </a:p>
          <a:p>
            <a:pPr lvl="4"/>
            <a:r>
              <a:rPr lang="sl-SI" altLang="sl-SI" smtClean="0"/>
              <a:t>Peta raven</a:t>
            </a:r>
            <a:endParaRPr lang="en-GB" altLang="sl-SI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17" r:id="rId3"/>
    <p:sldLayoutId id="2147483723" r:id="rId4"/>
    <p:sldLayoutId id="2147483718" r:id="rId5"/>
    <p:sldLayoutId id="2147483724" r:id="rId6"/>
    <p:sldLayoutId id="2147483719" r:id="rId7"/>
    <p:sldLayoutId id="2147483720" r:id="rId8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043609" y="1320800"/>
            <a:ext cx="6984380" cy="2684463"/>
          </a:xfrm>
        </p:spPr>
        <p:txBody>
          <a:bodyPr/>
          <a:lstStyle/>
          <a:p>
            <a:pPr eaLnBrk="1" hangingPunct="1"/>
            <a:r>
              <a:rPr lang="sl-SI" altLang="sl-SI" dirty="0"/>
              <a:t/>
            </a:r>
            <a:br>
              <a:rPr lang="sl-SI" altLang="sl-SI" dirty="0"/>
            </a:br>
            <a:r>
              <a:rPr lang="sl-SI" altLang="sl-SI" dirty="0"/>
              <a:t>ODPRTOKODNE </a:t>
            </a:r>
            <a:r>
              <a:rPr lang="sl-SI" altLang="sl-SI" dirty="0" smtClean="0"/>
              <a:t>REŠITVE ZA UPRAVLJANJE </a:t>
            </a:r>
            <a:r>
              <a:rPr lang="sl-SI" altLang="sl-SI" dirty="0"/>
              <a:t>PAMETNIH </a:t>
            </a:r>
            <a:r>
              <a:rPr lang="sl-SI" altLang="sl-SI" dirty="0" smtClean="0"/>
              <a:t>HIŠ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1913" y="4221163"/>
            <a:ext cx="6696075" cy="2160587"/>
          </a:xfrm>
        </p:spPr>
        <p:txBody>
          <a:bodyPr/>
          <a:lstStyle/>
          <a:p>
            <a:pPr eaLnBrk="1" hangingPunct="1"/>
            <a:r>
              <a:rPr lang="sl-SI" altLang="sl-SI" sz="2800" dirty="0" smtClean="0"/>
              <a:t>Nejc Vidrih</a:t>
            </a:r>
          </a:p>
          <a:p>
            <a:pPr eaLnBrk="1" hangingPunct="1"/>
            <a:r>
              <a:rPr lang="sl-SI" altLang="sl-SI" sz="2400" dirty="0"/>
              <a:t>doc. dr. </a:t>
            </a:r>
            <a:r>
              <a:rPr lang="sl-SI" altLang="sl-SI" sz="2400" dirty="0" smtClean="0"/>
              <a:t>Domen Verber</a:t>
            </a:r>
          </a:p>
          <a:p>
            <a:pPr eaLnBrk="1" hangingPunct="1"/>
            <a:r>
              <a:rPr lang="hr-HR" altLang="sl-SI" sz="2400" dirty="0" smtClean="0"/>
              <a:t>6</a:t>
            </a:r>
            <a:r>
              <a:rPr lang="hr-HR" altLang="sl-SI" sz="2400" dirty="0"/>
              <a:t>. 9. 2016</a:t>
            </a:r>
            <a:endParaRPr lang="sl-SI" altLang="sl-SI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4294967295"/>
          </p:nvPr>
        </p:nvSpPr>
        <p:spPr>
          <a:xfrm>
            <a:off x="685800" y="1628775"/>
            <a:ext cx="7772400" cy="4608513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sl-SI" altLang="sl-SI" dirty="0" smtClean="0"/>
              <a:t>IoT naprave so cenovno dostopne</a:t>
            </a:r>
          </a:p>
          <a:p>
            <a:pPr eaLnBrk="1" hangingPunct="1">
              <a:buFont typeface="Arial" charset="0"/>
              <a:buChar char="•"/>
            </a:pPr>
            <a:r>
              <a:rPr lang="sl-SI" altLang="sl-SI" dirty="0" smtClean="0"/>
              <a:t>Različni proizvajalci ponujajo širok nabor naprav, ki pa medsebojno niso vedno združljive</a:t>
            </a:r>
          </a:p>
          <a:p>
            <a:pPr eaLnBrk="1" hangingPunct="1">
              <a:buFont typeface="Arial" charset="0"/>
              <a:buChar char="•"/>
            </a:pPr>
            <a:r>
              <a:rPr lang="sl-SI" altLang="sl-SI" dirty="0" smtClean="0"/>
              <a:t>Problem nepoznavanja in varovanja zasebnosti, varnosti</a:t>
            </a:r>
            <a:endParaRPr lang="sl-SI" altLang="sl-SI" dirty="0"/>
          </a:p>
          <a:p>
            <a:pPr eaLnBrk="1" hangingPunct="1">
              <a:buFont typeface="Arial" charset="0"/>
              <a:buChar char="•"/>
            </a:pPr>
            <a:r>
              <a:rPr lang="sl-SI" altLang="sl-SI" dirty="0" smtClean="0"/>
              <a:t>Odprta koda je za internet stvari ključnega pomena</a:t>
            </a:r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dirty="0" smtClean="0"/>
              <a:t>POVZETEK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ODPRTOKODNE REŠITVE ZA UPRAVLJANJE PAMETNIH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HIŠ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D0CAE-CA7B-4431-A5D3-9DBCAAF5E270}" type="slidenum">
              <a:rPr lang="en-US" altLang="sl-SI">
                <a:solidFill>
                  <a:srgbClr val="006A8E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sl-SI">
              <a:solidFill>
                <a:srgbClr val="006A8E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4294967295"/>
          </p:nvPr>
        </p:nvSpPr>
        <p:spPr>
          <a:xfrm>
            <a:off x="685800" y="1628775"/>
            <a:ext cx="7772400" cy="4608513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sl-SI" altLang="sl-SI" dirty="0"/>
          </a:p>
          <a:p>
            <a:pPr marL="0" indent="0" algn="ctr" eaLnBrk="1" hangingPunct="1">
              <a:buNone/>
            </a:pPr>
            <a:endParaRPr lang="sl-SI" altLang="sl-SI" dirty="0" smtClean="0"/>
          </a:p>
          <a:p>
            <a:pPr marL="0" indent="0" algn="ctr" eaLnBrk="1" hangingPunct="1">
              <a:buNone/>
            </a:pPr>
            <a:r>
              <a:rPr lang="sl-SI" altLang="sl-SI" sz="4400" dirty="0" smtClean="0"/>
              <a:t>Hvala za pozornost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ODPRTOKODNE REŠITVE ZA UPRAVLJANJE PAMETNIH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HIŠ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D0CAE-CA7B-4431-A5D3-9DBCAAF5E270}" type="slidenum">
              <a:rPr lang="en-US" altLang="sl-SI">
                <a:solidFill>
                  <a:srgbClr val="006A8E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sl-SI">
              <a:solidFill>
                <a:srgbClr val="006A8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6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2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ODPRTOKODNE REŠITVE ZA UPRAVLJANJE PAMETNIH HIŠ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err="1" smtClean="0"/>
              <a:t>Pametna</a:t>
            </a:r>
            <a:r>
              <a:rPr lang="en-US" dirty="0" smtClean="0"/>
              <a:t> </a:t>
            </a:r>
            <a:r>
              <a:rPr lang="en-US" dirty="0" err="1" smtClean="0"/>
              <a:t>hiša</a:t>
            </a:r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Internet </a:t>
            </a:r>
            <a:r>
              <a:rPr lang="en-US" dirty="0" err="1" smtClean="0"/>
              <a:t>stvari</a:t>
            </a:r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err="1" smtClean="0"/>
              <a:t>Odprta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err="1" smtClean="0"/>
              <a:t>Lasten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pametne</a:t>
            </a:r>
            <a:r>
              <a:rPr lang="en-US" dirty="0" smtClean="0"/>
              <a:t> </a:t>
            </a:r>
            <a:r>
              <a:rPr lang="en-US" dirty="0" err="1" smtClean="0"/>
              <a:t>hiše</a:t>
            </a:r>
            <a:endParaRPr lang="en-US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Raspberry Pi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iOS </a:t>
            </a:r>
            <a:r>
              <a:rPr lang="en-US" dirty="0" err="1" smtClean="0"/>
              <a:t>mobilna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endParaRPr lang="en-US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err="1" smtClean="0"/>
              <a:t>Usmerjevalnik</a:t>
            </a:r>
            <a:r>
              <a:rPr lang="en-US" dirty="0" smtClean="0"/>
              <a:t> </a:t>
            </a:r>
            <a:r>
              <a:rPr lang="en-US" dirty="0" err="1" smtClean="0"/>
              <a:t>Mikrotik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63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Internet stvari - IoT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3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ODPRTOKODNE REŠITVE ZA UPRAVLJANJE PAMETNIH HIŠ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Internet “</a:t>
            </a:r>
            <a:r>
              <a:rPr lang="en-US" dirty="0" err="1" smtClean="0"/>
              <a:t>ljudi</a:t>
            </a:r>
            <a:r>
              <a:rPr lang="en-US" dirty="0" smtClean="0"/>
              <a:t>” - Internet </a:t>
            </a:r>
            <a:r>
              <a:rPr lang="en-US" dirty="0" err="1" smtClean="0"/>
              <a:t>stvari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sl-SI" kern="1200" dirty="0" smtClean="0"/>
              <a:t>Digitalizacija </a:t>
            </a:r>
            <a:r>
              <a:rPr lang="sl-SI" kern="1200" dirty="0"/>
              <a:t>fizičnega sveta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”</a:t>
            </a:r>
            <a:r>
              <a:rPr lang="en-US" dirty="0" err="1" smtClean="0"/>
              <a:t>Naprava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IP </a:t>
            </a:r>
            <a:r>
              <a:rPr lang="en-US" dirty="0" err="1" smtClean="0"/>
              <a:t>naslov</a:t>
            </a:r>
            <a:r>
              <a:rPr lang="en-US" dirty="0" smtClean="0"/>
              <a:t>”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Senzorske</a:t>
            </a:r>
            <a:r>
              <a:rPr lang="en-US" dirty="0" smtClean="0"/>
              <a:t> in </a:t>
            </a:r>
            <a:r>
              <a:rPr lang="en-US" dirty="0" err="1" smtClean="0"/>
              <a:t>aktuatorske</a:t>
            </a:r>
            <a:r>
              <a:rPr lang="en-US" dirty="0" smtClean="0"/>
              <a:t> </a:t>
            </a:r>
            <a:r>
              <a:rPr lang="en-US" dirty="0" err="1" smtClean="0"/>
              <a:t>naprave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Strojna</a:t>
            </a:r>
            <a:r>
              <a:rPr lang="en-US" dirty="0" smtClean="0"/>
              <a:t> </a:t>
            </a:r>
            <a:r>
              <a:rPr lang="en-US" dirty="0" err="1"/>
              <a:t>oprema</a:t>
            </a:r>
            <a:r>
              <a:rPr lang="en-US" dirty="0"/>
              <a:t> je </a:t>
            </a:r>
            <a:r>
              <a:rPr lang="en-US" dirty="0" err="1"/>
              <a:t>cenovno</a:t>
            </a:r>
            <a:r>
              <a:rPr lang="en-US" dirty="0"/>
              <a:t> </a:t>
            </a:r>
            <a:r>
              <a:rPr lang="en-US" dirty="0" err="1" smtClean="0"/>
              <a:t>ugodna</a:t>
            </a:r>
            <a:r>
              <a:rPr lang="en-US" dirty="0" smtClean="0"/>
              <a:t>, </a:t>
            </a:r>
            <a:r>
              <a:rPr lang="en-US" dirty="0" err="1" smtClean="0"/>
              <a:t>dostop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spleta</a:t>
            </a:r>
            <a:r>
              <a:rPr lang="en-US" dirty="0"/>
              <a:t> je </a:t>
            </a:r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življenska</a:t>
            </a:r>
            <a:r>
              <a:rPr lang="en-US" dirty="0"/>
              <a:t> </a:t>
            </a:r>
            <a:r>
              <a:rPr lang="en-US" dirty="0" err="1" smtClean="0"/>
              <a:t>potreba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55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PAMETNA HIŠA</a:t>
            </a:r>
            <a:endParaRPr lang="sl-S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6616952" cy="4824182"/>
          </a:xfrm>
        </p:spPr>
      </p:pic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4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ODPRTOKODNE REŠITVE ZA UPRAVLJANJE PAMETNIH HIŠ</a:t>
            </a:r>
          </a:p>
        </p:txBody>
      </p:sp>
    </p:spTree>
    <p:extLst>
      <p:ext uri="{BB962C8B-B14F-4D97-AF65-F5344CB8AC3E}">
        <p14:creationId xmlns:p14="http://schemas.microsoft.com/office/powerpoint/2010/main" val="146541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ODPRTA KODA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5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ODPRTOKODNE REŠITVE ZA UPRAVLJANJE PAMETNIH HIŠ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trike="sngStrike" dirty="0" err="1" smtClean="0"/>
              <a:t>Brezplačna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programska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oprema</a:t>
            </a:r>
            <a:endParaRPr lang="en-US" strike="sngStrike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metodologija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Uporabnik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prisiljen</a:t>
            </a:r>
            <a:r>
              <a:rPr lang="en-US" dirty="0" smtClean="0"/>
              <a:t> v </a:t>
            </a:r>
            <a:r>
              <a:rPr lang="en-US" dirty="0" err="1" smtClean="0"/>
              <a:t>posodobitve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 smtClean="0"/>
              <a:t>Zagotavlja</a:t>
            </a:r>
            <a:r>
              <a:rPr lang="en-US" dirty="0" smtClean="0"/>
              <a:t> </a:t>
            </a:r>
            <a:r>
              <a:rPr lang="en-US" dirty="0" err="1" smtClean="0"/>
              <a:t>transparentnost</a:t>
            </a:r>
            <a:r>
              <a:rPr lang="en-US" dirty="0" smtClean="0"/>
              <a:t> (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skritih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Možnost</a:t>
            </a:r>
            <a:r>
              <a:rPr lang="en-US" dirty="0" smtClean="0"/>
              <a:t> </a:t>
            </a:r>
            <a:r>
              <a:rPr lang="en-US" dirty="0" err="1" smtClean="0"/>
              <a:t>lastnih</a:t>
            </a:r>
            <a:r>
              <a:rPr lang="en-US" dirty="0" smtClean="0"/>
              <a:t> </a:t>
            </a:r>
            <a:r>
              <a:rPr lang="en-US" dirty="0" err="1" smtClean="0"/>
              <a:t>nadgradenj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Primeri</a:t>
            </a:r>
            <a:r>
              <a:rPr lang="en-US" dirty="0" smtClean="0"/>
              <a:t>: GPL, LGPL, APACHE, ECLIPSE, MIT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Nadzor</a:t>
            </a:r>
            <a:r>
              <a:rPr lang="en-US" dirty="0" smtClean="0"/>
              <a:t> </a:t>
            </a:r>
            <a:r>
              <a:rPr lang="en-US" dirty="0" err="1" smtClean="0"/>
              <a:t>različic</a:t>
            </a:r>
            <a:r>
              <a:rPr lang="en-US" dirty="0" smtClean="0"/>
              <a:t>: GIT -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59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6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ODPRTOKODNE REŠITVE ZA UPRAVLJANJE PAMETNIH HIŠ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err="1" smtClean="0"/>
              <a:t>Razvoj</a:t>
            </a:r>
            <a:r>
              <a:rPr lang="en-US" sz="4400" dirty="0" smtClean="0"/>
              <a:t> </a:t>
            </a:r>
            <a:r>
              <a:rPr lang="en-US" sz="4400" dirty="0" err="1" smtClean="0"/>
              <a:t>lastne</a:t>
            </a:r>
            <a:r>
              <a:rPr lang="en-US" sz="4400" dirty="0" smtClean="0"/>
              <a:t> </a:t>
            </a:r>
          </a:p>
          <a:p>
            <a:pPr marL="0" indent="0" algn="ctr">
              <a:buNone/>
            </a:pPr>
            <a:r>
              <a:rPr lang="en-US" sz="4400" dirty="0" err="1" smtClean="0"/>
              <a:t>odprtokodne</a:t>
            </a:r>
            <a:r>
              <a:rPr lang="en-US" sz="4400" dirty="0" smtClean="0"/>
              <a:t> </a:t>
            </a:r>
            <a:r>
              <a:rPr lang="en-US" sz="4400" dirty="0" err="1" smtClean="0"/>
              <a:t>rešitve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20763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dirty="0" smtClean="0"/>
              <a:t>STROJNA OPREMA</a:t>
            </a:r>
            <a:endParaRPr lang="sl-SI" altLang="sl-SI" dirty="0" smtClean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ODPRTOKODNE REŠITVE ZA UPRAVLJANJE PAMETNIH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HIŠ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32E45-24AA-4010-B525-0A14BF75FCB9}" type="slidenum">
              <a:rPr lang="en-US" altLang="sl-SI">
                <a:solidFill>
                  <a:srgbClr val="006A8E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sl-SI">
              <a:solidFill>
                <a:srgbClr val="006A8E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Content Placeholder 5" descr="../../Downloads/diagram.pdf"/>
          <p:cNvPicPr>
            <a:picLocks noGrp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089137"/>
            <a:ext cx="7772400" cy="37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../Downloads/s-l1600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5" b="93182" l="8741" r="83916">
                        <a14:foregroundMark x1="24476" y1="54545" x2="24476" y2="54545"/>
                        <a14:foregroundMark x1="24126" y1="58566" x2="24126" y2="58566"/>
                        <a14:foregroundMark x1="23252" y1="38636" x2="23252" y2="38636"/>
                        <a14:foregroundMark x1="23776" y1="30594" x2="23776" y2="30594"/>
                        <a14:foregroundMark x1="61538" y1="37587" x2="61538" y2="37587"/>
                        <a14:foregroundMark x1="62937" y1="53147" x2="62937" y2="53147"/>
                        <a14:foregroundMark x1="57517" y1="71503" x2="57517" y2="71503"/>
                        <a14:foregroundMark x1="44930" y1="67133" x2="44930" y2="67133"/>
                        <a14:foregroundMark x1="20629" y1="73427" x2="20629" y2="73427"/>
                        <a14:foregroundMark x1="35315" y1="80594" x2="35315" y2="80594"/>
                        <a14:foregroundMark x1="53147" y1="88462" x2="53147" y2="88462"/>
                        <a14:foregroundMark x1="46329" y1="89685" x2="46329" y2="89685"/>
                        <a14:foregroundMark x1="9965" y1="64336" x2="9965" y2="64336"/>
                        <a14:foregroundMark x1="11713" y1="67657" x2="11713" y2="67657"/>
                        <a14:foregroundMark x1="11713" y1="68531" x2="11713" y2="68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850"/>
          <a:stretch/>
        </p:blipFill>
        <p:spPr bwMode="auto">
          <a:xfrm>
            <a:off x="7236296" y="1992736"/>
            <a:ext cx="1152128" cy="1306759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37335" y="3191498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iBeacon </a:t>
            </a:r>
            <a:r>
              <a:rPr lang="en-US" sz="1200" dirty="0" err="1" smtClean="0"/>
              <a:t>oddajnik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dirty="0" smtClean="0"/>
              <a:t>PROGRAMSKA OPREMA</a:t>
            </a:r>
            <a:endParaRPr lang="sl-SI" altLang="sl-SI" dirty="0" smtClean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ODPRTOKODNE REŠITVE ZA UPRAVLJANJE PAMETNIH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HIŠ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32E45-24AA-4010-B525-0A14BF75FCB9}" type="slidenum">
              <a:rPr lang="en-US" altLang="sl-SI">
                <a:solidFill>
                  <a:srgbClr val="006A8E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sl-SI">
              <a:solidFill>
                <a:srgbClr val="006A8E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6085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Raspberry Pi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sl-SI" kern="1200" dirty="0"/>
              <a:t>Raspbian Jessie lite</a:t>
            </a:r>
            <a:r>
              <a:rPr lang="en-US" dirty="0"/>
              <a:t> </a:t>
            </a:r>
            <a:endParaRPr lang="en-US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sl-SI" dirty="0" smtClean="0"/>
              <a:t>Programska knjižnica WiringPi</a:t>
            </a:r>
            <a:endParaRPr lang="en-US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PHP</a:t>
            </a:r>
            <a:endParaRPr lang="en-US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Nginx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iOS </a:t>
            </a:r>
            <a:r>
              <a:rPr lang="en-US" dirty="0" err="1" smtClean="0"/>
              <a:t>aplikacija</a:t>
            </a:r>
            <a:endParaRPr lang="en-US" dirty="0" smtClean="0"/>
          </a:p>
          <a:p>
            <a:pPr marL="742950" lvl="2" indent="-34290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800" dirty="0"/>
              <a:t>IDE </a:t>
            </a:r>
            <a:r>
              <a:rPr lang="en-US" sz="2800" dirty="0" err="1" smtClean="0"/>
              <a:t>Xcode</a:t>
            </a:r>
            <a:endParaRPr lang="en-US" sz="28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Swift in </a:t>
            </a:r>
            <a:r>
              <a:rPr lang="en-US" dirty="0" err="1"/>
              <a:t>knjižnica</a:t>
            </a:r>
            <a:r>
              <a:rPr lang="en-US" dirty="0"/>
              <a:t> </a:t>
            </a:r>
            <a:r>
              <a:rPr lang="en-US" dirty="0" err="1" smtClean="0"/>
              <a:t>Alamofire</a:t>
            </a:r>
            <a:endParaRPr lang="en-US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GIT in </a:t>
            </a:r>
            <a:r>
              <a:rPr lang="en-US" dirty="0" err="1" smtClean="0"/>
              <a:t>ponudnik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err="1" smtClean="0"/>
              <a:t>Povezava</a:t>
            </a:r>
            <a:r>
              <a:rPr lang="en-US" dirty="0" smtClean="0"/>
              <a:t> s </a:t>
            </a:r>
            <a:r>
              <a:rPr lang="en-US" dirty="0" err="1" smtClean="0"/>
              <a:t>spletom</a:t>
            </a:r>
            <a:endParaRPr lang="en-US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err="1"/>
              <a:t>Usmerjevalnik</a:t>
            </a:r>
            <a:r>
              <a:rPr lang="en-US" dirty="0"/>
              <a:t> </a:t>
            </a:r>
            <a:r>
              <a:rPr lang="en-US" dirty="0" err="1"/>
              <a:t>Mikrotik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4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sl-SI" dirty="0"/>
              <a:t>OPIS </a:t>
            </a:r>
            <a:r>
              <a:rPr lang="sl-SI" altLang="sl-SI" dirty="0" smtClean="0"/>
              <a:t>APLIKACIJE</a:t>
            </a:r>
            <a:endParaRPr lang="sl-S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4" y="1631913"/>
            <a:ext cx="2670448" cy="4749836"/>
          </a:xfrm>
        </p:spPr>
      </p:pic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9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ODPRTOKODNE REŠITVE ZA UPRAVLJANJE PAMETNIH </a:t>
            </a:r>
            <a:r>
              <a:rPr lang="en-US" sz="2000" dirty="0" smtClean="0"/>
              <a:t>HIŠ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72" y="1631913"/>
            <a:ext cx="2670448" cy="4749837"/>
          </a:xfrm>
          <a:prstGeom prst="rect">
            <a:avLst/>
          </a:prstGeom>
        </p:spPr>
      </p:pic>
      <p:pic>
        <p:nvPicPr>
          <p:cNvPr id="8" name="Picture 7" descr="../IMG_700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0"/>
          <a:stretch/>
        </p:blipFill>
        <p:spPr bwMode="auto">
          <a:xfrm>
            <a:off x="6155209" y="1631913"/>
            <a:ext cx="2697378" cy="2367967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282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.SI">
  <a:themeElements>
    <a:clrScheme name="F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FF2E6FB299C0E43BB4D7A395762AA5A" ma:contentTypeVersion="1" ma:contentTypeDescription="Ustvari nov dokument." ma:contentTypeScope="" ma:versionID="5598c905d0afef617b243e7f590b3a1f">
  <xsd:schema xmlns:xsd="http://www.w3.org/2001/XMLSchema" xmlns:xs="http://www.w3.org/2001/XMLSchema" xmlns:p="http://schemas.microsoft.com/office/2006/metadata/properties" xmlns:ns1="http://schemas.microsoft.com/sharepoint/v3" xmlns:ns2="c414fd7f-21c6-4d94-90e3-68400e5795fc" targetNamespace="http://schemas.microsoft.com/office/2006/metadata/properties" ma:root="true" ma:fieldsID="988354801c0f265fa3c5dd21ba8ddade" ns1:_="" ns2:_="">
    <xsd:import namespace="http://schemas.microsoft.com/sharepoint/v3"/>
    <xsd:import namespace="c414fd7f-21c6-4d94-90e3-68400e5795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Razporejanje začetnega datuma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Razporejanje končnega datuma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14fd7f-21c6-4d94-90e3-68400e5795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rednost ID-ja dokumenta" ma:description="Vrednost ID-ja dokumenta, dodeljenega temu elementu." ma:internalName="_dlc_DocId" ma:readOnly="true">
      <xsd:simpleType>
        <xsd:restriction base="dms:Text"/>
      </xsd:simpleType>
    </xsd:element>
    <xsd:element name="_dlc_DocIdUrl" ma:index="9" nillable="true" ma:displayName="ID dokumenta" ma:description="Trajna povezava do tega dokumenta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483A962D-DBDE-4A25-948D-F85A61978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47F8AF-269F-4EF6-A2F1-7B64DD32BA50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c414fd7f-21c6-4d94-90e3-68400e5795fc"/>
    <ds:schemaRef ds:uri="http://purl.org/dc/dcmitype/"/>
    <ds:schemaRef ds:uri="http://www.w3.org/XML/1998/namespace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953C9BE-D332-49EF-A10A-160F9A496AA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9134B5-1028-45A0-98F5-C177F3A51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414fd7f-21c6-4d94-90e3-68400e5795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B8ACA53F-76B2-4BE7-9AD7-9BC02E8414D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10061</TotalTime>
  <Words>839</Words>
  <Application>Microsoft Macintosh PowerPoint</Application>
  <PresentationFormat>On-screen Show (4:3)</PresentationFormat>
  <Paragraphs>143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Tahoma</vt:lpstr>
      <vt:lpstr>Wingdings</vt:lpstr>
      <vt:lpstr>Arial</vt:lpstr>
      <vt:lpstr>UM.SI</vt:lpstr>
      <vt:lpstr> ODPRTOKODNE REŠITVE ZA UPRAVLJANJE PAMETNIH HIŠ</vt:lpstr>
      <vt:lpstr>UVOD</vt:lpstr>
      <vt:lpstr>Internet stvari - IoT</vt:lpstr>
      <vt:lpstr>PAMETNA HIŠA</vt:lpstr>
      <vt:lpstr>ODPRTA KODA</vt:lpstr>
      <vt:lpstr>PowerPoint Presentation</vt:lpstr>
      <vt:lpstr>STROJNA OPREMA</vt:lpstr>
      <vt:lpstr>PROGRAMSKA OPREMA</vt:lpstr>
      <vt:lpstr>OPIS APLIKACIJE</vt:lpstr>
      <vt:lpstr>POVZETEK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Tina</dc:creator>
  <cp:lastModifiedBy>Nejc Vidrih</cp:lastModifiedBy>
  <cp:revision>255</cp:revision>
  <dcterms:created xsi:type="dcterms:W3CDTF">2009-04-07T08:45:27Z</dcterms:created>
  <dcterms:modified xsi:type="dcterms:W3CDTF">2016-09-06T07:28:31Z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K67AKCNZ6W6Y-280-9</vt:lpwstr>
  </property>
  <property fmtid="{D5CDD505-2E9C-101B-9397-08002B2CF9AE}" pid="3" name="_dlc_DocIdItemGuid">
    <vt:lpwstr>e8ebe43a-8e84-4628-9fca-7966df3f0774</vt:lpwstr>
  </property>
  <property fmtid="{D5CDD505-2E9C-101B-9397-08002B2CF9AE}" pid="4" name="_dlc_DocIdUrl">
    <vt:lpwstr>http://www.um.si/CGP/FERI/_layouts/DocIdRedir.aspx?ID=K67AKCNZ6W6Y-280-9, K67AKCNZ6W6Y-280-9</vt:lpwstr>
  </property>
</Properties>
</file>