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3A9BE4-CF18-473D-B436-A73FF1CA0EEE}">
  <a:tblStyle styleId="{903A9BE4-CF18-473D-B436-A73FF1CA0EE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d5d769f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d5d769f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c17b15d0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c17b15d0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d5d769f5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d5d769f5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c17b15d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c17b15d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c17b15d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c17b15d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c17b15d0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c17b15d0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c17b15d0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c17b15d0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c17b15d0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c17b15d0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c17b15d0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c17b15d0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5th April</a:t>
            </a:r>
            <a:r>
              <a:rPr lang="en"/>
              <a:t>, 2024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for the Paper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017725"/>
            <a:ext cx="4260300" cy="3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Introduction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Problem of PD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Non-ML methods of detection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ML+DL methods of detection + Issues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Requirement for alternatives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Rationale for this study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Related Works Section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Remote Gait Type Classification System Using Markerless 2D Video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Pose-Based Gait Analysis for Diagnosis of Parkinson’s Disease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3-D Canonical Pose Estimation and Abnormal Gait Recognition With a Single RGB-D Camera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Pathological Gait Classification Using Kinect v2 and Gated Recurrent Neural Networks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Description of Data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On the basis of class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On the basis of training/validation/testing</a:t>
            </a:r>
            <a:endParaRPr/>
          </a:p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426500" y="1017725"/>
            <a:ext cx="4260300" cy="3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Methodology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Preprocessing of images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HPE images (standard scaling)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Generation of energy images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Description of Experiments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Non-keyframes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Test by class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Class-balancing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Results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Discussions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Distinction between EIs of different classes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Conclusion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Appendix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Training Plots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Confusion Matrix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Mathematical proof for higher computational efficiency and information communication with EIs.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Approach — Proposed Methodology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Extraction of 12 keypoints from each of the HPE image frames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deviation is performed of each of the coordinates for each keypoint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1959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Approach — Proposed Architectures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68850" y="2532200"/>
            <a:ext cx="85206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Multi-Layer Perceptron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4 layers. {4 nodes, 5 nodes, 6 nodes, 4 nodes}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Classifier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10-tree </a:t>
            </a:r>
            <a:r>
              <a:rPr lang="en" sz="1800"/>
              <a:t>forest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Criterion = Gini impurity, Minimum Samples Split = 2.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Update</a:t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23rd March, 2024</a:t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Experiments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and Testing on Non-Keyframes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and Testing on Keyframes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by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and Testing after Class Balancing</a:t>
            </a:r>
            <a:endParaRPr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Testing on Non-Keyframes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865325"/>
            <a:ext cx="8520600" cy="37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b="1" lang="en" sz="1450"/>
              <a:t>Methodology</a:t>
            </a:r>
            <a:endParaRPr b="1"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Loading all images from the dataset</a:t>
            </a:r>
            <a:endParaRPr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Random splitting (seed of 0) in an 8:1:1::train:validation:test split</a:t>
            </a:r>
            <a:endParaRPr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Upon the completion of training, the best model was saved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b="1" lang="en" sz="1450"/>
              <a:t>Description of Data</a:t>
            </a:r>
            <a:endParaRPr b="1"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Total images = 17038</a:t>
            </a:r>
            <a:endParaRPr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Training Images = 13630, Validation Images = 1703, Testing Images = 1705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b="1" lang="en" sz="1450"/>
              <a:t>Hyperparameters</a:t>
            </a:r>
            <a:endParaRPr b="1"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They were the same for all architectures</a:t>
            </a:r>
            <a:endParaRPr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Learning Rate = 5e-5</a:t>
            </a:r>
            <a:endParaRPr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Loss Function = Cross Entropy</a:t>
            </a:r>
            <a:endParaRPr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Optimization = Adam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b="1" lang="en" sz="1450"/>
              <a:t>Training Parameters</a:t>
            </a:r>
            <a:endParaRPr b="1"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Early Stopping if Validation Loss does not decrease for 20 epochs</a:t>
            </a:r>
            <a:endParaRPr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Initially trained for 130 epochs, however, if the Early Stopping condition was not met, the model was trained further</a:t>
            </a:r>
            <a:endParaRPr sz="1450"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Testing on Keyframes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865325"/>
            <a:ext cx="8520600" cy="37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b="1" lang="en" sz="1450"/>
              <a:t>Methodology</a:t>
            </a:r>
            <a:endParaRPr b="1"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Loading all images from the dataset</a:t>
            </a:r>
            <a:endParaRPr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Random splitting (seed of 0) in an 8:1:1::train:validation:test split</a:t>
            </a:r>
            <a:endParaRPr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Upon completion of the training, the best model was saved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b="1" lang="en" sz="1450"/>
              <a:t>Description of Data</a:t>
            </a:r>
            <a:endParaRPr b="1"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Total images = 513</a:t>
            </a:r>
            <a:endParaRPr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Training Images = 410, Validation Images = 51, Testing Images = 52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b="1" lang="en" sz="1450"/>
              <a:t>Hyperparameters</a:t>
            </a:r>
            <a:endParaRPr b="1"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They were the same for all architectures</a:t>
            </a:r>
            <a:endParaRPr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Learning Rate = 5e-5</a:t>
            </a:r>
            <a:endParaRPr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Loss Function = Cross Entropy</a:t>
            </a:r>
            <a:endParaRPr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Optimization = Adam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b="1" lang="en" sz="1450"/>
              <a:t>Training Parameters</a:t>
            </a:r>
            <a:endParaRPr b="1"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Early Stopping if Validation Loss does not decrease for 20 epochs</a:t>
            </a:r>
            <a:endParaRPr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Initially trained for 130 epochs, however, if the Early Stopping condition was not met, the model was trained further</a:t>
            </a:r>
            <a:endParaRPr sz="1450"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by Class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941525"/>
            <a:ext cx="8520600" cy="37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b="1" lang="en" sz="1450"/>
              <a:t>Methodology</a:t>
            </a:r>
            <a:endParaRPr b="1"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Models trained earlier on slide 4, were loaded</a:t>
            </a:r>
            <a:endParaRPr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The testing dataset was loaded and divided by class. Each sub-section of the dataset was fed to the model for evaluation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b="1" lang="en" sz="1450"/>
              <a:t>Description of Data</a:t>
            </a:r>
            <a:endParaRPr b="1"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Testing Images = 1705</a:t>
            </a:r>
            <a:endParaRPr sz="145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2663" y="2189550"/>
            <a:ext cx="3152275" cy="227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Testing after Class Balancing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636725"/>
            <a:ext cx="8520600" cy="37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b="1" lang="en" sz="1450"/>
              <a:t>Methodology</a:t>
            </a:r>
            <a:endParaRPr b="1"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Loading all images from the dataset</a:t>
            </a:r>
            <a:endParaRPr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Oversampling was performed to ensure all classes had the same number of elements</a:t>
            </a:r>
            <a:endParaRPr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Random splitting (seed of 0) in an 8:1:1::train:validation:test split</a:t>
            </a:r>
            <a:endParaRPr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Upon the completion of training, the best model was saved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b="1" lang="en" sz="1450"/>
              <a:t>Description of Data (after Class Balancing)</a:t>
            </a:r>
            <a:endParaRPr b="1"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Total images = 23580</a:t>
            </a:r>
            <a:endParaRPr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Training Images = 18864, Validation Images = 2358</a:t>
            </a:r>
            <a:r>
              <a:rPr lang="en" sz="1450"/>
              <a:t>9</a:t>
            </a:r>
            <a:r>
              <a:rPr lang="en" sz="1450"/>
              <a:t>, Testing Images = 2358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b="1" lang="en" sz="1450"/>
              <a:t>Hyperparameters</a:t>
            </a:r>
            <a:endParaRPr b="1"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They were the same for all architectures</a:t>
            </a:r>
            <a:endParaRPr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Learning Rate = 5e-5</a:t>
            </a:r>
            <a:endParaRPr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Loss Function = Cross Entropy</a:t>
            </a:r>
            <a:endParaRPr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Optimization = Adam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b="1" lang="en" sz="1450"/>
              <a:t>Training Parameters</a:t>
            </a:r>
            <a:endParaRPr b="1"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Early Stopping if Validation Loss does not decrease for 20 epochs</a:t>
            </a:r>
            <a:endParaRPr sz="1450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Initially trained for 130 epochs, however, if the Early Stopping condition was not met, the model was trained further</a:t>
            </a:r>
            <a:endParaRPr sz="1450"/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14" name="Google Shape;114;p21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{903A9BE4-CF18-473D-B436-A73FF1CA0EEE}</a:tableStyleId>
              </a:tblPr>
              <a:tblGrid>
                <a:gridCol w="1189225"/>
                <a:gridCol w="1224900"/>
                <a:gridCol w="1189225"/>
                <a:gridCol w="1189225"/>
                <a:gridCol w="1189225"/>
                <a:gridCol w="1462725"/>
                <a:gridCol w="1320025"/>
              </a:tblGrid>
              <a:tr h="1618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Non-keyframes</a:t>
                      </a:r>
                      <a:endParaRPr b="1"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Keyframes</a:t>
                      </a:r>
                      <a:endParaRPr b="1"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Test-by-Class</a:t>
                      </a:r>
                      <a:endParaRPr b="1"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Class-Balancing</a:t>
                      </a:r>
                      <a:endParaRPr b="1"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8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By Class</a:t>
                      </a:r>
                      <a:endParaRPr b="1"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Average</a:t>
                      </a:r>
                      <a:endParaRPr b="1"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Weighted Average</a:t>
                      </a:r>
                      <a:endParaRPr b="1"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61850"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ViT-Tiny</a:t>
                      </a:r>
                      <a:endParaRPr b="1"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99.71%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32.69%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100.00%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99.74%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99.71%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8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99.32%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1618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99.83%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1618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99.82%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161850"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ViT-Small</a:t>
                      </a:r>
                      <a:endParaRPr b="1"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99.76%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32.69%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100.00%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99.81%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99.76%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99.96%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8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99.77%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1618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99.65%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1618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99.82%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161850"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ViT-Base</a:t>
                      </a:r>
                      <a:endParaRPr b="1"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99.70%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59.63%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98.31%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99.43%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99.70%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8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99.77%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1618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99.83%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1618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99.82%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161850"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ResNet-18</a:t>
                      </a:r>
                      <a:endParaRPr b="1"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99.88%</a:t>
                      </a:r>
                      <a:endParaRPr b="1"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67.30%</a:t>
                      </a:r>
                      <a:endParaRPr b="1"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100.00%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99.89%</a:t>
                      </a:r>
                      <a:endParaRPr b="1"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99.88%</a:t>
                      </a:r>
                      <a:endParaRPr b="1"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100.00%</a:t>
                      </a:r>
                      <a:endParaRPr b="1"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8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99.77%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1618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100.00%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1618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99.82%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161850"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ResNet-34</a:t>
                      </a:r>
                      <a:endParaRPr b="1"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99.88%</a:t>
                      </a:r>
                      <a:endParaRPr b="1"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63.46%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100.00%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99.89%</a:t>
                      </a:r>
                      <a:endParaRPr b="1"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99.88%</a:t>
                      </a:r>
                      <a:endParaRPr b="1"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8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99.77%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1618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100.00%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1618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99.82%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161850"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CNN 5-layer</a:t>
                      </a:r>
                      <a:endParaRPr b="1"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91.61%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30.77%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80.51%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88.41%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90.73%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96.40%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8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86.10%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1618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97.24%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1618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89.81%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161850"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CNN 6-layer</a:t>
                      </a:r>
                      <a:endParaRPr b="1"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87.22%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7.69%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10.10%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67.86%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82.99%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8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71.98%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1618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97.93%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1618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91.39%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