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2" r:id="rId3"/>
    <p:sldId id="320" r:id="rId4"/>
    <p:sldId id="321" r:id="rId5"/>
    <p:sldId id="314" r:id="rId6"/>
    <p:sldId id="315" r:id="rId7"/>
    <p:sldId id="325" r:id="rId8"/>
    <p:sldId id="326" r:id="rId9"/>
    <p:sldId id="327" r:id="rId10"/>
    <p:sldId id="328" r:id="rId11"/>
    <p:sldId id="324" r:id="rId12"/>
    <p:sldId id="329" r:id="rId13"/>
    <p:sldId id="323" r:id="rId14"/>
    <p:sldId id="331" r:id="rId15"/>
    <p:sldId id="338" r:id="rId16"/>
    <p:sldId id="333" r:id="rId17"/>
    <p:sldId id="336" r:id="rId18"/>
    <p:sldId id="334" r:id="rId19"/>
    <p:sldId id="313" r:id="rId20"/>
    <p:sldId id="339" r:id="rId21"/>
    <p:sldId id="31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7500"/>
    <a:srgbClr val="EF7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99E202-FA1F-4185-A824-418B4D0AE31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E0ED475-0FED-4F8C-8866-F3529218C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7" name="Fußzeilenplatzhalter 4">
            <a:extLst>
              <a:ext uri="{FF2B5EF4-FFF2-40B4-BE49-F238E27FC236}">
                <a16:creationId xmlns:a16="http://schemas.microsoft.com/office/drawing/2014/main" id="{7A54D6B8-CCD6-4510-B4C9-B73C7AD30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8" name="Foliennummernplatzhalter 5">
            <a:extLst>
              <a:ext uri="{FF2B5EF4-FFF2-40B4-BE49-F238E27FC236}">
                <a16:creationId xmlns:a16="http://schemas.microsoft.com/office/drawing/2014/main" id="{888C8CC1-FB66-44CE-B94F-BDB1F767E1C4}"/>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199009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58F7AD-3410-4D0C-BB44-37C02375576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12B8BFA-07B1-453C-BEB6-D638934758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4">
            <a:extLst>
              <a:ext uri="{FF2B5EF4-FFF2-40B4-BE49-F238E27FC236}">
                <a16:creationId xmlns:a16="http://schemas.microsoft.com/office/drawing/2014/main" id="{2DAC2330-1322-4496-A74A-9E6657B62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8" name="Foliennummernplatzhalter 5">
            <a:extLst>
              <a:ext uri="{FF2B5EF4-FFF2-40B4-BE49-F238E27FC236}">
                <a16:creationId xmlns:a16="http://schemas.microsoft.com/office/drawing/2014/main" id="{5AA59198-C84E-42BE-BD6A-ADB223585F06}"/>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404824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637BD3D-96F9-4B9F-9F05-87BFAD95E69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B62B1A3-8B09-44C5-8F81-7B882321E60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4">
            <a:extLst>
              <a:ext uri="{FF2B5EF4-FFF2-40B4-BE49-F238E27FC236}">
                <a16:creationId xmlns:a16="http://schemas.microsoft.com/office/drawing/2014/main" id="{4A7C6824-F13A-49F6-B1AD-1AEAA4C4F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8" name="Foliennummernplatzhalter 5">
            <a:extLst>
              <a:ext uri="{FF2B5EF4-FFF2-40B4-BE49-F238E27FC236}">
                <a16:creationId xmlns:a16="http://schemas.microsoft.com/office/drawing/2014/main" id="{4142C33F-4F7A-4E56-B1D1-FC4A3C023943}"/>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125612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115F5-5673-431A-93A4-120CF4304CB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2E0CBF-30D7-4192-812C-D5EF4565B52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4">
            <a:extLst>
              <a:ext uri="{FF2B5EF4-FFF2-40B4-BE49-F238E27FC236}">
                <a16:creationId xmlns:a16="http://schemas.microsoft.com/office/drawing/2014/main" id="{2930DFCE-4DD6-43CC-B12E-CF805CF98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8" name="Foliennummernplatzhalter 5">
            <a:extLst>
              <a:ext uri="{FF2B5EF4-FFF2-40B4-BE49-F238E27FC236}">
                <a16:creationId xmlns:a16="http://schemas.microsoft.com/office/drawing/2014/main" id="{71F88766-99E0-433F-AC1F-AD33B6345A75}"/>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118696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AA845F-198C-4042-A955-9EE60F91E080}"/>
              </a:ext>
            </a:extLst>
          </p:cNvPr>
          <p:cNvSpPr>
            <a:spLocks noGrp="1"/>
          </p:cNvSpPr>
          <p:nvPr>
            <p:ph type="title"/>
          </p:nvPr>
        </p:nvSpPr>
        <p:spPr>
          <a:xfrm>
            <a:off x="0" y="0"/>
            <a:ext cx="12192000" cy="4562475"/>
          </a:xfrm>
          <a:solidFill>
            <a:srgbClr val="EF7B00"/>
          </a:solidFill>
        </p:spPr>
        <p:txBody>
          <a:bodyPr lIns="216000" anchor="b">
            <a:normAutofit/>
          </a:bodyPr>
          <a:lstStyle>
            <a:lvl1pPr>
              <a:defRPr sz="3200">
                <a:solidFill>
                  <a:schemeClr val="bg1"/>
                </a:solidFill>
              </a:defRPr>
            </a:lvl1pPr>
          </a:lstStyle>
          <a:p>
            <a:r>
              <a:rPr lang="de-DE" dirty="0"/>
              <a:t>Mastertitelformat bearbeiten</a:t>
            </a:r>
          </a:p>
        </p:txBody>
      </p:sp>
      <p:sp>
        <p:nvSpPr>
          <p:cNvPr id="3" name="Textplatzhalter 2">
            <a:extLst>
              <a:ext uri="{FF2B5EF4-FFF2-40B4-BE49-F238E27FC236}">
                <a16:creationId xmlns:a16="http://schemas.microsoft.com/office/drawing/2014/main" id="{2F160E7D-3C30-44D3-B67D-DC80509B11B9}"/>
              </a:ext>
            </a:extLst>
          </p:cNvPr>
          <p:cNvSpPr>
            <a:spLocks noGrp="1"/>
          </p:cNvSpPr>
          <p:nvPr>
            <p:ph type="body" idx="1"/>
          </p:nvPr>
        </p:nvSpPr>
        <p:spPr>
          <a:xfrm>
            <a:off x="0" y="4562476"/>
            <a:ext cx="12192000" cy="454798"/>
          </a:xfrm>
          <a:solidFill>
            <a:schemeClr val="accent2">
              <a:lumMod val="20000"/>
              <a:lumOff val="80000"/>
            </a:schemeClr>
          </a:solidFill>
        </p:spPr>
        <p:txBody>
          <a:bodyPr lIns="252000" anchor="ct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7" name="Fußzeilenplatzhalter 4">
            <a:extLst>
              <a:ext uri="{FF2B5EF4-FFF2-40B4-BE49-F238E27FC236}">
                <a16:creationId xmlns:a16="http://schemas.microsoft.com/office/drawing/2014/main" id="{B40B6595-672B-4AF1-9E8E-D3064ED89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8" name="Foliennummernplatzhalter 5">
            <a:extLst>
              <a:ext uri="{FF2B5EF4-FFF2-40B4-BE49-F238E27FC236}">
                <a16:creationId xmlns:a16="http://schemas.microsoft.com/office/drawing/2014/main" id="{E484765F-880F-4B42-A7A1-7700AE53CA59}"/>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182651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249F6-0B2C-43CD-B1B6-671CD022BCC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6A9B04-72D6-4F61-B287-88341606175F}"/>
              </a:ext>
            </a:extLst>
          </p:cNvPr>
          <p:cNvSpPr>
            <a:spLocks noGrp="1"/>
          </p:cNvSpPr>
          <p:nvPr>
            <p:ph sz="half" idx="1"/>
          </p:nvPr>
        </p:nvSpPr>
        <p:spPr>
          <a:xfrm>
            <a:off x="265043" y="1253331"/>
            <a:ext cx="562334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D5C9FD4-C099-45EA-8714-5E2455FDF752}"/>
              </a:ext>
            </a:extLst>
          </p:cNvPr>
          <p:cNvSpPr>
            <a:spLocks noGrp="1"/>
          </p:cNvSpPr>
          <p:nvPr>
            <p:ph sz="half" idx="2"/>
          </p:nvPr>
        </p:nvSpPr>
        <p:spPr>
          <a:xfrm>
            <a:off x="6303617" y="1253331"/>
            <a:ext cx="562334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4">
            <a:extLst>
              <a:ext uri="{FF2B5EF4-FFF2-40B4-BE49-F238E27FC236}">
                <a16:creationId xmlns:a16="http://schemas.microsoft.com/office/drawing/2014/main" id="{DF3557DA-D890-44F3-8F64-7BD6A9C20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9" name="Foliennummernplatzhalter 5">
            <a:extLst>
              <a:ext uri="{FF2B5EF4-FFF2-40B4-BE49-F238E27FC236}">
                <a16:creationId xmlns:a16="http://schemas.microsoft.com/office/drawing/2014/main" id="{0280D2C7-7C79-49B4-8904-5CB0EDCAB46F}"/>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7126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CAB182A-8AF3-48EA-ACA7-0029DDF1B889}"/>
              </a:ext>
            </a:extLst>
          </p:cNvPr>
          <p:cNvSpPr>
            <a:spLocks noGrp="1"/>
          </p:cNvSpPr>
          <p:nvPr>
            <p:ph type="body" idx="1"/>
          </p:nvPr>
        </p:nvSpPr>
        <p:spPr>
          <a:xfrm>
            <a:off x="265045" y="1269207"/>
            <a:ext cx="554824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a:extLst>
              <a:ext uri="{FF2B5EF4-FFF2-40B4-BE49-F238E27FC236}">
                <a16:creationId xmlns:a16="http://schemas.microsoft.com/office/drawing/2014/main" id="{399C12DD-0403-45B3-A32C-72BB943CB7F5}"/>
              </a:ext>
            </a:extLst>
          </p:cNvPr>
          <p:cNvSpPr>
            <a:spLocks noGrp="1"/>
          </p:cNvSpPr>
          <p:nvPr>
            <p:ph sz="half" idx="2"/>
          </p:nvPr>
        </p:nvSpPr>
        <p:spPr>
          <a:xfrm>
            <a:off x="265045" y="2093119"/>
            <a:ext cx="554824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1A6A235-56CB-45FC-8864-38C6BFF48104}"/>
              </a:ext>
            </a:extLst>
          </p:cNvPr>
          <p:cNvSpPr>
            <a:spLocks noGrp="1"/>
          </p:cNvSpPr>
          <p:nvPr>
            <p:ph type="body" sz="quarter" idx="3"/>
          </p:nvPr>
        </p:nvSpPr>
        <p:spPr>
          <a:xfrm>
            <a:off x="6378713" y="1269207"/>
            <a:ext cx="554824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228850B-E593-40A1-92E8-DEAC9C368893}"/>
              </a:ext>
            </a:extLst>
          </p:cNvPr>
          <p:cNvSpPr>
            <a:spLocks noGrp="1"/>
          </p:cNvSpPr>
          <p:nvPr>
            <p:ph sz="quarter" idx="4"/>
          </p:nvPr>
        </p:nvSpPr>
        <p:spPr>
          <a:xfrm>
            <a:off x="6378713" y="2093119"/>
            <a:ext cx="554824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Fußzeilenplatzhalter 4">
            <a:extLst>
              <a:ext uri="{FF2B5EF4-FFF2-40B4-BE49-F238E27FC236}">
                <a16:creationId xmlns:a16="http://schemas.microsoft.com/office/drawing/2014/main" id="{D0166006-F023-433D-86E3-E9BA6EBCA596}"/>
              </a:ext>
            </a:extLst>
          </p:cNvPr>
          <p:cNvSpPr>
            <a:spLocks noGrp="1"/>
          </p:cNvSpPr>
          <p:nvPr>
            <p:ph type="ftr" sz="quarter" idx="10"/>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11" name="Foliennummernplatzhalter 5">
            <a:extLst>
              <a:ext uri="{FF2B5EF4-FFF2-40B4-BE49-F238E27FC236}">
                <a16:creationId xmlns:a16="http://schemas.microsoft.com/office/drawing/2014/main" id="{C602D259-34D2-4CFB-AB55-B799B32E6CD5}"/>
              </a:ext>
            </a:extLst>
          </p:cNvPr>
          <p:cNvSpPr>
            <a:spLocks noGrp="1"/>
          </p:cNvSpPr>
          <p:nvPr>
            <p:ph type="sldNum" sz="quarter" idx="11"/>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
        <p:nvSpPr>
          <p:cNvPr id="12" name="Titel 1">
            <a:extLst>
              <a:ext uri="{FF2B5EF4-FFF2-40B4-BE49-F238E27FC236}">
                <a16:creationId xmlns:a16="http://schemas.microsoft.com/office/drawing/2014/main" id="{D24C8102-5A08-4D48-A701-9865368EFC9F}"/>
              </a:ext>
            </a:extLst>
          </p:cNvPr>
          <p:cNvSpPr>
            <a:spLocks noGrp="1"/>
          </p:cNvSpPr>
          <p:nvPr>
            <p:ph type="title"/>
          </p:nvPr>
        </p:nvSpPr>
        <p:spPr>
          <a:xfrm>
            <a:off x="265045" y="365126"/>
            <a:ext cx="11661910" cy="527187"/>
          </a:xfrm>
        </p:spPr>
        <p:txBody>
          <a:bodyPr/>
          <a:lstStyle/>
          <a:p>
            <a:r>
              <a:rPr lang="de-DE"/>
              <a:t>Mastertitelformat bearbeiten</a:t>
            </a:r>
          </a:p>
        </p:txBody>
      </p:sp>
    </p:spTree>
    <p:extLst>
      <p:ext uri="{BB962C8B-B14F-4D97-AF65-F5344CB8AC3E}">
        <p14:creationId xmlns:p14="http://schemas.microsoft.com/office/powerpoint/2010/main" val="71636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77AC9-069C-41E7-AB51-A3AE8DD0CCC7}"/>
              </a:ext>
            </a:extLst>
          </p:cNvPr>
          <p:cNvSpPr>
            <a:spLocks noGrp="1"/>
          </p:cNvSpPr>
          <p:nvPr>
            <p:ph type="title"/>
          </p:nvPr>
        </p:nvSpPr>
        <p:spPr/>
        <p:txBody>
          <a:bodyPr/>
          <a:lstStyle/>
          <a:p>
            <a:r>
              <a:rPr lang="de-DE"/>
              <a:t>Mastertitelformat bearbeiten</a:t>
            </a:r>
          </a:p>
        </p:txBody>
      </p:sp>
      <p:sp>
        <p:nvSpPr>
          <p:cNvPr id="6" name="Fußzeilenplatzhalter 4">
            <a:extLst>
              <a:ext uri="{FF2B5EF4-FFF2-40B4-BE49-F238E27FC236}">
                <a16:creationId xmlns:a16="http://schemas.microsoft.com/office/drawing/2014/main" id="{D3C5C8D9-3C0C-41CE-87DC-631E11E06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7" name="Foliennummernplatzhalter 5">
            <a:extLst>
              <a:ext uri="{FF2B5EF4-FFF2-40B4-BE49-F238E27FC236}">
                <a16:creationId xmlns:a16="http://schemas.microsoft.com/office/drawing/2014/main" id="{E9F30206-7BE5-4849-885D-26832B8CFE6F}"/>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117894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C6F05464-4CF5-4C2C-9290-1EE5B4F86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6" name="Foliennummernplatzhalter 5">
            <a:extLst>
              <a:ext uri="{FF2B5EF4-FFF2-40B4-BE49-F238E27FC236}">
                <a16:creationId xmlns:a16="http://schemas.microsoft.com/office/drawing/2014/main" id="{45007D2D-B0DC-42B0-8FA3-08E478CFD377}"/>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312117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59E21-487B-44FD-8A91-2D5AEB7E3A30}"/>
              </a:ext>
            </a:extLst>
          </p:cNvPr>
          <p:cNvSpPr>
            <a:spLocks noGrp="1"/>
          </p:cNvSpPr>
          <p:nvPr>
            <p:ph type="title"/>
          </p:nvPr>
        </p:nvSpPr>
        <p:spPr>
          <a:xfrm>
            <a:off x="265045" y="449262"/>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3272580-26AC-4E9C-9A95-9AA8087146D3}"/>
              </a:ext>
            </a:extLst>
          </p:cNvPr>
          <p:cNvSpPr>
            <a:spLocks noGrp="1"/>
          </p:cNvSpPr>
          <p:nvPr>
            <p:ph idx="1"/>
          </p:nvPr>
        </p:nvSpPr>
        <p:spPr>
          <a:xfrm>
            <a:off x="4439477" y="987425"/>
            <a:ext cx="74123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DBFB31D-66E2-4A95-9AA6-7DE0E0B3E356}"/>
              </a:ext>
            </a:extLst>
          </p:cNvPr>
          <p:cNvSpPr>
            <a:spLocks noGrp="1"/>
          </p:cNvSpPr>
          <p:nvPr>
            <p:ph type="body" sz="half" idx="2"/>
          </p:nvPr>
        </p:nvSpPr>
        <p:spPr>
          <a:xfrm>
            <a:off x="265045" y="204946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8" name="Fußzeilenplatzhalter 4">
            <a:extLst>
              <a:ext uri="{FF2B5EF4-FFF2-40B4-BE49-F238E27FC236}">
                <a16:creationId xmlns:a16="http://schemas.microsoft.com/office/drawing/2014/main" id="{0BF02363-9867-4467-BB36-8046802C3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9" name="Foliennummernplatzhalter 5">
            <a:extLst>
              <a:ext uri="{FF2B5EF4-FFF2-40B4-BE49-F238E27FC236}">
                <a16:creationId xmlns:a16="http://schemas.microsoft.com/office/drawing/2014/main" id="{81577BD2-85C3-42ED-904C-B26B2DCD599E}"/>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Tree>
    <p:extLst>
      <p:ext uri="{BB962C8B-B14F-4D97-AF65-F5344CB8AC3E}">
        <p14:creationId xmlns:p14="http://schemas.microsoft.com/office/powerpoint/2010/main" val="60607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DC94CB98-F4EF-4B22-99AD-367CF37414DE}"/>
              </a:ext>
            </a:extLst>
          </p:cNvPr>
          <p:cNvSpPr>
            <a:spLocks noGrp="1"/>
          </p:cNvSpPr>
          <p:nvPr>
            <p:ph type="pic" idx="1"/>
          </p:nvPr>
        </p:nvSpPr>
        <p:spPr>
          <a:xfrm>
            <a:off x="4474817" y="987425"/>
            <a:ext cx="745213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8" name="Fußzeilenplatzhalter 4">
            <a:extLst>
              <a:ext uri="{FF2B5EF4-FFF2-40B4-BE49-F238E27FC236}">
                <a16:creationId xmlns:a16="http://schemas.microsoft.com/office/drawing/2014/main" id="{BB578DFD-C1D1-4B95-A178-4BF9FBDDB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9" name="Foliennummernplatzhalter 5">
            <a:extLst>
              <a:ext uri="{FF2B5EF4-FFF2-40B4-BE49-F238E27FC236}">
                <a16:creationId xmlns:a16="http://schemas.microsoft.com/office/drawing/2014/main" id="{BECE929E-A9D2-4837-A34C-1FFD662DF4D9}"/>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sp>
        <p:nvSpPr>
          <p:cNvPr id="10" name="Titel 1">
            <a:extLst>
              <a:ext uri="{FF2B5EF4-FFF2-40B4-BE49-F238E27FC236}">
                <a16:creationId xmlns:a16="http://schemas.microsoft.com/office/drawing/2014/main" id="{98D65C0A-7963-45A1-B577-981B67248102}"/>
              </a:ext>
            </a:extLst>
          </p:cNvPr>
          <p:cNvSpPr>
            <a:spLocks noGrp="1"/>
          </p:cNvSpPr>
          <p:nvPr>
            <p:ph type="title"/>
          </p:nvPr>
        </p:nvSpPr>
        <p:spPr>
          <a:xfrm>
            <a:off x="265045" y="449262"/>
            <a:ext cx="3932237" cy="1600200"/>
          </a:xfrm>
        </p:spPr>
        <p:txBody>
          <a:bodyPr anchor="b"/>
          <a:lstStyle>
            <a:lvl1pPr>
              <a:defRPr sz="3200"/>
            </a:lvl1pPr>
          </a:lstStyle>
          <a:p>
            <a:r>
              <a:rPr lang="de-DE"/>
              <a:t>Mastertitelformat bearbeiten</a:t>
            </a:r>
          </a:p>
        </p:txBody>
      </p:sp>
      <p:sp>
        <p:nvSpPr>
          <p:cNvPr id="11" name="Textplatzhalter 3">
            <a:extLst>
              <a:ext uri="{FF2B5EF4-FFF2-40B4-BE49-F238E27FC236}">
                <a16:creationId xmlns:a16="http://schemas.microsoft.com/office/drawing/2014/main" id="{6C4A93D4-AD6A-41A2-B652-CAD08D8823DD}"/>
              </a:ext>
            </a:extLst>
          </p:cNvPr>
          <p:cNvSpPr>
            <a:spLocks noGrp="1"/>
          </p:cNvSpPr>
          <p:nvPr>
            <p:ph type="body" sz="half" idx="2"/>
          </p:nvPr>
        </p:nvSpPr>
        <p:spPr>
          <a:xfrm>
            <a:off x="265045" y="204946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366337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34527EE-DA67-4BDF-AA80-019388EE3671}"/>
              </a:ext>
            </a:extLst>
          </p:cNvPr>
          <p:cNvSpPr>
            <a:spLocks noGrp="1"/>
          </p:cNvSpPr>
          <p:nvPr>
            <p:ph type="title"/>
          </p:nvPr>
        </p:nvSpPr>
        <p:spPr>
          <a:xfrm>
            <a:off x="265045" y="365126"/>
            <a:ext cx="11661910" cy="527187"/>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630B3A2-5CE2-426B-9222-7372999822FB}"/>
              </a:ext>
            </a:extLst>
          </p:cNvPr>
          <p:cNvSpPr>
            <a:spLocks noGrp="1"/>
          </p:cNvSpPr>
          <p:nvPr>
            <p:ph type="body" idx="1"/>
          </p:nvPr>
        </p:nvSpPr>
        <p:spPr>
          <a:xfrm>
            <a:off x="265045" y="1175026"/>
            <a:ext cx="11661910" cy="50019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CA1D56C2-2FFB-4C19-9149-732FB04620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de-DE" dirty="0"/>
              <a:t>Grundlagen des Natural Language Processing – WS 2021/2022</a:t>
            </a:r>
          </a:p>
        </p:txBody>
      </p:sp>
      <p:sp>
        <p:nvSpPr>
          <p:cNvPr id="6" name="Foliennummernplatzhalter 5">
            <a:extLst>
              <a:ext uri="{FF2B5EF4-FFF2-40B4-BE49-F238E27FC236}">
                <a16:creationId xmlns:a16="http://schemas.microsoft.com/office/drawing/2014/main" id="{3D3468EB-AF76-4CE4-AEB0-7DE644F4E2BA}"/>
              </a:ext>
            </a:extLst>
          </p:cNvPr>
          <p:cNvSpPr>
            <a:spLocks noGrp="1"/>
          </p:cNvSpPr>
          <p:nvPr>
            <p:ph type="sldNum" sz="quarter" idx="4"/>
          </p:nvPr>
        </p:nvSpPr>
        <p:spPr>
          <a:xfrm>
            <a:off x="265045"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dirty="0"/>
              <a:t>Page </a:t>
            </a:r>
            <a:fld id="{256B5627-F8CA-42CA-B43E-2AE6E1632159}" type="slidenum">
              <a:rPr lang="de-DE" smtClean="0"/>
              <a:pPr/>
              <a:t>‹Nr.›</a:t>
            </a:fld>
            <a:endParaRPr lang="de-DE" dirty="0"/>
          </a:p>
        </p:txBody>
      </p:sp>
      <p:pic>
        <p:nvPicPr>
          <p:cNvPr id="1028" name="Picture 4" descr="Hochschule für angewandte Wissenschaften Würzburg-Schweinfurt: Praxisnahe  Lehre, angewandte Forschung und intensivierte Internationalisierung -  European Business Network">
            <a:extLst>
              <a:ext uri="{FF2B5EF4-FFF2-40B4-BE49-F238E27FC236}">
                <a16:creationId xmlns:a16="http://schemas.microsoft.com/office/drawing/2014/main" id="{EB66A219-F427-47FB-A5E5-0CC8465759F2}"/>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2409" t="30109" r="13043" b="35833"/>
          <a:stretch/>
        </p:blipFill>
        <p:spPr bwMode="auto">
          <a:xfrm>
            <a:off x="10663582" y="6356350"/>
            <a:ext cx="1263373" cy="36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9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800" kern="1200">
          <a:solidFill>
            <a:srgbClr val="EF7B00"/>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ltk.org/howto/corpus.html" TargetMode="External"/><Relationship Id="rId2" Type="http://schemas.openxmlformats.org/officeDocument/2006/relationships/hyperlink" Target="https://huggingface.co/docs/datasets/loading#local-and-remote-fi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ebprotege.stanford.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mailto:sebastian.furth@lehrbeauftragte.fhws.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ermitt2/pdf2xml" TargetMode="External"/><Relationship Id="rId2" Type="http://schemas.openxmlformats.org/officeDocument/2006/relationships/hyperlink" Target="https://github.com/MBAigner/PDFSegmen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imino666/langdet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5FA206B-17EB-4EF5-86D7-37B293B5177B}"/>
              </a:ext>
            </a:extLst>
          </p:cNvPr>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t="8192" b="5961"/>
          <a:stretch/>
        </p:blipFill>
        <p:spPr bwMode="auto">
          <a:xfrm>
            <a:off x="0" y="-1"/>
            <a:ext cx="12192000" cy="5508487"/>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7B52EDDE-081D-43F4-AB6D-0424259EA563}"/>
              </a:ext>
            </a:extLst>
          </p:cNvPr>
          <p:cNvSpPr/>
          <p:nvPr/>
        </p:nvSpPr>
        <p:spPr>
          <a:xfrm>
            <a:off x="0" y="4766365"/>
            <a:ext cx="12192000" cy="1055757"/>
          </a:xfrm>
          <a:prstGeom prst="rect">
            <a:avLst/>
          </a:prstGeom>
          <a:solidFill>
            <a:srgbClr val="EF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C765DCB7-3565-491E-A8A8-C261F974856F}"/>
              </a:ext>
            </a:extLst>
          </p:cNvPr>
          <p:cNvSpPr/>
          <p:nvPr/>
        </p:nvSpPr>
        <p:spPr>
          <a:xfrm>
            <a:off x="0" y="5817710"/>
            <a:ext cx="12192000" cy="2777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a:extLst>
              <a:ext uri="{FF2B5EF4-FFF2-40B4-BE49-F238E27FC236}">
                <a16:creationId xmlns:a16="http://schemas.microsoft.com/office/drawing/2014/main" id="{68441454-6264-488B-AE6E-52EAC75282CA}"/>
              </a:ext>
            </a:extLst>
          </p:cNvPr>
          <p:cNvSpPr/>
          <p:nvPr/>
        </p:nvSpPr>
        <p:spPr>
          <a:xfrm>
            <a:off x="0" y="-1"/>
            <a:ext cx="12192000" cy="4766366"/>
          </a:xfrm>
          <a:prstGeom prst="rect">
            <a:avLst/>
          </a:prstGeom>
          <a:gradFill flip="none" rotWithShape="1">
            <a:gsLst>
              <a:gs pos="100000">
                <a:schemeClr val="tx1">
                  <a:lumMod val="65000"/>
                  <a:lumOff val="35000"/>
                </a:schemeClr>
              </a:gs>
              <a:gs pos="65000">
                <a:schemeClr val="tx1">
                  <a:alpha val="7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0390C09-D596-46BB-9BA5-69A45DEB27B8}"/>
              </a:ext>
            </a:extLst>
          </p:cNvPr>
          <p:cNvSpPr txBox="1"/>
          <p:nvPr/>
        </p:nvSpPr>
        <p:spPr>
          <a:xfrm>
            <a:off x="234122" y="3822234"/>
            <a:ext cx="8269356" cy="830997"/>
          </a:xfrm>
          <a:prstGeom prst="rect">
            <a:avLst/>
          </a:prstGeom>
          <a:noFill/>
        </p:spPr>
        <p:txBody>
          <a:bodyPr wrap="square" rtlCol="0">
            <a:spAutoFit/>
          </a:bodyPr>
          <a:lstStyle/>
          <a:p>
            <a:r>
              <a:rPr lang="de-DE" sz="2800" b="1" dirty="0">
                <a:solidFill>
                  <a:schemeClr val="bg1"/>
                </a:solidFill>
                <a:latin typeface="Arial Rounded MT Bold" panose="020F0704030504030204" pitchFamily="34" charset="0"/>
              </a:rPr>
              <a:t>Project Module</a:t>
            </a:r>
          </a:p>
          <a:p>
            <a:r>
              <a:rPr lang="de-DE" sz="2000" dirty="0">
                <a:solidFill>
                  <a:schemeClr val="bg1"/>
                </a:solidFill>
                <a:latin typeface="Arial Rounded MT Bold" panose="020F0704030504030204" pitchFamily="34" charset="0"/>
              </a:rPr>
              <a:t>Natural Language Processing and </a:t>
            </a:r>
            <a:r>
              <a:rPr lang="de-DE" sz="2000" dirty="0" err="1">
                <a:solidFill>
                  <a:schemeClr val="bg1"/>
                </a:solidFill>
                <a:latin typeface="Arial Rounded MT Bold" panose="020F0704030504030204" pitchFamily="34" charset="0"/>
              </a:rPr>
              <a:t>Semantic</a:t>
            </a:r>
            <a:r>
              <a:rPr lang="de-DE" sz="2000" dirty="0">
                <a:solidFill>
                  <a:schemeClr val="bg1"/>
                </a:solidFill>
                <a:latin typeface="Arial Rounded MT Bold" panose="020F0704030504030204" pitchFamily="34" charset="0"/>
              </a:rPr>
              <a:t> Technologies</a:t>
            </a:r>
          </a:p>
        </p:txBody>
      </p:sp>
      <p:sp>
        <p:nvSpPr>
          <p:cNvPr id="9" name="Textfeld 8">
            <a:extLst>
              <a:ext uri="{FF2B5EF4-FFF2-40B4-BE49-F238E27FC236}">
                <a16:creationId xmlns:a16="http://schemas.microsoft.com/office/drawing/2014/main" id="{B70C0BD2-AF47-415C-B1B0-94555AECF2F6}"/>
              </a:ext>
            </a:extLst>
          </p:cNvPr>
          <p:cNvSpPr txBox="1"/>
          <p:nvPr/>
        </p:nvSpPr>
        <p:spPr>
          <a:xfrm>
            <a:off x="234122" y="4894962"/>
            <a:ext cx="8269356" cy="738664"/>
          </a:xfrm>
          <a:prstGeom prst="rect">
            <a:avLst/>
          </a:prstGeom>
          <a:noFill/>
        </p:spPr>
        <p:txBody>
          <a:bodyPr wrap="square" rtlCol="0">
            <a:spAutoFit/>
          </a:bodyPr>
          <a:lstStyle/>
          <a:p>
            <a:r>
              <a:rPr lang="de-DE" sz="1400" dirty="0">
                <a:solidFill>
                  <a:schemeClr val="bg1"/>
                </a:solidFill>
                <a:latin typeface="Arial" panose="020B0604020202020204" pitchFamily="34" charset="0"/>
                <a:cs typeface="Arial" panose="020B0604020202020204" pitchFamily="34" charset="0"/>
              </a:rPr>
              <a:t>Dr. Sebastian Furth</a:t>
            </a:r>
          </a:p>
          <a:p>
            <a:r>
              <a:rPr lang="de-DE" sz="1400" dirty="0">
                <a:solidFill>
                  <a:schemeClr val="bg1"/>
                </a:solidFill>
                <a:latin typeface="Arial" panose="020B0604020202020204" pitchFamily="34" charset="0"/>
                <a:cs typeface="Arial" panose="020B0604020202020204" pitchFamily="34" charset="0"/>
              </a:rPr>
              <a:t>University </a:t>
            </a:r>
            <a:r>
              <a:rPr lang="de-DE" sz="1400" dirty="0" err="1">
                <a:solidFill>
                  <a:schemeClr val="bg1"/>
                </a:solidFill>
                <a:latin typeface="Arial" panose="020B0604020202020204" pitchFamily="34" charset="0"/>
                <a:cs typeface="Arial" panose="020B0604020202020204" pitchFamily="34" charset="0"/>
              </a:rPr>
              <a:t>of</a:t>
            </a:r>
            <a:r>
              <a:rPr lang="de-DE" sz="1400" dirty="0">
                <a:solidFill>
                  <a:schemeClr val="bg1"/>
                </a:solidFill>
                <a:latin typeface="Arial" panose="020B0604020202020204" pitchFamily="34" charset="0"/>
                <a:cs typeface="Arial" panose="020B0604020202020204" pitchFamily="34" charset="0"/>
              </a:rPr>
              <a:t> Applied Sciences Würzburg – Schweinfurt</a:t>
            </a:r>
          </a:p>
          <a:p>
            <a:r>
              <a:rPr lang="de-DE" sz="1400" dirty="0">
                <a:solidFill>
                  <a:schemeClr val="bg1"/>
                </a:solidFill>
                <a:latin typeface="Arial" panose="020B0604020202020204" pitchFamily="34" charset="0"/>
                <a:cs typeface="Arial" panose="020B0604020202020204" pitchFamily="34" charset="0"/>
              </a:rPr>
              <a:t>Summer Term 2022</a:t>
            </a:r>
          </a:p>
        </p:txBody>
      </p:sp>
    </p:spTree>
    <p:extLst>
      <p:ext uri="{BB962C8B-B14F-4D97-AF65-F5344CB8AC3E}">
        <p14:creationId xmlns:p14="http://schemas.microsoft.com/office/powerpoint/2010/main" val="39170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0FAD8-3EA2-4373-9103-77E0202CBC7A}"/>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479B5022-9F9A-4CC9-9D2C-8BF14C9714E9}"/>
              </a:ext>
            </a:extLst>
          </p:cNvPr>
          <p:cNvSpPr>
            <a:spLocks noGrp="1"/>
          </p:cNvSpPr>
          <p:nvPr>
            <p:ph idx="1"/>
          </p:nvPr>
        </p:nvSpPr>
        <p:spPr/>
        <p:txBody>
          <a:bodyPr>
            <a:normAutofit/>
          </a:bodyPr>
          <a:lstStyle/>
          <a:p>
            <a:pPr marL="514350" indent="-514350">
              <a:buFont typeface="+mj-lt"/>
              <a:buAutoNum type="arabicPeriod" startAt="3"/>
            </a:pPr>
            <a:r>
              <a:rPr lang="de-DE" sz="2400" dirty="0"/>
              <a:t>Align </a:t>
            </a:r>
            <a:r>
              <a:rPr lang="de-DE" sz="2400" dirty="0" err="1"/>
              <a:t>segments</a:t>
            </a:r>
            <a:r>
              <a:rPr lang="de-DE" sz="2400" dirty="0"/>
              <a:t> </a:t>
            </a:r>
            <a:r>
              <a:rPr lang="de-DE" sz="2400" dirty="0" err="1"/>
              <a:t>of</a:t>
            </a:r>
            <a:r>
              <a:rPr lang="de-DE" sz="2400" dirty="0"/>
              <a:t> </a:t>
            </a:r>
            <a:r>
              <a:rPr lang="de-DE" sz="2400" dirty="0" err="1"/>
              <a:t>documents</a:t>
            </a:r>
            <a:r>
              <a:rPr lang="de-DE" sz="2400" dirty="0"/>
              <a:t> </a:t>
            </a:r>
            <a:r>
              <a:rPr lang="de-DE" sz="2400" dirty="0" err="1"/>
              <a:t>that</a:t>
            </a:r>
            <a:r>
              <a:rPr lang="de-DE" sz="2400" dirty="0"/>
              <a:t> </a:t>
            </a:r>
            <a:r>
              <a:rPr lang="de-DE" sz="2400" dirty="0" err="1"/>
              <a:t>are</a:t>
            </a:r>
            <a:r>
              <a:rPr lang="de-DE" sz="2400" dirty="0"/>
              <a:t> </a:t>
            </a:r>
            <a:r>
              <a:rPr lang="de-DE" sz="2400" dirty="0" err="1"/>
              <a:t>available</a:t>
            </a:r>
            <a:r>
              <a:rPr lang="de-DE" sz="2400" dirty="0"/>
              <a:t> in </a:t>
            </a:r>
            <a:r>
              <a:rPr lang="de-DE" sz="2400" dirty="0" err="1"/>
              <a:t>mulitple</a:t>
            </a:r>
            <a:r>
              <a:rPr lang="de-DE" sz="2400" dirty="0"/>
              <a:t> </a:t>
            </a:r>
            <a:r>
              <a:rPr lang="de-DE" sz="2400" dirty="0" err="1"/>
              <a:t>languages</a:t>
            </a:r>
            <a:endParaRPr lang="de-DE" sz="2400" dirty="0"/>
          </a:p>
          <a:p>
            <a:pPr marL="914400" lvl="2" indent="0">
              <a:buNone/>
            </a:pPr>
            <a:endParaRPr lang="en-US" sz="1600" dirty="0"/>
          </a:p>
          <a:p>
            <a:endParaRPr lang="de-DE" dirty="0"/>
          </a:p>
        </p:txBody>
      </p:sp>
      <p:pic>
        <p:nvPicPr>
          <p:cNvPr id="5" name="Grafik 4">
            <a:extLst>
              <a:ext uri="{FF2B5EF4-FFF2-40B4-BE49-F238E27FC236}">
                <a16:creationId xmlns:a16="http://schemas.microsoft.com/office/drawing/2014/main" id="{B78DE229-366D-499E-8EAB-736473DD43B2}"/>
              </a:ext>
            </a:extLst>
          </p:cNvPr>
          <p:cNvPicPr>
            <a:picLocks noChangeAspect="1"/>
          </p:cNvPicPr>
          <p:nvPr/>
        </p:nvPicPr>
        <p:blipFill>
          <a:blip r:embed="rId2"/>
          <a:stretch>
            <a:fillRect/>
          </a:stretch>
        </p:blipFill>
        <p:spPr>
          <a:xfrm>
            <a:off x="3119022" y="1845458"/>
            <a:ext cx="5953956" cy="4848902"/>
          </a:xfrm>
          <a:prstGeom prst="rect">
            <a:avLst/>
          </a:prstGeom>
        </p:spPr>
      </p:pic>
    </p:spTree>
    <p:extLst>
      <p:ext uri="{BB962C8B-B14F-4D97-AF65-F5344CB8AC3E}">
        <p14:creationId xmlns:p14="http://schemas.microsoft.com/office/powerpoint/2010/main" val="87001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0FAD8-3EA2-4373-9103-77E0202CBC7A}"/>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479B5022-9F9A-4CC9-9D2C-8BF14C9714E9}"/>
              </a:ext>
            </a:extLst>
          </p:cNvPr>
          <p:cNvSpPr>
            <a:spLocks noGrp="1"/>
          </p:cNvSpPr>
          <p:nvPr>
            <p:ph idx="1"/>
          </p:nvPr>
        </p:nvSpPr>
        <p:spPr/>
        <p:txBody>
          <a:bodyPr/>
          <a:lstStyle/>
          <a:p>
            <a:pPr marL="514350" indent="-514350">
              <a:buFont typeface="+mj-lt"/>
              <a:buAutoNum type="arabicPeriod" startAt="4"/>
            </a:pPr>
            <a:r>
              <a:rPr lang="de-DE" sz="2400" dirty="0"/>
              <a:t>Output Format</a:t>
            </a:r>
          </a:p>
          <a:p>
            <a:pPr marL="514350" indent="-514350">
              <a:buFont typeface="+mj-lt"/>
              <a:buAutoNum type="arabicPeriod" startAt="4"/>
            </a:pPr>
            <a:endParaRPr lang="de-DE" sz="2400" dirty="0"/>
          </a:p>
          <a:p>
            <a:pPr lvl="1"/>
            <a:r>
              <a:rPr lang="en-US" sz="2000" dirty="0"/>
              <a:t>In the end, a corpus must be easily accessible through NLTK and Hugging Face</a:t>
            </a:r>
          </a:p>
          <a:p>
            <a:pPr marL="457200" lvl="1" indent="0">
              <a:buNone/>
            </a:pPr>
            <a:endParaRPr lang="de-DE" sz="2000" dirty="0"/>
          </a:p>
          <a:p>
            <a:pPr lvl="1"/>
            <a:r>
              <a:rPr lang="de-DE" sz="2000" b="1" dirty="0" err="1"/>
              <a:t>Requirements</a:t>
            </a:r>
            <a:endParaRPr lang="de-DE" sz="2000" b="1" dirty="0"/>
          </a:p>
          <a:p>
            <a:pPr marL="457200" lvl="1" indent="0">
              <a:buNone/>
            </a:pPr>
            <a:endParaRPr lang="de-DE" sz="1800" dirty="0"/>
          </a:p>
          <a:p>
            <a:pPr lvl="2"/>
            <a:r>
              <a:rPr lang="de-DE" sz="1600" dirty="0" err="1"/>
              <a:t>Please</a:t>
            </a:r>
            <a:r>
              <a:rPr lang="de-DE" sz="1600" dirty="0"/>
              <a:t> check </a:t>
            </a:r>
            <a:r>
              <a:rPr lang="de-DE" sz="1600" dirty="0" err="1"/>
              <a:t>carefully</a:t>
            </a:r>
            <a:r>
              <a:rPr lang="de-DE" sz="1600" dirty="0"/>
              <a:t> </a:t>
            </a:r>
            <a:r>
              <a:rPr lang="de-DE" sz="1600" dirty="0" err="1"/>
              <a:t>the</a:t>
            </a:r>
            <a:r>
              <a:rPr lang="de-DE" sz="1600" dirty="0"/>
              <a:t> </a:t>
            </a:r>
            <a:r>
              <a:rPr lang="de-DE" sz="1600" dirty="0" err="1"/>
              <a:t>respective</a:t>
            </a:r>
            <a:r>
              <a:rPr lang="de-DE" sz="1600" dirty="0"/>
              <a:t> </a:t>
            </a:r>
            <a:r>
              <a:rPr lang="de-DE" sz="1600" dirty="0" err="1"/>
              <a:t>data</a:t>
            </a:r>
            <a:r>
              <a:rPr lang="de-DE" sz="1600" dirty="0"/>
              <a:t> </a:t>
            </a:r>
            <a:r>
              <a:rPr lang="de-DE" sz="1600" dirty="0" err="1"/>
              <a:t>formats</a:t>
            </a:r>
            <a:r>
              <a:rPr lang="de-DE" sz="1600" dirty="0"/>
              <a:t> </a:t>
            </a:r>
            <a:r>
              <a:rPr lang="de-DE" sz="1600" dirty="0" err="1"/>
              <a:t>of</a:t>
            </a:r>
            <a:r>
              <a:rPr lang="de-DE" sz="1600" dirty="0"/>
              <a:t> NLTK and </a:t>
            </a:r>
            <a:r>
              <a:rPr lang="de-DE" sz="1600" dirty="0" err="1"/>
              <a:t>Hugging</a:t>
            </a:r>
            <a:r>
              <a:rPr lang="de-DE" sz="1600" dirty="0"/>
              <a:t> Face</a:t>
            </a:r>
          </a:p>
          <a:p>
            <a:pPr lvl="2"/>
            <a:r>
              <a:rPr lang="de-DE" sz="1600" dirty="0"/>
              <a:t>Your </a:t>
            </a:r>
            <a:r>
              <a:rPr lang="de-DE" sz="1600" dirty="0" err="1"/>
              <a:t>corpus</a:t>
            </a:r>
            <a:r>
              <a:rPr lang="de-DE" sz="1600" dirty="0"/>
              <a:t> </a:t>
            </a:r>
            <a:r>
              <a:rPr lang="de-DE" sz="1600" dirty="0" err="1"/>
              <a:t>must</a:t>
            </a:r>
            <a:r>
              <a:rPr lang="de-DE" sz="1600" dirty="0"/>
              <a:t> </a:t>
            </a:r>
            <a:r>
              <a:rPr lang="de-DE" sz="1600" dirty="0" err="1"/>
              <a:t>be</a:t>
            </a:r>
            <a:r>
              <a:rPr lang="de-DE" sz="1600" dirty="0"/>
              <a:t> (</a:t>
            </a:r>
            <a:r>
              <a:rPr lang="de-DE" sz="1600" dirty="0" err="1"/>
              <a:t>easily</a:t>
            </a:r>
            <a:r>
              <a:rPr lang="de-DE" sz="1600" dirty="0"/>
              <a:t>) </a:t>
            </a:r>
            <a:r>
              <a:rPr lang="de-DE" sz="1600" dirty="0" err="1"/>
              <a:t>accessible</a:t>
            </a:r>
            <a:r>
              <a:rPr lang="de-DE" sz="1600" dirty="0"/>
              <a:t> </a:t>
            </a:r>
            <a:r>
              <a:rPr lang="de-DE" sz="1600" dirty="0" err="1"/>
              <a:t>through</a:t>
            </a:r>
            <a:r>
              <a:rPr lang="de-DE" sz="1600" dirty="0"/>
              <a:t> </a:t>
            </a:r>
            <a:r>
              <a:rPr lang="de-DE" sz="1600" dirty="0" err="1"/>
              <a:t>the</a:t>
            </a:r>
            <a:r>
              <a:rPr lang="de-DE" sz="1600" dirty="0"/>
              <a:t> </a:t>
            </a:r>
            <a:r>
              <a:rPr lang="de-DE" sz="1600" dirty="0" err="1"/>
              <a:t>respective</a:t>
            </a:r>
            <a:r>
              <a:rPr lang="de-DE" sz="1600" dirty="0"/>
              <a:t> APIs/</a:t>
            </a:r>
            <a:r>
              <a:rPr lang="de-DE" sz="1600" dirty="0" err="1"/>
              <a:t>Functions</a:t>
            </a:r>
            <a:r>
              <a:rPr lang="de-DE" sz="1600" dirty="0"/>
              <a:t> </a:t>
            </a:r>
            <a:r>
              <a:rPr lang="de-DE" sz="1600" dirty="0" err="1"/>
              <a:t>of</a:t>
            </a:r>
            <a:r>
              <a:rPr lang="de-DE" sz="1600" dirty="0"/>
              <a:t> NLTK and </a:t>
            </a:r>
            <a:r>
              <a:rPr lang="de-DE" sz="1600" dirty="0" err="1"/>
              <a:t>Hugging</a:t>
            </a:r>
            <a:r>
              <a:rPr lang="de-DE" sz="1600" dirty="0"/>
              <a:t> Face</a:t>
            </a:r>
          </a:p>
          <a:p>
            <a:pPr lvl="2"/>
            <a:r>
              <a:rPr lang="de-DE" sz="1600" dirty="0" err="1"/>
              <a:t>Please</a:t>
            </a:r>
            <a:r>
              <a:rPr lang="de-DE" sz="1600" dirty="0"/>
              <a:t> </a:t>
            </a:r>
            <a:r>
              <a:rPr lang="de-DE" sz="1600" dirty="0" err="1"/>
              <a:t>make</a:t>
            </a:r>
            <a:r>
              <a:rPr lang="de-DE" sz="1600" dirty="0"/>
              <a:t> </a:t>
            </a:r>
            <a:r>
              <a:rPr lang="de-DE" sz="1600" dirty="0" err="1"/>
              <a:t>sure</a:t>
            </a:r>
            <a:r>
              <a:rPr lang="de-DE" sz="1600" dirty="0"/>
              <a:t> to </a:t>
            </a:r>
            <a:r>
              <a:rPr lang="de-DE" sz="1600" dirty="0" err="1"/>
              <a:t>provide</a:t>
            </a:r>
            <a:r>
              <a:rPr lang="de-DE" sz="1600" dirty="0"/>
              <a:t> </a:t>
            </a:r>
            <a:r>
              <a:rPr lang="de-DE" sz="1600" dirty="0" err="1"/>
              <a:t>respective</a:t>
            </a:r>
            <a:r>
              <a:rPr lang="de-DE" sz="1600" dirty="0"/>
              <a:t> </a:t>
            </a:r>
            <a:r>
              <a:rPr lang="de-DE" sz="1600" dirty="0" err="1"/>
              <a:t>scripts</a:t>
            </a:r>
            <a:r>
              <a:rPr lang="de-DE" sz="1600" dirty="0"/>
              <a:t> </a:t>
            </a:r>
            <a:r>
              <a:rPr lang="de-DE" sz="1600" dirty="0" err="1"/>
              <a:t>that</a:t>
            </a:r>
            <a:r>
              <a:rPr lang="de-DE" sz="1600" dirty="0"/>
              <a:t> </a:t>
            </a:r>
            <a:r>
              <a:rPr lang="de-DE" sz="1600" dirty="0" err="1"/>
              <a:t>demonstrate</a:t>
            </a:r>
            <a:r>
              <a:rPr lang="de-DE" sz="1600" dirty="0"/>
              <a:t> </a:t>
            </a:r>
            <a:r>
              <a:rPr lang="de-DE" sz="1600" dirty="0" err="1"/>
              <a:t>loading</a:t>
            </a:r>
            <a:r>
              <a:rPr lang="de-DE" sz="1600" dirty="0"/>
              <a:t> </a:t>
            </a:r>
            <a:r>
              <a:rPr lang="de-DE" sz="1600" dirty="0" err="1"/>
              <a:t>the</a:t>
            </a:r>
            <a:r>
              <a:rPr lang="de-DE" sz="1600" dirty="0"/>
              <a:t> </a:t>
            </a:r>
            <a:r>
              <a:rPr lang="de-DE" sz="1600" dirty="0" err="1"/>
              <a:t>data</a:t>
            </a:r>
            <a:r>
              <a:rPr lang="de-DE" sz="1600" dirty="0"/>
              <a:t> </a:t>
            </a:r>
            <a:r>
              <a:rPr lang="de-DE" sz="1600" dirty="0" err="1"/>
              <a:t>using</a:t>
            </a:r>
            <a:r>
              <a:rPr lang="de-DE" sz="1600" dirty="0"/>
              <a:t> NLTK and </a:t>
            </a:r>
            <a:r>
              <a:rPr lang="de-DE" sz="1600" dirty="0" err="1"/>
              <a:t>Hugging</a:t>
            </a:r>
            <a:r>
              <a:rPr lang="de-DE" sz="1600" dirty="0"/>
              <a:t> Face</a:t>
            </a:r>
          </a:p>
          <a:p>
            <a:pPr lvl="2"/>
            <a:endParaRPr lang="de-DE" sz="1600" dirty="0"/>
          </a:p>
          <a:p>
            <a:pPr lvl="1"/>
            <a:r>
              <a:rPr lang="de-DE" sz="2000" b="1" dirty="0"/>
              <a:t>Tipps</a:t>
            </a:r>
          </a:p>
          <a:p>
            <a:pPr lvl="2"/>
            <a:r>
              <a:rPr lang="en-US" sz="1600" dirty="0"/>
              <a:t>Hugging Face: </a:t>
            </a:r>
            <a:r>
              <a:rPr lang="en-US" sz="1600" dirty="0">
                <a:hlinkClick r:id="rId2"/>
              </a:rPr>
              <a:t>https://huggingface.co/docs/datasets/loading#local-and-remote-files</a:t>
            </a:r>
            <a:r>
              <a:rPr lang="en-US" sz="1600" dirty="0"/>
              <a:t> </a:t>
            </a:r>
          </a:p>
          <a:p>
            <a:pPr lvl="2"/>
            <a:r>
              <a:rPr lang="en-US" sz="1600" dirty="0"/>
              <a:t>NLTK: </a:t>
            </a:r>
            <a:r>
              <a:rPr lang="en-US" sz="1600" dirty="0">
                <a:hlinkClick r:id="rId3"/>
              </a:rPr>
              <a:t>https://www.nltk.org/howto/corpus.html</a:t>
            </a:r>
            <a:r>
              <a:rPr lang="en-US" sz="1600" dirty="0"/>
              <a:t> </a:t>
            </a:r>
          </a:p>
          <a:p>
            <a:pPr lvl="2"/>
            <a:endParaRPr lang="de-DE" sz="1600" dirty="0"/>
          </a:p>
          <a:p>
            <a:endParaRPr lang="de-DE" dirty="0"/>
          </a:p>
        </p:txBody>
      </p:sp>
    </p:spTree>
    <p:extLst>
      <p:ext uri="{BB962C8B-B14F-4D97-AF65-F5344CB8AC3E}">
        <p14:creationId xmlns:p14="http://schemas.microsoft.com/office/powerpoint/2010/main" val="283592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63A89B8-0FEA-46CB-87EA-BE57A6D6A69C}"/>
              </a:ext>
            </a:extLst>
          </p:cNvPr>
          <p:cNvSpPr>
            <a:spLocks noGrp="1"/>
          </p:cNvSpPr>
          <p:nvPr>
            <p:ph type="title"/>
          </p:nvPr>
        </p:nvSpPr>
        <p:spPr/>
        <p:txBody>
          <a:bodyPr/>
          <a:lstStyle/>
          <a:p>
            <a:r>
              <a:rPr lang="en-US" dirty="0"/>
              <a:t>Part 2: Building a technical ontology</a:t>
            </a:r>
            <a:endParaRPr lang="de-DE" dirty="0"/>
          </a:p>
        </p:txBody>
      </p:sp>
      <p:sp>
        <p:nvSpPr>
          <p:cNvPr id="5" name="Textplatzhalter 4">
            <a:extLst>
              <a:ext uri="{FF2B5EF4-FFF2-40B4-BE49-F238E27FC236}">
                <a16:creationId xmlns:a16="http://schemas.microsoft.com/office/drawing/2014/main" id="{B87E0361-24CE-41F0-BB13-C4CB010F9C17}"/>
              </a:ext>
            </a:extLst>
          </p:cNvPr>
          <p:cNvSpPr>
            <a:spLocks noGrp="1"/>
          </p:cNvSpPr>
          <p:nvPr>
            <p:ph type="body" idx="1"/>
          </p:nvPr>
        </p:nvSpPr>
        <p:spPr/>
        <p:txBody>
          <a:bodyPr/>
          <a:lstStyle/>
          <a:p>
            <a:r>
              <a:rPr lang="de-DE" dirty="0"/>
              <a:t>Project Module – Natural Language Processing and </a:t>
            </a:r>
            <a:r>
              <a:rPr lang="de-DE" dirty="0" err="1"/>
              <a:t>Semantic</a:t>
            </a:r>
            <a:r>
              <a:rPr lang="de-DE" dirty="0"/>
              <a:t> Technologies</a:t>
            </a:r>
          </a:p>
        </p:txBody>
      </p:sp>
    </p:spTree>
    <p:extLst>
      <p:ext uri="{BB962C8B-B14F-4D97-AF65-F5344CB8AC3E}">
        <p14:creationId xmlns:p14="http://schemas.microsoft.com/office/powerpoint/2010/main" val="148955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E75A2-B641-48ED-9D3C-BA658EFBF243}"/>
              </a:ext>
            </a:extLst>
          </p:cNvPr>
          <p:cNvSpPr>
            <a:spLocks noGrp="1"/>
          </p:cNvSpPr>
          <p:nvPr>
            <p:ph type="title"/>
          </p:nvPr>
        </p:nvSpPr>
        <p:spPr/>
        <p:txBody>
          <a:bodyPr/>
          <a:lstStyle/>
          <a:p>
            <a:r>
              <a:rPr lang="de-DE" dirty="0"/>
              <a:t>Tasks</a:t>
            </a:r>
          </a:p>
        </p:txBody>
      </p:sp>
      <p:pic>
        <p:nvPicPr>
          <p:cNvPr id="1026" name="Picture 2">
            <a:extLst>
              <a:ext uri="{FF2B5EF4-FFF2-40B4-BE49-F238E27FC236}">
                <a16:creationId xmlns:a16="http://schemas.microsoft.com/office/drawing/2014/main" id="{754F5545-0F3C-4BD4-A1FC-70B8BE61CA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180" y="1880556"/>
            <a:ext cx="11661775" cy="4395942"/>
          </a:xfrm>
          <a:prstGeom prst="rect">
            <a:avLst/>
          </a:prstGeom>
          <a:noFill/>
          <a:extLst>
            <a:ext uri="{909E8E84-426E-40DD-AFC4-6F175D3DCCD1}">
              <a14:hiddenFill xmlns:a14="http://schemas.microsoft.com/office/drawing/2010/main">
                <a:solidFill>
                  <a:srgbClr val="FFFFFF"/>
                </a:solidFill>
              </a14:hiddenFill>
            </a:ext>
          </a:extLst>
        </p:spPr>
      </p:pic>
      <p:sp>
        <p:nvSpPr>
          <p:cNvPr id="5" name="Inhaltsplatzhalter 2">
            <a:extLst>
              <a:ext uri="{FF2B5EF4-FFF2-40B4-BE49-F238E27FC236}">
                <a16:creationId xmlns:a16="http://schemas.microsoft.com/office/drawing/2014/main" id="{2057CA51-8112-49AC-9E4E-40D635C27ECD}"/>
              </a:ext>
            </a:extLst>
          </p:cNvPr>
          <p:cNvSpPr txBox="1">
            <a:spLocks/>
          </p:cNvSpPr>
          <p:nvPr/>
        </p:nvSpPr>
        <p:spPr>
          <a:xfrm>
            <a:off x="265045" y="1175026"/>
            <a:ext cx="11661910" cy="5001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lang="de-DE" sz="2400" dirty="0" err="1"/>
              <a:t>Build</a:t>
            </a:r>
            <a:r>
              <a:rPr lang="de-DE" sz="2400" dirty="0"/>
              <a:t> a </a:t>
            </a:r>
            <a:r>
              <a:rPr lang="de-DE" sz="2400" dirty="0" err="1"/>
              <a:t>semantic</a:t>
            </a:r>
            <a:r>
              <a:rPr lang="de-DE" sz="2400" dirty="0"/>
              <a:t> </a:t>
            </a:r>
            <a:r>
              <a:rPr lang="de-DE" sz="2400" dirty="0" err="1"/>
              <a:t>representation</a:t>
            </a:r>
            <a:r>
              <a:rPr lang="de-DE" sz="2400" dirty="0"/>
              <a:t> </a:t>
            </a:r>
            <a:r>
              <a:rPr lang="de-DE" sz="2400" dirty="0" err="1"/>
              <a:t>of</a:t>
            </a:r>
            <a:r>
              <a:rPr lang="de-DE" sz="2400" dirty="0"/>
              <a:t> your </a:t>
            </a:r>
            <a:r>
              <a:rPr lang="de-DE" sz="2400" dirty="0" err="1"/>
              <a:t>domain</a:t>
            </a:r>
            <a:r>
              <a:rPr lang="de-DE" sz="2400" dirty="0"/>
              <a:t> (e.g. </a:t>
            </a:r>
            <a:r>
              <a:rPr lang="de-DE" sz="2400" dirty="0" err="1"/>
              <a:t>coffee</a:t>
            </a:r>
            <a:r>
              <a:rPr lang="de-DE" sz="2400" dirty="0"/>
              <a:t> </a:t>
            </a:r>
            <a:r>
              <a:rPr lang="de-DE" sz="2400" dirty="0" err="1"/>
              <a:t>machine</a:t>
            </a:r>
            <a:r>
              <a:rPr lang="de-DE" sz="2400" dirty="0"/>
              <a:t>)</a:t>
            </a:r>
            <a:endParaRPr lang="de-DE" dirty="0"/>
          </a:p>
        </p:txBody>
      </p:sp>
    </p:spTree>
    <p:extLst>
      <p:ext uri="{BB962C8B-B14F-4D97-AF65-F5344CB8AC3E}">
        <p14:creationId xmlns:p14="http://schemas.microsoft.com/office/powerpoint/2010/main" val="254710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E75A2-B641-48ED-9D3C-BA658EFBF243}"/>
              </a:ext>
            </a:extLst>
          </p:cNvPr>
          <p:cNvSpPr>
            <a:spLocks noGrp="1"/>
          </p:cNvSpPr>
          <p:nvPr>
            <p:ph type="title"/>
          </p:nvPr>
        </p:nvSpPr>
        <p:spPr/>
        <p:txBody>
          <a:bodyPr/>
          <a:lstStyle/>
          <a:p>
            <a:r>
              <a:rPr lang="de-DE" dirty="0"/>
              <a:t>Tasks</a:t>
            </a:r>
          </a:p>
        </p:txBody>
      </p:sp>
      <p:sp>
        <p:nvSpPr>
          <p:cNvPr id="5" name="Inhaltsplatzhalter 2">
            <a:extLst>
              <a:ext uri="{FF2B5EF4-FFF2-40B4-BE49-F238E27FC236}">
                <a16:creationId xmlns:a16="http://schemas.microsoft.com/office/drawing/2014/main" id="{2057CA51-8112-49AC-9E4E-40D635C27ECD}"/>
              </a:ext>
            </a:extLst>
          </p:cNvPr>
          <p:cNvSpPr txBox="1">
            <a:spLocks/>
          </p:cNvSpPr>
          <p:nvPr/>
        </p:nvSpPr>
        <p:spPr>
          <a:xfrm>
            <a:off x="265045" y="1175026"/>
            <a:ext cx="11661910" cy="50019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lang="de-DE" sz="2400" dirty="0" err="1"/>
              <a:t>Build</a:t>
            </a:r>
            <a:r>
              <a:rPr lang="de-DE" sz="2400" dirty="0"/>
              <a:t> a </a:t>
            </a:r>
            <a:r>
              <a:rPr lang="de-DE" sz="2400" dirty="0" err="1"/>
              <a:t>semantic</a:t>
            </a:r>
            <a:r>
              <a:rPr lang="de-DE" sz="2400" dirty="0"/>
              <a:t> </a:t>
            </a:r>
            <a:r>
              <a:rPr lang="de-DE" sz="2400" dirty="0" err="1"/>
              <a:t>representation</a:t>
            </a:r>
            <a:r>
              <a:rPr lang="de-DE" sz="2400" dirty="0"/>
              <a:t> </a:t>
            </a:r>
            <a:r>
              <a:rPr lang="de-DE" sz="2400" dirty="0" err="1"/>
              <a:t>of</a:t>
            </a:r>
            <a:r>
              <a:rPr lang="de-DE" sz="2400" dirty="0"/>
              <a:t> your </a:t>
            </a:r>
            <a:r>
              <a:rPr lang="de-DE" sz="2400" dirty="0" err="1"/>
              <a:t>domain</a:t>
            </a:r>
            <a:r>
              <a:rPr lang="de-DE" sz="2400" dirty="0"/>
              <a:t> (e.g. </a:t>
            </a:r>
            <a:r>
              <a:rPr lang="de-DE" sz="2400" dirty="0" err="1"/>
              <a:t>coffee</a:t>
            </a:r>
            <a:r>
              <a:rPr lang="de-DE" sz="2400" dirty="0"/>
              <a:t> </a:t>
            </a:r>
            <a:r>
              <a:rPr lang="de-DE" sz="2400" dirty="0" err="1"/>
              <a:t>machine</a:t>
            </a:r>
            <a:r>
              <a:rPr lang="de-DE" sz="2400" dirty="0"/>
              <a:t>)</a:t>
            </a:r>
          </a:p>
          <a:p>
            <a:pPr marL="514350" indent="-514350">
              <a:buFont typeface="+mj-lt"/>
              <a:buAutoNum type="arabicPeriod" startAt="4"/>
            </a:pPr>
            <a:endParaRPr lang="de-DE" sz="2400" dirty="0"/>
          </a:p>
          <a:p>
            <a:pPr lvl="1"/>
            <a:r>
              <a:rPr lang="en-US" sz="2000" dirty="0"/>
              <a:t>Use the Semantic Web Technologies that are standardized</a:t>
            </a:r>
            <a:br>
              <a:rPr lang="en-US" sz="2000" dirty="0"/>
            </a:br>
            <a:r>
              <a:rPr lang="en-US" sz="2000" dirty="0"/>
              <a:t>by W3C, especially RDF.</a:t>
            </a:r>
          </a:p>
          <a:p>
            <a:pPr marL="457200" lvl="1" indent="0">
              <a:buNone/>
            </a:pPr>
            <a:endParaRPr lang="de-DE" sz="2000" dirty="0"/>
          </a:p>
          <a:p>
            <a:pPr lvl="1"/>
            <a:r>
              <a:rPr lang="de-DE" sz="2000" b="1" dirty="0" err="1"/>
              <a:t>Requirements</a:t>
            </a:r>
            <a:endParaRPr lang="de-DE" sz="2000" b="1" dirty="0"/>
          </a:p>
          <a:p>
            <a:pPr marL="457200" lvl="1" indent="0">
              <a:buNone/>
            </a:pPr>
            <a:endParaRPr lang="de-DE" sz="1800" dirty="0"/>
          </a:p>
          <a:p>
            <a:pPr lvl="2"/>
            <a:r>
              <a:rPr lang="de-DE" sz="1600" dirty="0"/>
              <a:t>The </a:t>
            </a:r>
            <a:r>
              <a:rPr lang="de-DE" sz="1600" dirty="0" err="1"/>
              <a:t>semantic</a:t>
            </a:r>
            <a:r>
              <a:rPr lang="de-DE" sz="1600" dirty="0"/>
              <a:t> </a:t>
            </a:r>
            <a:r>
              <a:rPr lang="de-DE" sz="1600" dirty="0" err="1"/>
              <a:t>representation</a:t>
            </a:r>
            <a:r>
              <a:rPr lang="de-DE" sz="1600" dirty="0"/>
              <a:t> </a:t>
            </a:r>
            <a:r>
              <a:rPr lang="de-DE" sz="1600" dirty="0" err="1"/>
              <a:t>must</a:t>
            </a:r>
            <a:r>
              <a:rPr lang="de-DE" sz="1600" dirty="0"/>
              <a:t> </a:t>
            </a:r>
            <a:r>
              <a:rPr lang="de-DE" sz="1600" dirty="0" err="1"/>
              <a:t>describe</a:t>
            </a:r>
            <a:r>
              <a:rPr lang="de-DE" sz="1600" dirty="0"/>
              <a:t> at least</a:t>
            </a:r>
          </a:p>
          <a:p>
            <a:pPr lvl="3"/>
            <a:r>
              <a:rPr lang="de-DE" sz="1400" dirty="0"/>
              <a:t>Common </a:t>
            </a:r>
            <a:r>
              <a:rPr lang="de-DE" sz="1400" dirty="0" err="1"/>
              <a:t>components</a:t>
            </a:r>
            <a:r>
              <a:rPr lang="de-DE" sz="1400" dirty="0"/>
              <a:t> </a:t>
            </a:r>
            <a:r>
              <a:rPr lang="de-DE" sz="1400" dirty="0" err="1"/>
              <a:t>of</a:t>
            </a:r>
            <a:r>
              <a:rPr lang="de-DE" sz="1400" dirty="0"/>
              <a:t> your </a:t>
            </a:r>
            <a:r>
              <a:rPr lang="de-DE" sz="1400" dirty="0" err="1"/>
              <a:t>machine</a:t>
            </a:r>
            <a:r>
              <a:rPr lang="de-DE" sz="1400" dirty="0"/>
              <a:t> in </a:t>
            </a:r>
            <a:r>
              <a:rPr lang="de-DE" sz="1400" dirty="0" err="1"/>
              <a:t>focus</a:t>
            </a:r>
            <a:endParaRPr lang="de-DE" sz="1400" dirty="0"/>
          </a:p>
          <a:p>
            <a:pPr lvl="3"/>
            <a:r>
              <a:rPr lang="de-DE" sz="1400" dirty="0"/>
              <a:t>Common </a:t>
            </a:r>
            <a:r>
              <a:rPr lang="de-DE" sz="1400" dirty="0" err="1"/>
              <a:t>functions</a:t>
            </a:r>
            <a:r>
              <a:rPr lang="de-DE" sz="1400" dirty="0"/>
              <a:t> </a:t>
            </a:r>
            <a:r>
              <a:rPr lang="de-DE" sz="1400" dirty="0" err="1"/>
              <a:t>of</a:t>
            </a:r>
            <a:r>
              <a:rPr lang="de-DE" sz="1400" dirty="0"/>
              <a:t> your </a:t>
            </a:r>
            <a:r>
              <a:rPr lang="de-DE" sz="1400" dirty="0" err="1"/>
              <a:t>machine</a:t>
            </a:r>
            <a:r>
              <a:rPr lang="de-DE" sz="1400" dirty="0"/>
              <a:t> in </a:t>
            </a:r>
            <a:r>
              <a:rPr lang="de-DE" sz="1400" dirty="0" err="1"/>
              <a:t>focus</a:t>
            </a:r>
            <a:endParaRPr lang="de-DE" sz="1400" dirty="0"/>
          </a:p>
          <a:p>
            <a:pPr lvl="2"/>
            <a:r>
              <a:rPr lang="de-DE" sz="1600" dirty="0" err="1"/>
              <a:t>Please</a:t>
            </a:r>
            <a:r>
              <a:rPr lang="de-DE" sz="1600" dirty="0"/>
              <a:t> </a:t>
            </a:r>
            <a:r>
              <a:rPr lang="de-DE" sz="1600" dirty="0" err="1"/>
              <a:t>have</a:t>
            </a:r>
            <a:r>
              <a:rPr lang="de-DE" sz="1600" dirty="0"/>
              <a:t> a </a:t>
            </a:r>
            <a:r>
              <a:rPr lang="de-DE" sz="1600" dirty="0" err="1"/>
              <a:t>look</a:t>
            </a:r>
            <a:r>
              <a:rPr lang="de-DE" sz="1600" dirty="0"/>
              <a:t> at </a:t>
            </a:r>
            <a:r>
              <a:rPr lang="de-DE" sz="1600" dirty="0" err="1"/>
              <a:t>some</a:t>
            </a:r>
            <a:r>
              <a:rPr lang="de-DE" sz="1600" dirty="0"/>
              <a:t> </a:t>
            </a:r>
            <a:r>
              <a:rPr lang="de-DE" sz="1600" dirty="0" err="1"/>
              <a:t>of</a:t>
            </a:r>
            <a:r>
              <a:rPr lang="de-DE" sz="1600" dirty="0"/>
              <a:t> your </a:t>
            </a:r>
            <a:r>
              <a:rPr lang="de-DE" sz="1600" dirty="0" err="1"/>
              <a:t>documents</a:t>
            </a:r>
            <a:r>
              <a:rPr lang="de-DE" sz="1600" dirty="0"/>
              <a:t> and </a:t>
            </a:r>
            <a:r>
              <a:rPr lang="de-DE" sz="1600" dirty="0" err="1"/>
              <a:t>build</a:t>
            </a:r>
            <a:r>
              <a:rPr lang="de-DE" sz="1600" dirty="0"/>
              <a:t> a super-set</a:t>
            </a:r>
            <a:br>
              <a:rPr lang="de-DE" sz="1600" dirty="0"/>
            </a:br>
            <a:r>
              <a:rPr lang="de-DE" sz="1600" dirty="0" err="1"/>
              <a:t>of</a:t>
            </a:r>
            <a:r>
              <a:rPr lang="de-DE" sz="1600" dirty="0"/>
              <a:t> </a:t>
            </a:r>
            <a:r>
              <a:rPr lang="de-DE" sz="1600" dirty="0" err="1"/>
              <a:t>the</a:t>
            </a:r>
            <a:r>
              <a:rPr lang="de-DE" sz="1600" dirty="0"/>
              <a:t> </a:t>
            </a:r>
            <a:r>
              <a:rPr lang="de-DE" sz="1600" dirty="0" err="1"/>
              <a:t>respective</a:t>
            </a:r>
            <a:r>
              <a:rPr lang="de-DE" sz="1600" dirty="0"/>
              <a:t> </a:t>
            </a:r>
            <a:r>
              <a:rPr lang="de-DE" sz="1600" dirty="0" err="1"/>
              <a:t>items</a:t>
            </a:r>
            <a:endParaRPr lang="de-DE" sz="1600" dirty="0"/>
          </a:p>
          <a:p>
            <a:pPr lvl="2"/>
            <a:r>
              <a:rPr lang="de-DE" sz="1600" dirty="0" err="1"/>
              <a:t>Please</a:t>
            </a:r>
            <a:r>
              <a:rPr lang="de-DE" sz="1600" dirty="0"/>
              <a:t> </a:t>
            </a:r>
            <a:r>
              <a:rPr lang="de-DE" sz="1600" dirty="0" err="1"/>
              <a:t>work</a:t>
            </a:r>
            <a:r>
              <a:rPr lang="de-DE" sz="1600" dirty="0"/>
              <a:t> with </a:t>
            </a:r>
            <a:r>
              <a:rPr lang="de-DE" sz="1600" dirty="0" err="1"/>
              <a:t>classes</a:t>
            </a:r>
            <a:r>
              <a:rPr lang="de-DE" sz="1600" dirty="0"/>
              <a:t>, </a:t>
            </a:r>
            <a:r>
              <a:rPr lang="de-DE" sz="1600" dirty="0" err="1"/>
              <a:t>relationships</a:t>
            </a:r>
            <a:r>
              <a:rPr lang="de-DE" sz="1600" dirty="0"/>
              <a:t> and </a:t>
            </a:r>
            <a:r>
              <a:rPr lang="de-DE" sz="1600" dirty="0" err="1"/>
              <a:t>instances</a:t>
            </a:r>
            <a:r>
              <a:rPr lang="de-DE" sz="1600" dirty="0"/>
              <a:t>!</a:t>
            </a:r>
          </a:p>
          <a:p>
            <a:pPr lvl="2"/>
            <a:endParaRPr lang="de-DE" sz="1600" dirty="0"/>
          </a:p>
          <a:p>
            <a:pPr lvl="1"/>
            <a:r>
              <a:rPr lang="de-DE" sz="2000" b="1" dirty="0"/>
              <a:t>Tipps</a:t>
            </a:r>
          </a:p>
          <a:p>
            <a:pPr lvl="2"/>
            <a:r>
              <a:rPr lang="en-US" sz="1600" dirty="0"/>
              <a:t>This is not rocket science, but a straightforward task</a:t>
            </a:r>
          </a:p>
          <a:p>
            <a:pPr lvl="2"/>
            <a:r>
              <a:rPr lang="en-US" sz="1600" dirty="0"/>
              <a:t>You don’t need to become an expert on Semantic Web technologies!</a:t>
            </a:r>
          </a:p>
          <a:p>
            <a:pPr lvl="2"/>
            <a:r>
              <a:rPr lang="en-US" sz="1600" dirty="0"/>
              <a:t>You can use </a:t>
            </a:r>
            <a:r>
              <a:rPr lang="en-US" sz="1600" dirty="0" err="1"/>
              <a:t>WebProtege</a:t>
            </a:r>
            <a:r>
              <a:rPr lang="en-US" sz="1600" dirty="0"/>
              <a:t> for working collaboratively on your ontology</a:t>
            </a:r>
            <a:br>
              <a:rPr lang="en-US" sz="1600" dirty="0"/>
            </a:br>
            <a:r>
              <a:rPr lang="en-US" sz="1600" dirty="0"/>
              <a:t>(</a:t>
            </a:r>
            <a:r>
              <a:rPr lang="en-US" sz="1600" dirty="0">
                <a:hlinkClick r:id="rId2"/>
              </a:rPr>
              <a:t>https://webprotege.stanford.edu/</a:t>
            </a:r>
            <a:r>
              <a:rPr lang="en-US" sz="1600" dirty="0"/>
              <a:t>) </a:t>
            </a:r>
          </a:p>
          <a:p>
            <a:pPr marL="514350" indent="-514350">
              <a:buFont typeface="+mj-lt"/>
              <a:buAutoNum type="arabicPeriod" startAt="4"/>
            </a:pPr>
            <a:endParaRPr lang="de-DE" dirty="0"/>
          </a:p>
        </p:txBody>
      </p:sp>
      <p:pic>
        <p:nvPicPr>
          <p:cNvPr id="2050" name="Picture 2" descr="Semantic Web Stack - Wikipedia">
            <a:extLst>
              <a:ext uri="{FF2B5EF4-FFF2-40B4-BE49-F238E27FC236}">
                <a16:creationId xmlns:a16="http://schemas.microsoft.com/office/drawing/2014/main" id="{3EF812F3-3622-4AE4-B4A1-8A438E252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205" y="1968224"/>
            <a:ext cx="371475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55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E75A2-B641-48ED-9D3C-BA658EFBF243}"/>
              </a:ext>
            </a:extLst>
          </p:cNvPr>
          <p:cNvSpPr>
            <a:spLocks noGrp="1"/>
          </p:cNvSpPr>
          <p:nvPr>
            <p:ph type="title"/>
          </p:nvPr>
        </p:nvSpPr>
        <p:spPr/>
        <p:txBody>
          <a:bodyPr/>
          <a:lstStyle/>
          <a:p>
            <a:r>
              <a:rPr lang="de-DE" dirty="0"/>
              <a:t>Tasks</a:t>
            </a:r>
          </a:p>
        </p:txBody>
      </p:sp>
      <p:sp>
        <p:nvSpPr>
          <p:cNvPr id="5" name="Inhaltsplatzhalter 2">
            <a:extLst>
              <a:ext uri="{FF2B5EF4-FFF2-40B4-BE49-F238E27FC236}">
                <a16:creationId xmlns:a16="http://schemas.microsoft.com/office/drawing/2014/main" id="{2057CA51-8112-49AC-9E4E-40D635C27ECD}"/>
              </a:ext>
            </a:extLst>
          </p:cNvPr>
          <p:cNvSpPr txBox="1">
            <a:spLocks/>
          </p:cNvSpPr>
          <p:nvPr/>
        </p:nvSpPr>
        <p:spPr>
          <a:xfrm>
            <a:off x="265045" y="1175026"/>
            <a:ext cx="11661910" cy="5001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4"/>
            </a:pPr>
            <a:r>
              <a:rPr lang="de-DE" sz="2400" dirty="0" err="1"/>
              <a:t>Build</a:t>
            </a:r>
            <a:r>
              <a:rPr lang="de-DE" sz="2400" dirty="0"/>
              <a:t> a </a:t>
            </a:r>
            <a:r>
              <a:rPr lang="de-DE" sz="2400" dirty="0" err="1"/>
              <a:t>semantic</a:t>
            </a:r>
            <a:r>
              <a:rPr lang="de-DE" sz="2400" dirty="0"/>
              <a:t> </a:t>
            </a:r>
            <a:r>
              <a:rPr lang="de-DE" sz="2400" dirty="0" err="1"/>
              <a:t>representation</a:t>
            </a:r>
            <a:r>
              <a:rPr lang="de-DE" sz="2400" dirty="0"/>
              <a:t> </a:t>
            </a:r>
            <a:r>
              <a:rPr lang="de-DE" sz="2400" dirty="0" err="1"/>
              <a:t>of</a:t>
            </a:r>
            <a:r>
              <a:rPr lang="de-DE" sz="2400" dirty="0"/>
              <a:t> your </a:t>
            </a:r>
            <a:r>
              <a:rPr lang="de-DE" sz="2400" dirty="0" err="1"/>
              <a:t>domain</a:t>
            </a:r>
            <a:r>
              <a:rPr lang="de-DE" sz="2400" dirty="0"/>
              <a:t> (e.g. </a:t>
            </a:r>
            <a:r>
              <a:rPr lang="de-DE" sz="2400" dirty="0" err="1"/>
              <a:t>coffee</a:t>
            </a:r>
            <a:r>
              <a:rPr lang="de-DE" sz="2400" dirty="0"/>
              <a:t> </a:t>
            </a:r>
            <a:r>
              <a:rPr lang="de-DE" sz="2400" dirty="0" err="1"/>
              <a:t>machine</a:t>
            </a:r>
            <a:r>
              <a:rPr lang="de-DE" sz="2400" dirty="0"/>
              <a:t>)</a:t>
            </a:r>
            <a:endParaRPr lang="de-DE" dirty="0"/>
          </a:p>
        </p:txBody>
      </p:sp>
      <p:sp>
        <p:nvSpPr>
          <p:cNvPr id="4" name="Textfeld 3">
            <a:extLst>
              <a:ext uri="{FF2B5EF4-FFF2-40B4-BE49-F238E27FC236}">
                <a16:creationId xmlns:a16="http://schemas.microsoft.com/office/drawing/2014/main" id="{A5DF5895-2A10-4838-BD20-42DED46A57A5}"/>
              </a:ext>
            </a:extLst>
          </p:cNvPr>
          <p:cNvSpPr txBox="1"/>
          <p:nvPr/>
        </p:nvSpPr>
        <p:spPr>
          <a:xfrm>
            <a:off x="9590838" y="3849306"/>
            <a:ext cx="2506086" cy="646331"/>
          </a:xfrm>
          <a:prstGeom prst="rect">
            <a:avLst/>
          </a:prstGeom>
          <a:noFill/>
        </p:spPr>
        <p:txBody>
          <a:bodyPr wrap="square" rtlCol="0">
            <a:spAutoFit/>
          </a:bodyPr>
          <a:lstStyle/>
          <a:p>
            <a:r>
              <a:rPr lang="de-DE" dirty="0" err="1"/>
              <a:t>Example</a:t>
            </a:r>
            <a:r>
              <a:rPr lang="de-DE" dirty="0"/>
              <a:t> </a:t>
            </a:r>
            <a:r>
              <a:rPr lang="de-DE" dirty="0" err="1"/>
              <a:t>ontology</a:t>
            </a:r>
            <a:r>
              <a:rPr lang="de-DE" dirty="0"/>
              <a:t> on </a:t>
            </a:r>
            <a:r>
              <a:rPr lang="de-DE" dirty="0" err="1"/>
              <a:t>Aircrafts</a:t>
            </a:r>
            <a:r>
              <a:rPr lang="de-DE" dirty="0"/>
              <a:t> in </a:t>
            </a:r>
            <a:r>
              <a:rPr lang="de-DE" dirty="0" err="1"/>
              <a:t>WebProtege</a:t>
            </a:r>
            <a:endParaRPr lang="de-DE" dirty="0"/>
          </a:p>
        </p:txBody>
      </p:sp>
      <p:pic>
        <p:nvPicPr>
          <p:cNvPr id="3076" name="Picture 4">
            <a:extLst>
              <a:ext uri="{FF2B5EF4-FFF2-40B4-BE49-F238E27FC236}">
                <a16:creationId xmlns:a16="http://schemas.microsoft.com/office/drawing/2014/main" id="{F508601E-9C56-4FCA-8EEB-B221A4278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61" y="1671504"/>
            <a:ext cx="8617920" cy="500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62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63A89B8-0FEA-46CB-87EA-BE57A6D6A69C}"/>
              </a:ext>
            </a:extLst>
          </p:cNvPr>
          <p:cNvSpPr>
            <a:spLocks noGrp="1"/>
          </p:cNvSpPr>
          <p:nvPr>
            <p:ph type="title"/>
          </p:nvPr>
        </p:nvSpPr>
        <p:spPr/>
        <p:txBody>
          <a:bodyPr/>
          <a:lstStyle/>
          <a:p>
            <a:r>
              <a:rPr lang="en-US" dirty="0"/>
              <a:t>Part 3: Text Analytics (Winter Term 2022-2023)</a:t>
            </a:r>
            <a:endParaRPr lang="de-DE" dirty="0"/>
          </a:p>
        </p:txBody>
      </p:sp>
      <p:sp>
        <p:nvSpPr>
          <p:cNvPr id="5" name="Textplatzhalter 4">
            <a:extLst>
              <a:ext uri="{FF2B5EF4-FFF2-40B4-BE49-F238E27FC236}">
                <a16:creationId xmlns:a16="http://schemas.microsoft.com/office/drawing/2014/main" id="{B87E0361-24CE-41F0-BB13-C4CB010F9C17}"/>
              </a:ext>
            </a:extLst>
          </p:cNvPr>
          <p:cNvSpPr>
            <a:spLocks noGrp="1"/>
          </p:cNvSpPr>
          <p:nvPr>
            <p:ph type="body" idx="1"/>
          </p:nvPr>
        </p:nvSpPr>
        <p:spPr/>
        <p:txBody>
          <a:bodyPr/>
          <a:lstStyle/>
          <a:p>
            <a:r>
              <a:rPr lang="de-DE" dirty="0"/>
              <a:t>Project Module – Natural Language Processing and </a:t>
            </a:r>
            <a:r>
              <a:rPr lang="de-DE" dirty="0" err="1"/>
              <a:t>Semantic</a:t>
            </a:r>
            <a:r>
              <a:rPr lang="de-DE" dirty="0"/>
              <a:t> Technologies</a:t>
            </a:r>
          </a:p>
        </p:txBody>
      </p:sp>
    </p:spTree>
    <p:extLst>
      <p:ext uri="{BB962C8B-B14F-4D97-AF65-F5344CB8AC3E}">
        <p14:creationId xmlns:p14="http://schemas.microsoft.com/office/powerpoint/2010/main" val="136579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80491DF-5548-49E2-AFFD-8857A329418D}"/>
              </a:ext>
            </a:extLst>
          </p:cNvPr>
          <p:cNvSpPr>
            <a:spLocks noGrp="1"/>
          </p:cNvSpPr>
          <p:nvPr>
            <p:ph type="title"/>
          </p:nvPr>
        </p:nvSpPr>
        <p:spPr/>
        <p:txBody>
          <a:bodyPr/>
          <a:lstStyle/>
          <a:p>
            <a:r>
              <a:rPr lang="de-DE" dirty="0"/>
              <a:t>Preview</a:t>
            </a:r>
          </a:p>
        </p:txBody>
      </p:sp>
      <p:sp>
        <p:nvSpPr>
          <p:cNvPr id="5" name="Inhaltsplatzhalter 4">
            <a:extLst>
              <a:ext uri="{FF2B5EF4-FFF2-40B4-BE49-F238E27FC236}">
                <a16:creationId xmlns:a16="http://schemas.microsoft.com/office/drawing/2014/main" id="{D925A04F-8E64-4899-9FCD-EFE74ADF4C11}"/>
              </a:ext>
            </a:extLst>
          </p:cNvPr>
          <p:cNvSpPr>
            <a:spLocks noGrp="1"/>
          </p:cNvSpPr>
          <p:nvPr>
            <p:ph idx="1"/>
          </p:nvPr>
        </p:nvSpPr>
        <p:spPr/>
        <p:txBody>
          <a:bodyPr>
            <a:normAutofit/>
          </a:bodyPr>
          <a:lstStyle/>
          <a:p>
            <a:r>
              <a:rPr lang="de-DE" sz="2400" dirty="0"/>
              <a:t>You will </a:t>
            </a:r>
            <a:r>
              <a:rPr lang="de-DE" sz="2400" dirty="0" err="1"/>
              <a:t>use</a:t>
            </a:r>
            <a:r>
              <a:rPr lang="de-DE" sz="2400" dirty="0"/>
              <a:t> your </a:t>
            </a:r>
            <a:r>
              <a:rPr lang="de-DE" sz="2400" dirty="0" err="1"/>
              <a:t>prepared</a:t>
            </a:r>
            <a:r>
              <a:rPr lang="de-DE" sz="2400" dirty="0"/>
              <a:t> </a:t>
            </a:r>
            <a:r>
              <a:rPr lang="de-DE" sz="2400" dirty="0" err="1"/>
              <a:t>corpus</a:t>
            </a:r>
            <a:r>
              <a:rPr lang="de-DE" sz="2400" dirty="0"/>
              <a:t> and </a:t>
            </a:r>
            <a:r>
              <a:rPr lang="de-DE" sz="2400" dirty="0" err="1"/>
              <a:t>the</a:t>
            </a:r>
            <a:r>
              <a:rPr lang="de-DE" sz="2400" dirty="0"/>
              <a:t> </a:t>
            </a:r>
            <a:r>
              <a:rPr lang="de-DE" sz="2400" dirty="0" err="1"/>
              <a:t>ontology</a:t>
            </a:r>
            <a:r>
              <a:rPr lang="de-DE" sz="2400" dirty="0"/>
              <a:t> to do </a:t>
            </a:r>
            <a:r>
              <a:rPr lang="de-DE" sz="2400" dirty="0" err="1"/>
              <a:t>advanced</a:t>
            </a:r>
            <a:r>
              <a:rPr lang="de-DE" sz="2400" dirty="0"/>
              <a:t> </a:t>
            </a:r>
            <a:r>
              <a:rPr lang="de-DE" sz="2400" dirty="0" err="1"/>
              <a:t>text</a:t>
            </a:r>
            <a:r>
              <a:rPr lang="de-DE" sz="2400" dirty="0"/>
              <a:t> </a:t>
            </a:r>
            <a:r>
              <a:rPr lang="de-DE" sz="2400" dirty="0" err="1"/>
              <a:t>analytics</a:t>
            </a:r>
            <a:r>
              <a:rPr lang="de-DE" sz="2400" dirty="0"/>
              <a:t>.</a:t>
            </a:r>
          </a:p>
          <a:p>
            <a:endParaRPr lang="de-DE" sz="2400" dirty="0"/>
          </a:p>
          <a:p>
            <a:pPr lvl="1"/>
            <a:r>
              <a:rPr lang="de-DE" sz="2000" b="1" dirty="0"/>
              <a:t>Text Classification</a:t>
            </a:r>
          </a:p>
          <a:p>
            <a:pPr lvl="2"/>
            <a:r>
              <a:rPr lang="de-DE" sz="1800" dirty="0"/>
              <a:t>The </a:t>
            </a:r>
            <a:r>
              <a:rPr lang="de-DE" sz="1800" dirty="0" err="1"/>
              <a:t>concepts</a:t>
            </a:r>
            <a:r>
              <a:rPr lang="de-DE" sz="1800" dirty="0"/>
              <a:t> </a:t>
            </a:r>
            <a:r>
              <a:rPr lang="de-DE" sz="1800" dirty="0" err="1"/>
              <a:t>of</a:t>
            </a:r>
            <a:r>
              <a:rPr lang="de-DE" sz="1800" dirty="0"/>
              <a:t> your </a:t>
            </a:r>
            <a:r>
              <a:rPr lang="de-DE" sz="1800" dirty="0" err="1"/>
              <a:t>ontology</a:t>
            </a:r>
            <a:r>
              <a:rPr lang="de-DE" sz="1800" dirty="0"/>
              <a:t> (e.g. </a:t>
            </a:r>
            <a:r>
              <a:rPr lang="de-DE" sz="1800" dirty="0" err="1"/>
              <a:t>components</a:t>
            </a:r>
            <a:r>
              <a:rPr lang="de-DE" sz="1800" dirty="0"/>
              <a:t> </a:t>
            </a:r>
            <a:r>
              <a:rPr lang="de-DE" sz="1800" dirty="0" err="1"/>
              <a:t>of</a:t>
            </a:r>
            <a:r>
              <a:rPr lang="de-DE" sz="1800" dirty="0"/>
              <a:t> </a:t>
            </a:r>
            <a:r>
              <a:rPr lang="de-DE" sz="1800" dirty="0" err="1"/>
              <a:t>the</a:t>
            </a:r>
            <a:r>
              <a:rPr lang="de-DE" sz="1800" dirty="0"/>
              <a:t> </a:t>
            </a:r>
            <a:r>
              <a:rPr lang="de-DE" sz="1800" dirty="0" err="1"/>
              <a:t>coffee</a:t>
            </a:r>
            <a:r>
              <a:rPr lang="de-DE" sz="1800" dirty="0"/>
              <a:t> </a:t>
            </a:r>
            <a:r>
              <a:rPr lang="de-DE" sz="1800" dirty="0" err="1"/>
              <a:t>machine</a:t>
            </a:r>
            <a:r>
              <a:rPr lang="de-DE" sz="1800" dirty="0"/>
              <a:t>) will </a:t>
            </a:r>
            <a:r>
              <a:rPr lang="de-DE" sz="1800" dirty="0" err="1"/>
              <a:t>be</a:t>
            </a:r>
            <a:r>
              <a:rPr lang="de-DE" sz="1800" dirty="0"/>
              <a:t> </a:t>
            </a:r>
            <a:r>
              <a:rPr lang="de-DE" sz="1800" dirty="0" err="1"/>
              <a:t>used</a:t>
            </a:r>
            <a:r>
              <a:rPr lang="de-DE" sz="1800" dirty="0"/>
              <a:t> </a:t>
            </a:r>
            <a:r>
              <a:rPr lang="de-DE" sz="1800" dirty="0" err="1"/>
              <a:t>as</a:t>
            </a:r>
            <a:r>
              <a:rPr lang="de-DE" sz="1800" dirty="0"/>
              <a:t> </a:t>
            </a:r>
            <a:r>
              <a:rPr lang="de-DE" sz="1800" dirty="0" err="1"/>
              <a:t>topics</a:t>
            </a:r>
            <a:r>
              <a:rPr lang="de-DE" sz="1800" dirty="0"/>
              <a:t> (</a:t>
            </a:r>
            <a:r>
              <a:rPr lang="de-DE" sz="1800" dirty="0" err="1"/>
              <a:t>classes</a:t>
            </a:r>
            <a:r>
              <a:rPr lang="de-DE" sz="1800" dirty="0"/>
              <a:t>)</a:t>
            </a:r>
          </a:p>
          <a:p>
            <a:pPr lvl="2"/>
            <a:r>
              <a:rPr lang="de-DE" sz="1800" dirty="0" err="1"/>
              <a:t>Advanced</a:t>
            </a:r>
            <a:r>
              <a:rPr lang="de-DE" sz="1800" dirty="0"/>
              <a:t> Deep Learning </a:t>
            </a:r>
            <a:r>
              <a:rPr lang="de-DE" sz="1800" dirty="0" err="1"/>
              <a:t>techniques</a:t>
            </a:r>
            <a:r>
              <a:rPr lang="de-DE" sz="1800" dirty="0"/>
              <a:t> </a:t>
            </a:r>
            <a:r>
              <a:rPr lang="de-DE" sz="1800" dirty="0" err="1"/>
              <a:t>for</a:t>
            </a:r>
            <a:r>
              <a:rPr lang="de-DE" sz="1800" dirty="0"/>
              <a:t> NLP will </a:t>
            </a:r>
            <a:r>
              <a:rPr lang="de-DE" sz="1800" dirty="0" err="1"/>
              <a:t>be</a:t>
            </a:r>
            <a:r>
              <a:rPr lang="de-DE" sz="1800" dirty="0"/>
              <a:t> </a:t>
            </a:r>
            <a:r>
              <a:rPr lang="de-DE" sz="1800" dirty="0" err="1"/>
              <a:t>used</a:t>
            </a:r>
            <a:r>
              <a:rPr lang="de-DE" sz="1800" dirty="0"/>
              <a:t> to </a:t>
            </a:r>
            <a:r>
              <a:rPr lang="de-DE" sz="1800" dirty="0" err="1"/>
              <a:t>classify</a:t>
            </a:r>
            <a:r>
              <a:rPr lang="de-DE" sz="1800" dirty="0"/>
              <a:t> </a:t>
            </a:r>
            <a:r>
              <a:rPr lang="de-DE" sz="1800" dirty="0" err="1"/>
              <a:t>the</a:t>
            </a:r>
            <a:r>
              <a:rPr lang="de-DE" sz="1800" dirty="0"/>
              <a:t> </a:t>
            </a:r>
            <a:r>
              <a:rPr lang="de-DE" sz="1800" dirty="0" err="1"/>
              <a:t>prepared</a:t>
            </a:r>
            <a:r>
              <a:rPr lang="de-DE" sz="1800" dirty="0"/>
              <a:t> </a:t>
            </a:r>
            <a:r>
              <a:rPr lang="de-DE" sz="1800" dirty="0" err="1"/>
              <a:t>segments</a:t>
            </a:r>
            <a:r>
              <a:rPr lang="de-DE" sz="1800" dirty="0"/>
              <a:t> in your </a:t>
            </a:r>
            <a:r>
              <a:rPr lang="de-DE" sz="1800" dirty="0" err="1"/>
              <a:t>corpus</a:t>
            </a:r>
            <a:r>
              <a:rPr lang="de-DE" sz="1800" dirty="0"/>
              <a:t> </a:t>
            </a:r>
            <a:r>
              <a:rPr lang="de-DE" sz="1800" dirty="0" err="1"/>
              <a:t>according</a:t>
            </a:r>
            <a:r>
              <a:rPr lang="de-DE" sz="1800" dirty="0"/>
              <a:t> to </a:t>
            </a:r>
            <a:r>
              <a:rPr lang="de-DE" sz="1800" dirty="0" err="1"/>
              <a:t>these</a:t>
            </a:r>
            <a:r>
              <a:rPr lang="de-DE" sz="1800" dirty="0"/>
              <a:t> </a:t>
            </a:r>
            <a:r>
              <a:rPr lang="de-DE" sz="1800" dirty="0" err="1"/>
              <a:t>topics</a:t>
            </a:r>
            <a:endParaRPr lang="de-DE" sz="1800" dirty="0"/>
          </a:p>
          <a:p>
            <a:pPr lvl="1"/>
            <a:endParaRPr lang="de-DE" sz="2000" b="1" dirty="0"/>
          </a:p>
          <a:p>
            <a:pPr lvl="1"/>
            <a:r>
              <a:rPr lang="de-DE" sz="2000" b="1" dirty="0"/>
              <a:t>Question </a:t>
            </a:r>
            <a:r>
              <a:rPr lang="de-DE" sz="2000" b="1" dirty="0" err="1"/>
              <a:t>Answering</a:t>
            </a:r>
            <a:endParaRPr lang="de-DE" sz="2000" b="1" dirty="0"/>
          </a:p>
          <a:p>
            <a:pPr lvl="2"/>
            <a:r>
              <a:rPr lang="de-DE" sz="1800" dirty="0"/>
              <a:t>Question </a:t>
            </a:r>
            <a:r>
              <a:rPr lang="de-DE" sz="1800" dirty="0" err="1"/>
              <a:t>Answering</a:t>
            </a:r>
            <a:r>
              <a:rPr lang="de-DE" sz="1800" dirty="0"/>
              <a:t> </a:t>
            </a:r>
            <a:r>
              <a:rPr lang="de-DE" sz="1800" dirty="0" err="1"/>
              <a:t>comes</a:t>
            </a:r>
            <a:r>
              <a:rPr lang="de-DE" sz="1800" dirty="0"/>
              <a:t> in </a:t>
            </a:r>
            <a:r>
              <a:rPr lang="de-DE" sz="1800" dirty="0" err="1"/>
              <a:t>many</a:t>
            </a:r>
            <a:r>
              <a:rPr lang="de-DE" sz="1800" dirty="0"/>
              <a:t> </a:t>
            </a:r>
            <a:r>
              <a:rPr lang="de-DE" sz="1800" dirty="0" err="1"/>
              <a:t>flavours</a:t>
            </a:r>
            <a:r>
              <a:rPr lang="de-DE" sz="1800" dirty="0"/>
              <a:t>, </a:t>
            </a:r>
            <a:r>
              <a:rPr lang="en-US" sz="1800" dirty="0"/>
              <a:t>but the one we’ll focus is called extractive question answering. This involves posing questions about a document and identifying the answers as spans of text in the document itself. Therefore, we will reuse your prepared corpus. </a:t>
            </a:r>
          </a:p>
          <a:p>
            <a:pPr lvl="2"/>
            <a:endParaRPr lang="en-US" sz="1800" dirty="0"/>
          </a:p>
          <a:p>
            <a:pPr lvl="1"/>
            <a:r>
              <a:rPr lang="en-US" sz="2000" dirty="0"/>
              <a:t>Other options are </a:t>
            </a:r>
            <a:r>
              <a:rPr lang="en-US" sz="2000" b="1" dirty="0"/>
              <a:t>Automatic Summarization</a:t>
            </a:r>
            <a:r>
              <a:rPr lang="en-US" sz="2000" dirty="0"/>
              <a:t>, </a:t>
            </a:r>
            <a:r>
              <a:rPr lang="en-US" sz="2000" b="1" dirty="0"/>
              <a:t>Translation</a:t>
            </a:r>
            <a:r>
              <a:rPr lang="en-US" sz="2000" dirty="0"/>
              <a:t>, …</a:t>
            </a:r>
            <a:endParaRPr lang="de-DE" sz="2000" dirty="0"/>
          </a:p>
        </p:txBody>
      </p:sp>
    </p:spTree>
    <p:extLst>
      <p:ext uri="{BB962C8B-B14F-4D97-AF65-F5344CB8AC3E}">
        <p14:creationId xmlns:p14="http://schemas.microsoft.com/office/powerpoint/2010/main" val="3880924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101A3A-BD3C-4F6A-87C9-B3F8825E3487}"/>
              </a:ext>
            </a:extLst>
          </p:cNvPr>
          <p:cNvSpPr>
            <a:spLocks noGrp="1"/>
          </p:cNvSpPr>
          <p:nvPr>
            <p:ph type="title"/>
          </p:nvPr>
        </p:nvSpPr>
        <p:spPr/>
        <p:txBody>
          <a:bodyPr/>
          <a:lstStyle/>
          <a:p>
            <a:r>
              <a:rPr lang="de-DE" dirty="0"/>
              <a:t>Organizational </a:t>
            </a:r>
            <a:r>
              <a:rPr lang="de-DE" dirty="0" err="1"/>
              <a:t>Aspects</a:t>
            </a:r>
            <a:endParaRPr lang="de-DE" dirty="0"/>
          </a:p>
        </p:txBody>
      </p:sp>
      <p:sp>
        <p:nvSpPr>
          <p:cNvPr id="3" name="Textplatzhalter 2">
            <a:extLst>
              <a:ext uri="{FF2B5EF4-FFF2-40B4-BE49-F238E27FC236}">
                <a16:creationId xmlns:a16="http://schemas.microsoft.com/office/drawing/2014/main" id="{F03F72F7-376D-4D07-8A1A-30168F2F362D}"/>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32647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A1CE6-609D-4BA6-AE19-895C02D01BE0}"/>
              </a:ext>
            </a:extLst>
          </p:cNvPr>
          <p:cNvSpPr>
            <a:spLocks noGrp="1"/>
          </p:cNvSpPr>
          <p:nvPr>
            <p:ph type="title"/>
          </p:nvPr>
        </p:nvSpPr>
        <p:spPr/>
        <p:txBody>
          <a:bodyPr/>
          <a:lstStyle/>
          <a:p>
            <a:r>
              <a:rPr lang="de-DE" dirty="0"/>
              <a:t>Organizational </a:t>
            </a:r>
            <a:r>
              <a:rPr lang="de-DE" dirty="0" err="1"/>
              <a:t>Aspects</a:t>
            </a:r>
            <a:endParaRPr lang="de-DE" dirty="0"/>
          </a:p>
        </p:txBody>
      </p:sp>
      <p:sp>
        <p:nvSpPr>
          <p:cNvPr id="3" name="Inhaltsplatzhalter 2">
            <a:extLst>
              <a:ext uri="{FF2B5EF4-FFF2-40B4-BE49-F238E27FC236}">
                <a16:creationId xmlns:a16="http://schemas.microsoft.com/office/drawing/2014/main" id="{3FB3554D-1F76-4253-AE6E-C874AA768149}"/>
              </a:ext>
            </a:extLst>
          </p:cNvPr>
          <p:cNvSpPr>
            <a:spLocks noGrp="1"/>
          </p:cNvSpPr>
          <p:nvPr>
            <p:ph idx="1"/>
          </p:nvPr>
        </p:nvSpPr>
        <p:spPr/>
        <p:txBody>
          <a:bodyPr>
            <a:normAutofit fontScale="92500"/>
          </a:bodyPr>
          <a:lstStyle/>
          <a:p>
            <a:r>
              <a:rPr lang="en-US" sz="2400" dirty="0"/>
              <a:t>Contact: Dr. Sebastian Furth</a:t>
            </a:r>
            <a:r>
              <a:rPr lang="de-DE" sz="2400" dirty="0"/>
              <a:t> ( </a:t>
            </a:r>
            <a:r>
              <a:rPr lang="de-DE" sz="2400" dirty="0">
                <a:hlinkClick r:id="rId2"/>
              </a:rPr>
              <a:t>sebastian.furth@lehrbeauftragte.fhws.de</a:t>
            </a:r>
            <a:r>
              <a:rPr lang="de-DE" sz="2400" dirty="0"/>
              <a:t> )</a:t>
            </a:r>
          </a:p>
          <a:p>
            <a:endParaRPr lang="de-DE" sz="2400" dirty="0"/>
          </a:p>
          <a:p>
            <a:r>
              <a:rPr lang="de-DE" sz="2400" dirty="0"/>
              <a:t>(Urgent/Blocking) Questions on </a:t>
            </a:r>
            <a:r>
              <a:rPr lang="de-DE" sz="2400" dirty="0" err="1"/>
              <a:t>the</a:t>
            </a:r>
            <a:r>
              <a:rPr lang="de-DE" sz="2400" dirty="0"/>
              <a:t> </a:t>
            </a:r>
            <a:r>
              <a:rPr lang="de-DE" sz="2400" dirty="0" err="1"/>
              <a:t>project</a:t>
            </a:r>
            <a:r>
              <a:rPr lang="de-DE" sz="2400" dirty="0"/>
              <a:t> </a:t>
            </a:r>
            <a:r>
              <a:rPr lang="de-DE" sz="2400" dirty="0" err="1"/>
              <a:t>can</a:t>
            </a:r>
            <a:r>
              <a:rPr lang="de-DE" sz="2400" dirty="0"/>
              <a:t> </a:t>
            </a:r>
            <a:r>
              <a:rPr lang="de-DE" sz="2400" dirty="0" err="1"/>
              <a:t>be</a:t>
            </a:r>
            <a:r>
              <a:rPr lang="de-DE" sz="2400" dirty="0"/>
              <a:t> </a:t>
            </a:r>
            <a:r>
              <a:rPr lang="de-DE" sz="2400" dirty="0" err="1"/>
              <a:t>sent</a:t>
            </a:r>
            <a:r>
              <a:rPr lang="de-DE" sz="2400" dirty="0"/>
              <a:t> at </a:t>
            </a:r>
            <a:r>
              <a:rPr lang="de-DE" sz="2400" dirty="0" err="1"/>
              <a:t>any</a:t>
            </a:r>
            <a:r>
              <a:rPr lang="de-DE" sz="2400" dirty="0"/>
              <a:t> time via mail.</a:t>
            </a:r>
          </a:p>
          <a:p>
            <a:endParaRPr lang="de-DE" sz="2400" dirty="0"/>
          </a:p>
          <a:p>
            <a:r>
              <a:rPr lang="de-DE" sz="2400" dirty="0" err="1"/>
              <a:t>We</a:t>
            </a:r>
            <a:r>
              <a:rPr lang="de-DE" sz="2400" dirty="0"/>
              <a:t> </a:t>
            </a:r>
            <a:r>
              <a:rPr lang="de-DE" sz="2400" dirty="0" err="1"/>
              <a:t>can</a:t>
            </a:r>
            <a:r>
              <a:rPr lang="de-DE" sz="2400" dirty="0"/>
              <a:t> </a:t>
            </a:r>
            <a:r>
              <a:rPr lang="de-DE" sz="2400" dirty="0" err="1"/>
              <a:t>have</a:t>
            </a:r>
            <a:r>
              <a:rPr lang="de-DE" sz="2400" dirty="0"/>
              <a:t> „</a:t>
            </a:r>
            <a:r>
              <a:rPr lang="de-DE" sz="2400" dirty="0" err="1"/>
              <a:t>checkpoint</a:t>
            </a:r>
            <a:r>
              <a:rPr lang="de-DE" sz="2400" dirty="0"/>
              <a:t>“ </a:t>
            </a:r>
            <a:r>
              <a:rPr lang="de-DE" sz="2400" dirty="0" err="1"/>
              <a:t>meetings</a:t>
            </a:r>
            <a:r>
              <a:rPr lang="de-DE" sz="2400" dirty="0"/>
              <a:t> to check your </a:t>
            </a:r>
            <a:r>
              <a:rPr lang="de-DE" sz="2400" dirty="0" err="1"/>
              <a:t>progress</a:t>
            </a:r>
            <a:r>
              <a:rPr lang="de-DE" sz="2400" dirty="0"/>
              <a:t>, </a:t>
            </a:r>
            <a:r>
              <a:rPr lang="de-DE" sz="2400" dirty="0" err="1"/>
              <a:t>gather</a:t>
            </a:r>
            <a:r>
              <a:rPr lang="de-DE" sz="2400" dirty="0"/>
              <a:t> </a:t>
            </a:r>
            <a:r>
              <a:rPr lang="de-DE" sz="2400" dirty="0" err="1"/>
              <a:t>feedback</a:t>
            </a:r>
            <a:r>
              <a:rPr lang="de-DE" sz="2400" dirty="0"/>
              <a:t>, and to </a:t>
            </a:r>
            <a:r>
              <a:rPr lang="de-DE" sz="2400" dirty="0" err="1"/>
              <a:t>discuss</a:t>
            </a:r>
            <a:r>
              <a:rPr lang="de-DE" sz="2400" dirty="0"/>
              <a:t> open </a:t>
            </a:r>
            <a:r>
              <a:rPr lang="de-DE" sz="2400" dirty="0" err="1"/>
              <a:t>questions</a:t>
            </a:r>
            <a:r>
              <a:rPr lang="de-DE" sz="2400" dirty="0"/>
              <a:t>.</a:t>
            </a:r>
          </a:p>
          <a:p>
            <a:pPr marL="0" indent="0">
              <a:buNone/>
            </a:pPr>
            <a:endParaRPr lang="de-DE" sz="2400" dirty="0"/>
          </a:p>
          <a:p>
            <a:pPr lvl="1"/>
            <a:r>
              <a:rPr lang="de-DE" sz="2000" dirty="0"/>
              <a:t>You </a:t>
            </a:r>
            <a:r>
              <a:rPr lang="de-DE" sz="2000" dirty="0" err="1"/>
              <a:t>are</a:t>
            </a:r>
            <a:r>
              <a:rPr lang="de-DE" sz="2000" dirty="0"/>
              <a:t> </a:t>
            </a:r>
            <a:r>
              <a:rPr lang="de-DE" sz="2000" dirty="0" err="1"/>
              <a:t>the</a:t>
            </a:r>
            <a:r>
              <a:rPr lang="de-DE" sz="2000" dirty="0"/>
              <a:t> </a:t>
            </a:r>
            <a:r>
              <a:rPr lang="de-DE" sz="2000" dirty="0" err="1"/>
              <a:t>main</a:t>
            </a:r>
            <a:r>
              <a:rPr lang="de-DE" sz="2000" dirty="0"/>
              <a:t> </a:t>
            </a:r>
            <a:r>
              <a:rPr lang="de-DE" sz="2000" dirty="0" err="1"/>
              <a:t>actors</a:t>
            </a:r>
            <a:r>
              <a:rPr lang="de-DE" sz="2000" dirty="0"/>
              <a:t> in </a:t>
            </a:r>
            <a:r>
              <a:rPr lang="de-DE" sz="2000" dirty="0" err="1"/>
              <a:t>these</a:t>
            </a:r>
            <a:r>
              <a:rPr lang="de-DE" sz="2000" dirty="0"/>
              <a:t> </a:t>
            </a:r>
            <a:r>
              <a:rPr lang="de-DE" sz="2000" dirty="0" err="1"/>
              <a:t>meetings</a:t>
            </a:r>
            <a:r>
              <a:rPr lang="de-DE" sz="2000" dirty="0"/>
              <a:t>! </a:t>
            </a:r>
          </a:p>
          <a:p>
            <a:pPr lvl="1"/>
            <a:r>
              <a:rPr lang="de-DE" sz="2000" dirty="0"/>
              <a:t>I will </a:t>
            </a:r>
            <a:r>
              <a:rPr lang="de-DE" sz="2000" dirty="0" err="1"/>
              <a:t>give</a:t>
            </a:r>
            <a:r>
              <a:rPr lang="de-DE" sz="2000" dirty="0"/>
              <a:t> </a:t>
            </a:r>
            <a:r>
              <a:rPr lang="de-DE" sz="2000" dirty="0" err="1"/>
              <a:t>feedback</a:t>
            </a:r>
            <a:r>
              <a:rPr lang="de-DE" sz="2000" dirty="0"/>
              <a:t> and </a:t>
            </a:r>
            <a:r>
              <a:rPr lang="de-DE" sz="2000" dirty="0" err="1"/>
              <a:t>answer</a:t>
            </a:r>
            <a:r>
              <a:rPr lang="de-DE" sz="2000" dirty="0"/>
              <a:t> your </a:t>
            </a:r>
            <a:r>
              <a:rPr lang="de-DE" sz="2000" dirty="0" err="1"/>
              <a:t>questions</a:t>
            </a:r>
            <a:r>
              <a:rPr lang="de-DE" sz="2000" dirty="0"/>
              <a:t>.</a:t>
            </a:r>
          </a:p>
          <a:p>
            <a:pPr lvl="1"/>
            <a:r>
              <a:rPr lang="de-DE" sz="2000" dirty="0" err="1"/>
              <a:t>Please</a:t>
            </a:r>
            <a:r>
              <a:rPr lang="de-DE" sz="2000" dirty="0"/>
              <a:t> </a:t>
            </a:r>
            <a:r>
              <a:rPr lang="de-DE" sz="2000" dirty="0" err="1"/>
              <a:t>be</a:t>
            </a:r>
            <a:r>
              <a:rPr lang="de-DE" sz="2000" dirty="0"/>
              <a:t> </a:t>
            </a:r>
            <a:r>
              <a:rPr lang="de-DE" sz="2000" dirty="0" err="1"/>
              <a:t>prepared</a:t>
            </a:r>
            <a:r>
              <a:rPr lang="de-DE" sz="2000" dirty="0"/>
              <a:t> </a:t>
            </a:r>
            <a:r>
              <a:rPr lang="de-DE" sz="2000" dirty="0" err="1"/>
              <a:t>for</a:t>
            </a:r>
            <a:r>
              <a:rPr lang="de-DE" sz="2000" dirty="0"/>
              <a:t> </a:t>
            </a:r>
            <a:r>
              <a:rPr lang="de-DE" sz="2000" dirty="0" err="1"/>
              <a:t>these</a:t>
            </a:r>
            <a:r>
              <a:rPr lang="de-DE" sz="2000" dirty="0"/>
              <a:t> </a:t>
            </a:r>
            <a:r>
              <a:rPr lang="de-DE" sz="2000" dirty="0" err="1"/>
              <a:t>meetings</a:t>
            </a:r>
            <a:r>
              <a:rPr lang="de-DE" sz="2000" dirty="0"/>
              <a:t> and </a:t>
            </a:r>
            <a:r>
              <a:rPr lang="de-DE" sz="2000" dirty="0" err="1"/>
              <a:t>have</a:t>
            </a:r>
            <a:r>
              <a:rPr lang="de-DE" sz="2000" dirty="0"/>
              <a:t> your </a:t>
            </a:r>
            <a:r>
              <a:rPr lang="de-DE" sz="2000" dirty="0" err="1"/>
              <a:t>progress</a:t>
            </a:r>
            <a:r>
              <a:rPr lang="de-DE" sz="2000" dirty="0"/>
              <a:t> </a:t>
            </a:r>
            <a:r>
              <a:rPr lang="de-DE" sz="2000" dirty="0" err="1"/>
              <a:t>ready</a:t>
            </a:r>
            <a:r>
              <a:rPr lang="de-DE" sz="2000" dirty="0"/>
              <a:t> to </a:t>
            </a:r>
            <a:r>
              <a:rPr lang="de-DE" sz="2000" dirty="0" err="1"/>
              <a:t>be</a:t>
            </a:r>
            <a:r>
              <a:rPr lang="de-DE" sz="2000" dirty="0"/>
              <a:t> </a:t>
            </a:r>
            <a:r>
              <a:rPr lang="de-DE" sz="2000" dirty="0" err="1"/>
              <a:t>shared</a:t>
            </a:r>
            <a:r>
              <a:rPr lang="de-DE" sz="2000" dirty="0"/>
              <a:t>.</a:t>
            </a:r>
            <a:br>
              <a:rPr lang="de-DE" sz="2000" dirty="0"/>
            </a:br>
            <a:r>
              <a:rPr lang="de-DE" sz="2000" dirty="0"/>
              <a:t>(Short </a:t>
            </a:r>
            <a:r>
              <a:rPr lang="de-DE" sz="2000" dirty="0" err="1"/>
              <a:t>demos</a:t>
            </a:r>
            <a:r>
              <a:rPr lang="de-DE" sz="2000" dirty="0"/>
              <a:t> </a:t>
            </a:r>
            <a:r>
              <a:rPr lang="de-DE" sz="2000" dirty="0" err="1"/>
              <a:t>of</a:t>
            </a:r>
            <a:r>
              <a:rPr lang="de-DE" sz="2000" dirty="0"/>
              <a:t> </a:t>
            </a:r>
            <a:r>
              <a:rPr lang="de-DE" sz="2000" dirty="0" err="1"/>
              <a:t>what</a:t>
            </a:r>
            <a:r>
              <a:rPr lang="de-DE" sz="2000" dirty="0"/>
              <a:t> you </a:t>
            </a:r>
            <a:r>
              <a:rPr lang="de-DE" sz="2000" dirty="0" err="1"/>
              <a:t>have</a:t>
            </a:r>
            <a:r>
              <a:rPr lang="de-DE" sz="2000" dirty="0"/>
              <a:t> </a:t>
            </a:r>
            <a:r>
              <a:rPr lang="de-DE" sz="2000" dirty="0" err="1"/>
              <a:t>already</a:t>
            </a:r>
            <a:r>
              <a:rPr lang="de-DE" sz="2000" dirty="0"/>
              <a:t> </a:t>
            </a:r>
            <a:r>
              <a:rPr lang="de-DE" sz="2000" dirty="0" err="1"/>
              <a:t>achieved</a:t>
            </a:r>
            <a:r>
              <a:rPr lang="de-DE" sz="2000" dirty="0"/>
              <a:t> </a:t>
            </a:r>
            <a:r>
              <a:rPr lang="de-DE" sz="2000" dirty="0" err="1"/>
              <a:t>are</a:t>
            </a:r>
            <a:r>
              <a:rPr lang="de-DE" sz="2000" dirty="0"/>
              <a:t> </a:t>
            </a:r>
            <a:r>
              <a:rPr lang="de-DE" sz="2000" dirty="0" err="1"/>
              <a:t>highly</a:t>
            </a:r>
            <a:r>
              <a:rPr lang="de-DE" sz="2000" dirty="0"/>
              <a:t> </a:t>
            </a:r>
            <a:r>
              <a:rPr lang="de-DE" sz="2000" dirty="0" err="1"/>
              <a:t>appreciated</a:t>
            </a:r>
            <a:r>
              <a:rPr lang="de-DE" sz="2000" dirty="0"/>
              <a:t>)</a:t>
            </a:r>
          </a:p>
          <a:p>
            <a:endParaRPr lang="de-DE" sz="2400" dirty="0"/>
          </a:p>
          <a:p>
            <a:r>
              <a:rPr lang="de-DE" sz="2400" dirty="0" err="1"/>
              <a:t>For</a:t>
            </a:r>
            <a:r>
              <a:rPr lang="de-DE" sz="2400" dirty="0"/>
              <a:t> your code, </a:t>
            </a:r>
            <a:r>
              <a:rPr lang="de-DE" sz="2400" dirty="0" err="1"/>
              <a:t>please</a:t>
            </a:r>
            <a:r>
              <a:rPr lang="de-DE" sz="2400" dirty="0"/>
              <a:t> </a:t>
            </a:r>
            <a:r>
              <a:rPr lang="de-DE" sz="2400" dirty="0" err="1"/>
              <a:t>create</a:t>
            </a:r>
            <a:r>
              <a:rPr lang="de-DE" sz="2400" dirty="0"/>
              <a:t> a GitHub </a:t>
            </a:r>
            <a:r>
              <a:rPr lang="de-DE" sz="2400" dirty="0" err="1"/>
              <a:t>repository</a:t>
            </a:r>
            <a:r>
              <a:rPr lang="de-DE" sz="2400" dirty="0"/>
              <a:t> and </a:t>
            </a:r>
            <a:r>
              <a:rPr lang="de-DE" sz="2400" dirty="0" err="1"/>
              <a:t>invite</a:t>
            </a:r>
            <a:r>
              <a:rPr lang="de-DE" sz="2400" dirty="0"/>
              <a:t> </a:t>
            </a:r>
            <a:r>
              <a:rPr lang="de-DE" sz="2400" dirty="0" err="1"/>
              <a:t>me</a:t>
            </a:r>
            <a:r>
              <a:rPr lang="de-DE" sz="2400" dirty="0"/>
              <a:t> </a:t>
            </a:r>
            <a:r>
              <a:rPr lang="de-DE" sz="2400" dirty="0" err="1"/>
              <a:t>as</a:t>
            </a:r>
            <a:r>
              <a:rPr lang="de-DE" sz="2400" dirty="0"/>
              <a:t> </a:t>
            </a:r>
            <a:r>
              <a:rPr lang="de-DE" sz="2400" dirty="0" err="1"/>
              <a:t>collaborator</a:t>
            </a:r>
            <a:r>
              <a:rPr lang="de-DE" sz="2400" dirty="0"/>
              <a:t> (</a:t>
            </a:r>
            <a:r>
              <a:rPr lang="de-DE" sz="2400" i="1" u="sng" dirty="0"/>
              <a:t>@sebastianfurth</a:t>
            </a:r>
            <a:r>
              <a:rPr lang="de-DE" sz="2400" dirty="0"/>
              <a:t>)</a:t>
            </a:r>
          </a:p>
        </p:txBody>
      </p:sp>
    </p:spTree>
    <p:extLst>
      <p:ext uri="{BB962C8B-B14F-4D97-AF65-F5344CB8AC3E}">
        <p14:creationId xmlns:p14="http://schemas.microsoft.com/office/powerpoint/2010/main" val="75329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63A89B8-0FEA-46CB-87EA-BE57A6D6A69C}"/>
              </a:ext>
            </a:extLst>
          </p:cNvPr>
          <p:cNvSpPr>
            <a:spLocks noGrp="1"/>
          </p:cNvSpPr>
          <p:nvPr>
            <p:ph type="title"/>
          </p:nvPr>
        </p:nvSpPr>
        <p:spPr/>
        <p:txBody>
          <a:bodyPr/>
          <a:lstStyle/>
          <a:p>
            <a:r>
              <a:rPr lang="en-US" dirty="0"/>
              <a:t>Part 1: Construction of a parallel, multilingual corpus</a:t>
            </a:r>
            <a:endParaRPr lang="de-DE" dirty="0"/>
          </a:p>
        </p:txBody>
      </p:sp>
      <p:sp>
        <p:nvSpPr>
          <p:cNvPr id="5" name="Textplatzhalter 4">
            <a:extLst>
              <a:ext uri="{FF2B5EF4-FFF2-40B4-BE49-F238E27FC236}">
                <a16:creationId xmlns:a16="http://schemas.microsoft.com/office/drawing/2014/main" id="{B87E0361-24CE-41F0-BB13-C4CB010F9C17}"/>
              </a:ext>
            </a:extLst>
          </p:cNvPr>
          <p:cNvSpPr>
            <a:spLocks noGrp="1"/>
          </p:cNvSpPr>
          <p:nvPr>
            <p:ph type="body" idx="1"/>
          </p:nvPr>
        </p:nvSpPr>
        <p:spPr/>
        <p:txBody>
          <a:bodyPr/>
          <a:lstStyle/>
          <a:p>
            <a:r>
              <a:rPr lang="de-DE" dirty="0"/>
              <a:t>Project Module – Natural Language Processing and </a:t>
            </a:r>
            <a:r>
              <a:rPr lang="de-DE" dirty="0" err="1"/>
              <a:t>Semantic</a:t>
            </a:r>
            <a:r>
              <a:rPr lang="de-DE" dirty="0"/>
              <a:t> Technologies</a:t>
            </a:r>
          </a:p>
        </p:txBody>
      </p:sp>
    </p:spTree>
    <p:extLst>
      <p:ext uri="{BB962C8B-B14F-4D97-AF65-F5344CB8AC3E}">
        <p14:creationId xmlns:p14="http://schemas.microsoft.com/office/powerpoint/2010/main" val="174030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310E0-88BC-417E-A4C6-DC021ADECC27}"/>
              </a:ext>
            </a:extLst>
          </p:cNvPr>
          <p:cNvSpPr>
            <a:spLocks noGrp="1"/>
          </p:cNvSpPr>
          <p:nvPr>
            <p:ph type="title"/>
          </p:nvPr>
        </p:nvSpPr>
        <p:spPr/>
        <p:txBody>
          <a:bodyPr/>
          <a:lstStyle/>
          <a:p>
            <a:r>
              <a:rPr lang="de-DE" dirty="0"/>
              <a:t>Checkpoint Meetings (Part 1 + Part 2 – Summer Term 2022)</a:t>
            </a:r>
          </a:p>
        </p:txBody>
      </p:sp>
      <p:sp>
        <p:nvSpPr>
          <p:cNvPr id="3" name="Inhaltsplatzhalter 2">
            <a:extLst>
              <a:ext uri="{FF2B5EF4-FFF2-40B4-BE49-F238E27FC236}">
                <a16:creationId xmlns:a16="http://schemas.microsoft.com/office/drawing/2014/main" id="{EADB22FB-9B68-4CD1-B482-3A20692B7AB1}"/>
              </a:ext>
            </a:extLst>
          </p:cNvPr>
          <p:cNvSpPr>
            <a:spLocks noGrp="1"/>
          </p:cNvSpPr>
          <p:nvPr>
            <p:ph idx="1"/>
          </p:nvPr>
        </p:nvSpPr>
        <p:spPr/>
        <p:txBody>
          <a:bodyPr>
            <a:normAutofit lnSpcReduction="10000"/>
          </a:bodyPr>
          <a:lstStyle/>
          <a:p>
            <a:r>
              <a:rPr lang="de-DE" sz="2400" b="1" dirty="0"/>
              <a:t>Checkpoint 1</a:t>
            </a:r>
          </a:p>
          <a:p>
            <a:pPr lvl="1"/>
            <a:r>
              <a:rPr lang="de-DE" sz="2000" dirty="0"/>
              <a:t>Domain </a:t>
            </a:r>
            <a:r>
              <a:rPr lang="de-DE" sz="2000" dirty="0" err="1"/>
              <a:t>chosen</a:t>
            </a:r>
            <a:endParaRPr lang="de-DE" sz="2000" dirty="0"/>
          </a:p>
          <a:p>
            <a:pPr lvl="1"/>
            <a:r>
              <a:rPr lang="de-DE" sz="2000" dirty="0"/>
              <a:t>List </a:t>
            </a:r>
            <a:r>
              <a:rPr lang="de-DE" sz="2000" dirty="0" err="1"/>
              <a:t>of</a:t>
            </a:r>
            <a:r>
              <a:rPr lang="de-DE" sz="2000" dirty="0"/>
              <a:t> </a:t>
            </a:r>
            <a:r>
              <a:rPr lang="de-DE" sz="2000" dirty="0" err="1"/>
              <a:t>vendors</a:t>
            </a:r>
            <a:r>
              <a:rPr lang="de-DE" sz="2000" dirty="0"/>
              <a:t> </a:t>
            </a:r>
            <a:r>
              <a:rPr lang="de-DE" sz="2000" dirty="0" err="1"/>
              <a:t>prepared</a:t>
            </a:r>
            <a:endParaRPr lang="de-DE" sz="2000" dirty="0"/>
          </a:p>
          <a:p>
            <a:pPr lvl="1"/>
            <a:r>
              <a:rPr lang="de-DE" sz="2000" dirty="0" err="1"/>
              <a:t>Downloadability</a:t>
            </a:r>
            <a:r>
              <a:rPr lang="de-DE" sz="2000" dirty="0"/>
              <a:t> </a:t>
            </a:r>
            <a:r>
              <a:rPr lang="de-DE" sz="2000" dirty="0" err="1"/>
              <a:t>of</a:t>
            </a:r>
            <a:r>
              <a:rPr lang="de-DE" sz="2000" dirty="0"/>
              <a:t> </a:t>
            </a:r>
            <a:r>
              <a:rPr lang="de-DE" sz="2000" dirty="0" err="1"/>
              <a:t>documents</a:t>
            </a:r>
            <a:r>
              <a:rPr lang="de-DE" sz="2000" dirty="0"/>
              <a:t> </a:t>
            </a:r>
            <a:r>
              <a:rPr lang="de-DE" sz="2000" dirty="0" err="1"/>
              <a:t>checked</a:t>
            </a:r>
            <a:br>
              <a:rPr lang="de-DE" sz="2000" dirty="0"/>
            </a:br>
            <a:endParaRPr lang="de-DE" sz="2000" dirty="0"/>
          </a:p>
          <a:p>
            <a:r>
              <a:rPr lang="de-DE" sz="2400" b="1" dirty="0"/>
              <a:t>Checkpoint 2</a:t>
            </a:r>
          </a:p>
          <a:p>
            <a:pPr lvl="1"/>
            <a:r>
              <a:rPr lang="de-DE" sz="2000" dirty="0"/>
              <a:t>Download </a:t>
            </a:r>
            <a:r>
              <a:rPr lang="de-DE" sz="2000" dirty="0" err="1"/>
              <a:t>script</a:t>
            </a:r>
            <a:r>
              <a:rPr lang="de-DE" sz="2000" dirty="0"/>
              <a:t> </a:t>
            </a:r>
            <a:r>
              <a:rPr lang="de-DE" sz="2000" dirty="0" err="1"/>
              <a:t>for</a:t>
            </a:r>
            <a:r>
              <a:rPr lang="de-DE" sz="2000" dirty="0"/>
              <a:t> </a:t>
            </a:r>
            <a:r>
              <a:rPr lang="de-DE" sz="2000" dirty="0" err="1"/>
              <a:t>one</a:t>
            </a:r>
            <a:r>
              <a:rPr lang="de-DE" sz="2000" dirty="0"/>
              <a:t> </a:t>
            </a:r>
            <a:r>
              <a:rPr lang="de-DE" sz="2000" dirty="0" err="1"/>
              <a:t>vendor</a:t>
            </a:r>
            <a:r>
              <a:rPr lang="de-DE" sz="2000" dirty="0"/>
              <a:t> </a:t>
            </a:r>
            <a:r>
              <a:rPr lang="de-DE" sz="2000" dirty="0" err="1"/>
              <a:t>implemented</a:t>
            </a:r>
            <a:r>
              <a:rPr lang="de-DE" sz="2000" dirty="0"/>
              <a:t> and </a:t>
            </a:r>
            <a:r>
              <a:rPr lang="de-DE" sz="2000" dirty="0" err="1"/>
              <a:t>tested</a:t>
            </a:r>
            <a:endParaRPr lang="de-DE" sz="2000" dirty="0"/>
          </a:p>
          <a:p>
            <a:pPr lvl="1"/>
            <a:r>
              <a:rPr lang="de-DE" sz="2000" dirty="0" err="1"/>
              <a:t>Preprocessing</a:t>
            </a:r>
            <a:r>
              <a:rPr lang="de-DE" sz="2000" dirty="0"/>
              <a:t> </a:t>
            </a:r>
            <a:r>
              <a:rPr lang="de-DE" sz="2000" dirty="0" err="1"/>
              <a:t>script</a:t>
            </a:r>
            <a:r>
              <a:rPr lang="de-DE" sz="2000" dirty="0"/>
              <a:t> </a:t>
            </a:r>
            <a:r>
              <a:rPr lang="de-DE" sz="2000" dirty="0" err="1"/>
              <a:t>for</a:t>
            </a:r>
            <a:r>
              <a:rPr lang="de-DE" sz="2000" dirty="0"/>
              <a:t> </a:t>
            </a:r>
            <a:r>
              <a:rPr lang="de-DE" sz="2000" dirty="0" err="1"/>
              <a:t>one</a:t>
            </a:r>
            <a:r>
              <a:rPr lang="de-DE" sz="2000" dirty="0"/>
              <a:t> </a:t>
            </a:r>
            <a:r>
              <a:rPr lang="de-DE" sz="2000" dirty="0" err="1"/>
              <a:t>vendor</a:t>
            </a:r>
            <a:r>
              <a:rPr lang="de-DE" sz="2000" dirty="0"/>
              <a:t> </a:t>
            </a:r>
            <a:r>
              <a:rPr lang="de-DE" sz="2000" dirty="0" err="1"/>
              <a:t>implemented</a:t>
            </a:r>
            <a:r>
              <a:rPr lang="de-DE" sz="2000" dirty="0"/>
              <a:t> and </a:t>
            </a:r>
            <a:r>
              <a:rPr lang="de-DE" sz="2000" dirty="0" err="1"/>
              <a:t>tested</a:t>
            </a:r>
            <a:br>
              <a:rPr lang="de-DE" sz="2000" dirty="0"/>
            </a:br>
            <a:endParaRPr lang="de-DE" sz="2000" dirty="0"/>
          </a:p>
          <a:p>
            <a:r>
              <a:rPr lang="de-DE" sz="2400" b="1" dirty="0"/>
              <a:t>Checkpoint 3</a:t>
            </a:r>
            <a:endParaRPr lang="de-DE" sz="2400" dirty="0"/>
          </a:p>
          <a:p>
            <a:pPr lvl="1"/>
            <a:r>
              <a:rPr lang="de-DE" sz="2000" dirty="0" err="1"/>
              <a:t>Ontology</a:t>
            </a:r>
            <a:r>
              <a:rPr lang="de-DE" sz="2000" dirty="0"/>
              <a:t> </a:t>
            </a:r>
            <a:r>
              <a:rPr lang="de-DE" sz="2000" dirty="0" err="1"/>
              <a:t>created</a:t>
            </a:r>
            <a:br>
              <a:rPr lang="de-DE" sz="2000" dirty="0"/>
            </a:br>
            <a:endParaRPr lang="de-DE" sz="2000" dirty="0"/>
          </a:p>
          <a:p>
            <a:r>
              <a:rPr lang="de-DE" sz="2400" b="1" dirty="0"/>
              <a:t>Final Submission</a:t>
            </a:r>
          </a:p>
          <a:p>
            <a:pPr lvl="1"/>
            <a:r>
              <a:rPr lang="de-DE" sz="2000" dirty="0"/>
              <a:t>Corpus </a:t>
            </a:r>
            <a:r>
              <a:rPr lang="de-DE" sz="2000" dirty="0" err="1"/>
              <a:t>collected</a:t>
            </a:r>
            <a:r>
              <a:rPr lang="de-DE" sz="2000" dirty="0"/>
              <a:t> with </a:t>
            </a:r>
            <a:r>
              <a:rPr lang="de-DE" sz="2000" dirty="0" err="1"/>
              <a:t>documents</a:t>
            </a:r>
            <a:r>
              <a:rPr lang="de-DE" sz="2000" dirty="0"/>
              <a:t> from all </a:t>
            </a:r>
            <a:r>
              <a:rPr lang="de-DE" sz="2000" dirty="0" err="1"/>
              <a:t>vendors</a:t>
            </a:r>
            <a:endParaRPr lang="de-DE" sz="2000" dirty="0"/>
          </a:p>
          <a:p>
            <a:pPr lvl="1"/>
            <a:r>
              <a:rPr lang="de-DE" sz="2000" dirty="0"/>
              <a:t>Corpus </a:t>
            </a:r>
            <a:r>
              <a:rPr lang="de-DE" sz="2000" dirty="0" err="1"/>
              <a:t>accessible</a:t>
            </a:r>
            <a:r>
              <a:rPr lang="de-DE" sz="2000" dirty="0"/>
              <a:t> via </a:t>
            </a:r>
            <a:r>
              <a:rPr lang="de-DE" sz="2000" dirty="0" err="1"/>
              <a:t>Hugging</a:t>
            </a:r>
            <a:r>
              <a:rPr lang="de-DE" sz="2000" dirty="0"/>
              <a:t> Face and NLTK</a:t>
            </a:r>
          </a:p>
        </p:txBody>
      </p:sp>
    </p:spTree>
    <p:extLst>
      <p:ext uri="{BB962C8B-B14F-4D97-AF65-F5344CB8AC3E}">
        <p14:creationId xmlns:p14="http://schemas.microsoft.com/office/powerpoint/2010/main" val="819653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A1CE6-609D-4BA6-AE19-895C02D01BE0}"/>
              </a:ext>
            </a:extLst>
          </p:cNvPr>
          <p:cNvSpPr>
            <a:spLocks noGrp="1"/>
          </p:cNvSpPr>
          <p:nvPr>
            <p:ph type="title"/>
          </p:nvPr>
        </p:nvSpPr>
        <p:spPr/>
        <p:txBody>
          <a:bodyPr/>
          <a:lstStyle/>
          <a:p>
            <a:r>
              <a:rPr lang="de-DE" dirty="0"/>
              <a:t>Recommended Readings</a:t>
            </a:r>
          </a:p>
        </p:txBody>
      </p:sp>
      <p:sp>
        <p:nvSpPr>
          <p:cNvPr id="3" name="Inhaltsplatzhalter 2">
            <a:extLst>
              <a:ext uri="{FF2B5EF4-FFF2-40B4-BE49-F238E27FC236}">
                <a16:creationId xmlns:a16="http://schemas.microsoft.com/office/drawing/2014/main" id="{3FB3554D-1F76-4253-AE6E-C874AA768149}"/>
              </a:ext>
            </a:extLst>
          </p:cNvPr>
          <p:cNvSpPr>
            <a:spLocks noGrp="1"/>
          </p:cNvSpPr>
          <p:nvPr>
            <p:ph idx="1"/>
          </p:nvPr>
        </p:nvSpPr>
        <p:spPr/>
        <p:txBody>
          <a:bodyPr>
            <a:normAutofit/>
          </a:bodyPr>
          <a:lstStyle/>
          <a:p>
            <a:pPr algn="l"/>
            <a:r>
              <a:rPr lang="en-US" sz="2400" b="1" i="0" dirty="0">
                <a:solidFill>
                  <a:srgbClr val="0F1111"/>
                </a:solidFill>
                <a:effectLst/>
                <a:latin typeface="Amazon Ember"/>
              </a:rPr>
              <a:t>Foundations of Semantic Web Technologies</a:t>
            </a:r>
          </a:p>
          <a:p>
            <a:pPr lvl="1"/>
            <a:r>
              <a:rPr lang="en-US" sz="2000" dirty="0"/>
              <a:t>Pascal </a:t>
            </a:r>
            <a:r>
              <a:rPr lang="en-US" sz="2000" dirty="0" err="1"/>
              <a:t>Hitzler</a:t>
            </a:r>
            <a:r>
              <a:rPr lang="en-US" sz="2000" dirty="0"/>
              <a:t>, Sebastian Rudolph, Markus </a:t>
            </a:r>
            <a:r>
              <a:rPr lang="en-US" sz="2000" dirty="0" err="1"/>
              <a:t>Krötzsch</a:t>
            </a:r>
            <a:endParaRPr lang="en-US" sz="2000" dirty="0"/>
          </a:p>
          <a:p>
            <a:pPr lvl="1"/>
            <a:r>
              <a:rPr lang="en-US" sz="2000" dirty="0"/>
              <a:t>Chapman &amp; Hall, 2009</a:t>
            </a:r>
          </a:p>
          <a:p>
            <a:pPr lvl="1"/>
            <a:endParaRPr lang="en-US" sz="2000" dirty="0"/>
          </a:p>
          <a:p>
            <a:pPr algn="l"/>
            <a:r>
              <a:rPr lang="en-US" sz="2400" b="1" i="0" dirty="0">
                <a:solidFill>
                  <a:srgbClr val="0F1111"/>
                </a:solidFill>
                <a:effectLst/>
                <a:latin typeface="Amazon Ember"/>
              </a:rPr>
              <a:t>Natural Language Processing with Transformers: Building Language Applications with Hugging Face</a:t>
            </a:r>
          </a:p>
          <a:p>
            <a:pPr lvl="1"/>
            <a:r>
              <a:rPr lang="en-US" sz="2000" dirty="0"/>
              <a:t>Lewis Tunstall, Leandro von Werra, Thomas Wolf</a:t>
            </a:r>
          </a:p>
          <a:p>
            <a:pPr lvl="1"/>
            <a:r>
              <a:rPr lang="en-US" sz="2000" dirty="0"/>
              <a:t>O’Reilly, 2022</a:t>
            </a:r>
            <a:endParaRPr lang="de-DE" sz="2000" dirty="0"/>
          </a:p>
        </p:txBody>
      </p:sp>
    </p:spTree>
    <p:extLst>
      <p:ext uri="{BB962C8B-B14F-4D97-AF65-F5344CB8AC3E}">
        <p14:creationId xmlns:p14="http://schemas.microsoft.com/office/powerpoint/2010/main" val="51323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7E2E7-BE2D-4151-9910-2E275450C734}"/>
              </a:ext>
            </a:extLst>
          </p:cNvPr>
          <p:cNvSpPr>
            <a:spLocks noGrp="1"/>
          </p:cNvSpPr>
          <p:nvPr>
            <p:ph type="title"/>
          </p:nvPr>
        </p:nvSpPr>
        <p:spPr/>
        <p:txBody>
          <a:bodyPr/>
          <a:lstStyle/>
          <a:p>
            <a:r>
              <a:rPr lang="en-US" dirty="0"/>
              <a:t>What is a corpus?</a:t>
            </a:r>
            <a:endParaRPr lang="de-DE" dirty="0"/>
          </a:p>
        </p:txBody>
      </p:sp>
      <p:sp>
        <p:nvSpPr>
          <p:cNvPr id="3" name="Inhaltsplatzhalter 2">
            <a:extLst>
              <a:ext uri="{FF2B5EF4-FFF2-40B4-BE49-F238E27FC236}">
                <a16:creationId xmlns:a16="http://schemas.microsoft.com/office/drawing/2014/main" id="{9DF5F317-36FE-4B08-BE28-C7597CE3CA1F}"/>
              </a:ext>
            </a:extLst>
          </p:cNvPr>
          <p:cNvSpPr>
            <a:spLocks noGrp="1"/>
          </p:cNvSpPr>
          <p:nvPr>
            <p:ph idx="1"/>
          </p:nvPr>
        </p:nvSpPr>
        <p:spPr/>
        <p:txBody>
          <a:bodyPr>
            <a:normAutofit/>
          </a:bodyPr>
          <a:lstStyle/>
          <a:p>
            <a:r>
              <a:rPr lang="en-US" sz="2400" dirty="0"/>
              <a:t>A text corpus is a very large collection of text (often many billion words) produced by real users of the language and used to analyze how words, phrases and language in general are used. It is used by linguists, lexicographers, social scientists, humanities, experts in natural language processing and in many other fields. </a:t>
            </a:r>
          </a:p>
          <a:p>
            <a:endParaRPr lang="en-US" sz="2400" dirty="0"/>
          </a:p>
          <a:p>
            <a:r>
              <a:rPr lang="en-US" sz="2400" dirty="0"/>
              <a:t>A corpus is also be used for generating various language databases used in software development such as predictive keyboards, spell check, grammar correction, text/speech understanding systems, text-to-speech modules, machine translation systems and many others.</a:t>
            </a:r>
            <a:endParaRPr lang="de-DE" sz="2400" dirty="0"/>
          </a:p>
        </p:txBody>
      </p:sp>
    </p:spTree>
    <p:extLst>
      <p:ext uri="{BB962C8B-B14F-4D97-AF65-F5344CB8AC3E}">
        <p14:creationId xmlns:p14="http://schemas.microsoft.com/office/powerpoint/2010/main" val="380741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7E2E7-BE2D-4151-9910-2E275450C734}"/>
              </a:ext>
            </a:extLst>
          </p:cNvPr>
          <p:cNvSpPr>
            <a:spLocks noGrp="1"/>
          </p:cNvSpPr>
          <p:nvPr>
            <p:ph type="title"/>
          </p:nvPr>
        </p:nvSpPr>
        <p:spPr/>
        <p:txBody>
          <a:bodyPr/>
          <a:lstStyle/>
          <a:p>
            <a:r>
              <a:rPr lang="en-US" dirty="0"/>
              <a:t>Types of Text Corpora</a:t>
            </a:r>
            <a:endParaRPr lang="de-DE" dirty="0"/>
          </a:p>
        </p:txBody>
      </p:sp>
      <p:sp>
        <p:nvSpPr>
          <p:cNvPr id="3" name="Inhaltsplatzhalter 2">
            <a:extLst>
              <a:ext uri="{FF2B5EF4-FFF2-40B4-BE49-F238E27FC236}">
                <a16:creationId xmlns:a16="http://schemas.microsoft.com/office/drawing/2014/main" id="{9DF5F317-36FE-4B08-BE28-C7597CE3CA1F}"/>
              </a:ext>
            </a:extLst>
          </p:cNvPr>
          <p:cNvSpPr>
            <a:spLocks noGrp="1"/>
          </p:cNvSpPr>
          <p:nvPr>
            <p:ph idx="1"/>
          </p:nvPr>
        </p:nvSpPr>
        <p:spPr/>
        <p:txBody>
          <a:bodyPr>
            <a:normAutofit lnSpcReduction="10000"/>
          </a:bodyPr>
          <a:lstStyle/>
          <a:p>
            <a:r>
              <a:rPr lang="en-US" sz="2400" b="1" dirty="0"/>
              <a:t>Monolingual corpus</a:t>
            </a:r>
            <a:br>
              <a:rPr lang="en-US" sz="2400" dirty="0"/>
            </a:br>
            <a:r>
              <a:rPr lang="en-US" sz="2400" dirty="0"/>
              <a:t>A monolingual corpus is the most frequent type of corpus. It contains texts in one language only. The corpus is usually tagged for parts of speech and is used by a wide range of users for various tasks from highly practical ones, e.g. checking the correct usage of a word or looking up the most natural word combinations, to scientific use, e.g. identifying frequent patterns or new trends in language. </a:t>
            </a:r>
            <a:br>
              <a:rPr lang="en-US" sz="2400" dirty="0"/>
            </a:br>
            <a:endParaRPr lang="en-US" sz="2400" dirty="0"/>
          </a:p>
          <a:p>
            <a:r>
              <a:rPr lang="en-US" sz="2400" b="1" dirty="0"/>
              <a:t>Parallel corpus, multilingual corpus</a:t>
            </a:r>
            <a:br>
              <a:rPr lang="en-US" sz="2400" dirty="0"/>
            </a:br>
            <a:r>
              <a:rPr lang="en-US" sz="2400" dirty="0"/>
              <a:t>A parallel corpus consists of two or more monolingual corpora. The corpora are the translations of each other.  For example, a novel and its translation or a translation memory of a Computer Assisted Translation (CAT) tool could be used to build a parallel corpus. Both languages need to be aligned, i.e. corresponding segments, usually sentences or paragraphs, need to be matched. The user can then search for all examples of a word or phrase in one language and the results will be displayed together with the corresponding sentences in the other language. The user can then observe how the search word or phrase is translated.</a:t>
            </a:r>
            <a:endParaRPr lang="de-DE" sz="2400" dirty="0"/>
          </a:p>
        </p:txBody>
      </p:sp>
    </p:spTree>
    <p:extLst>
      <p:ext uri="{BB962C8B-B14F-4D97-AF65-F5344CB8AC3E}">
        <p14:creationId xmlns:p14="http://schemas.microsoft.com/office/powerpoint/2010/main" val="268088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D6E07B-B022-481E-8CBA-2C126CE8F2C1}"/>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ADA0282E-9518-4FAC-8EC9-0119945AE536}"/>
              </a:ext>
            </a:extLst>
          </p:cNvPr>
          <p:cNvSpPr>
            <a:spLocks noGrp="1"/>
          </p:cNvSpPr>
          <p:nvPr>
            <p:ph idx="1"/>
          </p:nvPr>
        </p:nvSpPr>
        <p:spPr/>
        <p:txBody>
          <a:bodyPr>
            <a:normAutofit lnSpcReduction="10000"/>
          </a:bodyPr>
          <a:lstStyle/>
          <a:p>
            <a:pPr marL="514350" indent="-514350">
              <a:buFont typeface="+mj-lt"/>
              <a:buAutoNum type="arabicPeriod"/>
            </a:pPr>
            <a:r>
              <a:rPr lang="de-DE" sz="2400" dirty="0"/>
              <a:t>Crawl </a:t>
            </a:r>
            <a:r>
              <a:rPr lang="de-DE" sz="2400" dirty="0" err="1"/>
              <a:t>technical</a:t>
            </a:r>
            <a:r>
              <a:rPr lang="de-DE" sz="2400" dirty="0"/>
              <a:t> </a:t>
            </a:r>
            <a:r>
              <a:rPr lang="de-DE" sz="2400" dirty="0" err="1"/>
              <a:t>documents</a:t>
            </a:r>
            <a:r>
              <a:rPr lang="de-DE" sz="2400" dirty="0"/>
              <a:t> </a:t>
            </a:r>
            <a:r>
              <a:rPr lang="de-DE" sz="2400" dirty="0" err="1"/>
              <a:t>of</a:t>
            </a:r>
            <a:r>
              <a:rPr lang="de-DE" sz="2400" dirty="0"/>
              <a:t> a </a:t>
            </a:r>
            <a:r>
              <a:rPr lang="de-DE" sz="2400" dirty="0" err="1"/>
              <a:t>certain</a:t>
            </a:r>
            <a:r>
              <a:rPr lang="de-DE" sz="2400" dirty="0"/>
              <a:t> </a:t>
            </a:r>
            <a:r>
              <a:rPr lang="de-DE" sz="2400" dirty="0" err="1"/>
              <a:t>domain</a:t>
            </a:r>
            <a:r>
              <a:rPr lang="de-DE" sz="2400" dirty="0"/>
              <a:t> from </a:t>
            </a:r>
            <a:r>
              <a:rPr lang="de-DE" sz="2400" dirty="0" err="1"/>
              <a:t>the</a:t>
            </a:r>
            <a:r>
              <a:rPr lang="de-DE" sz="2400" dirty="0"/>
              <a:t> </a:t>
            </a:r>
            <a:r>
              <a:rPr lang="de-DE" sz="2400" dirty="0" err="1"/>
              <a:t>internet</a:t>
            </a:r>
            <a:endParaRPr lang="de-DE" sz="2400" dirty="0"/>
          </a:p>
          <a:p>
            <a:pPr marL="514350" indent="-514350">
              <a:buFont typeface="+mj-lt"/>
              <a:buAutoNum type="arabicPeriod"/>
            </a:pPr>
            <a:endParaRPr lang="de-DE" sz="2400" dirty="0"/>
          </a:p>
          <a:p>
            <a:pPr lvl="1"/>
            <a:r>
              <a:rPr lang="de-DE" sz="2000" dirty="0"/>
              <a:t>First </a:t>
            </a:r>
            <a:r>
              <a:rPr lang="de-DE" sz="2000" dirty="0" err="1"/>
              <a:t>choose</a:t>
            </a:r>
            <a:r>
              <a:rPr lang="de-DE" sz="2000" dirty="0"/>
              <a:t> your </a:t>
            </a:r>
            <a:r>
              <a:rPr lang="de-DE" sz="2000" dirty="0" err="1"/>
              <a:t>domain</a:t>
            </a:r>
            <a:r>
              <a:rPr lang="de-DE" sz="2000" dirty="0"/>
              <a:t> </a:t>
            </a:r>
            <a:r>
              <a:rPr lang="de-DE" sz="2000" dirty="0" err="1"/>
              <a:t>of</a:t>
            </a:r>
            <a:r>
              <a:rPr lang="de-DE" sz="2000" dirty="0"/>
              <a:t> </a:t>
            </a:r>
            <a:r>
              <a:rPr lang="de-DE" sz="2000" dirty="0" err="1"/>
              <a:t>interest</a:t>
            </a:r>
            <a:r>
              <a:rPr lang="de-DE" sz="2000" dirty="0"/>
              <a:t>.</a:t>
            </a:r>
          </a:p>
          <a:p>
            <a:pPr lvl="1"/>
            <a:r>
              <a:rPr lang="de-DE" sz="2000" b="1" dirty="0"/>
              <a:t>Tipp: </a:t>
            </a:r>
            <a:r>
              <a:rPr lang="de-DE" sz="2000" dirty="0"/>
              <a:t>Coffee Machines </a:t>
            </a:r>
            <a:r>
              <a:rPr lang="de-DE" sz="2000" dirty="0" err="1"/>
              <a:t>could</a:t>
            </a:r>
            <a:r>
              <a:rPr lang="de-DE" sz="2000" dirty="0"/>
              <a:t> </a:t>
            </a:r>
            <a:r>
              <a:rPr lang="de-DE" sz="2000" dirty="0" err="1"/>
              <a:t>be</a:t>
            </a:r>
            <a:r>
              <a:rPr lang="de-DE" sz="2000" dirty="0"/>
              <a:t> a </a:t>
            </a:r>
            <a:r>
              <a:rPr lang="de-DE" sz="2000" dirty="0" err="1"/>
              <a:t>good</a:t>
            </a:r>
            <a:r>
              <a:rPr lang="de-DE" sz="2000" dirty="0"/>
              <a:t> fit, </a:t>
            </a:r>
            <a:r>
              <a:rPr lang="de-DE" sz="2000" dirty="0" err="1"/>
              <a:t>as</a:t>
            </a:r>
            <a:r>
              <a:rPr lang="de-DE" sz="2000" dirty="0"/>
              <a:t> </a:t>
            </a:r>
            <a:r>
              <a:rPr lang="de-DE" sz="2000" dirty="0" err="1"/>
              <a:t>many</a:t>
            </a:r>
            <a:r>
              <a:rPr lang="de-DE" sz="2000" dirty="0"/>
              <a:t> </a:t>
            </a:r>
            <a:r>
              <a:rPr lang="de-DE" sz="2000" dirty="0" err="1"/>
              <a:t>vendors</a:t>
            </a:r>
            <a:r>
              <a:rPr lang="de-DE" sz="2000" dirty="0"/>
              <a:t> </a:t>
            </a:r>
            <a:r>
              <a:rPr lang="de-DE" sz="2000" dirty="0" err="1"/>
              <a:t>offer</a:t>
            </a:r>
            <a:r>
              <a:rPr lang="de-DE" sz="2000" dirty="0"/>
              <a:t> </a:t>
            </a:r>
            <a:r>
              <a:rPr lang="de-DE" sz="2000" dirty="0" err="1"/>
              <a:t>technical</a:t>
            </a:r>
            <a:r>
              <a:rPr lang="de-DE" sz="2000" dirty="0"/>
              <a:t> </a:t>
            </a:r>
            <a:r>
              <a:rPr lang="de-DE" sz="2000" dirty="0" err="1"/>
              <a:t>documents</a:t>
            </a:r>
            <a:r>
              <a:rPr lang="de-DE" sz="2000" dirty="0"/>
              <a:t> in multiple </a:t>
            </a:r>
            <a:r>
              <a:rPr lang="de-DE" sz="2000" dirty="0" err="1"/>
              <a:t>languages</a:t>
            </a:r>
            <a:r>
              <a:rPr lang="de-DE" sz="2000" dirty="0"/>
              <a:t>.</a:t>
            </a:r>
          </a:p>
          <a:p>
            <a:pPr lvl="1"/>
            <a:endParaRPr lang="de-DE" sz="2000" dirty="0"/>
          </a:p>
          <a:p>
            <a:pPr lvl="1"/>
            <a:r>
              <a:rPr lang="de-DE" sz="2000" b="1" dirty="0" err="1"/>
              <a:t>Requirements</a:t>
            </a:r>
            <a:endParaRPr lang="de-DE" sz="2000" b="1" dirty="0"/>
          </a:p>
          <a:p>
            <a:pPr marL="457200" lvl="1" indent="0">
              <a:buNone/>
            </a:pPr>
            <a:endParaRPr lang="de-DE" sz="1800" dirty="0"/>
          </a:p>
          <a:p>
            <a:pPr lvl="2"/>
            <a:r>
              <a:rPr lang="de-DE" sz="1600" dirty="0"/>
              <a:t>The </a:t>
            </a:r>
            <a:r>
              <a:rPr lang="de-DE" sz="1600" dirty="0" err="1"/>
              <a:t>corpus</a:t>
            </a:r>
            <a:r>
              <a:rPr lang="de-DE" sz="1600" dirty="0"/>
              <a:t> </a:t>
            </a:r>
            <a:r>
              <a:rPr lang="de-DE" sz="1600" dirty="0" err="1"/>
              <a:t>must</a:t>
            </a:r>
            <a:r>
              <a:rPr lang="de-DE" sz="1600" dirty="0"/>
              <a:t> </a:t>
            </a:r>
            <a:r>
              <a:rPr lang="de-DE" sz="1600" dirty="0" err="1"/>
              <a:t>comprise</a:t>
            </a:r>
            <a:r>
              <a:rPr lang="de-DE" sz="1600" dirty="0"/>
              <a:t> </a:t>
            </a:r>
            <a:r>
              <a:rPr lang="de-DE" sz="1600" dirty="0" err="1"/>
              <a:t>documents</a:t>
            </a:r>
            <a:r>
              <a:rPr lang="de-DE" sz="1600" dirty="0"/>
              <a:t> from different </a:t>
            </a:r>
            <a:r>
              <a:rPr lang="de-DE" sz="1600" dirty="0" err="1"/>
              <a:t>vendors</a:t>
            </a:r>
            <a:r>
              <a:rPr lang="de-DE" sz="1600" dirty="0"/>
              <a:t> with multiple </a:t>
            </a:r>
            <a:r>
              <a:rPr lang="de-DE" sz="1600" dirty="0" err="1"/>
              <a:t>languages</a:t>
            </a:r>
            <a:r>
              <a:rPr lang="de-DE" sz="1600" dirty="0"/>
              <a:t> </a:t>
            </a:r>
            <a:r>
              <a:rPr lang="de-DE" sz="1600" dirty="0" err="1"/>
              <a:t>each</a:t>
            </a:r>
            <a:endParaRPr lang="de-DE" sz="1600" dirty="0"/>
          </a:p>
          <a:p>
            <a:pPr lvl="2"/>
            <a:r>
              <a:rPr lang="de-DE" sz="1600" dirty="0"/>
              <a:t>This </a:t>
            </a:r>
            <a:r>
              <a:rPr lang="de-DE" sz="1600" dirty="0" err="1"/>
              <a:t>must</a:t>
            </a:r>
            <a:r>
              <a:rPr lang="de-DE" sz="1600" dirty="0"/>
              <a:t> </a:t>
            </a:r>
            <a:r>
              <a:rPr lang="de-DE" sz="1600" dirty="0" err="1"/>
              <a:t>be</a:t>
            </a:r>
            <a:r>
              <a:rPr lang="de-DE" sz="1600" dirty="0"/>
              <a:t> </a:t>
            </a:r>
            <a:r>
              <a:rPr lang="de-DE" sz="1600" dirty="0" err="1"/>
              <a:t>reproducable</a:t>
            </a:r>
            <a:r>
              <a:rPr lang="de-DE" sz="1600" dirty="0"/>
              <a:t> and extensible in </a:t>
            </a:r>
            <a:r>
              <a:rPr lang="de-DE" sz="1600" dirty="0" err="1"/>
              <a:t>the</a:t>
            </a:r>
            <a:r>
              <a:rPr lang="de-DE" sz="1600" dirty="0"/>
              <a:t> </a:t>
            </a:r>
            <a:r>
              <a:rPr lang="de-DE" sz="1600" dirty="0" err="1"/>
              <a:t>future</a:t>
            </a:r>
            <a:r>
              <a:rPr lang="de-DE" sz="1600" dirty="0"/>
              <a:t>!</a:t>
            </a:r>
          </a:p>
          <a:p>
            <a:pPr lvl="2"/>
            <a:r>
              <a:rPr lang="de-DE" sz="1600" dirty="0" err="1"/>
              <a:t>It</a:t>
            </a:r>
            <a:r>
              <a:rPr lang="de-DE" sz="1600" dirty="0"/>
              <a:t> </a:t>
            </a:r>
            <a:r>
              <a:rPr lang="de-DE" sz="1600" dirty="0" err="1"/>
              <a:t>is</a:t>
            </a:r>
            <a:r>
              <a:rPr lang="de-DE" sz="1600" dirty="0"/>
              <a:t> not </a:t>
            </a:r>
            <a:r>
              <a:rPr lang="de-DE" sz="1600" dirty="0" err="1"/>
              <a:t>sufficient</a:t>
            </a:r>
            <a:r>
              <a:rPr lang="de-DE" sz="1600" dirty="0"/>
              <a:t> to </a:t>
            </a:r>
            <a:r>
              <a:rPr lang="de-DE" sz="1600" dirty="0" err="1"/>
              <a:t>submit</a:t>
            </a:r>
            <a:r>
              <a:rPr lang="de-DE" sz="1600" dirty="0"/>
              <a:t> a </a:t>
            </a:r>
            <a:r>
              <a:rPr lang="de-DE" sz="1600" dirty="0" err="1"/>
              <a:t>collected</a:t>
            </a:r>
            <a:r>
              <a:rPr lang="de-DE" sz="1600" dirty="0"/>
              <a:t> </a:t>
            </a:r>
            <a:r>
              <a:rPr lang="de-DE" sz="1600" dirty="0" err="1"/>
              <a:t>data</a:t>
            </a:r>
            <a:r>
              <a:rPr lang="de-DE" sz="1600" dirty="0"/>
              <a:t> </a:t>
            </a:r>
            <a:r>
              <a:rPr lang="de-DE" sz="1600" dirty="0" err="1"/>
              <a:t>set</a:t>
            </a:r>
            <a:r>
              <a:rPr lang="de-DE" sz="1600" dirty="0"/>
              <a:t> </a:t>
            </a:r>
            <a:r>
              <a:rPr lang="de-DE" sz="1600" dirty="0" err="1"/>
              <a:t>of</a:t>
            </a:r>
            <a:r>
              <a:rPr lang="de-DE" sz="1600" dirty="0"/>
              <a:t> </a:t>
            </a:r>
            <a:r>
              <a:rPr lang="de-DE" sz="1600" dirty="0" err="1"/>
              <a:t>manually</a:t>
            </a:r>
            <a:r>
              <a:rPr lang="de-DE" sz="1600" dirty="0"/>
              <a:t> </a:t>
            </a:r>
            <a:r>
              <a:rPr lang="de-DE" sz="1600" dirty="0" err="1"/>
              <a:t>downloaded</a:t>
            </a:r>
            <a:r>
              <a:rPr lang="de-DE" sz="1600" dirty="0"/>
              <a:t> </a:t>
            </a:r>
            <a:r>
              <a:rPr lang="de-DE" sz="1600" dirty="0" err="1"/>
              <a:t>documents</a:t>
            </a:r>
            <a:r>
              <a:rPr lang="de-DE" sz="1600" dirty="0"/>
              <a:t>!</a:t>
            </a:r>
          </a:p>
          <a:p>
            <a:pPr lvl="2"/>
            <a:r>
              <a:rPr lang="de-DE" sz="1600" dirty="0"/>
              <a:t>Create a </a:t>
            </a:r>
            <a:r>
              <a:rPr lang="de-DE" sz="1600" dirty="0" err="1"/>
              <a:t>configurable</a:t>
            </a:r>
            <a:r>
              <a:rPr lang="de-DE" sz="1600" dirty="0"/>
              <a:t>/extensible </a:t>
            </a:r>
            <a:r>
              <a:rPr lang="de-DE" sz="1600" dirty="0" err="1"/>
              <a:t>index</a:t>
            </a:r>
            <a:r>
              <a:rPr lang="de-DE" sz="1600" dirty="0"/>
              <a:t> </a:t>
            </a:r>
            <a:r>
              <a:rPr lang="de-DE" sz="1600" dirty="0" err="1"/>
              <a:t>of</a:t>
            </a:r>
            <a:r>
              <a:rPr lang="de-DE" sz="1600" dirty="0"/>
              <a:t> </a:t>
            </a:r>
            <a:r>
              <a:rPr lang="de-DE" sz="1600" dirty="0" err="1"/>
              <a:t>websites</a:t>
            </a:r>
            <a:r>
              <a:rPr lang="de-DE" sz="1600" dirty="0"/>
              <a:t> / URLs </a:t>
            </a:r>
            <a:r>
              <a:rPr lang="de-DE" sz="1600" dirty="0" err="1"/>
              <a:t>that</a:t>
            </a:r>
            <a:r>
              <a:rPr lang="de-DE" sz="1600" dirty="0"/>
              <a:t> </a:t>
            </a:r>
            <a:r>
              <a:rPr lang="de-DE" sz="1600" dirty="0" err="1"/>
              <a:t>shall</a:t>
            </a:r>
            <a:r>
              <a:rPr lang="de-DE" sz="1600" dirty="0"/>
              <a:t> </a:t>
            </a:r>
            <a:r>
              <a:rPr lang="de-DE" sz="1600" dirty="0" err="1"/>
              <a:t>be</a:t>
            </a:r>
            <a:r>
              <a:rPr lang="de-DE" sz="1600" dirty="0"/>
              <a:t> </a:t>
            </a:r>
            <a:r>
              <a:rPr lang="de-DE" sz="1600" dirty="0" err="1"/>
              <a:t>crawled</a:t>
            </a:r>
            <a:r>
              <a:rPr lang="de-DE" sz="1600" dirty="0"/>
              <a:t> </a:t>
            </a:r>
            <a:br>
              <a:rPr lang="de-DE" sz="1600" dirty="0"/>
            </a:br>
            <a:r>
              <a:rPr lang="de-DE" sz="1600" dirty="0"/>
              <a:t>(i.e. </a:t>
            </a:r>
            <a:r>
              <a:rPr lang="de-DE" sz="1600" dirty="0" err="1"/>
              <a:t>define</a:t>
            </a:r>
            <a:r>
              <a:rPr lang="de-DE" sz="1600" dirty="0"/>
              <a:t> </a:t>
            </a:r>
            <a:r>
              <a:rPr lang="de-DE" sz="1600" dirty="0" err="1"/>
              <a:t>page</a:t>
            </a:r>
            <a:r>
              <a:rPr lang="de-DE" sz="1600" dirty="0"/>
              <a:t> </a:t>
            </a:r>
            <a:r>
              <a:rPr lang="de-DE" sz="1600" dirty="0" err="1"/>
              <a:t>where</a:t>
            </a:r>
            <a:r>
              <a:rPr lang="de-DE" sz="1600" dirty="0"/>
              <a:t> </a:t>
            </a:r>
            <a:r>
              <a:rPr lang="de-DE" sz="1600" dirty="0" err="1"/>
              <a:t>the</a:t>
            </a:r>
            <a:r>
              <a:rPr lang="de-DE" sz="1600" dirty="0"/>
              <a:t> </a:t>
            </a:r>
            <a:r>
              <a:rPr lang="de-DE" sz="1600" dirty="0" err="1"/>
              <a:t>crawler</a:t>
            </a:r>
            <a:r>
              <a:rPr lang="de-DE" sz="1600" dirty="0"/>
              <a:t> </a:t>
            </a:r>
            <a:r>
              <a:rPr lang="de-DE" sz="1600" dirty="0" err="1"/>
              <a:t>starts</a:t>
            </a:r>
            <a:r>
              <a:rPr lang="de-DE" sz="1600" dirty="0"/>
              <a:t> </a:t>
            </a:r>
            <a:r>
              <a:rPr lang="de-DE" sz="1600" dirty="0" err="1"/>
              <a:t>looking</a:t>
            </a:r>
            <a:r>
              <a:rPr lang="de-DE" sz="1600" dirty="0"/>
              <a:t> </a:t>
            </a:r>
            <a:r>
              <a:rPr lang="de-DE" sz="1600" dirty="0" err="1"/>
              <a:t>for</a:t>
            </a:r>
            <a:r>
              <a:rPr lang="de-DE" sz="1600" dirty="0"/>
              <a:t> </a:t>
            </a:r>
            <a:r>
              <a:rPr lang="de-DE" sz="1600" dirty="0" err="1"/>
              <a:t>downloads</a:t>
            </a:r>
            <a:r>
              <a:rPr lang="de-DE" sz="1600" dirty="0"/>
              <a:t>)</a:t>
            </a:r>
          </a:p>
          <a:p>
            <a:pPr lvl="2"/>
            <a:r>
              <a:rPr lang="de-DE" sz="1600" dirty="0"/>
              <a:t>Create an (intelligent) </a:t>
            </a:r>
            <a:r>
              <a:rPr lang="de-DE" sz="1600" dirty="0" err="1"/>
              <a:t>script</a:t>
            </a:r>
            <a:r>
              <a:rPr lang="de-DE" sz="1600" dirty="0"/>
              <a:t> </a:t>
            </a:r>
            <a:r>
              <a:rPr lang="de-DE" sz="1600" dirty="0" err="1"/>
              <a:t>for</a:t>
            </a:r>
            <a:r>
              <a:rPr lang="de-DE" sz="1600" dirty="0"/>
              <a:t> </a:t>
            </a:r>
            <a:r>
              <a:rPr lang="de-DE" sz="1600" dirty="0" err="1"/>
              <a:t>each</a:t>
            </a:r>
            <a:r>
              <a:rPr lang="de-DE" sz="1600" dirty="0"/>
              <a:t> </a:t>
            </a:r>
            <a:r>
              <a:rPr lang="de-DE" sz="1600" dirty="0" err="1"/>
              <a:t>website</a:t>
            </a:r>
            <a:r>
              <a:rPr lang="de-DE" sz="1600" dirty="0"/>
              <a:t> / </a:t>
            </a:r>
            <a:r>
              <a:rPr lang="de-DE" sz="1600" dirty="0" err="1"/>
              <a:t>vendor</a:t>
            </a:r>
            <a:r>
              <a:rPr lang="de-DE" sz="1600" dirty="0"/>
              <a:t> </a:t>
            </a:r>
            <a:r>
              <a:rPr lang="de-DE" sz="1600" dirty="0" err="1"/>
              <a:t>that</a:t>
            </a:r>
            <a:r>
              <a:rPr lang="de-DE" sz="1600" dirty="0"/>
              <a:t> </a:t>
            </a:r>
            <a:r>
              <a:rPr lang="de-DE" sz="1600" dirty="0" err="1"/>
              <a:t>downloads</a:t>
            </a:r>
            <a:r>
              <a:rPr lang="de-DE" sz="1600" dirty="0"/>
              <a:t> </a:t>
            </a:r>
            <a:r>
              <a:rPr lang="de-DE" sz="1600" dirty="0" err="1"/>
              <a:t>the</a:t>
            </a:r>
            <a:r>
              <a:rPr lang="de-DE" sz="1600" dirty="0"/>
              <a:t> </a:t>
            </a:r>
            <a:r>
              <a:rPr lang="de-DE" sz="1600" dirty="0" err="1"/>
              <a:t>respective</a:t>
            </a:r>
            <a:r>
              <a:rPr lang="de-DE" sz="1600" dirty="0"/>
              <a:t> </a:t>
            </a:r>
            <a:r>
              <a:rPr lang="de-DE" sz="1600" dirty="0" err="1"/>
              <a:t>document</a:t>
            </a:r>
            <a:br>
              <a:rPr lang="de-DE" sz="1600" dirty="0"/>
            </a:br>
            <a:r>
              <a:rPr lang="de-DE" sz="1600" dirty="0"/>
              <a:t>(i.e. do not </a:t>
            </a:r>
            <a:r>
              <a:rPr lang="de-DE" sz="1600" dirty="0" err="1"/>
              <a:t>define</a:t>
            </a:r>
            <a:r>
              <a:rPr lang="de-DE" sz="1600" dirty="0"/>
              <a:t> all URLs </a:t>
            </a:r>
            <a:r>
              <a:rPr lang="de-DE" sz="1600" dirty="0" err="1"/>
              <a:t>manually</a:t>
            </a:r>
            <a:r>
              <a:rPr lang="de-DE" sz="1600" dirty="0"/>
              <a:t>, </a:t>
            </a:r>
            <a:r>
              <a:rPr lang="de-DE" sz="1600" dirty="0" err="1"/>
              <a:t>instead</a:t>
            </a:r>
            <a:r>
              <a:rPr lang="de-DE" sz="1600" dirty="0"/>
              <a:t> </a:t>
            </a:r>
            <a:r>
              <a:rPr lang="de-DE" sz="1600" dirty="0" err="1"/>
              <a:t>try</a:t>
            </a:r>
            <a:r>
              <a:rPr lang="de-DE" sz="1600" dirty="0"/>
              <a:t> to </a:t>
            </a:r>
            <a:r>
              <a:rPr lang="de-DE" sz="1600" dirty="0" err="1"/>
              <a:t>have</a:t>
            </a:r>
            <a:r>
              <a:rPr lang="de-DE" sz="1600" dirty="0"/>
              <a:t> </a:t>
            </a:r>
            <a:r>
              <a:rPr lang="de-DE" sz="1600" dirty="0" err="1"/>
              <a:t>some</a:t>
            </a:r>
            <a:r>
              <a:rPr lang="de-DE" sz="1600" dirty="0"/>
              <a:t> „</a:t>
            </a:r>
            <a:r>
              <a:rPr lang="de-DE" sz="1600" dirty="0" err="1"/>
              <a:t>rules</a:t>
            </a:r>
            <a:r>
              <a:rPr lang="de-DE" sz="1600" dirty="0"/>
              <a:t>“ (e.g. </a:t>
            </a:r>
            <a:r>
              <a:rPr lang="de-DE" sz="1600" dirty="0" err="1"/>
              <a:t>based</a:t>
            </a:r>
            <a:r>
              <a:rPr lang="de-DE" sz="1600" dirty="0"/>
              <a:t> on HTML/CSS </a:t>
            </a:r>
            <a:r>
              <a:rPr lang="de-DE" sz="1600" dirty="0" err="1"/>
              <a:t>information</a:t>
            </a:r>
            <a:r>
              <a:rPr lang="de-DE" sz="1600" dirty="0"/>
              <a:t>) </a:t>
            </a:r>
            <a:r>
              <a:rPr lang="de-DE" sz="1600" dirty="0" err="1"/>
              <a:t>that</a:t>
            </a:r>
            <a:r>
              <a:rPr lang="de-DE" sz="1600" dirty="0"/>
              <a:t> </a:t>
            </a:r>
            <a:r>
              <a:rPr lang="de-DE" sz="1600" dirty="0" err="1"/>
              <a:t>can</a:t>
            </a:r>
            <a:r>
              <a:rPr lang="de-DE" sz="1600" dirty="0"/>
              <a:t> </a:t>
            </a:r>
            <a:r>
              <a:rPr lang="de-DE" sz="1600" dirty="0" err="1"/>
              <a:t>identify</a:t>
            </a:r>
            <a:r>
              <a:rPr lang="de-DE" sz="1600" dirty="0"/>
              <a:t> </a:t>
            </a:r>
            <a:r>
              <a:rPr lang="de-DE" sz="1600" dirty="0" err="1"/>
              <a:t>hyperlinks</a:t>
            </a:r>
            <a:r>
              <a:rPr lang="de-DE" sz="1600" dirty="0"/>
              <a:t> to </a:t>
            </a:r>
            <a:r>
              <a:rPr lang="de-DE" sz="1600" dirty="0" err="1"/>
              <a:t>download</a:t>
            </a:r>
            <a:r>
              <a:rPr lang="de-DE" sz="1600" dirty="0"/>
              <a:t> </a:t>
            </a:r>
            <a:r>
              <a:rPr lang="de-DE" sz="1600" dirty="0" err="1"/>
              <a:t>the</a:t>
            </a:r>
            <a:r>
              <a:rPr lang="de-DE" sz="1600" dirty="0"/>
              <a:t> </a:t>
            </a:r>
            <a:r>
              <a:rPr lang="de-DE" sz="1600" dirty="0" err="1"/>
              <a:t>documents</a:t>
            </a:r>
            <a:r>
              <a:rPr lang="de-DE" sz="1600" dirty="0"/>
              <a:t>)</a:t>
            </a:r>
          </a:p>
          <a:p>
            <a:pPr lvl="2"/>
            <a:r>
              <a:rPr lang="de-DE" sz="1600" dirty="0" err="1"/>
              <a:t>If</a:t>
            </a:r>
            <a:r>
              <a:rPr lang="de-DE" sz="1600" dirty="0"/>
              <a:t> </a:t>
            </a:r>
            <a:r>
              <a:rPr lang="de-DE" sz="1600" dirty="0" err="1"/>
              <a:t>the</a:t>
            </a:r>
            <a:r>
              <a:rPr lang="de-DE" sz="1600" dirty="0"/>
              <a:t> </a:t>
            </a:r>
            <a:r>
              <a:rPr lang="de-DE" sz="1600" dirty="0" err="1"/>
              <a:t>script</a:t>
            </a:r>
            <a:r>
              <a:rPr lang="de-DE" sz="1600" dirty="0"/>
              <a:t> </a:t>
            </a:r>
            <a:r>
              <a:rPr lang="de-DE" sz="1600" dirty="0" err="1"/>
              <a:t>is</a:t>
            </a:r>
            <a:r>
              <a:rPr lang="de-DE" sz="1600" dirty="0"/>
              <a:t> </a:t>
            </a:r>
            <a:r>
              <a:rPr lang="de-DE" sz="1600" dirty="0" err="1"/>
              <a:t>run</a:t>
            </a:r>
            <a:r>
              <a:rPr lang="de-DE" sz="1600" dirty="0"/>
              <a:t> </a:t>
            </a:r>
            <a:r>
              <a:rPr lang="de-DE" sz="1600" dirty="0" err="1"/>
              <a:t>again</a:t>
            </a:r>
            <a:r>
              <a:rPr lang="de-DE" sz="1600" dirty="0"/>
              <a:t>, </a:t>
            </a:r>
            <a:r>
              <a:rPr lang="de-DE" sz="1600" dirty="0" err="1"/>
              <a:t>only</a:t>
            </a:r>
            <a:r>
              <a:rPr lang="de-DE" sz="1600" dirty="0"/>
              <a:t> </a:t>
            </a:r>
            <a:r>
              <a:rPr lang="de-DE" sz="1600" dirty="0" err="1"/>
              <a:t>new</a:t>
            </a:r>
            <a:r>
              <a:rPr lang="de-DE" sz="1600" dirty="0"/>
              <a:t> </a:t>
            </a:r>
            <a:r>
              <a:rPr lang="de-DE" sz="1600" dirty="0" err="1"/>
              <a:t>documents</a:t>
            </a:r>
            <a:r>
              <a:rPr lang="de-DE" sz="1600" dirty="0"/>
              <a:t> </a:t>
            </a:r>
            <a:r>
              <a:rPr lang="de-DE" sz="1600" dirty="0" err="1"/>
              <a:t>shall</a:t>
            </a:r>
            <a:r>
              <a:rPr lang="de-DE" sz="1600" dirty="0"/>
              <a:t> </a:t>
            </a:r>
            <a:r>
              <a:rPr lang="de-DE" sz="1600" dirty="0" err="1"/>
              <a:t>be</a:t>
            </a:r>
            <a:r>
              <a:rPr lang="de-DE" sz="1600" dirty="0"/>
              <a:t> </a:t>
            </a:r>
            <a:r>
              <a:rPr lang="de-DE" sz="1600" dirty="0" err="1"/>
              <a:t>downloaded</a:t>
            </a:r>
            <a:r>
              <a:rPr lang="de-DE" sz="1600" dirty="0"/>
              <a:t> and </a:t>
            </a:r>
            <a:r>
              <a:rPr lang="de-DE" sz="1600" dirty="0" err="1"/>
              <a:t>stored</a:t>
            </a:r>
            <a:r>
              <a:rPr lang="de-DE" sz="1600" dirty="0"/>
              <a:t>.</a:t>
            </a:r>
          </a:p>
        </p:txBody>
      </p:sp>
    </p:spTree>
    <p:extLst>
      <p:ext uri="{BB962C8B-B14F-4D97-AF65-F5344CB8AC3E}">
        <p14:creationId xmlns:p14="http://schemas.microsoft.com/office/powerpoint/2010/main" val="389479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0FAD8-3EA2-4373-9103-77E0202CBC7A}"/>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479B5022-9F9A-4CC9-9D2C-8BF14C9714E9}"/>
              </a:ext>
            </a:extLst>
          </p:cNvPr>
          <p:cNvSpPr>
            <a:spLocks noGrp="1"/>
          </p:cNvSpPr>
          <p:nvPr>
            <p:ph idx="1"/>
          </p:nvPr>
        </p:nvSpPr>
        <p:spPr/>
        <p:txBody>
          <a:bodyPr>
            <a:normAutofit fontScale="92500" lnSpcReduction="20000"/>
          </a:bodyPr>
          <a:lstStyle/>
          <a:p>
            <a:pPr marL="514350" indent="-514350">
              <a:buFont typeface="+mj-lt"/>
              <a:buAutoNum type="arabicPeriod" startAt="2"/>
            </a:pPr>
            <a:r>
              <a:rPr lang="de-DE" sz="2400" dirty="0" err="1"/>
              <a:t>Preprocess</a:t>
            </a:r>
            <a:r>
              <a:rPr lang="de-DE" sz="2400" dirty="0"/>
              <a:t> </a:t>
            </a:r>
            <a:r>
              <a:rPr lang="de-DE" sz="2400" dirty="0" err="1"/>
              <a:t>Documents</a:t>
            </a:r>
            <a:endParaRPr lang="de-DE" sz="2400" dirty="0"/>
          </a:p>
          <a:p>
            <a:pPr marL="514350" indent="-514350">
              <a:buFont typeface="+mj-lt"/>
              <a:buAutoNum type="arabicPeriod" startAt="2"/>
            </a:pPr>
            <a:endParaRPr lang="de-DE" sz="2400" dirty="0"/>
          </a:p>
          <a:p>
            <a:pPr lvl="1"/>
            <a:r>
              <a:rPr lang="en-US" sz="2000" dirty="0"/>
              <a:t>Since the downloaded documents are usually only available as PDFs, pre-processing must also be integrated in your project, i.e. extraction and segmentation of the text. </a:t>
            </a:r>
          </a:p>
          <a:p>
            <a:pPr lvl="1"/>
            <a:r>
              <a:rPr lang="en-US" sz="2000" dirty="0"/>
              <a:t>The main challenge for building up a text corpus from PDF documents is to accurately export the text of single segments from the PDF document.</a:t>
            </a:r>
          </a:p>
          <a:p>
            <a:pPr marL="457200" lvl="1" indent="0">
              <a:buNone/>
            </a:pPr>
            <a:endParaRPr lang="de-DE" sz="2000" dirty="0"/>
          </a:p>
          <a:p>
            <a:pPr lvl="1"/>
            <a:r>
              <a:rPr lang="de-DE" sz="2000" b="1" dirty="0" err="1"/>
              <a:t>Requirements</a:t>
            </a:r>
            <a:endParaRPr lang="de-DE" sz="2000" b="1" dirty="0"/>
          </a:p>
          <a:p>
            <a:pPr marL="457200" lvl="1" indent="0">
              <a:buNone/>
            </a:pPr>
            <a:endParaRPr lang="de-DE" sz="1800" dirty="0"/>
          </a:p>
          <a:p>
            <a:pPr lvl="2"/>
            <a:r>
              <a:rPr lang="de-DE" sz="1600" dirty="0"/>
              <a:t>The </a:t>
            </a:r>
            <a:r>
              <a:rPr lang="de-DE" sz="1600" dirty="0" err="1"/>
              <a:t>text</a:t>
            </a:r>
            <a:r>
              <a:rPr lang="de-DE" sz="1600" dirty="0"/>
              <a:t> </a:t>
            </a:r>
            <a:r>
              <a:rPr lang="de-DE" sz="1600" dirty="0" err="1"/>
              <a:t>of</a:t>
            </a:r>
            <a:r>
              <a:rPr lang="de-DE" sz="1600" dirty="0"/>
              <a:t> </a:t>
            </a:r>
            <a:r>
              <a:rPr lang="de-DE" sz="1600" dirty="0" err="1"/>
              <a:t>the</a:t>
            </a:r>
            <a:r>
              <a:rPr lang="de-DE" sz="1600" dirty="0"/>
              <a:t> </a:t>
            </a:r>
            <a:r>
              <a:rPr lang="de-DE" sz="1600" dirty="0" err="1"/>
              <a:t>complete</a:t>
            </a:r>
            <a:r>
              <a:rPr lang="de-DE" sz="1600" dirty="0"/>
              <a:t> </a:t>
            </a:r>
            <a:r>
              <a:rPr lang="de-DE" sz="1600" dirty="0" err="1"/>
              <a:t>document</a:t>
            </a:r>
            <a:r>
              <a:rPr lang="de-DE" sz="1600" dirty="0"/>
              <a:t> </a:t>
            </a:r>
            <a:r>
              <a:rPr lang="de-DE" sz="1600" dirty="0" err="1"/>
              <a:t>should</a:t>
            </a:r>
            <a:r>
              <a:rPr lang="de-DE" sz="1600" dirty="0"/>
              <a:t> </a:t>
            </a:r>
            <a:r>
              <a:rPr lang="de-DE" sz="1600" dirty="0" err="1"/>
              <a:t>be</a:t>
            </a:r>
            <a:r>
              <a:rPr lang="de-DE" sz="1600" dirty="0"/>
              <a:t> </a:t>
            </a:r>
            <a:r>
              <a:rPr lang="de-DE" sz="1600" dirty="0" err="1"/>
              <a:t>hierarchically</a:t>
            </a:r>
            <a:r>
              <a:rPr lang="de-DE" sz="1600" dirty="0"/>
              <a:t> </a:t>
            </a:r>
            <a:r>
              <a:rPr lang="de-DE" sz="1600" dirty="0" err="1"/>
              <a:t>segmented</a:t>
            </a:r>
            <a:r>
              <a:rPr lang="de-DE" sz="1600" dirty="0"/>
              <a:t>, i.e. </a:t>
            </a:r>
            <a:r>
              <a:rPr lang="de-DE" sz="1600" dirty="0" err="1"/>
              <a:t>chapters</a:t>
            </a:r>
            <a:r>
              <a:rPr lang="de-DE" sz="1600" dirty="0"/>
              <a:t>/</a:t>
            </a:r>
            <a:r>
              <a:rPr lang="de-DE" sz="1600" dirty="0" err="1"/>
              <a:t>sections</a:t>
            </a:r>
            <a:r>
              <a:rPr lang="de-DE" sz="1600" dirty="0"/>
              <a:t>/sub-</a:t>
            </a:r>
            <a:r>
              <a:rPr lang="de-DE" sz="1600" dirty="0" err="1"/>
              <a:t>sections</a:t>
            </a:r>
            <a:r>
              <a:rPr lang="de-DE" sz="1600" dirty="0"/>
              <a:t> etc. </a:t>
            </a:r>
            <a:br>
              <a:rPr lang="de-DE" sz="1600" dirty="0"/>
            </a:br>
            <a:r>
              <a:rPr lang="de-DE" sz="1600" dirty="0"/>
              <a:t>– </a:t>
            </a:r>
            <a:r>
              <a:rPr lang="de-DE" sz="1600" dirty="0" err="1"/>
              <a:t>alternativelly</a:t>
            </a:r>
            <a:r>
              <a:rPr lang="de-DE" sz="1600" dirty="0"/>
              <a:t>, you </a:t>
            </a:r>
            <a:r>
              <a:rPr lang="de-DE" sz="1600" dirty="0" err="1"/>
              <a:t>can</a:t>
            </a:r>
            <a:r>
              <a:rPr lang="de-DE" sz="1600" dirty="0"/>
              <a:t> </a:t>
            </a:r>
            <a:r>
              <a:rPr lang="de-DE" sz="1600" dirty="0" err="1"/>
              <a:t>choose</a:t>
            </a:r>
            <a:r>
              <a:rPr lang="de-DE" sz="1600" dirty="0"/>
              <a:t> a </a:t>
            </a:r>
            <a:r>
              <a:rPr lang="de-DE" sz="1600" dirty="0" err="1"/>
              <a:t>reasonable</a:t>
            </a:r>
            <a:r>
              <a:rPr lang="de-DE" sz="1600" dirty="0"/>
              <a:t> </a:t>
            </a:r>
            <a:r>
              <a:rPr lang="de-DE" sz="1600" dirty="0" err="1"/>
              <a:t>segmentation</a:t>
            </a:r>
            <a:r>
              <a:rPr lang="de-DE" sz="1600" dirty="0"/>
              <a:t> </a:t>
            </a:r>
            <a:r>
              <a:rPr lang="de-DE" sz="1600" dirty="0" err="1"/>
              <a:t>level</a:t>
            </a:r>
            <a:r>
              <a:rPr lang="de-DE" sz="1600" dirty="0"/>
              <a:t> (e.g. all </a:t>
            </a:r>
            <a:r>
              <a:rPr lang="de-DE" sz="1600" dirty="0" err="1"/>
              <a:t>sections</a:t>
            </a:r>
            <a:r>
              <a:rPr lang="de-DE" sz="1600" dirty="0"/>
              <a:t>)</a:t>
            </a:r>
          </a:p>
          <a:p>
            <a:pPr lvl="2"/>
            <a:r>
              <a:rPr lang="de-DE" sz="1600" dirty="0" err="1"/>
              <a:t>Again</a:t>
            </a:r>
            <a:r>
              <a:rPr lang="de-DE" sz="1600" dirty="0"/>
              <a:t>, </a:t>
            </a:r>
            <a:r>
              <a:rPr lang="de-DE" sz="1600" dirty="0" err="1"/>
              <a:t>the</a:t>
            </a:r>
            <a:r>
              <a:rPr lang="de-DE" sz="1600" dirty="0"/>
              <a:t> </a:t>
            </a:r>
            <a:r>
              <a:rPr lang="de-DE" sz="1600" dirty="0" err="1"/>
              <a:t>complete</a:t>
            </a:r>
            <a:r>
              <a:rPr lang="de-DE" sz="1600" dirty="0"/>
              <a:t> </a:t>
            </a:r>
            <a:r>
              <a:rPr lang="de-DE" sz="1600" dirty="0" err="1"/>
              <a:t>process</a:t>
            </a:r>
            <a:r>
              <a:rPr lang="de-DE" sz="1600" dirty="0"/>
              <a:t> </a:t>
            </a:r>
            <a:r>
              <a:rPr lang="de-DE" sz="1600" dirty="0" err="1"/>
              <a:t>must</a:t>
            </a:r>
            <a:r>
              <a:rPr lang="de-DE" sz="1600" dirty="0"/>
              <a:t> </a:t>
            </a:r>
            <a:r>
              <a:rPr lang="de-DE" sz="1600" dirty="0" err="1"/>
              <a:t>be</a:t>
            </a:r>
            <a:r>
              <a:rPr lang="de-DE" sz="1600" dirty="0"/>
              <a:t> </a:t>
            </a:r>
            <a:r>
              <a:rPr lang="de-DE" sz="1600" dirty="0" err="1"/>
              <a:t>reproducible</a:t>
            </a:r>
            <a:r>
              <a:rPr lang="de-DE" sz="1600" dirty="0"/>
              <a:t>. </a:t>
            </a:r>
          </a:p>
          <a:p>
            <a:pPr lvl="2"/>
            <a:r>
              <a:rPr lang="de-DE" sz="1600" dirty="0" err="1"/>
              <a:t>Submitting</a:t>
            </a:r>
            <a:r>
              <a:rPr lang="de-DE" sz="1600" dirty="0"/>
              <a:t> a </a:t>
            </a:r>
            <a:r>
              <a:rPr lang="de-DE" sz="1600" dirty="0" err="1"/>
              <a:t>collection</a:t>
            </a:r>
            <a:r>
              <a:rPr lang="de-DE" sz="1600" dirty="0"/>
              <a:t> </a:t>
            </a:r>
            <a:r>
              <a:rPr lang="de-DE" sz="1600" dirty="0" err="1"/>
              <a:t>of</a:t>
            </a:r>
            <a:r>
              <a:rPr lang="de-DE" sz="1600" dirty="0"/>
              <a:t> </a:t>
            </a:r>
            <a:r>
              <a:rPr lang="de-DE" sz="1600" dirty="0" err="1"/>
              <a:t>preprocessed</a:t>
            </a:r>
            <a:r>
              <a:rPr lang="de-DE" sz="1600" dirty="0"/>
              <a:t> </a:t>
            </a:r>
            <a:r>
              <a:rPr lang="de-DE" sz="1600" dirty="0" err="1"/>
              <a:t>texts</a:t>
            </a:r>
            <a:r>
              <a:rPr lang="de-DE" sz="1600" dirty="0"/>
              <a:t> </a:t>
            </a:r>
            <a:r>
              <a:rPr lang="de-DE" sz="1600" dirty="0" err="1"/>
              <a:t>is</a:t>
            </a:r>
            <a:r>
              <a:rPr lang="de-DE" sz="1600" dirty="0"/>
              <a:t> not </a:t>
            </a:r>
            <a:r>
              <a:rPr lang="de-DE" sz="1600" dirty="0" err="1"/>
              <a:t>sufficient</a:t>
            </a:r>
            <a:r>
              <a:rPr lang="de-DE" sz="1600" dirty="0"/>
              <a:t>!</a:t>
            </a:r>
          </a:p>
          <a:p>
            <a:pPr lvl="2"/>
            <a:endParaRPr lang="en-US" sz="1600" dirty="0"/>
          </a:p>
          <a:p>
            <a:pPr lvl="1"/>
            <a:r>
              <a:rPr lang="en-US" sz="2000" b="1" dirty="0"/>
              <a:t>Tipps</a:t>
            </a:r>
            <a:endParaRPr lang="en-US" sz="1600" dirty="0"/>
          </a:p>
          <a:p>
            <a:pPr lvl="2"/>
            <a:r>
              <a:rPr lang="en-US" sz="1600" dirty="0"/>
              <a:t>You can check, if available libraries have sufficient results (e.g. </a:t>
            </a:r>
            <a:r>
              <a:rPr lang="en-US" sz="1600" dirty="0">
                <a:hlinkClick r:id="rId2"/>
              </a:rPr>
              <a:t>https://github.com/MBAigner/PDFSegmenter</a:t>
            </a:r>
            <a:r>
              <a:rPr lang="en-US" sz="1600" dirty="0"/>
              <a:t>)  </a:t>
            </a:r>
          </a:p>
          <a:p>
            <a:pPr lvl="2"/>
            <a:r>
              <a:rPr lang="en-US" sz="1600" dirty="0"/>
              <a:t>If not, you must work with the low-level PDF blocks on your own (hint: headlines are key here)</a:t>
            </a:r>
          </a:p>
          <a:p>
            <a:pPr lvl="3"/>
            <a:r>
              <a:rPr lang="en-US" sz="1400" dirty="0"/>
              <a:t>A possibility to identify headlines is to exploit the PDF bookmarks. </a:t>
            </a:r>
          </a:p>
          <a:p>
            <a:pPr lvl="3"/>
            <a:r>
              <a:rPr lang="en-US" sz="1400" dirty="0"/>
              <a:t>Some libraries (like pdf2xml - </a:t>
            </a:r>
            <a:r>
              <a:rPr lang="en-US" sz="1400" dirty="0">
                <a:hlinkClick r:id="rId3"/>
              </a:rPr>
              <a:t>https://github.com/kermitt2/pdf2xml</a:t>
            </a:r>
            <a:r>
              <a:rPr lang="en-US" sz="1400" dirty="0"/>
              <a:t>) can export the table of contents (PDF bookmarks) from the document as XML. </a:t>
            </a:r>
            <a:endParaRPr lang="de-DE" sz="1400" dirty="0"/>
          </a:p>
          <a:p>
            <a:endParaRPr lang="de-DE" dirty="0"/>
          </a:p>
        </p:txBody>
      </p:sp>
    </p:spTree>
    <p:extLst>
      <p:ext uri="{BB962C8B-B14F-4D97-AF65-F5344CB8AC3E}">
        <p14:creationId xmlns:p14="http://schemas.microsoft.com/office/powerpoint/2010/main" val="307694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0FAD8-3EA2-4373-9103-77E0202CBC7A}"/>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479B5022-9F9A-4CC9-9D2C-8BF14C9714E9}"/>
              </a:ext>
            </a:extLst>
          </p:cNvPr>
          <p:cNvSpPr>
            <a:spLocks noGrp="1"/>
          </p:cNvSpPr>
          <p:nvPr>
            <p:ph idx="1"/>
          </p:nvPr>
        </p:nvSpPr>
        <p:spPr/>
        <p:txBody>
          <a:bodyPr/>
          <a:lstStyle/>
          <a:p>
            <a:pPr marL="514350" indent="-514350">
              <a:buFont typeface="+mj-lt"/>
              <a:buAutoNum type="arabicPeriod" startAt="2"/>
            </a:pPr>
            <a:r>
              <a:rPr lang="de-DE" sz="2400" dirty="0" err="1"/>
              <a:t>Preprocess</a:t>
            </a:r>
            <a:r>
              <a:rPr lang="de-DE" sz="2400" dirty="0"/>
              <a:t> </a:t>
            </a:r>
            <a:br>
              <a:rPr lang="de-DE" sz="2400" dirty="0"/>
            </a:br>
            <a:r>
              <a:rPr lang="de-DE" sz="2400" dirty="0" err="1"/>
              <a:t>Documents</a:t>
            </a:r>
            <a:endParaRPr lang="de-DE" sz="2400" dirty="0"/>
          </a:p>
          <a:p>
            <a:pPr marL="514350" indent="-514350">
              <a:buFont typeface="+mj-lt"/>
              <a:buAutoNum type="arabicPeriod" startAt="2"/>
            </a:pPr>
            <a:endParaRPr lang="de-DE" sz="2400" dirty="0"/>
          </a:p>
          <a:p>
            <a:pPr lvl="2"/>
            <a:endParaRPr lang="de-DE" sz="1600" dirty="0"/>
          </a:p>
          <a:p>
            <a:endParaRPr lang="de-DE" dirty="0"/>
          </a:p>
        </p:txBody>
      </p:sp>
      <p:pic>
        <p:nvPicPr>
          <p:cNvPr id="5" name="Grafik 4">
            <a:extLst>
              <a:ext uri="{FF2B5EF4-FFF2-40B4-BE49-F238E27FC236}">
                <a16:creationId xmlns:a16="http://schemas.microsoft.com/office/drawing/2014/main" id="{823AA699-BB8E-41C9-903E-625A85AA246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274494" y="176918"/>
            <a:ext cx="8278380" cy="6315956"/>
          </a:xfrm>
          <a:prstGeom prst="rect">
            <a:avLst/>
          </a:prstGeom>
        </p:spPr>
      </p:pic>
    </p:spTree>
    <p:extLst>
      <p:ext uri="{BB962C8B-B14F-4D97-AF65-F5344CB8AC3E}">
        <p14:creationId xmlns:p14="http://schemas.microsoft.com/office/powerpoint/2010/main" val="4756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0FAD8-3EA2-4373-9103-77E0202CBC7A}"/>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479B5022-9F9A-4CC9-9D2C-8BF14C9714E9}"/>
              </a:ext>
            </a:extLst>
          </p:cNvPr>
          <p:cNvSpPr>
            <a:spLocks noGrp="1"/>
          </p:cNvSpPr>
          <p:nvPr>
            <p:ph idx="1"/>
          </p:nvPr>
        </p:nvSpPr>
        <p:spPr/>
        <p:txBody>
          <a:bodyPr/>
          <a:lstStyle/>
          <a:p>
            <a:pPr marL="514350" indent="-514350">
              <a:buFont typeface="+mj-lt"/>
              <a:buAutoNum type="arabicPeriod" startAt="2"/>
            </a:pPr>
            <a:r>
              <a:rPr lang="de-DE" sz="2400" dirty="0" err="1"/>
              <a:t>Preprocess</a:t>
            </a:r>
            <a:r>
              <a:rPr lang="de-DE" sz="2400" dirty="0"/>
              <a:t> </a:t>
            </a:r>
            <a:br>
              <a:rPr lang="de-DE" sz="2400" dirty="0"/>
            </a:br>
            <a:r>
              <a:rPr lang="de-DE" sz="2400" dirty="0" err="1"/>
              <a:t>Documents</a:t>
            </a:r>
            <a:endParaRPr lang="de-DE" sz="2400" dirty="0"/>
          </a:p>
          <a:p>
            <a:pPr marL="514350" indent="-514350">
              <a:buFont typeface="+mj-lt"/>
              <a:buAutoNum type="arabicPeriod" startAt="2"/>
            </a:pPr>
            <a:endParaRPr lang="de-DE" sz="2400" dirty="0"/>
          </a:p>
          <a:p>
            <a:pPr lvl="2"/>
            <a:endParaRPr lang="de-DE" sz="1600" dirty="0"/>
          </a:p>
          <a:p>
            <a:endParaRPr lang="de-DE" dirty="0"/>
          </a:p>
        </p:txBody>
      </p:sp>
      <p:pic>
        <p:nvPicPr>
          <p:cNvPr id="6" name="Grafik 5">
            <a:extLst>
              <a:ext uri="{FF2B5EF4-FFF2-40B4-BE49-F238E27FC236}">
                <a16:creationId xmlns:a16="http://schemas.microsoft.com/office/drawing/2014/main" id="{005A6917-3C0B-4539-A880-7699AA28601E}"/>
              </a:ext>
            </a:extLst>
          </p:cNvPr>
          <p:cNvPicPr>
            <a:picLocks noChangeAspect="1"/>
          </p:cNvPicPr>
          <p:nvPr/>
        </p:nvPicPr>
        <p:blipFill>
          <a:blip r:embed="rId2"/>
          <a:stretch>
            <a:fillRect/>
          </a:stretch>
        </p:blipFill>
        <p:spPr>
          <a:xfrm>
            <a:off x="3166653" y="185285"/>
            <a:ext cx="5858693" cy="6487430"/>
          </a:xfrm>
          <a:prstGeom prst="rect">
            <a:avLst/>
          </a:prstGeom>
        </p:spPr>
      </p:pic>
    </p:spTree>
    <p:extLst>
      <p:ext uri="{BB962C8B-B14F-4D97-AF65-F5344CB8AC3E}">
        <p14:creationId xmlns:p14="http://schemas.microsoft.com/office/powerpoint/2010/main" val="117012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0FAD8-3EA2-4373-9103-77E0202CBC7A}"/>
              </a:ext>
            </a:extLst>
          </p:cNvPr>
          <p:cNvSpPr>
            <a:spLocks noGrp="1"/>
          </p:cNvSpPr>
          <p:nvPr>
            <p:ph type="title"/>
          </p:nvPr>
        </p:nvSpPr>
        <p:spPr/>
        <p:txBody>
          <a:bodyPr/>
          <a:lstStyle/>
          <a:p>
            <a:r>
              <a:rPr lang="de-DE" dirty="0"/>
              <a:t>Tasks</a:t>
            </a:r>
          </a:p>
        </p:txBody>
      </p:sp>
      <p:sp>
        <p:nvSpPr>
          <p:cNvPr id="3" name="Inhaltsplatzhalter 2">
            <a:extLst>
              <a:ext uri="{FF2B5EF4-FFF2-40B4-BE49-F238E27FC236}">
                <a16:creationId xmlns:a16="http://schemas.microsoft.com/office/drawing/2014/main" id="{479B5022-9F9A-4CC9-9D2C-8BF14C9714E9}"/>
              </a:ext>
            </a:extLst>
          </p:cNvPr>
          <p:cNvSpPr>
            <a:spLocks noGrp="1"/>
          </p:cNvSpPr>
          <p:nvPr>
            <p:ph idx="1"/>
          </p:nvPr>
        </p:nvSpPr>
        <p:spPr/>
        <p:txBody>
          <a:bodyPr>
            <a:normAutofit/>
          </a:bodyPr>
          <a:lstStyle/>
          <a:p>
            <a:pPr marL="514350" indent="-514350">
              <a:buFont typeface="+mj-lt"/>
              <a:buAutoNum type="arabicPeriod" startAt="3"/>
            </a:pPr>
            <a:r>
              <a:rPr lang="de-DE" sz="2400" dirty="0"/>
              <a:t>Align </a:t>
            </a:r>
            <a:r>
              <a:rPr lang="de-DE" sz="2400" dirty="0" err="1"/>
              <a:t>segments</a:t>
            </a:r>
            <a:r>
              <a:rPr lang="de-DE" sz="2400" dirty="0"/>
              <a:t> </a:t>
            </a:r>
            <a:r>
              <a:rPr lang="de-DE" sz="2400" dirty="0" err="1"/>
              <a:t>of</a:t>
            </a:r>
            <a:r>
              <a:rPr lang="de-DE" sz="2400" dirty="0"/>
              <a:t> </a:t>
            </a:r>
            <a:r>
              <a:rPr lang="de-DE" sz="2400" dirty="0" err="1"/>
              <a:t>documents</a:t>
            </a:r>
            <a:r>
              <a:rPr lang="de-DE" sz="2400" dirty="0"/>
              <a:t> </a:t>
            </a:r>
            <a:r>
              <a:rPr lang="de-DE" sz="2400" dirty="0" err="1"/>
              <a:t>that</a:t>
            </a:r>
            <a:r>
              <a:rPr lang="de-DE" sz="2400" dirty="0"/>
              <a:t> </a:t>
            </a:r>
            <a:r>
              <a:rPr lang="de-DE" sz="2400" dirty="0" err="1"/>
              <a:t>are</a:t>
            </a:r>
            <a:r>
              <a:rPr lang="de-DE" sz="2400" dirty="0"/>
              <a:t> </a:t>
            </a:r>
            <a:r>
              <a:rPr lang="de-DE" sz="2400" dirty="0" err="1"/>
              <a:t>available</a:t>
            </a:r>
            <a:r>
              <a:rPr lang="de-DE" sz="2400" dirty="0"/>
              <a:t> in </a:t>
            </a:r>
            <a:r>
              <a:rPr lang="de-DE" sz="2400" dirty="0" err="1"/>
              <a:t>mulitple</a:t>
            </a:r>
            <a:r>
              <a:rPr lang="de-DE" sz="2400" dirty="0"/>
              <a:t> </a:t>
            </a:r>
            <a:r>
              <a:rPr lang="de-DE" sz="2400" dirty="0" err="1"/>
              <a:t>languages</a:t>
            </a:r>
            <a:endParaRPr lang="de-DE" sz="2400" dirty="0"/>
          </a:p>
          <a:p>
            <a:pPr marL="514350" indent="-514350">
              <a:buFont typeface="+mj-lt"/>
              <a:buAutoNum type="arabicPeriod" startAt="3"/>
            </a:pPr>
            <a:endParaRPr lang="de-DE" sz="2400" dirty="0"/>
          </a:p>
          <a:p>
            <a:pPr lvl="1"/>
            <a:r>
              <a:rPr lang="de-DE" dirty="0"/>
              <a:t>In a parallel, multilingual </a:t>
            </a:r>
            <a:r>
              <a:rPr lang="de-DE" dirty="0" err="1"/>
              <a:t>corpus</a:t>
            </a:r>
            <a:r>
              <a:rPr lang="de-DE" dirty="0"/>
              <a:t>, </a:t>
            </a:r>
            <a:r>
              <a:rPr lang="en-US" dirty="0"/>
              <a:t>both languages need to be aligned, </a:t>
            </a:r>
            <a:br>
              <a:rPr lang="en-US" dirty="0"/>
            </a:br>
            <a:r>
              <a:rPr lang="en-US" dirty="0"/>
              <a:t>i.e., corresponding segments, usually sections or paragraphs, need to be matched. </a:t>
            </a:r>
          </a:p>
          <a:p>
            <a:pPr marL="457200" lvl="1" indent="0">
              <a:buNone/>
            </a:pPr>
            <a:endParaRPr lang="de-DE" sz="2000" dirty="0"/>
          </a:p>
          <a:p>
            <a:pPr lvl="1"/>
            <a:r>
              <a:rPr lang="de-DE" sz="2000" b="1" dirty="0" err="1"/>
              <a:t>Requirements</a:t>
            </a:r>
            <a:endParaRPr lang="de-DE" sz="2000" b="1" dirty="0"/>
          </a:p>
          <a:p>
            <a:pPr marL="457200" lvl="1" indent="0">
              <a:buNone/>
            </a:pPr>
            <a:endParaRPr lang="de-DE" sz="1800" dirty="0"/>
          </a:p>
          <a:p>
            <a:pPr lvl="2"/>
            <a:r>
              <a:rPr lang="de-DE" sz="1600" dirty="0" err="1"/>
              <a:t>If</a:t>
            </a:r>
            <a:r>
              <a:rPr lang="de-DE" sz="1600" dirty="0"/>
              <a:t> </a:t>
            </a:r>
            <a:r>
              <a:rPr lang="de-DE" sz="1600" dirty="0" err="1"/>
              <a:t>for</a:t>
            </a:r>
            <a:r>
              <a:rPr lang="de-DE" sz="1600" dirty="0"/>
              <a:t> a </a:t>
            </a:r>
            <a:r>
              <a:rPr lang="de-DE" sz="1600" dirty="0" err="1"/>
              <a:t>document</a:t>
            </a:r>
            <a:r>
              <a:rPr lang="de-DE" sz="1600" dirty="0"/>
              <a:t> multiple </a:t>
            </a:r>
            <a:r>
              <a:rPr lang="de-DE" sz="1600" dirty="0" err="1"/>
              <a:t>languages</a:t>
            </a:r>
            <a:r>
              <a:rPr lang="de-DE" sz="1600" dirty="0"/>
              <a:t> </a:t>
            </a:r>
            <a:r>
              <a:rPr lang="de-DE" sz="1600" dirty="0" err="1"/>
              <a:t>exist</a:t>
            </a:r>
            <a:r>
              <a:rPr lang="de-DE" sz="1600" dirty="0"/>
              <a:t>, </a:t>
            </a:r>
            <a:r>
              <a:rPr lang="de-DE" sz="1600" dirty="0" err="1"/>
              <a:t>their</a:t>
            </a:r>
            <a:r>
              <a:rPr lang="de-DE" sz="1600" dirty="0"/>
              <a:t> </a:t>
            </a:r>
            <a:r>
              <a:rPr lang="de-DE" sz="1600" dirty="0" err="1"/>
              <a:t>segments</a:t>
            </a:r>
            <a:r>
              <a:rPr lang="de-DE" sz="1600" dirty="0"/>
              <a:t> </a:t>
            </a:r>
            <a:r>
              <a:rPr lang="de-DE" sz="1600" dirty="0" err="1"/>
              <a:t>need</a:t>
            </a:r>
            <a:r>
              <a:rPr lang="de-DE" sz="1600" dirty="0"/>
              <a:t> to </a:t>
            </a:r>
            <a:r>
              <a:rPr lang="de-DE" sz="1600" dirty="0" err="1"/>
              <a:t>be</a:t>
            </a:r>
            <a:r>
              <a:rPr lang="de-DE" sz="1600" dirty="0"/>
              <a:t> </a:t>
            </a:r>
            <a:r>
              <a:rPr lang="de-DE" sz="1600" dirty="0" err="1"/>
              <a:t>aligned</a:t>
            </a:r>
            <a:endParaRPr lang="de-DE" sz="1600" dirty="0"/>
          </a:p>
          <a:p>
            <a:pPr lvl="2"/>
            <a:endParaRPr lang="en-US" sz="1600" dirty="0"/>
          </a:p>
          <a:p>
            <a:pPr lvl="1"/>
            <a:r>
              <a:rPr lang="en-US" sz="2000" b="1" dirty="0"/>
              <a:t>Tipps</a:t>
            </a:r>
            <a:endParaRPr lang="en-US" sz="1600" dirty="0"/>
          </a:p>
          <a:p>
            <a:pPr lvl="2"/>
            <a:r>
              <a:rPr lang="de-DE" sz="1600" dirty="0" err="1"/>
              <a:t>For</a:t>
            </a:r>
            <a:r>
              <a:rPr lang="de-DE" sz="1600" dirty="0"/>
              <a:t> </a:t>
            </a:r>
            <a:r>
              <a:rPr lang="de-DE" sz="1600" dirty="0" err="1"/>
              <a:t>this</a:t>
            </a:r>
            <a:r>
              <a:rPr lang="de-DE" sz="1600" dirty="0"/>
              <a:t> </a:t>
            </a:r>
            <a:r>
              <a:rPr lang="de-DE" sz="1600" dirty="0" err="1"/>
              <a:t>project</a:t>
            </a:r>
            <a:r>
              <a:rPr lang="de-DE" sz="1600" dirty="0"/>
              <a:t> a simple </a:t>
            </a:r>
            <a:r>
              <a:rPr lang="de-DE" sz="1600" dirty="0" err="1"/>
              <a:t>mechanism</a:t>
            </a:r>
            <a:r>
              <a:rPr lang="de-DE" sz="1600" dirty="0"/>
              <a:t>, e.g. </a:t>
            </a:r>
            <a:r>
              <a:rPr lang="de-DE" sz="1600" dirty="0" err="1"/>
              <a:t>based</a:t>
            </a:r>
            <a:r>
              <a:rPr lang="de-DE" sz="1600" dirty="0"/>
              <a:t> on </a:t>
            </a:r>
            <a:r>
              <a:rPr lang="de-DE" sz="1600" dirty="0" err="1"/>
              <a:t>chapter</a:t>
            </a:r>
            <a:r>
              <a:rPr lang="de-DE" sz="1600" dirty="0"/>
              <a:t> </a:t>
            </a:r>
            <a:r>
              <a:rPr lang="de-DE" sz="1600" dirty="0" err="1"/>
              <a:t>numbers</a:t>
            </a:r>
            <a:r>
              <a:rPr lang="de-DE" sz="1600" dirty="0"/>
              <a:t> </a:t>
            </a:r>
            <a:r>
              <a:rPr lang="de-DE" sz="1600" dirty="0" err="1"/>
              <a:t>is</a:t>
            </a:r>
            <a:r>
              <a:rPr lang="de-DE" sz="1600" dirty="0"/>
              <a:t> </a:t>
            </a:r>
            <a:r>
              <a:rPr lang="de-DE" sz="1600" dirty="0" err="1"/>
              <a:t>sufficient</a:t>
            </a:r>
            <a:endParaRPr lang="de-DE" sz="1600" dirty="0"/>
          </a:p>
          <a:p>
            <a:pPr lvl="2"/>
            <a:r>
              <a:rPr lang="de-DE" sz="1600" dirty="0" err="1"/>
              <a:t>Sometimes</a:t>
            </a:r>
            <a:r>
              <a:rPr lang="de-DE" sz="1600" dirty="0"/>
              <a:t> PDF </a:t>
            </a:r>
            <a:r>
              <a:rPr lang="de-DE" sz="1600" dirty="0" err="1"/>
              <a:t>documents</a:t>
            </a:r>
            <a:r>
              <a:rPr lang="de-DE" sz="1600" dirty="0"/>
              <a:t> </a:t>
            </a:r>
            <a:r>
              <a:rPr lang="de-DE" sz="1600" dirty="0" err="1"/>
              <a:t>contain</a:t>
            </a:r>
            <a:r>
              <a:rPr lang="de-DE" sz="1600" dirty="0"/>
              <a:t> multiple </a:t>
            </a:r>
            <a:r>
              <a:rPr lang="de-DE" sz="1600" dirty="0" err="1"/>
              <a:t>languages</a:t>
            </a:r>
            <a:r>
              <a:rPr lang="de-DE" sz="1600" dirty="0"/>
              <a:t>. This </a:t>
            </a:r>
            <a:r>
              <a:rPr lang="de-DE" sz="1600" dirty="0" err="1"/>
              <a:t>must</a:t>
            </a:r>
            <a:r>
              <a:rPr lang="de-DE" sz="1600" dirty="0"/>
              <a:t> </a:t>
            </a:r>
            <a:r>
              <a:rPr lang="de-DE" sz="1600" dirty="0" err="1"/>
              <a:t>be</a:t>
            </a:r>
            <a:r>
              <a:rPr lang="de-DE" sz="1600" dirty="0"/>
              <a:t> </a:t>
            </a:r>
            <a:r>
              <a:rPr lang="de-DE" sz="1600" dirty="0" err="1"/>
              <a:t>handled</a:t>
            </a:r>
            <a:r>
              <a:rPr lang="de-DE" sz="1600" dirty="0"/>
              <a:t> </a:t>
            </a:r>
            <a:r>
              <a:rPr lang="de-DE" sz="1600" dirty="0" err="1"/>
              <a:t>accordingly</a:t>
            </a:r>
            <a:r>
              <a:rPr lang="de-DE" sz="1600" dirty="0"/>
              <a:t>. You </a:t>
            </a:r>
            <a:r>
              <a:rPr lang="de-DE" sz="1600" dirty="0" err="1"/>
              <a:t>can</a:t>
            </a:r>
            <a:r>
              <a:rPr lang="de-DE" sz="1600" dirty="0"/>
              <a:t> </a:t>
            </a:r>
            <a:r>
              <a:rPr lang="de-DE" sz="1600" dirty="0" err="1"/>
              <a:t>use</a:t>
            </a:r>
            <a:r>
              <a:rPr lang="de-DE" sz="1600" dirty="0"/>
              <a:t> </a:t>
            </a:r>
            <a:r>
              <a:rPr lang="de-DE" sz="1600" dirty="0" err="1"/>
              <a:t>libraries</a:t>
            </a:r>
            <a:r>
              <a:rPr lang="de-DE" sz="1600" dirty="0"/>
              <a:t> like </a:t>
            </a:r>
            <a:r>
              <a:rPr lang="de-DE" sz="1600" dirty="0" err="1"/>
              <a:t>langdetect</a:t>
            </a:r>
            <a:r>
              <a:rPr lang="de-DE" sz="1600" dirty="0"/>
              <a:t> </a:t>
            </a:r>
            <a:r>
              <a:rPr lang="de-DE" sz="1600" dirty="0" err="1"/>
              <a:t>for</a:t>
            </a:r>
            <a:r>
              <a:rPr lang="de-DE" sz="1600" dirty="0"/>
              <a:t> </a:t>
            </a:r>
            <a:r>
              <a:rPr lang="de-DE" sz="1600" dirty="0" err="1"/>
              <a:t>that</a:t>
            </a:r>
            <a:r>
              <a:rPr lang="de-DE" sz="1600" dirty="0"/>
              <a:t> (</a:t>
            </a:r>
            <a:r>
              <a:rPr lang="de-DE" sz="1600" dirty="0">
                <a:hlinkClick r:id="rId2"/>
              </a:rPr>
              <a:t>https://github.com/Mimino666/langdetect</a:t>
            </a:r>
            <a:r>
              <a:rPr lang="de-DE" sz="1600" dirty="0"/>
              <a:t>) </a:t>
            </a:r>
          </a:p>
          <a:p>
            <a:pPr lvl="1"/>
            <a:endParaRPr lang="en-US" sz="2000" dirty="0"/>
          </a:p>
          <a:p>
            <a:endParaRPr lang="de-DE" dirty="0"/>
          </a:p>
        </p:txBody>
      </p:sp>
    </p:spTree>
    <p:extLst>
      <p:ext uri="{BB962C8B-B14F-4D97-AF65-F5344CB8AC3E}">
        <p14:creationId xmlns:p14="http://schemas.microsoft.com/office/powerpoint/2010/main" val="211439449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1536</Words>
  <Application>Microsoft Office PowerPoint</Application>
  <PresentationFormat>Breitbild</PresentationFormat>
  <Paragraphs>150</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Amazon Ember</vt:lpstr>
      <vt:lpstr>Arial</vt:lpstr>
      <vt:lpstr>Arial Rounded MT Bold</vt:lpstr>
      <vt:lpstr>Calibri</vt:lpstr>
      <vt:lpstr>Office</vt:lpstr>
      <vt:lpstr>PowerPoint-Präsentation</vt:lpstr>
      <vt:lpstr>Part 1: Construction of a parallel, multilingual corpus</vt:lpstr>
      <vt:lpstr>What is a corpus?</vt:lpstr>
      <vt:lpstr>Types of Text Corpora</vt:lpstr>
      <vt:lpstr>Tasks</vt:lpstr>
      <vt:lpstr>Tasks</vt:lpstr>
      <vt:lpstr>Tasks</vt:lpstr>
      <vt:lpstr>Tasks</vt:lpstr>
      <vt:lpstr>Tasks</vt:lpstr>
      <vt:lpstr>Tasks</vt:lpstr>
      <vt:lpstr>Tasks</vt:lpstr>
      <vt:lpstr>Part 2: Building a technical ontology</vt:lpstr>
      <vt:lpstr>Tasks</vt:lpstr>
      <vt:lpstr>Tasks</vt:lpstr>
      <vt:lpstr>Tasks</vt:lpstr>
      <vt:lpstr>Part 3: Text Analytics (Winter Term 2022-2023)</vt:lpstr>
      <vt:lpstr>Preview</vt:lpstr>
      <vt:lpstr>Organizational Aspects</vt:lpstr>
      <vt:lpstr>Organizational Aspects</vt:lpstr>
      <vt:lpstr>Checkpoint Meetings (Part 1 + Part 2 – Summer Term 2022)</vt:lpstr>
      <vt:lpstr>Recommended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Furth</dc:creator>
  <cp:lastModifiedBy>Sebastian Furth</cp:lastModifiedBy>
  <cp:revision>47</cp:revision>
  <dcterms:created xsi:type="dcterms:W3CDTF">2021-10-02T07:16:15Z</dcterms:created>
  <dcterms:modified xsi:type="dcterms:W3CDTF">2022-04-01T12:17:37Z</dcterms:modified>
</cp:coreProperties>
</file>