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099300" cy="102346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JetBrains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ivf1n17RLMcrUdowXVhchagIt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JetBrainsMono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JetBrainsMono-italic.fntdata"/><Relationship Id="rId16" Type="http://schemas.openxmlformats.org/officeDocument/2006/relationships/slide" Target="slides/slide11.xml"/><Relationship Id="rId38" Type="http://schemas.openxmlformats.org/officeDocument/2006/relationships/font" Target="fonts/JetBrains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de-D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14f95aff0_0_133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614f95aff0_0_133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614f95aff0_0_133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28d91065_1_16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828d91065_1_16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1828d91065_1_16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28d91065_1_149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1828d91065_1_149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1828d91065_1_149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828d91065_1_20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1828d91065_1_20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1828d91065_1_20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28d91065_1_392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1828d91065_1_392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1828d91065_1_392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87064fccf_0_379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187064fccf_0_379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187064fccf_0_379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828d91065_1_536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1828d91065_1_536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1828d91065_1_536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0e9a3a5e8_5_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40e9a3a5e8_5_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140e9a3a5e8_5_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828d91065_1_431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1828d91065_1_431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11828d91065_1_431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d98276102_0_6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5d98276102_0_6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15d98276102_0_6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614f95aff0_0_1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614f95aff0_0_1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614f95aff0_0_1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d98276102_0_16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5d98276102_0_16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15d98276102_0_16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d98276102_0_4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5d98276102_0_4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15d98276102_0_4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5d98276102_0_6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15d98276102_0_6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15d98276102_0_6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75dcdfa37_0_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575dcdfa37_0_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g1575dcdfa37_0_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57d442bbd9_0_5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57d442bbd9_0_5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157d442bbd9_0_5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f69ca0a24_0_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3f69ca0a24_0_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3f69ca0a24_0_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828d91065_1_334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1828d91065_1_334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11828d91065_1_334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828d91065_1_193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1828d91065_1_193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11828d91065_1_193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828d91065_1_0:notes"/>
          <p:cNvSpPr/>
          <p:nvPr>
            <p:ph idx="2" type="sldImg"/>
          </p:nvPr>
        </p:nvSpPr>
        <p:spPr>
          <a:xfrm>
            <a:off x="1247775" y="1279525"/>
            <a:ext cx="46037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11828d91065_1_0:notes"/>
          <p:cNvSpPr txBox="1"/>
          <p:nvPr>
            <p:ph idx="1" type="body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11828d91065_1_0:notes"/>
          <p:cNvSpPr txBox="1"/>
          <p:nvPr>
            <p:ph idx="12" type="sldNum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14f95aff0_0_40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14f95aff0_0_40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614f95aff0_0_40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14f95aff0_0_56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14f95aff0_0_56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614f95aff0_0_56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14f95aff0_0_64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14f95aff0_0_64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614f95aff0_0_64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4f95aff0_0_23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4f95aff0_0_23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614f95aff0_0_23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14f95aff0_0_151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14f95aff0_0_151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614f95aff0_0_151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14f95aff0_0_158:notes"/>
          <p:cNvSpPr/>
          <p:nvPr>
            <p:ph idx="2" type="sldImg"/>
          </p:nvPr>
        </p:nvSpPr>
        <p:spPr>
          <a:xfrm>
            <a:off x="1247775" y="1279525"/>
            <a:ext cx="4603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14f95aff0_0_158:notes"/>
          <p:cNvSpPr txBox="1"/>
          <p:nvPr>
            <p:ph idx="1" type="body"/>
          </p:nvPr>
        </p:nvSpPr>
        <p:spPr>
          <a:xfrm>
            <a:off x="709930" y="4925407"/>
            <a:ext cx="5679300" cy="40299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614f95aff0_0_158:notes"/>
          <p:cNvSpPr txBox="1"/>
          <p:nvPr>
            <p:ph idx="12" type="sldNum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628651" y="236759"/>
            <a:ext cx="7062107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0"/>
          <p:cNvSpPr/>
          <p:nvPr/>
        </p:nvSpPr>
        <p:spPr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20"/>
          <p:cNvCxnSpPr/>
          <p:nvPr/>
        </p:nvCxnSpPr>
        <p:spPr>
          <a:xfrm>
            <a:off x="0" y="1438045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1">
  <p:cSld name="OBJEC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614f95aff0_0_51"/>
          <p:cNvSpPr txBox="1"/>
          <p:nvPr>
            <p:ph type="title"/>
          </p:nvPr>
        </p:nvSpPr>
        <p:spPr>
          <a:xfrm>
            <a:off x="628651" y="236759"/>
            <a:ext cx="7062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1614f95aff0_0_51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g1614f95aff0_0_51"/>
          <p:cNvSpPr/>
          <p:nvPr/>
        </p:nvSpPr>
        <p:spPr>
          <a:xfrm>
            <a:off x="7585472" y="6552000"/>
            <a:ext cx="93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628650" y="1800000"/>
            <a:ext cx="3886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4629150" y="1800000"/>
            <a:ext cx="3886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1"/>
          <p:cNvSpPr/>
          <p:nvPr/>
        </p:nvSpPr>
        <p:spPr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628651" y="236759"/>
            <a:ext cx="7062107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21"/>
          <p:cNvCxnSpPr/>
          <p:nvPr/>
        </p:nvCxnSpPr>
        <p:spPr>
          <a:xfrm>
            <a:off x="0" y="1438045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>
            <p:ph idx="2" type="pic"/>
          </p:nvPr>
        </p:nvSpPr>
        <p:spPr>
          <a:xfrm>
            <a:off x="3887391" y="1799999"/>
            <a:ext cx="4660754" cy="406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/>
          <p:nvPr/>
        </p:nvSpPr>
        <p:spPr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50" spcFirstLastPara="1" rIns="74650" wrap="square" tIns="37325">
            <a:noAutofit/>
          </a:bodyPr>
          <a:lstStyle/>
          <a:p>
            <a:pPr indent="-406400" lvl="0" marL="406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22"/>
          <p:cNvCxnSpPr/>
          <p:nvPr/>
        </p:nvCxnSpPr>
        <p:spPr>
          <a:xfrm>
            <a:off x="0" y="1438045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628651" y="1800000"/>
            <a:ext cx="3167743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628651" y="236759"/>
            <a:ext cx="7062107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28651" y="547007"/>
            <a:ext cx="7886700" cy="11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6E0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6E0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8"/>
          <p:cNvCxnSpPr/>
          <p:nvPr/>
        </p:nvCxnSpPr>
        <p:spPr>
          <a:xfrm>
            <a:off x="0" y="6540726"/>
            <a:ext cx="9144000" cy="15007"/>
          </a:xfrm>
          <a:prstGeom prst="straightConnector1">
            <a:avLst/>
          </a:prstGeom>
          <a:noFill/>
          <a:ln cap="flat" cmpd="sng" w="25400">
            <a:solidFill>
              <a:srgbClr val="ED6E0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8"/>
          <p:cNvSpPr txBox="1"/>
          <p:nvPr/>
        </p:nvSpPr>
        <p:spPr>
          <a:xfrm>
            <a:off x="628650" y="6544584"/>
            <a:ext cx="4320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de-DE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Hochschule für angewandte Wissenschaften Würzburg-Schweinfurt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68941" y="223538"/>
            <a:ext cx="1139856" cy="5497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hyperlink" Target="https://github.com/facebookresearch/detectron2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49100" y="2059650"/>
            <a:ext cx="88458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 and Semantic Technologies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45" name="Google Shape;45;p1"/>
          <p:cNvSpPr txBox="1"/>
          <p:nvPr/>
        </p:nvSpPr>
        <p:spPr>
          <a:xfrm>
            <a:off x="2797350" y="948025"/>
            <a:ext cx="359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e-D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Artificial Intelligence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2265750" y="4101375"/>
            <a:ext cx="461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Esther Ademola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Jochen Schmidt - </a:t>
            </a:r>
            <a:r>
              <a:rPr lang="de-DE">
                <a:solidFill>
                  <a:schemeClr val="dk1"/>
                </a:solidFill>
              </a:rPr>
              <a:t>5122741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Lennard Rose - 5122737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Marius Benkert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14f95aff0_0_133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1" sz="3600"/>
          </a:p>
        </p:txBody>
      </p:sp>
      <p:pic>
        <p:nvPicPr>
          <p:cNvPr id="147" name="Google Shape;147;g1614f95aff0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75" y="1866650"/>
            <a:ext cx="5947250" cy="31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28d91065_1_1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1828d91065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471" y="1463971"/>
            <a:ext cx="5332859" cy="500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828d91065_1_16"/>
          <p:cNvSpPr/>
          <p:nvPr/>
        </p:nvSpPr>
        <p:spPr>
          <a:xfrm>
            <a:off x="2079171" y="2281512"/>
            <a:ext cx="1741716" cy="21380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11828d91065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31" y="1410153"/>
            <a:ext cx="8220459" cy="500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1828d91065_1_16"/>
          <p:cNvSpPr/>
          <p:nvPr/>
        </p:nvSpPr>
        <p:spPr>
          <a:xfrm>
            <a:off x="2873703" y="3982609"/>
            <a:ext cx="1660377" cy="1953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11828d9106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621" y="1379747"/>
            <a:ext cx="8246467" cy="506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1828d91065_1_16"/>
          <p:cNvSpPr/>
          <p:nvPr/>
        </p:nvSpPr>
        <p:spPr>
          <a:xfrm>
            <a:off x="593137" y="3639469"/>
            <a:ext cx="2680331" cy="26415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1828d91065_1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621" y="1360488"/>
            <a:ext cx="8171152" cy="510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828d91065_1_16"/>
          <p:cNvSpPr/>
          <p:nvPr/>
        </p:nvSpPr>
        <p:spPr>
          <a:xfrm>
            <a:off x="5659950" y="4226369"/>
            <a:ext cx="3153645" cy="227225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C5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28d91065_1_149"/>
          <p:cNvSpPr/>
          <p:nvPr/>
        </p:nvSpPr>
        <p:spPr>
          <a:xfrm>
            <a:off x="4097750" y="1885358"/>
            <a:ext cx="1056000" cy="6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1828d91065_1_149"/>
          <p:cNvCxnSpPr>
            <a:stCxn id="167" idx="2"/>
            <a:endCxn id="169" idx="0"/>
          </p:cNvCxnSpPr>
          <p:nvPr/>
        </p:nvCxnSpPr>
        <p:spPr>
          <a:xfrm flipH="1">
            <a:off x="2545850" y="2516858"/>
            <a:ext cx="20799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g11828d91065_1_149"/>
          <p:cNvCxnSpPr>
            <a:stCxn id="167" idx="2"/>
            <a:endCxn id="171" idx="0"/>
          </p:cNvCxnSpPr>
          <p:nvPr/>
        </p:nvCxnSpPr>
        <p:spPr>
          <a:xfrm flipH="1">
            <a:off x="3910550" y="2516858"/>
            <a:ext cx="715200" cy="2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g11828d91065_1_149"/>
          <p:cNvCxnSpPr>
            <a:stCxn id="167" idx="2"/>
            <a:endCxn id="173" idx="0"/>
          </p:cNvCxnSpPr>
          <p:nvPr/>
        </p:nvCxnSpPr>
        <p:spPr>
          <a:xfrm>
            <a:off x="4625750" y="2516858"/>
            <a:ext cx="78990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g11828d91065_1_149"/>
          <p:cNvCxnSpPr>
            <a:stCxn id="167" idx="2"/>
            <a:endCxn id="175" idx="0"/>
          </p:cNvCxnSpPr>
          <p:nvPr/>
        </p:nvCxnSpPr>
        <p:spPr>
          <a:xfrm>
            <a:off x="4625750" y="2516858"/>
            <a:ext cx="220650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11828d91065_1_149"/>
          <p:cNvSpPr/>
          <p:nvPr/>
        </p:nvSpPr>
        <p:spPr>
          <a:xfrm>
            <a:off x="2017941" y="2802557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Espresso</a:t>
            </a:r>
            <a:endParaRPr/>
          </a:p>
        </p:txBody>
      </p:sp>
      <p:sp>
        <p:nvSpPr>
          <p:cNvPr id="171" name="Google Shape;171;g11828d91065_1_149"/>
          <p:cNvSpPr/>
          <p:nvPr/>
        </p:nvSpPr>
        <p:spPr>
          <a:xfrm>
            <a:off x="3382736" y="2802557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1828d91065_1_149"/>
          <p:cNvSpPr/>
          <p:nvPr/>
        </p:nvSpPr>
        <p:spPr>
          <a:xfrm>
            <a:off x="4887686" y="2797628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Moka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1828d91065_1_149"/>
          <p:cNvSpPr/>
          <p:nvPr/>
        </p:nvSpPr>
        <p:spPr>
          <a:xfrm>
            <a:off x="6304188" y="2797628"/>
            <a:ext cx="1055915" cy="631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176" name="Google Shape;176;g11828d91065_1_149"/>
          <p:cNvSpPr/>
          <p:nvPr/>
        </p:nvSpPr>
        <p:spPr>
          <a:xfrm>
            <a:off x="315212" y="4151718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77" name="Google Shape;177;g11828d91065_1_149"/>
          <p:cNvSpPr/>
          <p:nvPr/>
        </p:nvSpPr>
        <p:spPr>
          <a:xfrm>
            <a:off x="1304452" y="4151715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sp>
        <p:nvSpPr>
          <p:cNvPr id="178" name="Google Shape;178;g11828d91065_1_149"/>
          <p:cNvSpPr/>
          <p:nvPr/>
        </p:nvSpPr>
        <p:spPr>
          <a:xfrm>
            <a:off x="2554235" y="4151716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79" name="Google Shape;179;g11828d91065_1_149"/>
          <p:cNvSpPr/>
          <p:nvPr/>
        </p:nvSpPr>
        <p:spPr>
          <a:xfrm>
            <a:off x="3567060" y="4151715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cxnSp>
        <p:nvCxnSpPr>
          <p:cNvPr id="180" name="Google Shape;180;g11828d91065_1_149"/>
          <p:cNvCxnSpPr>
            <a:stCxn id="169" idx="2"/>
            <a:endCxn id="176" idx="0"/>
          </p:cNvCxnSpPr>
          <p:nvPr/>
        </p:nvCxnSpPr>
        <p:spPr>
          <a:xfrm flipH="1">
            <a:off x="699399" y="3433929"/>
            <a:ext cx="18465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g11828d91065_1_149"/>
          <p:cNvCxnSpPr>
            <a:stCxn id="169" idx="2"/>
            <a:endCxn id="177" idx="0"/>
          </p:cNvCxnSpPr>
          <p:nvPr/>
        </p:nvCxnSpPr>
        <p:spPr>
          <a:xfrm flipH="1">
            <a:off x="1688799" y="3433929"/>
            <a:ext cx="8571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g11828d91065_1_149"/>
          <p:cNvCxnSpPr>
            <a:stCxn id="171" idx="2"/>
            <a:endCxn id="178" idx="0"/>
          </p:cNvCxnSpPr>
          <p:nvPr/>
        </p:nvCxnSpPr>
        <p:spPr>
          <a:xfrm flipH="1">
            <a:off x="2938693" y="3433929"/>
            <a:ext cx="9720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g11828d91065_1_149"/>
          <p:cNvCxnSpPr>
            <a:stCxn id="171" idx="2"/>
            <a:endCxn id="179" idx="0"/>
          </p:cNvCxnSpPr>
          <p:nvPr/>
        </p:nvCxnSpPr>
        <p:spPr>
          <a:xfrm>
            <a:off x="3910694" y="3433929"/>
            <a:ext cx="40800" cy="71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g11828d91065_1_149"/>
          <p:cNvSpPr/>
          <p:nvPr/>
        </p:nvSpPr>
        <p:spPr>
          <a:xfrm>
            <a:off x="4877147" y="4151714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85" name="Google Shape;185;g11828d91065_1_149"/>
          <p:cNvSpPr/>
          <p:nvPr/>
        </p:nvSpPr>
        <p:spPr>
          <a:xfrm>
            <a:off x="6117557" y="4151714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X</a:t>
            </a:r>
            <a:endParaRPr/>
          </a:p>
        </p:txBody>
      </p:sp>
      <p:sp>
        <p:nvSpPr>
          <p:cNvPr id="186" name="Google Shape;186;g11828d91065_1_149"/>
          <p:cNvSpPr/>
          <p:nvPr/>
        </p:nvSpPr>
        <p:spPr>
          <a:xfrm>
            <a:off x="7130382" y="4151716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sp>
        <p:nvSpPr>
          <p:cNvPr id="187" name="Google Shape;187;g11828d91065_1_149"/>
          <p:cNvSpPr/>
          <p:nvPr/>
        </p:nvSpPr>
        <p:spPr>
          <a:xfrm>
            <a:off x="8143207" y="4151715"/>
            <a:ext cx="768630" cy="46595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Z</a:t>
            </a:r>
            <a:endParaRPr/>
          </a:p>
        </p:txBody>
      </p:sp>
      <p:cxnSp>
        <p:nvCxnSpPr>
          <p:cNvPr id="188" name="Google Shape;188;g11828d91065_1_149"/>
          <p:cNvCxnSpPr>
            <a:stCxn id="173" idx="2"/>
            <a:endCxn id="184" idx="0"/>
          </p:cNvCxnSpPr>
          <p:nvPr/>
        </p:nvCxnSpPr>
        <p:spPr>
          <a:xfrm flipH="1">
            <a:off x="5261444" y="3429000"/>
            <a:ext cx="1542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g11828d91065_1_149"/>
          <p:cNvCxnSpPr>
            <a:stCxn id="175" idx="2"/>
            <a:endCxn id="185" idx="0"/>
          </p:cNvCxnSpPr>
          <p:nvPr/>
        </p:nvCxnSpPr>
        <p:spPr>
          <a:xfrm flipH="1">
            <a:off x="6501846" y="3429000"/>
            <a:ext cx="3303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g11828d91065_1_149"/>
          <p:cNvCxnSpPr>
            <a:stCxn id="175" idx="2"/>
            <a:endCxn id="186" idx="0"/>
          </p:cNvCxnSpPr>
          <p:nvPr/>
        </p:nvCxnSpPr>
        <p:spPr>
          <a:xfrm>
            <a:off x="6832146" y="3429000"/>
            <a:ext cx="6825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g11828d91065_1_149"/>
          <p:cNvCxnSpPr>
            <a:stCxn id="175" idx="2"/>
            <a:endCxn id="187" idx="0"/>
          </p:cNvCxnSpPr>
          <p:nvPr/>
        </p:nvCxnSpPr>
        <p:spPr>
          <a:xfrm>
            <a:off x="6832146" y="3429000"/>
            <a:ext cx="1695300" cy="72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g11828d91065_1_149"/>
          <p:cNvSpPr/>
          <p:nvPr/>
        </p:nvSpPr>
        <p:spPr>
          <a:xfrm>
            <a:off x="315199" y="5083625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3" name="Google Shape;193;g11828d91065_1_149"/>
          <p:cNvCxnSpPr>
            <a:stCxn id="176" idx="2"/>
          </p:cNvCxnSpPr>
          <p:nvPr/>
        </p:nvCxnSpPr>
        <p:spPr>
          <a:xfrm>
            <a:off x="699527" y="4617673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4" name="Google Shape;194;g11828d91065_1_149"/>
          <p:cNvSpPr/>
          <p:nvPr/>
        </p:nvSpPr>
        <p:spPr>
          <a:xfrm>
            <a:off x="1281375" y="5078100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5" name="Google Shape;195;g11828d91065_1_149"/>
          <p:cNvCxnSpPr/>
          <p:nvPr/>
        </p:nvCxnSpPr>
        <p:spPr>
          <a:xfrm>
            <a:off x="1665694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6" name="Google Shape;196;g11828d91065_1_149"/>
          <p:cNvSpPr/>
          <p:nvPr/>
        </p:nvSpPr>
        <p:spPr>
          <a:xfrm>
            <a:off x="2555525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7" name="Google Shape;197;g11828d91065_1_149"/>
          <p:cNvCxnSpPr/>
          <p:nvPr/>
        </p:nvCxnSpPr>
        <p:spPr>
          <a:xfrm>
            <a:off x="2939839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8" name="Google Shape;198;g11828d91065_1_149"/>
          <p:cNvSpPr/>
          <p:nvPr/>
        </p:nvSpPr>
        <p:spPr>
          <a:xfrm>
            <a:off x="3567049" y="5078100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199" name="Google Shape;199;g11828d91065_1_149"/>
          <p:cNvCxnSpPr/>
          <p:nvPr/>
        </p:nvCxnSpPr>
        <p:spPr>
          <a:xfrm>
            <a:off x="3951375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0" name="Google Shape;200;g11828d91065_1_149"/>
          <p:cNvSpPr/>
          <p:nvPr/>
        </p:nvSpPr>
        <p:spPr>
          <a:xfrm>
            <a:off x="4877150" y="5078100"/>
            <a:ext cx="857088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201" name="Google Shape;201;g11828d91065_1_149"/>
          <p:cNvCxnSpPr/>
          <p:nvPr/>
        </p:nvCxnSpPr>
        <p:spPr>
          <a:xfrm>
            <a:off x="5261462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2" name="Google Shape;202;g11828d91065_1_149"/>
          <p:cNvSpPr/>
          <p:nvPr/>
        </p:nvSpPr>
        <p:spPr>
          <a:xfrm>
            <a:off x="6117549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203" name="Google Shape;203;g11828d91065_1_149"/>
          <p:cNvCxnSpPr/>
          <p:nvPr/>
        </p:nvCxnSpPr>
        <p:spPr>
          <a:xfrm>
            <a:off x="6501872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4" name="Google Shape;204;g11828d91065_1_149"/>
          <p:cNvSpPr/>
          <p:nvPr/>
        </p:nvSpPr>
        <p:spPr>
          <a:xfrm>
            <a:off x="7130375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205" name="Google Shape;205;g11828d91065_1_149"/>
          <p:cNvCxnSpPr/>
          <p:nvPr/>
        </p:nvCxnSpPr>
        <p:spPr>
          <a:xfrm>
            <a:off x="7514697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6" name="Google Shape;206;g11828d91065_1_149"/>
          <p:cNvSpPr/>
          <p:nvPr/>
        </p:nvSpPr>
        <p:spPr>
          <a:xfrm>
            <a:off x="8143200" y="5078100"/>
            <a:ext cx="827226" cy="629586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cxnSp>
        <p:nvCxnSpPr>
          <p:cNvPr id="207" name="Google Shape;207;g11828d91065_1_149"/>
          <p:cNvCxnSpPr/>
          <p:nvPr/>
        </p:nvCxnSpPr>
        <p:spPr>
          <a:xfrm>
            <a:off x="8527521" y="4612154"/>
            <a:ext cx="0" cy="4659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8" name="Google Shape;208;g11828d91065_1_149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28d91065_1_20"/>
          <p:cNvSpPr/>
          <p:nvPr/>
        </p:nvSpPr>
        <p:spPr>
          <a:xfrm>
            <a:off x="1696450" y="1254300"/>
            <a:ext cx="5560200" cy="489210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"manufacturer_name"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"Delonghi"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"base_url"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"https://www.delonghi.com/"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"onlyDynamic"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"paths"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"de-de/manuals/produkte/kaffee/siebtraegermaschinen-und-espressomaschinen/c/manual_espresso_makers"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"de-de/manuals/produkte/kaffee/kaffeevollautomaten/c/automatic_coffee_makers"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"de-de/manuals/produkte/kaffee/nespresso-kapselmaschinen/c/nespresso_coffee_machines"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"de-de/manuals/produkte/kaffee/kaffeemaschinen/c/filter_coffee_makers"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"de-de/manuals/produkte/kaffee/moka/c/moka"</a:t>
            </a:r>
            <a:b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"layers"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"html_tag"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"div"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"html_class"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"dln-categoryBox"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"css_selector"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".dln-category-browser__category &gt; div &gt; a"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"filter"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"condition_string"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"//p/"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"include_condition"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b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]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],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"pdf"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"html_tag"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"html_class"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null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"css_selector"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".dln-instruction-manuals__list &gt; li &gt; a"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"filter"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[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"condition_string"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"intro"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"include_condition"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b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]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"meta"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{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"manual_name"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".dln-instruction-manuals__list &gt; li span:first-of-type"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de-DE" sz="700" u="none" cap="none" strike="noStrike">
                <a:solidFill>
                  <a:srgbClr val="EF596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"product_name"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".dln-instruction-manuals__mainSubtitle"</a:t>
            </a:r>
            <a:b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89CA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de-DE" sz="700" u="none" cap="none" strike="noStrike">
                <a:solidFill>
                  <a:srgbClr val="BBBB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1828d91065_1_2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1828d91065_1_392"/>
          <p:cNvGrpSpPr/>
          <p:nvPr/>
        </p:nvGrpSpPr>
        <p:grpSpPr>
          <a:xfrm>
            <a:off x="4346975" y="1680767"/>
            <a:ext cx="631372" cy="721204"/>
            <a:chOff x="6770914" y="2163509"/>
            <a:chExt cx="794658" cy="942435"/>
          </a:xfrm>
        </p:grpSpPr>
        <p:sp>
          <p:nvSpPr>
            <p:cNvPr id="222" name="Google Shape;222;g11828d91065_1_392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1828d91065_1_392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11828d91065_1_392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g11828d91065_1_392"/>
          <p:cNvSpPr/>
          <p:nvPr/>
        </p:nvSpPr>
        <p:spPr>
          <a:xfrm>
            <a:off x="2605260" y="3396343"/>
            <a:ext cx="979715" cy="598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C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Configs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11828d91065_1_392"/>
          <p:cNvCxnSpPr>
            <a:stCxn id="225" idx="3"/>
          </p:cNvCxnSpPr>
          <p:nvPr/>
        </p:nvCxnSpPr>
        <p:spPr>
          <a:xfrm flipH="1" rot="10800000">
            <a:off x="3584975" y="3690300"/>
            <a:ext cx="5844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g11828d91065_1_392"/>
          <p:cNvSpPr/>
          <p:nvPr/>
        </p:nvSpPr>
        <p:spPr>
          <a:xfrm>
            <a:off x="4172804" y="3396343"/>
            <a:ext cx="979715" cy="598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C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Crawl websites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1828d91065_1_392"/>
          <p:cNvSpPr/>
          <p:nvPr/>
        </p:nvSpPr>
        <p:spPr>
          <a:xfrm>
            <a:off x="5662169" y="4623860"/>
            <a:ext cx="852220" cy="629575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sp>
        <p:nvSpPr>
          <p:cNvPr id="229" name="Google Shape;229;g11828d91065_1_392"/>
          <p:cNvSpPr/>
          <p:nvPr/>
        </p:nvSpPr>
        <p:spPr>
          <a:xfrm>
            <a:off x="5738371" y="2331192"/>
            <a:ext cx="939306" cy="629575"/>
          </a:xfrm>
          <a:prstGeom prst="flowChartMultidocument">
            <a:avLst/>
          </a:prstGeom>
          <a:solidFill>
            <a:srgbClr val="00B0F0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1828d91065_1_392"/>
          <p:cNvSpPr/>
          <p:nvPr/>
        </p:nvSpPr>
        <p:spPr>
          <a:xfrm>
            <a:off x="992250" y="3532028"/>
            <a:ext cx="979715" cy="32151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231" name="Google Shape;231;g11828d91065_1_392"/>
          <p:cNvCxnSpPr>
            <a:stCxn id="230" idx="6"/>
            <a:endCxn id="225" idx="1"/>
          </p:cNvCxnSpPr>
          <p:nvPr/>
        </p:nvCxnSpPr>
        <p:spPr>
          <a:xfrm>
            <a:off x="1971965" y="3692786"/>
            <a:ext cx="6333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2" name="Google Shape;232;g11828d91065_1_392"/>
          <p:cNvGrpSpPr/>
          <p:nvPr/>
        </p:nvGrpSpPr>
        <p:grpSpPr>
          <a:xfrm>
            <a:off x="4346837" y="5347729"/>
            <a:ext cx="631356" cy="721246"/>
            <a:chOff x="6770914" y="2163509"/>
            <a:chExt cx="794658" cy="942435"/>
          </a:xfrm>
        </p:grpSpPr>
        <p:sp>
          <p:nvSpPr>
            <p:cNvPr id="233" name="Google Shape;233;g11828d91065_1_392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1828d91065_1_392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1828d91065_1_392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g11828d91065_1_392"/>
          <p:cNvCxnSpPr>
            <a:stCxn id="228" idx="2"/>
            <a:endCxn id="234" idx="4"/>
          </p:cNvCxnSpPr>
          <p:nvPr/>
        </p:nvCxnSpPr>
        <p:spPr>
          <a:xfrm rot="5400000">
            <a:off x="5262968" y="4944743"/>
            <a:ext cx="481200" cy="1050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11828d91065_1_392"/>
          <p:cNvCxnSpPr>
            <a:stCxn id="229" idx="0"/>
            <a:endCxn id="223" idx="4"/>
          </p:cNvCxnSpPr>
          <p:nvPr/>
        </p:nvCxnSpPr>
        <p:spPr>
          <a:xfrm flipH="1" rot="5400000">
            <a:off x="5481845" y="1540392"/>
            <a:ext cx="287400" cy="12942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g11828d91065_1_392"/>
          <p:cNvCxnSpPr>
            <a:stCxn id="223" idx="2"/>
            <a:endCxn id="225" idx="0"/>
          </p:cNvCxnSpPr>
          <p:nvPr/>
        </p:nvCxnSpPr>
        <p:spPr>
          <a:xfrm flipH="1">
            <a:off x="3095075" y="2043766"/>
            <a:ext cx="1251900" cy="1352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11828d91065_1_392"/>
          <p:cNvSpPr/>
          <p:nvPr/>
        </p:nvSpPr>
        <p:spPr>
          <a:xfrm>
            <a:off x="5652851" y="3393429"/>
            <a:ext cx="979715" cy="598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AC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 Data</a:t>
            </a:r>
            <a:endParaRPr/>
          </a:p>
        </p:txBody>
      </p:sp>
      <p:cxnSp>
        <p:nvCxnSpPr>
          <p:cNvPr id="240" name="Google Shape;240;g11828d91065_1_392"/>
          <p:cNvCxnSpPr/>
          <p:nvPr/>
        </p:nvCxnSpPr>
        <p:spPr>
          <a:xfrm flipH="1" rot="10800000">
            <a:off x="6632566" y="3690256"/>
            <a:ext cx="584254" cy="544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g11828d91065_1_392"/>
          <p:cNvCxnSpPr>
            <a:stCxn id="227" idx="3"/>
            <a:endCxn id="239" idx="1"/>
          </p:cNvCxnSpPr>
          <p:nvPr/>
        </p:nvCxnSpPr>
        <p:spPr>
          <a:xfrm flipH="1" rot="10800000">
            <a:off x="5152519" y="3692700"/>
            <a:ext cx="5004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g11828d91065_1_392"/>
          <p:cNvSpPr/>
          <p:nvPr/>
        </p:nvSpPr>
        <p:spPr>
          <a:xfrm>
            <a:off x="7216820" y="3529498"/>
            <a:ext cx="979715" cy="32151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243" name="Google Shape;243;g11828d91065_1_392"/>
          <p:cNvCxnSpPr>
            <a:stCxn id="239" idx="2"/>
            <a:endCxn id="228" idx="0"/>
          </p:cNvCxnSpPr>
          <p:nvPr/>
        </p:nvCxnSpPr>
        <p:spPr>
          <a:xfrm>
            <a:off x="6142709" y="3992143"/>
            <a:ext cx="4200" cy="63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g11828d91065_1_392"/>
          <p:cNvCxnSpPr>
            <a:stCxn id="239" idx="0"/>
            <a:endCxn id="229" idx="2"/>
          </p:cNvCxnSpPr>
          <p:nvPr/>
        </p:nvCxnSpPr>
        <p:spPr>
          <a:xfrm rot="10800000">
            <a:off x="6142709" y="2936829"/>
            <a:ext cx="0" cy="45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g11828d91065_1_392"/>
          <p:cNvSpPr txBox="1"/>
          <p:nvPr/>
        </p:nvSpPr>
        <p:spPr>
          <a:xfrm>
            <a:off x="4028785" y="2388107"/>
            <a:ext cx="153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1828d91065_1_392"/>
          <p:cNvSpPr txBox="1"/>
          <p:nvPr/>
        </p:nvSpPr>
        <p:spPr>
          <a:xfrm>
            <a:off x="4125687" y="5000732"/>
            <a:ext cx="153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Hadoop/LFS</a:t>
            </a:r>
            <a:endParaRPr/>
          </a:p>
        </p:txBody>
      </p:sp>
      <p:sp>
        <p:nvSpPr>
          <p:cNvPr id="247" name="Google Shape;247;g11828d91065_1_392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87064fccf_0_379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1187064fccf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794" y="1305624"/>
            <a:ext cx="2997390" cy="42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187064fccf_0_379"/>
          <p:cNvSpPr/>
          <p:nvPr/>
        </p:nvSpPr>
        <p:spPr>
          <a:xfrm>
            <a:off x="5460458" y="1338080"/>
            <a:ext cx="2950726" cy="424674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1187064fccf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17" y="2261265"/>
            <a:ext cx="4317071" cy="2335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187064fccf_0_379"/>
          <p:cNvSpPr txBox="1"/>
          <p:nvPr/>
        </p:nvSpPr>
        <p:spPr>
          <a:xfrm>
            <a:off x="2008094" y="5676499"/>
            <a:ext cx="143371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Data</a:t>
            </a:r>
            <a:endParaRPr/>
          </a:p>
        </p:txBody>
      </p:sp>
      <p:sp>
        <p:nvSpPr>
          <p:cNvPr id="258" name="Google Shape;258;g1187064fccf_0_379"/>
          <p:cNvSpPr txBox="1"/>
          <p:nvPr/>
        </p:nvSpPr>
        <p:spPr>
          <a:xfrm>
            <a:off x="6195631" y="5676500"/>
            <a:ext cx="143371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828d91065_1_536"/>
          <p:cNvSpPr/>
          <p:nvPr/>
        </p:nvSpPr>
        <p:spPr>
          <a:xfrm>
            <a:off x="3165664" y="3081508"/>
            <a:ext cx="1873039" cy="180366"/>
          </a:xfrm>
          <a:custGeom>
            <a:rect b="b" l="l" r="r" t="t"/>
            <a:pathLst>
              <a:path extrusionOk="0" h="180366" w="1873039">
                <a:moveTo>
                  <a:pt x="0" y="180367"/>
                </a:moveTo>
                <a:lnTo>
                  <a:pt x="0" y="0"/>
                </a:lnTo>
                <a:lnTo>
                  <a:pt x="1873040" y="0"/>
                </a:lnTo>
                <a:lnTo>
                  <a:pt x="1873040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1828d91065_1_536"/>
          <p:cNvSpPr/>
          <p:nvPr/>
        </p:nvSpPr>
        <p:spPr>
          <a:xfrm>
            <a:off x="3165664" y="3261874"/>
            <a:ext cx="1873039" cy="541100"/>
          </a:xfrm>
          <a:custGeom>
            <a:rect b="b" l="l" r="r" t="t"/>
            <a:pathLst>
              <a:path extrusionOk="0" h="541100" w="1873039">
                <a:moveTo>
                  <a:pt x="0" y="0"/>
                </a:moveTo>
                <a:lnTo>
                  <a:pt x="0" y="541100"/>
                </a:lnTo>
                <a:lnTo>
                  <a:pt x="1873040" y="541100"/>
                </a:lnTo>
                <a:lnTo>
                  <a:pt x="187304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1828d91065_1_536"/>
          <p:cNvSpPr/>
          <p:nvPr/>
        </p:nvSpPr>
        <p:spPr>
          <a:xfrm>
            <a:off x="3165664" y="3261874"/>
            <a:ext cx="1873039" cy="6937"/>
          </a:xfrm>
          <a:custGeom>
            <a:rect b="b" l="l" r="r" t="t"/>
            <a:pathLst>
              <a:path extrusionOk="0" h="6937" w="1873039">
                <a:moveTo>
                  <a:pt x="0" y="0"/>
                </a:moveTo>
                <a:lnTo>
                  <a:pt x="187304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1828d91065_1_536"/>
          <p:cNvSpPr txBox="1"/>
          <p:nvPr/>
        </p:nvSpPr>
        <p:spPr>
          <a:xfrm>
            <a:off x="3615324" y="3073942"/>
            <a:ext cx="966781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MetaClient {Abstract}</a:t>
            </a:r>
            <a:endParaRPr/>
          </a:p>
        </p:txBody>
      </p:sp>
      <p:sp>
        <p:nvSpPr>
          <p:cNvPr id="268" name="Google Shape;268;g11828d91065_1_536"/>
          <p:cNvSpPr txBox="1"/>
          <p:nvPr/>
        </p:nvSpPr>
        <p:spPr>
          <a:xfrm>
            <a:off x="3112378" y="3254309"/>
            <a:ext cx="147319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index_meta_data(metadata_json)</a:t>
            </a:r>
            <a:endParaRPr/>
          </a:p>
        </p:txBody>
      </p:sp>
      <p:sp>
        <p:nvSpPr>
          <p:cNvPr id="269" name="Google Shape;269;g11828d91065_1_536"/>
          <p:cNvSpPr txBox="1"/>
          <p:nvPr/>
        </p:nvSpPr>
        <p:spPr>
          <a:xfrm>
            <a:off x="3112378" y="3434675"/>
            <a:ext cx="1833929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get_latest_entry_URL(source_URL, region)</a:t>
            </a:r>
            <a:endParaRPr/>
          </a:p>
        </p:txBody>
      </p:sp>
      <p:sp>
        <p:nvSpPr>
          <p:cNvPr id="270" name="Google Shape;270;g11828d91065_1_536"/>
          <p:cNvSpPr txBox="1"/>
          <p:nvPr/>
        </p:nvSpPr>
        <p:spPr>
          <a:xfrm>
            <a:off x="3112378" y="3615042"/>
            <a:ext cx="1001467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delete_meta_data(id)</a:t>
            </a:r>
            <a:endParaRPr/>
          </a:p>
        </p:txBody>
      </p:sp>
      <p:sp>
        <p:nvSpPr>
          <p:cNvPr id="271" name="Google Shape;271;g11828d91065_1_536"/>
          <p:cNvSpPr/>
          <p:nvPr/>
        </p:nvSpPr>
        <p:spPr>
          <a:xfrm>
            <a:off x="4102253" y="2401664"/>
            <a:ext cx="3017605" cy="594932"/>
          </a:xfrm>
          <a:custGeom>
            <a:rect b="b" l="l" r="r" t="t"/>
            <a:pathLst>
              <a:path extrusionOk="0" h="594932" w="3017605">
                <a:moveTo>
                  <a:pt x="2323887" y="0"/>
                </a:moveTo>
                <a:lnTo>
                  <a:pt x="3017605" y="0"/>
                </a:lnTo>
                <a:lnTo>
                  <a:pt x="3017605" y="194241"/>
                </a:lnTo>
                <a:lnTo>
                  <a:pt x="139" y="194241"/>
                </a:lnTo>
                <a:lnTo>
                  <a:pt x="0" y="594933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1828d91065_1_536"/>
          <p:cNvSpPr/>
          <p:nvPr/>
        </p:nvSpPr>
        <p:spPr>
          <a:xfrm>
            <a:off x="4067567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16" y="69372"/>
                </a:moveTo>
                <a:lnTo>
                  <a:pt x="0" y="0"/>
                </a:lnTo>
                <a:lnTo>
                  <a:pt x="69372" y="69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1828d91065_1_536"/>
          <p:cNvSpPr/>
          <p:nvPr/>
        </p:nvSpPr>
        <p:spPr>
          <a:xfrm>
            <a:off x="5839948" y="2401664"/>
            <a:ext cx="1279910" cy="594932"/>
          </a:xfrm>
          <a:custGeom>
            <a:rect b="b" l="l" r="r" t="t"/>
            <a:pathLst>
              <a:path extrusionOk="0" h="594932" w="1279910">
                <a:moveTo>
                  <a:pt x="1279910" y="0"/>
                </a:moveTo>
                <a:lnTo>
                  <a:pt x="1279910" y="194241"/>
                </a:lnTo>
                <a:lnTo>
                  <a:pt x="139" y="194241"/>
                </a:lnTo>
                <a:lnTo>
                  <a:pt x="0" y="594933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1828d91065_1_536"/>
          <p:cNvSpPr/>
          <p:nvPr/>
        </p:nvSpPr>
        <p:spPr>
          <a:xfrm>
            <a:off x="5805262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86" y="69372"/>
                </a:moveTo>
                <a:lnTo>
                  <a:pt x="0" y="0"/>
                </a:lnTo>
                <a:lnTo>
                  <a:pt x="69372" y="69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1828d91065_1_536"/>
          <p:cNvSpPr/>
          <p:nvPr/>
        </p:nvSpPr>
        <p:spPr>
          <a:xfrm>
            <a:off x="5593678" y="1673259"/>
            <a:ext cx="1664923" cy="180366"/>
          </a:xfrm>
          <a:custGeom>
            <a:rect b="b" l="l" r="r" t="t"/>
            <a:pathLst>
              <a:path extrusionOk="0" h="180366" w="1664923">
                <a:moveTo>
                  <a:pt x="0" y="180367"/>
                </a:moveTo>
                <a:lnTo>
                  <a:pt x="0" y="0"/>
                </a:lnTo>
                <a:lnTo>
                  <a:pt x="1664924" y="0"/>
                </a:lnTo>
                <a:lnTo>
                  <a:pt x="1664924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1828d91065_1_536"/>
          <p:cNvSpPr/>
          <p:nvPr/>
        </p:nvSpPr>
        <p:spPr>
          <a:xfrm>
            <a:off x="5593678" y="1853626"/>
            <a:ext cx="1664923" cy="548037"/>
          </a:xfrm>
          <a:custGeom>
            <a:rect b="b" l="l" r="r" t="t"/>
            <a:pathLst>
              <a:path extrusionOk="0" h="548037" w="1664923">
                <a:moveTo>
                  <a:pt x="0" y="0"/>
                </a:moveTo>
                <a:lnTo>
                  <a:pt x="0" y="548037"/>
                </a:lnTo>
                <a:lnTo>
                  <a:pt x="1664924" y="548037"/>
                </a:lnTo>
                <a:lnTo>
                  <a:pt x="1664924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1828d91065_1_536"/>
          <p:cNvSpPr/>
          <p:nvPr/>
        </p:nvSpPr>
        <p:spPr>
          <a:xfrm>
            <a:off x="5593678" y="1853626"/>
            <a:ext cx="1664923" cy="6937"/>
          </a:xfrm>
          <a:custGeom>
            <a:rect b="b" l="l" r="r" t="t"/>
            <a:pathLst>
              <a:path extrusionOk="0" h="6937" w="1664923">
                <a:moveTo>
                  <a:pt x="0" y="0"/>
                </a:moveTo>
                <a:lnTo>
                  <a:pt x="1664924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1828d91065_1_536"/>
          <p:cNvSpPr txBox="1"/>
          <p:nvPr/>
        </p:nvSpPr>
        <p:spPr>
          <a:xfrm>
            <a:off x="5956624" y="1665694"/>
            <a:ext cx="932095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ElasticSearchClient</a:t>
            </a:r>
            <a:endParaRPr/>
          </a:p>
        </p:txBody>
      </p:sp>
      <p:sp>
        <p:nvSpPr>
          <p:cNvPr id="279" name="Google Shape;279;g11828d91065_1_536"/>
          <p:cNvSpPr txBox="1"/>
          <p:nvPr/>
        </p:nvSpPr>
        <p:spPr>
          <a:xfrm>
            <a:off x="5540393" y="1846061"/>
            <a:ext cx="1306703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url_exists(URL, source_URL)</a:t>
            </a:r>
            <a:endParaRPr/>
          </a:p>
        </p:txBody>
      </p:sp>
      <p:sp>
        <p:nvSpPr>
          <p:cNvPr id="280" name="Google Shape;280;g11828d91065_1_536"/>
          <p:cNvSpPr txBox="1"/>
          <p:nvPr/>
        </p:nvSpPr>
        <p:spPr>
          <a:xfrm>
            <a:off x="5540393" y="2026427"/>
            <a:ext cx="966781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index_config(id, doc)</a:t>
            </a:r>
            <a:endParaRPr/>
          </a:p>
        </p:txBody>
      </p:sp>
      <p:sp>
        <p:nvSpPr>
          <p:cNvPr id="281" name="Google Shape;281;g11828d91065_1_536"/>
          <p:cNvSpPr txBox="1"/>
          <p:nvPr/>
        </p:nvSpPr>
        <p:spPr>
          <a:xfrm>
            <a:off x="5540393" y="2206794"/>
            <a:ext cx="1820055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count_entries_by_product_and_manual(...)</a:t>
            </a:r>
            <a:endParaRPr/>
          </a:p>
        </p:txBody>
      </p:sp>
      <p:sp>
        <p:nvSpPr>
          <p:cNvPr id="282" name="Google Shape;282;g11828d91065_1_536"/>
          <p:cNvSpPr/>
          <p:nvPr/>
        </p:nvSpPr>
        <p:spPr>
          <a:xfrm>
            <a:off x="1438305" y="3081508"/>
            <a:ext cx="1595552" cy="180366"/>
          </a:xfrm>
          <a:custGeom>
            <a:rect b="b" l="l" r="r" t="t"/>
            <a:pathLst>
              <a:path extrusionOk="0" h="180366" w="1595552">
                <a:moveTo>
                  <a:pt x="0" y="180367"/>
                </a:moveTo>
                <a:lnTo>
                  <a:pt x="0" y="0"/>
                </a:lnTo>
                <a:lnTo>
                  <a:pt x="1595552" y="0"/>
                </a:lnTo>
                <a:lnTo>
                  <a:pt x="1595552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1828d91065_1_536"/>
          <p:cNvSpPr/>
          <p:nvPr/>
        </p:nvSpPr>
        <p:spPr>
          <a:xfrm>
            <a:off x="1438305" y="3261874"/>
            <a:ext cx="1595552" cy="541100"/>
          </a:xfrm>
          <a:custGeom>
            <a:rect b="b" l="l" r="r" t="t"/>
            <a:pathLst>
              <a:path extrusionOk="0" h="541100" w="1595552">
                <a:moveTo>
                  <a:pt x="0" y="0"/>
                </a:moveTo>
                <a:lnTo>
                  <a:pt x="0" y="541100"/>
                </a:lnTo>
                <a:lnTo>
                  <a:pt x="1595552" y="541100"/>
                </a:lnTo>
                <a:lnTo>
                  <a:pt x="1595552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1828d91065_1_536"/>
          <p:cNvSpPr/>
          <p:nvPr/>
        </p:nvSpPr>
        <p:spPr>
          <a:xfrm>
            <a:off x="1438305" y="3261874"/>
            <a:ext cx="1595552" cy="6937"/>
          </a:xfrm>
          <a:custGeom>
            <a:rect b="b" l="l" r="r" t="t"/>
            <a:pathLst>
              <a:path extrusionOk="0" h="6937" w="1595552">
                <a:moveTo>
                  <a:pt x="0" y="0"/>
                </a:moveTo>
                <a:lnTo>
                  <a:pt x="1595552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1828d91065_1_536"/>
          <p:cNvSpPr txBox="1"/>
          <p:nvPr/>
        </p:nvSpPr>
        <p:spPr>
          <a:xfrm>
            <a:off x="1770034" y="3073942"/>
            <a:ext cx="92515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FileClient {Abstract}</a:t>
            </a:r>
            <a:endParaRPr/>
          </a:p>
        </p:txBody>
      </p:sp>
      <p:sp>
        <p:nvSpPr>
          <p:cNvPr id="286" name="Google Shape;286;g11828d91065_1_536"/>
          <p:cNvSpPr txBox="1"/>
          <p:nvPr/>
        </p:nvSpPr>
        <p:spPr>
          <a:xfrm>
            <a:off x="1385020" y="3254309"/>
            <a:ext cx="897409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read_file(file_path)</a:t>
            </a:r>
            <a:endParaRPr/>
          </a:p>
        </p:txBody>
      </p:sp>
      <p:sp>
        <p:nvSpPr>
          <p:cNvPr id="287" name="Google Shape;287;g11828d91065_1_536"/>
          <p:cNvSpPr txBox="1"/>
          <p:nvPr/>
        </p:nvSpPr>
        <p:spPr>
          <a:xfrm>
            <a:off x="1385020" y="3434675"/>
            <a:ext cx="174374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save_as_file(file_path, filename, content)</a:t>
            </a:r>
            <a:endParaRPr/>
          </a:p>
        </p:txBody>
      </p:sp>
      <p:sp>
        <p:nvSpPr>
          <p:cNvPr id="288" name="Google Shape;288;g11828d91065_1_536"/>
          <p:cNvSpPr/>
          <p:nvPr/>
        </p:nvSpPr>
        <p:spPr>
          <a:xfrm>
            <a:off x="5115012" y="3081508"/>
            <a:ext cx="1449871" cy="180366"/>
          </a:xfrm>
          <a:custGeom>
            <a:rect b="b" l="l" r="r" t="t"/>
            <a:pathLst>
              <a:path extrusionOk="0" h="180366" w="1449871">
                <a:moveTo>
                  <a:pt x="0" y="180367"/>
                </a:moveTo>
                <a:lnTo>
                  <a:pt x="0" y="0"/>
                </a:lnTo>
                <a:lnTo>
                  <a:pt x="1449871" y="0"/>
                </a:lnTo>
                <a:lnTo>
                  <a:pt x="1449871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1828d91065_1_536"/>
          <p:cNvSpPr/>
          <p:nvPr/>
        </p:nvSpPr>
        <p:spPr>
          <a:xfrm>
            <a:off x="5115012" y="3261874"/>
            <a:ext cx="1449871" cy="541100"/>
          </a:xfrm>
          <a:custGeom>
            <a:rect b="b" l="l" r="r" t="t"/>
            <a:pathLst>
              <a:path extrusionOk="0" h="541100" w="1449871">
                <a:moveTo>
                  <a:pt x="0" y="0"/>
                </a:moveTo>
                <a:lnTo>
                  <a:pt x="0" y="541100"/>
                </a:lnTo>
                <a:lnTo>
                  <a:pt x="1449871" y="541100"/>
                </a:lnTo>
                <a:lnTo>
                  <a:pt x="1449871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1828d91065_1_536"/>
          <p:cNvSpPr/>
          <p:nvPr/>
        </p:nvSpPr>
        <p:spPr>
          <a:xfrm>
            <a:off x="5115012" y="3261874"/>
            <a:ext cx="1449871" cy="6937"/>
          </a:xfrm>
          <a:custGeom>
            <a:rect b="b" l="l" r="r" t="t"/>
            <a:pathLst>
              <a:path extrusionOk="0" h="6937" w="1449871">
                <a:moveTo>
                  <a:pt x="0" y="0"/>
                </a:moveTo>
                <a:lnTo>
                  <a:pt x="1449871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1828d91065_1_536"/>
          <p:cNvSpPr txBox="1"/>
          <p:nvPr/>
        </p:nvSpPr>
        <p:spPr>
          <a:xfrm>
            <a:off x="5304528" y="3073942"/>
            <a:ext cx="1063902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ManualClient {Abstract}</a:t>
            </a:r>
            <a:endParaRPr/>
          </a:p>
        </p:txBody>
      </p:sp>
      <p:sp>
        <p:nvSpPr>
          <p:cNvPr id="292" name="Google Shape;292;g11828d91065_1_536"/>
          <p:cNvSpPr txBox="1"/>
          <p:nvPr/>
        </p:nvSpPr>
        <p:spPr>
          <a:xfrm>
            <a:off x="5061727" y="3254309"/>
            <a:ext cx="1043090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get_manual_config(id)</a:t>
            </a:r>
            <a:endParaRPr/>
          </a:p>
        </p:txBody>
      </p:sp>
      <p:sp>
        <p:nvSpPr>
          <p:cNvPr id="293" name="Google Shape;293;g11828d91065_1_536"/>
          <p:cNvSpPr txBox="1"/>
          <p:nvPr/>
        </p:nvSpPr>
        <p:spPr>
          <a:xfrm>
            <a:off x="5061727" y="3434675"/>
            <a:ext cx="1181834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get_all_manual_configs( )</a:t>
            </a:r>
            <a:endParaRPr/>
          </a:p>
        </p:txBody>
      </p:sp>
      <p:sp>
        <p:nvSpPr>
          <p:cNvPr id="294" name="Google Shape;294;g11828d91065_1_536"/>
          <p:cNvSpPr/>
          <p:nvPr/>
        </p:nvSpPr>
        <p:spPr>
          <a:xfrm>
            <a:off x="2236081" y="2249046"/>
            <a:ext cx="1006099" cy="747550"/>
          </a:xfrm>
          <a:custGeom>
            <a:rect b="b" l="l" r="r" t="t"/>
            <a:pathLst>
              <a:path extrusionOk="0" h="747550" w="1006099">
                <a:moveTo>
                  <a:pt x="1006100" y="0"/>
                </a:moveTo>
                <a:lnTo>
                  <a:pt x="1006100" y="416231"/>
                </a:lnTo>
                <a:lnTo>
                  <a:pt x="0" y="416231"/>
                </a:lnTo>
                <a:lnTo>
                  <a:pt x="0" y="747551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1828d91065_1_536"/>
          <p:cNvSpPr/>
          <p:nvPr/>
        </p:nvSpPr>
        <p:spPr>
          <a:xfrm>
            <a:off x="2201396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86" y="69372"/>
                </a:moveTo>
                <a:lnTo>
                  <a:pt x="0" y="0"/>
                </a:lnTo>
                <a:lnTo>
                  <a:pt x="69372" y="0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1828d91065_1_536"/>
          <p:cNvSpPr/>
          <p:nvPr/>
        </p:nvSpPr>
        <p:spPr>
          <a:xfrm>
            <a:off x="2686998" y="1694071"/>
            <a:ext cx="1109949" cy="180366"/>
          </a:xfrm>
          <a:custGeom>
            <a:rect b="b" l="l" r="r" t="t"/>
            <a:pathLst>
              <a:path extrusionOk="0" h="180366" w="1109949">
                <a:moveTo>
                  <a:pt x="0" y="180367"/>
                </a:moveTo>
                <a:lnTo>
                  <a:pt x="0" y="0"/>
                </a:lnTo>
                <a:lnTo>
                  <a:pt x="1109949" y="0"/>
                </a:lnTo>
                <a:lnTo>
                  <a:pt x="1109949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1828d91065_1_536"/>
          <p:cNvSpPr/>
          <p:nvPr/>
        </p:nvSpPr>
        <p:spPr>
          <a:xfrm>
            <a:off x="2686998" y="1874438"/>
            <a:ext cx="1109949" cy="374607"/>
          </a:xfrm>
          <a:custGeom>
            <a:rect b="b" l="l" r="r" t="t"/>
            <a:pathLst>
              <a:path extrusionOk="0" h="374607" w="1109949">
                <a:moveTo>
                  <a:pt x="0" y="0"/>
                </a:moveTo>
                <a:lnTo>
                  <a:pt x="0" y="374608"/>
                </a:lnTo>
                <a:lnTo>
                  <a:pt x="1109949" y="374608"/>
                </a:ln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1828d91065_1_536"/>
          <p:cNvSpPr/>
          <p:nvPr/>
        </p:nvSpPr>
        <p:spPr>
          <a:xfrm>
            <a:off x="2686998" y="1874438"/>
            <a:ext cx="1109949" cy="6937"/>
          </a:xfrm>
          <a:custGeom>
            <a:rect b="b" l="l" r="r" t="t"/>
            <a:pathLst>
              <a:path extrusionOk="0" h="6937" w="1109949">
                <a:moveTo>
                  <a:pt x="0" y="0"/>
                </a:move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1828d91065_1_536"/>
          <p:cNvSpPr txBox="1"/>
          <p:nvPr/>
        </p:nvSpPr>
        <p:spPr>
          <a:xfrm>
            <a:off x="2800205" y="1686505"/>
            <a:ext cx="87659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MOCKHDFSClient</a:t>
            </a:r>
            <a:endParaRPr/>
          </a:p>
        </p:txBody>
      </p:sp>
      <p:sp>
        <p:nvSpPr>
          <p:cNvPr id="300" name="Google Shape;300;g11828d91065_1_536"/>
          <p:cNvSpPr/>
          <p:nvPr/>
        </p:nvSpPr>
        <p:spPr>
          <a:xfrm>
            <a:off x="1924116" y="2249046"/>
            <a:ext cx="311965" cy="747550"/>
          </a:xfrm>
          <a:custGeom>
            <a:rect b="b" l="l" r="r" t="t"/>
            <a:pathLst>
              <a:path extrusionOk="0" h="747550" w="311965">
                <a:moveTo>
                  <a:pt x="0" y="0"/>
                </a:moveTo>
                <a:lnTo>
                  <a:pt x="0" y="416231"/>
                </a:lnTo>
                <a:lnTo>
                  <a:pt x="311965" y="416231"/>
                </a:lnTo>
                <a:lnTo>
                  <a:pt x="311965" y="747551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1828d91065_1_536"/>
          <p:cNvSpPr/>
          <p:nvPr/>
        </p:nvSpPr>
        <p:spPr>
          <a:xfrm>
            <a:off x="2201396" y="2996596"/>
            <a:ext cx="69371" cy="69371"/>
          </a:xfrm>
          <a:custGeom>
            <a:rect b="b" l="l" r="r" t="t"/>
            <a:pathLst>
              <a:path extrusionOk="0" h="69371" w="69371">
                <a:moveTo>
                  <a:pt x="34686" y="69372"/>
                </a:moveTo>
                <a:lnTo>
                  <a:pt x="0" y="0"/>
                </a:lnTo>
                <a:lnTo>
                  <a:pt x="69372" y="0"/>
                </a:lnTo>
                <a:close/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1828d91065_1_536"/>
          <p:cNvSpPr/>
          <p:nvPr/>
        </p:nvSpPr>
        <p:spPr>
          <a:xfrm>
            <a:off x="1368934" y="1694071"/>
            <a:ext cx="1109949" cy="180366"/>
          </a:xfrm>
          <a:custGeom>
            <a:rect b="b" l="l" r="r" t="t"/>
            <a:pathLst>
              <a:path extrusionOk="0" h="180366" w="1109949">
                <a:moveTo>
                  <a:pt x="0" y="180367"/>
                </a:moveTo>
                <a:lnTo>
                  <a:pt x="0" y="0"/>
                </a:lnTo>
                <a:lnTo>
                  <a:pt x="1109949" y="0"/>
                </a:lnTo>
                <a:lnTo>
                  <a:pt x="1109949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828d91065_1_536"/>
          <p:cNvSpPr/>
          <p:nvPr/>
        </p:nvSpPr>
        <p:spPr>
          <a:xfrm>
            <a:off x="1368934" y="1874438"/>
            <a:ext cx="1109949" cy="374607"/>
          </a:xfrm>
          <a:custGeom>
            <a:rect b="b" l="l" r="r" t="t"/>
            <a:pathLst>
              <a:path extrusionOk="0" h="374607" w="1109949">
                <a:moveTo>
                  <a:pt x="0" y="0"/>
                </a:moveTo>
                <a:lnTo>
                  <a:pt x="0" y="374608"/>
                </a:lnTo>
                <a:lnTo>
                  <a:pt x="1109949" y="374608"/>
                </a:ln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1828d91065_1_536"/>
          <p:cNvSpPr/>
          <p:nvPr/>
        </p:nvSpPr>
        <p:spPr>
          <a:xfrm>
            <a:off x="1368934" y="1874438"/>
            <a:ext cx="1109949" cy="6937"/>
          </a:xfrm>
          <a:custGeom>
            <a:rect b="b" l="l" r="r" t="t"/>
            <a:pathLst>
              <a:path extrusionOk="0" h="6937" w="1109949">
                <a:moveTo>
                  <a:pt x="0" y="0"/>
                </a:move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1828d91065_1_536"/>
          <p:cNvSpPr txBox="1"/>
          <p:nvPr/>
        </p:nvSpPr>
        <p:spPr>
          <a:xfrm>
            <a:off x="1603541" y="1686505"/>
            <a:ext cx="63379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HDFSClient</a:t>
            </a:r>
            <a:endParaRPr/>
          </a:p>
        </p:txBody>
      </p:sp>
      <p:sp>
        <p:nvSpPr>
          <p:cNvPr id="306" name="Google Shape;306;g11828d91065_1_536"/>
          <p:cNvSpPr/>
          <p:nvPr/>
        </p:nvSpPr>
        <p:spPr>
          <a:xfrm>
            <a:off x="2610689" y="3806235"/>
            <a:ext cx="1533325" cy="523965"/>
          </a:xfrm>
          <a:custGeom>
            <a:rect b="b" l="l" r="r" t="t"/>
            <a:pathLst>
              <a:path extrusionOk="0" h="523965" w="1533325">
                <a:moveTo>
                  <a:pt x="1533326" y="523965"/>
                </a:moveTo>
                <a:lnTo>
                  <a:pt x="1533326" y="315850"/>
                </a:lnTo>
                <a:lnTo>
                  <a:pt x="0" y="315850"/>
                </a:ln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1828d91065_1_536"/>
          <p:cNvSpPr/>
          <p:nvPr/>
        </p:nvSpPr>
        <p:spPr>
          <a:xfrm>
            <a:off x="2576003" y="3790765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69372"/>
                </a:moveTo>
                <a:lnTo>
                  <a:pt x="34686" y="0"/>
                </a:lnTo>
                <a:lnTo>
                  <a:pt x="0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1828d91065_1_536"/>
          <p:cNvSpPr/>
          <p:nvPr/>
        </p:nvSpPr>
        <p:spPr>
          <a:xfrm>
            <a:off x="4143807" y="3806235"/>
            <a:ext cx="6937" cy="523965"/>
          </a:xfrm>
          <a:custGeom>
            <a:rect b="b" l="l" r="r" t="t"/>
            <a:pathLst>
              <a:path extrusionOk="0" h="523965" w="6937">
                <a:moveTo>
                  <a:pt x="0" y="523965"/>
                </a:move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1828d91065_1_536"/>
          <p:cNvSpPr/>
          <p:nvPr/>
        </p:nvSpPr>
        <p:spPr>
          <a:xfrm>
            <a:off x="4109121" y="3790765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69372"/>
                </a:moveTo>
                <a:lnTo>
                  <a:pt x="34686" y="0"/>
                </a:lnTo>
                <a:lnTo>
                  <a:pt x="0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1828d91065_1_536"/>
          <p:cNvSpPr/>
          <p:nvPr/>
        </p:nvSpPr>
        <p:spPr>
          <a:xfrm>
            <a:off x="4144015" y="3806235"/>
            <a:ext cx="1519035" cy="523965"/>
          </a:xfrm>
          <a:custGeom>
            <a:rect b="b" l="l" r="r" t="t"/>
            <a:pathLst>
              <a:path extrusionOk="0" h="523965" w="1519035">
                <a:moveTo>
                  <a:pt x="0" y="523965"/>
                </a:moveTo>
                <a:lnTo>
                  <a:pt x="0" y="315850"/>
                </a:lnTo>
                <a:lnTo>
                  <a:pt x="1519035" y="315850"/>
                </a:lnTo>
                <a:lnTo>
                  <a:pt x="151903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1828d91065_1_536"/>
          <p:cNvSpPr/>
          <p:nvPr/>
        </p:nvSpPr>
        <p:spPr>
          <a:xfrm>
            <a:off x="5628364" y="3790765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69372"/>
                </a:moveTo>
                <a:lnTo>
                  <a:pt x="34686" y="0"/>
                </a:lnTo>
                <a:lnTo>
                  <a:pt x="0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1828d91065_1_536"/>
          <p:cNvSpPr/>
          <p:nvPr/>
        </p:nvSpPr>
        <p:spPr>
          <a:xfrm>
            <a:off x="3314813" y="4330200"/>
            <a:ext cx="1657986" cy="180366"/>
          </a:xfrm>
          <a:custGeom>
            <a:rect b="b" l="l" r="r" t="t"/>
            <a:pathLst>
              <a:path extrusionOk="0" h="180366" w="1657986">
                <a:moveTo>
                  <a:pt x="0" y="180367"/>
                </a:moveTo>
                <a:lnTo>
                  <a:pt x="0" y="0"/>
                </a:lnTo>
                <a:lnTo>
                  <a:pt x="1657987" y="0"/>
                </a:lnTo>
                <a:lnTo>
                  <a:pt x="1657987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1828d91065_1_536"/>
          <p:cNvSpPr/>
          <p:nvPr/>
        </p:nvSpPr>
        <p:spPr>
          <a:xfrm>
            <a:off x="3314813" y="4510567"/>
            <a:ext cx="1657986" cy="790838"/>
          </a:xfrm>
          <a:custGeom>
            <a:rect b="b" l="l" r="r" t="t"/>
            <a:pathLst>
              <a:path extrusionOk="0" h="790838" w="1657986">
                <a:moveTo>
                  <a:pt x="0" y="0"/>
                </a:moveTo>
                <a:lnTo>
                  <a:pt x="0" y="790839"/>
                </a:lnTo>
                <a:lnTo>
                  <a:pt x="1657987" y="790839"/>
                </a:lnTo>
                <a:lnTo>
                  <a:pt x="1657987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1828d91065_1_536"/>
          <p:cNvSpPr/>
          <p:nvPr/>
        </p:nvSpPr>
        <p:spPr>
          <a:xfrm>
            <a:off x="3314813" y="4510567"/>
            <a:ext cx="1657986" cy="6937"/>
          </a:xfrm>
          <a:custGeom>
            <a:rect b="b" l="l" r="r" t="t"/>
            <a:pathLst>
              <a:path extrusionOk="0" h="6937" w="1657986">
                <a:moveTo>
                  <a:pt x="0" y="0"/>
                </a:moveTo>
                <a:lnTo>
                  <a:pt x="1657987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1828d91065_1_536"/>
          <p:cNvSpPr txBox="1"/>
          <p:nvPr/>
        </p:nvSpPr>
        <p:spPr>
          <a:xfrm>
            <a:off x="3750599" y="4322635"/>
            <a:ext cx="779477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client_factory.py</a:t>
            </a:r>
            <a:endParaRPr/>
          </a:p>
        </p:txBody>
      </p:sp>
      <p:sp>
        <p:nvSpPr>
          <p:cNvPr id="316" name="Google Shape;316;g11828d91065_1_536"/>
          <p:cNvSpPr txBox="1"/>
          <p:nvPr/>
        </p:nvSpPr>
        <p:spPr>
          <a:xfrm>
            <a:off x="3261528" y="4503002"/>
            <a:ext cx="1313640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get_meta_client() : MetaClient</a:t>
            </a:r>
            <a:endParaRPr/>
          </a:p>
        </p:txBody>
      </p:sp>
      <p:grpSp>
        <p:nvGrpSpPr>
          <p:cNvPr id="317" name="Google Shape;317;g11828d91065_1_536"/>
          <p:cNvGrpSpPr/>
          <p:nvPr/>
        </p:nvGrpSpPr>
        <p:grpSpPr>
          <a:xfrm>
            <a:off x="3261528" y="4683368"/>
            <a:ext cx="1459321" cy="389738"/>
            <a:chOff x="3261528" y="4683368"/>
            <a:chExt cx="1459321" cy="389738"/>
          </a:xfrm>
        </p:grpSpPr>
        <p:sp>
          <p:nvSpPr>
            <p:cNvPr id="318" name="Google Shape;318;g11828d91065_1_536"/>
            <p:cNvSpPr txBox="1"/>
            <p:nvPr/>
          </p:nvSpPr>
          <p:spPr>
            <a:xfrm>
              <a:off x="3261528" y="4683368"/>
              <a:ext cx="1459321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get_manual_client() : ArticleClient</a:t>
              </a:r>
              <a:endParaRPr/>
            </a:p>
          </p:txBody>
        </p:sp>
        <p:sp>
          <p:nvSpPr>
            <p:cNvPr id="319" name="Google Shape;319;g11828d91065_1_536"/>
            <p:cNvSpPr txBox="1"/>
            <p:nvPr/>
          </p:nvSpPr>
          <p:spPr>
            <a:xfrm>
              <a:off x="3261528" y="4877609"/>
              <a:ext cx="1188771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get_file_client() : FileClient</a:t>
              </a:r>
              <a:endParaRPr/>
            </a:p>
          </p:txBody>
        </p:sp>
      </p:grpSp>
      <p:sp>
        <p:nvSpPr>
          <p:cNvPr id="320" name="Google Shape;320;g11828d91065_1_536"/>
          <p:cNvSpPr/>
          <p:nvPr/>
        </p:nvSpPr>
        <p:spPr>
          <a:xfrm>
            <a:off x="1989673" y="4885175"/>
            <a:ext cx="1314734" cy="790838"/>
          </a:xfrm>
          <a:custGeom>
            <a:rect b="b" l="l" r="r" t="t"/>
            <a:pathLst>
              <a:path extrusionOk="0" h="790838" w="1314734">
                <a:moveTo>
                  <a:pt x="0" y="790839"/>
                </a:moveTo>
                <a:lnTo>
                  <a:pt x="0" y="0"/>
                </a:lnTo>
                <a:lnTo>
                  <a:pt x="131473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1828d91065_1_536"/>
          <p:cNvSpPr/>
          <p:nvPr/>
        </p:nvSpPr>
        <p:spPr>
          <a:xfrm>
            <a:off x="1364618" y="5534186"/>
            <a:ext cx="1241755" cy="180366"/>
          </a:xfrm>
          <a:custGeom>
            <a:rect b="b" l="l" r="r" t="t"/>
            <a:pathLst>
              <a:path extrusionOk="0" h="180366" w="1241755">
                <a:moveTo>
                  <a:pt x="0" y="180367"/>
                </a:moveTo>
                <a:lnTo>
                  <a:pt x="0" y="0"/>
                </a:lnTo>
                <a:lnTo>
                  <a:pt x="1241756" y="0"/>
                </a:lnTo>
                <a:lnTo>
                  <a:pt x="1241756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1828d91065_1_536"/>
          <p:cNvSpPr/>
          <p:nvPr/>
        </p:nvSpPr>
        <p:spPr>
          <a:xfrm>
            <a:off x="1364618" y="5714553"/>
            <a:ext cx="1241755" cy="374607"/>
          </a:xfrm>
          <a:custGeom>
            <a:rect b="b" l="l" r="r" t="t"/>
            <a:pathLst>
              <a:path extrusionOk="0" h="374607" w="1241755">
                <a:moveTo>
                  <a:pt x="0" y="0"/>
                </a:moveTo>
                <a:lnTo>
                  <a:pt x="0" y="374608"/>
                </a:lnTo>
                <a:lnTo>
                  <a:pt x="1241756" y="374608"/>
                </a:lnTo>
                <a:lnTo>
                  <a:pt x="124175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1828d91065_1_536"/>
          <p:cNvSpPr/>
          <p:nvPr/>
        </p:nvSpPr>
        <p:spPr>
          <a:xfrm>
            <a:off x="1364618" y="5714553"/>
            <a:ext cx="1241755" cy="6937"/>
          </a:xfrm>
          <a:custGeom>
            <a:rect b="b" l="l" r="r" t="t"/>
            <a:pathLst>
              <a:path extrusionOk="0" h="6937" w="1241755">
                <a:moveTo>
                  <a:pt x="0" y="0"/>
                </a:moveTo>
                <a:lnTo>
                  <a:pt x="124175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1828d91065_1_536"/>
          <p:cNvSpPr txBox="1"/>
          <p:nvPr/>
        </p:nvSpPr>
        <p:spPr>
          <a:xfrm>
            <a:off x="1415390" y="5526620"/>
            <a:ext cx="1133274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ArgumentParserWrapper</a:t>
            </a:r>
            <a:endParaRPr/>
          </a:p>
        </p:txBody>
      </p:sp>
      <p:sp>
        <p:nvSpPr>
          <p:cNvPr id="325" name="Google Shape;325;g11828d91065_1_536"/>
          <p:cNvSpPr txBox="1"/>
          <p:nvPr/>
        </p:nvSpPr>
        <p:spPr>
          <a:xfrm>
            <a:off x="1311332" y="5706987"/>
            <a:ext cx="1383012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parse_data_from_arguments( )</a:t>
            </a:r>
            <a:endParaRPr/>
          </a:p>
        </p:txBody>
      </p:sp>
      <p:sp>
        <p:nvSpPr>
          <p:cNvPr id="326" name="Google Shape;326;g11828d91065_1_536"/>
          <p:cNvSpPr/>
          <p:nvPr/>
        </p:nvSpPr>
        <p:spPr>
          <a:xfrm>
            <a:off x="2649455" y="5842127"/>
            <a:ext cx="905510" cy="6937"/>
          </a:xfrm>
          <a:custGeom>
            <a:rect b="b" l="l" r="r" t="t"/>
            <a:pathLst>
              <a:path extrusionOk="0" h="6937" w="905510">
                <a:moveTo>
                  <a:pt x="905511" y="0"/>
                </a:move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1828d91065_1_536"/>
          <p:cNvSpPr/>
          <p:nvPr/>
        </p:nvSpPr>
        <p:spPr>
          <a:xfrm>
            <a:off x="2621982" y="5807441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0"/>
                </a:moveTo>
                <a:lnTo>
                  <a:pt x="0" y="34686"/>
                </a:lnTo>
                <a:lnTo>
                  <a:pt x="69372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1828d91065_1_536"/>
          <p:cNvSpPr/>
          <p:nvPr/>
        </p:nvSpPr>
        <p:spPr>
          <a:xfrm>
            <a:off x="3547209" y="5618816"/>
            <a:ext cx="1109949" cy="180366"/>
          </a:xfrm>
          <a:custGeom>
            <a:rect b="b" l="l" r="r" t="t"/>
            <a:pathLst>
              <a:path extrusionOk="0" h="180366" w="1109949">
                <a:moveTo>
                  <a:pt x="0" y="180367"/>
                </a:moveTo>
                <a:lnTo>
                  <a:pt x="0" y="0"/>
                </a:lnTo>
                <a:lnTo>
                  <a:pt x="1109949" y="0"/>
                </a:lnTo>
                <a:lnTo>
                  <a:pt x="1109949" y="180367"/>
                </a:lnTo>
              </a:path>
            </a:pathLst>
          </a:custGeom>
          <a:solidFill>
            <a:schemeClr val="dk2"/>
          </a:solidFill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1828d91065_1_536"/>
          <p:cNvSpPr/>
          <p:nvPr/>
        </p:nvSpPr>
        <p:spPr>
          <a:xfrm>
            <a:off x="3547209" y="5799182"/>
            <a:ext cx="1109949" cy="305236"/>
          </a:xfrm>
          <a:custGeom>
            <a:rect b="b" l="l" r="r" t="t"/>
            <a:pathLst>
              <a:path extrusionOk="0" h="305236" w="1109949">
                <a:moveTo>
                  <a:pt x="0" y="0"/>
                </a:moveTo>
                <a:lnTo>
                  <a:pt x="0" y="305236"/>
                </a:lnTo>
                <a:lnTo>
                  <a:pt x="1109949" y="305236"/>
                </a:lnTo>
                <a:lnTo>
                  <a:pt x="1109949" y="0"/>
                </a:lnTo>
              </a:path>
            </a:pathLst>
          </a:custGeom>
          <a:noFill/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1828d91065_1_536"/>
          <p:cNvSpPr txBox="1"/>
          <p:nvPr/>
        </p:nvSpPr>
        <p:spPr>
          <a:xfrm>
            <a:off x="3858126" y="5611250"/>
            <a:ext cx="48117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main.py</a:t>
            </a:r>
            <a:endParaRPr/>
          </a:p>
        </p:txBody>
      </p:sp>
      <p:sp>
        <p:nvSpPr>
          <p:cNvPr id="331" name="Google Shape;331;g11828d91065_1_536"/>
          <p:cNvSpPr/>
          <p:nvPr/>
        </p:nvSpPr>
        <p:spPr>
          <a:xfrm>
            <a:off x="1299562" y="1416584"/>
            <a:ext cx="2566757" cy="180366"/>
          </a:xfrm>
          <a:custGeom>
            <a:rect b="b" l="l" r="r" t="t"/>
            <a:pathLst>
              <a:path extrusionOk="0" h="180366" w="2566757">
                <a:moveTo>
                  <a:pt x="0" y="180367"/>
                </a:moveTo>
                <a:lnTo>
                  <a:pt x="0" y="0"/>
                </a:lnTo>
                <a:lnTo>
                  <a:pt x="2566758" y="0"/>
                </a:lnTo>
                <a:lnTo>
                  <a:pt x="2566758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1828d91065_1_536"/>
          <p:cNvSpPr/>
          <p:nvPr/>
        </p:nvSpPr>
        <p:spPr>
          <a:xfrm>
            <a:off x="1299562" y="1596950"/>
            <a:ext cx="2566757" cy="721466"/>
          </a:xfrm>
          <a:custGeom>
            <a:rect b="b" l="l" r="r" t="t"/>
            <a:pathLst>
              <a:path extrusionOk="0" h="721466" w="2566757">
                <a:moveTo>
                  <a:pt x="0" y="0"/>
                </a:moveTo>
                <a:lnTo>
                  <a:pt x="0" y="721467"/>
                </a:lnTo>
                <a:lnTo>
                  <a:pt x="2566758" y="721467"/>
                </a:lnTo>
                <a:lnTo>
                  <a:pt x="256675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1828d91065_1_536"/>
          <p:cNvSpPr/>
          <p:nvPr/>
        </p:nvSpPr>
        <p:spPr>
          <a:xfrm>
            <a:off x="1299562" y="1596950"/>
            <a:ext cx="2566757" cy="6937"/>
          </a:xfrm>
          <a:custGeom>
            <a:rect b="b" l="l" r="r" t="t"/>
            <a:pathLst>
              <a:path extrusionOk="0" h="6937" w="2566757">
                <a:moveTo>
                  <a:pt x="0" y="0"/>
                </a:moveTo>
                <a:lnTo>
                  <a:pt x="256675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1828d91065_1_536"/>
          <p:cNvSpPr txBox="1"/>
          <p:nvPr/>
        </p:nvSpPr>
        <p:spPr>
          <a:xfrm>
            <a:off x="2227888" y="1409018"/>
            <a:ext cx="70316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hdfs_client.py</a:t>
            </a:r>
            <a:endParaRPr/>
          </a:p>
        </p:txBody>
      </p:sp>
      <p:sp>
        <p:nvSpPr>
          <p:cNvPr id="335" name="Google Shape;335;g11828d91065_1_536"/>
          <p:cNvSpPr/>
          <p:nvPr/>
        </p:nvSpPr>
        <p:spPr>
          <a:xfrm>
            <a:off x="3998126" y="1416584"/>
            <a:ext cx="3329847" cy="180366"/>
          </a:xfrm>
          <a:custGeom>
            <a:rect b="b" l="l" r="r" t="t"/>
            <a:pathLst>
              <a:path extrusionOk="0" h="180366" w="3329847">
                <a:moveTo>
                  <a:pt x="0" y="180367"/>
                </a:moveTo>
                <a:lnTo>
                  <a:pt x="0" y="0"/>
                </a:lnTo>
                <a:lnTo>
                  <a:pt x="3329848" y="0"/>
                </a:lnTo>
                <a:lnTo>
                  <a:pt x="3329848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1828d91065_1_536"/>
          <p:cNvSpPr/>
          <p:nvPr/>
        </p:nvSpPr>
        <p:spPr>
          <a:xfrm>
            <a:off x="3998126" y="1596950"/>
            <a:ext cx="3329847" cy="894896"/>
          </a:xfrm>
          <a:custGeom>
            <a:rect b="b" l="l" r="r" t="t"/>
            <a:pathLst>
              <a:path extrusionOk="0" h="894896" w="3329847">
                <a:moveTo>
                  <a:pt x="0" y="0"/>
                </a:moveTo>
                <a:lnTo>
                  <a:pt x="0" y="894897"/>
                </a:lnTo>
                <a:lnTo>
                  <a:pt x="3329848" y="894897"/>
                </a:lnTo>
                <a:lnTo>
                  <a:pt x="332984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1828d91065_1_536"/>
          <p:cNvSpPr/>
          <p:nvPr/>
        </p:nvSpPr>
        <p:spPr>
          <a:xfrm>
            <a:off x="3998126" y="1596950"/>
            <a:ext cx="3329847" cy="6937"/>
          </a:xfrm>
          <a:custGeom>
            <a:rect b="b" l="l" r="r" t="t"/>
            <a:pathLst>
              <a:path extrusionOk="0" h="6937" w="3329847">
                <a:moveTo>
                  <a:pt x="0" y="0"/>
                </a:moveTo>
                <a:lnTo>
                  <a:pt x="3329848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1828d91065_1_536"/>
          <p:cNvSpPr txBox="1"/>
          <p:nvPr/>
        </p:nvSpPr>
        <p:spPr>
          <a:xfrm>
            <a:off x="5110287" y="1409018"/>
            <a:ext cx="109858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elastic_search_client.py</a:t>
            </a:r>
            <a:endParaRPr/>
          </a:p>
        </p:txBody>
      </p:sp>
      <p:sp>
        <p:nvSpPr>
          <p:cNvPr id="339" name="Google Shape;339;g11828d91065_1_536"/>
          <p:cNvSpPr/>
          <p:nvPr/>
        </p:nvSpPr>
        <p:spPr>
          <a:xfrm>
            <a:off x="1299562" y="2734648"/>
            <a:ext cx="5404065" cy="180366"/>
          </a:xfrm>
          <a:custGeom>
            <a:rect b="b" l="l" r="r" t="t"/>
            <a:pathLst>
              <a:path extrusionOk="0" h="180366" w="5404065">
                <a:moveTo>
                  <a:pt x="0" y="180367"/>
                </a:moveTo>
                <a:lnTo>
                  <a:pt x="0" y="0"/>
                </a:lnTo>
                <a:lnTo>
                  <a:pt x="5404066" y="0"/>
                </a:lnTo>
                <a:lnTo>
                  <a:pt x="5404066" y="180367"/>
                </a:lnTo>
              </a:path>
            </a:pathLst>
          </a:custGeom>
          <a:solidFill>
            <a:srgbClr val="6A00FF"/>
          </a:solidFill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1828d91065_1_536"/>
          <p:cNvSpPr/>
          <p:nvPr/>
        </p:nvSpPr>
        <p:spPr>
          <a:xfrm>
            <a:off x="1299562" y="2915015"/>
            <a:ext cx="5404065" cy="998954"/>
          </a:xfrm>
          <a:custGeom>
            <a:rect b="b" l="l" r="r" t="t"/>
            <a:pathLst>
              <a:path extrusionOk="0" h="998954" w="5404065">
                <a:moveTo>
                  <a:pt x="0" y="0"/>
                </a:moveTo>
                <a:lnTo>
                  <a:pt x="0" y="998954"/>
                </a:lnTo>
                <a:lnTo>
                  <a:pt x="5404066" y="998954"/>
                </a:lnTo>
                <a:lnTo>
                  <a:pt x="5404066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1828d91065_1_536"/>
          <p:cNvSpPr/>
          <p:nvPr/>
        </p:nvSpPr>
        <p:spPr>
          <a:xfrm>
            <a:off x="1299562" y="2915015"/>
            <a:ext cx="5404065" cy="6937"/>
          </a:xfrm>
          <a:custGeom>
            <a:rect b="b" l="l" r="r" t="t"/>
            <a:pathLst>
              <a:path extrusionOk="0" h="6937" w="5404065">
                <a:moveTo>
                  <a:pt x="0" y="0"/>
                </a:moveTo>
                <a:lnTo>
                  <a:pt x="5404066" y="0"/>
                </a:lnTo>
              </a:path>
            </a:pathLst>
          </a:custGeom>
          <a:noFill/>
          <a:ln cap="flat" cmpd="sng" w="13850">
            <a:solidFill>
              <a:srgbClr val="3700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1828d91065_1_536"/>
          <p:cNvSpPr txBox="1"/>
          <p:nvPr/>
        </p:nvSpPr>
        <p:spPr>
          <a:xfrm>
            <a:off x="3577170" y="2727083"/>
            <a:ext cx="841912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abstract_client.py</a:t>
            </a:r>
            <a:endParaRPr/>
          </a:p>
        </p:txBody>
      </p:sp>
      <p:sp>
        <p:nvSpPr>
          <p:cNvPr id="343" name="Google Shape;343;g11828d91065_1_536"/>
          <p:cNvSpPr/>
          <p:nvPr/>
        </p:nvSpPr>
        <p:spPr>
          <a:xfrm>
            <a:off x="1306088" y="5298321"/>
            <a:ext cx="1380499" cy="180366"/>
          </a:xfrm>
          <a:custGeom>
            <a:rect b="b" l="l" r="r" t="t"/>
            <a:pathLst>
              <a:path extrusionOk="0" h="180366" w="1380499">
                <a:moveTo>
                  <a:pt x="0" y="180367"/>
                </a:moveTo>
                <a:lnTo>
                  <a:pt x="0" y="0"/>
                </a:lnTo>
                <a:lnTo>
                  <a:pt x="1380500" y="0"/>
                </a:lnTo>
                <a:lnTo>
                  <a:pt x="1380500" y="180367"/>
                </a:lnTo>
              </a:path>
            </a:pathLst>
          </a:custGeom>
          <a:solidFill>
            <a:schemeClr val="dk2"/>
          </a:solidFill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1828d91065_1_536"/>
          <p:cNvSpPr/>
          <p:nvPr/>
        </p:nvSpPr>
        <p:spPr>
          <a:xfrm>
            <a:off x="1306089" y="5476988"/>
            <a:ext cx="1380499" cy="721466"/>
          </a:xfrm>
          <a:custGeom>
            <a:rect b="b" l="l" r="r" t="t"/>
            <a:pathLst>
              <a:path extrusionOk="0" h="721466" w="1380499">
                <a:moveTo>
                  <a:pt x="0" y="0"/>
                </a:moveTo>
                <a:lnTo>
                  <a:pt x="0" y="721467"/>
                </a:lnTo>
                <a:lnTo>
                  <a:pt x="1380500" y="721467"/>
                </a:lnTo>
                <a:lnTo>
                  <a:pt x="1380500" y="0"/>
                </a:lnTo>
              </a:path>
            </a:pathLst>
          </a:custGeom>
          <a:noFill/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1828d91065_1_536"/>
          <p:cNvSpPr txBox="1"/>
          <p:nvPr/>
        </p:nvSpPr>
        <p:spPr>
          <a:xfrm>
            <a:off x="1344711" y="5290756"/>
            <a:ext cx="1316253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argument_parser_wrapper.py</a:t>
            </a:r>
            <a:endParaRPr/>
          </a:p>
        </p:txBody>
      </p:sp>
      <p:sp>
        <p:nvSpPr>
          <p:cNvPr id="346" name="Google Shape;346;g11828d91065_1_536"/>
          <p:cNvSpPr/>
          <p:nvPr/>
        </p:nvSpPr>
        <p:spPr>
          <a:xfrm>
            <a:off x="4972800" y="4885175"/>
            <a:ext cx="1037108" cy="901833"/>
          </a:xfrm>
          <a:custGeom>
            <a:rect b="b" l="l" r="r" t="t"/>
            <a:pathLst>
              <a:path extrusionOk="0" h="825524" w="1037108">
                <a:moveTo>
                  <a:pt x="1037109" y="825525"/>
                </a:moveTo>
                <a:lnTo>
                  <a:pt x="1037109" y="208"/>
                </a:lnTo>
                <a:lnTo>
                  <a:pt x="0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1828d91065_1_536"/>
          <p:cNvSpPr/>
          <p:nvPr/>
        </p:nvSpPr>
        <p:spPr>
          <a:xfrm>
            <a:off x="5525562" y="5635916"/>
            <a:ext cx="971205" cy="180366"/>
          </a:xfrm>
          <a:custGeom>
            <a:rect b="b" l="l" r="r" t="t"/>
            <a:pathLst>
              <a:path extrusionOk="0" h="180366" w="971205">
                <a:moveTo>
                  <a:pt x="0" y="180367"/>
                </a:moveTo>
                <a:lnTo>
                  <a:pt x="0" y="0"/>
                </a:lnTo>
                <a:lnTo>
                  <a:pt x="971206" y="0"/>
                </a:lnTo>
                <a:lnTo>
                  <a:pt x="971206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1828d91065_1_536"/>
          <p:cNvSpPr/>
          <p:nvPr/>
        </p:nvSpPr>
        <p:spPr>
          <a:xfrm>
            <a:off x="5525562" y="5816282"/>
            <a:ext cx="971205" cy="263612"/>
          </a:xfrm>
          <a:custGeom>
            <a:rect b="b" l="l" r="r" t="t"/>
            <a:pathLst>
              <a:path extrusionOk="0" h="263612" w="971205">
                <a:moveTo>
                  <a:pt x="0" y="0"/>
                </a:moveTo>
                <a:lnTo>
                  <a:pt x="0" y="263613"/>
                </a:lnTo>
                <a:lnTo>
                  <a:pt x="971206" y="263613"/>
                </a:lnTo>
                <a:lnTo>
                  <a:pt x="97120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1828d91065_1_536"/>
          <p:cNvSpPr/>
          <p:nvPr/>
        </p:nvSpPr>
        <p:spPr>
          <a:xfrm>
            <a:off x="5525562" y="5816282"/>
            <a:ext cx="971205" cy="6937"/>
          </a:xfrm>
          <a:custGeom>
            <a:rect b="b" l="l" r="r" t="t"/>
            <a:pathLst>
              <a:path extrusionOk="0" h="6937" w="971205">
                <a:moveTo>
                  <a:pt x="0" y="0"/>
                </a:moveTo>
                <a:lnTo>
                  <a:pt x="971206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1828d91065_1_536"/>
          <p:cNvSpPr txBox="1"/>
          <p:nvPr/>
        </p:nvSpPr>
        <p:spPr>
          <a:xfrm>
            <a:off x="5628363" y="5628350"/>
            <a:ext cx="758666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ManualScraper</a:t>
            </a:r>
            <a:endParaRPr/>
          </a:p>
        </p:txBody>
      </p:sp>
      <p:sp>
        <p:nvSpPr>
          <p:cNvPr id="351" name="Google Shape;351;g11828d91065_1_536"/>
          <p:cNvSpPr txBox="1"/>
          <p:nvPr/>
        </p:nvSpPr>
        <p:spPr>
          <a:xfrm>
            <a:off x="5472277" y="5808717"/>
            <a:ext cx="1070839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scrape(manual_config)</a:t>
            </a:r>
            <a:endParaRPr/>
          </a:p>
        </p:txBody>
      </p:sp>
      <p:sp>
        <p:nvSpPr>
          <p:cNvPr id="352" name="Google Shape;352;g11828d91065_1_536"/>
          <p:cNvSpPr/>
          <p:nvPr/>
        </p:nvSpPr>
        <p:spPr>
          <a:xfrm>
            <a:off x="5424973" y="5289057"/>
            <a:ext cx="1172383" cy="180366"/>
          </a:xfrm>
          <a:custGeom>
            <a:rect b="b" l="l" r="r" t="t"/>
            <a:pathLst>
              <a:path extrusionOk="0" h="180366" w="1172383">
                <a:moveTo>
                  <a:pt x="0" y="180367"/>
                </a:moveTo>
                <a:lnTo>
                  <a:pt x="0" y="0"/>
                </a:lnTo>
                <a:lnTo>
                  <a:pt x="1172384" y="0"/>
                </a:lnTo>
                <a:lnTo>
                  <a:pt x="1172384" y="180367"/>
                </a:lnTo>
              </a:path>
            </a:pathLst>
          </a:custGeom>
          <a:solidFill>
            <a:schemeClr val="dk2"/>
          </a:solidFill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1828d91065_1_536"/>
          <p:cNvSpPr/>
          <p:nvPr/>
        </p:nvSpPr>
        <p:spPr>
          <a:xfrm>
            <a:off x="5424973" y="5469423"/>
            <a:ext cx="1172383" cy="790838"/>
          </a:xfrm>
          <a:custGeom>
            <a:rect b="b" l="l" r="r" t="t"/>
            <a:pathLst>
              <a:path extrusionOk="0" h="790838" w="1172383">
                <a:moveTo>
                  <a:pt x="0" y="0"/>
                </a:moveTo>
                <a:lnTo>
                  <a:pt x="0" y="790839"/>
                </a:lnTo>
                <a:lnTo>
                  <a:pt x="1172384" y="790839"/>
                </a:lnTo>
                <a:lnTo>
                  <a:pt x="1172384" y="0"/>
                </a:lnTo>
              </a:path>
            </a:pathLst>
          </a:custGeom>
          <a:noFill/>
          <a:ln cap="flat" cmpd="sng" w="138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1828d91065_1_536"/>
          <p:cNvSpPr txBox="1"/>
          <p:nvPr/>
        </p:nvSpPr>
        <p:spPr>
          <a:xfrm>
            <a:off x="5548586" y="5281491"/>
            <a:ext cx="918221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manual_scraper.py</a:t>
            </a:r>
            <a:endParaRPr/>
          </a:p>
        </p:txBody>
      </p:sp>
      <p:grpSp>
        <p:nvGrpSpPr>
          <p:cNvPr id="355" name="Google Shape;355;g11828d91065_1_536"/>
          <p:cNvGrpSpPr/>
          <p:nvPr/>
        </p:nvGrpSpPr>
        <p:grpSpPr>
          <a:xfrm>
            <a:off x="7198586" y="4044519"/>
            <a:ext cx="1327515" cy="1277698"/>
            <a:chOff x="6858457" y="4031273"/>
            <a:chExt cx="1327515" cy="1277698"/>
          </a:xfrm>
        </p:grpSpPr>
        <p:sp>
          <p:nvSpPr>
            <p:cNvPr id="356" name="Google Shape;356;g11828d91065_1_536"/>
            <p:cNvSpPr/>
            <p:nvPr/>
          </p:nvSpPr>
          <p:spPr>
            <a:xfrm>
              <a:off x="6911743" y="4038839"/>
              <a:ext cx="1179321" cy="180366"/>
            </a:xfrm>
            <a:custGeom>
              <a:rect b="b" l="l" r="r" t="t"/>
              <a:pathLst>
                <a:path extrusionOk="0" h="180366" w="1179321">
                  <a:moveTo>
                    <a:pt x="0" y="180367"/>
                  </a:moveTo>
                  <a:lnTo>
                    <a:pt x="0" y="0"/>
                  </a:lnTo>
                  <a:lnTo>
                    <a:pt x="1179321" y="0"/>
                  </a:lnTo>
                  <a:lnTo>
                    <a:pt x="1179321" y="180367"/>
                  </a:lnTo>
                </a:path>
              </a:pathLst>
            </a:custGeom>
            <a:solidFill>
              <a:srgbClr val="0070C0"/>
            </a:solidFill>
            <a:ln cap="flat" cmpd="sng" w="13850">
              <a:solidFill>
                <a:srgbClr val="0070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1828d91065_1_536"/>
            <p:cNvSpPr/>
            <p:nvPr/>
          </p:nvSpPr>
          <p:spPr>
            <a:xfrm>
              <a:off x="6911743" y="4219205"/>
              <a:ext cx="1179321" cy="1082200"/>
            </a:xfrm>
            <a:custGeom>
              <a:rect b="b" l="l" r="r" t="t"/>
              <a:pathLst>
                <a:path extrusionOk="0" h="1082200" w="1179321">
                  <a:moveTo>
                    <a:pt x="0" y="0"/>
                  </a:moveTo>
                  <a:lnTo>
                    <a:pt x="0" y="1082201"/>
                  </a:lnTo>
                  <a:lnTo>
                    <a:pt x="1179321" y="1082201"/>
                  </a:lnTo>
                  <a:lnTo>
                    <a:pt x="1179321" y="0"/>
                  </a:lnTo>
                </a:path>
              </a:pathLst>
            </a:custGeom>
            <a:noFill/>
            <a:ln cap="flat" cmpd="sng" w="13850">
              <a:solidFill>
                <a:srgbClr val="0070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1828d91065_1_536"/>
            <p:cNvSpPr txBox="1"/>
            <p:nvPr/>
          </p:nvSpPr>
          <p:spPr>
            <a:xfrm>
              <a:off x="7274688" y="4031273"/>
              <a:ext cx="446492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utils.py</a:t>
              </a:r>
              <a:endParaRPr/>
            </a:p>
          </p:txBody>
        </p:sp>
        <p:sp>
          <p:nvSpPr>
            <p:cNvPr id="359" name="Google Shape;359;g11828d91065_1_536"/>
            <p:cNvSpPr txBox="1"/>
            <p:nvPr/>
          </p:nvSpPr>
          <p:spPr>
            <a:xfrm>
              <a:off x="6874821" y="4236879"/>
              <a:ext cx="12417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&lt;GLOBAL&gt; config: JSON</a:t>
              </a:r>
              <a:endParaRPr/>
            </a:p>
          </p:txBody>
        </p:sp>
        <p:sp>
          <p:nvSpPr>
            <p:cNvPr id="360" name="Google Shape;360;g11828d91065_1_536"/>
            <p:cNvSpPr txBox="1"/>
            <p:nvPr/>
          </p:nvSpPr>
          <p:spPr>
            <a:xfrm>
              <a:off x="6858457" y="4392007"/>
              <a:ext cx="1327515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init_global_config(config path)</a:t>
              </a:r>
              <a:endParaRPr/>
            </a:p>
          </p:txBody>
        </p:sp>
        <p:sp>
          <p:nvSpPr>
            <p:cNvPr id="361" name="Google Shape;361;g11828d91065_1_536"/>
            <p:cNvSpPr txBox="1"/>
            <p:nvPr/>
          </p:nvSpPr>
          <p:spPr>
            <a:xfrm>
              <a:off x="6858457" y="4572373"/>
              <a:ext cx="841912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parse_date(date)</a:t>
              </a:r>
              <a:endParaRPr/>
            </a:p>
          </p:txBody>
        </p:sp>
        <p:sp>
          <p:nvSpPr>
            <p:cNvPr id="362" name="Google Shape;362;g11828d91065_1_536"/>
            <p:cNvSpPr txBox="1"/>
            <p:nvPr/>
          </p:nvSpPr>
          <p:spPr>
            <a:xfrm>
              <a:off x="6858457" y="4752740"/>
              <a:ext cx="633796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date_now( )</a:t>
              </a:r>
              <a:endParaRPr/>
            </a:p>
          </p:txBody>
        </p:sp>
        <p:sp>
          <p:nvSpPr>
            <p:cNvPr id="363" name="Google Shape;363;g11828d91065_1_536"/>
            <p:cNvSpPr txBox="1"/>
            <p:nvPr/>
          </p:nvSpPr>
          <p:spPr>
            <a:xfrm>
              <a:off x="6858457" y="4933107"/>
              <a:ext cx="675420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date_today( )</a:t>
              </a:r>
              <a:endParaRPr/>
            </a:p>
          </p:txBody>
        </p:sp>
        <p:sp>
          <p:nvSpPr>
            <p:cNvPr id="364" name="Google Shape;364;g11828d91065_1_536"/>
            <p:cNvSpPr txBox="1"/>
            <p:nvPr/>
          </p:nvSpPr>
          <p:spPr>
            <a:xfrm>
              <a:off x="6858457" y="5113474"/>
              <a:ext cx="1278954" cy="1954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-DE" sz="655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slugify(value, allow_unicode)</a:t>
              </a:r>
              <a:endParaRPr/>
            </a:p>
          </p:txBody>
        </p:sp>
      </p:grpSp>
      <p:sp>
        <p:nvSpPr>
          <p:cNvPr id="365" name="Google Shape;365;g11828d91065_1_536"/>
          <p:cNvSpPr/>
          <p:nvPr/>
        </p:nvSpPr>
        <p:spPr>
          <a:xfrm>
            <a:off x="7816625" y="2040931"/>
            <a:ext cx="45719" cy="1040577"/>
          </a:xfrm>
          <a:custGeom>
            <a:rect b="b" l="l" r="r" t="t"/>
            <a:pathLst>
              <a:path extrusionOk="0" h="1179321" w="584666">
                <a:moveTo>
                  <a:pt x="0" y="1179321"/>
                </a:moveTo>
                <a:lnTo>
                  <a:pt x="584666" y="1179321"/>
                </a:lnTo>
                <a:lnTo>
                  <a:pt x="584666" y="0"/>
                </a:lnTo>
                <a:lnTo>
                  <a:pt x="11932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1828d91065_1_536"/>
          <p:cNvSpPr/>
          <p:nvPr/>
        </p:nvSpPr>
        <p:spPr>
          <a:xfrm>
            <a:off x="7274141" y="2006244"/>
            <a:ext cx="69371" cy="69371"/>
          </a:xfrm>
          <a:custGeom>
            <a:rect b="b" l="l" r="r" t="t"/>
            <a:pathLst>
              <a:path extrusionOk="0" h="69371" w="69371">
                <a:moveTo>
                  <a:pt x="69372" y="0"/>
                </a:moveTo>
                <a:lnTo>
                  <a:pt x="0" y="34686"/>
                </a:lnTo>
                <a:lnTo>
                  <a:pt x="69372" y="69372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1828d91065_1_536"/>
          <p:cNvSpPr/>
          <p:nvPr/>
        </p:nvSpPr>
        <p:spPr>
          <a:xfrm>
            <a:off x="4650221" y="5838937"/>
            <a:ext cx="827397" cy="6659"/>
          </a:xfrm>
          <a:custGeom>
            <a:rect b="b" l="l" r="r" t="t"/>
            <a:pathLst>
              <a:path extrusionOk="0" h="6659" w="827397">
                <a:moveTo>
                  <a:pt x="0" y="0"/>
                </a:moveTo>
                <a:lnTo>
                  <a:pt x="381545" y="208"/>
                </a:lnTo>
                <a:lnTo>
                  <a:pt x="827398" y="666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1828d91065_1_536"/>
          <p:cNvSpPr/>
          <p:nvPr/>
        </p:nvSpPr>
        <p:spPr>
          <a:xfrm>
            <a:off x="5431425" y="5801090"/>
            <a:ext cx="69857" cy="69371"/>
          </a:xfrm>
          <a:custGeom>
            <a:rect b="b" l="l" r="r" t="t"/>
            <a:pathLst>
              <a:path extrusionOk="0" h="69371" w="69857">
                <a:moveTo>
                  <a:pt x="0" y="69372"/>
                </a:moveTo>
                <a:lnTo>
                  <a:pt x="69857" y="35727"/>
                </a:lnTo>
                <a:lnTo>
                  <a:pt x="1041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1828d91065_1_536"/>
          <p:cNvSpPr/>
          <p:nvPr/>
        </p:nvSpPr>
        <p:spPr>
          <a:xfrm>
            <a:off x="4726530" y="2249046"/>
            <a:ext cx="415537" cy="346859"/>
          </a:xfrm>
          <a:custGeom>
            <a:rect b="b" l="l" r="r" t="t"/>
            <a:pathLst>
              <a:path extrusionOk="0" h="346859" w="415537">
                <a:moveTo>
                  <a:pt x="0" y="0"/>
                </a:moveTo>
                <a:lnTo>
                  <a:pt x="208" y="346859"/>
                </a:lnTo>
                <a:lnTo>
                  <a:pt x="415537" y="346859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828d91065_1_536"/>
          <p:cNvSpPr/>
          <p:nvPr/>
        </p:nvSpPr>
        <p:spPr>
          <a:xfrm>
            <a:off x="4067498" y="1673259"/>
            <a:ext cx="1318064" cy="180366"/>
          </a:xfrm>
          <a:custGeom>
            <a:rect b="b" l="l" r="r" t="t"/>
            <a:pathLst>
              <a:path extrusionOk="0" h="180366" w="1318064">
                <a:moveTo>
                  <a:pt x="0" y="180367"/>
                </a:moveTo>
                <a:lnTo>
                  <a:pt x="0" y="0"/>
                </a:lnTo>
                <a:lnTo>
                  <a:pt x="1318065" y="0"/>
                </a:lnTo>
                <a:lnTo>
                  <a:pt x="1318065" y="180367"/>
                </a:lnTo>
              </a:path>
            </a:pathLst>
          </a:custGeom>
          <a:solidFill>
            <a:srgbClr val="FFFFFF"/>
          </a:solidFill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1828d91065_1_536"/>
          <p:cNvSpPr/>
          <p:nvPr/>
        </p:nvSpPr>
        <p:spPr>
          <a:xfrm>
            <a:off x="4067498" y="1853626"/>
            <a:ext cx="1318064" cy="395419"/>
          </a:xfrm>
          <a:custGeom>
            <a:rect b="b" l="l" r="r" t="t"/>
            <a:pathLst>
              <a:path extrusionOk="0" h="395419" w="1318064">
                <a:moveTo>
                  <a:pt x="0" y="0"/>
                </a:moveTo>
                <a:lnTo>
                  <a:pt x="0" y="395419"/>
                </a:lnTo>
                <a:lnTo>
                  <a:pt x="1318065" y="395419"/>
                </a:lnTo>
                <a:lnTo>
                  <a:pt x="131806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1828d91065_1_536"/>
          <p:cNvSpPr/>
          <p:nvPr/>
        </p:nvSpPr>
        <p:spPr>
          <a:xfrm>
            <a:off x="4067498" y="1853626"/>
            <a:ext cx="1318064" cy="6937"/>
          </a:xfrm>
          <a:custGeom>
            <a:rect b="b" l="l" r="r" t="t"/>
            <a:pathLst>
              <a:path extrusionOk="0" h="6937" w="1318064">
                <a:moveTo>
                  <a:pt x="0" y="0"/>
                </a:moveTo>
                <a:lnTo>
                  <a:pt x="1318065" y="0"/>
                </a:lnTo>
              </a:path>
            </a:pathLst>
          </a:custGeom>
          <a:noFill/>
          <a:ln cap="flat" cmpd="sng" w="138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1828d91065_1_536"/>
          <p:cNvSpPr txBox="1"/>
          <p:nvPr/>
        </p:nvSpPr>
        <p:spPr>
          <a:xfrm>
            <a:off x="4149487" y="1665694"/>
            <a:ext cx="1147148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MOCKElasticSeachClient</a:t>
            </a:r>
            <a:endParaRPr/>
          </a:p>
        </p:txBody>
      </p:sp>
      <p:cxnSp>
        <p:nvCxnSpPr>
          <p:cNvPr id="374" name="Google Shape;374;g11828d91065_1_536"/>
          <p:cNvCxnSpPr>
            <a:stCxn id="365" idx="3"/>
            <a:endCxn id="366" idx="1"/>
          </p:cNvCxnSpPr>
          <p:nvPr/>
        </p:nvCxnSpPr>
        <p:spPr>
          <a:xfrm rot="10800000">
            <a:off x="7274258" y="2040931"/>
            <a:ext cx="543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g11828d91065_1_536"/>
          <p:cNvSpPr/>
          <p:nvPr/>
        </p:nvSpPr>
        <p:spPr>
          <a:xfrm>
            <a:off x="7381317" y="2953162"/>
            <a:ext cx="870616" cy="180366"/>
          </a:xfrm>
          <a:custGeom>
            <a:rect b="b" l="l" r="r" t="t"/>
            <a:pathLst>
              <a:path extrusionOk="0" h="180366" w="870616">
                <a:moveTo>
                  <a:pt x="0" y="180367"/>
                </a:moveTo>
                <a:lnTo>
                  <a:pt x="0" y="0"/>
                </a:lnTo>
                <a:lnTo>
                  <a:pt x="870617" y="0"/>
                </a:lnTo>
                <a:lnTo>
                  <a:pt x="870617" y="180367"/>
                </a:lnTo>
              </a:path>
            </a:pathLst>
          </a:custGeom>
          <a:solidFill>
            <a:srgbClr val="0070C0"/>
          </a:solidFill>
          <a:ln cap="flat" cmpd="sng" w="1385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1828d91065_1_536"/>
          <p:cNvSpPr/>
          <p:nvPr/>
        </p:nvSpPr>
        <p:spPr>
          <a:xfrm>
            <a:off x="7381317" y="3133529"/>
            <a:ext cx="870616" cy="235864"/>
          </a:xfrm>
          <a:custGeom>
            <a:rect b="b" l="l" r="r" t="t"/>
            <a:pathLst>
              <a:path extrusionOk="0" h="235864" w="870616">
                <a:moveTo>
                  <a:pt x="0" y="0"/>
                </a:moveTo>
                <a:lnTo>
                  <a:pt x="0" y="235864"/>
                </a:lnTo>
                <a:lnTo>
                  <a:pt x="870617" y="235864"/>
                </a:lnTo>
                <a:lnTo>
                  <a:pt x="870617" y="0"/>
                </a:lnTo>
              </a:path>
            </a:pathLst>
          </a:custGeom>
          <a:noFill/>
          <a:ln cap="flat" cmpd="sng" w="1385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1828d91065_1_536"/>
          <p:cNvSpPr txBox="1"/>
          <p:nvPr/>
        </p:nvSpPr>
        <p:spPr>
          <a:xfrm>
            <a:off x="7530944" y="2945597"/>
            <a:ext cx="564425" cy="1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655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indexer.py</a:t>
            </a:r>
            <a:endParaRPr/>
          </a:p>
        </p:txBody>
      </p:sp>
      <p:sp>
        <p:nvSpPr>
          <p:cNvPr id="378" name="Google Shape;378;g11828d91065_1_53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0e9a3a5e8_5_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Web Crawling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140e9a3a5e8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1973"/>
            <a:ext cx="883920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828d91065_1_431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g11828d91065_1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75" y="1321325"/>
            <a:ext cx="4909749" cy="483527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3" name="Google Shape;393;g11828d91065_1_431"/>
          <p:cNvSpPr txBox="1"/>
          <p:nvPr/>
        </p:nvSpPr>
        <p:spPr>
          <a:xfrm>
            <a:off x="4021200" y="6156600"/>
            <a:ext cx="512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000"/>
              <a:t>Source: DeLonghi manual ECAM65085MS-167866</a:t>
            </a:r>
            <a:endParaRPr i="1" sz="1000"/>
          </a:p>
        </p:txBody>
      </p:sp>
      <p:sp>
        <p:nvSpPr>
          <p:cNvPr id="394" name="Google Shape;394;g11828d91065_1_431"/>
          <p:cNvSpPr txBox="1"/>
          <p:nvPr/>
        </p:nvSpPr>
        <p:spPr>
          <a:xfrm>
            <a:off x="633325" y="1483800"/>
            <a:ext cx="300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downloaded documents are only available in PDFs, as a result preprocessing steps are performed.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Extraction of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Segmentation of text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d98276102_0_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15d9827610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00" y="1619475"/>
            <a:ext cx="4545849" cy="47886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02" name="Google Shape;402;g15d98276102_0_6"/>
          <p:cNvCxnSpPr/>
          <p:nvPr/>
        </p:nvCxnSpPr>
        <p:spPr>
          <a:xfrm flipH="1" rot="10800000">
            <a:off x="3245200" y="4015625"/>
            <a:ext cx="1139700" cy="1156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g15d98276102_0_6"/>
          <p:cNvSpPr txBox="1"/>
          <p:nvPr/>
        </p:nvSpPr>
        <p:spPr>
          <a:xfrm>
            <a:off x="1437700" y="5255050"/>
            <a:ext cx="246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100">
                <a:solidFill>
                  <a:srgbClr val="FF0000"/>
                </a:solidFill>
              </a:rPr>
              <a:t>NOT SUFFICIENT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404" name="Google Shape;404;g15d98276102_0_6"/>
          <p:cNvSpPr txBox="1"/>
          <p:nvPr/>
        </p:nvSpPr>
        <p:spPr>
          <a:xfrm>
            <a:off x="611425" y="15368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5d98276102_0_6"/>
          <p:cNvSpPr txBox="1"/>
          <p:nvPr/>
        </p:nvSpPr>
        <p:spPr>
          <a:xfrm>
            <a:off x="479225" y="1222875"/>
            <a:ext cx="19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de-DE" sz="2000">
                <a:solidFill>
                  <a:schemeClr val="dk1"/>
                </a:solidFill>
              </a:rPr>
              <a:t>Text Extraction</a:t>
            </a:r>
            <a:endParaRPr sz="2000"/>
          </a:p>
        </p:txBody>
      </p:sp>
      <p:pic>
        <p:nvPicPr>
          <p:cNvPr id="406" name="Google Shape;406;g15d9827610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76" y="1715476"/>
            <a:ext cx="1305000" cy="13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5d98276102_0_6"/>
          <p:cNvSpPr txBox="1"/>
          <p:nvPr/>
        </p:nvSpPr>
        <p:spPr>
          <a:xfrm>
            <a:off x="479225" y="3172850"/>
            <a:ext cx="34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Font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Font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614f95aff0_0_10"/>
          <p:cNvSpPr txBox="1"/>
          <p:nvPr>
            <p:ph type="title"/>
          </p:nvPr>
        </p:nvSpPr>
        <p:spPr>
          <a:xfrm>
            <a:off x="628651" y="236759"/>
            <a:ext cx="7062000" cy="11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Outline?</a:t>
            </a:r>
            <a:endParaRPr/>
          </a:p>
        </p:txBody>
      </p:sp>
      <p:sp>
        <p:nvSpPr>
          <p:cNvPr id="53" name="Google Shape;53;g1614f95aff0_0_10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Project Description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What is it about?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What is the final goal?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challenges? (mono /multilingual pdfs etc. pp.)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Project Management Stuff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project organization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progress monitoring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roles in the team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time planning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Scraper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Preprocessing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Building of the corpus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-DE"/>
              <a:t>Outlook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de-DE"/>
              <a:t>where are we now and whats coming next semester?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de-DE"/>
              <a:t>achievements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de-DE"/>
              <a:t>future road map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d98276102_0_16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5d98276102_0_16"/>
          <p:cNvSpPr txBox="1"/>
          <p:nvPr/>
        </p:nvSpPr>
        <p:spPr>
          <a:xfrm>
            <a:off x="345675" y="1327563"/>
            <a:ext cx="2495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/>
              <a:t>Text Seg</a:t>
            </a:r>
            <a:r>
              <a:rPr lang="de-DE" sz="2000"/>
              <a:t>mentation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Features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Data Labelling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Balancing of Data</a:t>
            </a:r>
            <a:endParaRPr/>
          </a:p>
        </p:txBody>
      </p:sp>
      <p:pic>
        <p:nvPicPr>
          <p:cNvPr id="415" name="Google Shape;415;g15d9827610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75" y="3103100"/>
            <a:ext cx="6004201" cy="323525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6" name="Google Shape;416;g15d98276102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51" y="1513263"/>
            <a:ext cx="4354850" cy="11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d98276102_0_4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5d98276102_0_40"/>
          <p:cNvSpPr txBox="1"/>
          <p:nvPr/>
        </p:nvSpPr>
        <p:spPr>
          <a:xfrm>
            <a:off x="345675" y="1327563"/>
            <a:ext cx="24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/>
              <a:t>Training of Dataset</a:t>
            </a:r>
            <a:endParaRPr/>
          </a:p>
        </p:txBody>
      </p:sp>
      <p:pic>
        <p:nvPicPr>
          <p:cNvPr id="424" name="Google Shape;424;g15d98276102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938" y="2151336"/>
            <a:ext cx="5998124" cy="407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d98276102_0_6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endParaRPr b="1" sz="3600"/>
          </a:p>
        </p:txBody>
      </p:sp>
      <p:pic>
        <p:nvPicPr>
          <p:cNvPr id="431" name="Google Shape;431;g15d98276102_0_60"/>
          <p:cNvPicPr preferRelativeResize="0"/>
          <p:nvPr/>
        </p:nvPicPr>
        <p:blipFill rotWithShape="1">
          <a:blip r:embed="rId3">
            <a:alphaModFix/>
          </a:blip>
          <a:srcRect b="0" l="-7600" r="7599" t="0"/>
          <a:stretch/>
        </p:blipFill>
        <p:spPr>
          <a:xfrm>
            <a:off x="345675" y="2338646"/>
            <a:ext cx="7337101" cy="347852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5d98276102_0_60"/>
          <p:cNvSpPr txBox="1"/>
          <p:nvPr/>
        </p:nvSpPr>
        <p:spPr>
          <a:xfrm>
            <a:off x="877525" y="228585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Cross Validation</a:t>
            </a:r>
            <a:endParaRPr/>
          </a:p>
        </p:txBody>
      </p:sp>
      <p:sp>
        <p:nvSpPr>
          <p:cNvPr id="433" name="Google Shape;433;g15d98276102_0_60"/>
          <p:cNvSpPr txBox="1"/>
          <p:nvPr/>
        </p:nvSpPr>
        <p:spPr>
          <a:xfrm>
            <a:off x="1391175" y="2929175"/>
            <a:ext cx="4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 data</a:t>
            </a:r>
            <a:endParaRPr/>
          </a:p>
        </p:txBody>
      </p:sp>
      <p:sp>
        <p:nvSpPr>
          <p:cNvPr id="434" name="Google Shape;434;g15d98276102_0_60"/>
          <p:cNvSpPr txBox="1"/>
          <p:nvPr/>
        </p:nvSpPr>
        <p:spPr>
          <a:xfrm>
            <a:off x="6279600" y="2929175"/>
            <a:ext cx="18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 data</a:t>
            </a:r>
            <a:endParaRPr/>
          </a:p>
        </p:txBody>
      </p:sp>
      <p:sp>
        <p:nvSpPr>
          <p:cNvPr id="435" name="Google Shape;435;g15d98276102_0_60"/>
          <p:cNvSpPr txBox="1"/>
          <p:nvPr/>
        </p:nvSpPr>
        <p:spPr>
          <a:xfrm>
            <a:off x="1025350" y="4077888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36" name="Google Shape;436;g15d98276102_0_60"/>
          <p:cNvSpPr txBox="1"/>
          <p:nvPr/>
        </p:nvSpPr>
        <p:spPr>
          <a:xfrm>
            <a:off x="6279600" y="3668625"/>
            <a:ext cx="239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0.9972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𝚺 0.9973</a:t>
            </a:r>
            <a:endParaRPr/>
          </a:p>
        </p:txBody>
      </p:sp>
      <p:sp>
        <p:nvSpPr>
          <p:cNvPr id="437" name="Google Shape;437;g15d98276102_0_60"/>
          <p:cNvSpPr txBox="1"/>
          <p:nvPr/>
        </p:nvSpPr>
        <p:spPr>
          <a:xfrm>
            <a:off x="6320850" y="3322225"/>
            <a:ext cx="23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Cross validation scores</a:t>
            </a:r>
            <a:endParaRPr/>
          </a:p>
        </p:txBody>
      </p:sp>
      <p:sp>
        <p:nvSpPr>
          <p:cNvPr id="438" name="Google Shape;438;g15d98276102_0_60"/>
          <p:cNvSpPr txBox="1"/>
          <p:nvPr/>
        </p:nvSpPr>
        <p:spPr>
          <a:xfrm>
            <a:off x="1076500" y="3503525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Fold 1</a:t>
            </a:r>
            <a:endParaRPr/>
          </a:p>
        </p:txBody>
      </p:sp>
      <p:sp>
        <p:nvSpPr>
          <p:cNvPr id="439" name="Google Shape;439;g15d98276102_0_60"/>
          <p:cNvSpPr txBox="1"/>
          <p:nvPr/>
        </p:nvSpPr>
        <p:spPr>
          <a:xfrm>
            <a:off x="1025350" y="4490338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40" name="Google Shape;440;g15d98276102_0_60"/>
          <p:cNvSpPr txBox="1"/>
          <p:nvPr/>
        </p:nvSpPr>
        <p:spPr>
          <a:xfrm>
            <a:off x="1025350" y="5395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41" name="Google Shape;441;g15d98276102_0_60"/>
          <p:cNvSpPr txBox="1"/>
          <p:nvPr/>
        </p:nvSpPr>
        <p:spPr>
          <a:xfrm>
            <a:off x="1025350" y="49954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1</a:t>
            </a:r>
            <a:endParaRPr/>
          </a:p>
        </p:txBody>
      </p:sp>
      <p:sp>
        <p:nvSpPr>
          <p:cNvPr id="442" name="Google Shape;442;g15d98276102_0_60"/>
          <p:cNvSpPr txBox="1"/>
          <p:nvPr/>
        </p:nvSpPr>
        <p:spPr>
          <a:xfrm>
            <a:off x="2079100" y="3503538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43" name="Google Shape;443;g15d98276102_0_60"/>
          <p:cNvSpPr txBox="1"/>
          <p:nvPr/>
        </p:nvSpPr>
        <p:spPr>
          <a:xfrm>
            <a:off x="2079100" y="39492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44" name="Google Shape;444;g15d98276102_0_60"/>
          <p:cNvSpPr txBox="1"/>
          <p:nvPr/>
        </p:nvSpPr>
        <p:spPr>
          <a:xfrm>
            <a:off x="2079100" y="54573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45" name="Google Shape;445;g15d98276102_0_60"/>
          <p:cNvSpPr txBox="1"/>
          <p:nvPr/>
        </p:nvSpPr>
        <p:spPr>
          <a:xfrm>
            <a:off x="2079100" y="496932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46" name="Google Shape;446;g15d98276102_0_60"/>
          <p:cNvSpPr txBox="1"/>
          <p:nvPr/>
        </p:nvSpPr>
        <p:spPr>
          <a:xfrm>
            <a:off x="2079100" y="45398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2</a:t>
            </a:r>
            <a:endParaRPr/>
          </a:p>
        </p:txBody>
      </p:sp>
      <p:sp>
        <p:nvSpPr>
          <p:cNvPr id="447" name="Google Shape;447;g15d98276102_0_60"/>
          <p:cNvSpPr txBox="1"/>
          <p:nvPr/>
        </p:nvSpPr>
        <p:spPr>
          <a:xfrm>
            <a:off x="3060925" y="35197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48" name="Google Shape;448;g15d98276102_0_60"/>
          <p:cNvSpPr txBox="1"/>
          <p:nvPr/>
        </p:nvSpPr>
        <p:spPr>
          <a:xfrm>
            <a:off x="4114850" y="35197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49" name="Google Shape;449;g15d98276102_0_60"/>
          <p:cNvSpPr txBox="1"/>
          <p:nvPr/>
        </p:nvSpPr>
        <p:spPr>
          <a:xfrm>
            <a:off x="5153575" y="35197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50" name="Google Shape;450;g15d98276102_0_60"/>
          <p:cNvSpPr txBox="1"/>
          <p:nvPr/>
        </p:nvSpPr>
        <p:spPr>
          <a:xfrm>
            <a:off x="3060925" y="39623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51" name="Google Shape;451;g15d98276102_0_60"/>
          <p:cNvSpPr txBox="1"/>
          <p:nvPr/>
        </p:nvSpPr>
        <p:spPr>
          <a:xfrm>
            <a:off x="4099825" y="39623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52" name="Google Shape;452;g15d98276102_0_60"/>
          <p:cNvSpPr txBox="1"/>
          <p:nvPr/>
        </p:nvSpPr>
        <p:spPr>
          <a:xfrm>
            <a:off x="5153575" y="3975500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53" name="Google Shape;453;g15d98276102_0_60"/>
          <p:cNvSpPr txBox="1"/>
          <p:nvPr/>
        </p:nvSpPr>
        <p:spPr>
          <a:xfrm>
            <a:off x="3053500" y="44049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54" name="Google Shape;454;g15d98276102_0_60"/>
          <p:cNvSpPr txBox="1"/>
          <p:nvPr/>
        </p:nvSpPr>
        <p:spPr>
          <a:xfrm>
            <a:off x="4099825" y="44049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55" name="Google Shape;455;g15d98276102_0_60"/>
          <p:cNvSpPr txBox="1"/>
          <p:nvPr/>
        </p:nvSpPr>
        <p:spPr>
          <a:xfrm>
            <a:off x="5153575" y="4431288"/>
            <a:ext cx="10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56" name="Google Shape;456;g15d98276102_0_60"/>
          <p:cNvSpPr txBox="1"/>
          <p:nvPr/>
        </p:nvSpPr>
        <p:spPr>
          <a:xfrm>
            <a:off x="3053500" y="490027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57" name="Google Shape;457;g15d98276102_0_60"/>
          <p:cNvSpPr txBox="1"/>
          <p:nvPr/>
        </p:nvSpPr>
        <p:spPr>
          <a:xfrm>
            <a:off x="4099825" y="4900275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58" name="Google Shape;458;g15d98276102_0_60"/>
          <p:cNvSpPr txBox="1"/>
          <p:nvPr/>
        </p:nvSpPr>
        <p:spPr>
          <a:xfrm>
            <a:off x="5153575" y="484750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  <p:sp>
        <p:nvSpPr>
          <p:cNvPr id="459" name="Google Shape;459;g15d98276102_0_60"/>
          <p:cNvSpPr txBox="1"/>
          <p:nvPr/>
        </p:nvSpPr>
        <p:spPr>
          <a:xfrm>
            <a:off x="3053500" y="53956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3</a:t>
            </a:r>
            <a:endParaRPr/>
          </a:p>
        </p:txBody>
      </p:sp>
      <p:sp>
        <p:nvSpPr>
          <p:cNvPr id="460" name="Google Shape;460;g15d98276102_0_60"/>
          <p:cNvSpPr txBox="1"/>
          <p:nvPr/>
        </p:nvSpPr>
        <p:spPr>
          <a:xfrm>
            <a:off x="4099825" y="53956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4</a:t>
            </a:r>
            <a:endParaRPr/>
          </a:p>
        </p:txBody>
      </p:sp>
      <p:sp>
        <p:nvSpPr>
          <p:cNvPr id="461" name="Google Shape;461;g15d98276102_0_60"/>
          <p:cNvSpPr txBox="1"/>
          <p:nvPr/>
        </p:nvSpPr>
        <p:spPr>
          <a:xfrm>
            <a:off x="5153575" y="53956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Fold 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75dcdfa37_0_0"/>
          <p:cNvSpPr txBox="1"/>
          <p:nvPr/>
        </p:nvSpPr>
        <p:spPr>
          <a:xfrm>
            <a:off x="345682" y="257536"/>
            <a:ext cx="708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r>
              <a:rPr b="1" lang="de-DE" sz="3600"/>
              <a:t>- </a:t>
            </a:r>
            <a:endParaRPr b="1" sz="3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Object Recognition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g1575dcdfa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25" y="3258861"/>
            <a:ext cx="2857500" cy="52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69" name="Google Shape;469;g1575dcdfa37_0_0"/>
          <p:cNvSpPr txBox="1"/>
          <p:nvPr/>
        </p:nvSpPr>
        <p:spPr>
          <a:xfrm>
            <a:off x="7034375" y="3782738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4"/>
              </a:rPr>
              <a:t>Github</a:t>
            </a:r>
            <a:endParaRPr/>
          </a:p>
        </p:txBody>
      </p:sp>
      <p:pic>
        <p:nvPicPr>
          <p:cNvPr id="470" name="Google Shape;470;g1575dcdfa3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25" y="2049387"/>
            <a:ext cx="4831101" cy="384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71" name="Google Shape;471;g1575dcdfa37_0_0"/>
          <p:cNvSpPr txBox="1"/>
          <p:nvPr/>
        </p:nvSpPr>
        <p:spPr>
          <a:xfrm>
            <a:off x="5367175" y="3381750"/>
            <a:ext cx="38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/>
              <a:t>+</a:t>
            </a:r>
            <a:endParaRPr sz="3200"/>
          </a:p>
        </p:txBody>
      </p:sp>
      <p:pic>
        <p:nvPicPr>
          <p:cNvPr id="472" name="Google Shape;472;g1575dcdfa3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673" y="3153588"/>
            <a:ext cx="1564498" cy="905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7d442bbd9_0_5"/>
          <p:cNvSpPr txBox="1"/>
          <p:nvPr/>
        </p:nvSpPr>
        <p:spPr>
          <a:xfrm>
            <a:off x="345682" y="257536"/>
            <a:ext cx="708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</a:rPr>
              <a:t>Preprocessing -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</a:rPr>
              <a:t>Object Recognition</a:t>
            </a:r>
            <a:endParaRPr b="1" sz="3600"/>
          </a:p>
        </p:txBody>
      </p:sp>
      <p:pic>
        <p:nvPicPr>
          <p:cNvPr id="479" name="Google Shape;479;g157d442bbd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75" y="2138501"/>
            <a:ext cx="7696002" cy="3201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0" name="Google Shape;480;g157d442bbd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325" y="1049350"/>
            <a:ext cx="3664151" cy="5103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81" name="Google Shape;481;g157d442bbd9_0_5"/>
          <p:cNvCxnSpPr/>
          <p:nvPr/>
        </p:nvCxnSpPr>
        <p:spPr>
          <a:xfrm flipH="1" rot="10800000">
            <a:off x="3132875" y="1450750"/>
            <a:ext cx="1968300" cy="8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g157d442bbd9_0_5"/>
          <p:cNvCxnSpPr/>
          <p:nvPr/>
        </p:nvCxnSpPr>
        <p:spPr>
          <a:xfrm flipH="1" rot="10800000">
            <a:off x="3164625" y="1757625"/>
            <a:ext cx="1894500" cy="6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g157d442bbd9_0_5"/>
          <p:cNvCxnSpPr/>
          <p:nvPr/>
        </p:nvCxnSpPr>
        <p:spPr>
          <a:xfrm flipH="1" rot="10800000">
            <a:off x="3217550" y="2138575"/>
            <a:ext cx="18945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3f69ca0a24_0_0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de-DE" sz="3600">
                <a:solidFill>
                  <a:schemeClr val="dk1"/>
                </a:solidFill>
              </a:rPr>
              <a:t>Preprocessing - Output</a:t>
            </a:r>
            <a:endParaRPr b="1" sz="3600"/>
          </a:p>
        </p:txBody>
      </p:sp>
      <p:pic>
        <p:nvPicPr>
          <p:cNvPr id="490" name="Google Shape;490;g13f69ca0a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5" y="1093325"/>
            <a:ext cx="3968175" cy="5164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1" name="Google Shape;491;g13f69ca0a2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600" y="1710751"/>
            <a:ext cx="4117124" cy="36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828d91065_1_334"/>
          <p:cNvSpPr txBox="1"/>
          <p:nvPr/>
        </p:nvSpPr>
        <p:spPr>
          <a:xfrm>
            <a:off x="345682" y="257536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Ontology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g11828d91065_1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0" y="1044436"/>
            <a:ext cx="8839200" cy="51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828d91065_1_193"/>
          <p:cNvSpPr txBox="1"/>
          <p:nvPr/>
        </p:nvSpPr>
        <p:spPr>
          <a:xfrm>
            <a:off x="345682" y="257536"/>
            <a:ext cx="73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What’s coming next?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1828d91065_1_193"/>
          <p:cNvSpPr txBox="1"/>
          <p:nvPr/>
        </p:nvSpPr>
        <p:spPr>
          <a:xfrm>
            <a:off x="539975" y="1630550"/>
            <a:ext cx="629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-DE" sz="1600"/>
              <a:t>Add more filter/cleaning logic for the corpus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-DE" sz="1600"/>
              <a:t>Assess which approach produces the better corpus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-DE" sz="1600"/>
              <a:t>Build Ontology further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-DE" sz="1600"/>
              <a:t>Decide on which ML tasks we want to tackle with built corpus</a:t>
            </a:r>
            <a:endParaRPr sz="1600"/>
          </a:p>
        </p:txBody>
      </p:sp>
      <p:grpSp>
        <p:nvGrpSpPr>
          <p:cNvPr id="506" name="Google Shape;506;g11828d91065_1_193"/>
          <p:cNvGrpSpPr/>
          <p:nvPr/>
        </p:nvGrpSpPr>
        <p:grpSpPr>
          <a:xfrm>
            <a:off x="4425473" y="3201649"/>
            <a:ext cx="778368" cy="782315"/>
            <a:chOff x="6770914" y="2163509"/>
            <a:chExt cx="794658" cy="942435"/>
          </a:xfrm>
        </p:grpSpPr>
        <p:sp>
          <p:nvSpPr>
            <p:cNvPr id="507" name="Google Shape;507;g11828d91065_1_193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11828d91065_1_193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Corpus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11828d91065_1_193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0" name="Google Shape;510;g11828d91065_1_193"/>
          <p:cNvCxnSpPr/>
          <p:nvPr/>
        </p:nvCxnSpPr>
        <p:spPr>
          <a:xfrm flipH="1">
            <a:off x="2879885" y="4134274"/>
            <a:ext cx="13164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g11828d91065_1_193"/>
          <p:cNvCxnSpPr/>
          <p:nvPr/>
        </p:nvCxnSpPr>
        <p:spPr>
          <a:xfrm flipH="1">
            <a:off x="3913332" y="4213797"/>
            <a:ext cx="6894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g11828d91065_1_193"/>
          <p:cNvCxnSpPr/>
          <p:nvPr/>
        </p:nvCxnSpPr>
        <p:spPr>
          <a:xfrm>
            <a:off x="5035707" y="4213797"/>
            <a:ext cx="547800" cy="7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g11828d91065_1_193"/>
          <p:cNvCxnSpPr/>
          <p:nvPr/>
        </p:nvCxnSpPr>
        <p:spPr>
          <a:xfrm>
            <a:off x="5380309" y="4134274"/>
            <a:ext cx="1316400" cy="8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g11828d91065_1_193"/>
          <p:cNvSpPr txBox="1"/>
          <p:nvPr/>
        </p:nvSpPr>
        <p:spPr>
          <a:xfrm>
            <a:off x="4584948" y="5521507"/>
            <a:ext cx="4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…</a:t>
            </a:r>
            <a:endParaRPr/>
          </a:p>
        </p:txBody>
      </p:sp>
      <p:pic>
        <p:nvPicPr>
          <p:cNvPr id="515" name="Google Shape;515;g11828d91065_1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32" y="5207860"/>
            <a:ext cx="334124" cy="33412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1828d91065_1_193"/>
          <p:cNvSpPr txBox="1"/>
          <p:nvPr/>
        </p:nvSpPr>
        <p:spPr>
          <a:xfrm>
            <a:off x="2336375" y="5655319"/>
            <a:ext cx="8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Question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Answering</a:t>
            </a:r>
            <a:endParaRPr sz="1100"/>
          </a:p>
        </p:txBody>
      </p:sp>
      <p:pic>
        <p:nvPicPr>
          <p:cNvPr id="517" name="Google Shape;517;g11828d91065_1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949" y="5207859"/>
            <a:ext cx="396036" cy="39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11828d91065_1_193"/>
          <p:cNvSpPr txBox="1"/>
          <p:nvPr/>
        </p:nvSpPr>
        <p:spPr>
          <a:xfrm>
            <a:off x="3450873" y="5655319"/>
            <a:ext cx="90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Translation</a:t>
            </a:r>
            <a:endParaRPr sz="1100"/>
          </a:p>
        </p:txBody>
      </p:sp>
      <p:pic>
        <p:nvPicPr>
          <p:cNvPr id="519" name="Google Shape;519;g11828d91065_1_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272" y="5240695"/>
            <a:ext cx="334124" cy="3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1828d91065_1_193"/>
          <p:cNvSpPr txBox="1"/>
          <p:nvPr/>
        </p:nvSpPr>
        <p:spPr>
          <a:xfrm>
            <a:off x="5108739" y="5703012"/>
            <a:ext cx="117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Summarization</a:t>
            </a:r>
            <a:endParaRPr sz="1100"/>
          </a:p>
        </p:txBody>
      </p:sp>
      <p:pic>
        <p:nvPicPr>
          <p:cNvPr id="521" name="Google Shape;521;g11828d91065_1_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5182" y="5207860"/>
            <a:ext cx="396031" cy="39602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1828d91065_1_193"/>
          <p:cNvSpPr txBox="1"/>
          <p:nvPr/>
        </p:nvSpPr>
        <p:spPr>
          <a:xfrm>
            <a:off x="6396602" y="5655319"/>
            <a:ext cx="11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Text Classification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28d91065_1_0"/>
          <p:cNvSpPr txBox="1"/>
          <p:nvPr/>
        </p:nvSpPr>
        <p:spPr>
          <a:xfrm>
            <a:off x="468057" y="259404"/>
            <a:ext cx="708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de-DE" sz="3600"/>
              <a:t>G</a:t>
            </a:r>
            <a:r>
              <a:rPr b="1" i="0" lang="de-DE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11828d91065_1_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3780925" y="2623550"/>
            <a:ext cx="5206627" cy="37978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1828d91065_1_0"/>
          <p:cNvSpPr txBox="1"/>
          <p:nvPr/>
        </p:nvSpPr>
        <p:spPr>
          <a:xfrm>
            <a:off x="468050" y="1808875"/>
            <a:ext cx="788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400">
                <a:solidFill>
                  <a:schemeClr val="dk1"/>
                </a:solidFill>
              </a:rPr>
              <a:t>Build a system that is able to download and preprocess manuals and technical documents of coffee machines to do advanced text analysis on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14f95aff0_0_40"/>
          <p:cNvSpPr txBox="1"/>
          <p:nvPr>
            <p:ph type="title"/>
          </p:nvPr>
        </p:nvSpPr>
        <p:spPr>
          <a:xfrm>
            <a:off x="628650" y="236753"/>
            <a:ext cx="7062000" cy="74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Tasks</a:t>
            </a:r>
            <a:endParaRPr b="1"/>
          </a:p>
        </p:txBody>
      </p:sp>
      <p:sp>
        <p:nvSpPr>
          <p:cNvPr id="68" name="Google Shape;68;g1614f95aff0_0_40"/>
          <p:cNvSpPr txBox="1"/>
          <p:nvPr>
            <p:ph idx="1" type="body"/>
          </p:nvPr>
        </p:nvSpPr>
        <p:spPr>
          <a:xfrm>
            <a:off x="628651" y="1800000"/>
            <a:ext cx="78867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 sz="2400"/>
              <a:t>1st Semester:</a:t>
            </a:r>
            <a:endParaRPr b="1" sz="2400"/>
          </a:p>
          <a:p>
            <a:pPr indent="-3810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Construction of a parallel, multilingual corpus</a:t>
            </a:r>
            <a:endParaRPr sz="2400"/>
          </a:p>
          <a:p>
            <a:pPr indent="-33655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Crawl technical documents of a certain domain from the internet</a:t>
            </a:r>
            <a:endParaRPr sz="1700"/>
          </a:p>
          <a:p>
            <a:pPr indent="-336550" lvl="0" marL="1371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Preprocess Documents</a:t>
            </a:r>
            <a:endParaRPr sz="1700"/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Align segments of documents that are available in mulitple languages</a:t>
            </a:r>
            <a:endParaRPr sz="1700"/>
          </a:p>
          <a:p>
            <a:pPr indent="-3365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de-DE" sz="1700"/>
              <a:t>Output Format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Build a semantic representation of our domain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2nd Semester: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de-DE" sz="2300"/>
              <a:t>Perform advanced text analytics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g1614f95aff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663" y="1567150"/>
            <a:ext cx="1083325" cy="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614f95aff0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900" y="3800825"/>
            <a:ext cx="1026875" cy="10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614f95aff0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900" y="5081600"/>
            <a:ext cx="1026875" cy="10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14f95aff0_0_56"/>
          <p:cNvSpPr txBox="1"/>
          <p:nvPr>
            <p:ph type="title"/>
          </p:nvPr>
        </p:nvSpPr>
        <p:spPr>
          <a:xfrm>
            <a:off x="628650" y="236754"/>
            <a:ext cx="7062000" cy="62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What is a corpus?</a:t>
            </a:r>
            <a:endParaRPr b="1"/>
          </a:p>
        </p:txBody>
      </p:sp>
      <p:sp>
        <p:nvSpPr>
          <p:cNvPr id="78" name="Google Shape;78;g1614f95aff0_0_56"/>
          <p:cNvSpPr txBox="1"/>
          <p:nvPr>
            <p:ph idx="1" type="body"/>
          </p:nvPr>
        </p:nvSpPr>
        <p:spPr>
          <a:xfrm>
            <a:off x="628650" y="1894975"/>
            <a:ext cx="7886700" cy="45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lang="de-DE" sz="2300"/>
              <a:t>A text corpus is a very large collection of text produced by real users of the language and used to analyze how words, phrases and language in general are used.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-"/>
            </a:pPr>
            <a:r>
              <a:rPr lang="de-DE" sz="2300"/>
              <a:t>A corpus is also used for generating language databases used in predictive keyboards, spell check, grammar correction, text/speech understanding systems, text-to-speech modules, machine translation systems and many others.</a:t>
            </a:r>
            <a:endParaRPr sz="23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14f95aff0_0_64"/>
          <p:cNvSpPr txBox="1"/>
          <p:nvPr>
            <p:ph type="title"/>
          </p:nvPr>
        </p:nvSpPr>
        <p:spPr>
          <a:xfrm>
            <a:off x="628650" y="236754"/>
            <a:ext cx="7062000" cy="67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Parallel, multilingual corpus</a:t>
            </a:r>
            <a:endParaRPr b="1"/>
          </a:p>
        </p:txBody>
      </p:sp>
      <p:grpSp>
        <p:nvGrpSpPr>
          <p:cNvPr id="85" name="Google Shape;85;g1614f95aff0_0_64"/>
          <p:cNvGrpSpPr/>
          <p:nvPr/>
        </p:nvGrpSpPr>
        <p:grpSpPr>
          <a:xfrm>
            <a:off x="4115589" y="1369544"/>
            <a:ext cx="932293" cy="937063"/>
            <a:chOff x="6770914" y="2163509"/>
            <a:chExt cx="794658" cy="942435"/>
          </a:xfrm>
        </p:grpSpPr>
        <p:sp>
          <p:nvSpPr>
            <p:cNvPr id="86" name="Google Shape;86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g1614f95aff0_0_64"/>
          <p:cNvGrpSpPr/>
          <p:nvPr/>
        </p:nvGrpSpPr>
        <p:grpSpPr>
          <a:xfrm>
            <a:off x="3122289" y="3227306"/>
            <a:ext cx="932293" cy="937063"/>
            <a:chOff x="6770914" y="2163509"/>
            <a:chExt cx="794658" cy="942435"/>
          </a:xfrm>
        </p:grpSpPr>
        <p:sp>
          <p:nvSpPr>
            <p:cNvPr id="90" name="Google Shape;90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english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g1614f95aff0_0_64"/>
          <p:cNvGrpSpPr/>
          <p:nvPr/>
        </p:nvGrpSpPr>
        <p:grpSpPr>
          <a:xfrm>
            <a:off x="1155139" y="3227306"/>
            <a:ext cx="932293" cy="937063"/>
            <a:chOff x="6770914" y="2163509"/>
            <a:chExt cx="794658" cy="942435"/>
          </a:xfrm>
        </p:grpSpPr>
        <p:sp>
          <p:nvSpPr>
            <p:cNvPr id="94" name="Google Shape;94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german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g1614f95aff0_0_64"/>
          <p:cNvGrpSpPr/>
          <p:nvPr/>
        </p:nvGrpSpPr>
        <p:grpSpPr>
          <a:xfrm>
            <a:off x="5089426" y="3227306"/>
            <a:ext cx="932293" cy="937063"/>
            <a:chOff x="6770914" y="2163509"/>
            <a:chExt cx="794658" cy="942435"/>
          </a:xfrm>
        </p:grpSpPr>
        <p:sp>
          <p:nvSpPr>
            <p:cNvPr id="98" name="Google Shape;98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spanish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g1614f95aff0_0_64"/>
          <p:cNvGrpSpPr/>
          <p:nvPr/>
        </p:nvGrpSpPr>
        <p:grpSpPr>
          <a:xfrm>
            <a:off x="7056564" y="3227306"/>
            <a:ext cx="932293" cy="937063"/>
            <a:chOff x="6770914" y="2163509"/>
            <a:chExt cx="794658" cy="942435"/>
          </a:xfrm>
        </p:grpSpPr>
        <p:sp>
          <p:nvSpPr>
            <p:cNvPr id="102" name="Google Shape;102;g1614f95aff0_0_64"/>
            <p:cNvSpPr/>
            <p:nvPr/>
          </p:nvSpPr>
          <p:spPr>
            <a:xfrm>
              <a:off x="6770914" y="2735830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614f95aff0_0_64"/>
            <p:cNvSpPr/>
            <p:nvPr/>
          </p:nvSpPr>
          <p:spPr>
            <a:xfrm>
              <a:off x="6770914" y="2452802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chemeClr val="lt1"/>
                  </a:solidFill>
                </a:rPr>
                <a:t>french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614f95aff0_0_64"/>
            <p:cNvSpPr/>
            <p:nvPr/>
          </p:nvSpPr>
          <p:spPr>
            <a:xfrm>
              <a:off x="6770914" y="2163509"/>
              <a:ext cx="794658" cy="370114"/>
            </a:xfrm>
            <a:prstGeom prst="flowChartMagneticDisk">
              <a:avLst/>
            </a:prstGeom>
            <a:solidFill>
              <a:schemeClr val="accent1"/>
            </a:solidFill>
            <a:ln cap="flat" cmpd="sng" w="25400">
              <a:solidFill>
                <a:srgbClr val="AC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g1614f95aff0_0_64"/>
          <p:cNvCxnSpPr>
            <a:stCxn id="96" idx="1"/>
            <a:endCxn id="86" idx="3"/>
          </p:cNvCxnSpPr>
          <p:nvPr/>
        </p:nvCxnSpPr>
        <p:spPr>
          <a:xfrm rot="-5400000">
            <a:off x="2641135" y="1286756"/>
            <a:ext cx="920700" cy="29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g1614f95aff0_0_64"/>
          <p:cNvCxnSpPr>
            <a:stCxn id="92" idx="1"/>
            <a:endCxn id="86" idx="3"/>
          </p:cNvCxnSpPr>
          <p:nvPr/>
        </p:nvCxnSpPr>
        <p:spPr>
          <a:xfrm rot="-5400000">
            <a:off x="3624735" y="2270306"/>
            <a:ext cx="920700" cy="99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g1614f95aff0_0_64"/>
          <p:cNvCxnSpPr>
            <a:stCxn id="86" idx="3"/>
            <a:endCxn id="100" idx="1"/>
          </p:cNvCxnSpPr>
          <p:nvPr/>
        </p:nvCxnSpPr>
        <p:spPr>
          <a:xfrm flipH="1" rot="-5400000">
            <a:off x="4608285" y="2280057"/>
            <a:ext cx="920700" cy="97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g1614f95aff0_0_64"/>
          <p:cNvCxnSpPr>
            <a:stCxn id="86" idx="3"/>
            <a:endCxn id="104" idx="1"/>
          </p:cNvCxnSpPr>
          <p:nvPr/>
        </p:nvCxnSpPr>
        <p:spPr>
          <a:xfrm flipH="1" rot="-5400000">
            <a:off x="5591835" y="1296507"/>
            <a:ext cx="920700" cy="294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1614f95aff0_0_64"/>
          <p:cNvSpPr txBox="1"/>
          <p:nvPr/>
        </p:nvSpPr>
        <p:spPr>
          <a:xfrm>
            <a:off x="1014177" y="4535025"/>
            <a:ext cx="11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Ich bin menschlich</a:t>
            </a:r>
            <a:endParaRPr/>
          </a:p>
        </p:txBody>
      </p:sp>
      <p:sp>
        <p:nvSpPr>
          <p:cNvPr id="110" name="Google Shape;110;g1614f95aff0_0_64"/>
          <p:cNvSpPr txBox="1"/>
          <p:nvPr/>
        </p:nvSpPr>
        <p:spPr>
          <a:xfrm>
            <a:off x="3091788" y="4535025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 am human</a:t>
            </a:r>
            <a:endParaRPr/>
          </a:p>
        </p:txBody>
      </p:sp>
      <p:sp>
        <p:nvSpPr>
          <p:cNvPr id="111" name="Google Shape;111;g1614f95aff0_0_64"/>
          <p:cNvSpPr txBox="1"/>
          <p:nvPr/>
        </p:nvSpPr>
        <p:spPr>
          <a:xfrm>
            <a:off x="5028413" y="4535025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Soy</a:t>
            </a:r>
            <a:r>
              <a:rPr lang="de-DE"/>
              <a:t> humano</a:t>
            </a:r>
            <a:endParaRPr/>
          </a:p>
        </p:txBody>
      </p:sp>
      <p:sp>
        <p:nvSpPr>
          <p:cNvPr id="112" name="Google Shape;112;g1614f95aff0_0_64"/>
          <p:cNvSpPr txBox="1"/>
          <p:nvPr/>
        </p:nvSpPr>
        <p:spPr>
          <a:xfrm>
            <a:off x="7026050" y="4535025"/>
            <a:ext cx="9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Je suis humain</a:t>
            </a:r>
            <a:endParaRPr/>
          </a:p>
        </p:txBody>
      </p:sp>
      <p:sp>
        <p:nvSpPr>
          <p:cNvPr id="113" name="Google Shape;113;g1614f95aff0_0_64"/>
          <p:cNvSpPr txBox="1"/>
          <p:nvPr/>
        </p:nvSpPr>
        <p:spPr>
          <a:xfrm>
            <a:off x="937267" y="5242325"/>
            <a:ext cx="13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Ich wohne in Berlin</a:t>
            </a:r>
            <a:endParaRPr/>
          </a:p>
        </p:txBody>
      </p:sp>
      <p:sp>
        <p:nvSpPr>
          <p:cNvPr id="114" name="Google Shape;114;g1614f95aff0_0_64"/>
          <p:cNvSpPr txBox="1"/>
          <p:nvPr/>
        </p:nvSpPr>
        <p:spPr>
          <a:xfrm>
            <a:off x="2904405" y="5242325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 live in Berlin</a:t>
            </a:r>
            <a:endParaRPr/>
          </a:p>
        </p:txBody>
      </p:sp>
      <p:sp>
        <p:nvSpPr>
          <p:cNvPr id="115" name="Google Shape;115;g1614f95aff0_0_64"/>
          <p:cNvSpPr txBox="1"/>
          <p:nvPr/>
        </p:nvSpPr>
        <p:spPr>
          <a:xfrm>
            <a:off x="6838692" y="5234675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  <a:highlight>
                  <a:schemeClr val="lt1"/>
                </a:highlight>
              </a:rPr>
              <a:t>J</a:t>
            </a:r>
            <a:r>
              <a:rPr lang="de-DE">
                <a:solidFill>
                  <a:schemeClr val="dk1"/>
                </a:solidFill>
                <a:highlight>
                  <a:schemeClr val="lt1"/>
                </a:highlight>
              </a:rPr>
              <a:t>e vis à Berlin</a:t>
            </a:r>
            <a:endParaRPr sz="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4f95aff0_0_23"/>
          <p:cNvSpPr txBox="1"/>
          <p:nvPr>
            <p:ph type="title"/>
          </p:nvPr>
        </p:nvSpPr>
        <p:spPr>
          <a:xfrm>
            <a:off x="628650" y="236750"/>
            <a:ext cx="7062000" cy="73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Subtasks - needed?</a:t>
            </a:r>
            <a:endParaRPr b="1"/>
          </a:p>
        </p:txBody>
      </p:sp>
      <p:sp>
        <p:nvSpPr>
          <p:cNvPr id="122" name="Google Shape;122;g1614f95aff0_0_23"/>
          <p:cNvSpPr txBox="1"/>
          <p:nvPr>
            <p:ph idx="1" type="body"/>
          </p:nvPr>
        </p:nvSpPr>
        <p:spPr>
          <a:xfrm>
            <a:off x="628651" y="1520275"/>
            <a:ext cx="78867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Construction of a parallel, multilingual corpus</a:t>
            </a:r>
            <a:endParaRPr sz="1800"/>
          </a:p>
          <a:p>
            <a:pPr indent="-342900" lvl="0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 sz="1800"/>
              <a:t>Crawl technical documents of a certain domain from the internet</a:t>
            </a:r>
            <a:endParaRPr sz="1800"/>
          </a:p>
          <a:p>
            <a:pPr indent="-342900" lvl="0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 sz="1800"/>
              <a:t>Preprocess Documents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 sz="1800"/>
              <a:t>Align segments of documents that are available in mulitple languages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 sz="1800"/>
              <a:t>Output Format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Building a technical ontology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Build a semantic representation of your domain (e.g. coffee machine)</a:t>
            </a:r>
            <a:endParaRPr sz="1800"/>
          </a:p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Text Analytics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Question answering</a:t>
            </a:r>
            <a:endParaRPr sz="180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/>
              <a:t>Text classification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4f95aff0_0_151"/>
          <p:cNvSpPr txBox="1"/>
          <p:nvPr>
            <p:ph type="title"/>
          </p:nvPr>
        </p:nvSpPr>
        <p:spPr>
          <a:xfrm>
            <a:off x="628651" y="236759"/>
            <a:ext cx="7062000" cy="11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Project Management</a:t>
            </a:r>
            <a:endParaRPr b="1"/>
          </a:p>
        </p:txBody>
      </p:sp>
      <p:sp>
        <p:nvSpPr>
          <p:cNvPr id="129" name="Google Shape;129;g1614f95aff0_0_151"/>
          <p:cNvSpPr txBox="1"/>
          <p:nvPr>
            <p:ph idx="1" type="body"/>
          </p:nvPr>
        </p:nvSpPr>
        <p:spPr>
          <a:xfrm>
            <a:off x="628650" y="1800000"/>
            <a:ext cx="8133300" cy="468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Scrum-like process with weekly meetings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Milestone meetings with supervisor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de-DE" sz="2400"/>
              <a:t>Development </a:t>
            </a:r>
            <a:r>
              <a:rPr lang="de-DE" sz="2400"/>
              <a:t>o</a:t>
            </a:r>
            <a:r>
              <a:rPr lang="de-DE" sz="2400"/>
              <a:t>rganization via Github Projects</a:t>
            </a:r>
            <a:endParaRPr sz="2400"/>
          </a:p>
        </p:txBody>
      </p:sp>
      <p:pic>
        <p:nvPicPr>
          <p:cNvPr id="130" name="Google Shape;130;g1614f95aff0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13" y="3041825"/>
            <a:ext cx="6653974" cy="330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14f95aff0_0_158"/>
          <p:cNvSpPr txBox="1"/>
          <p:nvPr>
            <p:ph type="title"/>
          </p:nvPr>
        </p:nvSpPr>
        <p:spPr>
          <a:xfrm>
            <a:off x="628650" y="236752"/>
            <a:ext cx="7062000" cy="87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Roles in the team</a:t>
            </a:r>
            <a:endParaRPr b="1"/>
          </a:p>
        </p:txBody>
      </p:sp>
      <p:pic>
        <p:nvPicPr>
          <p:cNvPr id="137" name="Google Shape;137;g1614f95aff0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450" y="1916000"/>
            <a:ext cx="2677024" cy="267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614f95aff0_0_158"/>
          <p:cNvSpPr txBox="1"/>
          <p:nvPr/>
        </p:nvSpPr>
        <p:spPr>
          <a:xfrm>
            <a:off x="1552100" y="4484800"/>
            <a:ext cx="23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CoffeeKraken</a:t>
            </a:r>
            <a:endParaRPr sz="2400"/>
          </a:p>
        </p:txBody>
      </p:sp>
      <p:pic>
        <p:nvPicPr>
          <p:cNvPr id="139" name="Google Shape;139;g1614f95aff0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513" y="1807775"/>
            <a:ext cx="2677025" cy="26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614f95aff0_0_158"/>
          <p:cNvSpPr txBox="1"/>
          <p:nvPr/>
        </p:nvSpPr>
        <p:spPr>
          <a:xfrm>
            <a:off x="5912550" y="4484800"/>
            <a:ext cx="231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/>
              <a:t>Pre-processing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FHWS 2013">
      <a:dk1>
        <a:srgbClr val="000000"/>
      </a:dk1>
      <a:lt1>
        <a:srgbClr val="FFFFFF"/>
      </a:lt1>
      <a:dk2>
        <a:srgbClr val="ED6E00"/>
      </a:dk2>
      <a:lt2>
        <a:srgbClr val="8FD400"/>
      </a:lt2>
      <a:accent1>
        <a:srgbClr val="ED6E00"/>
      </a:accent1>
      <a:accent2>
        <a:srgbClr val="8FD400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ED6E00"/>
      </a:hlink>
      <a:folHlink>
        <a:srgbClr val="8FD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2013-07-02T15:53:08Z</dcterms:created>
  <dc:creator>Hartmann, Stefan</dc:creator>
</cp:coreProperties>
</file>