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2" d="100"/>
          <a:sy n="62" d="100"/>
        </p:scale>
        <p:origin x="816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15C358C-7864-4F8E-B3B2-4488C99971DF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EE7F339-A147-46B4-AEC2-4EC3F323EAB2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11F1065-E49E-4F2D-8FA1-AEDC7CFEF506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74B151B-877B-421E-BABC-2292CB74626E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C4D855E-1A92-4ECF-8A4A-B743DFBBE0AB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27B2D99-EC74-4922-B714-CCB4C2A36685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AF5FDA-711F-4DC6-A220-79DE208977A3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0EAE420-ABA3-474C-9158-4562E0ABCD9C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791383A-9814-42EB-B981-4ABB1A7F8653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3F86C97-C3FF-4366-8BA7-3123A6B351E7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37F2A26-BE12-4ABA-959E-78D57BFACDDB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63900B0-FD19-4618-B249-5D5C53D7CE12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E01E0F5-6E2C-4FD9-8B7A-F0D00C824553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69C0FDC-F1C6-445D-8075-E9B2F63E1B69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C0C8E34-0892-4A5F-8D08-D09AEB9889CA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B9460B-8E82-4C79-9E55-5520C5791510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B5B2F8D-031F-4AF7-A44B-F3D682FA245D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B4A99ED-41F8-4FA9-A58D-9E86AE3BB376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6F3D3A-C64E-42EC-9A4B-9956ECF5EE89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2D3CF4-BBD9-405A-9E10-876B8F4B1A5A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6BA831-5ED5-4CF9-A97F-72B206EFBB0B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F67AB1E-2AD8-4A87-A38B-04F67E4DE0BC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D20104-5767-4090-A96E-8686651C038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13C64E-8717-4760-A07C-556D5C234A7C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34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3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14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Freeform 11"/>
          <p:cNvSpPr/>
          <p:nvPr/>
        </p:nvSpPr>
        <p:spPr>
          <a:xfrm flipV="1">
            <a:off x="-3600" y="712800"/>
            <a:ext cx="1587960" cy="506520"/>
          </a:xfrm>
          <a:custGeom>
            <a:avLst/>
            <a:gdLst>
              <a:gd name="textAreaLeft" fmla="*/ 0 w 1587960"/>
              <a:gd name="textAreaRight" fmla="*/ 1588680 w 1587960"/>
              <a:gd name="textAreaTop" fmla="*/ 360 h 506520"/>
              <a:gd name="textAreaBottom" fmla="*/ 507600 h 506520"/>
            </a:gdLst>
            <a:ahLst/>
            <a:cxnLst/>
            <a:rect l="textAreaLeft" t="textAreaTop" r="textAreaRight" b="textAreaBottom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ftr" idx="1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29" name="PlaceHolder 2"/>
          <p:cNvSpPr>
            <a:spLocks noGrp="1"/>
          </p:cNvSpPr>
          <p:nvPr>
            <p:ph type="sldNum" idx="2"/>
          </p:nvPr>
        </p:nvSpPr>
        <p:spPr>
          <a:xfrm>
            <a:off x="531720" y="78768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CEC2DAC-5811-4216-94F5-6FFF33BF3062}" type="slidenum">
              <a:rPr lang="en-US" sz="2000" b="0" strike="noStrike" spc="-1">
                <a:solidFill>
                  <a:srgbClr val="FEFFFF"/>
                </a:solidFill>
                <a:latin typeface="Century Gothic"/>
              </a:rPr>
              <a:t>‹N°›</a:t>
            </a:fld>
            <a:endParaRPr lang="fr-FR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3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3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22"/>
          <p:cNvGrpSpPr/>
          <p:nvPr/>
        </p:nvGrpSpPr>
        <p:grpSpPr>
          <a:xfrm>
            <a:off x="0" y="228600"/>
            <a:ext cx="2850840" cy="6638040"/>
            <a:chOff x="0" y="228600"/>
            <a:chExt cx="2850840" cy="6638040"/>
          </a:xfrm>
        </p:grpSpPr>
        <p:sp>
          <p:nvSpPr>
            <p:cNvPr id="70" name="Freeform 11"/>
            <p:cNvSpPr/>
            <p:nvPr/>
          </p:nvSpPr>
          <p:spPr>
            <a:xfrm>
              <a:off x="0" y="2575080"/>
              <a:ext cx="100080" cy="625320"/>
            </a:xfrm>
            <a:custGeom>
              <a:avLst/>
              <a:gdLst>
                <a:gd name="textAreaLeft" fmla="*/ 0 w 100080"/>
                <a:gd name="textAreaRight" fmla="*/ 100800 w 100080"/>
                <a:gd name="textAreaTop" fmla="*/ 0 h 625320"/>
                <a:gd name="textAreaBottom" fmla="*/ 626040 h 62532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1" name="Freeform 12"/>
            <p:cNvSpPr/>
            <p:nvPr/>
          </p:nvSpPr>
          <p:spPr>
            <a:xfrm>
              <a:off x="128520" y="3156480"/>
              <a:ext cx="645840" cy="2321640"/>
            </a:xfrm>
            <a:custGeom>
              <a:avLst/>
              <a:gdLst>
                <a:gd name="textAreaLeft" fmla="*/ 0 w 645840"/>
                <a:gd name="textAreaRight" fmla="*/ 646560 w 645840"/>
                <a:gd name="textAreaTop" fmla="*/ 0 h 2321640"/>
                <a:gd name="textAreaBottom" fmla="*/ 2322360 h 232164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2" name="Freeform 13"/>
            <p:cNvSpPr/>
            <p:nvPr/>
          </p:nvSpPr>
          <p:spPr>
            <a:xfrm>
              <a:off x="807120" y="5447160"/>
              <a:ext cx="608760" cy="1419480"/>
            </a:xfrm>
            <a:custGeom>
              <a:avLst/>
              <a:gdLst>
                <a:gd name="textAreaLeft" fmla="*/ 0 w 608760"/>
                <a:gd name="textAreaRight" fmla="*/ 609480 w 608760"/>
                <a:gd name="textAreaTop" fmla="*/ 0 h 1419480"/>
                <a:gd name="textAreaBottom" fmla="*/ 1420200 h 141948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3" name="Freeform 14"/>
            <p:cNvSpPr/>
            <p:nvPr/>
          </p:nvSpPr>
          <p:spPr>
            <a:xfrm>
              <a:off x="959760" y="6503760"/>
              <a:ext cx="170640" cy="362880"/>
            </a:xfrm>
            <a:custGeom>
              <a:avLst/>
              <a:gdLst>
                <a:gd name="textAreaLeft" fmla="*/ 0 w 170640"/>
                <a:gd name="textAreaRight" fmla="*/ 171360 w 170640"/>
                <a:gd name="textAreaTop" fmla="*/ 0 h 362880"/>
                <a:gd name="textAreaBottom" fmla="*/ 363600 h 36288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" name="Freeform 15"/>
            <p:cNvSpPr/>
            <p:nvPr/>
          </p:nvSpPr>
          <p:spPr>
            <a:xfrm>
              <a:off x="100800" y="3201120"/>
              <a:ext cx="821160" cy="3327840"/>
            </a:xfrm>
            <a:custGeom>
              <a:avLst/>
              <a:gdLst>
                <a:gd name="textAreaLeft" fmla="*/ 0 w 821160"/>
                <a:gd name="textAreaRight" fmla="*/ 821880 w 821160"/>
                <a:gd name="textAreaTop" fmla="*/ 0 h 3327840"/>
                <a:gd name="textAreaBottom" fmla="*/ 3328560 h 332784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5" name="Freeform 16"/>
            <p:cNvSpPr/>
            <p:nvPr/>
          </p:nvSpPr>
          <p:spPr>
            <a:xfrm>
              <a:off x="22320" y="228600"/>
              <a:ext cx="105480" cy="2927160"/>
            </a:xfrm>
            <a:custGeom>
              <a:avLst/>
              <a:gdLst>
                <a:gd name="textAreaLeft" fmla="*/ 0 w 105480"/>
                <a:gd name="textAreaRight" fmla="*/ 106200 w 105480"/>
                <a:gd name="textAreaTop" fmla="*/ 0 h 2927160"/>
                <a:gd name="textAreaBottom" fmla="*/ 2927880 h 292716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6" name="Freeform 17"/>
            <p:cNvSpPr/>
            <p:nvPr/>
          </p:nvSpPr>
          <p:spPr>
            <a:xfrm>
              <a:off x="78120" y="2944080"/>
              <a:ext cx="77400" cy="493200"/>
            </a:xfrm>
            <a:custGeom>
              <a:avLst/>
              <a:gdLst>
                <a:gd name="textAreaLeft" fmla="*/ 0 w 77400"/>
                <a:gd name="textAreaRight" fmla="*/ 78120 w 77400"/>
                <a:gd name="textAreaTop" fmla="*/ 0 h 493200"/>
                <a:gd name="textAreaBottom" fmla="*/ 493920 h 493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" name="Freeform 18"/>
            <p:cNvSpPr/>
            <p:nvPr/>
          </p:nvSpPr>
          <p:spPr>
            <a:xfrm>
              <a:off x="769680" y="5478840"/>
              <a:ext cx="189360" cy="1024200"/>
            </a:xfrm>
            <a:custGeom>
              <a:avLst/>
              <a:gdLst>
                <a:gd name="textAreaLeft" fmla="*/ 0 w 189360"/>
                <a:gd name="textAreaRight" fmla="*/ 190080 w 189360"/>
                <a:gd name="textAreaTop" fmla="*/ 0 h 1024200"/>
                <a:gd name="textAreaBottom" fmla="*/ 1024920 h 102420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" name="Freeform 19"/>
            <p:cNvSpPr/>
            <p:nvPr/>
          </p:nvSpPr>
          <p:spPr>
            <a:xfrm>
              <a:off x="775440" y="1398960"/>
              <a:ext cx="2075400" cy="4047480"/>
            </a:xfrm>
            <a:custGeom>
              <a:avLst/>
              <a:gdLst>
                <a:gd name="textAreaLeft" fmla="*/ 0 w 2075400"/>
                <a:gd name="textAreaRight" fmla="*/ 2076120 w 2075400"/>
                <a:gd name="textAreaTop" fmla="*/ 0 h 4047480"/>
                <a:gd name="textAreaBottom" fmla="*/ 4048200 h 404748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" name="Freeform 20"/>
            <p:cNvSpPr/>
            <p:nvPr/>
          </p:nvSpPr>
          <p:spPr>
            <a:xfrm>
              <a:off x="922680" y="6530040"/>
              <a:ext cx="161280" cy="336600"/>
            </a:xfrm>
            <a:custGeom>
              <a:avLst/>
              <a:gdLst>
                <a:gd name="textAreaLeft" fmla="*/ 0 w 161280"/>
                <a:gd name="textAreaRight" fmla="*/ 162000 w 161280"/>
                <a:gd name="textAreaTop" fmla="*/ 0 h 336600"/>
                <a:gd name="textAreaBottom" fmla="*/ 337320 h 33660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" name="Freeform 21"/>
            <p:cNvSpPr/>
            <p:nvPr/>
          </p:nvSpPr>
          <p:spPr>
            <a:xfrm>
              <a:off x="769680" y="5359320"/>
              <a:ext cx="36720" cy="221040"/>
            </a:xfrm>
            <a:custGeom>
              <a:avLst/>
              <a:gdLst>
                <a:gd name="textAreaLeft" fmla="*/ 0 w 36720"/>
                <a:gd name="textAreaRight" fmla="*/ 37440 w 36720"/>
                <a:gd name="textAreaTop" fmla="*/ 0 h 221040"/>
                <a:gd name="textAreaBottom" fmla="*/ 221760 h 22104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" name="Freeform 22"/>
            <p:cNvSpPr/>
            <p:nvPr/>
          </p:nvSpPr>
          <p:spPr>
            <a:xfrm>
              <a:off x="849960" y="6244560"/>
              <a:ext cx="237960" cy="621720"/>
            </a:xfrm>
            <a:custGeom>
              <a:avLst/>
              <a:gdLst>
                <a:gd name="textAreaLeft" fmla="*/ 0 w 237960"/>
                <a:gd name="textAreaRight" fmla="*/ 238680 w 237960"/>
                <a:gd name="textAreaTop" fmla="*/ 0 h 621720"/>
                <a:gd name="textAreaBottom" fmla="*/ 622440 h 62172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82" name="Group 9"/>
          <p:cNvGrpSpPr/>
          <p:nvPr/>
        </p:nvGrpSpPr>
        <p:grpSpPr>
          <a:xfrm>
            <a:off x="27360" y="0"/>
            <a:ext cx="2355840" cy="6852600"/>
            <a:chOff x="27360" y="0"/>
            <a:chExt cx="2355840" cy="6852600"/>
          </a:xfrm>
        </p:grpSpPr>
        <p:sp>
          <p:nvSpPr>
            <p:cNvPr id="83" name="Freeform 27"/>
            <p:cNvSpPr/>
            <p:nvPr/>
          </p:nvSpPr>
          <p:spPr>
            <a:xfrm>
              <a:off x="27360" y="0"/>
              <a:ext cx="493560" cy="4400280"/>
            </a:xfrm>
            <a:custGeom>
              <a:avLst/>
              <a:gdLst>
                <a:gd name="textAreaLeft" fmla="*/ 0 w 493560"/>
                <a:gd name="textAreaRight" fmla="*/ 494280 w 493560"/>
                <a:gd name="textAreaTop" fmla="*/ 0 h 4400280"/>
                <a:gd name="textAreaBottom" fmla="*/ 4401000 h 440028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" name="Freeform 28"/>
            <p:cNvSpPr/>
            <p:nvPr/>
          </p:nvSpPr>
          <p:spPr>
            <a:xfrm>
              <a:off x="550440" y="4316400"/>
              <a:ext cx="422640" cy="1580040"/>
            </a:xfrm>
            <a:custGeom>
              <a:avLst/>
              <a:gdLst>
                <a:gd name="textAreaLeft" fmla="*/ 0 w 422640"/>
                <a:gd name="textAreaRight" fmla="*/ 423360 w 422640"/>
                <a:gd name="textAreaTop" fmla="*/ 0 h 1580040"/>
                <a:gd name="textAreaBottom" fmla="*/ 1580760 h 158004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" name="Freeform 29"/>
            <p:cNvSpPr/>
            <p:nvPr/>
          </p:nvSpPr>
          <p:spPr>
            <a:xfrm>
              <a:off x="1006200" y="5862600"/>
              <a:ext cx="430200" cy="990000"/>
            </a:xfrm>
            <a:custGeom>
              <a:avLst/>
              <a:gdLst>
                <a:gd name="textAreaLeft" fmla="*/ 0 w 430200"/>
                <a:gd name="textAreaRight" fmla="*/ 430920 w 430200"/>
                <a:gd name="textAreaTop" fmla="*/ 0 h 990000"/>
                <a:gd name="textAreaBottom" fmla="*/ 990720 h 99000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" name="Freeform 30"/>
            <p:cNvSpPr/>
            <p:nvPr/>
          </p:nvSpPr>
          <p:spPr>
            <a:xfrm>
              <a:off x="521640" y="4364280"/>
              <a:ext cx="551160" cy="2235240"/>
            </a:xfrm>
            <a:custGeom>
              <a:avLst/>
              <a:gdLst>
                <a:gd name="textAreaLeft" fmla="*/ 0 w 551160"/>
                <a:gd name="textAreaRight" fmla="*/ 551880 w 551160"/>
                <a:gd name="textAreaTop" fmla="*/ 0 h 2235240"/>
                <a:gd name="textAreaBottom" fmla="*/ 2235960 h 223524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" name="Freeform 31"/>
            <p:cNvSpPr/>
            <p:nvPr/>
          </p:nvSpPr>
          <p:spPr>
            <a:xfrm>
              <a:off x="468000" y="1289160"/>
              <a:ext cx="173520" cy="3026520"/>
            </a:xfrm>
            <a:custGeom>
              <a:avLst/>
              <a:gdLst>
                <a:gd name="textAreaLeft" fmla="*/ 0 w 173520"/>
                <a:gd name="textAreaRight" fmla="*/ 174240 w 173520"/>
                <a:gd name="textAreaTop" fmla="*/ 0 h 3026520"/>
                <a:gd name="textAreaBottom" fmla="*/ 3027240 h 302652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" name="Freeform 32"/>
            <p:cNvSpPr/>
            <p:nvPr/>
          </p:nvSpPr>
          <p:spPr>
            <a:xfrm>
              <a:off x="1111680" y="6571440"/>
              <a:ext cx="133560" cy="280800"/>
            </a:xfrm>
            <a:custGeom>
              <a:avLst/>
              <a:gdLst>
                <a:gd name="textAreaLeft" fmla="*/ 0 w 133560"/>
                <a:gd name="textAreaRight" fmla="*/ 134280 w 133560"/>
                <a:gd name="textAreaTop" fmla="*/ 0 h 280800"/>
                <a:gd name="textAreaBottom" fmla="*/ 281520 h 28080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" name="Freeform 33"/>
            <p:cNvSpPr/>
            <p:nvPr/>
          </p:nvSpPr>
          <p:spPr>
            <a:xfrm>
              <a:off x="502560" y="4107600"/>
              <a:ext cx="81720" cy="510840"/>
            </a:xfrm>
            <a:custGeom>
              <a:avLst/>
              <a:gdLst>
                <a:gd name="textAreaLeft" fmla="*/ 0 w 81720"/>
                <a:gd name="textAreaRight" fmla="*/ 82440 w 81720"/>
                <a:gd name="textAreaTop" fmla="*/ 0 h 510840"/>
                <a:gd name="textAreaBottom" fmla="*/ 511560 h 51084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" name="Freeform 34"/>
            <p:cNvSpPr/>
            <p:nvPr/>
          </p:nvSpPr>
          <p:spPr>
            <a:xfrm>
              <a:off x="973800" y="3145680"/>
              <a:ext cx="1409400" cy="2716200"/>
            </a:xfrm>
            <a:custGeom>
              <a:avLst/>
              <a:gdLst>
                <a:gd name="textAreaLeft" fmla="*/ 0 w 1409400"/>
                <a:gd name="textAreaRight" fmla="*/ 1410120 w 1409400"/>
                <a:gd name="textAreaTop" fmla="*/ 0 h 2716200"/>
                <a:gd name="textAreaBottom" fmla="*/ 2716920 h 271620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" name="Freeform 35"/>
            <p:cNvSpPr/>
            <p:nvPr/>
          </p:nvSpPr>
          <p:spPr>
            <a:xfrm>
              <a:off x="1073520" y="6600240"/>
              <a:ext cx="119880" cy="252360"/>
            </a:xfrm>
            <a:custGeom>
              <a:avLst/>
              <a:gdLst>
                <a:gd name="textAreaLeft" fmla="*/ 0 w 119880"/>
                <a:gd name="textAreaRight" fmla="*/ 120600 w 119880"/>
                <a:gd name="textAreaTop" fmla="*/ 0 h 252360"/>
                <a:gd name="textAreaBottom" fmla="*/ 253080 h 25236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" name="Freeform 36"/>
            <p:cNvSpPr/>
            <p:nvPr/>
          </p:nvSpPr>
          <p:spPr>
            <a:xfrm>
              <a:off x="973800" y="5897160"/>
              <a:ext cx="137160" cy="673560"/>
            </a:xfrm>
            <a:custGeom>
              <a:avLst/>
              <a:gdLst>
                <a:gd name="textAreaLeft" fmla="*/ 0 w 137160"/>
                <a:gd name="textAreaRight" fmla="*/ 137880 w 137160"/>
                <a:gd name="textAreaTop" fmla="*/ 0 h 673560"/>
                <a:gd name="textAreaBottom" fmla="*/ 674280 h 67356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" name="Freeform 37"/>
            <p:cNvSpPr/>
            <p:nvPr/>
          </p:nvSpPr>
          <p:spPr>
            <a:xfrm>
              <a:off x="973800" y="5772600"/>
              <a:ext cx="37440" cy="227160"/>
            </a:xfrm>
            <a:custGeom>
              <a:avLst/>
              <a:gdLst>
                <a:gd name="textAreaLeft" fmla="*/ 0 w 37440"/>
                <a:gd name="textAreaRight" fmla="*/ 38160 w 37440"/>
                <a:gd name="textAreaTop" fmla="*/ 0 h 227160"/>
                <a:gd name="textAreaBottom" fmla="*/ 227880 h 22716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" name="Freeform 38"/>
            <p:cNvSpPr/>
            <p:nvPr/>
          </p:nvSpPr>
          <p:spPr>
            <a:xfrm>
              <a:off x="1006200" y="6322680"/>
              <a:ext cx="209880" cy="529920"/>
            </a:xfrm>
            <a:custGeom>
              <a:avLst/>
              <a:gdLst>
                <a:gd name="textAreaLeft" fmla="*/ 0 w 209880"/>
                <a:gd name="textAreaRight" fmla="*/ 210600 w 209880"/>
                <a:gd name="textAreaTop" fmla="*/ 0 h 529920"/>
                <a:gd name="textAreaBottom" fmla="*/ 530640 h 52992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fr-FR" sz="1800" b="0" strike="noStrike" spc="-1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5" name="Rectangle 6"/>
          <p:cNvSpPr/>
          <p:nvPr/>
        </p:nvSpPr>
        <p:spPr>
          <a:xfrm>
            <a:off x="0" y="0"/>
            <a:ext cx="182160" cy="685728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st="25560" dir="54000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Freeform 6"/>
          <p:cNvSpPr/>
          <p:nvPr/>
        </p:nvSpPr>
        <p:spPr>
          <a:xfrm>
            <a:off x="0" y="4323960"/>
            <a:ext cx="1743840" cy="777960"/>
          </a:xfrm>
          <a:custGeom>
            <a:avLst/>
            <a:gdLst>
              <a:gd name="textAreaLeft" fmla="*/ 0 w 1743840"/>
              <a:gd name="textAreaRight" fmla="*/ 1744560 w 1743840"/>
              <a:gd name="textAreaTop" fmla="*/ 0 h 777960"/>
              <a:gd name="textAreaBottom" fmla="*/ 778680 h 777960"/>
            </a:gdLst>
            <a:ahLst/>
            <a:cxnLst/>
            <a:rect l="textAreaLeft" t="textAreaTop" r="textAreaRight" b="textAreaBottom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080" cy="1280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98" name="PlaceHolder 2"/>
          <p:cNvSpPr>
            <a:spLocks noGrp="1"/>
          </p:cNvSpPr>
          <p:nvPr>
            <p:ph type="ftr" idx="4"/>
          </p:nvPr>
        </p:nvSpPr>
        <p:spPr>
          <a:xfrm>
            <a:off x="2589120" y="6135840"/>
            <a:ext cx="76194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&lt;pied de page&gt;</a:t>
            </a:r>
          </a:p>
        </p:txBody>
      </p:sp>
      <p:sp>
        <p:nvSpPr>
          <p:cNvPr id="99" name="PlaceHolder 3"/>
          <p:cNvSpPr>
            <a:spLocks noGrp="1"/>
          </p:cNvSpPr>
          <p:nvPr>
            <p:ph type="sldNum" idx="5"/>
          </p:nvPr>
        </p:nvSpPr>
        <p:spPr>
          <a:xfrm>
            <a:off x="531720" y="4529520"/>
            <a:ext cx="77904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000" b="0" strike="noStrike" spc="-1">
                <a:solidFill>
                  <a:srgbClr val="FEFFFF"/>
                </a:solidFill>
                <a:latin typeface="Century Gothic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845B830-451E-45E0-A4C8-5AE50B61C865}" type="slidenum">
              <a:rPr lang="en-US" sz="2000" b="0" strike="noStrike" spc="-1">
                <a:solidFill>
                  <a:srgbClr val="FEFFFF"/>
                </a:solidFill>
                <a:latin typeface="Century Gothic"/>
              </a:rPr>
              <a:t>‹N°›</a:t>
            </a:fld>
            <a:endParaRPr lang="fr-FR" sz="20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 idx="6"/>
          </p:nvPr>
        </p:nvSpPr>
        <p:spPr>
          <a:xfrm>
            <a:off x="10361520" y="6130440"/>
            <a:ext cx="1145520" cy="369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/>
              </a:rPr>
              <a:t>&lt;date/heure&gt;</a:t>
            </a: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2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4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nekbre221@gmai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Image 4"/>
          <p:cNvPicPr/>
          <p:nvPr/>
        </p:nvPicPr>
        <p:blipFill>
          <a:blip r:embed="rId2"/>
          <a:stretch/>
        </p:blipFill>
        <p:spPr>
          <a:xfrm>
            <a:off x="0" y="0"/>
            <a:ext cx="12192120" cy="6838920"/>
          </a:xfrm>
          <a:prstGeom prst="rect">
            <a:avLst/>
          </a:prstGeom>
          <a:ln w="190500" cap="sq">
            <a:solidFill>
              <a:srgbClr val="C8C6BD"/>
            </a:solidFill>
            <a:miter/>
          </a:ln>
          <a:effectLst>
            <a:outerShdw blurRad="25416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381480" y="3036652"/>
            <a:ext cx="7409160" cy="12443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0000" tIns="45000" rIns="90000" bIns="4500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CM" sz="3600" b="1" strike="noStrike" spc="-1" dirty="0">
                <a:solidFill>
                  <a:schemeClr val="accent1">
                    <a:lumMod val="75000"/>
                  </a:schemeClr>
                </a:solidFill>
                <a:latin typeface="Century Gothic"/>
              </a:rPr>
              <a:t>APPORT DE LA DATA SCIENCE DANS LE DEVELOPPEMENT LOCAL</a:t>
            </a:r>
            <a:endParaRPr lang="fr-FR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Image 139"/>
          <p:cNvPicPr/>
          <p:nvPr/>
        </p:nvPicPr>
        <p:blipFill>
          <a:blip r:embed="rId3"/>
          <a:stretch/>
        </p:blipFill>
        <p:spPr>
          <a:xfrm>
            <a:off x="196200" y="189486"/>
            <a:ext cx="5954400" cy="1323000"/>
          </a:xfrm>
          <a:prstGeom prst="rect">
            <a:avLst/>
          </a:prstGeom>
          <a:ln w="0">
            <a:noFill/>
          </a:ln>
        </p:spPr>
      </p:pic>
      <p:pic>
        <p:nvPicPr>
          <p:cNvPr id="141" name="Image 140"/>
          <p:cNvPicPr/>
          <p:nvPr/>
        </p:nvPicPr>
        <p:blipFill>
          <a:blip r:embed="rId4"/>
          <a:stretch/>
        </p:blipFill>
        <p:spPr>
          <a:xfrm>
            <a:off x="180000" y="1569348"/>
            <a:ext cx="4320000" cy="1007640"/>
          </a:xfrm>
          <a:prstGeom prst="rect">
            <a:avLst/>
          </a:prstGeom>
          <a:ln w="0">
            <a:noFill/>
          </a:ln>
        </p:spPr>
      </p:pic>
      <p:pic>
        <p:nvPicPr>
          <p:cNvPr id="142" name="Image 141"/>
          <p:cNvPicPr/>
          <p:nvPr/>
        </p:nvPicPr>
        <p:blipFill>
          <a:blip r:embed="rId5"/>
          <a:stretch/>
        </p:blipFill>
        <p:spPr>
          <a:xfrm>
            <a:off x="180000" y="2627712"/>
            <a:ext cx="1800000" cy="1617480"/>
          </a:xfrm>
          <a:prstGeom prst="rect">
            <a:avLst/>
          </a:prstGeom>
          <a:ln w="0"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6910745-9C64-4F72-A8BD-73C7BC80F3AE}"/>
              </a:ext>
            </a:extLst>
          </p:cNvPr>
          <p:cNvSpPr txBox="1"/>
          <p:nvPr/>
        </p:nvSpPr>
        <p:spPr>
          <a:xfrm>
            <a:off x="5641383" y="296017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CM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CB2B471-38C1-40FA-A481-F432AC49FD04}"/>
              </a:ext>
            </a:extLst>
          </p:cNvPr>
          <p:cNvSpPr txBox="1"/>
          <p:nvPr/>
        </p:nvSpPr>
        <p:spPr>
          <a:xfrm>
            <a:off x="6328799" y="5805179"/>
            <a:ext cx="523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E.Ing</a:t>
            </a:r>
            <a:r>
              <a:rPr lang="fr-FR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NEKUI TIEFANG BIEDIANT       ENSPM</a:t>
            </a:r>
            <a:endParaRPr lang="fr-CM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D429A6-A55C-46F1-BB2F-3F3D12A5CAC3}"/>
              </a:ext>
            </a:extLst>
          </p:cNvPr>
          <p:cNvSpPr txBox="1"/>
          <p:nvPr/>
        </p:nvSpPr>
        <p:spPr>
          <a:xfrm>
            <a:off x="7304065" y="6137383"/>
            <a:ext cx="34865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nekbre221@gmail.com</a:t>
            </a:r>
            <a:endParaRPr lang="fr-CM" sz="16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ZoneTexte 3"/>
          <p:cNvSpPr/>
          <p:nvPr/>
        </p:nvSpPr>
        <p:spPr>
          <a:xfrm>
            <a:off x="2494080" y="232200"/>
            <a:ext cx="670248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III- LA DATA SCIENCE</a:t>
            </a: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ZoneTexte 4"/>
          <p:cNvSpPr/>
          <p:nvPr/>
        </p:nvSpPr>
        <p:spPr>
          <a:xfrm>
            <a:off x="488160" y="1964880"/>
            <a:ext cx="11543760" cy="4663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20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Recherche Académique </a:t>
            </a:r>
            <a:r>
              <a:rPr lang="fr-FR" sz="20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( test d’hypothèse, plagiat, ... )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20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Science sociale </a:t>
            </a:r>
            <a:r>
              <a:rPr lang="fr-FR" sz="20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( Analyse des sentiments, … )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20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Économie </a:t>
            </a:r>
            <a:r>
              <a:rPr lang="fr-FR" sz="20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( prédiction des indices boursières, ... )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20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Médecine </a:t>
            </a:r>
            <a:r>
              <a:rPr lang="fr-FR" sz="20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(épidémiologie, optimisation des détections des anomalies, …)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20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Sécurité public </a:t>
            </a:r>
            <a:r>
              <a:rPr lang="fr-FR" sz="20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(classification d’image, anticipation d’une attaque terroriste, … )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20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Agronomie </a:t>
            </a:r>
            <a:r>
              <a:rPr lang="fr-FR" sz="20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(détection des maladies des plantes , prédiction de la poussée d’un 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		   champignons, … )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20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En entreprise </a:t>
            </a:r>
            <a:r>
              <a:rPr lang="fr-FR" sz="20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(prédiction des revenus et CHURN, … )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ZoneTexte 5"/>
          <p:cNvSpPr/>
          <p:nvPr/>
        </p:nvSpPr>
        <p:spPr>
          <a:xfrm>
            <a:off x="1836360" y="1315440"/>
            <a:ext cx="534564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fr-FR" sz="28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 Domaine d’applications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3"/>
          <p:cNvSpPr/>
          <p:nvPr/>
        </p:nvSpPr>
        <p:spPr>
          <a:xfrm>
            <a:off x="360000" y="2739240"/>
            <a:ext cx="11804760" cy="82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36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Finalité:</a:t>
            </a:r>
            <a:r>
              <a:rPr lang="fr-FR" sz="48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 meilleure prise de décision</a:t>
            </a:r>
            <a:endParaRPr lang="fr-FR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ZoneTexte 173"/>
          <p:cNvSpPr txBox="1"/>
          <p:nvPr/>
        </p:nvSpPr>
        <p:spPr>
          <a:xfrm>
            <a:off x="7920000" y="6120000"/>
            <a:ext cx="3736080" cy="52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Arial"/>
                <a:hlinkClick r:id="rId2"/>
              </a:rPr>
              <a:t>nekbre221@gmail</a:t>
            </a: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.com	ENSPM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47000">
              <a:srgbClr val="E8F2F4"/>
            </a:gs>
            <a:gs pos="85703">
              <a:srgbClr val="CDE2E8"/>
            </a:gs>
            <a:gs pos="77306">
              <a:srgbClr val="D2E5EA"/>
            </a:gs>
            <a:gs pos="16000">
              <a:srgbClr val="DEECF0"/>
            </a:gs>
            <a:gs pos="100000">
              <a:srgbClr val="C5DEE4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ZoneTexte 143"/>
          <p:cNvSpPr txBox="1"/>
          <p:nvPr/>
        </p:nvSpPr>
        <p:spPr>
          <a:xfrm>
            <a:off x="4514039" y="1038386"/>
            <a:ext cx="2351709" cy="69339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fr-FR" sz="3600" b="1" strike="noStrike" spc="-1">
                <a:solidFill>
                  <a:srgbClr val="000000"/>
                </a:solidFill>
                <a:latin typeface="Arial"/>
              </a:rPr>
              <a:t>PLAN</a:t>
            </a:r>
            <a:endParaRPr lang="fr-FR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A9C4A1-3F90-458B-A678-41C1F4175DE2}"/>
              </a:ext>
            </a:extLst>
          </p:cNvPr>
          <p:cNvSpPr/>
          <p:nvPr/>
        </p:nvSpPr>
        <p:spPr>
          <a:xfrm>
            <a:off x="2195592" y="2318815"/>
            <a:ext cx="81882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fr-FR" sz="2800" b="1" spc="-1" dirty="0">
                <a:solidFill>
                  <a:srgbClr val="000000"/>
                </a:solidFill>
              </a:rPr>
              <a:t>BIG DATA</a:t>
            </a:r>
          </a:p>
          <a:p>
            <a:pPr marL="571500" indent="-571500">
              <a:buFont typeface="+mj-lt"/>
              <a:buAutoNum type="romanUcPeriod"/>
            </a:pPr>
            <a:endParaRPr lang="fr-FR" sz="2800" b="1" spc="-1" dirty="0">
              <a:solidFill>
                <a:srgbClr val="000000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fr-FR" sz="2800" b="1" spc="-1" dirty="0">
              <a:solidFill>
                <a:srgbClr val="000000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sz="2800" b="1" spc="-1" dirty="0">
                <a:solidFill>
                  <a:srgbClr val="000000"/>
                </a:solidFill>
              </a:rPr>
              <a:t>LES  MÉTIERS DU BIG DATA</a:t>
            </a:r>
          </a:p>
          <a:p>
            <a:pPr marL="571500" indent="-571500">
              <a:buFont typeface="+mj-lt"/>
              <a:buAutoNum type="romanUcPeriod"/>
            </a:pPr>
            <a:endParaRPr lang="fr-FR" sz="2800" b="1" spc="-1" dirty="0">
              <a:solidFill>
                <a:srgbClr val="000000"/>
              </a:solidFill>
            </a:endParaRPr>
          </a:p>
          <a:p>
            <a:pPr marL="571500" indent="-571500">
              <a:buFont typeface="+mj-lt"/>
              <a:buAutoNum type="romanUcPeriod"/>
            </a:pPr>
            <a:endParaRPr lang="fr-FR" sz="2800" b="1" spc="-1" dirty="0">
              <a:solidFill>
                <a:srgbClr val="000000"/>
              </a:solidFill>
            </a:endParaRPr>
          </a:p>
          <a:p>
            <a:pPr marL="571500" indent="-571500">
              <a:buFont typeface="+mj-lt"/>
              <a:buAutoNum type="romanUcPeriod"/>
            </a:pPr>
            <a:r>
              <a:rPr lang="fr-FR" sz="2800" b="1" spc="-1" dirty="0">
                <a:solidFill>
                  <a:srgbClr val="000000"/>
                </a:solidFill>
              </a:rPr>
              <a:t>LA DATA SCIENCE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 4"/>
          <p:cNvPicPr/>
          <p:nvPr/>
        </p:nvPicPr>
        <p:blipFill>
          <a:blip r:embed="rId2"/>
          <a:stretch/>
        </p:blipFill>
        <p:spPr>
          <a:xfrm>
            <a:off x="1836000" y="1942560"/>
            <a:ext cx="8519400" cy="4794840"/>
          </a:xfrm>
          <a:prstGeom prst="rect">
            <a:avLst/>
          </a:prstGeom>
          <a:ln w="0">
            <a:noFill/>
          </a:ln>
        </p:spPr>
      </p:pic>
      <p:sp>
        <p:nvSpPr>
          <p:cNvPr id="146" name="Rectangle 5"/>
          <p:cNvSpPr/>
          <p:nvPr/>
        </p:nvSpPr>
        <p:spPr>
          <a:xfrm>
            <a:off x="3763440" y="119880"/>
            <a:ext cx="4257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I - BIG DATA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ZoneTexte 6"/>
          <p:cNvSpPr/>
          <p:nvPr/>
        </p:nvSpPr>
        <p:spPr>
          <a:xfrm>
            <a:off x="1836000" y="1169640"/>
            <a:ext cx="8519400" cy="85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 Donnée / Or blanc</a:t>
            </a:r>
            <a:r>
              <a:rPr lang="fr-FR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: </a:t>
            </a:r>
            <a:r>
              <a:rPr lang="fr-FR" sz="16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représentation d'une information sous une forme conventionnelle destinée à faciliter son traitement.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fr-FR" sz="16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Exemple d’outils populaire de collecte de donnée</a:t>
            </a:r>
            <a:endParaRPr lang="fr-FR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ZoneTexte 8"/>
          <p:cNvSpPr/>
          <p:nvPr/>
        </p:nvSpPr>
        <p:spPr>
          <a:xfrm>
            <a:off x="4430520" y="1796040"/>
            <a:ext cx="3669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CM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Caractéristique principale: </a:t>
            </a:r>
            <a:r>
              <a:rPr lang="fr-CM" sz="18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5v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Image 4"/>
          <p:cNvPicPr/>
          <p:nvPr/>
        </p:nvPicPr>
        <p:blipFill>
          <a:blip r:embed="rId2"/>
          <a:stretch/>
        </p:blipFill>
        <p:spPr>
          <a:xfrm>
            <a:off x="379080" y="1043280"/>
            <a:ext cx="3363120" cy="1525320"/>
          </a:xfrm>
          <a:prstGeom prst="rect">
            <a:avLst/>
          </a:prstGeom>
          <a:ln w="0">
            <a:noFill/>
          </a:ln>
        </p:spPr>
      </p:pic>
      <p:sp>
        <p:nvSpPr>
          <p:cNvPr id="150" name="Rectangle 5"/>
          <p:cNvSpPr/>
          <p:nvPr/>
        </p:nvSpPr>
        <p:spPr>
          <a:xfrm>
            <a:off x="3763080" y="119880"/>
            <a:ext cx="4257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I - BIG DATA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ZoneTexte 7"/>
          <p:cNvSpPr/>
          <p:nvPr/>
        </p:nvSpPr>
        <p:spPr>
          <a:xfrm>
            <a:off x="3883680" y="1043280"/>
            <a:ext cx="778500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CM" sz="18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Big data</a:t>
            </a:r>
            <a:r>
              <a:rPr lang="fr-CM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: Ensemble de techniques et outils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CM" sz="18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 Permettant de valoriser ses données.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Image 1"/>
          <p:cNvPicPr/>
          <p:nvPr/>
        </p:nvPicPr>
        <p:blipFill>
          <a:blip r:embed="rId3"/>
          <a:stretch/>
        </p:blipFill>
        <p:spPr>
          <a:xfrm>
            <a:off x="3883680" y="2292120"/>
            <a:ext cx="7416360" cy="4476240"/>
          </a:xfrm>
          <a:prstGeom prst="rect">
            <a:avLst/>
          </a:prstGeom>
          <a:ln w="0">
            <a:noFill/>
          </a:ln>
        </p:spPr>
      </p:pic>
      <p:sp>
        <p:nvSpPr>
          <p:cNvPr id="153" name="Rectangle 152"/>
          <p:cNvSpPr/>
          <p:nvPr/>
        </p:nvSpPr>
        <p:spPr>
          <a:xfrm>
            <a:off x="1980000" y="2880000"/>
            <a:ext cx="1439640" cy="3008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CM" sz="1800" b="0" strike="noStrike" spc="-1">
                <a:solidFill>
                  <a:srgbClr val="000000"/>
                </a:solidFill>
                <a:latin typeface="Century Gothic"/>
              </a:rPr>
              <a:t>Volume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CM" sz="1800" b="0" strike="noStrike" spc="-1">
                <a:solidFill>
                  <a:srgbClr val="000000"/>
                </a:solidFill>
                <a:latin typeface="Century Gothic"/>
              </a:rPr>
              <a:t>Vélocité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CM" sz="1800" b="0" strike="noStrike" spc="-1">
                <a:solidFill>
                  <a:srgbClr val="000000"/>
                </a:solidFill>
                <a:latin typeface="Century Gothic"/>
              </a:rPr>
              <a:t>Variété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CM" sz="1800" b="0" strike="noStrike" spc="-1">
                <a:solidFill>
                  <a:srgbClr val="000000"/>
                </a:solidFill>
                <a:latin typeface="Century Gothic"/>
              </a:rPr>
              <a:t>Véracité 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CM" sz="1800" b="0" strike="noStrike" spc="-1">
                <a:solidFill>
                  <a:srgbClr val="000000"/>
                </a:solidFill>
                <a:latin typeface="Century Gothic"/>
              </a:rPr>
              <a:t>Valeur</a:t>
            </a:r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Image 3"/>
          <p:cNvPicPr/>
          <p:nvPr/>
        </p:nvPicPr>
        <p:blipFill>
          <a:blip r:embed="rId2"/>
          <a:stretch/>
        </p:blipFill>
        <p:spPr>
          <a:xfrm>
            <a:off x="7974000" y="1043280"/>
            <a:ext cx="2072880" cy="1242720"/>
          </a:xfrm>
          <a:prstGeom prst="rect">
            <a:avLst/>
          </a:prstGeom>
          <a:ln w="0">
            <a:noFill/>
          </a:ln>
        </p:spPr>
      </p:pic>
      <p:sp>
        <p:nvSpPr>
          <p:cNvPr id="155" name="Rectangle 4"/>
          <p:cNvSpPr/>
          <p:nvPr/>
        </p:nvSpPr>
        <p:spPr>
          <a:xfrm>
            <a:off x="3763080" y="119880"/>
            <a:ext cx="4257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I - BIG DATA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Image 1"/>
          <p:cNvPicPr/>
          <p:nvPr/>
        </p:nvPicPr>
        <p:blipFill>
          <a:blip r:embed="rId3"/>
          <a:stretch/>
        </p:blipFill>
        <p:spPr>
          <a:xfrm>
            <a:off x="10027800" y="1043280"/>
            <a:ext cx="2060640" cy="1242720"/>
          </a:xfrm>
          <a:prstGeom prst="rect">
            <a:avLst/>
          </a:prstGeom>
          <a:ln w="0">
            <a:noFill/>
          </a:ln>
        </p:spPr>
      </p:pic>
      <p:pic>
        <p:nvPicPr>
          <p:cNvPr id="157" name="Image 8"/>
          <p:cNvPicPr/>
          <p:nvPr/>
        </p:nvPicPr>
        <p:blipFill>
          <a:blip r:embed="rId4"/>
          <a:stretch/>
        </p:blipFill>
        <p:spPr>
          <a:xfrm>
            <a:off x="102600" y="1043280"/>
            <a:ext cx="7371720" cy="5694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 3"/>
          <p:cNvPicPr/>
          <p:nvPr/>
        </p:nvPicPr>
        <p:blipFill>
          <a:blip r:embed="rId2"/>
          <a:stretch/>
        </p:blipFill>
        <p:spPr>
          <a:xfrm>
            <a:off x="10047600" y="901800"/>
            <a:ext cx="2060640" cy="639720"/>
          </a:xfrm>
          <a:prstGeom prst="rect">
            <a:avLst/>
          </a:prstGeom>
          <a:ln w="0">
            <a:noFill/>
          </a:ln>
        </p:spPr>
      </p:pic>
      <p:sp>
        <p:nvSpPr>
          <p:cNvPr id="159" name="Rectangle 4"/>
          <p:cNvSpPr/>
          <p:nvPr/>
        </p:nvSpPr>
        <p:spPr>
          <a:xfrm>
            <a:off x="3763080" y="119880"/>
            <a:ext cx="4257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I - BIG DATA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Image 5"/>
          <p:cNvPicPr/>
          <p:nvPr/>
        </p:nvPicPr>
        <p:blipFill>
          <a:blip r:embed="rId3"/>
          <a:stretch/>
        </p:blipFill>
        <p:spPr>
          <a:xfrm>
            <a:off x="10047600" y="48240"/>
            <a:ext cx="2060640" cy="818640"/>
          </a:xfrm>
          <a:prstGeom prst="rect">
            <a:avLst/>
          </a:prstGeom>
          <a:ln w="0">
            <a:noFill/>
          </a:ln>
        </p:spPr>
      </p:pic>
      <p:pic>
        <p:nvPicPr>
          <p:cNvPr id="161" name="Image 6"/>
          <p:cNvPicPr/>
          <p:nvPr/>
        </p:nvPicPr>
        <p:blipFill>
          <a:blip r:embed="rId4"/>
          <a:stretch/>
        </p:blipFill>
        <p:spPr>
          <a:xfrm>
            <a:off x="450720" y="1043280"/>
            <a:ext cx="6341040" cy="5694480"/>
          </a:xfrm>
          <a:prstGeom prst="rect">
            <a:avLst/>
          </a:prstGeom>
          <a:ln w="0">
            <a:noFill/>
          </a:ln>
        </p:spPr>
      </p:pic>
      <p:pic>
        <p:nvPicPr>
          <p:cNvPr id="162" name="Image 10"/>
          <p:cNvPicPr/>
          <p:nvPr/>
        </p:nvPicPr>
        <p:blipFill>
          <a:blip r:embed="rId5"/>
          <a:stretch/>
        </p:blipFill>
        <p:spPr>
          <a:xfrm>
            <a:off x="7170120" y="1364400"/>
            <a:ext cx="4048920" cy="5317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tangle 11"/>
          <p:cNvSpPr/>
          <p:nvPr/>
        </p:nvSpPr>
        <p:spPr>
          <a:xfrm>
            <a:off x="3763080" y="119880"/>
            <a:ext cx="425772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54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I - BIG DATA</a:t>
            </a:r>
            <a:endParaRPr lang="fr-F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Image 13"/>
          <p:cNvPicPr/>
          <p:nvPr/>
        </p:nvPicPr>
        <p:blipFill>
          <a:blip r:embed="rId2"/>
          <a:stretch/>
        </p:blipFill>
        <p:spPr>
          <a:xfrm>
            <a:off x="406440" y="1043280"/>
            <a:ext cx="11189880" cy="581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ZoneTexte 3"/>
          <p:cNvSpPr/>
          <p:nvPr/>
        </p:nvSpPr>
        <p:spPr>
          <a:xfrm>
            <a:off x="769320" y="522360"/>
            <a:ext cx="1058004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fr-FR" sz="40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II - LES  MÉTIERS DU BIG DATA</a:t>
            </a:r>
            <a:endParaRPr lang="fr-FR" sz="4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Image 5"/>
          <p:cNvPicPr/>
          <p:nvPr/>
        </p:nvPicPr>
        <p:blipFill>
          <a:blip r:embed="rId2"/>
          <a:stretch/>
        </p:blipFill>
        <p:spPr>
          <a:xfrm>
            <a:off x="1523880" y="1465920"/>
            <a:ext cx="9143280" cy="4992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ZoneTexte 3"/>
          <p:cNvSpPr/>
          <p:nvPr/>
        </p:nvSpPr>
        <p:spPr>
          <a:xfrm>
            <a:off x="2494080" y="435600"/>
            <a:ext cx="670248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fr-FR" sz="44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III- LA DATA SCIENCE</a:t>
            </a:r>
            <a:endParaRPr lang="fr-F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ZoneTexte 4"/>
          <p:cNvSpPr/>
          <p:nvPr/>
        </p:nvSpPr>
        <p:spPr>
          <a:xfrm>
            <a:off x="900000" y="2871000"/>
            <a:ext cx="10028520" cy="25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20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Collecte des données  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20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Data cleaning / Data preprocessing ( statistique )  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20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Data processing: conception des modèles avec des outils de 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20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          data mining ( Algorithmique, statistique, ML, et deep learning ) 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fr-FR" sz="2000" b="0" strike="noStrike" spc="-1">
                <a:solidFill>
                  <a:srgbClr val="000000"/>
                </a:solidFill>
                <a:latin typeface="Century Gothic"/>
                <a:ea typeface="DejaVu Sans"/>
              </a:rPr>
              <a:t> Présentation des résultats a qui de droit</a:t>
            </a:r>
            <a:endParaRPr lang="fr-F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ZoneTexte 5"/>
          <p:cNvSpPr/>
          <p:nvPr/>
        </p:nvSpPr>
        <p:spPr>
          <a:xfrm>
            <a:off x="2048040" y="2055240"/>
            <a:ext cx="2651400" cy="516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Wingdings" charset="2"/>
              <a:buChar char=""/>
            </a:pPr>
            <a:r>
              <a:rPr lang="fr-FR" sz="2800" b="1" strike="noStrike" spc="-1">
                <a:solidFill>
                  <a:srgbClr val="000000"/>
                </a:solidFill>
                <a:latin typeface="Century Gothic"/>
                <a:ea typeface="DejaVu Sans"/>
              </a:rPr>
              <a:t> Démarche</a:t>
            </a:r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in">
  <a:themeElements>
    <a:clrScheme name="Brin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</TotalTime>
  <Words>171</Words>
  <Application>Microsoft Office PowerPoint</Application>
  <PresentationFormat>Grand écran</PresentationFormat>
  <Paragraphs>59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Arial</vt:lpstr>
      <vt:lpstr>Century Gothic</vt:lpstr>
      <vt:lpstr>Symbol</vt:lpstr>
      <vt:lpstr>Times New Roman</vt:lpstr>
      <vt:lpstr>Wingdings</vt:lpstr>
      <vt:lpstr>Brin</vt:lpstr>
      <vt:lpstr>Brin</vt:lpstr>
      <vt:lpstr>APPORT DE LA DATA SCIENCE DANS LE DEVELOPPEMENT LOCAL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NEKUI TIEFANG</dc:creator>
  <dc:description/>
  <cp:lastModifiedBy>NEKUI TIEFANG</cp:lastModifiedBy>
  <cp:revision>43</cp:revision>
  <dcterms:created xsi:type="dcterms:W3CDTF">2023-08-04T09:41:46Z</dcterms:created>
  <dcterms:modified xsi:type="dcterms:W3CDTF">2023-08-06T21:00:09Z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10</vt:i4>
  </property>
</Properties>
</file>