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58"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73FC9B7-D7B9-4EAC-A5B3-B1C892FD2D40}" type="datetimeFigureOut">
              <a:rPr lang="en-US" smtClean="0"/>
              <a:t>3/30/2023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B41F153-8B47-4735-BC45-3D6F3CF1FF2F}" type="slidenum">
              <a:rPr lang="en-US" smtClean="0"/>
              <a:t>‹#›</a:t>
            </a:fld>
            <a:endParaRPr lang="en-US"/>
          </a:p>
        </p:txBody>
      </p:sp>
    </p:spTree>
    <p:extLst>
      <p:ext uri="{BB962C8B-B14F-4D97-AF65-F5344CB8AC3E}">
        <p14:creationId xmlns:p14="http://schemas.microsoft.com/office/powerpoint/2010/main" val="29771982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FC9B7-D7B9-4EAC-A5B3-B1C892FD2D4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194638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FC9B7-D7B9-4EAC-A5B3-B1C892FD2D4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248395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FC9B7-D7B9-4EAC-A5B3-B1C892FD2D40}"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155022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73FC9B7-D7B9-4EAC-A5B3-B1C892FD2D40}" type="datetimeFigureOut">
              <a:rPr lang="en-US" smtClean="0"/>
              <a:t>3/30/2023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10581820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FC9B7-D7B9-4EAC-A5B3-B1C892FD2D40}"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155419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FC9B7-D7B9-4EAC-A5B3-B1C892FD2D40}"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172861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FC9B7-D7B9-4EAC-A5B3-B1C892FD2D40}"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342262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FC9B7-D7B9-4EAC-A5B3-B1C892FD2D40}"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1F153-8B47-4735-BC45-3D6F3CF1FF2F}" type="slidenum">
              <a:rPr lang="en-US" smtClean="0"/>
              <a:t>‹#›</a:t>
            </a:fld>
            <a:endParaRPr lang="en-US"/>
          </a:p>
        </p:txBody>
      </p:sp>
    </p:spTree>
    <p:extLst>
      <p:ext uri="{BB962C8B-B14F-4D97-AF65-F5344CB8AC3E}">
        <p14:creationId xmlns:p14="http://schemas.microsoft.com/office/powerpoint/2010/main" val="71354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73FC9B7-D7B9-4EAC-A5B3-B1C892FD2D40}" type="datetimeFigureOut">
              <a:rPr lang="en-US" smtClean="0"/>
              <a:t>3/30/2023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B41F153-8B47-4735-BC45-3D6F3CF1FF2F}"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69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73FC9B7-D7B9-4EAC-A5B3-B1C892FD2D40}" type="datetimeFigureOut">
              <a:rPr lang="en-US" smtClean="0"/>
              <a:t>3/30/2023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B41F153-8B47-4735-BC45-3D6F3CF1FF2F}"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79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73FC9B7-D7B9-4EAC-A5B3-B1C892FD2D40}" type="datetimeFigureOut">
              <a:rPr lang="en-US" smtClean="0"/>
              <a:t>3/30/2023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B41F153-8B47-4735-BC45-3D6F3CF1FF2F}" type="slidenum">
              <a:rPr lang="en-US" smtClean="0"/>
              <a:t>‹#›</a:t>
            </a:fld>
            <a:endParaRPr lang="en-US"/>
          </a:p>
        </p:txBody>
      </p:sp>
    </p:spTree>
    <p:extLst>
      <p:ext uri="{BB962C8B-B14F-4D97-AF65-F5344CB8AC3E}">
        <p14:creationId xmlns:p14="http://schemas.microsoft.com/office/powerpoint/2010/main" val="1330389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Japanese knives sales prediction </a:t>
            </a:r>
            <a:endParaRPr lang="en-US" dirty="0"/>
          </a:p>
        </p:txBody>
      </p:sp>
      <p:sp>
        <p:nvSpPr>
          <p:cNvPr id="3" name="Subtitle 2"/>
          <p:cNvSpPr>
            <a:spLocks noGrp="1"/>
          </p:cNvSpPr>
          <p:nvPr>
            <p:ph type="subTitle" idx="1"/>
          </p:nvPr>
        </p:nvSpPr>
        <p:spPr/>
        <p:txBody>
          <a:bodyPr/>
          <a:lstStyle/>
          <a:p>
            <a:r>
              <a:rPr lang="en-US" dirty="0" smtClean="0"/>
              <a:t>Nekender Shekhawat </a:t>
            </a:r>
            <a:endParaRPr lang="en-US" dirty="0"/>
          </a:p>
        </p:txBody>
      </p:sp>
    </p:spTree>
    <p:extLst>
      <p:ext uri="{BB962C8B-B14F-4D97-AF65-F5344CB8AC3E}">
        <p14:creationId xmlns:p14="http://schemas.microsoft.com/office/powerpoint/2010/main" val="264710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3318" y="383538"/>
            <a:ext cx="2635623" cy="5252525"/>
          </a:xfrm>
        </p:spPr>
        <p:txBody>
          <a:bodyPr/>
          <a:lstStyle/>
          <a:p>
            <a:r>
              <a:rPr lang="en-US" dirty="0" smtClean="0"/>
              <a:t>India’s import of kitchen knives from Japan has shown a fluctuating pattern but in 2022 it boomed at a total import cost of 624.5 lacs </a:t>
            </a:r>
          </a:p>
          <a:p>
            <a:r>
              <a:rPr lang="en-US" dirty="0" smtClean="0"/>
              <a:t>It shows that there is a potential in the Japanese kitchen knives market right now  </a:t>
            </a:r>
            <a:endParaRPr lang="en-US" dirty="0"/>
          </a:p>
        </p:txBody>
      </p:sp>
      <p:pic>
        <p:nvPicPr>
          <p:cNvPr id="5" name="Picture 4"/>
          <p:cNvPicPr>
            <a:picLocks noChangeAspect="1"/>
          </p:cNvPicPr>
          <p:nvPr/>
        </p:nvPicPr>
        <p:blipFill>
          <a:blip r:embed="rId2"/>
          <a:stretch>
            <a:fillRect/>
          </a:stretch>
        </p:blipFill>
        <p:spPr>
          <a:xfrm>
            <a:off x="325315" y="383538"/>
            <a:ext cx="8346425" cy="5489724"/>
          </a:xfrm>
          <a:prstGeom prst="rect">
            <a:avLst/>
          </a:prstGeom>
        </p:spPr>
      </p:pic>
    </p:spTree>
    <p:extLst>
      <p:ext uri="{BB962C8B-B14F-4D97-AF65-F5344CB8AC3E}">
        <p14:creationId xmlns:p14="http://schemas.microsoft.com/office/powerpoint/2010/main" val="84692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6799" y="5600701"/>
            <a:ext cx="8311552" cy="1055594"/>
          </a:xfrm>
        </p:spPr>
        <p:txBody>
          <a:bodyPr>
            <a:normAutofit/>
          </a:bodyPr>
          <a:lstStyle/>
          <a:p>
            <a:r>
              <a:rPr lang="en-US" dirty="0" smtClean="0"/>
              <a:t>According to data collected from Ministry of commerce and industries website Japanese kitchen knives in India accounts for 2.29 % of total kitchen knives market </a:t>
            </a:r>
            <a:endParaRPr lang="en-US" dirty="0"/>
          </a:p>
        </p:txBody>
      </p:sp>
      <p:pic>
        <p:nvPicPr>
          <p:cNvPr id="4" name="Picture 3"/>
          <p:cNvPicPr>
            <a:picLocks noChangeAspect="1"/>
          </p:cNvPicPr>
          <p:nvPr/>
        </p:nvPicPr>
        <p:blipFill>
          <a:blip r:embed="rId2"/>
          <a:stretch>
            <a:fillRect/>
          </a:stretch>
        </p:blipFill>
        <p:spPr>
          <a:xfrm>
            <a:off x="1666799" y="664284"/>
            <a:ext cx="8311552" cy="4822116"/>
          </a:xfrm>
          <a:prstGeom prst="rect">
            <a:avLst/>
          </a:prstGeom>
        </p:spPr>
      </p:pic>
    </p:spTree>
    <p:extLst>
      <p:ext uri="{BB962C8B-B14F-4D97-AF65-F5344CB8AC3E}">
        <p14:creationId xmlns:p14="http://schemas.microsoft.com/office/powerpoint/2010/main" val="176787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2645" y="555573"/>
            <a:ext cx="2921977" cy="5810057"/>
          </a:xfrm>
        </p:spPr>
        <p:txBody>
          <a:bodyPr/>
          <a:lstStyle/>
          <a:p>
            <a:r>
              <a:rPr lang="en-US" dirty="0" smtClean="0"/>
              <a:t>According to data collected from amazon.in over 60% of the Japanese kitchen knives sold on their website are above 3000 rupees</a:t>
            </a:r>
          </a:p>
          <a:p>
            <a:pPr marL="0" indent="0">
              <a:buNone/>
            </a:pPr>
            <a:endParaRPr lang="en-US" dirty="0" smtClean="0"/>
          </a:p>
          <a:p>
            <a:r>
              <a:rPr lang="en-US" dirty="0" smtClean="0"/>
              <a:t>This indicates that Japanese knives market is a premium market and can be very profitable </a:t>
            </a:r>
            <a:endParaRPr lang="en-US" dirty="0"/>
          </a:p>
        </p:txBody>
      </p:sp>
      <p:pic>
        <p:nvPicPr>
          <p:cNvPr id="4" name="Picture 3"/>
          <p:cNvPicPr>
            <a:picLocks noChangeAspect="1"/>
          </p:cNvPicPr>
          <p:nvPr/>
        </p:nvPicPr>
        <p:blipFill>
          <a:blip r:embed="rId2"/>
          <a:stretch>
            <a:fillRect/>
          </a:stretch>
        </p:blipFill>
        <p:spPr>
          <a:xfrm>
            <a:off x="306002" y="555574"/>
            <a:ext cx="8219950" cy="5810057"/>
          </a:xfrm>
          <a:prstGeom prst="rect">
            <a:avLst/>
          </a:prstGeom>
        </p:spPr>
      </p:pic>
    </p:spTree>
    <p:extLst>
      <p:ext uri="{BB962C8B-B14F-4D97-AF65-F5344CB8AC3E}">
        <p14:creationId xmlns:p14="http://schemas.microsoft.com/office/powerpoint/2010/main" val="219221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2562"/>
            <a:ext cx="10058400" cy="1046284"/>
          </a:xfrm>
        </p:spPr>
        <p:txBody>
          <a:bodyPr/>
          <a:lstStyle/>
          <a:p>
            <a:r>
              <a:rPr lang="en-US" dirty="0" smtClean="0"/>
              <a:t>Top Brands </a:t>
            </a:r>
            <a:endParaRPr lang="en-US" dirty="0"/>
          </a:p>
        </p:txBody>
      </p:sp>
      <p:sp>
        <p:nvSpPr>
          <p:cNvPr id="3" name="Content Placeholder 2"/>
          <p:cNvSpPr>
            <a:spLocks noGrp="1"/>
          </p:cNvSpPr>
          <p:nvPr>
            <p:ph idx="1"/>
          </p:nvPr>
        </p:nvSpPr>
        <p:spPr>
          <a:xfrm>
            <a:off x="1066800" y="1389185"/>
            <a:ext cx="10058400" cy="5161084"/>
          </a:xfrm>
        </p:spPr>
        <p:txBody>
          <a:bodyPr/>
          <a:lstStyle/>
          <a:p>
            <a:pPr marL="0" indent="0">
              <a:buNone/>
            </a:pPr>
            <a:r>
              <a:rPr lang="en-US" dirty="0"/>
              <a:t>This competition is driving innovation and product development, with many companies introducing new products to meet changing consumer demands and stay ahead of the competition. Manufacturers are focused on bringing new products to the market to gain a competitive edge and increase their sales. This includes introducing new materials, designs, and features that offer superior performance, durability, and convenience. For </a:t>
            </a:r>
            <a:r>
              <a:rPr lang="en-US" dirty="0" smtClean="0"/>
              <a:t>instance, </a:t>
            </a:r>
            <a:r>
              <a:rPr lang="en-US" dirty="0"/>
              <a:t>Kai brings over 800 years old Japanese legacy of forging blades directly to the kitchen of Indian households </a:t>
            </a:r>
            <a:r>
              <a:rPr lang="en-US" dirty="0" smtClean="0"/>
              <a:t>.</a:t>
            </a:r>
          </a:p>
          <a:p>
            <a:pPr marL="0" indent="0">
              <a:buNone/>
            </a:pPr>
            <a:r>
              <a:rPr lang="en-US" dirty="0" smtClean="0"/>
              <a:t>From the data collected from amazon.in it can be seen that </a:t>
            </a:r>
            <a:r>
              <a:rPr lang="en-US" dirty="0"/>
              <a:t>t</a:t>
            </a:r>
            <a:r>
              <a:rPr lang="en-US" dirty="0" smtClean="0"/>
              <a:t>he </a:t>
            </a:r>
            <a:r>
              <a:rPr lang="en-US" dirty="0"/>
              <a:t>key companies operating in the </a:t>
            </a:r>
            <a:r>
              <a:rPr lang="en-US" dirty="0" smtClean="0"/>
              <a:t>Indian Japanese kitchen </a:t>
            </a:r>
            <a:r>
              <a:rPr lang="en-US" dirty="0"/>
              <a:t>knives market are</a:t>
            </a:r>
            <a:r>
              <a:rPr lang="en-US" dirty="0" smtClean="0"/>
              <a:t>:</a:t>
            </a:r>
          </a:p>
          <a:p>
            <a:pPr marL="0" indent="0">
              <a:buNone/>
            </a:pPr>
            <a:endParaRPr lang="en-US" dirty="0" smtClean="0"/>
          </a:p>
          <a:p>
            <a:pPr lvl="3"/>
            <a:r>
              <a:rPr lang="en-US" dirty="0" smtClean="0"/>
              <a:t>Kai</a:t>
            </a:r>
          </a:p>
          <a:p>
            <a:pPr lvl="3"/>
            <a:r>
              <a:rPr lang="en-US" dirty="0" smtClean="0"/>
              <a:t>Global</a:t>
            </a:r>
          </a:p>
          <a:p>
            <a:pPr lvl="3"/>
            <a:r>
              <a:rPr lang="en-US" dirty="0" smtClean="0"/>
              <a:t>Miyabi</a:t>
            </a:r>
          </a:p>
          <a:p>
            <a:pPr lvl="3"/>
            <a:r>
              <a:rPr lang="en-US" dirty="0"/>
              <a:t>Leeonz </a:t>
            </a:r>
            <a:r>
              <a:rPr lang="en-US" dirty="0" smtClean="0"/>
              <a:t>Santoku</a:t>
            </a:r>
          </a:p>
          <a:p>
            <a:pPr lvl="3"/>
            <a:r>
              <a:rPr lang="en-US" dirty="0"/>
              <a:t>Nanfang Brothers</a:t>
            </a:r>
          </a:p>
        </p:txBody>
      </p:sp>
    </p:spTree>
    <p:extLst>
      <p:ext uri="{BB962C8B-B14F-4D97-AF65-F5344CB8AC3E}">
        <p14:creationId xmlns:p14="http://schemas.microsoft.com/office/powerpoint/2010/main" val="335306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15459793"/>
              </p:ext>
            </p:extLst>
          </p:nvPr>
        </p:nvGraphicFramePr>
        <p:xfrm>
          <a:off x="1257301" y="1218403"/>
          <a:ext cx="9803422" cy="4782255"/>
        </p:xfrm>
        <a:graphic>
          <a:graphicData uri="http://schemas.openxmlformats.org/drawingml/2006/table">
            <a:tbl>
              <a:tblPr firstRow="1" bandRow="1">
                <a:tableStyleId>{5C22544A-7EE6-4342-B048-85BDC9FD1C3A}</a:tableStyleId>
              </a:tblPr>
              <a:tblGrid>
                <a:gridCol w="4876967">
                  <a:extLst>
                    <a:ext uri="{9D8B030D-6E8A-4147-A177-3AD203B41FA5}">
                      <a16:colId xmlns:a16="http://schemas.microsoft.com/office/drawing/2014/main" val="380171428"/>
                    </a:ext>
                  </a:extLst>
                </a:gridCol>
                <a:gridCol w="4926455">
                  <a:extLst>
                    <a:ext uri="{9D8B030D-6E8A-4147-A177-3AD203B41FA5}">
                      <a16:colId xmlns:a16="http://schemas.microsoft.com/office/drawing/2014/main" val="2716335322"/>
                    </a:ext>
                  </a:extLst>
                </a:gridCol>
              </a:tblGrid>
              <a:tr h="5533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DETAILS</a:t>
                      </a:r>
                    </a:p>
                    <a:p>
                      <a:endParaRPr lang="en-US" dirty="0"/>
                    </a:p>
                  </a:txBody>
                  <a:tcPr/>
                </a:tc>
                <a:extLst>
                  <a:ext uri="{0D108BD9-81ED-4DB2-BD59-A6C34878D82A}">
                    <a16:rowId xmlns:a16="http://schemas.microsoft.com/office/drawing/2014/main" val="54711194"/>
                  </a:ext>
                </a:extLst>
              </a:tr>
              <a:tr h="316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Historical data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2000-2023</a:t>
                      </a:r>
                    </a:p>
                  </a:txBody>
                  <a:tcPr/>
                </a:tc>
                <a:extLst>
                  <a:ext uri="{0D108BD9-81ED-4DB2-BD59-A6C34878D82A}">
                    <a16:rowId xmlns:a16="http://schemas.microsoft.com/office/drawing/2014/main" val="2535962695"/>
                  </a:ext>
                </a:extLst>
              </a:tr>
              <a:tr h="316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Forecast period </a:t>
                      </a:r>
                    </a:p>
                  </a:txBody>
                  <a:tcPr/>
                </a:tc>
                <a:tc>
                  <a:txBody>
                    <a:bodyPr/>
                    <a:lstStyle/>
                    <a:p>
                      <a:r>
                        <a:rPr lang="en-US" dirty="0" smtClean="0"/>
                        <a:t>2023-2030</a:t>
                      </a:r>
                    </a:p>
                  </a:txBody>
                  <a:tcPr/>
                </a:tc>
                <a:extLst>
                  <a:ext uri="{0D108BD9-81ED-4DB2-BD59-A6C34878D82A}">
                    <a16:rowId xmlns:a16="http://schemas.microsoft.com/office/drawing/2014/main" val="556554864"/>
                  </a:ext>
                </a:extLst>
              </a:tr>
              <a:tr h="316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Estimated growth rate by 2030</a:t>
                      </a:r>
                    </a:p>
                  </a:txBody>
                  <a:tcPr/>
                </a:tc>
                <a:tc>
                  <a:txBody>
                    <a:bodyPr/>
                    <a:lstStyle/>
                    <a:p>
                      <a:r>
                        <a:rPr lang="en-US" dirty="0" smtClean="0">
                          <a:solidFill>
                            <a:srgbClr val="333333"/>
                          </a:solidFill>
                          <a:effectLst/>
                        </a:rPr>
                        <a:t>CAGR </a:t>
                      </a:r>
                      <a:r>
                        <a:rPr lang="en-US" dirty="0">
                          <a:solidFill>
                            <a:srgbClr val="333333"/>
                          </a:solidFill>
                          <a:effectLst/>
                        </a:rPr>
                        <a:t>of </a:t>
                      </a:r>
                      <a:r>
                        <a:rPr lang="en-US" dirty="0" smtClean="0">
                          <a:solidFill>
                            <a:srgbClr val="333333"/>
                          </a:solidFill>
                          <a:effectLst/>
                        </a:rPr>
                        <a:t>12.38% </a:t>
                      </a:r>
                      <a:r>
                        <a:rPr lang="en-US" dirty="0">
                          <a:solidFill>
                            <a:srgbClr val="333333"/>
                          </a:solidFill>
                          <a:effectLst/>
                        </a:rPr>
                        <a:t>from 2023 to 2030</a:t>
                      </a:r>
                    </a:p>
                  </a:txBody>
                  <a:tcPr marL="95250" marR="95250" anchor="ctr"/>
                </a:tc>
                <a:extLst>
                  <a:ext uri="{0D108BD9-81ED-4DB2-BD59-A6C34878D82A}">
                    <a16:rowId xmlns:a16="http://schemas.microsoft.com/office/drawing/2014/main" val="3380646015"/>
                  </a:ext>
                </a:extLst>
              </a:tr>
              <a:tr h="316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size in 2023</a:t>
                      </a:r>
                    </a:p>
                  </a:txBody>
                  <a:tcPr/>
                </a:tc>
                <a:tc>
                  <a:txBody>
                    <a:bodyPr/>
                    <a:lstStyle/>
                    <a:p>
                      <a:r>
                        <a:rPr lang="en-IN" dirty="0" smtClean="0"/>
                        <a:t>Rupees</a:t>
                      </a:r>
                      <a:r>
                        <a:rPr lang="en-IN" baseline="0" dirty="0" smtClean="0"/>
                        <a:t> 10.7 Cr.</a:t>
                      </a:r>
                      <a:endParaRPr lang="en-US" dirty="0"/>
                    </a:p>
                  </a:txBody>
                  <a:tcPr/>
                </a:tc>
                <a:extLst>
                  <a:ext uri="{0D108BD9-81ED-4DB2-BD59-A6C34878D82A}">
                    <a16:rowId xmlns:a16="http://schemas.microsoft.com/office/drawing/2014/main" val="385098278"/>
                  </a:ext>
                </a:extLst>
              </a:tr>
              <a:tr h="316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Market size by 2030</a:t>
                      </a:r>
                    </a:p>
                  </a:txBody>
                  <a:tcPr/>
                </a:tc>
                <a:tc>
                  <a:txBody>
                    <a:bodyPr/>
                    <a:lstStyle/>
                    <a:p>
                      <a:r>
                        <a:rPr lang="en-IN" dirty="0" smtClean="0"/>
                        <a:t>Rupees</a:t>
                      </a:r>
                      <a:r>
                        <a:rPr lang="en-IN" baseline="0" dirty="0" smtClean="0"/>
                        <a:t> 19.2 Cr.</a:t>
                      </a:r>
                      <a:endParaRPr lang="en-US" dirty="0"/>
                    </a:p>
                  </a:txBody>
                  <a:tcPr/>
                </a:tc>
                <a:extLst>
                  <a:ext uri="{0D108BD9-81ED-4DB2-BD59-A6C34878D82A}">
                    <a16:rowId xmlns:a16="http://schemas.microsoft.com/office/drawing/2014/main" val="3607827742"/>
                  </a:ext>
                </a:extLst>
              </a:tr>
              <a:tr h="10277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Report coverage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Import trends, market size, market share, competition, pricing, distribution channels</a:t>
                      </a:r>
                    </a:p>
                    <a:p>
                      <a:endParaRPr lang="en-US" dirty="0"/>
                    </a:p>
                  </a:txBody>
                  <a:tcPr/>
                </a:tc>
                <a:extLst>
                  <a:ext uri="{0D108BD9-81ED-4DB2-BD59-A6C34878D82A}">
                    <a16:rowId xmlns:a16="http://schemas.microsoft.com/office/drawing/2014/main" val="1593636718"/>
                  </a:ext>
                </a:extLst>
              </a:tr>
              <a:tr h="790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Quantitative unit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Revenue in Rs. Lacs and Quantity in Thousands </a:t>
                      </a:r>
                    </a:p>
                    <a:p>
                      <a:endParaRPr lang="en-US" dirty="0"/>
                    </a:p>
                  </a:txBody>
                  <a:tcPr/>
                </a:tc>
                <a:extLst>
                  <a:ext uri="{0D108BD9-81ED-4DB2-BD59-A6C34878D82A}">
                    <a16:rowId xmlns:a16="http://schemas.microsoft.com/office/drawing/2014/main" val="4047557833"/>
                  </a:ext>
                </a:extLst>
              </a:tr>
              <a:tr h="3712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Country scope</a:t>
                      </a:r>
                    </a:p>
                  </a:txBody>
                  <a:tcPr/>
                </a:tc>
                <a:tc>
                  <a:txBody>
                    <a:bodyPr/>
                    <a:lstStyle/>
                    <a:p>
                      <a:r>
                        <a:rPr lang="en-US" dirty="0" smtClean="0"/>
                        <a:t>India</a:t>
                      </a:r>
                      <a:endParaRPr lang="en-US" dirty="0"/>
                    </a:p>
                  </a:txBody>
                  <a:tcPr/>
                </a:tc>
                <a:extLst>
                  <a:ext uri="{0D108BD9-81ED-4DB2-BD59-A6C34878D82A}">
                    <a16:rowId xmlns:a16="http://schemas.microsoft.com/office/drawing/2014/main" val="2770713688"/>
                  </a:ext>
                </a:extLst>
              </a:tr>
            </a:tbl>
          </a:graphicData>
        </a:graphic>
      </p:graphicFrame>
      <p:sp>
        <p:nvSpPr>
          <p:cNvPr id="3" name="Title 1"/>
          <p:cNvSpPr txBox="1">
            <a:spLocks/>
          </p:cNvSpPr>
          <p:nvPr/>
        </p:nvSpPr>
        <p:spPr>
          <a:xfrm>
            <a:off x="1143000" y="413238"/>
            <a:ext cx="9982200" cy="641839"/>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smtClean="0"/>
              <a:t>REPORT</a:t>
            </a:r>
            <a:endParaRPr lang="en-US" dirty="0"/>
          </a:p>
        </p:txBody>
      </p:sp>
    </p:spTree>
    <p:extLst>
      <p:ext uri="{BB962C8B-B14F-4D97-AF65-F5344CB8AC3E}">
        <p14:creationId xmlns:p14="http://schemas.microsoft.com/office/powerpoint/2010/main" val="280209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68144" y="959637"/>
            <a:ext cx="7133056" cy="4542126"/>
          </a:xfrm>
          <a:prstGeom prst="rect">
            <a:avLst/>
          </a:prstGeom>
        </p:spPr>
      </p:pic>
    </p:spTree>
    <p:extLst>
      <p:ext uri="{BB962C8B-B14F-4D97-AF65-F5344CB8AC3E}">
        <p14:creationId xmlns:p14="http://schemas.microsoft.com/office/powerpoint/2010/main" val="321816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Sources </a:t>
            </a:r>
            <a:endParaRPr lang="en-US" dirty="0"/>
          </a:p>
        </p:txBody>
      </p:sp>
      <p:sp>
        <p:nvSpPr>
          <p:cNvPr id="3" name="Content Placeholder 2"/>
          <p:cNvSpPr>
            <a:spLocks noGrp="1"/>
          </p:cNvSpPr>
          <p:nvPr>
            <p:ph idx="1"/>
          </p:nvPr>
        </p:nvSpPr>
        <p:spPr>
          <a:xfrm>
            <a:off x="1066800" y="3648808"/>
            <a:ext cx="10058400" cy="2386232"/>
          </a:xfrm>
        </p:spPr>
        <p:txBody>
          <a:bodyPr/>
          <a:lstStyle/>
          <a:p>
            <a:r>
              <a:rPr lang="en-IN" dirty="0" smtClean="0"/>
              <a:t>Amazon.in</a:t>
            </a:r>
          </a:p>
          <a:p>
            <a:r>
              <a:rPr lang="en-US" dirty="0" smtClean="0"/>
              <a:t>tradestat.commerce.gov.in</a:t>
            </a:r>
            <a:endParaRPr lang="en-US" dirty="0"/>
          </a:p>
        </p:txBody>
      </p:sp>
    </p:spTree>
    <p:extLst>
      <p:ext uri="{BB962C8B-B14F-4D97-AF65-F5344CB8AC3E}">
        <p14:creationId xmlns:p14="http://schemas.microsoft.com/office/powerpoint/2010/main" val="2945096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1228</TotalTime>
  <Words>271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lpstr>
      <vt:lpstr>Japanese knives sales prediction </vt:lpstr>
      <vt:lpstr>PowerPoint Presentation</vt:lpstr>
      <vt:lpstr>PowerPoint Presentation</vt:lpstr>
      <vt:lpstr>PowerPoint Presentation</vt:lpstr>
      <vt:lpstr>Top Brands </vt:lpstr>
      <vt:lpstr>PowerPoint Presentation</vt:lpstr>
      <vt:lpstr>PowerPoint Presentation</vt:lpstr>
      <vt:lpstr>Data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Japanese knives sales prediction</dc:title>
  <dc:creator>NEKEAPOLLO</dc:creator>
  <cp:lastModifiedBy>NEKEAPOLLO</cp:lastModifiedBy>
  <cp:revision>13</cp:revision>
  <dcterms:created xsi:type="dcterms:W3CDTF">2023-03-28T08:02:54Z</dcterms:created>
  <dcterms:modified xsi:type="dcterms:W3CDTF">2023-03-30T12:13:45Z</dcterms:modified>
</cp:coreProperties>
</file>