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73" r:id="rId6"/>
    <p:sldId id="272" r:id="rId7"/>
    <p:sldId id="271" r:id="rId8"/>
    <p:sldId id="270" r:id="rId9"/>
    <p:sldId id="277" r:id="rId10"/>
    <p:sldId id="279" r:id="rId11"/>
    <p:sldId id="278" r:id="rId12"/>
    <p:sldId id="269" r:id="rId13"/>
    <p:sldId id="268" r:id="rId14"/>
    <p:sldId id="267" r:id="rId15"/>
    <p:sldId id="266" r:id="rId16"/>
    <p:sldId id="264" r:id="rId17"/>
    <p:sldId id="276" r:id="rId18"/>
    <p:sldId id="275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5ADC-3FBF-4386-92D0-0692000C2616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6EDB-D534-43B1-B451-374FFDC5AFA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Правописание суффиксов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4000504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ЕГЭ русский язык задание 11</a:t>
            </a:r>
            <a:endParaRPr lang="ru-RU" dirty="0"/>
          </a:p>
        </p:txBody>
      </p:sp>
      <p:sp>
        <p:nvSpPr>
          <p:cNvPr id="9218" name="AutoShape 2" descr="https://images.obi.ru/product/RU/1500x1500/444304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 smtClean="0"/>
              <a:t>Суффиксы причастий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ru-RU" dirty="0" smtClean="0"/>
              <a:t>Суффиксы страдательных причастий настоящего времени:</a:t>
            </a:r>
          </a:p>
          <a:p>
            <a:pPr>
              <a:buNone/>
            </a:pPr>
            <a:r>
              <a:rPr lang="ru-RU" b="1" u="sng" dirty="0" smtClean="0"/>
              <a:t>-ем-/-</a:t>
            </a:r>
            <a:r>
              <a:rPr lang="ru-RU" b="1" u="sng" dirty="0" err="1" smtClean="0"/>
              <a:t>ом</a:t>
            </a:r>
            <a:r>
              <a:rPr lang="ru-RU" b="1" u="sng" dirty="0" smtClean="0"/>
              <a:t>-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от глагола 1 спряжения (ведут – ведомый)</a:t>
            </a:r>
          </a:p>
          <a:p>
            <a:pPr>
              <a:buNone/>
            </a:pPr>
            <a:r>
              <a:rPr lang="ru-RU" b="1" u="sng" dirty="0" smtClean="0"/>
              <a:t>-им-</a:t>
            </a:r>
          </a:p>
          <a:p>
            <a:pPr>
              <a:buNone/>
            </a:pPr>
            <a:r>
              <a:rPr lang="ru-RU" dirty="0"/>
              <a:t>о</a:t>
            </a:r>
            <a:r>
              <a:rPr lang="ru-RU" dirty="0" smtClean="0"/>
              <a:t>т </a:t>
            </a:r>
            <a:r>
              <a:rPr lang="ru-RU" dirty="0"/>
              <a:t>г</a:t>
            </a:r>
            <a:r>
              <a:rPr lang="ru-RU" dirty="0" smtClean="0"/>
              <a:t>лаголов 2 спряжения (гонят – гонимый)</a:t>
            </a:r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smtClean="0"/>
              <a:t>Суффиксы страдательных причастий прошедшего времени:</a:t>
            </a:r>
            <a:endParaRPr lang="ru-RU" dirty="0" smtClean="0"/>
          </a:p>
          <a:p>
            <a:pPr>
              <a:buNone/>
            </a:pPr>
            <a:r>
              <a:rPr lang="ru-RU" u="sng" dirty="0"/>
              <a:t> </a:t>
            </a:r>
            <a:r>
              <a:rPr lang="ru-RU" b="1" u="sng" dirty="0"/>
              <a:t>-</a:t>
            </a:r>
            <a:r>
              <a:rPr lang="ru-RU" b="1" u="sng" dirty="0" err="1"/>
              <a:t>нн</a:t>
            </a:r>
            <a:r>
              <a:rPr lang="ru-RU" b="1" u="sng" dirty="0"/>
              <a:t>-</a:t>
            </a:r>
            <a:r>
              <a:rPr lang="ru-RU" u="sng" dirty="0"/>
              <a:t> </a:t>
            </a:r>
            <a:endParaRPr lang="ru-RU" u="sng" dirty="0" smtClean="0"/>
          </a:p>
          <a:p>
            <a:pPr>
              <a:buNone/>
            </a:pPr>
            <a:r>
              <a:rPr lang="ru-RU" dirty="0" smtClean="0"/>
              <a:t>от глаголов </a:t>
            </a:r>
            <a:r>
              <a:rPr lang="ru-RU" dirty="0"/>
              <a:t>на </a:t>
            </a:r>
            <a:r>
              <a:rPr lang="ru-RU" b="1" dirty="0"/>
              <a:t>-</a:t>
            </a:r>
            <a:r>
              <a:rPr lang="ru-RU" b="1" dirty="0" err="1"/>
              <a:t>атъ</a:t>
            </a:r>
            <a:r>
              <a:rPr lang="ru-RU" b="1" dirty="0"/>
              <a:t>, -</a:t>
            </a:r>
            <a:r>
              <a:rPr lang="ru-RU" b="1" dirty="0" smtClean="0"/>
              <a:t>ять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суффикс </a:t>
            </a:r>
            <a:r>
              <a:rPr lang="ru-RU" dirty="0"/>
              <a:t>глагола </a:t>
            </a:r>
            <a:r>
              <a:rPr lang="ru-RU" b="1" dirty="0"/>
              <a:t>-</a:t>
            </a:r>
            <a:r>
              <a:rPr lang="ru-RU" b="1" dirty="0" smtClean="0"/>
              <a:t>а-</a:t>
            </a:r>
            <a:r>
              <a:rPr lang="ru-RU" dirty="0"/>
              <a:t> или </a:t>
            </a:r>
            <a:r>
              <a:rPr lang="ru-RU" b="1" dirty="0"/>
              <a:t>-я-</a:t>
            </a:r>
            <a:r>
              <a:rPr lang="ru-RU" dirty="0"/>
              <a:t> сохраняется перед суффиксом причастия —</a:t>
            </a:r>
            <a:r>
              <a:rPr lang="ru-RU" b="1" dirty="0" err="1"/>
              <a:t>нн</a:t>
            </a:r>
            <a:r>
              <a:rPr lang="ru-RU" b="1" dirty="0"/>
              <a:t>-</a:t>
            </a:r>
            <a:r>
              <a:rPr lang="ru-RU" dirty="0"/>
              <a:t> (засеять — </a:t>
            </a:r>
            <a:r>
              <a:rPr lang="ru-RU" dirty="0" smtClean="0"/>
              <a:t>засеянный)</a:t>
            </a:r>
          </a:p>
          <a:p>
            <a:pPr>
              <a:buNone/>
            </a:pPr>
            <a:r>
              <a:rPr lang="ru-RU" b="1" u="sng" dirty="0" smtClean="0"/>
              <a:t>-</a:t>
            </a:r>
            <a:r>
              <a:rPr lang="ru-RU" b="1" u="sng" dirty="0" err="1" smtClean="0"/>
              <a:t>енн</a:t>
            </a:r>
            <a:r>
              <a:rPr lang="ru-RU" b="1" u="sng" dirty="0" smtClean="0"/>
              <a:t>-</a:t>
            </a:r>
          </a:p>
          <a:p>
            <a:pPr>
              <a:buNone/>
            </a:pPr>
            <a:r>
              <a:rPr lang="ru-RU" dirty="0"/>
              <a:t>о</a:t>
            </a:r>
            <a:r>
              <a:rPr lang="ru-RU" dirty="0" smtClean="0"/>
              <a:t>т глаголов на –</a:t>
            </a:r>
            <a:r>
              <a:rPr lang="ru-RU" dirty="0" err="1" smtClean="0"/>
              <a:t>ить</a:t>
            </a:r>
            <a:r>
              <a:rPr lang="ru-RU" dirty="0" smtClean="0"/>
              <a:t>-, -</a:t>
            </a:r>
            <a:r>
              <a:rPr lang="ru-RU" dirty="0" err="1" smtClean="0"/>
              <a:t>еть</a:t>
            </a:r>
            <a:r>
              <a:rPr lang="ru-RU" dirty="0" smtClean="0"/>
              <a:t>- (склеить- склеенный)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Суффиксы деепричастий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u="sng" dirty="0" smtClean="0"/>
              <a:t>-в-/-</a:t>
            </a:r>
            <a:r>
              <a:rPr lang="ru-RU" b="1" u="sng" dirty="0" err="1" smtClean="0"/>
              <a:t>вш</a:t>
            </a:r>
            <a:r>
              <a:rPr lang="ru-RU" b="1" u="sng" dirty="0" smtClean="0"/>
              <a:t>-</a:t>
            </a:r>
          </a:p>
          <a:p>
            <a:pPr>
              <a:buNone/>
            </a:pPr>
            <a:r>
              <a:rPr lang="ru-RU" dirty="0" smtClean="0"/>
              <a:t>    перед </a:t>
            </a:r>
            <a:r>
              <a:rPr lang="ru-RU" dirty="0"/>
              <a:t>суффиксами правильно писать ту же гласную, которая пишется в глаголе </a:t>
            </a:r>
            <a:r>
              <a:rPr lang="ru-RU" dirty="0" smtClean="0"/>
              <a:t>прошедшего </a:t>
            </a:r>
            <a:r>
              <a:rPr lang="ru-RU" dirty="0"/>
              <a:t>времени </a:t>
            </a:r>
            <a:r>
              <a:rPr lang="ru-RU" dirty="0" smtClean="0"/>
              <a:t>(</a:t>
            </a:r>
            <a:r>
              <a:rPr lang="ru-RU" dirty="0" err="1" smtClean="0"/>
              <a:t>взять-взяв-взявши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b="1" u="sng" dirty="0" smtClean="0"/>
              <a:t>-а-/-я-</a:t>
            </a:r>
          </a:p>
          <a:p>
            <a:pPr>
              <a:buNone/>
            </a:pPr>
            <a:r>
              <a:rPr lang="ru-RU" dirty="0" smtClean="0"/>
              <a:t>    суффиксы деепричастий несовершенного вида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Суффиксы наречий О 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b="1" u="sng" dirty="0"/>
              <a:t>-А-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 наречиях с приставками из-, до-, с- (изредка, добела, снова)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u="sng" dirty="0"/>
              <a:t>-О-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 наречиях с приставками в-, на-, за- (вправо, наглухо, запросто)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329642" cy="1511288"/>
          </a:xfrm>
        </p:spPr>
        <p:txBody>
          <a:bodyPr>
            <a:normAutofit/>
          </a:bodyPr>
          <a:lstStyle/>
          <a:p>
            <a:r>
              <a:rPr lang="ru-RU" sz="2800" b="1" dirty="0"/>
              <a:t>О Ё после шипящих в суффиксах прилагательных, существительных, наречий 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      Буква </a:t>
            </a:r>
            <a:r>
              <a:rPr lang="ru-RU" b="1" dirty="0"/>
              <a:t>Ё:</a:t>
            </a:r>
            <a:r>
              <a:rPr lang="ru-RU" dirty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1) В глагольном суффиксе </a:t>
            </a:r>
            <a:r>
              <a:rPr lang="ru-RU" b="1" dirty="0"/>
              <a:t>-ЁВЫВА- </a:t>
            </a:r>
            <a:r>
              <a:rPr lang="ru-RU" dirty="0"/>
              <a:t>(выкорчевывать)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2) В суффиксах существительных </a:t>
            </a:r>
            <a:r>
              <a:rPr lang="ru-RU" b="1" dirty="0"/>
              <a:t>-ЁВК-</a:t>
            </a:r>
            <a:r>
              <a:rPr lang="ru-RU" dirty="0"/>
              <a:t>, образованных от глаголов (ночевка)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3) В суффиксе </a:t>
            </a:r>
            <a:r>
              <a:rPr lang="ru-RU" b="1" dirty="0"/>
              <a:t>-ЁР-</a:t>
            </a:r>
            <a:r>
              <a:rPr lang="ru-RU" dirty="0"/>
              <a:t> существительных (стажёр, дирижёр, ухажёр, монтажёр) </a:t>
            </a:r>
            <a:r>
              <a:rPr lang="ru-RU" dirty="0" smtClean="0"/>
              <a:t>         </a:t>
            </a:r>
            <a:br>
              <a:rPr lang="ru-RU" dirty="0" smtClean="0"/>
            </a:br>
            <a:r>
              <a:rPr lang="ru-RU" dirty="0"/>
              <a:t>4) В суффиксах полных и кратких страдательных причастий -</a:t>
            </a:r>
            <a:r>
              <a:rPr lang="ru-RU" b="1" dirty="0"/>
              <a:t>ЁНН-, -ЁН- </a:t>
            </a:r>
            <a:r>
              <a:rPr lang="ru-RU" dirty="0"/>
              <a:t>(прекращённый, прекращён)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5) В суффиксах отглагольных прилагательных -</a:t>
            </a:r>
            <a:r>
              <a:rPr lang="ru-RU" b="1" dirty="0"/>
              <a:t>ЁН-</a:t>
            </a:r>
            <a:r>
              <a:rPr lang="ru-RU" dirty="0"/>
              <a:t> и в производных словах (копчёный, тушёный, копчёности, тушёнка)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Буква О: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1) В суффиксах существительных </a:t>
            </a:r>
            <a:r>
              <a:rPr lang="ru-RU" b="1" dirty="0"/>
              <a:t>-ОК-, -ОНОК-, -ОНК-</a:t>
            </a:r>
            <a:r>
              <a:rPr lang="ru-RU" dirty="0"/>
              <a:t> под ударением (пирожок, порошок, медвежонок, бумажонка, ручонка)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2) В суффиксах прилагательных </a:t>
            </a:r>
            <a:r>
              <a:rPr lang="ru-RU" b="1" dirty="0"/>
              <a:t>-ОВ-, -ОН-</a:t>
            </a:r>
            <a:r>
              <a:rPr lang="ru-RU" dirty="0"/>
              <a:t> под ударением (камышовый, смешон)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3) В суффиксах наречий под ударением (свежо, горячо) 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       </a:t>
            </a:r>
            <a:r>
              <a:rPr lang="ru-RU" b="1" dirty="0" err="1" smtClean="0"/>
              <a:t>Искл</a:t>
            </a:r>
            <a:r>
              <a:rPr lang="ru-RU" b="1" dirty="0"/>
              <a:t>. ещё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2800" i="1" dirty="0"/>
              <a:t>Укажите варианты ответов, в которых в обоих словах одного ряда пропущена одна и та же буква. Запишите номера ответов.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357430"/>
            <a:ext cx="6972320" cy="3625857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ru-RU" dirty="0"/>
              <a:t>1) </a:t>
            </a:r>
            <a:r>
              <a:rPr lang="ru-RU" dirty="0" err="1"/>
              <a:t>усидч</a:t>
            </a:r>
            <a:r>
              <a:rPr lang="ru-RU" dirty="0"/>
              <a:t>..вый, зелён..</a:t>
            </a:r>
            <a:r>
              <a:rPr lang="ru-RU" dirty="0" err="1"/>
              <a:t>нький</a:t>
            </a:r>
            <a:endParaRPr lang="ru-RU" dirty="0"/>
          </a:p>
          <a:p>
            <a:pPr>
              <a:buNone/>
            </a:pPr>
            <a:r>
              <a:rPr lang="ru-RU" dirty="0"/>
              <a:t>2) </a:t>
            </a:r>
            <a:r>
              <a:rPr lang="ru-RU" dirty="0" err="1"/>
              <a:t>отстёг</a:t>
            </a:r>
            <a:r>
              <a:rPr lang="ru-RU" dirty="0"/>
              <a:t>..</a:t>
            </a:r>
            <a:r>
              <a:rPr lang="ru-RU" dirty="0" err="1"/>
              <a:t>вавший</a:t>
            </a:r>
            <a:r>
              <a:rPr lang="ru-RU" dirty="0"/>
              <a:t>, сем..ни</a:t>
            </a:r>
          </a:p>
          <a:p>
            <a:pPr>
              <a:buNone/>
            </a:pPr>
            <a:r>
              <a:rPr lang="ru-RU" dirty="0"/>
              <a:t>3) </a:t>
            </a:r>
            <a:r>
              <a:rPr lang="ru-RU" dirty="0" err="1"/>
              <a:t>находч</a:t>
            </a:r>
            <a:r>
              <a:rPr lang="ru-RU" dirty="0"/>
              <a:t>..вый, страдал..</a:t>
            </a:r>
            <a:r>
              <a:rPr lang="ru-RU" dirty="0" err="1"/>
              <a:t>ц</a:t>
            </a:r>
            <a:endParaRPr lang="ru-RU" dirty="0"/>
          </a:p>
          <a:p>
            <a:pPr>
              <a:buNone/>
            </a:pPr>
            <a:r>
              <a:rPr lang="ru-RU" dirty="0" smtClean="0"/>
              <a:t>4) </a:t>
            </a:r>
            <a:r>
              <a:rPr lang="ru-RU" dirty="0" err="1" smtClean="0"/>
              <a:t>локт</a:t>
            </a:r>
            <a:r>
              <a:rPr lang="ru-RU" dirty="0" smtClean="0"/>
              <a:t>..вой, </a:t>
            </a:r>
            <a:r>
              <a:rPr lang="ru-RU" dirty="0" err="1"/>
              <a:t>тёт</a:t>
            </a:r>
            <a:r>
              <a:rPr lang="ru-RU" dirty="0"/>
              <a:t>..</a:t>
            </a:r>
            <a:r>
              <a:rPr lang="ru-RU" dirty="0" err="1"/>
              <a:t>нька</a:t>
            </a:r>
            <a:endParaRPr lang="ru-RU" dirty="0"/>
          </a:p>
          <a:p>
            <a:pPr>
              <a:buNone/>
            </a:pPr>
            <a:r>
              <a:rPr lang="ru-RU" dirty="0"/>
              <a:t>5) </a:t>
            </a:r>
            <a:r>
              <a:rPr lang="ru-RU" dirty="0" err="1"/>
              <a:t>прислуш</a:t>
            </a:r>
            <a:r>
              <a:rPr lang="ru-RU" dirty="0"/>
              <a:t>..</a:t>
            </a:r>
            <a:r>
              <a:rPr lang="ru-RU" dirty="0" err="1"/>
              <a:t>ваться</a:t>
            </a:r>
            <a:r>
              <a:rPr lang="ru-RU" dirty="0"/>
              <a:t>, </a:t>
            </a:r>
            <a:r>
              <a:rPr lang="ru-RU" dirty="0" err="1"/>
              <a:t>талантл</a:t>
            </a:r>
            <a:r>
              <a:rPr lang="ru-RU" dirty="0"/>
              <a:t>..вый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785794"/>
            <a:ext cx="7972452" cy="51435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усидчивый </a:t>
            </a:r>
            <a:r>
              <a:rPr lang="ru-RU" dirty="0"/>
              <a:t>— суффикс −ЧИВ−, </a:t>
            </a:r>
            <a:r>
              <a:rPr lang="ru-RU" dirty="0" smtClean="0"/>
              <a:t>зелёненький </a:t>
            </a:r>
            <a:r>
              <a:rPr lang="ru-RU" dirty="0"/>
              <a:t>— суффикс −ЕНЬК− в прилагательных, не заканчивающихся на Г, К, Х.</a:t>
            </a:r>
          </a:p>
          <a:p>
            <a:pPr>
              <a:buNone/>
            </a:pPr>
            <a:r>
              <a:rPr lang="ru-RU" dirty="0"/>
              <a:t>2. отстёгивавший </a:t>
            </a:r>
            <a:r>
              <a:rPr lang="ru-RU" dirty="0" smtClean="0"/>
              <a:t>— перед </a:t>
            </a:r>
            <a:r>
              <a:rPr lang="ru-RU" dirty="0"/>
              <a:t>–</a:t>
            </a:r>
            <a:r>
              <a:rPr lang="ru-RU" dirty="0" err="1"/>
              <a:t>ва</a:t>
            </a:r>
            <a:r>
              <a:rPr lang="ru-RU" dirty="0"/>
              <a:t>- </a:t>
            </a:r>
            <a:r>
              <a:rPr lang="ru-RU" dirty="0" smtClean="0"/>
              <a:t>пишем и, т.к. в н. ф. отстегивать), </a:t>
            </a:r>
            <a:r>
              <a:rPr lang="ru-RU" dirty="0"/>
              <a:t>семени — </a:t>
            </a:r>
            <a:r>
              <a:rPr lang="ru-RU" dirty="0"/>
              <a:t>−</a:t>
            </a:r>
            <a:r>
              <a:rPr lang="ru-RU" dirty="0" err="1"/>
              <a:t>ен</a:t>
            </a:r>
            <a:r>
              <a:rPr lang="ru-RU" dirty="0"/>
              <a:t>− </a:t>
            </a:r>
            <a:r>
              <a:rPr lang="ru-RU" dirty="0" smtClean="0"/>
              <a:t>сущ</a:t>
            </a:r>
            <a:r>
              <a:rPr lang="ru-RU" dirty="0"/>
              <a:t>. на −мя</a:t>
            </a:r>
          </a:p>
          <a:p>
            <a:pPr>
              <a:buNone/>
            </a:pPr>
            <a:r>
              <a:rPr lang="ru-RU" dirty="0"/>
              <a:t>3. находчивый — суффикс −ЧИВ−, страдалец </a:t>
            </a:r>
            <a:r>
              <a:rPr lang="ru-RU" dirty="0" smtClean="0"/>
              <a:t>— мужской род суффикс –</a:t>
            </a:r>
            <a:r>
              <a:rPr lang="ru-RU" dirty="0" err="1" smtClean="0"/>
              <a:t>ец</a:t>
            </a:r>
            <a:r>
              <a:rPr lang="ru-RU" dirty="0" smtClean="0"/>
              <a:t>-</a:t>
            </a:r>
            <a:endParaRPr lang="ru-RU" dirty="0"/>
          </a:p>
          <a:p>
            <a:pPr>
              <a:buNone/>
            </a:pPr>
            <a:r>
              <a:rPr lang="ru-RU" dirty="0" smtClean="0"/>
              <a:t>4</a:t>
            </a:r>
            <a:r>
              <a:rPr lang="ru-RU" dirty="0"/>
              <a:t> </a:t>
            </a:r>
            <a:r>
              <a:rPr lang="ru-RU" dirty="0" smtClean="0"/>
              <a:t>. локтевой </a:t>
            </a:r>
            <a:r>
              <a:rPr lang="ru-RU" dirty="0"/>
              <a:t>— −ЕВ− безударный</a:t>
            </a:r>
            <a:r>
              <a:rPr lang="ru-RU" dirty="0" smtClean="0"/>
              <a:t>, </a:t>
            </a:r>
            <a:r>
              <a:rPr lang="ru-RU" dirty="0"/>
              <a:t>тётенька — −ЕНЬК− после мягких согласных</a:t>
            </a:r>
          </a:p>
          <a:p>
            <a:pPr>
              <a:buNone/>
            </a:pPr>
            <a:r>
              <a:rPr lang="ru-RU" dirty="0"/>
              <a:t>5. прислушиваться — суффикс </a:t>
            </a:r>
            <a:r>
              <a:rPr lang="ru-RU" dirty="0" smtClean="0"/>
              <a:t>ИВА, </a:t>
            </a:r>
            <a:r>
              <a:rPr lang="ru-RU" dirty="0"/>
              <a:t>так как в 1-м лице он остаётся, </a:t>
            </a:r>
            <a:r>
              <a:rPr lang="ru-RU" dirty="0" err="1"/>
              <a:t>прислушИВАюсь</a:t>
            </a:r>
            <a:r>
              <a:rPr lang="ru-RU" dirty="0"/>
              <a:t>, талантливый —суффикс −ЛИВ−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Ответ: 45.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>
            <a:normAutofit fontScale="90000"/>
          </a:bodyPr>
          <a:lstStyle/>
          <a:p>
            <a:pPr algn="l"/>
            <a:r>
              <a:rPr lang="ru-RU" sz="3100" i="1" dirty="0" smtClean="0"/>
              <a:t>Укажите варианты ответов, в которых в обоих словах одного ряда пропущена одна и та же буква. Запишите номера ответов</a:t>
            </a:r>
            <a:r>
              <a:rPr lang="ru-RU" i="1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pPr>
              <a:buNone/>
            </a:pPr>
            <a:r>
              <a:rPr lang="ru-RU" dirty="0"/>
              <a:t>1) выкрик..</a:t>
            </a:r>
            <a:r>
              <a:rPr lang="ru-RU" dirty="0" err="1"/>
              <a:t>вать</a:t>
            </a:r>
            <a:r>
              <a:rPr lang="ru-RU" dirty="0"/>
              <a:t>, </a:t>
            </a:r>
            <a:r>
              <a:rPr lang="ru-RU" dirty="0" err="1"/>
              <a:t>горош</a:t>
            </a:r>
            <a:r>
              <a:rPr lang="ru-RU" dirty="0"/>
              <a:t>..</a:t>
            </a:r>
            <a:r>
              <a:rPr lang="ru-RU" dirty="0" err="1"/>
              <a:t>нка</a:t>
            </a:r>
            <a:endParaRPr lang="ru-RU" dirty="0"/>
          </a:p>
          <a:p>
            <a:pPr>
              <a:buNone/>
            </a:pPr>
            <a:r>
              <a:rPr lang="ru-RU" dirty="0"/>
              <a:t>2) </a:t>
            </a:r>
            <a:r>
              <a:rPr lang="ru-RU" dirty="0" err="1"/>
              <a:t>повизг</a:t>
            </a:r>
            <a:r>
              <a:rPr lang="ru-RU" dirty="0"/>
              <a:t>..</a:t>
            </a:r>
            <a:r>
              <a:rPr lang="ru-RU" dirty="0" err="1"/>
              <a:t>вая</a:t>
            </a:r>
            <a:r>
              <a:rPr lang="ru-RU" dirty="0"/>
              <a:t>, </a:t>
            </a:r>
            <a:r>
              <a:rPr lang="ru-RU" dirty="0" err="1"/>
              <a:t>глянц</a:t>
            </a:r>
            <a:r>
              <a:rPr lang="ru-RU" dirty="0"/>
              <a:t>..вый</a:t>
            </a:r>
          </a:p>
          <a:p>
            <a:pPr>
              <a:buNone/>
            </a:pPr>
            <a:r>
              <a:rPr lang="ru-RU" dirty="0"/>
              <a:t>3) </a:t>
            </a:r>
            <a:r>
              <a:rPr lang="ru-RU" dirty="0" err="1"/>
              <a:t>неряшл</a:t>
            </a:r>
            <a:r>
              <a:rPr lang="ru-RU" dirty="0"/>
              <a:t>..вый, во..</a:t>
            </a:r>
            <a:r>
              <a:rPr lang="ru-RU" dirty="0" err="1"/>
              <a:t>вать</a:t>
            </a:r>
            <a:endParaRPr lang="ru-RU" dirty="0"/>
          </a:p>
          <a:p>
            <a:pPr>
              <a:buNone/>
            </a:pPr>
            <a:r>
              <a:rPr lang="ru-RU" dirty="0"/>
              <a:t>4) </a:t>
            </a:r>
            <a:r>
              <a:rPr lang="ru-RU" dirty="0" err="1"/>
              <a:t>книж</a:t>
            </a:r>
            <a:r>
              <a:rPr lang="ru-RU" dirty="0"/>
              <a:t>..</a:t>
            </a:r>
            <a:r>
              <a:rPr lang="ru-RU" dirty="0" err="1"/>
              <a:t>ца</a:t>
            </a:r>
            <a:r>
              <a:rPr lang="ru-RU" dirty="0"/>
              <a:t>, дом..</a:t>
            </a:r>
            <a:r>
              <a:rPr lang="ru-RU" dirty="0" err="1"/>
              <a:t>ще</a:t>
            </a:r>
            <a:endParaRPr lang="ru-RU" dirty="0"/>
          </a:p>
          <a:p>
            <a:pPr>
              <a:buNone/>
            </a:pPr>
            <a:r>
              <a:rPr lang="ru-RU" dirty="0"/>
              <a:t>5) сирен..</a:t>
            </a:r>
            <a:r>
              <a:rPr lang="ru-RU" dirty="0" err="1"/>
              <a:t>ватый</a:t>
            </a:r>
            <a:r>
              <a:rPr lang="ru-RU" dirty="0"/>
              <a:t>, юрод..вый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785794"/>
            <a:ext cx="8115328" cy="578647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1. выкрикивать — суффикс ИВА, так как в 1-м лице он остаётся, </a:t>
            </a:r>
            <a:r>
              <a:rPr lang="ru-RU" dirty="0" err="1"/>
              <a:t>выкрикИВАю</a:t>
            </a:r>
            <a:r>
              <a:rPr lang="ru-RU" dirty="0"/>
              <a:t>, горошинка — суффикс (−ИН−)−К−(А) пишется в словах, образованных от существительных на −ИН−(А) </a:t>
            </a:r>
            <a:r>
              <a:rPr lang="ru-RU" dirty="0" smtClean="0"/>
              <a:t>: </a:t>
            </a:r>
            <a:r>
              <a:rPr lang="ru-RU" dirty="0"/>
              <a:t>горошина — горошинка</a:t>
            </a:r>
          </a:p>
          <a:p>
            <a:pPr>
              <a:buNone/>
            </a:pPr>
            <a:r>
              <a:rPr lang="ru-RU" dirty="0"/>
              <a:t>2. повизгивая — суффикс ИВА, так как в 1-м лице он остаётся, </a:t>
            </a:r>
            <a:r>
              <a:rPr lang="ru-RU" dirty="0" err="1"/>
              <a:t>повизгИВАю</a:t>
            </a:r>
            <a:r>
              <a:rPr lang="ru-RU" dirty="0"/>
              <a:t> , глянцевый </a:t>
            </a:r>
            <a:r>
              <a:rPr lang="ru-RU" dirty="0" smtClean="0"/>
              <a:t>—</a:t>
            </a:r>
            <a:r>
              <a:rPr lang="ru-RU" dirty="0"/>
              <a:t> −ЕВ− — без ударения</a:t>
            </a:r>
          </a:p>
          <a:p>
            <a:pPr>
              <a:buNone/>
            </a:pPr>
            <a:r>
              <a:rPr lang="ru-RU" dirty="0"/>
              <a:t>3. неряшливый — </a:t>
            </a:r>
            <a:r>
              <a:rPr lang="ru-RU" dirty="0" err="1"/>
              <a:t>суфикс</a:t>
            </a:r>
            <a:r>
              <a:rPr lang="ru-RU" dirty="0"/>
              <a:t> −ЛИВ−, воевать — суффикс –ЕВА−, так как в 1−м лице — </a:t>
            </a:r>
            <a:r>
              <a:rPr lang="ru-RU" dirty="0" err="1"/>
              <a:t>юю</a:t>
            </a:r>
            <a:r>
              <a:rPr lang="ru-RU" dirty="0"/>
              <a:t>: воюю</a:t>
            </a:r>
          </a:p>
          <a:p>
            <a:pPr>
              <a:buNone/>
            </a:pPr>
            <a:r>
              <a:rPr lang="ru-RU" dirty="0"/>
              <a:t>4. книжица — сущ. жен. р. — −ИЦ−, домище — суффиксы −ИЩ−(Е): в словах, образованных от форм мужского II склонения и среднего рода: дом — домище</a:t>
            </a:r>
          </a:p>
          <a:p>
            <a:pPr>
              <a:buNone/>
            </a:pPr>
            <a:r>
              <a:rPr lang="ru-RU" dirty="0"/>
              <a:t>5. сиреневатый — суффикс −ЕВАТ−, юродивый — исключение</a:t>
            </a:r>
          </a:p>
          <a:p>
            <a:pPr>
              <a:buNone/>
            </a:pPr>
            <a:r>
              <a:rPr lang="ru-RU" dirty="0"/>
              <a:t>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Ответ</a:t>
            </a:r>
            <a:r>
              <a:rPr lang="ru-RU" dirty="0"/>
              <a:t>: 14.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31844"/>
          </a:xfrm>
        </p:spPr>
        <p:txBody>
          <a:bodyPr>
            <a:normAutofit fontScale="90000"/>
          </a:bodyPr>
          <a:lstStyle/>
          <a:p>
            <a:pPr algn="l"/>
            <a:r>
              <a:rPr lang="ru-RU" sz="3100" i="1" dirty="0" smtClean="0"/>
              <a:t>Укажите варианты ответов, в которых в обоих словах одного ряда пропущена одна и та же буква. Запишите номера ответов</a:t>
            </a:r>
            <a:r>
              <a:rPr lang="ru-RU" i="1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pPr>
              <a:buNone/>
            </a:pPr>
            <a:r>
              <a:rPr lang="ru-RU" dirty="0"/>
              <a:t>1) </a:t>
            </a:r>
            <a:r>
              <a:rPr lang="ru-RU" dirty="0" err="1"/>
              <a:t>устра</a:t>
            </a:r>
            <a:r>
              <a:rPr lang="ru-RU" dirty="0"/>
              <a:t>..</a:t>
            </a:r>
            <a:r>
              <a:rPr lang="ru-RU" dirty="0" err="1"/>
              <a:t>вать</a:t>
            </a:r>
            <a:r>
              <a:rPr lang="ru-RU" dirty="0"/>
              <a:t>, </a:t>
            </a:r>
            <a:r>
              <a:rPr lang="ru-RU" dirty="0" err="1"/>
              <a:t>бараш</a:t>
            </a:r>
            <a:r>
              <a:rPr lang="ru-RU" dirty="0"/>
              <a:t>..к</a:t>
            </a:r>
          </a:p>
          <a:p>
            <a:pPr>
              <a:buNone/>
            </a:pPr>
            <a:r>
              <a:rPr lang="ru-RU" dirty="0"/>
              <a:t>2) </a:t>
            </a:r>
            <a:r>
              <a:rPr lang="ru-RU" dirty="0" err="1"/>
              <a:t>приукраш</a:t>
            </a:r>
            <a:r>
              <a:rPr lang="ru-RU" dirty="0"/>
              <a:t>..</a:t>
            </a:r>
            <a:r>
              <a:rPr lang="ru-RU" dirty="0" err="1"/>
              <a:t>вать</a:t>
            </a:r>
            <a:r>
              <a:rPr lang="ru-RU" dirty="0"/>
              <a:t>, </a:t>
            </a:r>
            <a:r>
              <a:rPr lang="ru-RU" dirty="0" err="1"/>
              <a:t>письм</a:t>
            </a:r>
            <a:r>
              <a:rPr lang="ru-RU" dirty="0"/>
              <a:t>..</a:t>
            </a:r>
            <a:r>
              <a:rPr lang="ru-RU" dirty="0" err="1"/>
              <a:t>цо</a:t>
            </a:r>
            <a:endParaRPr lang="ru-RU" dirty="0"/>
          </a:p>
          <a:p>
            <a:pPr>
              <a:buNone/>
            </a:pPr>
            <a:r>
              <a:rPr lang="ru-RU" dirty="0"/>
              <a:t>3) </a:t>
            </a:r>
            <a:r>
              <a:rPr lang="ru-RU" dirty="0" err="1"/>
              <a:t>догадл</a:t>
            </a:r>
            <a:r>
              <a:rPr lang="ru-RU" dirty="0"/>
              <a:t>..</a:t>
            </a:r>
            <a:r>
              <a:rPr lang="ru-RU" dirty="0" err="1"/>
              <a:t>вость</a:t>
            </a:r>
            <a:r>
              <a:rPr lang="ru-RU" dirty="0"/>
              <a:t>, </a:t>
            </a:r>
            <a:r>
              <a:rPr lang="ru-RU" dirty="0" err="1"/>
              <a:t>крас</a:t>
            </a:r>
            <a:r>
              <a:rPr lang="ru-RU" dirty="0"/>
              <a:t>..вый</a:t>
            </a:r>
          </a:p>
          <a:p>
            <a:pPr>
              <a:buNone/>
            </a:pPr>
            <a:r>
              <a:rPr lang="ru-RU" dirty="0"/>
              <a:t>4) </a:t>
            </a:r>
            <a:r>
              <a:rPr lang="ru-RU" dirty="0" err="1"/>
              <a:t>въедл</a:t>
            </a:r>
            <a:r>
              <a:rPr lang="ru-RU" dirty="0"/>
              <a:t>..вый, </a:t>
            </a:r>
            <a:r>
              <a:rPr lang="ru-RU" dirty="0" err="1"/>
              <a:t>подбадр</a:t>
            </a:r>
            <a:r>
              <a:rPr lang="ru-RU" dirty="0"/>
              <a:t>..</a:t>
            </a:r>
            <a:r>
              <a:rPr lang="ru-RU" dirty="0" err="1"/>
              <a:t>вать</a:t>
            </a:r>
            <a:endParaRPr lang="ru-RU" dirty="0"/>
          </a:p>
          <a:p>
            <a:pPr>
              <a:buNone/>
            </a:pPr>
            <a:r>
              <a:rPr lang="ru-RU" dirty="0"/>
              <a:t>5) </a:t>
            </a:r>
            <a:r>
              <a:rPr lang="ru-RU" dirty="0" err="1"/>
              <a:t>подразум</a:t>
            </a:r>
            <a:r>
              <a:rPr lang="ru-RU" dirty="0"/>
              <a:t>..</a:t>
            </a:r>
            <a:r>
              <a:rPr lang="ru-RU" dirty="0" err="1"/>
              <a:t>вающий</a:t>
            </a:r>
            <a:r>
              <a:rPr lang="ru-RU" dirty="0"/>
              <a:t>, луж..</a:t>
            </a:r>
            <a:r>
              <a:rPr lang="ru-RU" dirty="0" err="1"/>
              <a:t>ца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1. устраивать — суффикс ИВА, так как в 1-м лице он остаётся, </a:t>
            </a:r>
            <a:r>
              <a:rPr lang="ru-RU" dirty="0" err="1"/>
              <a:t>устраИВАю</a:t>
            </a:r>
            <a:r>
              <a:rPr lang="ru-RU" dirty="0"/>
              <a:t>, барашек — гласная Е при склонении выпадает: барашек — барашка</a:t>
            </a:r>
          </a:p>
          <a:p>
            <a:pPr>
              <a:buNone/>
            </a:pPr>
            <a:r>
              <a:rPr lang="ru-RU" dirty="0"/>
              <a:t>2. приукрашивать — суффикс ИВА, так как в 1-м лице он остаётся, </a:t>
            </a:r>
            <a:r>
              <a:rPr lang="ru-RU" dirty="0" err="1"/>
              <a:t>приукрашИВАю</a:t>
            </a:r>
            <a:r>
              <a:rPr lang="ru-RU" dirty="0"/>
              <a:t>, письмецо — с сущ. ср. рода с ударением на окончании</a:t>
            </a:r>
          </a:p>
          <a:p>
            <a:pPr>
              <a:buNone/>
            </a:pPr>
            <a:r>
              <a:rPr lang="ru-RU" dirty="0"/>
              <a:t>3. догадливость — суффикс −ЛИВ−, красивый — под ударением</a:t>
            </a:r>
          </a:p>
          <a:p>
            <a:pPr>
              <a:buNone/>
            </a:pPr>
            <a:r>
              <a:rPr lang="ru-RU" dirty="0"/>
              <a:t>4. въедливый — суффикс −ЛИВ−, подбадривать — суффикс ИВА, так как в 1−м лице он остаётся, </a:t>
            </a:r>
            <a:r>
              <a:rPr lang="ru-RU" dirty="0" err="1"/>
              <a:t>подбадрИВАю</a:t>
            </a:r>
            <a:endParaRPr lang="ru-RU" dirty="0"/>
          </a:p>
          <a:p>
            <a:pPr>
              <a:buNone/>
            </a:pPr>
            <a:r>
              <a:rPr lang="ru-RU" dirty="0"/>
              <a:t>5. подразумевающий — (перед </a:t>
            </a:r>
            <a:r>
              <a:rPr lang="ru-RU" dirty="0" smtClean="0"/>
              <a:t>суффиксом –ВА- пишем Е, так как подразумевать), </a:t>
            </a:r>
            <a:r>
              <a:rPr lang="ru-RU" dirty="0"/>
              <a:t>лужица — сущ. ж. рода с ударением на основе, поэтому −ИЦ−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Ответ: 34.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Суффиксы глаголов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     </a:t>
            </a:r>
            <a:r>
              <a:rPr lang="ru-RU" b="1" u="sng" dirty="0" smtClean="0"/>
              <a:t>-</a:t>
            </a:r>
            <a:r>
              <a:rPr lang="ru-RU" b="1" u="sng" dirty="0"/>
              <a:t>ОВА-, -ЕВА-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Если в 1 л. </a:t>
            </a:r>
            <a:r>
              <a:rPr lang="ru-RU" dirty="0" err="1"/>
              <a:t>ед</a:t>
            </a:r>
            <a:r>
              <a:rPr lang="ru-RU" dirty="0"/>
              <a:t> ч. настоящего или будущего простого времени глагол оканчивается на </a:t>
            </a:r>
            <a:r>
              <a:rPr lang="ru-RU" i="1" dirty="0"/>
              <a:t>-</a:t>
            </a:r>
            <a:r>
              <a:rPr lang="ru-RU" i="1" dirty="0" err="1"/>
              <a:t>ую</a:t>
            </a:r>
            <a:r>
              <a:rPr lang="ru-RU" i="1" dirty="0"/>
              <a:t>, -</a:t>
            </a:r>
            <a:r>
              <a:rPr lang="ru-RU" i="1" dirty="0" err="1"/>
              <a:t>юю</a:t>
            </a:r>
            <a:r>
              <a:rPr lang="ru-RU" dirty="0"/>
              <a:t>, то в начальной форме и в форме прошедшего времени пишем -</a:t>
            </a:r>
            <a:r>
              <a:rPr lang="ru-RU" dirty="0" err="1"/>
              <a:t>ова</a:t>
            </a:r>
            <a:r>
              <a:rPr lang="ru-RU" dirty="0"/>
              <a:t>-, -</a:t>
            </a:r>
            <a:r>
              <a:rPr lang="ru-RU" dirty="0" err="1"/>
              <a:t>ева</a:t>
            </a:r>
            <a:r>
              <a:rPr lang="ru-RU" dirty="0"/>
              <a:t>- (заведовать - заведую</a:t>
            </a:r>
            <a:r>
              <a:rPr lang="ru-RU" dirty="0" smtClean="0"/>
              <a:t>, танцевать - танцую)</a:t>
            </a:r>
            <a:r>
              <a:rPr lang="ru-RU" dirty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u="sng" dirty="0"/>
              <a:t>-ЫВА-, -ИВА-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Если в 1 л. </a:t>
            </a:r>
            <a:r>
              <a:rPr lang="ru-RU" dirty="0" err="1"/>
              <a:t>ед</a:t>
            </a:r>
            <a:r>
              <a:rPr lang="ru-RU" dirty="0"/>
              <a:t> ч. настоящего или будущего простого времени глагол оканчивается на </a:t>
            </a:r>
            <a:r>
              <a:rPr lang="ru-RU" i="1" dirty="0"/>
              <a:t>-</a:t>
            </a:r>
            <a:r>
              <a:rPr lang="ru-RU" i="1" dirty="0" err="1"/>
              <a:t>ываю</a:t>
            </a:r>
            <a:r>
              <a:rPr lang="ru-RU" i="1" dirty="0"/>
              <a:t>, -</a:t>
            </a:r>
            <a:r>
              <a:rPr lang="ru-RU" i="1" dirty="0" err="1"/>
              <a:t>иваю</a:t>
            </a:r>
            <a:r>
              <a:rPr lang="ru-RU" dirty="0"/>
              <a:t>, то в начальной форме и в форме прошедшего времени пишем -</a:t>
            </a:r>
            <a:r>
              <a:rPr lang="ru-RU" dirty="0" err="1"/>
              <a:t>ыва</a:t>
            </a:r>
            <a:r>
              <a:rPr lang="ru-RU" dirty="0"/>
              <a:t>-, -ива- (откладывать - откладываю, рассматривать - рассматриваю)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u="sng" dirty="0" smtClean="0"/>
              <a:t/>
            </a:r>
            <a:br>
              <a:rPr lang="ru-RU" b="1" u="sng" dirty="0" smtClean="0"/>
            </a:br>
            <a:r>
              <a:rPr lang="ru-RU" b="1" u="sng" dirty="0"/>
              <a:t>-ВА- 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Глаголы, оканчивающиеся на ударяемые -</a:t>
            </a:r>
            <a:r>
              <a:rPr lang="ru-RU" dirty="0" err="1"/>
              <a:t>вАть</a:t>
            </a:r>
            <a:r>
              <a:rPr lang="ru-RU" dirty="0"/>
              <a:t>, -</a:t>
            </a:r>
            <a:r>
              <a:rPr lang="ru-RU" dirty="0" err="1"/>
              <a:t>вАю</a:t>
            </a:r>
            <a:r>
              <a:rPr lang="ru-RU" dirty="0"/>
              <a:t>, имеют перед суффиксом -</a:t>
            </a:r>
            <a:r>
              <a:rPr lang="ru-RU" dirty="0" err="1"/>
              <a:t>ва</a:t>
            </a:r>
            <a:r>
              <a:rPr lang="ru-RU" dirty="0"/>
              <a:t>- ту же гласную, что и в неопределенной форме без этого суффикса. (заливать - залить, преодолевать, преодолеваю - преодолеть)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 smtClean="0"/>
              <a:t>Искл</a:t>
            </a:r>
            <a:r>
              <a:rPr lang="ru-RU" b="1" dirty="0"/>
              <a:t>. Застрять – застревать, застреваю; затмить – затмевать, затмеваю; продлить – продлевать, продлеваю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Суффиксы прилагательных 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500726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ru-RU" sz="2600" dirty="0" smtClean="0"/>
              <a:t>      </a:t>
            </a:r>
            <a:r>
              <a:rPr lang="ru-RU" sz="2600" b="1" u="sng" dirty="0" smtClean="0"/>
              <a:t>-</a:t>
            </a:r>
            <a:r>
              <a:rPr lang="ru-RU" sz="2600" b="1" u="sng" dirty="0"/>
              <a:t>ЧИВ-, -ЛИВ- 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/>
              <a:t>Всегда пишется И (заботливый, заносчивый) 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u="sng" dirty="0"/>
              <a:t>-ИВ-, -ЕВ- 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/>
              <a:t>Под ударением пишется ИВ (красивый, правдивый) 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/>
              <a:t>Без ударения пишется ЕВ (боевой, сиреневый) 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 err="1"/>
              <a:t>Искл</a:t>
            </a:r>
            <a:r>
              <a:rPr lang="ru-RU" sz="2600" b="1" dirty="0"/>
              <a:t>. милостивый, юродивый </a:t>
            </a:r>
            <a:endParaRPr lang="ru-RU" sz="2600" dirty="0"/>
          </a:p>
          <a:p>
            <a:pPr fontAlgn="base">
              <a:buNone/>
            </a:pP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u="sng" dirty="0"/>
              <a:t>-ОВ-, -ОВАТ-, -ОВИТ- 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/>
              <a:t>Пишутся после твердых согласных (деловой, </a:t>
            </a:r>
            <a:r>
              <a:rPr lang="ru-RU" sz="2600" dirty="0" smtClean="0"/>
              <a:t>красноватый)</a:t>
            </a:r>
            <a:r>
              <a:rPr lang="ru-RU" sz="2600" dirty="0"/>
              <a:t> 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u="sng" dirty="0"/>
              <a:t>-ЕВ-, -ЕВАТ-, -ЕВИТ- 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/>
              <a:t>Пишутся после мягких согласных и </a:t>
            </a:r>
            <a:r>
              <a:rPr lang="ru-RU" sz="2600" dirty="0" err="1"/>
              <a:t>ц</a:t>
            </a:r>
            <a:r>
              <a:rPr lang="ru-RU" sz="2600" dirty="0"/>
              <a:t> (вечевой, сиреневатый, глянцевитый)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Суффиксы прилагательных 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60"/>
            <a:ext cx="8229600" cy="57150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     </a:t>
            </a:r>
            <a:r>
              <a:rPr lang="ru-RU" b="1" u="sng" dirty="0" smtClean="0"/>
              <a:t>-ИСТ-, -ЕСК-, -ЧЕСК-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Единообразное написание (надрывистый)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u="sng" dirty="0" smtClean="0"/>
              <a:t>-ЧАТ-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Всегда пишется а (створчатый, ступенчатый, решетчатый) </a:t>
            </a:r>
            <a:br>
              <a:rPr lang="ru-RU" dirty="0" smtClean="0"/>
            </a:br>
            <a:endParaRPr lang="ru-RU" b="1" dirty="0" smtClean="0"/>
          </a:p>
          <a:p>
            <a:pPr>
              <a:buNone/>
            </a:pPr>
            <a:r>
              <a:rPr lang="ru-RU" dirty="0" smtClean="0"/>
              <a:t>     </a:t>
            </a:r>
            <a:r>
              <a:rPr lang="ru-RU" b="1" u="sng" dirty="0" smtClean="0"/>
              <a:t>-</a:t>
            </a:r>
            <a:r>
              <a:rPr lang="ru-RU" b="1" u="sng" dirty="0"/>
              <a:t>ЕНЬК-, -ОНЬК-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Суффиксы не изменяются, не бывает -</a:t>
            </a:r>
            <a:r>
              <a:rPr lang="ru-RU" dirty="0" err="1"/>
              <a:t>иньк</a:t>
            </a:r>
            <a:r>
              <a:rPr lang="ru-RU" dirty="0"/>
              <a:t>-, -</a:t>
            </a:r>
            <a:r>
              <a:rPr lang="ru-RU" dirty="0" err="1"/>
              <a:t>аньк</a:t>
            </a:r>
            <a:r>
              <a:rPr lang="ru-RU" dirty="0"/>
              <a:t>- (сухонький, черненький) 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u="sng" dirty="0"/>
              <a:t>-ЕНСК-, -ИНСК-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Суффикс -</a:t>
            </a:r>
            <a:r>
              <a:rPr lang="ru-RU" dirty="0" err="1"/>
              <a:t>инск</a:t>
            </a:r>
            <a:r>
              <a:rPr lang="ru-RU" dirty="0"/>
              <a:t>- пишется в прилагательных, образованных от основ, заканчивающихся на -ин, -и(</a:t>
            </a:r>
            <a:r>
              <a:rPr lang="ru-RU" dirty="0" err="1"/>
              <a:t>ы</a:t>
            </a:r>
            <a:r>
              <a:rPr lang="ru-RU" dirty="0"/>
              <a:t>), а(я). (</a:t>
            </a:r>
            <a:r>
              <a:rPr lang="ru-RU" dirty="0" err="1"/>
              <a:t>Мытищинский</a:t>
            </a:r>
            <a:r>
              <a:rPr lang="ru-RU" dirty="0"/>
              <a:t>, Екатерининский)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 остальных случаях пишется суффикс -</a:t>
            </a:r>
            <a:r>
              <a:rPr lang="ru-RU" dirty="0" err="1"/>
              <a:t>енск</a:t>
            </a:r>
            <a:r>
              <a:rPr lang="ru-RU" dirty="0"/>
              <a:t>- (нищенский)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/>
              <a:t>Искл</a:t>
            </a:r>
            <a:r>
              <a:rPr lang="ru-RU" b="1" dirty="0"/>
              <a:t>.: пензенский, коломенский, пресненский 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Суффиксы прилагательных 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14974"/>
          </a:xfrm>
        </p:spPr>
        <p:txBody>
          <a:bodyPr/>
          <a:lstStyle/>
          <a:p>
            <a:pPr>
              <a:buNone/>
            </a:pPr>
            <a:r>
              <a:rPr lang="ru-RU" sz="2800" dirty="0" smtClean="0"/>
              <a:t>    </a:t>
            </a:r>
            <a:r>
              <a:rPr lang="ru-RU" sz="2800" b="1" u="sng" dirty="0" smtClean="0"/>
              <a:t>-</a:t>
            </a:r>
            <a:r>
              <a:rPr lang="ru-RU" sz="2800" b="1" u="sng" dirty="0"/>
              <a:t>К-, -СК- 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Суффикс -к- пишем, если прилагательное образовано от существительного с основой </a:t>
            </a:r>
            <a:r>
              <a:rPr lang="ru-RU" sz="2800" i="1" dirty="0"/>
              <a:t>на к, </a:t>
            </a:r>
            <a:r>
              <a:rPr lang="ru-RU" sz="2800" i="1" dirty="0" err="1"/>
              <a:t>ц</a:t>
            </a:r>
            <a:r>
              <a:rPr lang="ru-RU" sz="2800" i="1" dirty="0"/>
              <a:t>, ч</a:t>
            </a:r>
            <a:r>
              <a:rPr lang="ru-RU" sz="2800" dirty="0"/>
              <a:t> или имеет </a:t>
            </a:r>
            <a:r>
              <a:rPr lang="ru-RU" sz="2800" i="1" dirty="0"/>
              <a:t>краткую форму </a:t>
            </a:r>
            <a:r>
              <a:rPr lang="ru-RU" sz="2800" dirty="0"/>
              <a:t>(немецкий, резкий – резок, мерзкий – мерзок, ткацкий). 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В остальных случаях пишем суффикс -</a:t>
            </a:r>
            <a:r>
              <a:rPr lang="ru-RU" sz="2800" dirty="0" err="1"/>
              <a:t>ск</a:t>
            </a:r>
            <a:r>
              <a:rPr lang="ru-RU" sz="2800" dirty="0"/>
              <a:t>- (французский, богатырски</a:t>
            </a:r>
            <a:r>
              <a:rPr lang="ru-RU" dirty="0"/>
              <a:t>й)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Суффиксы существительных 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200" dirty="0" smtClean="0"/>
              <a:t>      </a:t>
            </a:r>
            <a:r>
              <a:rPr lang="ru-RU" sz="2200" b="1" u="sng" dirty="0" smtClean="0"/>
              <a:t>-</a:t>
            </a:r>
            <a:r>
              <a:rPr lang="ru-RU" sz="2200" b="1" u="sng" dirty="0"/>
              <a:t>ИК- </a:t>
            </a:r>
            <a:r>
              <a:rPr lang="ru-RU" sz="2200" dirty="0"/>
              <a:t>(-НИК-, -ЧИК-)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/>
              <a:t>Пишем, если при изменении по падежам сохраняет И (столик – столика, пальчик - пальчика) 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b="1" u="sng" dirty="0"/>
              <a:t>-ЕК-</a:t>
            </a:r>
            <a:r>
              <a:rPr lang="ru-RU" sz="2200" dirty="0"/>
              <a:t> 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/>
              <a:t>Пишем, если при изменении по падежам имеет беглый гласный (листочек- листочка, платочек – платочка, горошек – горошка) 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b="1" u="sng" dirty="0"/>
              <a:t>-ИНК- 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/>
              <a:t>Пишется в именах существительных, образованных от слов, оканчивающихся на -</a:t>
            </a:r>
            <a:r>
              <a:rPr lang="ru-RU" sz="2200" dirty="0" err="1"/>
              <a:t>ина</a:t>
            </a:r>
            <a:r>
              <a:rPr lang="ru-RU" sz="2200" dirty="0"/>
              <a:t>(а) (горошинка-горошина, завалинка – завалина) 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b="1" u="sng" dirty="0"/>
              <a:t>-ЕНК- 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/>
              <a:t>Пишется в остальных именах существительных (вишенка, песенка) 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b="1" dirty="0" err="1"/>
              <a:t>Искл</a:t>
            </a:r>
            <a:r>
              <a:rPr lang="ru-RU" sz="2200" b="1" dirty="0"/>
              <a:t>. Горлинка </a:t>
            </a:r>
            <a:endParaRPr lang="ru-RU" sz="2200" dirty="0"/>
          </a:p>
          <a:p>
            <a:pPr>
              <a:buNone/>
            </a:pPr>
            <a:r>
              <a:rPr lang="ru-RU" sz="2200" dirty="0" smtClean="0"/>
              <a:t/>
            </a:r>
            <a:br>
              <a:rPr lang="ru-RU" sz="2200" dirty="0" smtClean="0"/>
            </a:b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Суффиксы существительных 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     </a:t>
            </a:r>
            <a:r>
              <a:rPr lang="ru-RU" b="1" u="sng" dirty="0" smtClean="0"/>
              <a:t>-ИЗН-, -ИН-, -ИНСТВ-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этих суффиксах всегда пишется </a:t>
            </a:r>
            <a:r>
              <a:rPr lang="ru-RU" b="1" dirty="0" smtClean="0"/>
              <a:t>и</a:t>
            </a:r>
            <a:r>
              <a:rPr lang="ru-RU" dirty="0" smtClean="0"/>
              <a:t>, не бывает суффиксов -</a:t>
            </a:r>
            <a:r>
              <a:rPr lang="ru-RU" dirty="0" err="1" smtClean="0"/>
              <a:t>езн</a:t>
            </a:r>
            <a:r>
              <a:rPr lang="ru-RU" dirty="0" smtClean="0"/>
              <a:t>-, -</a:t>
            </a:r>
            <a:r>
              <a:rPr lang="ru-RU" dirty="0" err="1" smtClean="0"/>
              <a:t>ен</a:t>
            </a:r>
            <a:r>
              <a:rPr lang="ru-RU" dirty="0" smtClean="0"/>
              <a:t>- (белизна, желтизна, тишина, большинство, вышина)</a:t>
            </a:r>
            <a:br>
              <a:rPr lang="ru-RU" dirty="0" smtClean="0"/>
            </a:br>
            <a:r>
              <a:rPr lang="ru-RU" b="1" u="sng" dirty="0" smtClean="0"/>
              <a:t>-ЕСТВ-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Единообразное написание (человечество, творчество, студенчество) </a:t>
            </a:r>
          </a:p>
          <a:p>
            <a:pPr>
              <a:buNone/>
            </a:pPr>
            <a:r>
              <a:rPr lang="ru-RU" b="1" dirty="0" smtClean="0"/>
              <a:t>     </a:t>
            </a:r>
            <a:r>
              <a:rPr lang="ru-RU" b="1" u="sng" dirty="0" smtClean="0"/>
              <a:t>-</a:t>
            </a:r>
            <a:r>
              <a:rPr lang="ru-RU" b="1" u="sng" dirty="0"/>
              <a:t>ЕЦ-</a:t>
            </a:r>
            <a:r>
              <a:rPr lang="ru-RU" dirty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 сущ. мужского рода (боец) и В сущ. среднего рода, если ударение падает на слог после суффикса (пальтецо, письмецо)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u="sng" dirty="0"/>
              <a:t>-ИЦ-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 сущ. женского рода (владелица) и в сущ. среднего рода если ударение предшествует суффиксу (платьице, креслице)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u="sng" dirty="0" smtClean="0"/>
              <a:t/>
            </a:r>
            <a:br>
              <a:rPr lang="ru-RU" b="1" u="sng" dirty="0" smtClean="0"/>
            </a:br>
            <a:r>
              <a:rPr lang="ru-RU" b="1" u="sng" dirty="0"/>
              <a:t>-ИЧК-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 сущ. женского рода, образованных от слов с суффиксом -</a:t>
            </a:r>
            <a:r>
              <a:rPr lang="ru-RU" dirty="0" err="1"/>
              <a:t>иц</a:t>
            </a:r>
            <a:r>
              <a:rPr lang="ru-RU" dirty="0"/>
              <a:t>- (лестничка (лестница), пуговичка (пуговица)).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u="sng" dirty="0"/>
              <a:t>-ЕЧК-</a:t>
            </a:r>
            <a:r>
              <a:rPr lang="ru-RU" dirty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 остальных случаях (троечка, Ванечка, времечко) 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Суффиксы существительных 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ru-RU" b="1" u="sng" dirty="0" smtClean="0"/>
              <a:t>-</a:t>
            </a:r>
            <a:r>
              <a:rPr lang="ru-RU" b="1" u="sng" dirty="0"/>
              <a:t>ОНЬК- , -ЕНЬК-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После твёрдых согласных пишем -</a:t>
            </a:r>
            <a:r>
              <a:rPr lang="ru-RU" dirty="0" err="1"/>
              <a:t>оньк</a:t>
            </a:r>
            <a:r>
              <a:rPr lang="ru-RU" dirty="0"/>
              <a:t>- (лисонька)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После мягких согласных, шипящих и гласных -</a:t>
            </a:r>
            <a:r>
              <a:rPr lang="ru-RU" dirty="0" err="1"/>
              <a:t>еньк</a:t>
            </a:r>
            <a:r>
              <a:rPr lang="ru-RU" dirty="0"/>
              <a:t>- (</a:t>
            </a:r>
            <a:r>
              <a:rPr lang="ru-RU" dirty="0" err="1"/>
              <a:t>тученька</a:t>
            </a:r>
            <a:r>
              <a:rPr lang="ru-RU" dirty="0"/>
              <a:t>, </a:t>
            </a:r>
            <a:r>
              <a:rPr lang="ru-RU" dirty="0" err="1"/>
              <a:t>Зоенька</a:t>
            </a:r>
            <a:r>
              <a:rPr lang="ru-RU" dirty="0"/>
              <a:t>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u="sng" dirty="0"/>
              <a:t>-ЧИК-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После согласных т, </a:t>
            </a:r>
            <a:r>
              <a:rPr lang="ru-RU" dirty="0" err="1"/>
              <a:t>д</a:t>
            </a:r>
            <a:r>
              <a:rPr lang="ru-RU" dirty="0"/>
              <a:t>, с, </a:t>
            </a:r>
            <a:r>
              <a:rPr lang="ru-RU" dirty="0" err="1"/>
              <a:t>з</a:t>
            </a:r>
            <a:r>
              <a:rPr lang="ru-RU" dirty="0"/>
              <a:t>, ж (перевозчик, разносчик)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u="sng" dirty="0"/>
              <a:t>-ЩИК-</a:t>
            </a:r>
            <a:r>
              <a:rPr lang="ru-RU" dirty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После остальных согласных (банщик, фонарщик)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</a:t>
            </a:r>
            <a:r>
              <a:rPr lang="ru-RU" b="1" u="sng" dirty="0" smtClean="0"/>
              <a:t>-</a:t>
            </a:r>
            <a:r>
              <a:rPr lang="ru-RU" b="1" u="sng" dirty="0"/>
              <a:t>ЕН- </a:t>
            </a:r>
            <a:endParaRPr lang="ru-RU" b="1" u="sng" dirty="0" smtClean="0"/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   пишем </a:t>
            </a:r>
            <a:r>
              <a:rPr lang="ru-RU" dirty="0"/>
              <a:t>в разносклоняемых существительных (время, бремя, семя, вымя, стремя, пламя, племя, темя, знамя, имя)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Например: семени, времени.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44304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Суффиксы причастий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Суффиксы действительных причастий настоящего времени:</a:t>
            </a:r>
          </a:p>
          <a:p>
            <a:pPr>
              <a:buNone/>
            </a:pPr>
            <a:r>
              <a:rPr lang="ru-RU" b="1" u="sng" dirty="0" smtClean="0"/>
              <a:t>-</a:t>
            </a:r>
            <a:r>
              <a:rPr lang="ru-RU" b="1" u="sng" dirty="0" err="1" smtClean="0"/>
              <a:t>ущ</a:t>
            </a:r>
            <a:r>
              <a:rPr lang="ru-RU" b="1" u="sng" dirty="0" smtClean="0"/>
              <a:t>-/-</a:t>
            </a:r>
            <a:r>
              <a:rPr lang="ru-RU" b="1" u="sng" dirty="0" err="1" smtClean="0"/>
              <a:t>ющ</a:t>
            </a:r>
            <a:r>
              <a:rPr lang="ru-RU" b="1" u="sng" dirty="0" smtClean="0"/>
              <a:t>-</a:t>
            </a:r>
          </a:p>
          <a:p>
            <a:pPr>
              <a:buNone/>
            </a:pPr>
            <a:r>
              <a:rPr lang="ru-RU" dirty="0" smtClean="0"/>
              <a:t>от глагола 1 спряжения (тает – тающий)</a:t>
            </a:r>
          </a:p>
          <a:p>
            <a:pPr>
              <a:buNone/>
            </a:pPr>
            <a:r>
              <a:rPr lang="ru-RU" b="1" u="sng" dirty="0" smtClean="0"/>
              <a:t>-</a:t>
            </a:r>
            <a:r>
              <a:rPr lang="ru-RU" b="1" u="sng" dirty="0" err="1" smtClean="0"/>
              <a:t>ащ</a:t>
            </a:r>
            <a:r>
              <a:rPr lang="ru-RU" b="1" u="sng" dirty="0" smtClean="0"/>
              <a:t>-/-</a:t>
            </a:r>
            <a:r>
              <a:rPr lang="ru-RU" b="1" u="sng" dirty="0" err="1" smtClean="0"/>
              <a:t>ящ</a:t>
            </a:r>
            <a:r>
              <a:rPr lang="ru-RU" b="1" u="sng" dirty="0" smtClean="0"/>
              <a:t>-</a:t>
            </a:r>
          </a:p>
          <a:p>
            <a:pPr>
              <a:buNone/>
            </a:pPr>
            <a:r>
              <a:rPr lang="ru-RU" smtClean="0"/>
              <a:t>от </a:t>
            </a:r>
            <a:r>
              <a:rPr lang="ru-RU" dirty="0" smtClean="0"/>
              <a:t>глагола 2 спряжения (клеит- клеящий)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548</Words>
  <Application>Microsoft Office PowerPoint</Application>
  <PresentationFormat>Экран (4:3)</PresentationFormat>
  <Paragraphs>90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Правописание суффиксов </vt:lpstr>
      <vt:lpstr>Суффиксы глаголов </vt:lpstr>
      <vt:lpstr>Суффиксы прилагательных  </vt:lpstr>
      <vt:lpstr>Суффиксы прилагательных  </vt:lpstr>
      <vt:lpstr>Суффиксы прилагательных  </vt:lpstr>
      <vt:lpstr>Суффиксы существительных  </vt:lpstr>
      <vt:lpstr>Суффиксы существительных  </vt:lpstr>
      <vt:lpstr>Суффиксы существительных  </vt:lpstr>
      <vt:lpstr>Суффиксы причастий </vt:lpstr>
      <vt:lpstr>Суффиксы причастий </vt:lpstr>
      <vt:lpstr>Суффиксы деепричастий </vt:lpstr>
      <vt:lpstr>Суффиксы наречий О А </vt:lpstr>
      <vt:lpstr>О Ё после шипящих в суффиксах прилагательных, существительных, наречий  </vt:lpstr>
      <vt:lpstr>Укажите варианты ответов, в которых в обоих словах одного ряда пропущена одна и та же буква. Запишите номера ответов.</vt:lpstr>
      <vt:lpstr>Слайд 15</vt:lpstr>
      <vt:lpstr>Укажите варианты ответов, в которых в обоих словах одного ряда пропущена одна и та же буква. Запишите номера ответов.</vt:lpstr>
      <vt:lpstr>Слайд 17</vt:lpstr>
      <vt:lpstr>Укажите варианты ответов, в которых в обоих словах одного ряда пропущена одна и та же буква. Запишите номера ответов.</vt:lpstr>
      <vt:lpstr>Слайд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Правописание суффиксов</dc:title>
  <dc:creator>user</dc:creator>
  <cp:lastModifiedBy>user</cp:lastModifiedBy>
  <cp:revision>12</cp:revision>
  <dcterms:created xsi:type="dcterms:W3CDTF">2020-01-30T15:35:17Z</dcterms:created>
  <dcterms:modified xsi:type="dcterms:W3CDTF">2020-01-30T17:32:55Z</dcterms:modified>
</cp:coreProperties>
</file>