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615" autoAdjust="0"/>
  </p:normalViewPr>
  <p:slideViewPr>
    <p:cSldViewPr>
      <p:cViewPr varScale="1">
        <p:scale>
          <a:sx n="47" d="100"/>
          <a:sy n="47" d="100"/>
        </p:scale>
        <p:origin x="-117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2D6E33E9-04D2-436E-ADA5-02BBE625E909}" type="datetimeFigureOut">
              <a:rPr lang="ru-RU" smtClean="0"/>
              <a:t>27.01.2020</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2168036E-4CA7-4C95-A6C9-594F41B87671}" type="slidenum">
              <a:rPr lang="ru-RU" smtClean="0"/>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D6E33E9-04D2-436E-ADA5-02BBE625E909}" type="datetimeFigureOut">
              <a:rPr lang="ru-RU" smtClean="0"/>
              <a:t>27.01.2020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168036E-4CA7-4C95-A6C9-594F41B87671}"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D6E33E9-04D2-436E-ADA5-02BBE625E909}" type="datetimeFigureOut">
              <a:rPr lang="ru-RU" smtClean="0"/>
              <a:t>27.01.2020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168036E-4CA7-4C95-A6C9-594F41B87671}"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D6E33E9-04D2-436E-ADA5-02BBE625E909}" type="datetimeFigureOut">
              <a:rPr lang="ru-RU" smtClean="0"/>
              <a:t>27.01.2020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168036E-4CA7-4C95-A6C9-594F41B87671}"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2D6E33E9-04D2-436E-ADA5-02BBE625E909}" type="datetimeFigureOut">
              <a:rPr lang="ru-RU" smtClean="0"/>
              <a:t>27.01.2020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168036E-4CA7-4C95-A6C9-594F41B87671}" type="slidenum">
              <a:rPr lang="ru-RU" smtClean="0"/>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2D6E33E9-04D2-436E-ADA5-02BBE625E909}" type="datetimeFigureOut">
              <a:rPr lang="ru-RU" smtClean="0"/>
              <a:t>27.01.2020</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2168036E-4CA7-4C95-A6C9-594F41B87671}"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2D6E33E9-04D2-436E-ADA5-02BBE625E909}" type="datetimeFigureOut">
              <a:rPr lang="ru-RU" smtClean="0"/>
              <a:t>27.01.2020</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2168036E-4CA7-4C95-A6C9-594F41B87671}"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2D6E33E9-04D2-436E-ADA5-02BBE625E909}" type="datetimeFigureOut">
              <a:rPr lang="ru-RU" smtClean="0"/>
              <a:t>27.01.2020</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2168036E-4CA7-4C95-A6C9-594F41B87671}"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2D6E33E9-04D2-436E-ADA5-02BBE625E909}" type="datetimeFigureOut">
              <a:rPr lang="ru-RU" smtClean="0"/>
              <a:t>27.01.2020</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2168036E-4CA7-4C95-A6C9-594F41B87671}" type="slidenum">
              <a:rPr lang="ru-RU" smtClean="0"/>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2D6E33E9-04D2-436E-ADA5-02BBE625E909}" type="datetimeFigureOut">
              <a:rPr lang="ru-RU" smtClean="0"/>
              <a:t>27.01.2020</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2168036E-4CA7-4C95-A6C9-594F41B87671}"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2D6E33E9-04D2-436E-ADA5-02BBE625E909}" type="datetimeFigureOut">
              <a:rPr lang="ru-RU" smtClean="0"/>
              <a:t>27.01.2020</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2168036E-4CA7-4C95-A6C9-594F41B87671}" type="slidenum">
              <a:rPr lang="ru-RU" smtClean="0"/>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D6E33E9-04D2-436E-ADA5-02BBE625E909}" type="datetimeFigureOut">
              <a:rPr lang="ru-RU" smtClean="0"/>
              <a:t>27.01.2020</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168036E-4CA7-4C95-A6C9-594F41B87671}" type="slidenum">
              <a:rPr lang="ru-RU" smtClean="0"/>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9.gif"/><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32560" y="2314006"/>
            <a:ext cx="7406640" cy="1472184"/>
          </a:xfrm>
        </p:spPr>
        <p:txBody>
          <a:bodyPr>
            <a:normAutofit fontScale="90000"/>
          </a:bodyPr>
          <a:lstStyle/>
          <a:p>
            <a:pPr algn="ctr"/>
            <a:r>
              <a:rPr lang="ru-RU" b="1" dirty="0" smtClean="0">
                <a:solidFill>
                  <a:schemeClr val="accent3"/>
                </a:solidFill>
              </a:rPr>
              <a:t>Революционная поэзия В. В. Маяковского.</a:t>
            </a:r>
            <a:br>
              <a:rPr lang="ru-RU" b="1" dirty="0" smtClean="0">
                <a:solidFill>
                  <a:schemeClr val="accent3"/>
                </a:solidFill>
              </a:rPr>
            </a:br>
            <a:endParaRPr lang="ru-RU" b="1" dirty="0">
              <a:solidFill>
                <a:schemeClr val="accent3"/>
              </a:solidFill>
            </a:endParaRPr>
          </a:p>
        </p:txBody>
      </p:sp>
      <p:sp>
        <p:nvSpPr>
          <p:cNvPr id="6" name="TextBox 5"/>
          <p:cNvSpPr txBox="1"/>
          <p:nvPr/>
        </p:nvSpPr>
        <p:spPr>
          <a:xfrm>
            <a:off x="2000232" y="3286124"/>
            <a:ext cx="6500858" cy="1384995"/>
          </a:xfrm>
          <a:prstGeom prst="rect">
            <a:avLst/>
          </a:prstGeom>
          <a:noFill/>
        </p:spPr>
        <p:txBody>
          <a:bodyPr wrap="square" rtlCol="0">
            <a:spAutoFit/>
          </a:bodyPr>
          <a:lstStyle/>
          <a:p>
            <a:r>
              <a:rPr lang="ru-RU" sz="2800" dirty="0" smtClean="0">
                <a:solidFill>
                  <a:schemeClr val="accent6">
                    <a:lumMod val="75000"/>
                  </a:schemeClr>
                </a:solidFill>
              </a:rPr>
              <a:t>«…засучив рукава» боролся, «определяя свое право на существование как писателя революции, для революции…»</a:t>
            </a:r>
            <a:endParaRPr lang="ru-RU" sz="2800" dirty="0">
              <a:solidFill>
                <a:schemeClr val="accent6">
                  <a:lumMod val="75000"/>
                </a:schemeClr>
              </a:solidFill>
            </a:endParaRPr>
          </a:p>
        </p:txBody>
      </p:sp>
      <p:pic>
        <p:nvPicPr>
          <p:cNvPr id="7" name="Рисунок 6" descr="ма.jpg"/>
          <p:cNvPicPr>
            <a:picLocks noChangeAspect="1"/>
          </p:cNvPicPr>
          <p:nvPr/>
        </p:nvPicPr>
        <p:blipFill>
          <a:blip r:embed="rId2" cstate="print"/>
          <a:stretch>
            <a:fillRect/>
          </a:stretch>
        </p:blipFill>
        <p:spPr>
          <a:xfrm>
            <a:off x="7500958" y="4543856"/>
            <a:ext cx="1643042" cy="2314144"/>
          </a:xfrm>
          <a:prstGeom prst="rect">
            <a:avLst/>
          </a:prstGeom>
        </p:spPr>
      </p:pic>
      <p:pic>
        <p:nvPicPr>
          <p:cNvPr id="8" name="Рисунок 7" descr="книга1.gif"/>
          <p:cNvPicPr>
            <a:picLocks noChangeAspect="1"/>
          </p:cNvPicPr>
          <p:nvPr/>
        </p:nvPicPr>
        <p:blipFill>
          <a:blip r:embed="rId3"/>
          <a:stretch>
            <a:fillRect/>
          </a:stretch>
        </p:blipFill>
        <p:spPr>
          <a:xfrm>
            <a:off x="285720" y="5595932"/>
            <a:ext cx="1262068" cy="12620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лист.jpg"/>
          <p:cNvPicPr>
            <a:picLocks noChangeAspect="1"/>
          </p:cNvPicPr>
          <p:nvPr/>
        </p:nvPicPr>
        <p:blipFill>
          <a:blip r:embed="rId2"/>
          <a:stretch>
            <a:fillRect/>
          </a:stretch>
        </p:blipFill>
        <p:spPr>
          <a:xfrm>
            <a:off x="35612" y="0"/>
            <a:ext cx="9108420" cy="6858000"/>
          </a:xfrm>
          <a:prstGeom prst="rect">
            <a:avLst/>
          </a:prstGeom>
        </p:spPr>
      </p:pic>
      <p:sp>
        <p:nvSpPr>
          <p:cNvPr id="3" name="Содержимое 2"/>
          <p:cNvSpPr>
            <a:spLocks noGrp="1"/>
          </p:cNvSpPr>
          <p:nvPr>
            <p:ph idx="1"/>
          </p:nvPr>
        </p:nvSpPr>
        <p:spPr>
          <a:xfrm>
            <a:off x="0" y="0"/>
            <a:ext cx="9144000" cy="6858000"/>
          </a:xfrm>
        </p:spPr>
        <p:txBody>
          <a:bodyPr>
            <a:normAutofit/>
          </a:bodyPr>
          <a:lstStyle/>
          <a:p>
            <a:r>
              <a:rPr lang="ru-RU" dirty="0" smtClean="0"/>
              <a:t>Через революцию Маяковский обретает Родину, ранее для него как бы не существующую. Гордость своей революционной эпохой превалирует в его произведениях. Восприняв революцию как первый акт преображения жизни, поэт ищет людей, способных продолжить дело строительство новой жизни. Создает поэмы «В. И. Ленин», «Хорошо!» Маяковскому, как мы увидели, был свойственен не только оптимистический взгляд на настоящее и будущее. Это выразилось и в его стихотворениях, и в драматических произведениях поэта.</a:t>
            </a:r>
            <a:endParaRPr lang="ru-RU" dirty="0"/>
          </a:p>
        </p:txBody>
      </p:sp>
      <p:pic>
        <p:nvPicPr>
          <p:cNvPr id="5" name="Рисунок 4" descr="воц.gif"/>
          <p:cNvPicPr>
            <a:picLocks noChangeAspect="1"/>
          </p:cNvPicPr>
          <p:nvPr/>
        </p:nvPicPr>
        <p:blipFill>
          <a:blip r:embed="rId3" cstate="print"/>
          <a:stretch>
            <a:fillRect/>
          </a:stretch>
        </p:blipFill>
        <p:spPr>
          <a:xfrm flipH="1">
            <a:off x="8501066" y="4929198"/>
            <a:ext cx="642934" cy="192880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descr="лист.jpg"/>
          <p:cNvPicPr>
            <a:picLocks noChangeAspect="1"/>
          </p:cNvPicPr>
          <p:nvPr/>
        </p:nvPicPr>
        <p:blipFill>
          <a:blip r:embed="rId2"/>
          <a:stretch>
            <a:fillRect/>
          </a:stretch>
        </p:blipFill>
        <p:spPr>
          <a:xfrm>
            <a:off x="35612" y="0"/>
            <a:ext cx="9108420" cy="6858000"/>
          </a:xfrm>
          <a:prstGeom prst="rect">
            <a:avLst/>
          </a:prstGeom>
        </p:spPr>
      </p:pic>
      <p:sp>
        <p:nvSpPr>
          <p:cNvPr id="3" name="Содержимое 2"/>
          <p:cNvSpPr>
            <a:spLocks noGrp="1"/>
          </p:cNvSpPr>
          <p:nvPr>
            <p:ph idx="1"/>
          </p:nvPr>
        </p:nvSpPr>
        <p:spPr>
          <a:xfrm>
            <a:off x="0" y="0"/>
            <a:ext cx="9144000" cy="3143248"/>
          </a:xfrm>
        </p:spPr>
        <p:txBody>
          <a:bodyPr>
            <a:normAutofit fontScale="92500" lnSpcReduction="10000"/>
          </a:bodyPr>
          <a:lstStyle/>
          <a:p>
            <a:r>
              <a:rPr lang="ru-RU" dirty="0" smtClean="0"/>
              <a:t>17 декабря 1918 г. Поэт впервые прочел со сцены Матросского театра стихи «Левый марш (Матросам)». В марте 1919г. Он переезжает в Москву, начинает активно сотрудничать в РОСТА (Российское телеграфное агентство), оформляет (как поэт и как художник) для РОСТА агитационно-сатирические плакаты («Окна РОСТА»)</a:t>
            </a:r>
            <a:endParaRPr lang="ru-RU" dirty="0"/>
          </a:p>
        </p:txBody>
      </p:sp>
      <p:pic>
        <p:nvPicPr>
          <p:cNvPr id="4" name="Рисунок 3" descr="в.jpg"/>
          <p:cNvPicPr>
            <a:picLocks noChangeAspect="1"/>
          </p:cNvPicPr>
          <p:nvPr/>
        </p:nvPicPr>
        <p:blipFill>
          <a:blip r:embed="rId3"/>
          <a:stretch>
            <a:fillRect/>
          </a:stretch>
        </p:blipFill>
        <p:spPr>
          <a:xfrm>
            <a:off x="571472" y="3000372"/>
            <a:ext cx="2811682" cy="3857628"/>
          </a:xfrm>
          <a:prstGeom prst="rect">
            <a:avLst/>
          </a:prstGeom>
        </p:spPr>
      </p:pic>
      <p:pic>
        <p:nvPicPr>
          <p:cNvPr id="6" name="Рисунок 5" descr="в.jpg_large"/>
          <p:cNvPicPr>
            <a:picLocks noChangeAspect="1"/>
          </p:cNvPicPr>
          <p:nvPr/>
        </p:nvPicPr>
        <p:blipFill>
          <a:blip r:embed="rId4"/>
          <a:stretch>
            <a:fillRect/>
          </a:stretch>
        </p:blipFill>
        <p:spPr>
          <a:xfrm>
            <a:off x="4000496" y="3000372"/>
            <a:ext cx="2786082" cy="3857628"/>
          </a:xfrm>
          <a:prstGeom prst="rect">
            <a:avLst/>
          </a:prstGeom>
        </p:spPr>
      </p:pic>
      <p:pic>
        <p:nvPicPr>
          <p:cNvPr id="8" name="Рисунок 7" descr="кар.gif"/>
          <p:cNvPicPr>
            <a:picLocks noChangeAspect="1"/>
          </p:cNvPicPr>
          <p:nvPr/>
        </p:nvPicPr>
        <p:blipFill>
          <a:blip r:embed="rId5"/>
          <a:stretch>
            <a:fillRect/>
          </a:stretch>
        </p:blipFill>
        <p:spPr>
          <a:xfrm>
            <a:off x="7550787" y="2143116"/>
            <a:ext cx="1593213" cy="442913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descr="лист.jpg"/>
          <p:cNvPicPr>
            <a:picLocks noChangeAspect="1"/>
          </p:cNvPicPr>
          <p:nvPr/>
        </p:nvPicPr>
        <p:blipFill>
          <a:blip r:embed="rId2"/>
          <a:stretch>
            <a:fillRect/>
          </a:stretch>
        </p:blipFill>
        <p:spPr>
          <a:xfrm>
            <a:off x="35612" y="0"/>
            <a:ext cx="9108420" cy="6858000"/>
          </a:xfrm>
          <a:prstGeom prst="rect">
            <a:avLst/>
          </a:prstGeom>
        </p:spPr>
      </p:pic>
      <p:sp>
        <p:nvSpPr>
          <p:cNvPr id="2" name="Заголовок 1"/>
          <p:cNvSpPr>
            <a:spLocks noGrp="1"/>
          </p:cNvSpPr>
          <p:nvPr>
            <p:ph type="title"/>
          </p:nvPr>
        </p:nvSpPr>
        <p:spPr/>
        <p:txBody>
          <a:bodyPr/>
          <a:lstStyle/>
          <a:p>
            <a:r>
              <a:rPr lang="ru-RU" dirty="0" smtClean="0"/>
              <a:t>Работа в окнах РОСТА.</a:t>
            </a:r>
            <a:endParaRPr lang="ru-RU" dirty="0"/>
          </a:p>
        </p:txBody>
      </p:sp>
      <p:pic>
        <p:nvPicPr>
          <p:cNvPr id="5" name="Содержимое 4" descr="вс.jpg"/>
          <p:cNvPicPr>
            <a:picLocks noGrp="1" noChangeAspect="1"/>
          </p:cNvPicPr>
          <p:nvPr>
            <p:ph sz="half" idx="1"/>
          </p:nvPr>
        </p:nvPicPr>
        <p:blipFill>
          <a:blip r:embed="rId3"/>
          <a:stretch>
            <a:fillRect/>
          </a:stretch>
        </p:blipFill>
        <p:spPr>
          <a:xfrm>
            <a:off x="1428728" y="1142984"/>
            <a:ext cx="3313072" cy="5294864"/>
          </a:xfrm>
        </p:spPr>
      </p:pic>
      <p:sp>
        <p:nvSpPr>
          <p:cNvPr id="4" name="Содержимое 3"/>
          <p:cNvSpPr>
            <a:spLocks noGrp="1"/>
          </p:cNvSpPr>
          <p:nvPr>
            <p:ph sz="half" idx="2"/>
          </p:nvPr>
        </p:nvSpPr>
        <p:spPr>
          <a:xfrm>
            <a:off x="5276088" y="1142984"/>
            <a:ext cx="3867912" cy="5715016"/>
          </a:xfrm>
        </p:spPr>
        <p:txBody>
          <a:bodyPr>
            <a:normAutofit fontScale="92500" lnSpcReduction="20000"/>
          </a:bodyPr>
          <a:lstStyle/>
          <a:p>
            <a:r>
              <a:rPr lang="ru-RU" dirty="0" smtClean="0"/>
              <a:t>В </a:t>
            </a:r>
            <a:r>
              <a:rPr lang="ru-RU" dirty="0" smtClean="0"/>
              <a:t>работе над плакатами в «Окнах сатиры» Маяковский проявил свой сатирический талант. Если в предреволюционные годы сатира поэта была направлена на «жирных», на «буржуев», то в 20-х годах мишенью сатиры стали враги революции. Этих врагов не надо искать далеко, они разлагают революцию изнутри.</a:t>
            </a:r>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лист.jpg"/>
          <p:cNvPicPr>
            <a:picLocks noChangeAspect="1"/>
          </p:cNvPicPr>
          <p:nvPr/>
        </p:nvPicPr>
        <p:blipFill>
          <a:blip r:embed="rId2"/>
          <a:stretch>
            <a:fillRect/>
          </a:stretch>
        </p:blipFill>
        <p:spPr>
          <a:xfrm>
            <a:off x="35612" y="0"/>
            <a:ext cx="9108420" cy="6858000"/>
          </a:xfrm>
          <a:prstGeom prst="rect">
            <a:avLst/>
          </a:prstGeom>
        </p:spPr>
      </p:pic>
      <p:sp>
        <p:nvSpPr>
          <p:cNvPr id="3" name="Содержимое 2"/>
          <p:cNvSpPr>
            <a:spLocks noGrp="1"/>
          </p:cNvSpPr>
          <p:nvPr>
            <p:ph sz="half" idx="1"/>
          </p:nvPr>
        </p:nvSpPr>
        <p:spPr>
          <a:xfrm>
            <a:off x="428596" y="1524000"/>
            <a:ext cx="4664612" cy="4663440"/>
          </a:xfrm>
        </p:spPr>
        <p:txBody>
          <a:bodyPr>
            <a:normAutofit/>
          </a:bodyPr>
          <a:lstStyle/>
          <a:p>
            <a:pPr>
              <a:buNone/>
            </a:pPr>
            <a:r>
              <a:rPr lang="ru-RU" dirty="0" smtClean="0"/>
              <a:t> «Боюсь, что несмотря на народные похороны, на весь почёт ему, на весь плач по нём Москвы и России, Россия и до сих пор не поняла, кто ей был дан в лице Маяковского».</a:t>
            </a:r>
          </a:p>
          <a:p>
            <a:pPr>
              <a:buNone/>
            </a:pPr>
            <a:r>
              <a:rPr lang="ru-RU" dirty="0" smtClean="0"/>
              <a:t>                       М. Цветаева</a:t>
            </a:r>
            <a:endParaRPr lang="ru-RU" dirty="0"/>
          </a:p>
        </p:txBody>
      </p:sp>
      <p:pic>
        <p:nvPicPr>
          <p:cNvPr id="5" name="Содержимое 4" descr="маяковский.jpg"/>
          <p:cNvPicPr>
            <a:picLocks noGrp="1" noChangeAspect="1"/>
          </p:cNvPicPr>
          <p:nvPr>
            <p:ph sz="half" idx="2"/>
          </p:nvPr>
        </p:nvPicPr>
        <p:blipFill>
          <a:blip r:embed="rId3"/>
          <a:stretch>
            <a:fillRect/>
          </a:stretch>
        </p:blipFill>
        <p:spPr>
          <a:xfrm>
            <a:off x="5338403" y="1524000"/>
            <a:ext cx="3534494" cy="466407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skachat-kartinki-spasibo-za-vnimanie-dlya-prezentacii-cover-385.jpg"/>
          <p:cNvPicPr>
            <a:picLocks noChangeAspect="1"/>
          </p:cNvPicPr>
          <p:nvPr/>
        </p:nvPicPr>
        <p:blipFill>
          <a:blip r:embed="rId2"/>
          <a:stretch>
            <a:fillRect/>
          </a:stretch>
        </p:blipFill>
        <p:spPr>
          <a:xfrm>
            <a:off x="0" y="0"/>
            <a:ext cx="9144000" cy="6858000"/>
          </a:xfrm>
          <a:prstGeom prst="rect">
            <a:avLst/>
          </a:prstGeom>
        </p:spPr>
      </p:pic>
      <p:pic>
        <p:nvPicPr>
          <p:cNvPr id="4" name="Рисунок 3" descr="sal7.gif"/>
          <p:cNvPicPr>
            <a:picLocks noChangeAspect="1"/>
          </p:cNvPicPr>
          <p:nvPr/>
        </p:nvPicPr>
        <p:blipFill>
          <a:blip r:embed="rId3"/>
          <a:stretch>
            <a:fillRect/>
          </a:stretch>
        </p:blipFill>
        <p:spPr>
          <a:xfrm>
            <a:off x="5759658" y="3143248"/>
            <a:ext cx="3384342" cy="371475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лист.jpg"/>
          <p:cNvPicPr>
            <a:picLocks noChangeAspect="1"/>
          </p:cNvPicPr>
          <p:nvPr/>
        </p:nvPicPr>
        <p:blipFill>
          <a:blip r:embed="rId2"/>
          <a:stretch>
            <a:fillRect/>
          </a:stretch>
        </p:blipFill>
        <p:spPr>
          <a:xfrm>
            <a:off x="35612" y="0"/>
            <a:ext cx="9108420" cy="6858000"/>
          </a:xfrm>
          <a:prstGeom prst="rect">
            <a:avLst/>
          </a:prstGeom>
        </p:spPr>
      </p:pic>
      <p:sp>
        <p:nvSpPr>
          <p:cNvPr id="2" name="Заголовок 1"/>
          <p:cNvSpPr>
            <a:spLocks noGrp="1"/>
          </p:cNvSpPr>
          <p:nvPr>
            <p:ph type="title"/>
          </p:nvPr>
        </p:nvSpPr>
        <p:spPr>
          <a:xfrm>
            <a:off x="928662" y="274638"/>
            <a:ext cx="7498080" cy="1143000"/>
          </a:xfrm>
        </p:spPr>
        <p:txBody>
          <a:bodyPr>
            <a:normAutofit fontScale="90000"/>
          </a:bodyPr>
          <a:lstStyle/>
          <a:p>
            <a:r>
              <a:rPr lang="ru-RU" dirty="0" smtClean="0"/>
              <a:t>«Я – поэт. Этим и интересен. Об этом и пишу»</a:t>
            </a:r>
            <a:endParaRPr lang="ru-RU" dirty="0"/>
          </a:p>
        </p:txBody>
      </p:sp>
      <p:sp>
        <p:nvSpPr>
          <p:cNvPr id="3" name="Содержимое 2"/>
          <p:cNvSpPr>
            <a:spLocks noGrp="1"/>
          </p:cNvSpPr>
          <p:nvPr>
            <p:ph idx="1"/>
          </p:nvPr>
        </p:nvSpPr>
        <p:spPr>
          <a:xfrm>
            <a:off x="3003242" y="1000108"/>
            <a:ext cx="6140758" cy="5857892"/>
          </a:xfrm>
        </p:spPr>
        <p:txBody>
          <a:bodyPr>
            <a:normAutofit/>
          </a:bodyPr>
          <a:lstStyle/>
          <a:p>
            <a:pPr algn="ctr">
              <a:buNone/>
            </a:pPr>
            <a:endParaRPr lang="ru-RU" dirty="0" smtClean="0"/>
          </a:p>
          <a:p>
            <a:pPr algn="ctr">
              <a:buNone/>
            </a:pPr>
            <a:r>
              <a:rPr lang="ru-RU" dirty="0" smtClean="0"/>
              <a:t>«первое непосредственное впечатление о чтение раннего Маяковского – безусловная исключительная одаренность автора…</a:t>
            </a:r>
          </a:p>
          <a:p>
            <a:pPr algn="ctr">
              <a:buNone/>
            </a:pPr>
            <a:r>
              <a:rPr lang="ru-RU" dirty="0" smtClean="0"/>
              <a:t> Перед нами совершенно новый поэт, даже теперь… ничего не утративший от своей новизны и оригинальности…</a:t>
            </a:r>
          </a:p>
          <a:p>
            <a:pPr>
              <a:buNone/>
            </a:pPr>
            <a:r>
              <a:rPr lang="ru-RU" dirty="0" smtClean="0"/>
              <a:t>                             Ю. </a:t>
            </a:r>
            <a:r>
              <a:rPr lang="ru-RU" dirty="0" err="1" smtClean="0"/>
              <a:t>Карабчиевский</a:t>
            </a:r>
            <a:endParaRPr lang="ru-RU" dirty="0"/>
          </a:p>
        </p:txBody>
      </p:sp>
      <p:pic>
        <p:nvPicPr>
          <p:cNvPr id="5" name="Рисунок 4" descr="маяк.jpg"/>
          <p:cNvPicPr>
            <a:picLocks noChangeAspect="1"/>
          </p:cNvPicPr>
          <p:nvPr/>
        </p:nvPicPr>
        <p:blipFill>
          <a:blip r:embed="rId3" cstate="print"/>
          <a:stretch>
            <a:fillRect/>
          </a:stretch>
        </p:blipFill>
        <p:spPr>
          <a:xfrm>
            <a:off x="0" y="2071678"/>
            <a:ext cx="3341622" cy="3983956"/>
          </a:xfrm>
          <a:prstGeom prst="rect">
            <a:avLst/>
          </a:prstGeom>
        </p:spPr>
      </p:pic>
      <p:pic>
        <p:nvPicPr>
          <p:cNvPr id="6" name="Рисунок 5" descr="вокс.gif"/>
          <p:cNvPicPr>
            <a:picLocks noChangeAspect="1"/>
          </p:cNvPicPr>
          <p:nvPr/>
        </p:nvPicPr>
        <p:blipFill>
          <a:blip r:embed="rId4" cstate="print"/>
          <a:stretch>
            <a:fillRect/>
          </a:stretch>
        </p:blipFill>
        <p:spPr>
          <a:xfrm>
            <a:off x="8192413" y="1"/>
            <a:ext cx="819545" cy="171448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лист.jpg"/>
          <p:cNvPicPr>
            <a:picLocks noChangeAspect="1"/>
          </p:cNvPicPr>
          <p:nvPr/>
        </p:nvPicPr>
        <p:blipFill>
          <a:blip r:embed="rId2"/>
          <a:stretch>
            <a:fillRect/>
          </a:stretch>
        </p:blipFill>
        <p:spPr>
          <a:xfrm>
            <a:off x="35612" y="0"/>
            <a:ext cx="9108420" cy="6858000"/>
          </a:xfrm>
          <a:prstGeom prst="rect">
            <a:avLst/>
          </a:prstGeom>
        </p:spPr>
      </p:pic>
      <p:sp>
        <p:nvSpPr>
          <p:cNvPr id="3" name="Содержимое 2"/>
          <p:cNvSpPr>
            <a:spLocks noGrp="1"/>
          </p:cNvSpPr>
          <p:nvPr>
            <p:ph idx="1"/>
          </p:nvPr>
        </p:nvSpPr>
        <p:spPr>
          <a:xfrm>
            <a:off x="3714744" y="1928802"/>
            <a:ext cx="5429256" cy="3624274"/>
          </a:xfrm>
        </p:spPr>
        <p:txBody>
          <a:bodyPr>
            <a:normAutofit lnSpcReduction="10000"/>
          </a:bodyPr>
          <a:lstStyle/>
          <a:p>
            <a:pPr algn="ctr">
              <a:buNone/>
            </a:pPr>
            <a:r>
              <a:rPr lang="ru-RU" dirty="0" smtClean="0"/>
              <a:t>Маяковский своим даром выразил пафос эпохи, сутью которой явились мировая и гражданская войны. Его революционность – уловленный его талантом дух нового времени.</a:t>
            </a:r>
            <a:endParaRPr lang="ru-RU" dirty="0"/>
          </a:p>
        </p:txBody>
      </p:sp>
      <p:pic>
        <p:nvPicPr>
          <p:cNvPr id="5" name="Рисунок 4" descr="лвм.jpg"/>
          <p:cNvPicPr>
            <a:picLocks noChangeAspect="1"/>
          </p:cNvPicPr>
          <p:nvPr/>
        </p:nvPicPr>
        <p:blipFill>
          <a:blip r:embed="rId3"/>
          <a:stretch>
            <a:fillRect/>
          </a:stretch>
        </p:blipFill>
        <p:spPr>
          <a:xfrm>
            <a:off x="428596" y="1285860"/>
            <a:ext cx="3581400" cy="4762500"/>
          </a:xfrm>
          <a:prstGeom prst="rect">
            <a:avLst/>
          </a:prstGeom>
        </p:spPr>
      </p:pic>
      <p:pic>
        <p:nvPicPr>
          <p:cNvPr id="6" name="Рисунок 5" descr="ручка.gif"/>
          <p:cNvPicPr>
            <a:picLocks noChangeAspect="1"/>
          </p:cNvPicPr>
          <p:nvPr/>
        </p:nvPicPr>
        <p:blipFill>
          <a:blip r:embed="rId4"/>
          <a:stretch>
            <a:fillRect/>
          </a:stretch>
        </p:blipFill>
        <p:spPr>
          <a:xfrm>
            <a:off x="7429520" y="5214950"/>
            <a:ext cx="1423995" cy="12700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лм.jpg"/>
          <p:cNvPicPr>
            <a:picLocks noChangeAspect="1"/>
          </p:cNvPicPr>
          <p:nvPr/>
        </p:nvPicPr>
        <p:blipFill>
          <a:blip r:embed="rId2"/>
          <a:stretch>
            <a:fillRect/>
          </a:stretch>
        </p:blipFill>
        <p:spPr>
          <a:xfrm>
            <a:off x="0" y="0"/>
            <a:ext cx="9144000" cy="6858000"/>
          </a:xfrm>
          <a:prstGeom prst="rect">
            <a:avLst/>
          </a:prstGeom>
        </p:spPr>
      </p:pic>
      <p:pic>
        <p:nvPicPr>
          <p:cNvPr id="3" name="Рисунок 2" descr="моряк.gif"/>
          <p:cNvPicPr>
            <a:picLocks noChangeAspect="1"/>
          </p:cNvPicPr>
          <p:nvPr/>
        </p:nvPicPr>
        <p:blipFill>
          <a:blip r:embed="rId3"/>
          <a:stretch>
            <a:fillRect/>
          </a:stretch>
        </p:blipFill>
        <p:spPr>
          <a:xfrm>
            <a:off x="7810495" y="5524495"/>
            <a:ext cx="1333505" cy="133350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лист.jpg"/>
          <p:cNvPicPr>
            <a:picLocks noChangeAspect="1"/>
          </p:cNvPicPr>
          <p:nvPr/>
        </p:nvPicPr>
        <p:blipFill>
          <a:blip r:embed="rId2"/>
          <a:stretch>
            <a:fillRect/>
          </a:stretch>
        </p:blipFill>
        <p:spPr>
          <a:xfrm>
            <a:off x="35612" y="0"/>
            <a:ext cx="9108420" cy="6858000"/>
          </a:xfrm>
          <a:prstGeom prst="rect">
            <a:avLst/>
          </a:prstGeom>
        </p:spPr>
      </p:pic>
      <p:sp>
        <p:nvSpPr>
          <p:cNvPr id="3" name="Содержимое 2"/>
          <p:cNvSpPr>
            <a:spLocks noGrp="1"/>
          </p:cNvSpPr>
          <p:nvPr>
            <p:ph idx="1"/>
          </p:nvPr>
        </p:nvSpPr>
        <p:spPr>
          <a:xfrm>
            <a:off x="0" y="3071810"/>
            <a:ext cx="9144000" cy="3786190"/>
          </a:xfrm>
        </p:spPr>
        <p:txBody>
          <a:bodyPr>
            <a:normAutofit fontScale="77500" lnSpcReduction="20000"/>
          </a:bodyPr>
          <a:lstStyle/>
          <a:p>
            <a:r>
              <a:rPr lang="ru-RU" sz="2800" dirty="0" smtClean="0"/>
              <a:t>Литературная визитка «История создания стихотворения «Левый марш» Шёл 1918 год. В. Маяковский пишет стихотворение «Левый марш», задачей которого ставит укрепление духа разбегающейся по домам русской армии. Поэт рассказывал, что это стихотворение было написано за полчаса, пока он ехал в на запланированную встречу к матросам бывшего «Гвардейского экипажа» (так называлась воинская часть особого назначения). Отсюда его подзаголовок «Матросам». Нужно было укрепить боевой дух солдат, которые устали от войны и надеялись, что после революции она закончится. После победы пролетариата в 1917 году никто не хотел воевать, так как солдаты и матросы, набираемые в армию из простых крестьян, мечтали вернуться домой и получить обещанную землю. Убедить их вернуться на фронт и биться с врагами и являлось задачей В. Маяковского.</a:t>
            </a:r>
            <a:endParaRPr lang="ru-RU" sz="2800" dirty="0"/>
          </a:p>
        </p:txBody>
      </p:sp>
      <p:pic>
        <p:nvPicPr>
          <p:cNvPr id="4" name="Рисунок 3" descr="мг.jpeg"/>
          <p:cNvPicPr>
            <a:picLocks noChangeAspect="1"/>
          </p:cNvPicPr>
          <p:nvPr/>
        </p:nvPicPr>
        <p:blipFill>
          <a:blip r:embed="rId3"/>
          <a:stretch>
            <a:fillRect/>
          </a:stretch>
        </p:blipFill>
        <p:spPr>
          <a:xfrm>
            <a:off x="1000100" y="0"/>
            <a:ext cx="7072362" cy="308491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лист.jpg"/>
          <p:cNvPicPr>
            <a:picLocks noChangeAspect="1"/>
          </p:cNvPicPr>
          <p:nvPr/>
        </p:nvPicPr>
        <p:blipFill>
          <a:blip r:embed="rId2"/>
          <a:stretch>
            <a:fillRect/>
          </a:stretch>
        </p:blipFill>
        <p:spPr>
          <a:xfrm>
            <a:off x="35612" y="0"/>
            <a:ext cx="9108420" cy="6858000"/>
          </a:xfrm>
          <a:prstGeom prst="rect">
            <a:avLst/>
          </a:prstGeom>
        </p:spPr>
      </p:pic>
      <p:sp>
        <p:nvSpPr>
          <p:cNvPr id="2" name="Заголовок 1"/>
          <p:cNvSpPr>
            <a:spLocks noGrp="1"/>
          </p:cNvSpPr>
          <p:nvPr>
            <p:ph type="title"/>
          </p:nvPr>
        </p:nvSpPr>
        <p:spPr/>
        <p:txBody>
          <a:bodyPr/>
          <a:lstStyle/>
          <a:p>
            <a:r>
              <a:rPr lang="ru-RU" dirty="0" smtClean="0"/>
              <a:t>«Ода революции», 1918.</a:t>
            </a:r>
            <a:endParaRPr lang="ru-RU" dirty="0"/>
          </a:p>
        </p:txBody>
      </p:sp>
      <p:pic>
        <p:nvPicPr>
          <p:cNvPr id="5" name="Содержимое 4" descr="ода.jpg"/>
          <p:cNvPicPr>
            <a:picLocks noGrp="1" noChangeAspect="1"/>
          </p:cNvPicPr>
          <p:nvPr>
            <p:ph sz="half" idx="1"/>
          </p:nvPr>
        </p:nvPicPr>
        <p:blipFill>
          <a:blip r:embed="rId3"/>
          <a:stretch>
            <a:fillRect/>
          </a:stretch>
        </p:blipFill>
        <p:spPr>
          <a:xfrm>
            <a:off x="428596" y="2143116"/>
            <a:ext cx="4592666" cy="3444500"/>
          </a:xfrm>
        </p:spPr>
      </p:pic>
      <p:sp>
        <p:nvSpPr>
          <p:cNvPr id="4" name="Содержимое 3"/>
          <p:cNvSpPr>
            <a:spLocks noGrp="1"/>
          </p:cNvSpPr>
          <p:nvPr>
            <p:ph sz="half" idx="2"/>
          </p:nvPr>
        </p:nvSpPr>
        <p:spPr>
          <a:xfrm>
            <a:off x="5276088" y="1524000"/>
            <a:ext cx="3867912" cy="4663440"/>
          </a:xfrm>
        </p:spPr>
        <p:txBody>
          <a:bodyPr>
            <a:normAutofit/>
          </a:bodyPr>
          <a:lstStyle/>
          <a:p>
            <a:r>
              <a:rPr lang="ru-RU" sz="2550" dirty="0" smtClean="0"/>
              <a:t>Антитеза </a:t>
            </a:r>
            <a:r>
              <a:rPr lang="ru-RU" sz="2550" dirty="0" smtClean="0"/>
              <a:t>(противопоставление) пронизывает все произведение. На антитезе построены оксюмороны (сочетание </a:t>
            </a:r>
            <a:r>
              <a:rPr lang="ru-RU" sz="2550" dirty="0" smtClean="0"/>
              <a:t>противоположностей), </a:t>
            </a:r>
            <a:r>
              <a:rPr lang="ru-RU" sz="2550" dirty="0" smtClean="0"/>
              <a:t>характеризующие революцию.</a:t>
            </a:r>
            <a:endParaRPr lang="ru-RU" sz="25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оода.jpg"/>
          <p:cNvPicPr>
            <a:picLocks noChangeAspect="1"/>
          </p:cNvPicPr>
          <p:nvPr/>
        </p:nvPicPr>
        <p:blipFill>
          <a:blip r:embed="rId2"/>
          <a:stretch>
            <a:fillRect/>
          </a:stretch>
        </p:blipFill>
        <p:spPr>
          <a:xfrm>
            <a:off x="0" y="-1"/>
            <a:ext cx="9144000" cy="686150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рн.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93</TotalTime>
  <Words>509</Words>
  <Application>Microsoft Office PowerPoint</Application>
  <PresentationFormat>Экран (4:3)</PresentationFormat>
  <Paragraphs>17</Paragraphs>
  <Slides>14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Солнцестояние</vt:lpstr>
      <vt:lpstr>Революционная поэзия В. В. Маяковского. </vt:lpstr>
      <vt:lpstr>«Я – поэт. Этим и интересен. Об этом и пишу»</vt:lpstr>
      <vt:lpstr>Слайд 3</vt:lpstr>
      <vt:lpstr>Слайд 4</vt:lpstr>
      <vt:lpstr>Слайд 5</vt:lpstr>
      <vt:lpstr>«Ода революции», 1918.</vt:lpstr>
      <vt:lpstr>Слайд 7</vt:lpstr>
      <vt:lpstr>Слайд 8</vt:lpstr>
      <vt:lpstr>Слайд 9</vt:lpstr>
      <vt:lpstr>Слайд 10</vt:lpstr>
      <vt:lpstr>Слайд 11</vt:lpstr>
      <vt:lpstr>Работа в окнах РОСТА.</vt:lpstr>
      <vt:lpstr>Слайд 13</vt:lpstr>
      <vt:lpstr>Слайд 14</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Революционная поэзия Маяковского.</dc:title>
  <dc:creator>801857</dc:creator>
  <cp:lastModifiedBy>801857</cp:lastModifiedBy>
  <cp:revision>10</cp:revision>
  <dcterms:created xsi:type="dcterms:W3CDTF">2020-01-27T14:56:39Z</dcterms:created>
  <dcterms:modified xsi:type="dcterms:W3CDTF">2020-01-27T16:30:17Z</dcterms:modified>
</cp:coreProperties>
</file>