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8" r:id="rId4"/>
    <p:sldId id="269" r:id="rId5"/>
    <p:sldId id="267" r:id="rId6"/>
    <p:sldId id="262" r:id="rId7"/>
    <p:sldId id="266" r:id="rId8"/>
    <p:sldId id="261" r:id="rId9"/>
    <p:sldId id="265" r:id="rId10"/>
    <p:sldId id="259"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5" name="Скругленный прямоугольник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Скругленный прямоугольник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ru-RU" smtClean="0"/>
              <a:t>Образец заголовка</a:t>
            </a:r>
            <a:endParaRPr kumimoji="0" lang="en-US"/>
          </a:p>
        </p:txBody>
      </p:sp>
      <p:sp>
        <p:nvSpPr>
          <p:cNvPr id="20" name="Подзаголовок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19" name="Дата 18"/>
          <p:cNvSpPr>
            <a:spLocks noGrp="1"/>
          </p:cNvSpPr>
          <p:nvPr>
            <p:ph type="dt" sz="half" idx="10"/>
          </p:nvPr>
        </p:nvSpPr>
        <p:spPr/>
        <p:txBody>
          <a:bodyPr/>
          <a:lstStyle>
            <a:extLst/>
          </a:lstStyle>
          <a:p>
            <a:fld id="{27F7C311-4FB8-425A-8DBC-20E7F0DF7F51}" type="datetimeFigureOut">
              <a:rPr lang="ru-RU" smtClean="0"/>
              <a:t>27.01.2020</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11" name="Номер слайда 10"/>
          <p:cNvSpPr>
            <a:spLocks noGrp="1"/>
          </p:cNvSpPr>
          <p:nvPr>
            <p:ph type="sldNum" sz="quarter" idx="12"/>
          </p:nvPr>
        </p:nvSpPr>
        <p:spPr/>
        <p:txBody>
          <a:bodyPr/>
          <a:lstStyle>
            <a:extLst/>
          </a:lstStyle>
          <a:p>
            <a:fld id="{C2AD204B-1B19-4F64-BE3B-8BE83F2D6FC9}"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4983480"/>
            <a:ext cx="8183880" cy="1051560"/>
          </a:xfrm>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502920" y="530352"/>
            <a:ext cx="8183880" cy="4187952"/>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27F7C311-4FB8-425A-8DBC-20E7F0DF7F51}" type="datetimeFigureOut">
              <a:rPr lang="ru-RU" smtClean="0"/>
              <a:t>27.01.2020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C2AD204B-1B19-4F64-BE3B-8BE83F2D6FC9}"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533404"/>
            <a:ext cx="1981200" cy="5257799"/>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533400" y="533402"/>
            <a:ext cx="5943600" cy="525780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27F7C311-4FB8-425A-8DBC-20E7F0DF7F51}" type="datetimeFigureOut">
              <a:rPr lang="ru-RU" smtClean="0"/>
              <a:t>27.01.2020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C2AD204B-1B19-4F64-BE3B-8BE83F2D6FC9}"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4983480"/>
            <a:ext cx="8183880" cy="1051560"/>
          </a:xfrm>
        </p:spPr>
        <p:txBody>
          <a:bodyPr/>
          <a:lstStyle>
            <a:extLst/>
          </a:lstStyle>
          <a:p>
            <a:r>
              <a:rPr kumimoji="0" lang="ru-RU" smtClean="0"/>
              <a:t>Образец заголовка</a:t>
            </a:r>
            <a:endParaRPr kumimoji="0" lang="en-US"/>
          </a:p>
        </p:txBody>
      </p:sp>
      <p:sp>
        <p:nvSpPr>
          <p:cNvPr id="3" name="Объект 2"/>
          <p:cNvSpPr>
            <a:spLocks noGrp="1"/>
          </p:cNvSpPr>
          <p:nvPr>
            <p:ph idx="1"/>
          </p:nvPr>
        </p:nvSpPr>
        <p:spPr>
          <a:xfrm>
            <a:off x="502920" y="530352"/>
            <a:ext cx="8183880" cy="4187952"/>
          </a:xfrm>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27F7C311-4FB8-425A-8DBC-20E7F0DF7F51}" type="datetimeFigureOut">
              <a:rPr lang="ru-RU" smtClean="0"/>
              <a:t>27.01.2020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C2AD204B-1B19-4F64-BE3B-8BE83F2D6FC9}"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Скругленный прямоугольник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Скругленный прямоугольник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27F7C311-4FB8-425A-8DBC-20E7F0DF7F51}" type="datetimeFigureOut">
              <a:rPr lang="ru-RU" smtClean="0"/>
              <a:t>27.01.2020</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C2AD204B-1B19-4F64-BE3B-8BE83F2D6FC9}"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Объект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27F7C311-4FB8-425A-8DBC-20E7F0DF7F51}" type="datetimeFigureOut">
              <a:rPr lang="ru-RU" smtClean="0"/>
              <a:t>27.01.2020</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C2AD204B-1B19-4F64-BE3B-8BE83F2D6FC9}"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4983480"/>
            <a:ext cx="8183880" cy="1051560"/>
          </a:xfrm>
        </p:spPr>
        <p:txBody>
          <a:bodyPr anchor="b"/>
          <a:lstStyle>
            <a:lvl1pPr>
              <a:defRPr b="1"/>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27F7C311-4FB8-425A-8DBC-20E7F0DF7F51}" type="datetimeFigureOut">
              <a:rPr lang="ru-RU" smtClean="0"/>
              <a:t>27.01.2020</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C2AD204B-1B19-4F64-BE3B-8BE83F2D6FC9}"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27F7C311-4FB8-425A-8DBC-20E7F0DF7F51}" type="datetimeFigureOut">
              <a:rPr lang="ru-RU" smtClean="0"/>
              <a:t>27.01.2020</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C2AD204B-1B19-4F64-BE3B-8BE83F2D6FC9}"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7" name="Скругленный прямоугольник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27F7C311-4FB8-425A-8DBC-20E7F0DF7F51}" type="datetimeFigureOut">
              <a:rPr lang="ru-RU" smtClean="0"/>
              <a:t>27.01.2020</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C2AD204B-1B19-4F64-BE3B-8BE83F2D6FC9}"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27F7C311-4FB8-425A-8DBC-20E7F0DF7F51}" type="datetimeFigureOut">
              <a:rPr lang="ru-RU" smtClean="0"/>
              <a:t>27.01.2020</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C2AD204B-1B19-4F64-BE3B-8BE83F2D6FC9}"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Скругленный прямоугольник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с одним скругленным углом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ru-RU" smtClean="0"/>
              <a:t>Образец заголовка</a:t>
            </a:r>
            <a:endParaRPr kumimoji="0" lang="en-US"/>
          </a:p>
        </p:txBody>
      </p:sp>
      <p:sp>
        <p:nvSpPr>
          <p:cNvPr id="4" name="Текст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27F7C311-4FB8-425A-8DBC-20E7F0DF7F51}" type="datetimeFigureOut">
              <a:rPr lang="ru-RU" smtClean="0"/>
              <a:t>27.01.2020</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C2AD204B-1B19-4F64-BE3B-8BE83F2D6FC9}" type="slidenum">
              <a:rPr lang="ru-RU" smtClean="0"/>
              <a:t>‹#›</a:t>
            </a:fld>
            <a:endParaRPr lang="ru-RU"/>
          </a:p>
        </p:txBody>
      </p:sp>
      <p:sp>
        <p:nvSpPr>
          <p:cNvPr id="3" name="Рисунок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ru-RU" smtClean="0"/>
              <a:t>Вставка рисунка</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Скругленный прямоугольник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Скругленный прямоугольник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Заголовок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ru-RU" smtClean="0"/>
              <a:t>Образец заголовка</a:t>
            </a:r>
            <a:endParaRPr kumimoji="0" lang="en-US"/>
          </a:p>
        </p:txBody>
      </p:sp>
      <p:sp>
        <p:nvSpPr>
          <p:cNvPr id="4" name="Текст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5" name="Дата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7F7C311-4FB8-425A-8DBC-20E7F0DF7F51}" type="datetimeFigureOut">
              <a:rPr lang="ru-RU" smtClean="0"/>
              <a:t>27.01.2020</a:t>
            </a:fld>
            <a:endParaRPr lang="ru-RU"/>
          </a:p>
        </p:txBody>
      </p:sp>
      <p:sp>
        <p:nvSpPr>
          <p:cNvPr id="18" name="Нижний колонтитул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ru-RU"/>
          </a:p>
        </p:txBody>
      </p:sp>
      <p:sp>
        <p:nvSpPr>
          <p:cNvPr id="5" name="Номер слайда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2AD204B-1B19-4F64-BE3B-8BE83F2D6FC9}"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484784"/>
            <a:ext cx="7772400" cy="1828800"/>
          </a:xfrm>
        </p:spPr>
        <p:txBody>
          <a:bodyPr>
            <a:normAutofit fontScale="90000"/>
          </a:bodyPr>
          <a:lstStyle/>
          <a:p>
            <a:pPr algn="ctr"/>
            <a:r>
              <a:rPr lang="ru-RU" dirty="0" smtClean="0"/>
              <a:t>Тема поэта и поэзии в творчестве В.В. Маяковского</a:t>
            </a:r>
            <a:endParaRPr lang="ru-RU" dirty="0"/>
          </a:p>
        </p:txBody>
      </p:sp>
      <p:sp>
        <p:nvSpPr>
          <p:cNvPr id="3" name="Подзаголовок 2"/>
          <p:cNvSpPr>
            <a:spLocks noGrp="1"/>
          </p:cNvSpPr>
          <p:nvPr>
            <p:ph type="subTitle" idx="1"/>
          </p:nvPr>
        </p:nvSpPr>
        <p:spPr>
          <a:xfrm>
            <a:off x="971600" y="4149080"/>
            <a:ext cx="7772400" cy="914400"/>
          </a:xfrm>
        </p:spPr>
        <p:txBody>
          <a:bodyPr/>
          <a:lstStyle/>
          <a:p>
            <a:r>
              <a:rPr lang="ru-RU" dirty="0" smtClean="0"/>
              <a:t>Выполнила ученица 11В класса </a:t>
            </a:r>
          </a:p>
          <a:p>
            <a:r>
              <a:rPr lang="ru-RU" dirty="0" smtClean="0"/>
              <a:t>Плотникова Дарья </a:t>
            </a:r>
            <a:endParaRPr lang="ru-RU" dirty="0"/>
          </a:p>
        </p:txBody>
      </p:sp>
    </p:spTree>
    <p:extLst>
      <p:ext uri="{BB962C8B-B14F-4D97-AF65-F5344CB8AC3E}">
        <p14:creationId xmlns:p14="http://schemas.microsoft.com/office/powerpoint/2010/main" val="3436591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132856"/>
            <a:ext cx="8183880" cy="1051560"/>
          </a:xfrm>
        </p:spPr>
        <p:txBody>
          <a:bodyPr/>
          <a:lstStyle/>
          <a:p>
            <a:pPr algn="ctr"/>
            <a:r>
              <a:rPr lang="ru-RU" dirty="0" smtClean="0"/>
              <a:t>Спасибо за внимание!</a:t>
            </a:r>
            <a:endParaRPr lang="ru-RU" dirty="0"/>
          </a:p>
        </p:txBody>
      </p:sp>
    </p:spTree>
    <p:extLst>
      <p:ext uri="{BB962C8B-B14F-4D97-AF65-F5344CB8AC3E}">
        <p14:creationId xmlns:p14="http://schemas.microsoft.com/office/powerpoint/2010/main" val="3740052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441575" y="645185"/>
            <a:ext cx="4186808" cy="5370188"/>
          </a:xfrm>
        </p:spPr>
        <p:txBody>
          <a:bodyPr>
            <a:normAutofit fontScale="77500" lnSpcReduction="20000"/>
          </a:bodyPr>
          <a:lstStyle/>
          <a:p>
            <a:pPr marL="0" indent="0">
              <a:buNone/>
            </a:pPr>
            <a:r>
              <a:rPr lang="ru-RU" dirty="0">
                <a:solidFill>
                  <a:schemeClr val="tx2">
                    <a:lumMod val="75000"/>
                    <a:lumOff val="25000"/>
                  </a:schemeClr>
                </a:solidFill>
                <a:latin typeface="Lora"/>
                <a:cs typeface="Times New Roman" panose="02020603050405020304" pitchFamily="18" charset="0"/>
              </a:rPr>
              <a:t>Маяковский, выдающийся поэт начала XX столетия, долгое время несправедливо считался автором, который писал в основном на агитационно-революционные </a:t>
            </a:r>
            <a:r>
              <a:rPr lang="ru-RU" dirty="0" smtClean="0">
                <a:solidFill>
                  <a:schemeClr val="tx2">
                    <a:lumMod val="75000"/>
                    <a:lumOff val="25000"/>
                  </a:schemeClr>
                </a:solidFill>
                <a:latin typeface="Lora"/>
                <a:cs typeface="Times New Roman" panose="02020603050405020304" pitchFamily="18" charset="0"/>
              </a:rPr>
              <a:t>темы</a:t>
            </a:r>
            <a:r>
              <a:rPr lang="ru-RU" dirty="0">
                <a:solidFill>
                  <a:schemeClr val="tx2">
                    <a:lumMod val="75000"/>
                    <a:lumOff val="25000"/>
                  </a:schemeClr>
                </a:solidFill>
                <a:latin typeface="Lora"/>
                <a:cs typeface="Times New Roman" panose="02020603050405020304" pitchFamily="18" charset="0"/>
              </a:rPr>
              <a:t>.</a:t>
            </a:r>
            <a:r>
              <a:rPr lang="ru-RU" dirty="0" smtClean="0">
                <a:solidFill>
                  <a:schemeClr val="tx2">
                    <a:lumMod val="75000"/>
                    <a:lumOff val="25000"/>
                  </a:schemeClr>
                </a:solidFill>
                <a:latin typeface="Lora"/>
                <a:cs typeface="Times New Roman" panose="02020603050405020304" pitchFamily="18" charset="0"/>
              </a:rPr>
              <a:t> </a:t>
            </a:r>
            <a:r>
              <a:rPr lang="ru-RU" dirty="0">
                <a:solidFill>
                  <a:schemeClr val="tx2">
                    <a:lumMod val="75000"/>
                    <a:lumOff val="25000"/>
                  </a:schemeClr>
                </a:solidFill>
                <a:latin typeface="Lora"/>
                <a:cs typeface="Times New Roman" panose="02020603050405020304" pitchFamily="18" charset="0"/>
              </a:rPr>
              <a:t>Маяковский очень разноплановый поэт. </a:t>
            </a:r>
            <a:r>
              <a:rPr lang="ru-RU" dirty="0" smtClean="0">
                <a:solidFill>
                  <a:schemeClr val="tx2">
                    <a:lumMod val="75000"/>
                    <a:lumOff val="25000"/>
                  </a:schemeClr>
                </a:solidFill>
                <a:latin typeface="Lora"/>
                <a:cs typeface="Times New Roman" panose="02020603050405020304" pitchFamily="18" charset="0"/>
              </a:rPr>
              <a:t>Он </a:t>
            </a:r>
            <a:r>
              <a:rPr lang="ru-RU" dirty="0">
                <a:solidFill>
                  <a:schemeClr val="tx2">
                    <a:lumMod val="75000"/>
                    <a:lumOff val="25000"/>
                  </a:schemeClr>
                </a:solidFill>
                <a:latin typeface="Lora"/>
                <a:cs typeface="Times New Roman" panose="02020603050405020304" pitchFamily="18" charset="0"/>
              </a:rPr>
              <a:t>жил в то время, когда революции сменяли одна другую, а ликование быстро переходило в </a:t>
            </a:r>
            <a:r>
              <a:rPr lang="ru-RU" dirty="0" smtClean="0">
                <a:solidFill>
                  <a:schemeClr val="tx2">
                    <a:lumMod val="75000"/>
                    <a:lumOff val="25000"/>
                  </a:schemeClr>
                </a:solidFill>
                <a:latin typeface="Lora"/>
                <a:cs typeface="Times New Roman" panose="02020603050405020304" pitchFamily="18" charset="0"/>
              </a:rPr>
              <a:t>репрессии, он </a:t>
            </a:r>
            <a:r>
              <a:rPr lang="ru-RU" dirty="0">
                <a:solidFill>
                  <a:schemeClr val="tx2">
                    <a:lumMod val="75000"/>
                    <a:lumOff val="25000"/>
                  </a:schemeClr>
                </a:solidFill>
                <a:latin typeface="Lora"/>
                <a:cs typeface="Times New Roman" panose="02020603050405020304" pitchFamily="18" charset="0"/>
              </a:rPr>
              <a:t>много писал на эти темы, но темы любви, природы, смысла человеческой жизни, и особенно тема творчества и поэта, составляют значительную часть его поэзии.</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2903538"/>
            <a:ext cx="8181975"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642481"/>
            <a:ext cx="3802955" cy="5157715"/>
          </a:xfrm>
          <a:prstGeom prst="rect">
            <a:avLst/>
          </a:prstGeom>
        </p:spPr>
      </p:pic>
    </p:spTree>
    <p:extLst>
      <p:ext uri="{BB962C8B-B14F-4D97-AF65-F5344CB8AC3E}">
        <p14:creationId xmlns:p14="http://schemas.microsoft.com/office/powerpoint/2010/main" val="3076175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908720"/>
            <a:ext cx="8183880" cy="5418928"/>
          </a:xfrm>
        </p:spPr>
        <p:txBody>
          <a:bodyPr>
            <a:normAutofit/>
          </a:bodyPr>
          <a:lstStyle/>
          <a:p>
            <a:pPr marL="0" lvl="0" indent="0">
              <a:buClr>
                <a:srgbClr val="F07F09"/>
              </a:buClr>
              <a:buNone/>
            </a:pPr>
            <a:r>
              <a:rPr lang="ru-RU" sz="1800" dirty="0" smtClean="0">
                <a:solidFill>
                  <a:schemeClr val="tx2">
                    <a:lumMod val="75000"/>
                    <a:lumOff val="25000"/>
                  </a:schemeClr>
                </a:solidFill>
                <a:latin typeface="Lora"/>
                <a:cs typeface="Times New Roman" panose="02020603050405020304" pitchFamily="18" charset="0"/>
              </a:rPr>
              <a:t>Творчество </a:t>
            </a:r>
            <a:r>
              <a:rPr lang="ru-RU" sz="1800" dirty="0">
                <a:solidFill>
                  <a:schemeClr val="tx2">
                    <a:lumMod val="75000"/>
                    <a:lumOff val="25000"/>
                  </a:schemeClr>
                </a:solidFill>
                <a:latin typeface="Lora"/>
                <a:cs typeface="Times New Roman" panose="02020603050405020304" pitchFamily="18" charset="0"/>
              </a:rPr>
              <a:t>для Маяковского не только возможность донести до читателя свои мысли и переживания, это ещё и тяжёлый труд. Об этом автор говорит в «Необычайном приключении, бывшем с Владимиром Маяковским летом на даче» (1920г.). Разговор солнца и лирического героя, самого Маяковского, посвящён тому, зачем солнцу светить, а поэту писать. Ведь оба эти ремесла не из легких, но оба они несут ясность, свет и просвещение: «Я буду солнце лить </a:t>
            </a:r>
            <a:r>
              <a:rPr lang="ru-RU" sz="1800" dirty="0" smtClean="0">
                <a:solidFill>
                  <a:schemeClr val="tx2">
                    <a:lumMod val="75000"/>
                    <a:lumOff val="25000"/>
                  </a:schemeClr>
                </a:solidFill>
                <a:latin typeface="Lora"/>
                <a:cs typeface="Times New Roman" panose="02020603050405020304" pitchFamily="18" charset="0"/>
              </a:rPr>
              <a:t>своё, а </a:t>
            </a:r>
            <a:r>
              <a:rPr lang="ru-RU" sz="1800" dirty="0">
                <a:solidFill>
                  <a:schemeClr val="tx2">
                    <a:lumMod val="75000"/>
                    <a:lumOff val="25000"/>
                  </a:schemeClr>
                </a:solidFill>
                <a:latin typeface="Lora"/>
                <a:cs typeface="Times New Roman" panose="02020603050405020304" pitchFamily="18" charset="0"/>
              </a:rPr>
              <a:t>ты — </a:t>
            </a:r>
            <a:r>
              <a:rPr lang="ru-RU" sz="1800" dirty="0" smtClean="0">
                <a:solidFill>
                  <a:schemeClr val="tx2">
                    <a:lumMod val="75000"/>
                    <a:lumOff val="25000"/>
                  </a:schemeClr>
                </a:solidFill>
                <a:latin typeface="Lora"/>
                <a:cs typeface="Times New Roman" panose="02020603050405020304" pitchFamily="18" charset="0"/>
              </a:rPr>
              <a:t>своё, стихами</a:t>
            </a:r>
            <a:r>
              <a:rPr lang="ru-RU" sz="1800" dirty="0">
                <a:solidFill>
                  <a:schemeClr val="tx2">
                    <a:lumMod val="75000"/>
                    <a:lumOff val="25000"/>
                  </a:schemeClr>
                </a:solidFill>
                <a:latin typeface="Lora"/>
                <a:cs typeface="Times New Roman" panose="02020603050405020304" pitchFamily="18" charset="0"/>
              </a:rPr>
              <a:t>». Оба, и солнце, и поэт, противостоят тьме этого мира, стараясь освещать путь. Главная мысль стихотворения – воздействие поэтического слова на всё происходящее в мире необычайно сильно. Поэтому Маяковский заслуженно ставит себя на одно место со светилом, ведь у обоих </a:t>
            </a:r>
            <a:r>
              <a:rPr lang="ru-RU" sz="1800" dirty="0" smtClean="0">
                <a:solidFill>
                  <a:schemeClr val="tx2">
                    <a:lumMod val="75000"/>
                    <a:lumOff val="25000"/>
                  </a:schemeClr>
                </a:solidFill>
                <a:latin typeface="Lora"/>
                <a:cs typeface="Times New Roman" panose="02020603050405020304" pitchFamily="18" charset="0"/>
              </a:rPr>
              <a:t>лозунг:</a:t>
            </a:r>
          </a:p>
          <a:p>
            <a:pPr marL="0" lvl="0" indent="0">
              <a:buClr>
                <a:srgbClr val="F07F09"/>
              </a:buClr>
              <a:buNone/>
            </a:pPr>
            <a:r>
              <a:rPr lang="ru-RU" sz="1800" dirty="0">
                <a:solidFill>
                  <a:schemeClr val="tx2">
                    <a:lumMod val="75000"/>
                    <a:lumOff val="25000"/>
                  </a:schemeClr>
                </a:solidFill>
                <a:latin typeface="Lora"/>
                <a:cs typeface="Times New Roman" panose="02020603050405020304" pitchFamily="18" charset="0"/>
              </a:rPr>
              <a:t>Светить всегда,</a:t>
            </a:r>
            <a:br>
              <a:rPr lang="ru-RU" sz="1800" dirty="0">
                <a:solidFill>
                  <a:schemeClr val="tx2">
                    <a:lumMod val="75000"/>
                    <a:lumOff val="25000"/>
                  </a:schemeClr>
                </a:solidFill>
                <a:latin typeface="Lora"/>
                <a:cs typeface="Times New Roman" panose="02020603050405020304" pitchFamily="18" charset="0"/>
              </a:rPr>
            </a:br>
            <a:r>
              <a:rPr lang="ru-RU" sz="1800" dirty="0">
                <a:solidFill>
                  <a:schemeClr val="tx2">
                    <a:lumMod val="75000"/>
                    <a:lumOff val="25000"/>
                  </a:schemeClr>
                </a:solidFill>
                <a:latin typeface="Lora"/>
                <a:cs typeface="Times New Roman" panose="02020603050405020304" pitchFamily="18" charset="0"/>
              </a:rPr>
              <a:t>светить везде, до дней последних донца,</a:t>
            </a:r>
            <a:br>
              <a:rPr lang="ru-RU" sz="1800" dirty="0">
                <a:solidFill>
                  <a:schemeClr val="tx2">
                    <a:lumMod val="75000"/>
                    <a:lumOff val="25000"/>
                  </a:schemeClr>
                </a:solidFill>
                <a:latin typeface="Lora"/>
                <a:cs typeface="Times New Roman" panose="02020603050405020304" pitchFamily="18" charset="0"/>
              </a:rPr>
            </a:br>
            <a:r>
              <a:rPr lang="ru-RU" sz="1800" dirty="0">
                <a:solidFill>
                  <a:schemeClr val="tx2">
                    <a:lumMod val="75000"/>
                    <a:lumOff val="25000"/>
                  </a:schemeClr>
                </a:solidFill>
                <a:latin typeface="Lora"/>
                <a:cs typeface="Times New Roman" panose="02020603050405020304" pitchFamily="18" charset="0"/>
              </a:rPr>
              <a:t>светить -</a:t>
            </a:r>
            <a:br>
              <a:rPr lang="ru-RU" sz="1800" dirty="0">
                <a:solidFill>
                  <a:schemeClr val="tx2">
                    <a:lumMod val="75000"/>
                    <a:lumOff val="25000"/>
                  </a:schemeClr>
                </a:solidFill>
                <a:latin typeface="Lora"/>
                <a:cs typeface="Times New Roman" panose="02020603050405020304" pitchFamily="18" charset="0"/>
              </a:rPr>
            </a:br>
            <a:r>
              <a:rPr lang="ru-RU" sz="1800" dirty="0">
                <a:solidFill>
                  <a:schemeClr val="tx2">
                    <a:lumMod val="75000"/>
                    <a:lumOff val="25000"/>
                  </a:schemeClr>
                </a:solidFill>
                <a:latin typeface="Lora"/>
                <a:cs typeface="Times New Roman" panose="02020603050405020304" pitchFamily="18" charset="0"/>
              </a:rPr>
              <a:t>и никаких гвоздей!</a:t>
            </a:r>
            <a:br>
              <a:rPr lang="ru-RU" sz="1800" dirty="0">
                <a:solidFill>
                  <a:schemeClr val="tx2">
                    <a:lumMod val="75000"/>
                    <a:lumOff val="25000"/>
                  </a:schemeClr>
                </a:solidFill>
                <a:latin typeface="Lora"/>
                <a:cs typeface="Times New Roman" panose="02020603050405020304" pitchFamily="18" charset="0"/>
              </a:rPr>
            </a:br>
            <a:r>
              <a:rPr lang="ru-RU" sz="1800" dirty="0">
                <a:solidFill>
                  <a:schemeClr val="tx2">
                    <a:lumMod val="75000"/>
                    <a:lumOff val="25000"/>
                  </a:schemeClr>
                </a:solidFill>
                <a:latin typeface="Lora"/>
                <a:cs typeface="Times New Roman" panose="02020603050405020304" pitchFamily="18" charset="0"/>
              </a:rPr>
              <a:t>Вот лозунг мой - и солнца!</a:t>
            </a:r>
            <a:r>
              <a:rPr lang="ru-RU" sz="1500" dirty="0">
                <a:solidFill>
                  <a:prstClr val="black"/>
                </a:solidFill>
                <a:latin typeface="Lora"/>
              </a:rPr>
              <a:t/>
            </a:r>
            <a:br>
              <a:rPr lang="ru-RU" sz="1500" dirty="0">
                <a:solidFill>
                  <a:prstClr val="black"/>
                </a:solidFill>
                <a:latin typeface="Lora"/>
              </a:rPr>
            </a:br>
            <a:endParaRPr lang="ru-RU" sz="1800" dirty="0" smtClean="0">
              <a:solidFill>
                <a:srgbClr val="333333"/>
              </a:solidFill>
              <a:latin typeface="Lora"/>
            </a:endParaRPr>
          </a:p>
          <a:p>
            <a:pPr marL="0" lvl="0" indent="0">
              <a:buClr>
                <a:srgbClr val="F07F09"/>
              </a:buClr>
              <a:buNone/>
            </a:pPr>
            <a:r>
              <a:rPr lang="ru-RU" sz="1800" dirty="0" smtClean="0">
                <a:solidFill>
                  <a:srgbClr val="333333"/>
                </a:solidFill>
                <a:latin typeface="Lora"/>
              </a:rPr>
              <a:t> </a:t>
            </a:r>
            <a:endParaRPr lang="ru-RU" dirty="0"/>
          </a:p>
        </p:txBody>
      </p:sp>
    </p:spTree>
    <p:extLst>
      <p:ext uri="{BB962C8B-B14F-4D97-AF65-F5344CB8AC3E}">
        <p14:creationId xmlns:p14="http://schemas.microsoft.com/office/powerpoint/2010/main" val="40728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836712"/>
            <a:ext cx="8183880" cy="4986880"/>
          </a:xfrm>
        </p:spPr>
        <p:txBody>
          <a:bodyPr>
            <a:normAutofit fontScale="77500" lnSpcReduction="20000"/>
          </a:bodyPr>
          <a:lstStyle/>
          <a:p>
            <a:pPr marL="0" indent="0">
              <a:buNone/>
            </a:pPr>
            <a:r>
              <a:rPr lang="ru-RU" dirty="0" smtClean="0">
                <a:solidFill>
                  <a:schemeClr val="tx2">
                    <a:lumMod val="75000"/>
                    <a:lumOff val="25000"/>
                  </a:schemeClr>
                </a:solidFill>
                <a:latin typeface="Lora"/>
              </a:rPr>
              <a:t>    В </a:t>
            </a:r>
            <a:r>
              <a:rPr lang="ru-RU" dirty="0">
                <a:solidFill>
                  <a:schemeClr val="tx2">
                    <a:lumMod val="75000"/>
                    <a:lumOff val="25000"/>
                  </a:schemeClr>
                </a:solidFill>
                <a:latin typeface="Lora"/>
              </a:rPr>
              <a:t>другом своём произведении – поэме «Во весь голос» (1930г.) – Маяковский также обращается к теме поэта и поэзии. В поэме обобщены творческий опыт поэта и его размышления о предназначении лирического творчества.</a:t>
            </a:r>
            <a:r>
              <a:rPr lang="ru-RU" b="1" dirty="0">
                <a:solidFill>
                  <a:schemeClr val="tx2">
                    <a:lumMod val="75000"/>
                    <a:lumOff val="25000"/>
                  </a:schemeClr>
                </a:solidFill>
                <a:latin typeface="Lora"/>
              </a:rPr>
              <a:t> </a:t>
            </a:r>
            <a:r>
              <a:rPr lang="ru-RU" dirty="0">
                <a:solidFill>
                  <a:schemeClr val="tx2">
                    <a:lumMod val="75000"/>
                    <a:lumOff val="25000"/>
                  </a:schemeClr>
                </a:solidFill>
                <a:latin typeface="Lora"/>
              </a:rPr>
              <a:t>Представители «чистой поэзии» утверждали, что искусство не должно отражать грубую действительность, но Маяковский твердо верил, что его стихи - это оружие, которое выживет и дойдет до далекого будущего, а поэт – исполнитель трудной работы ради прекрасного будущего. </a:t>
            </a:r>
            <a:r>
              <a:rPr lang="ru-RU" dirty="0" smtClean="0">
                <a:solidFill>
                  <a:schemeClr val="tx2">
                    <a:lumMod val="75000"/>
                    <a:lumOff val="25000"/>
                  </a:schemeClr>
                </a:solidFill>
                <a:latin typeface="Lora"/>
              </a:rPr>
              <a:t>В </a:t>
            </a:r>
            <a:r>
              <a:rPr lang="ru-RU" dirty="0">
                <a:solidFill>
                  <a:schemeClr val="tx2">
                    <a:lumMod val="75000"/>
                    <a:lumOff val="25000"/>
                  </a:schemeClr>
                </a:solidFill>
                <a:latin typeface="Lora"/>
              </a:rPr>
              <a:t>незавершённом вступлении к поэме поэт говорил, что поэтическое слово должно донести до читателя не только мысль, но и побудить его к действию – построению нового будущего. Поэтому его стихи полны обличения мещанского благополучия, меркантильных интересов, </a:t>
            </a:r>
            <a:r>
              <a:rPr lang="ru-RU" dirty="0" smtClean="0">
                <a:solidFill>
                  <a:schemeClr val="tx2">
                    <a:lumMod val="75000"/>
                    <a:lumOff val="25000"/>
                  </a:schemeClr>
                </a:solidFill>
                <a:latin typeface="Lora"/>
              </a:rPr>
              <a:t>и других </a:t>
            </a:r>
            <a:r>
              <a:rPr lang="ru-RU" dirty="0">
                <a:solidFill>
                  <a:schemeClr val="tx2">
                    <a:lumMod val="75000"/>
                    <a:lumOff val="25000"/>
                  </a:schemeClr>
                </a:solidFill>
                <a:latin typeface="Lora"/>
              </a:rPr>
              <a:t>недостатков буржуазной системы, которую ещё не удалось изжить до конца.</a:t>
            </a:r>
            <a:endParaRPr lang="ru-RU" dirty="0">
              <a:solidFill>
                <a:schemeClr val="tx2">
                  <a:lumMod val="75000"/>
                  <a:lumOff val="25000"/>
                </a:schemeClr>
              </a:solidFill>
            </a:endParaRPr>
          </a:p>
        </p:txBody>
      </p:sp>
    </p:spTree>
    <p:extLst>
      <p:ext uri="{BB962C8B-B14F-4D97-AF65-F5344CB8AC3E}">
        <p14:creationId xmlns:p14="http://schemas.microsoft.com/office/powerpoint/2010/main" val="2085643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2920" y="530352"/>
            <a:ext cx="8183880" cy="5130896"/>
          </a:xfrm>
        </p:spPr>
        <p:txBody>
          <a:bodyPr>
            <a:normAutofit/>
          </a:bodyPr>
          <a:lstStyle/>
          <a:p>
            <a:pPr marL="0" lvl="0" indent="0">
              <a:buClr>
                <a:srgbClr val="F07F09"/>
              </a:buClr>
              <a:buNone/>
            </a:pPr>
            <a:r>
              <a:rPr lang="ru-RU" sz="1800" dirty="0">
                <a:solidFill>
                  <a:schemeClr val="tx2">
                    <a:lumMod val="75000"/>
                    <a:lumOff val="25000"/>
                  </a:schemeClr>
                </a:solidFill>
                <a:latin typeface="Arial"/>
              </a:rPr>
              <a:t> </a:t>
            </a:r>
            <a:r>
              <a:rPr lang="ru-RU" sz="1800" dirty="0" smtClean="0">
                <a:solidFill>
                  <a:schemeClr val="tx2">
                    <a:lumMod val="75000"/>
                    <a:lumOff val="25000"/>
                  </a:schemeClr>
                </a:solidFill>
                <a:latin typeface="Arial"/>
              </a:rPr>
              <a:t> </a:t>
            </a:r>
            <a:r>
              <a:rPr lang="ru-RU" sz="1800" dirty="0" smtClean="0">
                <a:solidFill>
                  <a:schemeClr val="tx2">
                    <a:lumMod val="75000"/>
                    <a:lumOff val="25000"/>
                  </a:schemeClr>
                </a:solidFill>
                <a:latin typeface="Lora"/>
              </a:rPr>
              <a:t>Размышления </a:t>
            </a:r>
            <a:r>
              <a:rPr lang="ru-RU" sz="1800" dirty="0">
                <a:solidFill>
                  <a:schemeClr val="tx2">
                    <a:lumMod val="75000"/>
                    <a:lumOff val="25000"/>
                  </a:schemeClr>
                </a:solidFill>
                <a:latin typeface="Lora"/>
              </a:rPr>
              <a:t>о поэтическом труде В. Маяковский продолжает в стихотворении "Разговор с фининспектором о поэзии". Это его произведение является одним из ключевых к пониманию того, какой глубокий смысл вкладывал автор в слово "поэт". Стихотворение представляет собой шутливый, но страстный монолог - спор, где Маяковский отстаивает свою точку зрения.</a:t>
            </a:r>
            <a:br>
              <a:rPr lang="ru-RU" sz="1800" dirty="0">
                <a:solidFill>
                  <a:schemeClr val="tx2">
                    <a:lumMod val="75000"/>
                    <a:lumOff val="25000"/>
                  </a:schemeClr>
                </a:solidFill>
                <a:latin typeface="Lora"/>
              </a:rPr>
            </a:br>
            <a:r>
              <a:rPr lang="ru-RU" sz="1800" dirty="0">
                <a:solidFill>
                  <a:schemeClr val="tx2">
                    <a:lumMod val="75000"/>
                    <a:lumOff val="25000"/>
                  </a:schemeClr>
                </a:solidFill>
                <a:latin typeface="Lora"/>
              </a:rPr>
              <a:t>Прежде всего, он говорит о поэте как о труженике, человеке, который недаром ест хлеб, а является полезным членом общества: "Мой труд любому труду равен". Этими словами автор строк хочет сказать, что поэзия - нелегкий, кропотливый, требующий высочайшего мастерства и квалификации труд, нуждающийся в шлифовке каждого стихотворения, как драгоценного камня, чтобы он "сверкал всеми гранями":</a:t>
            </a:r>
          </a:p>
          <a:p>
            <a:pPr marL="0" lvl="0" indent="0">
              <a:buClr>
                <a:srgbClr val="F07F09"/>
              </a:buClr>
              <a:buNone/>
            </a:pPr>
            <a:r>
              <a:rPr lang="ru-RU" sz="1800" dirty="0" smtClean="0">
                <a:solidFill>
                  <a:schemeClr val="tx2">
                    <a:lumMod val="75000"/>
                    <a:lumOff val="25000"/>
                  </a:schemeClr>
                </a:solidFill>
                <a:latin typeface="Lora"/>
              </a:rPr>
              <a:t>     Поэзия </a:t>
            </a:r>
            <a:r>
              <a:rPr lang="ru-RU" sz="1800" dirty="0">
                <a:solidFill>
                  <a:schemeClr val="tx2">
                    <a:lumMod val="75000"/>
                    <a:lumOff val="25000"/>
                  </a:schemeClr>
                </a:solidFill>
                <a:latin typeface="Lora"/>
              </a:rPr>
              <a:t>-</a:t>
            </a:r>
            <a:br>
              <a:rPr lang="ru-RU" sz="1800" dirty="0">
                <a:solidFill>
                  <a:schemeClr val="tx2">
                    <a:lumMod val="75000"/>
                    <a:lumOff val="25000"/>
                  </a:schemeClr>
                </a:solidFill>
                <a:latin typeface="Lora"/>
              </a:rPr>
            </a:br>
            <a:r>
              <a:rPr lang="ru-RU" sz="1800" dirty="0" smtClean="0">
                <a:solidFill>
                  <a:schemeClr val="tx2">
                    <a:lumMod val="75000"/>
                    <a:lumOff val="25000"/>
                  </a:schemeClr>
                </a:solidFill>
                <a:latin typeface="Lora"/>
              </a:rPr>
              <a:t>    та </a:t>
            </a:r>
            <a:r>
              <a:rPr lang="ru-RU" sz="1800" dirty="0">
                <a:solidFill>
                  <a:schemeClr val="tx2">
                    <a:lumMod val="75000"/>
                    <a:lumOff val="25000"/>
                  </a:schemeClr>
                </a:solidFill>
                <a:latin typeface="Lora"/>
              </a:rPr>
              <a:t>же добыча радия. В грамм добыча,</a:t>
            </a:r>
            <a:br>
              <a:rPr lang="ru-RU" sz="1800" dirty="0">
                <a:solidFill>
                  <a:schemeClr val="tx2">
                    <a:lumMod val="75000"/>
                    <a:lumOff val="25000"/>
                  </a:schemeClr>
                </a:solidFill>
                <a:latin typeface="Lora"/>
              </a:rPr>
            </a:br>
            <a:r>
              <a:rPr lang="ru-RU" sz="1800" dirty="0" smtClean="0">
                <a:solidFill>
                  <a:schemeClr val="tx2">
                    <a:lumMod val="75000"/>
                    <a:lumOff val="25000"/>
                  </a:schemeClr>
                </a:solidFill>
                <a:latin typeface="Lora"/>
              </a:rPr>
              <a:t>    в </a:t>
            </a:r>
            <a:r>
              <a:rPr lang="ru-RU" sz="1800" dirty="0">
                <a:solidFill>
                  <a:schemeClr val="tx2">
                    <a:lumMod val="75000"/>
                    <a:lumOff val="25000"/>
                  </a:schemeClr>
                </a:solidFill>
                <a:latin typeface="Lora"/>
              </a:rPr>
              <a:t>год труды.</a:t>
            </a:r>
            <a:br>
              <a:rPr lang="ru-RU" sz="1800" dirty="0">
                <a:solidFill>
                  <a:schemeClr val="tx2">
                    <a:lumMod val="75000"/>
                    <a:lumOff val="25000"/>
                  </a:schemeClr>
                </a:solidFill>
                <a:latin typeface="Lora"/>
              </a:rPr>
            </a:br>
            <a:r>
              <a:rPr lang="ru-RU" sz="1800" dirty="0" smtClean="0">
                <a:solidFill>
                  <a:schemeClr val="tx2">
                    <a:lumMod val="75000"/>
                    <a:lumOff val="25000"/>
                  </a:schemeClr>
                </a:solidFill>
                <a:latin typeface="Lora"/>
              </a:rPr>
              <a:t>    Изводишь </a:t>
            </a:r>
            <a:r>
              <a:rPr lang="ru-RU" sz="1800" dirty="0">
                <a:solidFill>
                  <a:schemeClr val="tx2">
                    <a:lumMod val="75000"/>
                    <a:lumOff val="25000"/>
                  </a:schemeClr>
                </a:solidFill>
                <a:latin typeface="Lora"/>
              </a:rPr>
              <a:t>единого слова ради тысячи тонн</a:t>
            </a:r>
            <a:br>
              <a:rPr lang="ru-RU" sz="1800" dirty="0">
                <a:solidFill>
                  <a:schemeClr val="tx2">
                    <a:lumMod val="75000"/>
                    <a:lumOff val="25000"/>
                  </a:schemeClr>
                </a:solidFill>
                <a:latin typeface="Lora"/>
              </a:rPr>
            </a:br>
            <a:r>
              <a:rPr lang="ru-RU" sz="1800" dirty="0" smtClean="0">
                <a:solidFill>
                  <a:schemeClr val="tx2">
                    <a:lumMod val="75000"/>
                    <a:lumOff val="25000"/>
                  </a:schemeClr>
                </a:solidFill>
                <a:latin typeface="Lora"/>
              </a:rPr>
              <a:t>    словесной </a:t>
            </a:r>
            <a:r>
              <a:rPr lang="ru-RU" sz="1800" dirty="0">
                <a:solidFill>
                  <a:schemeClr val="tx2">
                    <a:lumMod val="75000"/>
                    <a:lumOff val="25000"/>
                  </a:schemeClr>
                </a:solidFill>
                <a:latin typeface="Lora"/>
              </a:rPr>
              <a:t>руды.</a:t>
            </a:r>
          </a:p>
        </p:txBody>
      </p:sp>
    </p:spTree>
    <p:extLst>
      <p:ext uri="{BB962C8B-B14F-4D97-AF65-F5344CB8AC3E}">
        <p14:creationId xmlns:p14="http://schemas.microsoft.com/office/powerpoint/2010/main" val="2463915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404664"/>
            <a:ext cx="4213096" cy="5706960"/>
          </a:xfrm>
        </p:spPr>
        <p:txBody>
          <a:bodyPr>
            <a:normAutofit fontScale="62500" lnSpcReduction="20000"/>
          </a:bodyPr>
          <a:lstStyle/>
          <a:p>
            <a:pPr marL="0" indent="0">
              <a:buNone/>
            </a:pPr>
            <a:r>
              <a:rPr lang="ru-RU" dirty="0">
                <a:solidFill>
                  <a:schemeClr val="tx2">
                    <a:lumMod val="75000"/>
                    <a:lumOff val="25000"/>
                  </a:schemeClr>
                </a:solidFill>
                <a:latin typeface="Lora"/>
              </a:rPr>
              <a:t>Маяковский в своих стихах выражает убежденность в необходимости поэтического слова. Назначение поэта он видит в том, чтобы вызвать в людях стремление преодолеть некрасивость мира и изменить его.</a:t>
            </a:r>
          </a:p>
          <a:p>
            <a:pPr marL="0" indent="0">
              <a:buNone/>
            </a:pPr>
            <a:r>
              <a:rPr lang="ru-RU" dirty="0">
                <a:solidFill>
                  <a:schemeClr val="tx2">
                    <a:lumMod val="75000"/>
                    <a:lumOff val="25000"/>
                  </a:schemeClr>
                </a:solidFill>
                <a:latin typeface="Lora"/>
              </a:rPr>
              <a:t>Маяковский был далек от поэзии чисто эстетической, услаждающей, наполняющей душу лишь возвышенным лиризмом. Настоящего поэта он видит, прежде всего, агитатором, главарем, борцом за переустройство несовершенной жизни. Стихи, по мнению Маяковского, непременно должны обладать взрывной, действенной силой. У самого поэта стихотворение никогда не бывает вялым и инертным, оно всегда заряжено большой идеей, страстью, энергетикой. Маяковский не просто рисует мир, он убедительно доказывает, призывает к соучастию своего читателя.</a:t>
            </a:r>
          </a:p>
          <a:p>
            <a:endParaRPr lang="ru-RU" dirty="0"/>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96011" y="548680"/>
            <a:ext cx="3633518" cy="5184576"/>
          </a:xfrm>
          <a:prstGeom prst="rect">
            <a:avLst/>
          </a:prstGeom>
        </p:spPr>
      </p:pic>
    </p:spTree>
    <p:extLst>
      <p:ext uri="{BB962C8B-B14F-4D97-AF65-F5344CB8AC3E}">
        <p14:creationId xmlns:p14="http://schemas.microsoft.com/office/powerpoint/2010/main" val="3309493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620688"/>
            <a:ext cx="8183880" cy="5202904"/>
          </a:xfrm>
        </p:spPr>
        <p:txBody>
          <a:bodyPr>
            <a:normAutofit fontScale="70000" lnSpcReduction="20000"/>
          </a:bodyPr>
          <a:lstStyle/>
          <a:p>
            <a:pPr marL="0" indent="0">
              <a:buNone/>
            </a:pPr>
            <a:r>
              <a:rPr lang="ru-RU" dirty="0" smtClean="0">
                <a:solidFill>
                  <a:schemeClr val="tx2">
                    <a:lumMod val="75000"/>
                    <a:lumOff val="25000"/>
                  </a:schemeClr>
                </a:solidFill>
                <a:latin typeface="Lora"/>
              </a:rPr>
              <a:t>   Не </a:t>
            </a:r>
            <a:r>
              <a:rPr lang="ru-RU" dirty="0">
                <a:solidFill>
                  <a:schemeClr val="tx2">
                    <a:lumMod val="75000"/>
                    <a:lumOff val="25000"/>
                  </a:schemeClr>
                </a:solidFill>
                <a:latin typeface="Lora"/>
              </a:rPr>
              <a:t>сразу и не скоро определил Маяковский место своей поэзии в жизни современного общества. Задумываясь о кажущейся бесполезности поэта среди повседневных будничных забот людей, он задает вопрос: </a:t>
            </a:r>
            <a:br>
              <a:rPr lang="ru-RU" dirty="0">
                <a:solidFill>
                  <a:schemeClr val="tx2">
                    <a:lumMod val="75000"/>
                    <a:lumOff val="25000"/>
                  </a:schemeClr>
                </a:solidFill>
                <a:latin typeface="Lora"/>
              </a:rPr>
            </a:br>
            <a:r>
              <a:rPr lang="ru-RU" dirty="0">
                <a:solidFill>
                  <a:schemeClr val="tx2">
                    <a:lumMod val="75000"/>
                    <a:lumOff val="25000"/>
                  </a:schemeClr>
                </a:solidFill>
                <a:latin typeface="Lora"/>
              </a:rPr>
              <a:t/>
            </a:r>
            <a:br>
              <a:rPr lang="ru-RU" dirty="0">
                <a:solidFill>
                  <a:schemeClr val="tx2">
                    <a:lumMod val="75000"/>
                    <a:lumOff val="25000"/>
                  </a:schemeClr>
                </a:solidFill>
                <a:latin typeface="Lora"/>
              </a:rPr>
            </a:br>
            <a:r>
              <a:rPr lang="ru-RU" dirty="0">
                <a:solidFill>
                  <a:schemeClr val="tx2">
                    <a:lumMod val="75000"/>
                    <a:lumOff val="25000"/>
                  </a:schemeClr>
                </a:solidFill>
                <a:latin typeface="Lora"/>
              </a:rPr>
              <a:t>Ведь, если звезды зажигают — </a:t>
            </a:r>
            <a:br>
              <a:rPr lang="ru-RU" dirty="0">
                <a:solidFill>
                  <a:schemeClr val="tx2">
                    <a:lumMod val="75000"/>
                    <a:lumOff val="25000"/>
                  </a:schemeClr>
                </a:solidFill>
                <a:latin typeface="Lora"/>
              </a:rPr>
            </a:br>
            <a:r>
              <a:rPr lang="ru-RU" dirty="0">
                <a:solidFill>
                  <a:schemeClr val="tx2">
                    <a:lumMod val="75000"/>
                    <a:lumOff val="25000"/>
                  </a:schemeClr>
                </a:solidFill>
                <a:latin typeface="Lora"/>
              </a:rPr>
              <a:t>значит — это кому-нибудь нужно? </a:t>
            </a:r>
            <a:br>
              <a:rPr lang="ru-RU" dirty="0">
                <a:solidFill>
                  <a:schemeClr val="tx2">
                    <a:lumMod val="75000"/>
                    <a:lumOff val="25000"/>
                  </a:schemeClr>
                </a:solidFill>
                <a:latin typeface="Lora"/>
              </a:rPr>
            </a:br>
            <a:r>
              <a:rPr lang="ru-RU" dirty="0">
                <a:solidFill>
                  <a:schemeClr val="tx2">
                    <a:lumMod val="75000"/>
                    <a:lumOff val="25000"/>
                  </a:schemeClr>
                </a:solidFill>
                <a:latin typeface="Lora"/>
              </a:rPr>
              <a:t/>
            </a:r>
            <a:br>
              <a:rPr lang="ru-RU" dirty="0">
                <a:solidFill>
                  <a:schemeClr val="tx2">
                    <a:lumMod val="75000"/>
                    <a:lumOff val="25000"/>
                  </a:schemeClr>
                </a:solidFill>
                <a:latin typeface="Lora"/>
              </a:rPr>
            </a:br>
            <a:r>
              <a:rPr lang="ru-RU" dirty="0">
                <a:solidFill>
                  <a:schemeClr val="tx2">
                    <a:lumMod val="75000"/>
                    <a:lumOff val="25000"/>
                  </a:schemeClr>
                </a:solidFill>
                <a:latin typeface="Lora"/>
              </a:rPr>
              <a:t>П</a:t>
            </a:r>
            <a:r>
              <a:rPr lang="ru-RU" dirty="0" smtClean="0">
                <a:solidFill>
                  <a:schemeClr val="tx2">
                    <a:lumMod val="75000"/>
                    <a:lumOff val="25000"/>
                  </a:schemeClr>
                </a:solidFill>
                <a:latin typeface="Lora"/>
              </a:rPr>
              <a:t>оэт </a:t>
            </a:r>
            <a:r>
              <a:rPr lang="ru-RU" dirty="0">
                <a:solidFill>
                  <a:schemeClr val="tx2">
                    <a:lumMod val="75000"/>
                    <a:lumOff val="25000"/>
                  </a:schemeClr>
                </a:solidFill>
                <a:latin typeface="Lora"/>
              </a:rPr>
              <a:t>— это тоже звезда, которая зажигается, и ее свет служит нравственным ориентиром людям. Внутренне убежденный в необходимости поэтического слова для человеческой души, Маяковский видит миссию поэта в том, чтобы впитать в себя всю боль миллионов страдающих и одиноких людей и рассказать о ней миру. Обращаясь к окружающим, к грядущим поколениям, поэт заявляет: </a:t>
            </a:r>
            <a:br>
              <a:rPr lang="ru-RU" dirty="0">
                <a:solidFill>
                  <a:schemeClr val="tx2">
                    <a:lumMod val="75000"/>
                    <a:lumOff val="25000"/>
                  </a:schemeClr>
                </a:solidFill>
                <a:latin typeface="Lora"/>
              </a:rPr>
            </a:br>
            <a:r>
              <a:rPr lang="ru-RU" dirty="0">
                <a:solidFill>
                  <a:schemeClr val="tx2">
                    <a:lumMod val="75000"/>
                    <a:lumOff val="25000"/>
                  </a:schemeClr>
                </a:solidFill>
                <a:latin typeface="Lora"/>
              </a:rPr>
              <a:t/>
            </a:r>
            <a:br>
              <a:rPr lang="ru-RU" dirty="0">
                <a:solidFill>
                  <a:schemeClr val="tx2">
                    <a:lumMod val="75000"/>
                    <a:lumOff val="25000"/>
                  </a:schemeClr>
                </a:solidFill>
                <a:latin typeface="Lora"/>
              </a:rPr>
            </a:br>
            <a:r>
              <a:rPr lang="ru-RU" dirty="0">
                <a:solidFill>
                  <a:schemeClr val="tx2">
                    <a:lumMod val="75000"/>
                    <a:lumOff val="25000"/>
                  </a:schemeClr>
                </a:solidFill>
                <a:latin typeface="Lora"/>
              </a:rPr>
              <a:t>Вот — я, </a:t>
            </a:r>
            <a:br>
              <a:rPr lang="ru-RU" dirty="0">
                <a:solidFill>
                  <a:schemeClr val="tx2">
                    <a:lumMod val="75000"/>
                    <a:lumOff val="25000"/>
                  </a:schemeClr>
                </a:solidFill>
                <a:latin typeface="Lora"/>
              </a:rPr>
            </a:br>
            <a:r>
              <a:rPr lang="ru-RU" dirty="0">
                <a:solidFill>
                  <a:schemeClr val="tx2">
                    <a:lumMod val="75000"/>
                    <a:lumOff val="25000"/>
                  </a:schemeClr>
                </a:solidFill>
                <a:latin typeface="Lora"/>
              </a:rPr>
              <a:t>весь </a:t>
            </a:r>
            <a:br>
              <a:rPr lang="ru-RU" dirty="0">
                <a:solidFill>
                  <a:schemeClr val="tx2">
                    <a:lumMod val="75000"/>
                    <a:lumOff val="25000"/>
                  </a:schemeClr>
                </a:solidFill>
                <a:latin typeface="Lora"/>
              </a:rPr>
            </a:br>
            <a:r>
              <a:rPr lang="ru-RU" dirty="0">
                <a:solidFill>
                  <a:schemeClr val="tx2">
                    <a:lumMod val="75000"/>
                    <a:lumOff val="25000"/>
                  </a:schemeClr>
                </a:solidFill>
                <a:latin typeface="Lora"/>
              </a:rPr>
              <a:t>боль и ушиб. </a:t>
            </a:r>
            <a:br>
              <a:rPr lang="ru-RU" dirty="0">
                <a:solidFill>
                  <a:schemeClr val="tx2">
                    <a:lumMod val="75000"/>
                    <a:lumOff val="25000"/>
                  </a:schemeClr>
                </a:solidFill>
                <a:latin typeface="Lora"/>
              </a:rPr>
            </a:br>
            <a:r>
              <a:rPr lang="ru-RU" dirty="0">
                <a:solidFill>
                  <a:schemeClr val="tx2">
                    <a:lumMod val="75000"/>
                    <a:lumOff val="25000"/>
                  </a:schemeClr>
                </a:solidFill>
                <a:latin typeface="Lora"/>
              </a:rPr>
              <a:t>Вам завещаю я сад фруктовый моей великой души! </a:t>
            </a:r>
          </a:p>
        </p:txBody>
      </p:sp>
    </p:spTree>
    <p:extLst>
      <p:ext uri="{BB962C8B-B14F-4D97-AF65-F5344CB8AC3E}">
        <p14:creationId xmlns:p14="http://schemas.microsoft.com/office/powerpoint/2010/main" val="90047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764704"/>
            <a:ext cx="8183880" cy="5058888"/>
          </a:xfrm>
        </p:spPr>
        <p:txBody>
          <a:bodyPr>
            <a:normAutofit fontScale="70000" lnSpcReduction="20000"/>
          </a:bodyPr>
          <a:lstStyle/>
          <a:p>
            <a:pPr marL="0" indent="0">
              <a:buNone/>
            </a:pPr>
            <a:r>
              <a:rPr lang="ru-RU" dirty="0" smtClean="0">
                <a:solidFill>
                  <a:srgbClr val="333333"/>
                </a:solidFill>
                <a:latin typeface="Lora"/>
              </a:rPr>
              <a:t>  </a:t>
            </a:r>
            <a:r>
              <a:rPr lang="ru-RU" dirty="0">
                <a:solidFill>
                  <a:srgbClr val="333333"/>
                </a:solidFill>
                <a:latin typeface="Lora"/>
              </a:rPr>
              <a:t> </a:t>
            </a:r>
            <a:r>
              <a:rPr lang="ru-RU" dirty="0">
                <a:solidFill>
                  <a:schemeClr val="tx2">
                    <a:lumMod val="75000"/>
                    <a:lumOff val="25000"/>
                  </a:schemeClr>
                </a:solidFill>
                <a:latin typeface="Lora"/>
              </a:rPr>
              <a:t>Творчество Маяковского - это обращение к обществу и к читателю. Стихотворение «А вы смогли бы?» (1913г.) показывает, насколько тонка душа поэта. Поэт видит прекрасное в мелочах и спрашивает </a:t>
            </a:r>
            <a:r>
              <a:rPr lang="ru-RU" dirty="0" smtClean="0">
                <a:solidFill>
                  <a:schemeClr val="tx2">
                    <a:lumMod val="75000"/>
                    <a:lumOff val="25000"/>
                  </a:schemeClr>
                </a:solidFill>
                <a:latin typeface="Lora"/>
              </a:rPr>
              <a:t>общество</a:t>
            </a:r>
          </a:p>
          <a:p>
            <a:pPr marL="0" indent="0">
              <a:buNone/>
            </a:pPr>
            <a:r>
              <a:rPr lang="ru-RU" dirty="0">
                <a:solidFill>
                  <a:schemeClr val="tx2">
                    <a:lumMod val="75000"/>
                    <a:lumOff val="25000"/>
                  </a:schemeClr>
                </a:solidFill>
                <a:latin typeface="Lora"/>
              </a:rPr>
              <a:t>А вы</a:t>
            </a:r>
          </a:p>
          <a:p>
            <a:pPr marL="0" indent="0">
              <a:buNone/>
            </a:pPr>
            <a:r>
              <a:rPr lang="ru-RU" dirty="0">
                <a:solidFill>
                  <a:schemeClr val="tx2">
                    <a:lumMod val="75000"/>
                    <a:lumOff val="25000"/>
                  </a:schemeClr>
                </a:solidFill>
                <a:latin typeface="Lora"/>
              </a:rPr>
              <a:t>ноктюрн сыграть</a:t>
            </a:r>
          </a:p>
          <a:p>
            <a:pPr marL="0" indent="0">
              <a:buNone/>
            </a:pPr>
            <a:r>
              <a:rPr lang="ru-RU" dirty="0">
                <a:solidFill>
                  <a:schemeClr val="tx2">
                    <a:lumMod val="75000"/>
                    <a:lumOff val="25000"/>
                  </a:schemeClr>
                </a:solidFill>
                <a:latin typeface="Lora"/>
              </a:rPr>
              <a:t>могли бы</a:t>
            </a:r>
          </a:p>
          <a:p>
            <a:pPr marL="0" indent="0">
              <a:buNone/>
            </a:pPr>
            <a:r>
              <a:rPr lang="ru-RU" dirty="0">
                <a:solidFill>
                  <a:schemeClr val="tx2">
                    <a:lumMod val="75000"/>
                    <a:lumOff val="25000"/>
                  </a:schemeClr>
                </a:solidFill>
                <a:latin typeface="Lora"/>
              </a:rPr>
              <a:t>на флейте водосточных труб?</a:t>
            </a:r>
          </a:p>
          <a:p>
            <a:endParaRPr lang="ru-RU" dirty="0" smtClean="0">
              <a:solidFill>
                <a:schemeClr val="tx2">
                  <a:lumMod val="75000"/>
                  <a:lumOff val="25000"/>
                </a:schemeClr>
              </a:solidFill>
              <a:latin typeface="Lora"/>
            </a:endParaRPr>
          </a:p>
          <a:p>
            <a:pPr marL="0" indent="0">
              <a:buNone/>
            </a:pPr>
            <a:r>
              <a:rPr lang="ru-RU" dirty="0" smtClean="0">
                <a:solidFill>
                  <a:schemeClr val="tx2">
                    <a:lumMod val="75000"/>
                    <a:lumOff val="25000"/>
                  </a:schemeClr>
                </a:solidFill>
                <a:latin typeface="Lora"/>
              </a:rPr>
              <a:t> </a:t>
            </a:r>
            <a:r>
              <a:rPr lang="ru-RU" dirty="0">
                <a:solidFill>
                  <a:schemeClr val="tx2">
                    <a:lumMod val="75000"/>
                    <a:lumOff val="25000"/>
                  </a:schemeClr>
                </a:solidFill>
                <a:latin typeface="Lora"/>
              </a:rPr>
              <a:t>Само название - это начало риторического вопроса, который задается всему человечеству. </a:t>
            </a:r>
            <a:r>
              <a:rPr lang="ru-RU" dirty="0" smtClean="0">
                <a:solidFill>
                  <a:schemeClr val="tx2">
                    <a:lumMod val="75000"/>
                    <a:lumOff val="25000"/>
                  </a:schemeClr>
                </a:solidFill>
                <a:latin typeface="Lora"/>
              </a:rPr>
              <a:t>Видеть </a:t>
            </a:r>
            <a:r>
              <a:rPr lang="ru-RU" dirty="0">
                <a:solidFill>
                  <a:schemeClr val="tx2">
                    <a:lumMod val="75000"/>
                    <a:lumOff val="25000"/>
                  </a:schemeClr>
                </a:solidFill>
                <a:latin typeface="Lora"/>
              </a:rPr>
              <a:t>прекрасное в малом, незаметном - это удел избранных. Пронизанное метафорами стихотворение отражает глубокий внутренний мир автора и его глубокое восприятие мира, каждая деталь которого глубоко поэтична. То, как автор использует метафоры, сопоставляя несопоставимое, показывает тонкую душу поэта, его умение видеть прекрасное в самом неожиданном.</a:t>
            </a:r>
          </a:p>
        </p:txBody>
      </p:sp>
    </p:spTree>
    <p:extLst>
      <p:ext uri="{BB962C8B-B14F-4D97-AF65-F5344CB8AC3E}">
        <p14:creationId xmlns:p14="http://schemas.microsoft.com/office/powerpoint/2010/main" val="4218242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181960" y="523497"/>
            <a:ext cx="4536504" cy="5400600"/>
          </a:xfrm>
        </p:spPr>
        <p:txBody>
          <a:bodyPr>
            <a:normAutofit fontScale="70000" lnSpcReduction="20000"/>
          </a:bodyPr>
          <a:lstStyle/>
          <a:p>
            <a:pPr marL="0" indent="0">
              <a:buNone/>
            </a:pPr>
            <a:r>
              <a:rPr lang="ru-RU" dirty="0">
                <a:solidFill>
                  <a:schemeClr val="tx2">
                    <a:lumMod val="75000"/>
                    <a:lumOff val="25000"/>
                  </a:schemeClr>
                </a:solidFill>
                <a:latin typeface="Lora"/>
              </a:rPr>
              <a:t>Важной особенностью поэзии В. Маяковского было то, что круг жизненных явлений, отраженных в его произведениях, был ничем не ограничен. Поэт считал, что он обязан писать обо всем, что видит вокруг себя, обо всем, что волнует и мучает его, ведь любая тема - это познание чего-то нового, каждое стихотворение - это </a:t>
            </a:r>
            <a:r>
              <a:rPr lang="ru-RU" dirty="0" err="1" smtClean="0">
                <a:solidFill>
                  <a:schemeClr val="tx2">
                    <a:lumMod val="75000"/>
                    <a:lumOff val="25000"/>
                  </a:schemeClr>
                </a:solidFill>
                <a:latin typeface="Lora"/>
              </a:rPr>
              <a:t>первооткрытие</a:t>
            </a:r>
            <a:r>
              <a:rPr lang="ru-RU" dirty="0" smtClean="0">
                <a:solidFill>
                  <a:schemeClr val="tx2">
                    <a:lumMod val="75000"/>
                    <a:lumOff val="25000"/>
                  </a:schemeClr>
                </a:solidFill>
                <a:latin typeface="Lora"/>
              </a:rPr>
              <a:t>, </a:t>
            </a:r>
            <a:r>
              <a:rPr lang="ru-RU" dirty="0">
                <a:solidFill>
                  <a:schemeClr val="tx2">
                    <a:lumMod val="75000"/>
                    <a:lumOff val="25000"/>
                  </a:schemeClr>
                </a:solidFill>
                <a:latin typeface="Lora"/>
              </a:rPr>
              <a:t>а поэзия в целом - “езда в </a:t>
            </a:r>
            <a:r>
              <a:rPr lang="ru-RU" dirty="0" smtClean="0">
                <a:solidFill>
                  <a:schemeClr val="tx2">
                    <a:lumMod val="75000"/>
                    <a:lumOff val="25000"/>
                  </a:schemeClr>
                </a:solidFill>
                <a:latin typeface="Lora"/>
              </a:rPr>
              <a:t>незнаемое".</a:t>
            </a:r>
            <a:endParaRPr lang="ru-RU" dirty="0">
              <a:solidFill>
                <a:schemeClr val="tx2">
                  <a:lumMod val="75000"/>
                  <a:lumOff val="25000"/>
                </a:schemeClr>
              </a:solidFill>
              <a:latin typeface="Lora"/>
            </a:endParaRPr>
          </a:p>
          <a:p>
            <a:pPr marL="0" indent="0">
              <a:buNone/>
            </a:pPr>
            <a:r>
              <a:rPr lang="ru-RU" dirty="0" smtClean="0">
                <a:solidFill>
                  <a:schemeClr val="tx2">
                    <a:lumMod val="75000"/>
                    <a:lumOff val="25000"/>
                  </a:schemeClr>
                </a:solidFill>
                <a:latin typeface="Lora"/>
              </a:rPr>
              <a:t>Назначение </a:t>
            </a:r>
            <a:r>
              <a:rPr lang="ru-RU" dirty="0">
                <a:solidFill>
                  <a:schemeClr val="tx2">
                    <a:lumMod val="75000"/>
                    <a:lumOff val="25000"/>
                  </a:schemeClr>
                </a:solidFill>
                <a:latin typeface="Lora"/>
              </a:rPr>
              <a:t>поэзии и поэта - это непрестанное обращение к человеческому духу и разуму. Поэзия должна побуждать людей видеть прекрасное в самом обыденном, она должна заставлять думать, тревожа ум и сердце, должна призывать людей к совершенствованию себя и мира.</a:t>
            </a:r>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218" y="509674"/>
            <a:ext cx="3678742" cy="5328592"/>
          </a:xfrm>
          <a:prstGeom prst="rect">
            <a:avLst/>
          </a:prstGeom>
        </p:spPr>
      </p:pic>
    </p:spTree>
    <p:extLst>
      <p:ext uri="{BB962C8B-B14F-4D97-AF65-F5344CB8AC3E}">
        <p14:creationId xmlns:p14="http://schemas.microsoft.com/office/powerpoint/2010/main" val="35836697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Аспект">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Аспект">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104</TotalTime>
  <Words>549</Words>
  <Application>Microsoft Office PowerPoint</Application>
  <PresentationFormat>Экран (4:3)</PresentationFormat>
  <Paragraphs>23</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Аспект</vt:lpstr>
      <vt:lpstr>Тема поэта и поэзии в творчестве В.В. Маяковского</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поэта и поэзии в творчестве В.В. Маяковского</dc:title>
  <dc:creator>user</dc:creator>
  <cp:lastModifiedBy>user</cp:lastModifiedBy>
  <cp:revision>9</cp:revision>
  <dcterms:created xsi:type="dcterms:W3CDTF">2020-01-26T09:38:09Z</dcterms:created>
  <dcterms:modified xsi:type="dcterms:W3CDTF">2020-01-27T18:58:38Z</dcterms:modified>
</cp:coreProperties>
</file>