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8" r:id="rId6"/>
    <p:sldId id="259" r:id="rId7"/>
    <p:sldId id="261" r:id="rId8"/>
    <p:sldId id="269" r:id="rId9"/>
    <p:sldId id="260" r:id="rId10"/>
    <p:sldId id="262" r:id="rId11"/>
    <p:sldId id="263" r:id="rId12"/>
    <p:sldId id="266" r:id="rId13"/>
    <p:sldId id="272" r:id="rId14"/>
    <p:sldId id="273" r:id="rId15"/>
    <p:sldId id="274" r:id="rId16"/>
    <p:sldId id="270" r:id="rId17"/>
    <p:sldId id="275" r:id="rId18"/>
    <p:sldId id="2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2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6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17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3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7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70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34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56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00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FB36-1426-40F6-BCE6-6EBD79F98A6B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12B37-8BCD-4519-9827-4ED3522F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8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0848" y="2018475"/>
            <a:ext cx="9144000" cy="23876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«НЕ</a:t>
            </a:r>
            <a:r>
              <a:rPr lang="ru-RU" i="1" dirty="0" smtClean="0"/>
              <a:t>¬</a:t>
            </a:r>
            <a:r>
              <a:rPr lang="ru-RU" dirty="0" smtClean="0"/>
              <a:t>» с различными частями речи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09032" y="5924614"/>
            <a:ext cx="6614160" cy="567626"/>
          </a:xfrm>
        </p:spPr>
        <p:txBody>
          <a:bodyPr>
            <a:normAutofit/>
          </a:bodyPr>
          <a:lstStyle/>
          <a:p>
            <a:r>
              <a:rPr lang="ru-RU" sz="2000" i="1" dirty="0" smtClean="0"/>
              <a:t>Выполнила ученица 11 класса «В» Войтенко Анастасия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54227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i="1" dirty="0" smtClean="0"/>
              <a:t>НЕ¬ с</a:t>
            </a:r>
            <a:r>
              <a:rPr lang="ru-RU" dirty="0" smtClean="0"/>
              <a:t> деепричастиями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4860" y="1889633"/>
            <a:ext cx="10622280" cy="4351338"/>
          </a:xfrm>
        </p:spPr>
        <p:txBody>
          <a:bodyPr/>
          <a:lstStyle/>
          <a:p>
            <a:r>
              <a:rPr lang="ru-RU" dirty="0" smtClean="0"/>
              <a:t>Следует писать </a:t>
            </a:r>
            <a:r>
              <a:rPr lang="ru-RU" dirty="0" smtClean="0">
                <a:solidFill>
                  <a:srgbClr val="C00000"/>
                </a:solidFill>
              </a:rPr>
              <a:t>раздельно</a:t>
            </a:r>
            <a:r>
              <a:rPr lang="ru-RU" dirty="0" smtClean="0"/>
              <a:t>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спеша, не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глядя</a:t>
            </a:r>
          </a:p>
          <a:p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(ВНИМАТЕЛЬНО С </a:t>
            </a:r>
            <a:r>
              <a:rPr lang="ru-RU" b="1" u="sng" dirty="0" smtClean="0">
                <a:solidFill>
                  <a:srgbClr val="C00000"/>
                </a:solidFill>
              </a:rPr>
              <a:t>(не)взирая на, (не)смотря на</a:t>
            </a:r>
            <a:r>
              <a:rPr lang="ru-RU" b="1" dirty="0" smtClean="0">
                <a:solidFill>
                  <a:srgbClr val="C00000"/>
                </a:solidFill>
              </a:rPr>
              <a:t>!!!!!!!!!!!!!!!!!!)</a:t>
            </a:r>
            <a:endParaRPr lang="ru-RU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Пишем </a:t>
            </a:r>
            <a:r>
              <a:rPr lang="ru-RU" b="1" u="sng" dirty="0"/>
              <a:t>(не)взирая на</a:t>
            </a:r>
            <a:r>
              <a:rPr lang="ru-RU" b="1" dirty="0"/>
              <a:t>, </a:t>
            </a:r>
            <a:r>
              <a:rPr lang="ru-RU" b="1" u="sng" dirty="0"/>
              <a:t>(не)смотря </a:t>
            </a:r>
            <a:r>
              <a:rPr lang="ru-RU" b="1" u="sng" dirty="0" smtClean="0"/>
              <a:t>на</a:t>
            </a:r>
            <a:r>
              <a:rPr lang="ru-RU" b="1" dirty="0" smtClean="0"/>
              <a:t> слитно, если можно заменить на «вопреки чему-то», но тогда это не деепричастия, а производные предлоги. Деепричастия же будут писаться раздельно.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74759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i="1" dirty="0" smtClean="0"/>
              <a:t>НЕ¬ с</a:t>
            </a:r>
            <a:r>
              <a:rPr lang="ru-RU" dirty="0" smtClean="0"/>
              <a:t> местоимениями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6959"/>
          </a:xfrm>
        </p:spPr>
        <p:txBody>
          <a:bodyPr/>
          <a:lstStyle/>
          <a:p>
            <a:r>
              <a:rPr lang="ru-RU" u="sng" dirty="0" smtClean="0"/>
              <a:t>Слитно</a:t>
            </a:r>
            <a:r>
              <a:rPr lang="ru-RU" dirty="0" smtClean="0"/>
              <a:t> в неопределенных и отрицательных местоимениях без предлога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некто, нечто, никуда, ничто</a:t>
            </a:r>
          </a:p>
          <a:p>
            <a:r>
              <a:rPr lang="ru-RU" dirty="0"/>
              <a:t>В остальных случаях пишется всегда </a:t>
            </a:r>
            <a:r>
              <a:rPr lang="ru-RU" u="sng" dirty="0"/>
              <a:t>раздельно</a:t>
            </a:r>
            <a:r>
              <a:rPr lang="ru-RU" dirty="0"/>
              <a:t>: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я, не себе, не каждый, в не нашем доме</a:t>
            </a:r>
          </a:p>
          <a:p>
            <a:r>
              <a:rPr lang="ru-RU" u="sng" dirty="0" smtClean="0"/>
              <a:t>Раздельно</a:t>
            </a:r>
            <a:r>
              <a:rPr lang="ru-RU" dirty="0" smtClean="0"/>
              <a:t> </a:t>
            </a:r>
            <a:r>
              <a:rPr lang="ru-RU" dirty="0" smtClean="0"/>
              <a:t>в отрицательных местоимениях с предлогом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 кем, не к чему, не за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4476877"/>
            <a:ext cx="10515600" cy="95465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i="1" dirty="0" smtClean="0">
                <a:solidFill>
                  <a:schemeClr val="bg1"/>
                </a:solidFill>
                <a:latin typeface="+mn-lt"/>
              </a:rPr>
              <a:t>НЕ¬ с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 числительными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43712" y="5698363"/>
            <a:ext cx="10515600" cy="9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u="sng" dirty="0" smtClean="0"/>
              <a:t>ВСЕГДА РАЗДЕЛЬНО: </a:t>
            </a:r>
            <a:r>
              <a:rPr lang="ru-RU" dirty="0" smtClean="0"/>
              <a:t>не пять, не одиннадцатью, не двое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75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9952" y="131578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Определите предложение, в котором НЕ со словом пишется СЛИТНО. Раскройте скобки и выпишите это слово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1)Он </a:t>
            </a:r>
            <a:r>
              <a:rPr lang="ru-RU" dirty="0"/>
              <a:t>бежал (не)быстро, а медленно.</a:t>
            </a:r>
          </a:p>
          <a:p>
            <a:pPr marL="0" indent="0">
              <a:buNone/>
            </a:pPr>
            <a:r>
              <a:rPr lang="ru-RU" dirty="0" smtClean="0"/>
              <a:t>2)(Не)занятый </a:t>
            </a:r>
            <a:r>
              <a:rPr lang="ru-RU" dirty="0"/>
              <a:t>делом человек никогда не может наслаждаться полным счастьем.</a:t>
            </a:r>
          </a:p>
          <a:p>
            <a:pPr marL="0" indent="0">
              <a:buNone/>
            </a:pPr>
            <a:r>
              <a:rPr lang="ru-RU" dirty="0" smtClean="0"/>
              <a:t>3)Ещё </a:t>
            </a:r>
            <a:r>
              <a:rPr lang="ru-RU" dirty="0"/>
              <a:t>видны остатки (не)растаявшего на полях снега.</a:t>
            </a:r>
          </a:p>
          <a:p>
            <a:pPr marL="0" indent="0">
              <a:buNone/>
            </a:pPr>
            <a:r>
              <a:rPr lang="ru-RU" dirty="0" smtClean="0"/>
              <a:t>4)Через </a:t>
            </a:r>
            <a:r>
              <a:rPr lang="ru-RU" dirty="0"/>
              <a:t>два дня состоялся далеко (не)лёгкий разговор.</a:t>
            </a:r>
          </a:p>
          <a:p>
            <a:pPr marL="0" indent="0">
              <a:buNone/>
            </a:pPr>
            <a:r>
              <a:rPr lang="ru-RU" dirty="0" smtClean="0"/>
              <a:t>5)Мотивы </a:t>
            </a:r>
            <a:r>
              <a:rPr lang="ru-RU" dirty="0"/>
              <a:t>его поступков так и остались (не)понятыми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Ответ: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0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9952" y="131578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Определите предложение, в котором НЕ со словом пишется СЛИТНО. Раскройте скобки и выпишите это слово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1)Он </a:t>
            </a:r>
            <a:r>
              <a:rPr lang="ru-RU" dirty="0"/>
              <a:t>бежал </a:t>
            </a:r>
            <a:r>
              <a:rPr lang="ru-RU" b="1" dirty="0" smtClean="0"/>
              <a:t>не быстро</a:t>
            </a:r>
            <a:r>
              <a:rPr lang="ru-RU" dirty="0"/>
              <a:t>, а медленно.</a:t>
            </a:r>
          </a:p>
          <a:p>
            <a:pPr marL="0" indent="0">
              <a:buNone/>
            </a:pPr>
            <a:r>
              <a:rPr lang="ru-RU" dirty="0" smtClean="0"/>
              <a:t>2)</a:t>
            </a:r>
            <a:r>
              <a:rPr lang="ru-RU" b="1" dirty="0" smtClean="0"/>
              <a:t>Не занятый </a:t>
            </a:r>
            <a:r>
              <a:rPr lang="ru-RU" dirty="0" smtClean="0"/>
              <a:t>(чем?) делом </a:t>
            </a:r>
            <a:r>
              <a:rPr lang="ru-RU" dirty="0"/>
              <a:t>человек никогда не может наслаждаться полным счастьем.</a:t>
            </a:r>
          </a:p>
          <a:p>
            <a:pPr marL="0" indent="0">
              <a:buNone/>
            </a:pPr>
            <a:r>
              <a:rPr lang="ru-RU" dirty="0" smtClean="0"/>
              <a:t>3)Ещё </a:t>
            </a:r>
            <a:r>
              <a:rPr lang="ru-RU" dirty="0"/>
              <a:t>видны остатки </a:t>
            </a:r>
            <a:r>
              <a:rPr lang="ru-RU" b="1" dirty="0" smtClean="0"/>
              <a:t>не растаявшего</a:t>
            </a:r>
            <a:r>
              <a:rPr lang="ru-RU" dirty="0" smtClean="0"/>
              <a:t> (где?) на </a:t>
            </a:r>
            <a:r>
              <a:rPr lang="ru-RU" dirty="0"/>
              <a:t>полях снега.</a:t>
            </a:r>
          </a:p>
          <a:p>
            <a:pPr marL="0" indent="0">
              <a:buNone/>
            </a:pPr>
            <a:r>
              <a:rPr lang="ru-RU" dirty="0" smtClean="0"/>
              <a:t>4)Через </a:t>
            </a:r>
            <a:r>
              <a:rPr lang="ru-RU" dirty="0"/>
              <a:t>два дня состоялся </a:t>
            </a:r>
            <a:r>
              <a:rPr lang="ru-RU" u="sng" dirty="0" smtClean="0"/>
              <a:t>далеко </a:t>
            </a:r>
            <a:r>
              <a:rPr lang="ru-RU" b="1" u="sng" dirty="0" smtClean="0"/>
              <a:t>не </a:t>
            </a:r>
            <a:r>
              <a:rPr lang="ru-RU" b="1" dirty="0" smtClean="0"/>
              <a:t>лёгкий</a:t>
            </a:r>
            <a:r>
              <a:rPr lang="ru-RU" dirty="0" smtClean="0"/>
              <a:t> разговор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i="1" dirty="0" smtClean="0"/>
              <a:t>5)Мотивы </a:t>
            </a:r>
            <a:r>
              <a:rPr lang="ru-RU" i="1" dirty="0"/>
              <a:t>его поступков так и остались </a:t>
            </a:r>
            <a:r>
              <a:rPr lang="ru-RU" b="1" i="1" dirty="0" smtClean="0"/>
              <a:t>непонятыми </a:t>
            </a:r>
            <a:r>
              <a:rPr lang="ru-RU" i="1" dirty="0" smtClean="0"/>
              <a:t>(смутными).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Ответ: НЕПОНЯТНЫМИ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59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9952" y="1315784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Определите предложение, в котором НЕ со словом пишется СЛИТНО. Раскройте скобки и выпишите это слово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/>
              <a:t>1) Эта </a:t>
            </a:r>
            <a:r>
              <a:rPr lang="ru-RU" dirty="0"/>
              <a:t>задача так и (не)решена учениками.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/>
              <a:t>2) (Не)яркое </a:t>
            </a:r>
            <a:r>
              <a:rPr lang="ru-RU" dirty="0"/>
              <a:t>пламя в камине освещало письменный стол и картины на стенах.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/>
              <a:t>3) (Не)у </a:t>
            </a:r>
            <a:r>
              <a:rPr lang="ru-RU" dirty="0"/>
              <a:t>кого спросить, все молчат.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/>
              <a:t>4) Пошел </a:t>
            </a:r>
            <a:r>
              <a:rPr lang="ru-RU" dirty="0"/>
              <a:t>дождь, (не)прекращавшийся в течение часа.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/>
              <a:t>5) (Не)сшитые</a:t>
            </a:r>
            <a:r>
              <a:rPr lang="ru-RU" dirty="0"/>
              <a:t>, а связанные вещи мне нравятся больше.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Ответ: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83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9952" y="1315784"/>
            <a:ext cx="10515600" cy="470096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Определите предложение, в котором НЕ со словом пишется СЛИТНО. Раскройте скобки и выпишите это слово</a:t>
            </a:r>
            <a:r>
              <a:rPr lang="ru-RU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1) Эта </a:t>
            </a:r>
            <a:r>
              <a:rPr lang="ru-RU" dirty="0"/>
              <a:t>задача так и </a:t>
            </a:r>
            <a:r>
              <a:rPr lang="ru-RU" b="1" dirty="0"/>
              <a:t>не решена </a:t>
            </a:r>
            <a:r>
              <a:rPr lang="ru-RU" dirty="0" smtClean="0"/>
              <a:t>(кем?) учениками</a:t>
            </a:r>
            <a:r>
              <a:rPr lang="ru-RU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i="1" dirty="0" smtClean="0"/>
              <a:t>2) </a:t>
            </a:r>
            <a:r>
              <a:rPr lang="ru-RU" b="1" i="1" dirty="0" smtClean="0"/>
              <a:t>Неяркое</a:t>
            </a:r>
            <a:r>
              <a:rPr lang="ru-RU" i="1" dirty="0" smtClean="0"/>
              <a:t>(тусклое) пламя </a:t>
            </a:r>
            <a:r>
              <a:rPr lang="ru-RU" i="1" dirty="0"/>
              <a:t>в камине освещало письменный стол и картины на стенах.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3) </a:t>
            </a:r>
            <a:r>
              <a:rPr lang="ru-RU" b="1" dirty="0" smtClean="0"/>
              <a:t>Не </a:t>
            </a:r>
            <a:r>
              <a:rPr lang="ru-RU" b="1" dirty="0"/>
              <a:t>у кого </a:t>
            </a:r>
            <a:r>
              <a:rPr lang="ru-RU" dirty="0"/>
              <a:t>спросить, все молчат.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4) Пошел </a:t>
            </a:r>
            <a:r>
              <a:rPr lang="ru-RU" dirty="0"/>
              <a:t>дождь, </a:t>
            </a:r>
            <a:r>
              <a:rPr lang="ru-RU" b="1" dirty="0"/>
              <a:t>не </a:t>
            </a:r>
            <a:r>
              <a:rPr lang="ru-RU" b="1" dirty="0" smtClean="0"/>
              <a:t>прекращавшийся </a:t>
            </a:r>
            <a:r>
              <a:rPr lang="ru-RU" dirty="0" smtClean="0"/>
              <a:t>(сколько?)</a:t>
            </a:r>
            <a:r>
              <a:rPr lang="ru-RU" b="1" dirty="0" smtClean="0"/>
              <a:t> </a:t>
            </a:r>
            <a:r>
              <a:rPr lang="ru-RU" dirty="0"/>
              <a:t>в течение часа.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5) </a:t>
            </a:r>
            <a:r>
              <a:rPr lang="ru-RU" b="1" dirty="0" smtClean="0"/>
              <a:t>Не </a:t>
            </a:r>
            <a:r>
              <a:rPr lang="ru-RU" b="1" dirty="0"/>
              <a:t>сшитые</a:t>
            </a:r>
            <a:r>
              <a:rPr lang="ru-RU" dirty="0"/>
              <a:t>, а связанные вещи мне нравятся больше.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Ответ: НЕЯРКОЕ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26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9952" y="1315784"/>
            <a:ext cx="10290048" cy="5006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Определите предложение, в котором НЕ со словом пишется СЛИТНО. Раскройте скобки и выпишите это слово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1) Эта </a:t>
            </a:r>
            <a:r>
              <a:rPr lang="ru-RU" sz="2400" dirty="0"/>
              <a:t>задача так и (не)решена учениками.</a:t>
            </a:r>
          </a:p>
          <a:p>
            <a:pPr marL="0" indent="0">
              <a:buNone/>
            </a:pPr>
            <a:r>
              <a:rPr lang="ru-RU" sz="2400" dirty="0" smtClean="0"/>
              <a:t>2) Ирина </a:t>
            </a:r>
            <a:r>
              <a:rPr lang="ru-RU" sz="2400" dirty="0"/>
              <a:t>Андреевна говорила (не)громко, но очень выразительно.</a:t>
            </a:r>
          </a:p>
          <a:p>
            <a:pPr marL="0" indent="0">
              <a:buNone/>
            </a:pPr>
            <a:r>
              <a:rPr lang="ru-RU" sz="2400" dirty="0" smtClean="0"/>
              <a:t>3) Я </a:t>
            </a:r>
            <a:r>
              <a:rPr lang="ru-RU" sz="2400" dirty="0"/>
              <a:t>был (не)готов к такому повороту событий и в растерянности остановился.</a:t>
            </a:r>
          </a:p>
          <a:p>
            <a:pPr marL="0" indent="0">
              <a:buNone/>
            </a:pPr>
            <a:r>
              <a:rPr lang="ru-RU" sz="2400" dirty="0" smtClean="0"/>
              <a:t>4) (Не)умолкающие </a:t>
            </a:r>
            <a:r>
              <a:rPr lang="ru-RU" sz="2400" dirty="0"/>
              <a:t>до глубокой ночи звуки музыки напоминали о близости парка аттракционов.</a:t>
            </a:r>
          </a:p>
          <a:p>
            <a:pPr marL="0" indent="0">
              <a:buNone/>
            </a:pPr>
            <a:r>
              <a:rPr lang="ru-RU" sz="2400" dirty="0" smtClean="0"/>
              <a:t>5) Конечно</a:t>
            </a:r>
            <a:r>
              <a:rPr lang="ru-RU" sz="2400" dirty="0"/>
              <a:t>, это был далеко (не)лучший поступок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Ответ: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7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9952" y="1315784"/>
            <a:ext cx="10290048" cy="5006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Определите предложение, в котором НЕ со словом пишется СЛИТНО. Раскройте скобки и выпишите это слово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1) Эта </a:t>
            </a:r>
            <a:r>
              <a:rPr lang="ru-RU" sz="2400" dirty="0"/>
              <a:t>задача так и </a:t>
            </a:r>
            <a:r>
              <a:rPr lang="ru-RU" sz="2400" b="1" dirty="0" smtClean="0"/>
              <a:t>не решена </a:t>
            </a:r>
            <a:r>
              <a:rPr lang="ru-RU" sz="2400" dirty="0" smtClean="0"/>
              <a:t>(кем?) учениками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i="1" dirty="0" smtClean="0"/>
              <a:t>2) Ирина </a:t>
            </a:r>
            <a:r>
              <a:rPr lang="ru-RU" sz="2400" i="1" dirty="0"/>
              <a:t>Андреевна говорила </a:t>
            </a:r>
            <a:r>
              <a:rPr lang="ru-RU" sz="2400" b="1" i="1" dirty="0" smtClean="0"/>
              <a:t>негромко</a:t>
            </a:r>
            <a:r>
              <a:rPr lang="ru-RU" sz="2400" i="1" dirty="0" smtClean="0"/>
              <a:t>(тихо), </a:t>
            </a:r>
            <a:r>
              <a:rPr lang="ru-RU" sz="2400" i="1" dirty="0"/>
              <a:t>но очень выразительно.</a:t>
            </a:r>
          </a:p>
          <a:p>
            <a:pPr marL="0" indent="0">
              <a:buNone/>
            </a:pPr>
            <a:r>
              <a:rPr lang="ru-RU" sz="2400" dirty="0" smtClean="0"/>
              <a:t>3) Я </a:t>
            </a:r>
            <a:r>
              <a:rPr lang="ru-RU" sz="2400" dirty="0"/>
              <a:t>был </a:t>
            </a:r>
            <a:r>
              <a:rPr lang="ru-RU" sz="2400" b="1" dirty="0" smtClean="0"/>
              <a:t>не готов </a:t>
            </a:r>
            <a:r>
              <a:rPr lang="ru-RU" sz="2400" dirty="0"/>
              <a:t>к такому повороту событий и в растерянности остановился.</a:t>
            </a:r>
          </a:p>
          <a:p>
            <a:pPr marL="0" indent="0">
              <a:buNone/>
            </a:pPr>
            <a:r>
              <a:rPr lang="ru-RU" sz="2400" dirty="0" smtClean="0"/>
              <a:t>4) </a:t>
            </a:r>
            <a:r>
              <a:rPr lang="ru-RU" sz="2400" b="1" dirty="0" smtClean="0"/>
              <a:t>Не умолкающие </a:t>
            </a:r>
            <a:r>
              <a:rPr lang="ru-RU" sz="2400" dirty="0" smtClean="0"/>
              <a:t>(сколько времени?) </a:t>
            </a:r>
            <a:r>
              <a:rPr lang="ru-RU" sz="2400" dirty="0"/>
              <a:t>до глубокой ночи звуки музыки напоминали о близости парка аттракционов.</a:t>
            </a:r>
          </a:p>
          <a:p>
            <a:pPr marL="0" indent="0">
              <a:buNone/>
            </a:pPr>
            <a:r>
              <a:rPr lang="ru-RU" sz="2400" dirty="0" smtClean="0"/>
              <a:t>5) Конечно</a:t>
            </a:r>
            <a:r>
              <a:rPr lang="ru-RU" sz="2400" dirty="0"/>
              <a:t>, это был </a:t>
            </a:r>
            <a:r>
              <a:rPr lang="ru-RU" sz="2400" u="sng" dirty="0"/>
              <a:t>далеко </a:t>
            </a:r>
            <a:r>
              <a:rPr lang="ru-RU" sz="2400" b="1" u="sng" dirty="0" smtClean="0"/>
              <a:t>не</a:t>
            </a:r>
            <a:r>
              <a:rPr lang="ru-RU" sz="2400" b="1" dirty="0" smtClean="0"/>
              <a:t> лучший </a:t>
            </a:r>
            <a:r>
              <a:rPr lang="ru-RU" sz="2400" dirty="0"/>
              <a:t>поступок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Ответ: НЕГРОМКО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67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184" y="27242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Спасибо за внимание!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117735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512" y="192024"/>
            <a:ext cx="10321896" cy="1133539"/>
          </a:xfrm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Общие случаи написания </a:t>
            </a:r>
            <a:r>
              <a:rPr lang="ru-RU" i="1" dirty="0" smtClean="0"/>
              <a:t>НЕ¬</a:t>
            </a:r>
            <a:r>
              <a:rPr lang="ru-RU" dirty="0" smtClean="0"/>
              <a:t> с частями речи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11036" y="1325563"/>
            <a:ext cx="5252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Слитно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Пишем </a:t>
            </a:r>
            <a:r>
              <a:rPr lang="ru-RU" dirty="0"/>
              <a:t>слитно, если без «НЕ» слово не употребляется 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невежда, неизбежный, неужто,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несдобровать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4290" y="1325563"/>
            <a:ext cx="64256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Раздельно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В вопросительных </a:t>
            </a:r>
            <a:r>
              <a:rPr lang="ru-RU" dirty="0" smtClean="0"/>
              <a:t>предложениях</a:t>
            </a:r>
            <a:endParaRPr lang="ru-RU" dirty="0"/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правда ли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(Это ложь?) Не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хорошо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ли?(Это плохо?)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ты ли?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(Это я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он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они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мы?)</a:t>
            </a:r>
          </a:p>
          <a:p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Если есть или подразумевается противопоставление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Река не мелкая(глубокая). Это не счастье, а горе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Раздельно </a:t>
            </a:r>
            <a:r>
              <a:rPr lang="ru-RU" dirty="0"/>
              <a:t>с глаголами, деепричастиями, краткими причастиями, с числительными, союзами, частицами, предлогами 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убран, не один, не то.. не то, не только, не над (нами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ru-RU" i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Если относится ко всему словосочетанию, а также со словами с дефисным написанием и с именами собственными</a:t>
            </a:r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скорость света, не по-дружески, не Пушкин</a:t>
            </a:r>
          </a:p>
          <a:p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i="1" dirty="0">
                <a:solidFill>
                  <a:srgbClr val="FF0000"/>
                </a:solidFill>
              </a:rPr>
              <a:t>Не поздоровиться, не преминуть, не обессудь(те</a:t>
            </a:r>
            <a:r>
              <a:rPr lang="ru-RU" i="1" dirty="0" smtClean="0">
                <a:solidFill>
                  <a:srgbClr val="FF0000"/>
                </a:solidFill>
              </a:rPr>
              <a:t>)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1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1664" y="118237"/>
            <a:ext cx="10482072" cy="1325563"/>
          </a:xfrm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i="1" dirty="0" smtClean="0"/>
              <a:t>НЕ¬ </a:t>
            </a:r>
            <a:r>
              <a:rPr lang="ru-RU" dirty="0" smtClean="0"/>
              <a:t>с существительными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5695" y="1963668"/>
            <a:ext cx="497321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</a:rPr>
              <a:t>Раздельно</a:t>
            </a:r>
          </a:p>
          <a:p>
            <a:r>
              <a:rPr lang="ru-RU" sz="2000" dirty="0" smtClean="0"/>
              <a:t>- Если </a:t>
            </a:r>
            <a:r>
              <a:rPr lang="ru-RU" sz="2000" dirty="0"/>
              <a:t>есть противопоставление(в том числе и скрытое) </a:t>
            </a:r>
          </a:p>
          <a:p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счастье, а горе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он еще не 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старый</a:t>
            </a:r>
          </a:p>
          <a:p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/>
              <a:t>- С усилением отрицания: </a:t>
            </a:r>
            <a:r>
              <a:rPr lang="ru-RU" sz="2000" i="1" dirty="0" smtClean="0"/>
              <a:t>ничуть не, вовсе не, отнюдь не, нисколько не, никакой не </a:t>
            </a:r>
            <a:r>
              <a:rPr lang="ru-RU" sz="2000" dirty="0" smtClean="0"/>
              <a:t>и </a:t>
            </a:r>
            <a:r>
              <a:rPr lang="ru-RU" sz="2000" dirty="0" err="1" smtClean="0"/>
              <a:t>тд</a:t>
            </a:r>
            <a:endParaRPr lang="ru-RU" sz="2000" dirty="0" smtClean="0"/>
          </a:p>
          <a:p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Он никакой не специалист.</a:t>
            </a:r>
          </a:p>
          <a:p>
            <a:endParaRPr lang="ru-RU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/>
              <a:t>- Если при отрицании есть однородные члены с повторяющимися союзами ни… ни…</a:t>
            </a:r>
          </a:p>
          <a:p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 апельсины, ни яблоки не овощи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0991" y="1963668"/>
            <a:ext cx="57574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</a:rPr>
              <a:t>Слитно</a:t>
            </a:r>
          </a:p>
          <a:p>
            <a:r>
              <a:rPr lang="ru-RU" sz="2000" dirty="0" smtClean="0"/>
              <a:t>- Если можно заменить синонимом без </a:t>
            </a:r>
            <a:r>
              <a:rPr lang="ru-RU" sz="2000" dirty="0" err="1" smtClean="0"/>
              <a:t>не-</a:t>
            </a:r>
            <a:r>
              <a:rPr lang="ru-RU" sz="2000" dirty="0" smtClean="0"/>
              <a:t>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несчастье(беда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/>
              <a:t>- Если существительное обозначает непринадлежность к данной группе лиц или предметов (и в некоторых терминах)</a:t>
            </a:r>
          </a:p>
          <a:p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неметаллы, </a:t>
            </a:r>
            <a:r>
              <a:rPr lang="ru-RU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нелитераторы</a:t>
            </a:r>
            <a:endParaRPr lang="ru-RU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/>
              <a:t>- Если есть приставка </a:t>
            </a:r>
            <a:r>
              <a:rPr lang="ru-RU" sz="2000" i="1" dirty="0" err="1" smtClean="0"/>
              <a:t>недо</a:t>
            </a:r>
            <a:r>
              <a:rPr lang="ru-RU" sz="2000" i="1" dirty="0" smtClean="0"/>
              <a:t>- </a:t>
            </a:r>
          </a:p>
          <a:p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недочёт, недоедание, недооценка</a:t>
            </a:r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65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9640" y="155449"/>
            <a:ext cx="9933432" cy="1106424"/>
          </a:xfrm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i="1" dirty="0" smtClean="0"/>
              <a:t>НЕ¬ </a:t>
            </a:r>
            <a:r>
              <a:rPr lang="ru-RU" dirty="0" smtClean="0"/>
              <a:t>с прилагательными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1168" y="1409676"/>
            <a:ext cx="54861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Раздельно</a:t>
            </a:r>
          </a:p>
          <a:p>
            <a:r>
              <a:rPr lang="ru-RU" dirty="0" smtClean="0"/>
              <a:t>1) Если </a:t>
            </a:r>
            <a:r>
              <a:rPr lang="ru-RU" dirty="0"/>
              <a:t>есть противопоставление(в том числе и скрытое)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он еще не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старый</a:t>
            </a:r>
          </a:p>
          <a:p>
            <a:pPr marL="342900" indent="-342900">
              <a:buAutoNum type="arabicParenR"/>
            </a:pP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2) С </a:t>
            </a:r>
            <a:r>
              <a:rPr lang="ru-RU" dirty="0"/>
              <a:t>краткими прилагательными, которые не употребляются в полной форме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рад, не должен, не прав, не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</a:t>
            </a:r>
          </a:p>
          <a:p>
            <a:endParaRPr lang="ru-RU" dirty="0"/>
          </a:p>
          <a:p>
            <a:r>
              <a:rPr lang="ru-RU" dirty="0" smtClean="0"/>
              <a:t>3) Если </a:t>
            </a:r>
            <a:r>
              <a:rPr lang="ru-RU" dirty="0"/>
              <a:t>есть </a:t>
            </a:r>
            <a:r>
              <a:rPr lang="ru-RU" dirty="0" smtClean="0"/>
              <a:t>противопоставление: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хороший, а плохой</a:t>
            </a:r>
          </a:p>
          <a:p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4) Как правило, </a:t>
            </a:r>
            <a:r>
              <a:rPr lang="ru-RU" dirty="0" err="1" smtClean="0"/>
              <a:t>не-</a:t>
            </a:r>
            <a:r>
              <a:rPr lang="ru-RU" dirty="0" smtClean="0"/>
              <a:t> с относительными прилагательными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часы не золотые, небо здесь не южное</a:t>
            </a:r>
          </a:p>
          <a:p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C00000"/>
                </a:solidFill>
              </a:rPr>
              <a:t>С формами больший, меньший, лучший, худший: </a:t>
            </a:r>
            <a:r>
              <a:rPr lang="ru-RU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ниже, не выше, не лучше, не хуже, не ближе, не беднее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1069" y="1343851"/>
            <a:ext cx="60178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Слитно</a:t>
            </a:r>
          </a:p>
          <a:p>
            <a:r>
              <a:rPr lang="ru-RU" dirty="0" smtClean="0"/>
              <a:t>1) Если можно заменить синонимом без </a:t>
            </a:r>
            <a:r>
              <a:rPr lang="ru-RU" dirty="0" err="1" smtClean="0"/>
              <a:t>не-</a:t>
            </a:r>
            <a:r>
              <a:rPr lang="ru-RU" dirty="0" smtClean="0"/>
              <a:t>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нелегкий(трудный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нелегок(труден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>
              <a:buAutoNum type="arabicParenR"/>
            </a:pP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2) При </a:t>
            </a:r>
            <a:r>
              <a:rPr lang="ru-RU" dirty="0"/>
              <a:t>наличии слов, обозначающих степень качества: </a:t>
            </a:r>
            <a:r>
              <a:rPr lang="ru-RU" i="1" dirty="0"/>
              <a:t>очень, весьма, крайне</a:t>
            </a:r>
            <a:r>
              <a:rPr lang="ru-RU" i="1" dirty="0" smtClean="0"/>
              <a:t>, довольно, чрезвычайно, явно, исключительно, совершенно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.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(Весьма неприятное происшествие.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Крайне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неинтересная игра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</a:p>
          <a:p>
            <a:r>
              <a:rPr lang="ru-RU" b="1" i="1" dirty="0" smtClean="0">
                <a:solidFill>
                  <a:srgbClr val="984F18"/>
                </a:solidFill>
              </a:rPr>
              <a:t>Примечание. </a:t>
            </a:r>
            <a:r>
              <a:rPr lang="ru-RU" dirty="0" smtClean="0">
                <a:solidFill>
                  <a:srgbClr val="002060"/>
                </a:solidFill>
              </a:rPr>
              <a:t>В сочетаниями с наречиями </a:t>
            </a:r>
            <a:r>
              <a:rPr lang="ru-RU" u="sng" dirty="0" smtClean="0">
                <a:solidFill>
                  <a:srgbClr val="002060"/>
                </a:solidFill>
              </a:rPr>
              <a:t>совершенно</a:t>
            </a:r>
            <a:r>
              <a:rPr lang="ru-RU" dirty="0" smtClean="0">
                <a:solidFill>
                  <a:srgbClr val="002060"/>
                </a:solidFill>
              </a:rPr>
              <a:t>, </a:t>
            </a:r>
            <a:r>
              <a:rPr lang="ru-RU" u="sng" dirty="0" smtClean="0">
                <a:solidFill>
                  <a:srgbClr val="002060"/>
                </a:solidFill>
              </a:rPr>
              <a:t>абсолютно</a:t>
            </a:r>
            <a:r>
              <a:rPr lang="ru-RU" dirty="0" smtClean="0">
                <a:solidFill>
                  <a:srgbClr val="002060"/>
                </a:solidFill>
              </a:rPr>
              <a:t>, </a:t>
            </a:r>
            <a:r>
              <a:rPr lang="ru-RU" u="sng" dirty="0" smtClean="0">
                <a:solidFill>
                  <a:srgbClr val="002060"/>
                </a:solidFill>
              </a:rPr>
              <a:t>весьма</a:t>
            </a:r>
            <a:r>
              <a:rPr lang="ru-RU" dirty="0" smtClean="0">
                <a:solidFill>
                  <a:srgbClr val="002060"/>
                </a:solidFill>
              </a:rPr>
              <a:t> прилагательные пишутся раздельно или слитно в зависимости от значения:</a:t>
            </a:r>
          </a:p>
          <a:p>
            <a:r>
              <a:rPr lang="ru-RU" b="1" i="1" dirty="0" smtClean="0">
                <a:solidFill>
                  <a:srgbClr val="002060"/>
                </a:solidFill>
              </a:rPr>
              <a:t>А) слитно при усилении утверждения: </a:t>
            </a:r>
            <a:r>
              <a:rPr lang="ru-RU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Мы отобрали совершенно неспелую ягоду</a:t>
            </a:r>
          </a:p>
          <a:p>
            <a:r>
              <a:rPr lang="ru-RU" b="1" i="1" dirty="0" smtClean="0">
                <a:solidFill>
                  <a:srgbClr val="002060"/>
                </a:solidFill>
              </a:rPr>
              <a:t>Б)раздельно при усилении отрицания: </a:t>
            </a:r>
            <a:r>
              <a:rPr lang="ru-RU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Мы увидели, что ягода совершенно не спелая.</a:t>
            </a:r>
          </a:p>
          <a:p>
            <a:endParaRPr lang="ru-RU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3) В ОТГЛАГОЛЬНЫХ ПРИЛАГАТЕЛЬНЫХ, образованных от глаголов совершенного вида с помощью суффиксов -ем-, -им- 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(неиссякаемый, непреодолимый, несокрушимый)</a:t>
            </a:r>
          </a:p>
        </p:txBody>
      </p:sp>
    </p:spTree>
    <p:extLst>
      <p:ext uri="{BB962C8B-B14F-4D97-AF65-F5344CB8AC3E}">
        <p14:creationId xmlns:p14="http://schemas.microsoft.com/office/powerpoint/2010/main" val="328607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328" y="1690688"/>
            <a:ext cx="54861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</a:rPr>
              <a:t>Раздельно</a:t>
            </a:r>
            <a:endParaRPr lang="ru-RU" sz="2000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/>
              <a:t>5) </a:t>
            </a:r>
            <a:r>
              <a:rPr lang="ru-RU" sz="2000" dirty="0"/>
              <a:t>С усилением отрицания: </a:t>
            </a:r>
            <a:r>
              <a:rPr lang="ru-RU" sz="2000" i="1" dirty="0"/>
              <a:t>ничуть не, далеко не, вовсе не, отнюдь не, нисколько не, никакой не </a:t>
            </a:r>
            <a:r>
              <a:rPr lang="ru-RU" sz="2000" dirty="0"/>
              <a:t>и </a:t>
            </a:r>
            <a:r>
              <a:rPr lang="ru-RU" sz="2000" dirty="0" err="1"/>
              <a:t>тд</a:t>
            </a:r>
            <a:r>
              <a:rPr lang="ru-RU" sz="2000" dirty="0"/>
              <a:t>: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никуда не годный, ничуть не 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полезный</a:t>
            </a:r>
          </a:p>
          <a:p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/>
              <a:t>6) </a:t>
            </a:r>
            <a:r>
              <a:rPr lang="ru-RU" sz="2000" dirty="0"/>
              <a:t>В конструкциях </a:t>
            </a:r>
            <a:r>
              <a:rPr lang="ru-RU" sz="2000" i="1" dirty="0"/>
              <a:t>едва ли не, только не, разве не, чуть ли не </a:t>
            </a:r>
            <a:endParaRPr lang="ru-RU" sz="2000" i="1" dirty="0" smtClean="0"/>
          </a:p>
          <a:p>
            <a:endParaRPr lang="ru-RU" sz="2000" i="1" dirty="0"/>
          </a:p>
          <a:p>
            <a:r>
              <a:rPr lang="ru-RU" sz="2000" dirty="0" smtClean="0"/>
              <a:t>7</a:t>
            </a:r>
            <a:r>
              <a:rPr lang="ru-RU" sz="2000" dirty="0"/>
              <a:t>) Если при отрицании есть повторяющиеся союзы ни… ни…: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доступный ни покупателю, ни продавцу </a:t>
            </a:r>
            <a:endParaRPr lang="ru-RU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/>
              <a:t>8) </a:t>
            </a:r>
            <a:r>
              <a:rPr lang="ru-RU" sz="2000" dirty="0"/>
              <a:t>На слитное или раздельное написание </a:t>
            </a:r>
            <a:r>
              <a:rPr lang="ru-RU" sz="2000" dirty="0" smtClean="0"/>
              <a:t>прилагательного </a:t>
            </a:r>
            <a:r>
              <a:rPr lang="ru-RU" sz="2000" dirty="0"/>
              <a:t>зависимые слова не влияют: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Неизвестный мне фильм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6356" y="1690688"/>
            <a:ext cx="6017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</a:rPr>
              <a:t>Слитно</a:t>
            </a:r>
          </a:p>
          <a:p>
            <a:r>
              <a:rPr lang="ru-RU" sz="2000" dirty="0" smtClean="0"/>
              <a:t>4) Если обозначает непринадлежность к данной группе характеризующих признаков: 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непищевые добавки, нетехнические специальности.</a:t>
            </a:r>
          </a:p>
          <a:p>
            <a:endParaRPr lang="ru-RU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/>
              <a:t>5) В словах с приставками </a:t>
            </a:r>
            <a:r>
              <a:rPr lang="ru-RU" sz="2000" dirty="0" err="1" smtClean="0"/>
              <a:t>недо</a:t>
            </a:r>
            <a:r>
              <a:rPr lang="ru-RU" sz="2000" dirty="0" smtClean="0"/>
              <a:t>- и </a:t>
            </a:r>
            <a:r>
              <a:rPr lang="ru-RU" sz="2000" dirty="0" err="1" smtClean="0"/>
              <a:t>небез</a:t>
            </a:r>
            <a:r>
              <a:rPr lang="ru-RU" sz="2000" dirty="0" smtClean="0"/>
              <a:t>-(небес-): 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недозрелый, небезызвестный, небесполезный</a:t>
            </a:r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29640" y="155449"/>
            <a:ext cx="9933432" cy="1106424"/>
          </a:xfrm>
          <a:prstGeom prst="rect">
            <a:avLst/>
          </a:prstGeom>
          <a:solidFill>
            <a:schemeClr val="accent5"/>
          </a:solidFill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i="1" smtClean="0"/>
              <a:t>НЕ¬ </a:t>
            </a:r>
            <a:r>
              <a:rPr lang="ru-RU" smtClean="0"/>
              <a:t>с прилагательными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38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7360" y="100585"/>
            <a:ext cx="8924544" cy="1078040"/>
          </a:xfrm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i="1" dirty="0" smtClean="0"/>
              <a:t>НЕ¬ с</a:t>
            </a:r>
            <a:r>
              <a:rPr lang="ru-RU" dirty="0" smtClean="0"/>
              <a:t> причастиями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0624" y="1416368"/>
            <a:ext cx="5321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Раздельно</a:t>
            </a:r>
          </a:p>
          <a:p>
            <a:r>
              <a:rPr lang="ru-RU" dirty="0" smtClean="0"/>
              <a:t>1) С КРАТКИМИ ПРИЧАСТИЯМИ ВСЕГДА РАЗДЕЛЬНО: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крашен, не мыты, не исследована</a:t>
            </a:r>
          </a:p>
          <a:p>
            <a:pPr marL="342900" indent="-342900">
              <a:buAutoNum type="arabicParenR"/>
            </a:pP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2) Если </a:t>
            </a:r>
            <a:r>
              <a:rPr lang="ru-RU" dirty="0"/>
              <a:t>есть </a:t>
            </a:r>
            <a:r>
              <a:rPr lang="ru-RU" dirty="0" smtClean="0"/>
              <a:t>противопоставление</a:t>
            </a:r>
            <a:r>
              <a:rPr lang="ru-RU" dirty="0"/>
              <a:t>: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убранная территория, а замусоренная. 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3) </a:t>
            </a:r>
            <a:r>
              <a:rPr lang="ru-RU" dirty="0"/>
              <a:t>О</a:t>
            </a:r>
            <a:r>
              <a:rPr lang="ru-RU" dirty="0" smtClean="0"/>
              <a:t>трицание усиливается словами </a:t>
            </a:r>
            <a:r>
              <a:rPr lang="ru-RU" i="1" dirty="0" smtClean="0"/>
              <a:t>отнюдь не, вовсе не, нисколько не, никем не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покрашенный вовремя забор</a:t>
            </a:r>
          </a:p>
          <a:p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4) Если </a:t>
            </a:r>
            <a:r>
              <a:rPr lang="ru-RU" dirty="0"/>
              <a:t>причастие </a:t>
            </a:r>
            <a:r>
              <a:rPr lang="ru-RU" u="sng" dirty="0" smtClean="0"/>
              <a:t>ИМЕЕТ ЗАВИСИМОЕ СЛОВО </a:t>
            </a:r>
            <a:r>
              <a:rPr lang="ru-RU" dirty="0" smtClean="0"/>
              <a:t>или противопоставление: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Виднелись еще не убранные поля ржи. Нашли не разрушенный, а совершенно целый шалаш.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989320" y="1259586"/>
            <a:ext cx="59350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Слитно</a:t>
            </a:r>
          </a:p>
          <a:p>
            <a:r>
              <a:rPr lang="ru-RU" dirty="0" smtClean="0"/>
              <a:t>1)С приставкой </a:t>
            </a:r>
            <a:r>
              <a:rPr lang="ru-RU" i="1" dirty="0" err="1" smtClean="0"/>
              <a:t>недо</a:t>
            </a:r>
            <a:r>
              <a:rPr lang="ru-RU" i="1" dirty="0" smtClean="0"/>
              <a:t>-</a:t>
            </a:r>
            <a:r>
              <a:rPr lang="ru-RU" dirty="0" smtClean="0"/>
              <a:t> со значением неполноты действия (здесь отсутствует отрицание):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недошитый, </a:t>
            </a:r>
            <a:r>
              <a:rPr lang="ru-RU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недополучен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arenR"/>
            </a:pP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b="1" dirty="0" smtClean="0"/>
              <a:t>ОСТАЛЬНЫЕ СЛУЧАИ СЛИТНОГО НАПИСАНИЯ ВОЗМОЖНЫ ТОЛЬКО С ПОЛНЫМИ ФОРМАМИ:</a:t>
            </a:r>
          </a:p>
          <a:p>
            <a:pPr algn="ctr"/>
            <a:endParaRPr lang="ru-RU" b="1" dirty="0" smtClean="0"/>
          </a:p>
          <a:p>
            <a:r>
              <a:rPr lang="ru-RU" dirty="0" smtClean="0"/>
              <a:t>2) Есть слова, усиливающие признаки: </a:t>
            </a:r>
            <a:r>
              <a:rPr lang="ru-RU" i="1" dirty="0" smtClean="0"/>
              <a:t>весьма, очень, крайне, довольно, </a:t>
            </a:r>
            <a:r>
              <a:rPr lang="ru-RU" i="1" dirty="0"/>
              <a:t>ч</a:t>
            </a:r>
            <a:r>
              <a:rPr lang="ru-RU" i="1" dirty="0" smtClean="0"/>
              <a:t>резвычайно, явно, исключительно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.: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явно незавершённый проект</a:t>
            </a:r>
          </a:p>
          <a:p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3) </a:t>
            </a:r>
            <a:r>
              <a:rPr lang="ru-RU" dirty="0"/>
              <a:t>С полными причастиями </a:t>
            </a:r>
            <a:r>
              <a:rPr lang="ru-RU" u="sng" dirty="0" smtClean="0"/>
              <a:t>БЕЗ ЗАВИСИМЫХ СЛОВ </a:t>
            </a:r>
            <a:r>
              <a:rPr lang="ru-RU" dirty="0" smtClean="0"/>
              <a:t>или </a:t>
            </a:r>
            <a:r>
              <a:rPr lang="ru-RU" dirty="0"/>
              <a:t>когда зависимыми словами являются наречия меры, </a:t>
            </a:r>
            <a:r>
              <a:rPr lang="ru-RU" dirty="0" smtClean="0"/>
              <a:t>степени: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Принял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совсем необдуманное решение. Мы шли по неосвещенным улицам города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4) Если причастие употребляется в значении прилагательного, то и при наличии зависимых слов пишется слитно: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неподходящие для южных культур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написания, не подходящие под правило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0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592" y="138500"/>
            <a:ext cx="9450604" cy="971952"/>
          </a:xfrm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i="1" dirty="0" smtClean="0"/>
              <a:t>НЕ¬ с</a:t>
            </a:r>
            <a:r>
              <a:rPr lang="ru-RU" dirty="0" smtClean="0"/>
              <a:t> </a:t>
            </a:r>
            <a:r>
              <a:rPr lang="ru-RU" dirty="0" smtClean="0"/>
              <a:t>наречиями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889296" y="1216403"/>
            <a:ext cx="59045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Слитно</a:t>
            </a:r>
          </a:p>
          <a:p>
            <a:r>
              <a:rPr lang="ru-RU" dirty="0" smtClean="0"/>
              <a:t>- Если можно заменить синонимом без </a:t>
            </a:r>
            <a:r>
              <a:rPr lang="ru-RU" dirty="0" err="1" smtClean="0"/>
              <a:t>не-</a:t>
            </a:r>
            <a:r>
              <a:rPr lang="ru-RU" dirty="0" smtClean="0"/>
              <a:t> 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неподалёку(близко), нередко(часто)</a:t>
            </a:r>
          </a:p>
          <a:p>
            <a:pPr marL="285750" indent="-285750">
              <a:buFontTx/>
              <a:buChar char="-"/>
            </a:pP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- При наличии слов, обозначающих степень качества: </a:t>
            </a:r>
            <a:r>
              <a:rPr lang="ru-RU" i="1" dirty="0" smtClean="0"/>
              <a:t>очень, весьма, крайне, совершенно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(Весьма неприятно было услышать это. Говорит совершенно непонятно.)</a:t>
            </a:r>
          </a:p>
          <a:p>
            <a:r>
              <a:rPr lang="ru-RU" b="1" i="1" dirty="0" smtClean="0">
                <a:solidFill>
                  <a:srgbClr val="984F18"/>
                </a:solidFill>
              </a:rPr>
              <a:t>Примечание.</a:t>
            </a:r>
            <a:r>
              <a:rPr lang="ru-RU" b="1" dirty="0">
                <a:solidFill>
                  <a:srgbClr val="984F18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В сочетаниями с наречиями </a:t>
            </a:r>
            <a:r>
              <a:rPr lang="ru-RU" u="sng" dirty="0">
                <a:solidFill>
                  <a:srgbClr val="002060"/>
                </a:solidFill>
              </a:rPr>
              <a:t>совершенно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u="sng" dirty="0">
                <a:solidFill>
                  <a:srgbClr val="002060"/>
                </a:solidFill>
              </a:rPr>
              <a:t>абсолютно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u="sng" dirty="0">
                <a:solidFill>
                  <a:srgbClr val="002060"/>
                </a:solidFill>
              </a:rPr>
              <a:t>весьма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наречия </a:t>
            </a:r>
            <a:r>
              <a:rPr lang="ru-RU" dirty="0">
                <a:solidFill>
                  <a:srgbClr val="002060"/>
                </a:solidFill>
              </a:rPr>
              <a:t>пишутся </a:t>
            </a:r>
            <a:r>
              <a:rPr lang="ru-RU" dirty="0" smtClean="0">
                <a:solidFill>
                  <a:srgbClr val="002060"/>
                </a:solidFill>
              </a:rPr>
              <a:t>с </a:t>
            </a:r>
            <a:r>
              <a:rPr lang="ru-RU" dirty="0" err="1" smtClean="0">
                <a:solidFill>
                  <a:srgbClr val="002060"/>
                </a:solidFill>
              </a:rPr>
              <a:t>не-</a:t>
            </a:r>
            <a:r>
              <a:rPr lang="ru-RU" dirty="0" smtClean="0">
                <a:solidFill>
                  <a:srgbClr val="002060"/>
                </a:solidFill>
              </a:rPr>
              <a:t> раздельно </a:t>
            </a:r>
            <a:r>
              <a:rPr lang="ru-RU" dirty="0">
                <a:solidFill>
                  <a:srgbClr val="002060"/>
                </a:solidFill>
              </a:rPr>
              <a:t>или слитно в зависимости от значения:</a:t>
            </a:r>
          </a:p>
          <a:p>
            <a:r>
              <a:rPr lang="ru-RU" b="1" i="1" dirty="0">
                <a:solidFill>
                  <a:srgbClr val="002060"/>
                </a:solidFill>
              </a:rPr>
              <a:t>А) слитно при усилении утверждения: </a:t>
            </a:r>
            <a:r>
              <a:rPr lang="ru-RU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Доводы звучали совершенно (полностью, весьма) неутешительно</a:t>
            </a:r>
          </a:p>
          <a:p>
            <a:r>
              <a:rPr lang="ru-RU" b="1" i="1" dirty="0" smtClean="0">
                <a:solidFill>
                  <a:srgbClr val="002060"/>
                </a:solidFill>
              </a:rPr>
              <a:t>Б) раздельно </a:t>
            </a:r>
            <a:r>
              <a:rPr lang="ru-RU" b="1" i="1" dirty="0">
                <a:solidFill>
                  <a:srgbClr val="002060"/>
                </a:solidFill>
              </a:rPr>
              <a:t>при усилении </a:t>
            </a:r>
            <a:r>
              <a:rPr lang="ru-RU" b="1" i="1" dirty="0" smtClean="0">
                <a:solidFill>
                  <a:srgbClr val="002060"/>
                </a:solidFill>
              </a:rPr>
              <a:t>отрицания(в таком случае возможно противопоставление): </a:t>
            </a:r>
            <a:r>
              <a:rPr lang="ru-RU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Доводы звучали совершенно </a:t>
            </a:r>
            <a:r>
              <a:rPr lang="ru-RU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(совсем, вовсе) не утешительно</a:t>
            </a:r>
          </a:p>
          <a:p>
            <a:endParaRPr lang="ru-RU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- При форме сравнительной степени есть зависимые слова, усиливающие признак: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еще некрасивее, капельку неопрятнее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182" y="1110452"/>
            <a:ext cx="521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Раздельно</a:t>
            </a:r>
          </a:p>
          <a:p>
            <a:r>
              <a:rPr lang="ru-RU" dirty="0" smtClean="0"/>
              <a:t>- Раздельно</a:t>
            </a:r>
            <a:r>
              <a:rPr lang="ru-RU" dirty="0"/>
              <a:t>, если есть противопоставление(в том числе и скрытое) 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Поезд идет не быстро, а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медленно</a:t>
            </a:r>
          </a:p>
          <a:p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- Если </a:t>
            </a:r>
            <a:r>
              <a:rPr lang="ru-RU" dirty="0"/>
              <a:t>есть </a:t>
            </a:r>
            <a:r>
              <a:rPr lang="ru-RU" dirty="0" smtClean="0"/>
              <a:t>противопоставление: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близко, а далеко.</a:t>
            </a:r>
          </a:p>
          <a:p>
            <a:pPr marL="285750" indent="-285750">
              <a:buFontTx/>
              <a:buChar char="-"/>
            </a:pP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- отрицание усиливается вовсе, далеко, отнюдь, ничуть, нисколько, никакой, никуда и </a:t>
            </a:r>
            <a:r>
              <a:rPr lang="ru-RU" dirty="0" err="1" smtClean="0"/>
              <a:t>тд</a:t>
            </a:r>
            <a:r>
              <a:rPr lang="ru-RU" dirty="0" smtClean="0"/>
              <a:t>: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этого чувства становилось нисколько не легче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 smtClean="0"/>
              <a:t>- В сравнительной степени: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двигался не быстрее, говорил не громче</a:t>
            </a:r>
          </a:p>
          <a:p>
            <a:pPr marL="285750" indent="-285750">
              <a:buFontTx/>
              <a:buChar char="-"/>
            </a:pP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- В роли сказуемого в безличных предложениях: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надо, не нужно, не страшно</a:t>
            </a:r>
          </a:p>
          <a:p>
            <a:pPr marL="285750" indent="-285750">
              <a:buFontTx/>
              <a:buChar char="-"/>
            </a:pP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- С местоименными и усилительными наречиями: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здесь, не так, не вполне</a:t>
            </a:r>
            <a:r>
              <a:rPr lang="ru-RU" dirty="0" smtClean="0"/>
              <a:t>, но </a:t>
            </a:r>
            <a:r>
              <a:rPr lang="ru-RU" b="1" i="1" dirty="0" smtClean="0">
                <a:solidFill>
                  <a:srgbClr val="C00000"/>
                </a:solidFill>
              </a:rPr>
              <a:t>недосуг, неохота</a:t>
            </a:r>
          </a:p>
        </p:txBody>
      </p:sp>
    </p:spTree>
    <p:extLst>
      <p:ext uri="{BB962C8B-B14F-4D97-AF65-F5344CB8AC3E}">
        <p14:creationId xmlns:p14="http://schemas.microsoft.com/office/powerpoint/2010/main" val="151525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1008" y="1387459"/>
            <a:ext cx="59045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Слитно</a:t>
            </a:r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/>
              <a:t>- Есть </a:t>
            </a:r>
            <a:r>
              <a:rPr lang="ru-RU" sz="2400" dirty="0"/>
              <a:t>приставки </a:t>
            </a:r>
            <a:r>
              <a:rPr lang="ru-RU" sz="2400" dirty="0" err="1"/>
              <a:t>недо</a:t>
            </a:r>
            <a:r>
              <a:rPr lang="ru-RU" sz="2400" dirty="0"/>
              <a:t>- и </a:t>
            </a:r>
            <a:r>
              <a:rPr lang="ru-RU" sz="2400" dirty="0" err="1"/>
              <a:t>небез</a:t>
            </a:r>
            <a:r>
              <a:rPr lang="ru-RU" sz="2400" dirty="0"/>
              <a:t>-(небес-):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небесполезно, небезуспешно, недоразвито</a:t>
            </a:r>
          </a:p>
          <a:p>
            <a:pPr marL="285750" indent="-285750">
              <a:buFontTx/>
              <a:buChar char="-"/>
            </a:pPr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/>
              <a:t>- В </a:t>
            </a:r>
            <a:r>
              <a:rPr lang="ru-RU" sz="2400" dirty="0"/>
              <a:t>отыменных наречиях: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невдалеке, невдомёк, невзначай</a:t>
            </a:r>
          </a:p>
          <a:p>
            <a:pPr marL="285750" indent="-285750">
              <a:buFontTx/>
              <a:buChar char="-"/>
            </a:pPr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/>
              <a:t>- В </a:t>
            </a:r>
            <a:r>
              <a:rPr lang="ru-RU" sz="2400" dirty="0"/>
              <a:t>сочетании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невесть кто</a:t>
            </a:r>
          </a:p>
          <a:p>
            <a:pPr marL="285750" indent="-285750">
              <a:buFontTx/>
              <a:buChar char="-"/>
            </a:pPr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/>
              <a:t>- В отрицательных наречиях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нехотя, немедля, неоткуда, незачем</a:t>
            </a:r>
            <a:r>
              <a:rPr lang="ru-RU" sz="2400" dirty="0"/>
              <a:t> и </a:t>
            </a:r>
            <a:r>
              <a:rPr lang="ru-RU" sz="2400" dirty="0" err="1"/>
              <a:t>тд</a:t>
            </a:r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324" y="1387459"/>
            <a:ext cx="521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Раздельно</a:t>
            </a:r>
            <a:endParaRPr lang="ru-RU" sz="2400" b="1" i="1" dirty="0">
              <a:solidFill>
                <a:srgbClr val="C00000"/>
              </a:solidFill>
            </a:endParaRPr>
          </a:p>
          <a:p>
            <a:r>
              <a:rPr lang="ru-RU" sz="2400" dirty="0"/>
              <a:t>- С обстоятельственными наречиями: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сегодня, не иначе</a:t>
            </a:r>
          </a:p>
          <a:p>
            <a:pPr marL="285750" indent="-285750">
              <a:buFontTx/>
              <a:buChar char="-"/>
            </a:pPr>
            <a:endParaRPr lang="ru-RU" sz="2400" dirty="0"/>
          </a:p>
          <a:p>
            <a:r>
              <a:rPr lang="ru-RU" sz="2400" dirty="0"/>
              <a:t>- С наречиями, которые пишутся через дефис: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по-моему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7772" y="4588335"/>
            <a:ext cx="5056632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Слова категории состояния на –о пишутся слитно при утверждении и раздельно при отрицании: 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нетрудно видеть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трудно видеть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307592" y="138500"/>
            <a:ext cx="9450604" cy="971952"/>
          </a:xfrm>
          <a:prstGeom prst="rect">
            <a:avLst/>
          </a:prstGeom>
          <a:solidFill>
            <a:schemeClr val="accent5"/>
          </a:solidFill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i="1" smtClean="0"/>
              <a:t>НЕ¬ с</a:t>
            </a:r>
            <a:r>
              <a:rPr lang="ru-RU" smtClean="0"/>
              <a:t> наречиями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0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727" y="2210064"/>
            <a:ext cx="5185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Раздельно</a:t>
            </a:r>
          </a:p>
          <a:p>
            <a:r>
              <a:rPr lang="ru-RU" sz="2400" dirty="0" smtClean="0"/>
              <a:t>1) В </a:t>
            </a:r>
            <a:r>
              <a:rPr lang="ru-RU" sz="2400" dirty="0"/>
              <a:t>общих случаях следует писать раздельно </a:t>
            </a:r>
          </a:p>
          <a:p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был, не читал, не 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писал</a:t>
            </a:r>
          </a:p>
          <a:p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i="1" dirty="0" smtClean="0">
                <a:solidFill>
                  <a:srgbClr val="C00000"/>
                </a:solidFill>
              </a:rPr>
              <a:t>Хватать, доставать(до полки)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77256" y="2210064"/>
            <a:ext cx="65401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Слитно</a:t>
            </a:r>
          </a:p>
          <a:p>
            <a:r>
              <a:rPr lang="ru-RU" sz="2400" dirty="0" smtClean="0"/>
              <a:t>1) В </a:t>
            </a:r>
            <a:r>
              <a:rPr lang="ru-RU" sz="2400" dirty="0"/>
              <a:t>некоторых глаголах с приставкой </a:t>
            </a:r>
            <a:r>
              <a:rPr lang="ru-RU" sz="2400" i="1" dirty="0" err="1"/>
              <a:t>недо</a:t>
            </a:r>
            <a:r>
              <a:rPr lang="ru-RU" sz="2400" i="1" dirty="0"/>
              <a:t>¬</a:t>
            </a:r>
            <a:r>
              <a:rPr lang="ru-RU" sz="2400" dirty="0"/>
              <a:t>, обозначающей, что действие совершено ниже положенной нормы или </a:t>
            </a:r>
            <a:r>
              <a:rPr lang="ru-RU" sz="2400" dirty="0" smtClean="0"/>
              <a:t>некачественно(здесь отсутствует отрицание): 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недовыполнить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план, </a:t>
            </a:r>
            <a:r>
              <a:rPr lang="ru-RU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недокрасить</a:t>
            </a:r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i="1" dirty="0" smtClean="0">
                <a:solidFill>
                  <a:srgbClr val="984F18"/>
                </a:solidFill>
              </a:rPr>
              <a:t>Примечание. </a:t>
            </a:r>
            <a:r>
              <a:rPr lang="ru-RU" sz="2400" dirty="0" smtClean="0">
                <a:solidFill>
                  <a:srgbClr val="002060"/>
                </a:solidFill>
              </a:rPr>
              <a:t>В случае отрицания действия не с указанными глаголами пишется раздельно: 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взялся дошить, но не дошил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хотел допить, но не допил</a:t>
            </a:r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97864" y="138500"/>
            <a:ext cx="9560332" cy="1479988"/>
          </a:xfrm>
          <a:prstGeom prst="rect">
            <a:avLst/>
          </a:prstGeom>
          <a:solidFill>
            <a:schemeClr val="accent5"/>
          </a:solidFill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i="1" dirty="0" smtClean="0"/>
              <a:t>НЕ¬ с</a:t>
            </a:r>
            <a:r>
              <a:rPr lang="ru-RU" dirty="0" smtClean="0"/>
              <a:t> глаголами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36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1823</Words>
  <Application>Microsoft Office PowerPoint</Application>
  <PresentationFormat>Широкоэкранный</PresentationFormat>
  <Paragraphs>197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Тема Office</vt:lpstr>
      <vt:lpstr>«НЕ¬» с различными частями речи</vt:lpstr>
      <vt:lpstr>Общие случаи написания НЕ¬ с частями речи</vt:lpstr>
      <vt:lpstr>НЕ¬ с существительными</vt:lpstr>
      <vt:lpstr>НЕ¬ с прилагательными</vt:lpstr>
      <vt:lpstr>Презентация PowerPoint</vt:lpstr>
      <vt:lpstr>НЕ¬ с причастиями</vt:lpstr>
      <vt:lpstr>НЕ¬ с наречиями</vt:lpstr>
      <vt:lpstr>Презентация PowerPoint</vt:lpstr>
      <vt:lpstr>Презентация PowerPoint</vt:lpstr>
      <vt:lpstr>НЕ¬ с деепричастиями</vt:lpstr>
      <vt:lpstr>НЕ¬ с местоимениями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Nastia</dc:creator>
  <cp:lastModifiedBy>Nastia</cp:lastModifiedBy>
  <cp:revision>75</cp:revision>
  <dcterms:created xsi:type="dcterms:W3CDTF">2020-01-29T19:29:13Z</dcterms:created>
  <dcterms:modified xsi:type="dcterms:W3CDTF">2020-01-30T19:16:14Z</dcterms:modified>
</cp:coreProperties>
</file>