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4" r:id="rId4"/>
    <p:sldId id="265" r:id="rId5"/>
    <p:sldId id="266" r:id="rId6"/>
    <p:sldId id="258" r:id="rId7"/>
    <p:sldId id="267" r:id="rId8"/>
    <p:sldId id="268" r:id="rId9"/>
    <p:sldId id="269" r:id="rId10"/>
    <p:sldId id="271" r:id="rId11"/>
    <p:sldId id="274" r:id="rId12"/>
    <p:sldId id="275" r:id="rId13"/>
    <p:sldId id="276" r:id="rId14"/>
    <p:sldId id="272" r:id="rId15"/>
    <p:sldId id="270" r:id="rId16"/>
    <p:sldId id="259" r:id="rId17"/>
    <p:sldId id="260" r:id="rId18"/>
    <p:sldId id="261" r:id="rId19"/>
    <p:sldId id="262" r:id="rId20"/>
    <p:sldId id="263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1340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B388B-A7BB-476D-A9B7-02D40C0ABCE6}" type="datetimeFigureOut">
              <a:rPr lang="ru-RU" smtClean="0"/>
              <a:t>09.03.2020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EA90D-E655-4EF6-9D4A-4DB8791AC7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0554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B388B-A7BB-476D-A9B7-02D40C0ABCE6}" type="datetimeFigureOut">
              <a:rPr lang="ru-RU" smtClean="0"/>
              <a:t>09.03.2020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EA90D-E655-4EF6-9D4A-4DB8791AC7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0502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B388B-A7BB-476D-A9B7-02D40C0ABCE6}" type="datetimeFigureOut">
              <a:rPr lang="ru-RU" smtClean="0"/>
              <a:t>09.03.2020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EA90D-E655-4EF6-9D4A-4DB8791AC7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0762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B388B-A7BB-476D-A9B7-02D40C0ABCE6}" type="datetimeFigureOut">
              <a:rPr lang="ru-RU" smtClean="0"/>
              <a:t>09.03.2020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EA90D-E655-4EF6-9D4A-4DB8791AC7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1406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B388B-A7BB-476D-A9B7-02D40C0ABCE6}" type="datetimeFigureOut">
              <a:rPr lang="ru-RU" smtClean="0"/>
              <a:t>09.03.2020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EA90D-E655-4EF6-9D4A-4DB8791AC7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3483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B388B-A7BB-476D-A9B7-02D40C0ABCE6}" type="datetimeFigureOut">
              <a:rPr lang="ru-RU" smtClean="0"/>
              <a:t>09.03.2020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EA90D-E655-4EF6-9D4A-4DB8791AC7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7407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B388B-A7BB-476D-A9B7-02D40C0ABCE6}" type="datetimeFigureOut">
              <a:rPr lang="ru-RU" smtClean="0"/>
              <a:t>09.03.2020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EA90D-E655-4EF6-9D4A-4DB8791AC7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6434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B388B-A7BB-476D-A9B7-02D40C0ABCE6}" type="datetimeFigureOut">
              <a:rPr lang="ru-RU" smtClean="0"/>
              <a:t>09.03.2020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EA90D-E655-4EF6-9D4A-4DB8791AC7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2529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B388B-A7BB-476D-A9B7-02D40C0ABCE6}" type="datetimeFigureOut">
              <a:rPr lang="ru-RU" smtClean="0"/>
              <a:t>09.03.2020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EA90D-E655-4EF6-9D4A-4DB8791AC7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6316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B388B-A7BB-476D-A9B7-02D40C0ABCE6}" type="datetimeFigureOut">
              <a:rPr lang="ru-RU" smtClean="0"/>
              <a:t>09.03.2020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EA90D-E655-4EF6-9D4A-4DB8791AC7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3853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B388B-A7BB-476D-A9B7-02D40C0ABCE6}" type="datetimeFigureOut">
              <a:rPr lang="ru-RU" smtClean="0"/>
              <a:t>09.03.2020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EA90D-E655-4EF6-9D4A-4DB8791AC7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9717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8B388B-A7BB-476D-A9B7-02D40C0ABCE6}" type="datetimeFigureOut">
              <a:rPr lang="ru-RU" smtClean="0"/>
              <a:t>09.03.2020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EA90D-E655-4EF6-9D4A-4DB8791AC7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1544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7" Type="http://schemas.openxmlformats.org/officeDocument/2006/relationships/image" Target="../media/image8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F45830-5927-4FFA-A4D0-C3461D4199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987" y="1582993"/>
            <a:ext cx="8908026" cy="3126505"/>
          </a:xfrm>
        </p:spPr>
        <p:txBody>
          <a:bodyPr>
            <a:normAutofit fontScale="90000"/>
          </a:bodyPr>
          <a:lstStyle/>
          <a:p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Особенности лирики </a:t>
            </a:r>
            <a:r>
              <a:rPr lang="ru-RU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Б.Л.Пастернака</a:t>
            </a:r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  <a:b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История создания «Доктора Живаго»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24A9EE5-12C8-42D3-AB4F-A858A8400A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68013" y="6045354"/>
            <a:ext cx="6858000" cy="429188"/>
          </a:xfrm>
        </p:spPr>
        <p:txBody>
          <a:bodyPr>
            <a:normAutofit/>
          </a:bodyPr>
          <a:lstStyle/>
          <a:p>
            <a:r>
              <a:rPr lang="ru-RU" sz="2000" i="1" dirty="0"/>
              <a:t>Выполнила ученица </a:t>
            </a:r>
            <a:r>
              <a:rPr lang="en-US" sz="2000" i="1" dirty="0"/>
              <a:t>XI </a:t>
            </a:r>
            <a:r>
              <a:rPr lang="ru-RU" sz="2000" i="1" dirty="0"/>
              <a:t>класса «В» Войтенко Анастасия</a:t>
            </a:r>
          </a:p>
        </p:txBody>
      </p:sp>
    </p:spTree>
    <p:extLst>
      <p:ext uri="{BB962C8B-B14F-4D97-AF65-F5344CB8AC3E}">
        <p14:creationId xmlns:p14="http://schemas.microsoft.com/office/powerpoint/2010/main" val="15386260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6D895E-DCE4-48EB-B029-005A82B5F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8255"/>
            <a:ext cx="7886700" cy="1059774"/>
          </a:xfrm>
        </p:spPr>
        <p:txBody>
          <a:bodyPr>
            <a:noAutofit/>
          </a:bodyPr>
          <a:lstStyle/>
          <a:p>
            <a:pPr algn="ctr"/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Проблема бытия</a:t>
            </a: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31F23D51-4DC2-4EFF-A52D-CB85093D8AB4}"/>
              </a:ext>
            </a:extLst>
          </p:cNvPr>
          <p:cNvSpPr txBox="1">
            <a:spLocks/>
          </p:cNvSpPr>
          <p:nvPr/>
        </p:nvSpPr>
        <p:spPr>
          <a:xfrm>
            <a:off x="619025" y="866273"/>
            <a:ext cx="8386915" cy="5698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u="sng" dirty="0"/>
              <a:t>Мир существует без всяких «почему» и «зачем»:</a:t>
            </a:r>
          </a:p>
          <a:p>
            <a:pPr marL="0" indent="0">
              <a:buNone/>
            </a:pPr>
            <a:br>
              <a:rPr lang="ru-RU" sz="2400" i="1" dirty="0"/>
            </a:br>
            <a:r>
              <a:rPr lang="ru-RU" sz="2400" i="1" dirty="0"/>
              <a:t>   Не надо толковать,</a:t>
            </a:r>
            <a:br>
              <a:rPr lang="ru-RU" sz="2400" i="1" dirty="0"/>
            </a:br>
            <a:r>
              <a:rPr lang="ru-RU" sz="2400" i="1" dirty="0"/>
              <a:t>   Зачем так церемонно</a:t>
            </a:r>
            <a:br>
              <a:rPr lang="ru-RU" sz="2400" i="1" dirty="0"/>
            </a:br>
            <a:r>
              <a:rPr lang="ru-RU" sz="2400" i="1" dirty="0"/>
              <a:t>   Мареной и лимоном</a:t>
            </a:r>
            <a:br>
              <a:rPr lang="ru-RU" sz="2400" i="1" dirty="0"/>
            </a:br>
            <a:r>
              <a:rPr lang="ru-RU" sz="2400" i="1" dirty="0"/>
              <a:t>   Обрызнута листва.</a:t>
            </a:r>
          </a:p>
          <a:p>
            <a:pPr marL="0" indent="0">
              <a:buNone/>
            </a:pPr>
            <a:r>
              <a:rPr lang="ru-RU" u="sng" dirty="0"/>
              <a:t>Жизнь – это чудо</a:t>
            </a:r>
            <a:r>
              <a:rPr lang="ru-RU" dirty="0"/>
              <a:t>. Её необыкновенность настолько велика, что способна исцелить любую боль, человек в равных правах с природой:</a:t>
            </a:r>
          </a:p>
          <a:p>
            <a:pPr marL="0" indent="0">
              <a:buNone/>
            </a:pPr>
            <a:r>
              <a:rPr lang="ru-RU" sz="2400" i="1" dirty="0"/>
              <a:t>   На свете нет тоски такой,</a:t>
            </a:r>
            <a:br>
              <a:rPr lang="ru-RU" sz="2400" i="1" dirty="0"/>
            </a:br>
            <a:r>
              <a:rPr lang="ru-RU" sz="2400" i="1" dirty="0"/>
              <a:t>   Которой снег бы не вылечивал.</a:t>
            </a:r>
          </a:p>
          <a:p>
            <a:pPr marL="0" indent="0">
              <a:buNone/>
            </a:pPr>
            <a:r>
              <a:rPr lang="en-US" sz="2400" i="1" dirty="0"/>
              <a:t>///</a:t>
            </a:r>
            <a:br>
              <a:rPr lang="ru-RU" sz="2400" i="1" dirty="0"/>
            </a:br>
            <a:r>
              <a:rPr lang="ru-RU" sz="2400" i="1" dirty="0"/>
              <a:t>   Со мной, с моей свечою вровень</a:t>
            </a:r>
            <a:br>
              <a:rPr lang="ru-RU" sz="2400" i="1" dirty="0"/>
            </a:br>
            <a:r>
              <a:rPr lang="ru-RU" sz="2400" i="1" dirty="0"/>
              <a:t>   Миры расцветшие висят</a:t>
            </a:r>
          </a:p>
          <a:p>
            <a:pPr marL="0" indent="0">
              <a:buNone/>
            </a:pPr>
            <a:endParaRPr lang="ru-RU" sz="2400" i="1" dirty="0"/>
          </a:p>
        </p:txBody>
      </p:sp>
    </p:spTree>
    <p:extLst>
      <p:ext uri="{BB962C8B-B14F-4D97-AF65-F5344CB8AC3E}">
        <p14:creationId xmlns:p14="http://schemas.microsoft.com/office/powerpoint/2010/main" val="42474462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6D895E-DCE4-48EB-B029-005A82B5F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8255"/>
            <a:ext cx="7886700" cy="1059774"/>
          </a:xfrm>
        </p:spPr>
        <p:txBody>
          <a:bodyPr>
            <a:noAutofit/>
          </a:bodyPr>
          <a:lstStyle/>
          <a:p>
            <a:pPr algn="ctr"/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 любви  и образе женщины</a:t>
            </a: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31F23D51-4DC2-4EFF-A52D-CB85093D8AB4}"/>
              </a:ext>
            </a:extLst>
          </p:cNvPr>
          <p:cNvSpPr txBox="1">
            <a:spLocks/>
          </p:cNvSpPr>
          <p:nvPr/>
        </p:nvSpPr>
        <p:spPr>
          <a:xfrm>
            <a:off x="619025" y="866273"/>
            <a:ext cx="8386915" cy="37442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/>
              <a:t>	</a:t>
            </a:r>
            <a:r>
              <a:rPr lang="ru-RU" u="sng" dirty="0"/>
              <a:t>Любовь дает человеку понять мир.</a:t>
            </a:r>
            <a:r>
              <a:rPr lang="ru-RU" dirty="0"/>
              <a:t> Единственное решение проблемы миропонимания  - полное принятие всех обликов жизни.</a:t>
            </a:r>
            <a:endParaRPr lang="ru-RU" i="1" dirty="0"/>
          </a:p>
          <a:p>
            <a:pPr marL="0" indent="0">
              <a:buNone/>
            </a:pPr>
            <a:r>
              <a:rPr lang="ru-RU" dirty="0"/>
              <a:t>	</a:t>
            </a:r>
            <a:r>
              <a:rPr lang="ru-RU" u="sng" dirty="0"/>
              <a:t>Женский образ лишен крайностей других авторов</a:t>
            </a:r>
            <a:r>
              <a:rPr lang="ru-RU" dirty="0"/>
              <a:t>. Это не гений чистой красоты, не воплощенное коварство и изменчивость, не символ вечной женственности. Ощутимо какое-то благоговение перед чудом женских рук. Женский образ близок к природе и достоен быть воспетым: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AF19FC-5714-46C3-911C-F45BB56B2695}"/>
              </a:ext>
            </a:extLst>
          </p:cNvPr>
          <p:cNvSpPr txBox="1"/>
          <p:nvPr/>
        </p:nvSpPr>
        <p:spPr>
          <a:xfrm>
            <a:off x="442763" y="4731687"/>
            <a:ext cx="9798517" cy="2308324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r>
              <a:rPr lang="ru-RU" sz="2400" i="1" dirty="0"/>
              <a:t>Красавица моя, вся суть,</a:t>
            </a:r>
            <a:br>
              <a:rPr lang="ru-RU" sz="2400" i="1" dirty="0"/>
            </a:br>
            <a:r>
              <a:rPr lang="ru-RU" sz="2400" i="1" dirty="0"/>
              <a:t>Вся стать твоя, красавица,</a:t>
            </a:r>
            <a:br>
              <a:rPr lang="ru-RU" sz="2400" i="1" dirty="0"/>
            </a:br>
            <a:r>
              <a:rPr lang="ru-RU" sz="2400" i="1" dirty="0"/>
              <a:t>Спирает грудь и тянет в путь,</a:t>
            </a:r>
            <a:br>
              <a:rPr lang="ru-RU" sz="2400" i="1" dirty="0"/>
            </a:br>
            <a:r>
              <a:rPr lang="ru-RU" sz="2400" i="1" dirty="0"/>
              <a:t>И тянет петь и — нравится.</a:t>
            </a:r>
          </a:p>
          <a:p>
            <a:endParaRPr lang="ru-RU" sz="2400" i="1" dirty="0"/>
          </a:p>
          <a:p>
            <a:endParaRPr lang="ru-RU" sz="2400" i="1" dirty="0"/>
          </a:p>
          <a:p>
            <a:r>
              <a:rPr lang="ru-RU" sz="2400" i="1" dirty="0"/>
              <a:t>Тебе молился </a:t>
            </a:r>
            <a:r>
              <a:rPr lang="ru-RU" sz="2400" i="1" dirty="0" err="1"/>
              <a:t>Поликлет</a:t>
            </a:r>
            <a:r>
              <a:rPr lang="ru-RU" sz="2400" i="1" dirty="0"/>
              <a:t>.</a:t>
            </a:r>
            <a:br>
              <a:rPr lang="ru-RU" sz="2400" i="1" dirty="0"/>
            </a:br>
            <a:r>
              <a:rPr lang="ru-RU" sz="2400" i="1" dirty="0"/>
              <a:t>Твои законы изданы.</a:t>
            </a:r>
            <a:br>
              <a:rPr lang="ru-RU" sz="2400" i="1" dirty="0"/>
            </a:br>
            <a:r>
              <a:rPr lang="ru-RU" sz="2400" i="1" dirty="0"/>
              <a:t>Твои законы в далях лет,</a:t>
            </a:r>
            <a:br>
              <a:rPr lang="ru-RU" sz="2400" i="1" dirty="0"/>
            </a:br>
            <a:r>
              <a:rPr lang="ru-RU" sz="2400" i="1" dirty="0"/>
              <a:t>Ты мне знакома издавна.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514523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6D895E-DCE4-48EB-B029-005A82B5F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8255"/>
            <a:ext cx="7886700" cy="1059774"/>
          </a:xfrm>
        </p:spPr>
        <p:txBody>
          <a:bodyPr>
            <a:noAutofit/>
          </a:bodyPr>
          <a:lstStyle/>
          <a:p>
            <a:pPr algn="ctr"/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Гимн деталям</a:t>
            </a: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31F23D51-4DC2-4EFF-A52D-CB85093D8AB4}"/>
              </a:ext>
            </a:extLst>
          </p:cNvPr>
          <p:cNvSpPr txBox="1">
            <a:spLocks/>
          </p:cNvSpPr>
          <p:nvPr/>
        </p:nvSpPr>
        <p:spPr>
          <a:xfrm>
            <a:off x="619025" y="866273"/>
            <a:ext cx="8386915" cy="479338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u="sng" dirty="0"/>
              <a:t>Поэт не устает детализировать.</a:t>
            </a:r>
            <a:r>
              <a:rPr lang="ru-RU" dirty="0"/>
              <a:t> </a:t>
            </a:r>
          </a:p>
          <a:p>
            <a:pPr marL="0" indent="0">
              <a:buNone/>
            </a:pPr>
            <a: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«Давай ронять слова»</a:t>
            </a:r>
          </a:p>
          <a:p>
            <a:pPr marL="0" indent="0">
              <a:buNone/>
            </a:pPr>
            <a:r>
              <a:rPr lang="ru-RU" sz="2400" i="1" dirty="0"/>
              <a:t>	</a:t>
            </a:r>
            <a:r>
              <a:rPr lang="en-US" sz="2400" i="1" dirty="0"/>
              <a:t>&lt;…&gt;</a:t>
            </a:r>
            <a:endParaRPr lang="ru-RU" sz="2400" i="1" dirty="0"/>
          </a:p>
          <a:p>
            <a:pPr marL="0" indent="0">
              <a:buNone/>
            </a:pPr>
            <a:r>
              <a:rPr lang="ru-RU" sz="2400" i="1" dirty="0"/>
              <a:t>	Кому ничто не мелко,</a:t>
            </a:r>
            <a:br>
              <a:rPr lang="ru-RU" sz="2400" i="1" dirty="0"/>
            </a:br>
            <a:r>
              <a:rPr lang="ru-RU" sz="2400" i="1" dirty="0"/>
              <a:t>	Кто погружен в отделку</a:t>
            </a:r>
            <a:br>
              <a:rPr lang="ru-RU" sz="2400" i="1" dirty="0"/>
            </a:br>
            <a:r>
              <a:rPr lang="ru-RU" sz="2400" i="1" dirty="0"/>
              <a:t>	</a:t>
            </a:r>
            <a:br>
              <a:rPr lang="ru-RU" sz="2400" i="1" dirty="0"/>
            </a:br>
            <a:r>
              <a:rPr lang="ru-RU" sz="2400" i="1" dirty="0"/>
              <a:t>	Кленового листа</a:t>
            </a:r>
            <a:br>
              <a:rPr lang="ru-RU" sz="2400" i="1" dirty="0"/>
            </a:br>
            <a:r>
              <a:rPr lang="ru-RU" sz="2400" i="1" dirty="0"/>
              <a:t>	И с дней Экклезиаста</a:t>
            </a:r>
            <a:br>
              <a:rPr lang="ru-RU" sz="2400" i="1" dirty="0"/>
            </a:br>
            <a:r>
              <a:rPr lang="ru-RU" sz="2400" i="1" dirty="0"/>
              <a:t>	Не покидал поста</a:t>
            </a:r>
            <a:br>
              <a:rPr lang="ru-RU" sz="2400" i="1" dirty="0"/>
            </a:br>
            <a:r>
              <a:rPr lang="ru-RU" sz="2400" i="1" dirty="0"/>
              <a:t>	За теской алебастра?</a:t>
            </a:r>
          </a:p>
          <a:p>
            <a:pPr marL="0" indent="0">
              <a:buNone/>
            </a:pPr>
            <a:r>
              <a:rPr lang="ru-RU" sz="2400" i="1" dirty="0"/>
              <a:t>	</a:t>
            </a:r>
            <a:r>
              <a:rPr lang="en-US" sz="2400" i="1" dirty="0"/>
              <a:t>&lt;…&gt;</a:t>
            </a:r>
            <a:endParaRPr lang="ru-RU" sz="2400" i="1" dirty="0"/>
          </a:p>
          <a:p>
            <a:pPr marL="0" indent="0">
              <a:buNone/>
            </a:pPr>
            <a:r>
              <a:rPr lang="ru-RU" dirty="0"/>
              <a:t>Описать – это показать связи между предметами и их взаимоотношения. </a:t>
            </a:r>
          </a:p>
        </p:txBody>
      </p:sp>
    </p:spTree>
    <p:extLst>
      <p:ext uri="{BB962C8B-B14F-4D97-AF65-F5344CB8AC3E}">
        <p14:creationId xmlns:p14="http://schemas.microsoft.com/office/powerpoint/2010/main" val="5195588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6D895E-DCE4-48EB-B029-005A82B5F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8255"/>
            <a:ext cx="7886700" cy="1059774"/>
          </a:xfrm>
        </p:spPr>
        <p:txBody>
          <a:bodyPr>
            <a:noAutofit/>
          </a:bodyPr>
          <a:lstStyle/>
          <a:p>
            <a:pPr algn="ctr"/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Смысл жизни</a:t>
            </a: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31F23D51-4DC2-4EFF-A52D-CB85093D8AB4}"/>
              </a:ext>
            </a:extLst>
          </p:cNvPr>
          <p:cNvSpPr txBox="1">
            <a:spLocks/>
          </p:cNvSpPr>
          <p:nvPr/>
        </p:nvSpPr>
        <p:spPr>
          <a:xfrm>
            <a:off x="1225418" y="1032309"/>
            <a:ext cx="5849152" cy="28851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400" i="1" dirty="0"/>
              <a:t>Но надо жить без самозванства,</a:t>
            </a:r>
            <a:br>
              <a:rPr lang="ru-RU" sz="2400" i="1" dirty="0"/>
            </a:br>
            <a:r>
              <a:rPr lang="ru-RU" sz="2400" i="1" dirty="0"/>
              <a:t>Так жить, чтобы в конце концов</a:t>
            </a:r>
            <a:br>
              <a:rPr lang="ru-RU" sz="2400" i="1" dirty="0"/>
            </a:br>
            <a:r>
              <a:rPr lang="ru-RU" sz="2400" i="1" dirty="0"/>
              <a:t>Привлечь к себе любовь пространства,</a:t>
            </a:r>
            <a:br>
              <a:rPr lang="ru-RU" sz="2400" i="1" dirty="0"/>
            </a:br>
            <a:r>
              <a:rPr lang="ru-RU" sz="2400" i="1" dirty="0"/>
              <a:t>Услышать будущего зов.</a:t>
            </a:r>
          </a:p>
          <a:p>
            <a:pPr marL="0" indent="0">
              <a:buNone/>
            </a:pPr>
            <a:r>
              <a:rPr lang="en-US" sz="2400" i="1" dirty="0"/>
              <a:t>&lt;…&gt;</a:t>
            </a:r>
            <a:endParaRPr lang="ru-RU" sz="2400" i="1" dirty="0"/>
          </a:p>
          <a:p>
            <a:pPr marL="0" indent="0">
              <a:buNone/>
            </a:pPr>
            <a:r>
              <a:rPr lang="ru-RU" sz="2400" i="1" dirty="0"/>
              <a:t>Но быть живым, живым, и только,</a:t>
            </a:r>
            <a:br>
              <a:rPr lang="ru-RU" sz="2400" i="1" dirty="0"/>
            </a:br>
            <a:r>
              <a:rPr lang="ru-RU" sz="2400" i="1" dirty="0"/>
              <a:t>Живым и только — до конца.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F1A610-A311-496C-8808-6A7CB79C2A86}"/>
              </a:ext>
            </a:extLst>
          </p:cNvPr>
          <p:cNvSpPr txBox="1"/>
          <p:nvPr/>
        </p:nvSpPr>
        <p:spPr>
          <a:xfrm>
            <a:off x="490888" y="4591251"/>
            <a:ext cx="850873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Признанием большого таланта Б. Пастернака явилось присуждение ему в 1958 году Нобелевской премии. </a:t>
            </a:r>
            <a:br>
              <a:rPr lang="ru-RU" sz="2800" dirty="0"/>
            </a:br>
            <a:r>
              <a:rPr lang="ru-RU" sz="2800" dirty="0"/>
              <a:t>Наследие Бориса Пастернака законно входит в сокровищницу русской и мировой культуры XX века.</a:t>
            </a:r>
          </a:p>
        </p:txBody>
      </p:sp>
    </p:spTree>
    <p:extLst>
      <p:ext uri="{BB962C8B-B14F-4D97-AF65-F5344CB8AC3E}">
        <p14:creationId xmlns:p14="http://schemas.microsoft.com/office/powerpoint/2010/main" val="33301471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39050C-0AED-4DFC-9E39-9C49A5FC3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30921" y="0"/>
            <a:ext cx="5572989" cy="1420047"/>
          </a:xfrm>
        </p:spPr>
        <p:txBody>
          <a:bodyPr>
            <a:noAutofit/>
          </a:bodyPr>
          <a:lstStyle/>
          <a:p>
            <a:pPr algn="ctr"/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История создания </a:t>
            </a:r>
            <a:b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«Доктора Живаго»</a:t>
            </a:r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AE2DE3A-2EB6-47D6-99D1-B06CEF3865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3415" y="0"/>
            <a:ext cx="4420585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F0E4585-7F9E-47E3-945F-12DCF7D70236}"/>
              </a:ext>
            </a:extLst>
          </p:cNvPr>
          <p:cNvSpPr txBox="1"/>
          <p:nvPr/>
        </p:nvSpPr>
        <p:spPr>
          <a:xfrm>
            <a:off x="302831" y="3597965"/>
            <a:ext cx="4420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Обложка первого издания «Доктора Живаго» на итальянском языке. 1957 год</a:t>
            </a:r>
            <a:endParaRPr lang="ru-RU" dirty="0"/>
          </a:p>
        </p:txBody>
      </p:sp>
      <p:cxnSp>
        <p:nvCxnSpPr>
          <p:cNvPr id="9" name="Соединитель: уступ 8">
            <a:extLst>
              <a:ext uri="{FF2B5EF4-FFF2-40B4-BE49-F238E27FC236}">
                <a16:creationId xmlns:a16="http://schemas.microsoft.com/office/drawing/2014/main" id="{A1D25A77-5F67-4825-9DE6-00BC316B4273}"/>
              </a:ext>
            </a:extLst>
          </p:cNvPr>
          <p:cNvCxnSpPr/>
          <p:nvPr/>
        </p:nvCxnSpPr>
        <p:spPr>
          <a:xfrm flipV="1">
            <a:off x="665922" y="2673626"/>
            <a:ext cx="3637721" cy="924339"/>
          </a:xfrm>
          <a:prstGeom prst="bentConnector3">
            <a:avLst>
              <a:gd name="adj1" fmla="val 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77982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8B6D72-1AE0-492A-A631-267E4145B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C238BBAC-B3DE-4C51-97F2-E1256169A6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421" y="0"/>
            <a:ext cx="8529158" cy="6425299"/>
          </a:xfrm>
        </p:spPr>
      </p:pic>
      <p:sp>
        <p:nvSpPr>
          <p:cNvPr id="7" name="Rectangle 1">
            <a:extLst>
              <a:ext uri="{FF2B5EF4-FFF2-40B4-BE49-F238E27FC236}">
                <a16:creationId xmlns:a16="http://schemas.microsoft.com/office/drawing/2014/main" id="{D0587D84-6074-4823-83B7-DF51B1E8CB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656" y="5865671"/>
            <a:ext cx="8378687" cy="6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glow rad="101600">
              <a:schemeClr val="accent3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Черновая рукопись первой части романа «Доктор Живаго». Конец 1940-х годов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014722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598A2B-098A-4F5F-BD62-308D6515B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FA0AB09F-8627-48F7-9C1D-C9BA969B15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35" y="365126"/>
            <a:ext cx="3648957" cy="2311006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241B04C-DADF-4352-85A7-F1A50C9816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5120" y="671621"/>
            <a:ext cx="2888978" cy="2166734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2BFA11D-A522-4501-B002-5200F25A7C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20" y="3063871"/>
            <a:ext cx="2571752" cy="3429003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5F848C2B-FF5E-4CC5-9B26-DA656E25207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8929" y="3144850"/>
            <a:ext cx="2571751" cy="3429001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BD69D7F9-1BE8-4D7A-86F3-79DB46954E1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3429000"/>
            <a:ext cx="2571750" cy="3429000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1611DA81-7E80-42D7-8197-0D378D75D1E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4100" y="0"/>
            <a:ext cx="257175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5077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E42968-DCB1-4358-A08E-A4ED03E36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A859E93B-A6C5-4216-8442-48BE140E58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5840"/>
            <a:ext cx="2674259" cy="4351338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4DDD787-70A7-4912-96F9-854E881D1A1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576" b="17898"/>
          <a:stretch/>
        </p:blipFill>
        <p:spPr>
          <a:xfrm>
            <a:off x="2502268" y="121271"/>
            <a:ext cx="6472768" cy="4794705"/>
          </a:xfrm>
          <a:prstGeom prst="rect">
            <a:avLst/>
          </a:prstGeom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8FE05A52-6FC0-4B08-9FFC-01E78A55E2CE}"/>
              </a:ext>
            </a:extLst>
          </p:cNvPr>
          <p:cNvSpPr/>
          <p:nvPr/>
        </p:nvSpPr>
        <p:spPr>
          <a:xfrm>
            <a:off x="2864236" y="895559"/>
            <a:ext cx="5379719" cy="47339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C45E4FED-ADAA-4841-BCFE-41E60B9529D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79" t="44074" r="15585" b="51162"/>
          <a:stretch/>
        </p:blipFill>
        <p:spPr>
          <a:xfrm>
            <a:off x="419869" y="5297611"/>
            <a:ext cx="8304261" cy="851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4298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6D0C4A-E5BF-4FAE-BABB-A189D0757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675731"/>
            <a:ext cx="8187359" cy="1325563"/>
          </a:xfrm>
        </p:spPr>
        <p:txBody>
          <a:bodyPr>
            <a:normAutofit/>
          </a:bodyPr>
          <a:lstStyle/>
          <a:p>
            <a:r>
              <a:rPr lang="ru-RU" sz="6600" dirty="0"/>
              <a:t>Спасибо за внимание!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1036A01-A4C9-47AE-A6FD-20A2CF9869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58049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1A3502-DB00-4A28-93FC-F9EB74B7A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7D5C644-A213-4EB2-8DE3-024526F532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4628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6D895E-DCE4-48EB-B029-005A82B5F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8255"/>
            <a:ext cx="7886700" cy="1043629"/>
          </a:xfrm>
        </p:spPr>
        <p:txBody>
          <a:bodyPr/>
          <a:lstStyle/>
          <a:p>
            <a:pPr algn="ctr"/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Отношение к природе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2900946-47C0-4146-9D0A-357EC0CAE7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980051"/>
            <a:ext cx="7886700" cy="2687381"/>
          </a:xfrm>
        </p:spPr>
        <p:txBody>
          <a:bodyPr/>
          <a:lstStyle/>
          <a:p>
            <a:pPr marL="0" indent="0">
              <a:buNone/>
            </a:pPr>
            <a:r>
              <a:rPr lang="ru-RU" u="sng" dirty="0"/>
              <a:t>Жизнь и природа – вещи неотделимые</a:t>
            </a:r>
            <a:r>
              <a:rPr lang="ru-RU" dirty="0"/>
              <a:t> в поэзии Пастернака:</a:t>
            </a:r>
          </a:p>
          <a:p>
            <a:pPr marL="0" indent="0">
              <a:buNone/>
            </a:pPr>
            <a:r>
              <a:rPr lang="ru-RU" sz="2400" i="1" dirty="0"/>
              <a:t>  Сестра моя – жизнь и сегодня в разливе</a:t>
            </a:r>
            <a:br>
              <a:rPr lang="ru-RU" sz="2400" i="1" dirty="0"/>
            </a:br>
            <a:r>
              <a:rPr lang="ru-RU" sz="2400" i="1" dirty="0"/>
              <a:t>  Расшиблась весенним дождем обо всех… </a:t>
            </a:r>
          </a:p>
          <a:p>
            <a:pPr marL="0" indent="0">
              <a:buNone/>
            </a:pPr>
            <a:r>
              <a:rPr lang="ru-RU" u="sng" dirty="0"/>
              <a:t>Нет разделения на живую и неживую природу, все едино</a:t>
            </a:r>
            <a:endParaRPr lang="ru-RU" i="1" dirty="0"/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CE862F16-7A41-44AC-BA73-E3523C610BF6}"/>
              </a:ext>
            </a:extLst>
          </p:cNvPr>
          <p:cNvSpPr txBox="1">
            <a:spLocks/>
          </p:cNvSpPr>
          <p:nvPr/>
        </p:nvSpPr>
        <p:spPr>
          <a:xfrm>
            <a:off x="628650" y="3145617"/>
            <a:ext cx="7886700" cy="10436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Поэт и поэзия</a:t>
            </a: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31F23D51-4DC2-4EFF-A52D-CB85093D8AB4}"/>
              </a:ext>
            </a:extLst>
          </p:cNvPr>
          <p:cNvSpPr txBox="1">
            <a:spLocks/>
          </p:cNvSpPr>
          <p:nvPr/>
        </p:nvSpPr>
        <p:spPr>
          <a:xfrm>
            <a:off x="628650" y="4031929"/>
            <a:ext cx="7886700" cy="238853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3000" dirty="0"/>
              <a:t>Автор </a:t>
            </a:r>
            <a:r>
              <a:rPr lang="ru-RU" sz="3000" u="sng" dirty="0"/>
              <a:t>осуждает внимание к «шумихе»</a:t>
            </a:r>
            <a:r>
              <a:rPr lang="ru-RU" sz="3000" dirty="0"/>
              <a:t>, «успеху», считает, что это мешает стремлению «ввысь»:</a:t>
            </a:r>
          </a:p>
          <a:p>
            <a:pPr marL="0" indent="0">
              <a:buNone/>
            </a:pPr>
            <a:r>
              <a:rPr lang="ru-RU" sz="2600" dirty="0"/>
              <a:t>  </a:t>
            </a:r>
            <a:r>
              <a:rPr lang="ru-RU" sz="2600" i="1" dirty="0"/>
              <a:t>Цель творчества – самоотдача,</a:t>
            </a:r>
            <a:br>
              <a:rPr lang="ru-RU" sz="2600" i="1" dirty="0"/>
            </a:br>
            <a:r>
              <a:rPr lang="ru-RU" sz="2600" i="1" dirty="0"/>
              <a:t>  А не шумиха, не успех.</a:t>
            </a:r>
            <a:br>
              <a:rPr lang="ru-RU" sz="2600" i="1" dirty="0"/>
            </a:br>
            <a:r>
              <a:rPr lang="ru-RU" sz="2600" i="1" dirty="0"/>
              <a:t>  Позорно, ничего не знача,</a:t>
            </a:r>
            <a:br>
              <a:rPr lang="ru-RU" sz="2600" i="1" dirty="0"/>
            </a:br>
            <a:r>
              <a:rPr lang="ru-RU" sz="2600" i="1" dirty="0"/>
              <a:t>  Быть притчей на устах у всех.</a:t>
            </a:r>
          </a:p>
        </p:txBody>
      </p:sp>
    </p:spTree>
    <p:extLst>
      <p:ext uri="{BB962C8B-B14F-4D97-AF65-F5344CB8AC3E}">
        <p14:creationId xmlns:p14="http://schemas.microsoft.com/office/powerpoint/2010/main" val="39968039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7F31B0-9761-48DD-B557-D9DBBE3E5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5B3D4B0-3C88-4D18-B1DC-839266CF57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4372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6D895E-DCE4-48EB-B029-005A82B5F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8255"/>
            <a:ext cx="7886700" cy="1043629"/>
          </a:xfrm>
        </p:spPr>
        <p:txBody>
          <a:bodyPr/>
          <a:lstStyle/>
          <a:p>
            <a:pPr algn="ctr"/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Поэт и поэзия</a:t>
            </a: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31F23D51-4DC2-4EFF-A52D-CB85093D8AB4}"/>
              </a:ext>
            </a:extLst>
          </p:cNvPr>
          <p:cNvSpPr txBox="1">
            <a:spLocks/>
          </p:cNvSpPr>
          <p:nvPr/>
        </p:nvSpPr>
        <p:spPr>
          <a:xfrm>
            <a:off x="462116" y="901765"/>
            <a:ext cx="8386915" cy="580032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3000" dirty="0"/>
              <a:t>	Художник прокладывает свой одинокий путь «в тумане», где «не видать ни зги», слыша впереди только «будущего зов». Он должен оставить «живой след» в современности, который продолжат «другие»</a:t>
            </a:r>
          </a:p>
          <a:p>
            <a:pPr marL="0" indent="0">
              <a:buNone/>
            </a:pPr>
            <a:r>
              <a:rPr lang="ru-RU" sz="800" i="1" dirty="0"/>
              <a:t> </a:t>
            </a:r>
          </a:p>
          <a:p>
            <a:pPr marL="0" indent="0">
              <a:buNone/>
            </a:pPr>
            <a:r>
              <a:rPr lang="ru-RU" sz="3000" u="sng" dirty="0"/>
              <a:t>Поэзия – это напряженная работа</a:t>
            </a:r>
            <a:r>
              <a:rPr lang="ru-RU" sz="3000" dirty="0"/>
              <a:t>, требующая полной самоотдачи:</a:t>
            </a:r>
          </a:p>
          <a:p>
            <a:pPr marL="0" indent="0">
              <a:buNone/>
            </a:pPr>
            <a:r>
              <a:rPr lang="ru-RU" sz="1500" dirty="0"/>
              <a:t> </a:t>
            </a:r>
            <a:br>
              <a:rPr lang="ru-RU" sz="800" dirty="0"/>
            </a:br>
            <a:r>
              <a:rPr lang="ru-RU" sz="2600" i="1" dirty="0"/>
              <a:t>   	 Не спи, не спи, работай, </a:t>
            </a:r>
            <a:br>
              <a:rPr lang="ru-RU" sz="2600" i="1" dirty="0"/>
            </a:br>
            <a:r>
              <a:rPr lang="ru-RU" sz="2600" i="1" dirty="0"/>
              <a:t>  	 Не прерывай труда. </a:t>
            </a:r>
            <a:br>
              <a:rPr lang="ru-RU" sz="2600" i="1" dirty="0"/>
            </a:br>
            <a:r>
              <a:rPr lang="ru-RU" sz="2600" i="1" dirty="0"/>
              <a:t>   	 Не спи, борись с дремотой, </a:t>
            </a:r>
            <a:br>
              <a:rPr lang="ru-RU" sz="2600" i="1" dirty="0"/>
            </a:br>
            <a:r>
              <a:rPr lang="ru-RU" sz="2600" i="1" dirty="0"/>
              <a:t>  	 Как летчик, как звезда. </a:t>
            </a:r>
            <a:br>
              <a:rPr lang="ru-RU" sz="2600" i="1" dirty="0"/>
            </a:br>
            <a:r>
              <a:rPr lang="ru-RU" sz="2600" i="1" dirty="0"/>
              <a:t>  	 Не спи, не спи, художник, </a:t>
            </a:r>
            <a:br>
              <a:rPr lang="ru-RU" sz="2600" i="1" dirty="0"/>
            </a:br>
            <a:r>
              <a:rPr lang="ru-RU" sz="2600" i="1" dirty="0"/>
              <a:t>   	 Не предавайся сну. </a:t>
            </a:r>
            <a:br>
              <a:rPr lang="ru-RU" sz="2600" i="1" dirty="0"/>
            </a:br>
            <a:r>
              <a:rPr lang="ru-RU" sz="2600" i="1" dirty="0"/>
              <a:t>  	 Ты — времени заложник </a:t>
            </a:r>
            <a:br>
              <a:rPr lang="ru-RU" sz="2600" i="1" dirty="0"/>
            </a:br>
            <a:r>
              <a:rPr lang="ru-RU" sz="2600" i="1" dirty="0"/>
              <a:t>  	 У вечности в плену.</a:t>
            </a:r>
          </a:p>
        </p:txBody>
      </p:sp>
    </p:spTree>
    <p:extLst>
      <p:ext uri="{BB962C8B-B14F-4D97-AF65-F5344CB8AC3E}">
        <p14:creationId xmlns:p14="http://schemas.microsoft.com/office/powerpoint/2010/main" val="42402426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6D895E-DCE4-48EB-B029-005A82B5F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8255"/>
            <a:ext cx="7886700" cy="1043629"/>
          </a:xfrm>
        </p:spPr>
        <p:txBody>
          <a:bodyPr/>
          <a:lstStyle/>
          <a:p>
            <a:pPr algn="ctr"/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Поэзия о жизни</a:t>
            </a: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31F23D51-4DC2-4EFF-A52D-CB85093D8AB4}"/>
              </a:ext>
            </a:extLst>
          </p:cNvPr>
          <p:cNvSpPr txBox="1">
            <a:spLocks/>
          </p:cNvSpPr>
          <p:nvPr/>
        </p:nvSpPr>
        <p:spPr>
          <a:xfrm>
            <a:off x="462116" y="901765"/>
            <a:ext cx="8386915" cy="58003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u="sng" dirty="0"/>
              <a:t>Его цель - проникнуть в тайную суть жизни, вывести ее законы</a:t>
            </a:r>
            <a:r>
              <a:rPr lang="ru-RU" dirty="0"/>
              <a:t>, разгадать ее секреты, схватить «нить судеб, событий». Но задача осложняется тем, что он стремится </a:t>
            </a:r>
            <a:r>
              <a:rPr lang="ru-RU" u="sng" dirty="0"/>
              <a:t>не просто понять, но и выразить общий закон бытия</a:t>
            </a:r>
            <a:r>
              <a:rPr lang="ru-RU" dirty="0"/>
              <a:t>: </a:t>
            </a:r>
            <a:br>
              <a:rPr lang="ru-RU" dirty="0"/>
            </a:br>
            <a:br>
              <a:rPr lang="ru-RU" dirty="0"/>
            </a:br>
            <a:r>
              <a:rPr lang="ru-RU" sz="2400" i="1" dirty="0"/>
              <a:t>    О, если бы я только мог</a:t>
            </a:r>
            <a:br>
              <a:rPr lang="ru-RU" sz="2400" i="1" dirty="0"/>
            </a:br>
            <a:r>
              <a:rPr lang="ru-RU" sz="2400" i="1" dirty="0"/>
              <a:t>    Хотя отчасти,</a:t>
            </a:r>
            <a:br>
              <a:rPr lang="ru-RU" sz="2400" i="1" dirty="0"/>
            </a:br>
            <a:r>
              <a:rPr lang="ru-RU" sz="2400" i="1" dirty="0"/>
              <a:t>    Я написал бы восемь строк </a:t>
            </a:r>
            <a:br>
              <a:rPr lang="ru-RU" sz="2400" i="1" dirty="0"/>
            </a:br>
            <a:r>
              <a:rPr lang="ru-RU" sz="2400" i="1" dirty="0"/>
              <a:t>    О свойствах страсти.</a:t>
            </a:r>
            <a:br>
              <a:rPr lang="ru-RU" dirty="0"/>
            </a:br>
            <a:br>
              <a:rPr lang="ru-RU" dirty="0"/>
            </a:br>
            <a:r>
              <a:rPr lang="ru-RU" u="sng" dirty="0"/>
              <a:t>Значимое не должно быть сложным. Истинность вещей и явлений заключается именно в их простоте</a:t>
            </a:r>
            <a:endParaRPr lang="ru-RU" sz="2600" i="1" dirty="0"/>
          </a:p>
        </p:txBody>
      </p:sp>
    </p:spTree>
    <p:extLst>
      <p:ext uri="{BB962C8B-B14F-4D97-AF65-F5344CB8AC3E}">
        <p14:creationId xmlns:p14="http://schemas.microsoft.com/office/powerpoint/2010/main" val="1069421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6D895E-DCE4-48EB-B029-005A82B5F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8255"/>
            <a:ext cx="7886700" cy="1043629"/>
          </a:xfrm>
        </p:spPr>
        <p:txBody>
          <a:bodyPr/>
          <a:lstStyle/>
          <a:p>
            <a:pPr algn="ctr"/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Метафоричность</a:t>
            </a: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31F23D51-4DC2-4EFF-A52D-CB85093D8AB4}"/>
              </a:ext>
            </a:extLst>
          </p:cNvPr>
          <p:cNvSpPr txBox="1">
            <a:spLocks/>
          </p:cNvSpPr>
          <p:nvPr/>
        </p:nvSpPr>
        <p:spPr>
          <a:xfrm>
            <a:off x="462116" y="901765"/>
            <a:ext cx="8386915" cy="58003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/>
              <a:t>Описываемые поэтом природа и окружающие его вещи словно </a:t>
            </a:r>
            <a:r>
              <a:rPr lang="ru-RU" u="sng" dirty="0"/>
              <a:t>испытывают те же чувства, что и лирический герой</a:t>
            </a:r>
            <a:r>
              <a:rPr lang="ru-RU" dirty="0"/>
              <a:t>. И ощущения человека передаются не путем прямого описания его чувств, а путем </a:t>
            </a:r>
            <a:r>
              <a:rPr lang="ru-RU" u="sng" dirty="0"/>
              <a:t>сопоставления его с природой</a:t>
            </a:r>
            <a:r>
              <a:rPr lang="ru-RU" dirty="0"/>
              <a:t> с помощью метафор:</a:t>
            </a:r>
          </a:p>
          <a:p>
            <a:pPr marL="0" indent="0">
              <a:buNone/>
            </a:pPr>
            <a:r>
              <a:rPr lang="ru-RU" dirty="0"/>
              <a:t>   </a:t>
            </a:r>
            <a:r>
              <a:rPr lang="ru-RU" sz="2400" i="1" dirty="0"/>
              <a:t>Февраль. Достать чернил и плакать!</a:t>
            </a:r>
            <a:br>
              <a:rPr lang="ru-RU" sz="2400" i="1" dirty="0"/>
            </a:br>
            <a:r>
              <a:rPr lang="ru-RU" sz="2400" i="1" dirty="0"/>
              <a:t>    Писать о феврале навзрыд, </a:t>
            </a:r>
            <a:br>
              <a:rPr lang="ru-RU" sz="2400" i="1" dirty="0"/>
            </a:br>
            <a:r>
              <a:rPr lang="ru-RU" sz="2400" i="1" dirty="0"/>
              <a:t>    Пока грохочущая слякоть</a:t>
            </a:r>
            <a:br>
              <a:rPr lang="ru-RU" sz="2400" i="1" dirty="0"/>
            </a:br>
            <a:r>
              <a:rPr lang="ru-RU" sz="2400" i="1" dirty="0"/>
              <a:t>    Весною черною горит.</a:t>
            </a:r>
            <a:br>
              <a:rPr lang="ru-RU" sz="2400" i="1" dirty="0"/>
            </a:br>
            <a:endParaRPr lang="ru-RU" sz="2600" i="1" dirty="0"/>
          </a:p>
        </p:txBody>
      </p:sp>
    </p:spTree>
    <p:extLst>
      <p:ext uri="{BB962C8B-B14F-4D97-AF65-F5344CB8AC3E}">
        <p14:creationId xmlns:p14="http://schemas.microsoft.com/office/powerpoint/2010/main" val="1359036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23B4A79B-72A2-4EB0-AC0C-BB7CA6B863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512" y="218975"/>
            <a:ext cx="8518358" cy="6420050"/>
          </a:xfrm>
        </p:spPr>
        <p:txBody>
          <a:bodyPr numCol="3">
            <a:normAutofit/>
          </a:bodyPr>
          <a:lstStyle/>
          <a:p>
            <a:pPr marL="0" indent="0">
              <a:buNone/>
            </a:pPr>
            <a:r>
              <a:rPr lang="ru-RU" u="sng" dirty="0"/>
              <a:t>Уделяет большое внимание звуковому рисунку:</a:t>
            </a:r>
          </a:p>
          <a:p>
            <a:pPr marL="0" indent="0">
              <a:buNone/>
            </a:pPr>
            <a:r>
              <a:rPr lang="ru-RU" sz="2400" dirty="0"/>
              <a:t>Никого не будет в доме,</a:t>
            </a:r>
            <a:br>
              <a:rPr lang="ru-RU" sz="2400" dirty="0"/>
            </a:br>
            <a:r>
              <a:rPr lang="ru-RU" sz="2400" dirty="0"/>
              <a:t>Кроме сумерек. Один</a:t>
            </a:r>
            <a:br>
              <a:rPr lang="ru-RU" sz="2400" dirty="0"/>
            </a:br>
            <a:r>
              <a:rPr lang="ru-RU" sz="2400" dirty="0"/>
              <a:t>Зимний день в сквозном проеме</a:t>
            </a:r>
            <a:br>
              <a:rPr lang="ru-RU" sz="2400" dirty="0"/>
            </a:br>
            <a:r>
              <a:rPr lang="ru-RU" sz="2400" dirty="0"/>
              <a:t>Не задернутых гардин.</a:t>
            </a:r>
            <a:br>
              <a:rPr lang="ru-RU" sz="2400" dirty="0"/>
            </a:br>
            <a:br>
              <a:rPr lang="ru-RU" sz="2400" dirty="0"/>
            </a:br>
            <a:r>
              <a:rPr lang="ru-RU" sz="2400" dirty="0"/>
              <a:t>Только белых мокрых комьев</a:t>
            </a:r>
            <a:br>
              <a:rPr lang="ru-RU" sz="2400" dirty="0"/>
            </a:br>
            <a:r>
              <a:rPr lang="ru-RU" sz="2400" dirty="0"/>
              <a:t>Быстрый промельк моховой,</a:t>
            </a:r>
            <a:br>
              <a:rPr lang="ru-RU" sz="2400" dirty="0"/>
            </a:br>
            <a:r>
              <a:rPr lang="ru-RU" sz="2400" dirty="0"/>
              <a:t>Только крыши, снег, и, кроме</a:t>
            </a:r>
            <a:br>
              <a:rPr lang="ru-RU" sz="2400" dirty="0"/>
            </a:br>
            <a:r>
              <a:rPr lang="ru-RU" sz="2400" dirty="0"/>
              <a:t>Крыш и снега, никого.</a:t>
            </a:r>
          </a:p>
          <a:p>
            <a:pPr marL="0" indent="0">
              <a:buNone/>
            </a:pPr>
            <a:r>
              <a:rPr lang="ru-RU" sz="2400" dirty="0"/>
              <a:t>И опять зачертит иней,</a:t>
            </a:r>
            <a:br>
              <a:rPr lang="ru-RU" sz="2400" dirty="0"/>
            </a:br>
            <a:r>
              <a:rPr lang="ru-RU" sz="2400" dirty="0"/>
              <a:t>И опять завертит мной</a:t>
            </a:r>
            <a:br>
              <a:rPr lang="ru-RU" sz="2400" dirty="0"/>
            </a:br>
            <a:r>
              <a:rPr lang="ru-RU" sz="2400" dirty="0"/>
              <a:t>Прошлогоднее унынье</a:t>
            </a:r>
            <a:br>
              <a:rPr lang="ru-RU" sz="2400" dirty="0"/>
            </a:br>
            <a:r>
              <a:rPr lang="ru-RU" sz="2400" dirty="0"/>
              <a:t>И дела зимы иной.</a:t>
            </a:r>
            <a:br>
              <a:rPr lang="ru-RU" sz="2400" dirty="0"/>
            </a:br>
            <a:br>
              <a:rPr lang="ru-RU" sz="2400" dirty="0"/>
            </a:br>
            <a:r>
              <a:rPr lang="ru-RU" sz="2400" dirty="0"/>
              <a:t>И опять кольнут доныне</a:t>
            </a:r>
            <a:br>
              <a:rPr lang="ru-RU" sz="2400" dirty="0"/>
            </a:br>
            <a:r>
              <a:rPr lang="ru-RU" sz="2400" dirty="0"/>
              <a:t>Не отпущенной виной,</a:t>
            </a:r>
            <a:br>
              <a:rPr lang="ru-RU" sz="2400" dirty="0"/>
            </a:br>
            <a:r>
              <a:rPr lang="ru-RU" sz="2400" dirty="0"/>
              <a:t>И окно по крестовине</a:t>
            </a:r>
            <a:br>
              <a:rPr lang="ru-RU" sz="2400" dirty="0"/>
            </a:br>
            <a:r>
              <a:rPr lang="ru-RU" sz="2400" dirty="0"/>
              <a:t>Сдавит голод дровяной.</a:t>
            </a:r>
            <a:br>
              <a:rPr lang="ru-RU" sz="2400" dirty="0"/>
            </a:br>
            <a:br>
              <a:rPr lang="ru-RU" sz="2400" dirty="0"/>
            </a:br>
            <a:r>
              <a:rPr lang="ru-RU" sz="2400" dirty="0"/>
              <a:t>Но нежданно по портьере</a:t>
            </a:r>
            <a:br>
              <a:rPr lang="ru-RU" sz="2400" dirty="0"/>
            </a:br>
            <a:r>
              <a:rPr lang="ru-RU" sz="2400" dirty="0"/>
              <a:t>Пробежит сомненья дрожь,-</a:t>
            </a:r>
            <a:br>
              <a:rPr lang="ru-RU" sz="2400" dirty="0"/>
            </a:br>
            <a:r>
              <a:rPr lang="ru-RU" sz="2400" dirty="0"/>
              <a:t>Тишину шагами меря.</a:t>
            </a:r>
            <a:br>
              <a:rPr lang="ru-RU" sz="2400" dirty="0"/>
            </a:br>
            <a:r>
              <a:rPr lang="ru-RU" sz="2400" dirty="0"/>
              <a:t>Ты, как будущность, войдешь.</a:t>
            </a:r>
            <a:br>
              <a:rPr lang="ru-RU" sz="2400" dirty="0"/>
            </a:br>
            <a:br>
              <a:rPr lang="ru-RU" sz="2400" dirty="0"/>
            </a:br>
            <a:r>
              <a:rPr lang="ru-RU" sz="2400" dirty="0"/>
              <a:t>Ты появишься из двери</a:t>
            </a:r>
            <a:br>
              <a:rPr lang="ru-RU" sz="2400" dirty="0"/>
            </a:br>
            <a:r>
              <a:rPr lang="ru-RU" sz="2400" dirty="0"/>
              <a:t>В чем-то белом, без причуд,</a:t>
            </a:r>
            <a:br>
              <a:rPr lang="ru-RU" sz="2400" dirty="0"/>
            </a:br>
            <a:r>
              <a:rPr lang="ru-RU" sz="2400" dirty="0"/>
              <a:t>В чем-то, впрямь из тех материй,</a:t>
            </a:r>
            <a:br>
              <a:rPr lang="ru-RU" sz="2400" dirty="0"/>
            </a:br>
            <a:r>
              <a:rPr lang="ru-RU" sz="2400" dirty="0"/>
              <a:t>Из которых хлопья шьют.</a:t>
            </a:r>
          </a:p>
        </p:txBody>
      </p:sp>
    </p:spTree>
    <p:extLst>
      <p:ext uri="{BB962C8B-B14F-4D97-AF65-F5344CB8AC3E}">
        <p14:creationId xmlns:p14="http://schemas.microsoft.com/office/powerpoint/2010/main" val="24570933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6D895E-DCE4-48EB-B029-005A82B5F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8255"/>
            <a:ext cx="7886700" cy="1435160"/>
          </a:xfrm>
        </p:spPr>
        <p:txBody>
          <a:bodyPr>
            <a:noAutofit/>
          </a:bodyPr>
          <a:lstStyle/>
          <a:p>
            <a:pPr algn="ctr"/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Редкие слова и выражения, необычный синтаксис</a:t>
            </a: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31F23D51-4DC2-4EFF-A52D-CB85093D8AB4}"/>
              </a:ext>
            </a:extLst>
          </p:cNvPr>
          <p:cNvSpPr txBox="1">
            <a:spLocks/>
          </p:cNvSpPr>
          <p:nvPr/>
        </p:nvSpPr>
        <p:spPr>
          <a:xfrm>
            <a:off x="558369" y="1537034"/>
            <a:ext cx="8386915" cy="49118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/>
              <a:t>Пастернак хотел избежать штампов, его отталкивали “затертые” поэтические выражения. Поэтому в его стихах мы можем встретить устаревшие слова, редкие географические названия, конкретные имена философов, поэтов, ученых, литературных персонажей + необычная расстановка знаков:</a:t>
            </a:r>
          </a:p>
          <a:p>
            <a:pPr marL="0" indent="0">
              <a:buNone/>
            </a:pPr>
            <a:br>
              <a:rPr lang="ru-RU" dirty="0"/>
            </a:br>
            <a:r>
              <a:rPr lang="ru-RU" sz="2400" i="1" dirty="0"/>
              <a:t>    В посаде, куда ни одна нога </a:t>
            </a:r>
            <a:br>
              <a:rPr lang="ru-RU" sz="2400" i="1" dirty="0"/>
            </a:br>
            <a:r>
              <a:rPr lang="ru-RU" sz="2400" i="1" dirty="0"/>
              <a:t>    Не ступала, лишь ворожеи да вьюги </a:t>
            </a:r>
            <a:br>
              <a:rPr lang="ru-RU" sz="2400" i="1" dirty="0"/>
            </a:br>
            <a:r>
              <a:rPr lang="ru-RU" sz="2400" i="1" dirty="0"/>
              <a:t>    Ступала нога, в бесноватой округе, </a:t>
            </a:r>
            <a:br>
              <a:rPr lang="ru-RU" sz="2400" i="1" dirty="0"/>
            </a:br>
            <a:r>
              <a:rPr lang="ru-RU" sz="2400" i="1" dirty="0"/>
              <a:t>    Где и то, как убитые, спят снега...</a:t>
            </a:r>
          </a:p>
          <a:p>
            <a:pPr marL="0" indent="0">
              <a:buNone/>
            </a:pPr>
            <a:endParaRPr lang="ru-RU" sz="2600" i="1" dirty="0"/>
          </a:p>
        </p:txBody>
      </p:sp>
    </p:spTree>
    <p:extLst>
      <p:ext uri="{BB962C8B-B14F-4D97-AF65-F5344CB8AC3E}">
        <p14:creationId xmlns:p14="http://schemas.microsoft.com/office/powerpoint/2010/main" val="36968562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6D895E-DCE4-48EB-B029-005A82B5F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8255"/>
            <a:ext cx="7886700" cy="1175278"/>
          </a:xfrm>
        </p:spPr>
        <p:txBody>
          <a:bodyPr>
            <a:noAutofit/>
          </a:bodyPr>
          <a:lstStyle/>
          <a:p>
            <a:pPr algn="ctr"/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Поэзия дорог</a:t>
            </a: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31F23D51-4DC2-4EFF-A52D-CB85093D8AB4}"/>
              </a:ext>
            </a:extLst>
          </p:cNvPr>
          <p:cNvSpPr txBox="1">
            <a:spLocks/>
          </p:cNvSpPr>
          <p:nvPr/>
        </p:nvSpPr>
        <p:spPr>
          <a:xfrm>
            <a:off x="628650" y="1286777"/>
            <a:ext cx="8386915" cy="49118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400" i="1" dirty="0"/>
              <a:t>    Это — круто налившийся свист, </a:t>
            </a:r>
            <a:br>
              <a:rPr lang="ru-RU" sz="2400" i="1" dirty="0"/>
            </a:br>
            <a:r>
              <a:rPr lang="ru-RU" sz="2400" i="1" dirty="0"/>
              <a:t>     Это — щелканье сдавленных льдинок, </a:t>
            </a:r>
            <a:br>
              <a:rPr lang="ru-RU" sz="2400" i="1" dirty="0"/>
            </a:br>
            <a:r>
              <a:rPr lang="ru-RU" sz="2400" i="1" dirty="0"/>
              <a:t>    Это — ночь, леденящая лист, </a:t>
            </a:r>
            <a:br>
              <a:rPr lang="ru-RU" sz="2400" i="1" dirty="0"/>
            </a:br>
            <a:r>
              <a:rPr lang="ru-RU" sz="2400" i="1" dirty="0"/>
              <a:t>     Это — двух соловьев поединок. </a:t>
            </a:r>
            <a:br>
              <a:rPr lang="ru-RU" sz="2400" i="1" dirty="0"/>
            </a:br>
            <a:r>
              <a:rPr lang="ru-RU" sz="2400" i="1" dirty="0"/>
              <a:t>    Это — сладкий заглохший горох. </a:t>
            </a:r>
            <a:br>
              <a:rPr lang="ru-RU" sz="2400" i="1" dirty="0"/>
            </a:br>
            <a:r>
              <a:rPr lang="ru-RU" sz="2400" i="1" dirty="0"/>
              <a:t>    Это — слезы вселенной в лопатках, </a:t>
            </a:r>
            <a:br>
              <a:rPr lang="ru-RU" sz="2400" i="1" dirty="0"/>
            </a:br>
            <a:r>
              <a:rPr lang="ru-RU" sz="2400" i="1" dirty="0"/>
              <a:t>    Это — с пультов и флейт — </a:t>
            </a:r>
            <a:br>
              <a:rPr lang="ru-RU" sz="2400" i="1" dirty="0"/>
            </a:br>
            <a:r>
              <a:rPr lang="ru-RU" sz="2400" i="1" dirty="0"/>
              <a:t>    Фигаро Низвергается градом на грядку. </a:t>
            </a:r>
            <a:br>
              <a:rPr lang="ru-RU" sz="2400" i="1" dirty="0"/>
            </a:br>
            <a:r>
              <a:rPr lang="ru-RU" sz="2400" i="1" dirty="0"/>
              <a:t>    Все. что ночи так важно сыскать </a:t>
            </a:r>
            <a:br>
              <a:rPr lang="ru-RU" sz="2400" i="1" dirty="0"/>
            </a:br>
            <a:r>
              <a:rPr lang="ru-RU" sz="2400" i="1" dirty="0"/>
              <a:t>    На глубоких </a:t>
            </a:r>
            <a:r>
              <a:rPr lang="ru-RU" sz="2400" i="1" dirty="0" err="1"/>
              <a:t>купаленных</a:t>
            </a:r>
            <a:r>
              <a:rPr lang="ru-RU" sz="2400" i="1" dirty="0"/>
              <a:t> доньях, </a:t>
            </a:r>
            <a:br>
              <a:rPr lang="ru-RU" sz="2400" i="1" dirty="0"/>
            </a:br>
            <a:r>
              <a:rPr lang="ru-RU" sz="2400" i="1" dirty="0"/>
              <a:t>    И звезду донести до садка </a:t>
            </a:r>
            <a:br>
              <a:rPr lang="ru-RU" sz="2400" i="1" dirty="0"/>
            </a:br>
            <a:r>
              <a:rPr lang="ru-RU" sz="2400" i="1" dirty="0"/>
              <a:t>    На трепещущих мокрых ладонях... </a:t>
            </a:r>
            <a:br>
              <a:rPr lang="ru-RU" sz="2400" i="1" dirty="0"/>
            </a:br>
            <a:r>
              <a:rPr lang="ru-RU" sz="2400" i="1" dirty="0"/>
              <a:t>    			“Определение поэзии”</a:t>
            </a:r>
            <a:br>
              <a:rPr lang="ru-RU" dirty="0"/>
            </a:br>
            <a:endParaRPr lang="ru-RU" sz="2600" i="1" dirty="0"/>
          </a:p>
        </p:txBody>
      </p:sp>
    </p:spTree>
    <p:extLst>
      <p:ext uri="{BB962C8B-B14F-4D97-AF65-F5344CB8AC3E}">
        <p14:creationId xmlns:p14="http://schemas.microsoft.com/office/powerpoint/2010/main" val="16798353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6D895E-DCE4-48EB-B029-005A82B5F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8255"/>
            <a:ext cx="7886700" cy="1059774"/>
          </a:xfrm>
        </p:spPr>
        <p:txBody>
          <a:bodyPr>
            <a:noAutofit/>
          </a:bodyPr>
          <a:lstStyle/>
          <a:p>
            <a:pPr algn="ctr"/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Поэзия дорог</a:t>
            </a: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31F23D51-4DC2-4EFF-A52D-CB85093D8AB4}"/>
              </a:ext>
            </a:extLst>
          </p:cNvPr>
          <p:cNvSpPr txBox="1">
            <a:spLocks/>
          </p:cNvSpPr>
          <p:nvPr/>
        </p:nvSpPr>
        <p:spPr>
          <a:xfrm>
            <a:off x="558369" y="1078029"/>
            <a:ext cx="8386915" cy="53708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/>
              <a:t>Всегда ощущается глубоко естественный, даже стихийный лирический напор, </a:t>
            </a:r>
            <a:r>
              <a:rPr lang="ru-RU" u="sng" dirty="0"/>
              <a:t>порывистость, динамичность</a:t>
            </a:r>
            <a:r>
              <a:rPr lang="ru-RU" dirty="0"/>
              <a:t>. </a:t>
            </a:r>
            <a:r>
              <a:rPr lang="ru-RU" u="sng" dirty="0"/>
              <a:t>Пейзаж у Пастернака существует на равных с человеком правах</a:t>
            </a:r>
            <a:r>
              <a:rPr lang="ru-RU" dirty="0"/>
              <a:t>. </a:t>
            </a:r>
            <a:r>
              <a:rPr lang="ru-RU" u="sng" dirty="0"/>
              <a:t>Явления природы у него как бы живые существа</a:t>
            </a:r>
            <a:r>
              <a:rPr lang="ru-RU" dirty="0"/>
              <a:t>: дождик топчется у порога, гроза, угрожая, ломится в ворота. </a:t>
            </a:r>
          </a:p>
          <a:p>
            <a:pPr marL="0" indent="0">
              <a:buNone/>
            </a:pPr>
            <a:r>
              <a:rPr lang="ru-RU" dirty="0"/>
              <a:t>Иногда у поэта сам дождь пишет стихи:</a:t>
            </a:r>
            <a:br>
              <a:rPr lang="ru-RU" dirty="0"/>
            </a:br>
            <a:br>
              <a:rPr lang="ru-RU" dirty="0"/>
            </a:br>
            <a:r>
              <a:rPr lang="ru-RU" sz="2400" i="1" dirty="0"/>
              <a:t>    Отростки ливня грязнут в гроздьях </a:t>
            </a:r>
            <a:br>
              <a:rPr lang="ru-RU" sz="2400" i="1" dirty="0"/>
            </a:br>
            <a:r>
              <a:rPr lang="ru-RU" sz="2400" i="1" dirty="0"/>
              <a:t>    И долго, долго, до зари </a:t>
            </a:r>
            <a:br>
              <a:rPr lang="ru-RU" sz="2400" i="1" dirty="0"/>
            </a:br>
            <a:r>
              <a:rPr lang="ru-RU" sz="2400" i="1" dirty="0"/>
              <a:t>    Кропают с кровель свой акростих. </a:t>
            </a:r>
            <a:br>
              <a:rPr lang="ru-RU" sz="2400" i="1" dirty="0"/>
            </a:br>
            <a:r>
              <a:rPr lang="ru-RU" sz="2400" i="1" dirty="0"/>
              <a:t>    Пуская в рифму пузыри.</a:t>
            </a:r>
            <a:br>
              <a:rPr lang="ru-RU" dirty="0"/>
            </a:br>
            <a:br>
              <a:rPr lang="ru-RU" dirty="0"/>
            </a:br>
            <a:endParaRPr lang="ru-RU" sz="2600" i="1" dirty="0"/>
          </a:p>
        </p:txBody>
      </p:sp>
    </p:spTree>
    <p:extLst>
      <p:ext uri="{BB962C8B-B14F-4D97-AF65-F5344CB8AC3E}">
        <p14:creationId xmlns:p14="http://schemas.microsoft.com/office/powerpoint/2010/main" val="289881498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213</TotalTime>
  <Words>346</Words>
  <Application>Microsoft Office PowerPoint</Application>
  <PresentationFormat>Экран (4:3)</PresentationFormat>
  <Paragraphs>59</Paragraphs>
  <Slides>20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Тема Office</vt:lpstr>
      <vt:lpstr>Особенности лирики Б.Л.Пастернака.  История создания «Доктора Живаго»</vt:lpstr>
      <vt:lpstr>Отношение к природе</vt:lpstr>
      <vt:lpstr>Поэт и поэзия</vt:lpstr>
      <vt:lpstr>Поэзия о жизни</vt:lpstr>
      <vt:lpstr>Метафоричность</vt:lpstr>
      <vt:lpstr>Презентация PowerPoint</vt:lpstr>
      <vt:lpstr>Редкие слова и выражения, необычный синтаксис</vt:lpstr>
      <vt:lpstr>Поэзия дорог</vt:lpstr>
      <vt:lpstr>Поэзия дорог</vt:lpstr>
      <vt:lpstr>Проблема бытия</vt:lpstr>
      <vt:lpstr>О любви  и образе женщины</vt:lpstr>
      <vt:lpstr>Гимн деталям</vt:lpstr>
      <vt:lpstr>Смысл жизни</vt:lpstr>
      <vt:lpstr>История создания  «Доктора Живаго»</vt:lpstr>
      <vt:lpstr>Презентация PowerPoint</vt:lpstr>
      <vt:lpstr>Презентация PowerPoint</vt:lpstr>
      <vt:lpstr>Презентация PowerPoint</vt:lpstr>
      <vt:lpstr>Спасибо за внимание!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Особенности лирики Б.Л.Пастернака.  История создания «Доктора Живаго»</dc:title>
  <dc:creator>Zabavonka</dc:creator>
  <cp:lastModifiedBy>Zabavonka</cp:lastModifiedBy>
  <cp:revision>14</cp:revision>
  <dcterms:created xsi:type="dcterms:W3CDTF">2020-03-08T19:47:45Z</dcterms:created>
  <dcterms:modified xsi:type="dcterms:W3CDTF">2020-03-09T20:15:50Z</dcterms:modified>
</cp:coreProperties>
</file>