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5"/>
  </p:notesMasterIdLst>
  <p:handoutMasterIdLst>
    <p:handoutMasterId r:id="rId16"/>
  </p:handoutMasterIdLst>
  <p:sldIdLst>
    <p:sldId id="256" r:id="rId5"/>
    <p:sldId id="330" r:id="rId6"/>
    <p:sldId id="322" r:id="rId7"/>
    <p:sldId id="323" r:id="rId8"/>
    <p:sldId id="326" r:id="rId9"/>
    <p:sldId id="328" r:id="rId10"/>
    <p:sldId id="324" r:id="rId11"/>
    <p:sldId id="329" r:id="rId12"/>
    <p:sldId id="268" r:id="rId13"/>
    <p:sldId id="33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60" autoAdjust="0"/>
  </p:normalViewPr>
  <p:slideViewPr>
    <p:cSldViewPr snapToGrid="0">
      <p:cViewPr>
        <p:scale>
          <a:sx n="100" d="100"/>
          <a:sy n="100" d="100"/>
        </p:scale>
        <p:origin x="990" y="120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7/3/2025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AC134-7DC5-1226-5361-B36019F08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E21948-7324-2D3F-6BB5-5594E04334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348352-C45A-790E-BA0D-5FEAFEE76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479EF-59D5-F5C9-E137-D01DF73AC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2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40D4C-A903-6F6D-3EAB-F9EB0B619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0FD005-5E0D-29A8-569D-8AC8D3E17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C9E7EA-CA3F-E467-22AC-2E0170FF7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67BFD-BF67-7277-5EBD-8647BD71D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78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8DA8E-EFE5-E01A-F21B-9E2BE80BC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067648-F9C5-F63A-671D-485307075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017FF4-7117-22D4-8D34-9A00D0AC04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756CA-FD69-EB9E-4C1D-A4BDA57AD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22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51DED-3B28-3536-BC02-ED93070E3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3087DD-5594-55D7-6B79-A9014F09C9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70900-C1C0-D0A6-40FD-22CE439C4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95699-8EBF-CD45-B9D6-0D8E6FBA3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639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BB58D-7C5C-EA73-5CA9-9279ADA04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6127FF-38B6-5FC2-0B71-0F249C4681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1069CA-EF85-E057-3D5C-C5B3F67B9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19A76-F782-69D8-3262-1EF23C0C8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55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F9AFB-4819-B35D-BB1A-109D02665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9C2D2-30AE-0181-C32A-A8C257095E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2B1CE-53D8-612A-D8E8-4A251EC56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D402A-7110-8C97-8F4B-776ED503C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03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9077A-E33D-859F-0F41-1D8797937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A27DBB-CF2B-96FC-6D04-B0ABC7469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B0A01A-8E85-81E6-7254-B730BA85E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A276D-FA07-4C06-2D09-6683A471CE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05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328AA-33E5-B847-C8ED-D11C7F0F3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7F00F-5ED9-CBFB-1026-C7F923F66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232A7E-3C53-FE1B-E4F2-6FE1A1983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87278-AB3E-8851-CFDC-F53978B68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016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17" r:id="rId13"/>
    <p:sldLayoutId id="2147483672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497" y="865446"/>
            <a:ext cx="9038561" cy="3545849"/>
          </a:xfrm>
        </p:spPr>
        <p:txBody>
          <a:bodyPr>
            <a:noAutofit/>
          </a:bodyPr>
          <a:lstStyle/>
          <a:p>
            <a:r>
              <a:rPr lang="en-US" dirty="0"/>
              <a:t>The cohort analysis </a:t>
            </a:r>
            <a:br>
              <a:rPr lang="en-US" dirty="0"/>
            </a:br>
            <a:r>
              <a:rPr lang="en-US" dirty="0"/>
              <a:t>              and key insights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210266D-6A43-142E-6530-4C8460593324}"/>
              </a:ext>
            </a:extLst>
          </p:cNvPr>
          <p:cNvSpPr txBox="1"/>
          <p:nvPr/>
        </p:nvSpPr>
        <p:spPr>
          <a:xfrm>
            <a:off x="5345956" y="3683000"/>
            <a:ext cx="5913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EDA and data quality analysis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CE8F737-0335-6DF7-CB68-72B30028CF86}"/>
              </a:ext>
            </a:extLst>
          </p:cNvPr>
          <p:cNvSpPr txBox="1"/>
          <p:nvPr/>
        </p:nvSpPr>
        <p:spPr>
          <a:xfrm>
            <a:off x="10023083" y="4611330"/>
            <a:ext cx="196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Nekky L.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E5930-31EF-9D83-23D4-B38C3B6F6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6842-516F-5639-B468-C0EB25DC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601" y="1063058"/>
            <a:ext cx="4132469" cy="2213542"/>
          </a:xfrm>
        </p:spPr>
        <p:txBody>
          <a:bodyPr wrap="square" anchor="b">
            <a:normAutofit/>
          </a:bodyPr>
          <a:lstStyle/>
          <a:p>
            <a:r>
              <a:rPr lang="en-US" sz="6600" dirty="0"/>
              <a:t>Thank you</a:t>
            </a:r>
          </a:p>
        </p:txBody>
      </p:sp>
      <p:sp>
        <p:nvSpPr>
          <p:cNvPr id="6" name="AutoShape 2" descr="輸出圖像">
            <a:extLst>
              <a:ext uri="{FF2B5EF4-FFF2-40B4-BE49-F238E27FC236}">
                <a16:creationId xmlns:a16="http://schemas.microsoft.com/office/drawing/2014/main" id="{CDA6CD6A-A5FA-A288-F247-FBB33B3DBF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CD9ED-E2D5-553E-8399-81C743222F7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19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7E36C-38B2-F32C-61E1-B38B5ADF8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4A91-AFCE-8F0B-F251-8E248E4A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657" y="616200"/>
            <a:ext cx="10897705" cy="538946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l"/>
            <a:r>
              <a:rPr lang="en-US" b="1" dirty="0"/>
              <a:t>The main directions: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Frequency of Service Usage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/>
              <a:t>Incident Rate</a:t>
            </a:r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Revenue Generated by the Cohort</a:t>
            </a:r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New Relevant Metric</a:t>
            </a:r>
            <a:r>
              <a:rPr lang="en-US" dirty="0"/>
              <a:t> (next possible study)</a:t>
            </a:r>
          </a:p>
        </p:txBody>
      </p:sp>
    </p:spTree>
    <p:extLst>
      <p:ext uri="{BB962C8B-B14F-4D97-AF65-F5344CB8AC3E}">
        <p14:creationId xmlns:p14="http://schemas.microsoft.com/office/powerpoint/2010/main" val="116618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AE3EF0-8539-18E3-175D-8E3AF4927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5E2BD1-4626-013C-F1BE-F87B3F20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5" y="403179"/>
            <a:ext cx="11055928" cy="230321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 algn="l"/>
            <a:r>
              <a:rPr lang="en-US" sz="2400" b="1" dirty="0" err="1"/>
              <a:t>Repeatedness</a:t>
            </a:r>
            <a:r>
              <a:rPr lang="en-US" sz="2400" b="1" dirty="0"/>
              <a:t> of User IDs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/>
              <a:t>The </a:t>
            </a:r>
            <a:r>
              <a:rPr lang="en-US" sz="2400" b="1" dirty="0"/>
              <a:t>majority of users</a:t>
            </a:r>
            <a:r>
              <a:rPr lang="en-US" sz="2400" dirty="0"/>
              <a:t> only request cash </a:t>
            </a:r>
            <a:r>
              <a:rPr lang="en-US" sz="2400" dirty="0">
                <a:solidFill>
                  <a:srgbClr val="FF0000"/>
                </a:solidFill>
              </a:rPr>
              <a:t>once </a:t>
            </a:r>
            <a:r>
              <a:rPr lang="en-US" sz="2400" dirty="0"/>
              <a:t>(some users have </a:t>
            </a:r>
            <a:r>
              <a:rPr lang="en-US" sz="2400" b="1" dirty="0"/>
              <a:t>multiple requests</a:t>
            </a:r>
            <a:r>
              <a:rPr lang="en-US" sz="2400" dirty="0"/>
              <a:t>.)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Other frequent users have made between </a:t>
            </a:r>
            <a:r>
              <a:rPr lang="en-US" sz="2400" b="1" dirty="0">
                <a:solidFill>
                  <a:srgbClr val="FF0000"/>
                </a:solidFill>
              </a:rPr>
              <a:t>16 and 19 requests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/>
              <a:t>This indicates that there are a few highly frequent users (potentially </a:t>
            </a:r>
            <a:r>
              <a:rPr lang="en-US" sz="2400" dirty="0">
                <a:solidFill>
                  <a:srgbClr val="FF0000"/>
                </a:solidFill>
              </a:rPr>
              <a:t>power users</a:t>
            </a:r>
            <a:r>
              <a:rPr lang="en-US" sz="2400" dirty="0"/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版面配置區 8" descr="一張含有 文字, 螢幕擷取畫面, 繪圖, 行 的圖片&#10;&#10;AI 產生的內容可能不正確。">
            <a:extLst>
              <a:ext uri="{FF2B5EF4-FFF2-40B4-BE49-F238E27FC236}">
                <a16:creationId xmlns:a16="http://schemas.microsoft.com/office/drawing/2014/main" id="{9D0AAADA-CD49-580C-A1CD-1106AAABA4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20362" b="6108"/>
          <a:stretch>
            <a:fillRect/>
          </a:stretch>
        </p:blipFill>
        <p:spPr>
          <a:xfrm>
            <a:off x="128156" y="2495278"/>
            <a:ext cx="12191977" cy="4162697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92B7A978-2600-EB50-5CEC-9A8DE494D3EA}"/>
              </a:ext>
            </a:extLst>
          </p:cNvPr>
          <p:cNvSpPr txBox="1"/>
          <p:nvPr/>
        </p:nvSpPr>
        <p:spPr>
          <a:xfrm>
            <a:off x="6324621" y="324433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The </a:t>
            </a:r>
            <a:r>
              <a:rPr lang="en-US" dirty="0" err="1">
                <a:solidFill>
                  <a:schemeClr val="tx1">
                    <a:alpha val="60000"/>
                  </a:schemeClr>
                </a:solidFill>
              </a:rPr>
              <a:t>user_id</a:t>
            </a:r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variable around </a:t>
            </a:r>
            <a:r>
              <a:rPr lang="en-US" b="1" dirty="0">
                <a:solidFill>
                  <a:srgbClr val="FF0000">
                    <a:alpha val="60000"/>
                  </a:srgbClr>
                </a:solidFill>
              </a:rPr>
              <a:t>31,808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0DBA264-59AE-A65A-DF8C-F47A2D5D69CC}"/>
              </a:ext>
            </a:extLst>
          </p:cNvPr>
          <p:cNvSpPr txBox="1">
            <a:spLocks/>
          </p:cNvSpPr>
          <p:nvPr/>
        </p:nvSpPr>
        <p:spPr>
          <a:xfrm>
            <a:off x="4259651" y="-759517"/>
            <a:ext cx="8060482" cy="23032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Frequency of Service Usage: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1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34B065-0DE3-15E2-9813-1B59E493A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E61952-0273-44D8-E81B-9EBEFD4A2BDE}"/>
              </a:ext>
            </a:extLst>
          </p:cNvPr>
          <p:cNvSpPr txBox="1">
            <a:spLocks/>
          </p:cNvSpPr>
          <p:nvPr/>
        </p:nvSpPr>
        <p:spPr>
          <a:xfrm>
            <a:off x="0" y="-229737"/>
            <a:ext cx="11910785" cy="3044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Tx/>
              <a:buNone/>
              <a:defRPr sz="2000" b="0" i="1" kern="1200" spc="50" baseline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400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None/>
              <a:defRPr sz="2000" kern="1200" spc="5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rgbClr val="FF0000">
                    <a:alpha val="60000"/>
                  </a:srgbClr>
                </a:solidFill>
              </a:rPr>
              <a:t>Incident Rate Over Time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:</a:t>
            </a:r>
          </a:p>
          <a:p>
            <a:pPr lvl="1"/>
            <a:r>
              <a:rPr lang="en-US" dirty="0"/>
              <a:t>The incident rate shows a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steady increase over the months</a:t>
            </a:r>
            <a:r>
              <a:rPr lang="en-US" dirty="0"/>
              <a:t>, with a noticeable jump starting from </a:t>
            </a:r>
            <a:r>
              <a:rPr lang="en-US" b="1" dirty="0">
                <a:solidFill>
                  <a:srgbClr val="FF0000">
                    <a:alpha val="60000"/>
                  </a:srgbClr>
                </a:solidFill>
              </a:rPr>
              <a:t>September 2020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incident rate in </a:t>
            </a:r>
            <a:r>
              <a:rPr lang="en-US" b="1" dirty="0">
                <a:solidFill>
                  <a:srgbClr val="FF0000">
                    <a:alpha val="60000"/>
                  </a:srgbClr>
                </a:solidFill>
              </a:rPr>
              <a:t>May 2020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 </a:t>
            </a:r>
            <a:r>
              <a:rPr lang="en-US" dirty="0"/>
              <a:t>is relatively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low</a:t>
            </a:r>
            <a:r>
              <a:rPr lang="en-US" dirty="0"/>
              <a:t> (around 0.26%), </a:t>
            </a:r>
          </a:p>
          <a:p>
            <a:pPr lvl="1"/>
            <a:r>
              <a:rPr lang="en-US" dirty="0"/>
              <a:t>but it rises sharply in subsequent months, peaking at </a:t>
            </a:r>
            <a:r>
              <a:rPr lang="en-US" b="1" dirty="0"/>
              <a:t>6.23% in September 2020</a:t>
            </a:r>
            <a:r>
              <a:rPr lang="en-US" dirty="0"/>
              <a:t>.</a:t>
            </a:r>
          </a:p>
        </p:txBody>
      </p:sp>
      <p:pic>
        <p:nvPicPr>
          <p:cNvPr id="23" name="圖片版面配置區 22" descr="一張含有 圖表, 行, 螢幕擷取畫面, 繪圖 的圖片&#10;&#10;AI 產生的內容可能不正確。">
            <a:extLst>
              <a:ext uri="{FF2B5EF4-FFF2-40B4-BE49-F238E27FC236}">
                <a16:creationId xmlns:a16="http://schemas.microsoft.com/office/drawing/2014/main" id="{D92F202C-C56C-DC70-FACC-A3DE67D79D3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02" r="-271"/>
          <a:stretch>
            <a:fillRect/>
          </a:stretch>
        </p:blipFill>
        <p:spPr>
          <a:xfrm>
            <a:off x="54973" y="2649699"/>
            <a:ext cx="11996420" cy="4036784"/>
          </a:xfrm>
        </p:spPr>
      </p:pic>
    </p:spTree>
    <p:extLst>
      <p:ext uri="{BB962C8B-B14F-4D97-AF65-F5344CB8AC3E}">
        <p14:creationId xmlns:p14="http://schemas.microsoft.com/office/powerpoint/2010/main" val="286828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66001-1C48-E001-C90F-0A0ACAC1F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54F0-451E-B123-D08E-441596BE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28" y="322118"/>
            <a:ext cx="4914900" cy="1170277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b="1"/>
              <a:t>Incident Rate: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3E6EE-FEB3-A3A8-BF9F-97FD747BF7F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93618" y="1371600"/>
            <a:ext cx="10954821" cy="44022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 b="1"/>
              <a:t>Insights</a:t>
            </a:r>
            <a:r>
              <a:rPr lang="en-US"/>
              <a:t>:</a:t>
            </a:r>
          </a:p>
          <a:p>
            <a:pPr lvl="1"/>
            <a:r>
              <a:rPr lang="en-US"/>
              <a:t>There are variations in incident rates across cohorts, suggesting that payment incidents </a:t>
            </a:r>
          </a:p>
          <a:p>
            <a:pPr lvl="1"/>
            <a:r>
              <a:rPr lang="en-US"/>
              <a:t>(e.g., rejected requests) </a:t>
            </a:r>
            <a:r>
              <a:rPr lang="en-US">
                <a:solidFill>
                  <a:srgbClr val="FF0000">
                    <a:alpha val="60000"/>
                  </a:srgbClr>
                </a:solidFill>
              </a:rPr>
              <a:t>become more frequent </a:t>
            </a:r>
            <a:r>
              <a:rPr lang="en-US"/>
              <a:t>as </a:t>
            </a:r>
            <a:r>
              <a:rPr lang="en-US">
                <a:solidFill>
                  <a:srgbClr val="FF0000">
                    <a:alpha val="60000"/>
                  </a:srgbClr>
                </a:solidFill>
              </a:rPr>
              <a:t>time progresses</a:t>
            </a:r>
            <a:r>
              <a:rPr lang="en-US"/>
              <a:t>.</a:t>
            </a:r>
          </a:p>
          <a:p>
            <a:pPr lvl="1"/>
            <a:r>
              <a:rPr lang="en-US"/>
              <a:t>The rise in incidents may indicate changes in </a:t>
            </a:r>
            <a:r>
              <a:rPr lang="en-US">
                <a:solidFill>
                  <a:srgbClr val="FF0000">
                    <a:alpha val="60000"/>
                  </a:srgbClr>
                </a:solidFill>
              </a:rPr>
              <a:t>user behavior</a:t>
            </a:r>
            <a:r>
              <a:rPr lang="en-US"/>
              <a:t>, </a:t>
            </a:r>
            <a:r>
              <a:rPr lang="en-US">
                <a:solidFill>
                  <a:srgbClr val="FF0000">
                    <a:alpha val="60000"/>
                  </a:srgbClr>
                </a:solidFill>
              </a:rPr>
              <a:t>system errors</a:t>
            </a:r>
            <a:r>
              <a:rPr lang="en-US"/>
              <a:t>, or </a:t>
            </a:r>
            <a:r>
              <a:rPr lang="en-US">
                <a:solidFill>
                  <a:srgbClr val="FF0000">
                    <a:alpha val="60000"/>
                  </a:srgbClr>
                </a:solidFill>
              </a:rPr>
              <a:t>other external factors</a:t>
            </a:r>
            <a:r>
              <a:rPr lang="en-US"/>
              <a:t> that </a:t>
            </a:r>
            <a:r>
              <a:rPr lang="en-US">
                <a:solidFill>
                  <a:srgbClr val="FF0000">
                    <a:alpha val="60000"/>
                  </a:srgbClr>
                </a:solidFill>
              </a:rPr>
              <a:t>affect payment acceptance.</a:t>
            </a:r>
            <a:endParaRPr lang="en-US" dirty="0">
              <a:solidFill>
                <a:srgbClr val="FF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93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95396-B098-9277-6B00-8630B3DB2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CA87B-9809-B77F-B634-92157519C3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1"/>
            <a:ext cx="11910785" cy="20781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>
                <a:solidFill>
                  <a:srgbClr val="FF0000">
                    <a:alpha val="60000"/>
                  </a:srgbClr>
                </a:solidFill>
              </a:rPr>
              <a:t>Revenue Generated by Each Cohort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 </a:t>
            </a:r>
            <a:r>
              <a:rPr lang="en-US" dirty="0"/>
              <a:t>are:</a:t>
            </a:r>
          </a:p>
          <a:p>
            <a:pPr lvl="0" algn="l"/>
            <a:r>
              <a:rPr lang="en-US" b="1" dirty="0">
                <a:solidFill>
                  <a:srgbClr val="FF0000">
                    <a:alpha val="60000"/>
                  </a:srgbClr>
                </a:solidFill>
              </a:rPr>
              <a:t>created_at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: </a:t>
            </a:r>
            <a:r>
              <a:rPr lang="en-US" dirty="0"/>
              <a:t>To determine the cohort (based on the month).</a:t>
            </a:r>
          </a:p>
          <a:p>
            <a:pPr lvl="0" algn="l"/>
            <a:r>
              <a:rPr lang="en-US" b="1" dirty="0" err="1">
                <a:solidFill>
                  <a:srgbClr val="FF0000">
                    <a:alpha val="60000"/>
                  </a:srgbClr>
                </a:solidFill>
              </a:rPr>
              <a:t>total_amount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: </a:t>
            </a:r>
            <a:r>
              <a:rPr lang="en-US" dirty="0"/>
              <a:t>To calculate the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total revenue</a:t>
            </a:r>
            <a:r>
              <a:rPr lang="en-US" dirty="0"/>
              <a:t>.</a:t>
            </a:r>
          </a:p>
        </p:txBody>
      </p:sp>
      <p:pic>
        <p:nvPicPr>
          <p:cNvPr id="15" name="圖片 14" descr="一張含有 行, 螢幕擷取畫面, 圖表, 繪圖 的圖片&#10;&#10;AI 產生的內容可能不正確。">
            <a:extLst>
              <a:ext uri="{FF2B5EF4-FFF2-40B4-BE49-F238E27FC236}">
                <a16:creationId xmlns:a16="http://schemas.microsoft.com/office/drawing/2014/main" id="{1A33D168-6AE6-F2D9-7051-32ABE4D33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3264"/>
            <a:ext cx="12146506" cy="454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7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6D953F-4A14-DE49-DF14-69AE44816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A727B-76FC-E680-5DCA-8796C914548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2600" y="540328"/>
            <a:ext cx="11910785" cy="5777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/>
              <a:t>Graph Overview:</a:t>
            </a:r>
          </a:p>
          <a:p>
            <a:pPr algn="l"/>
            <a:r>
              <a:rPr lang="en-US" b="1" dirty="0"/>
              <a:t>X-Axis cohort months:</a:t>
            </a:r>
          </a:p>
          <a:p>
            <a:pPr algn="l"/>
            <a:r>
              <a:rPr lang="en-US" b="1" dirty="0"/>
              <a:t>a specific month when users </a:t>
            </a:r>
            <a:r>
              <a:rPr lang="en-US" b="1" dirty="0">
                <a:solidFill>
                  <a:srgbClr val="FF0000">
                    <a:alpha val="60000"/>
                  </a:srgbClr>
                </a:solidFill>
              </a:rPr>
              <a:t>first interacted </a:t>
            </a:r>
            <a:r>
              <a:rPr lang="en-US" b="1" dirty="0"/>
              <a:t>with the service. </a:t>
            </a:r>
          </a:p>
          <a:p>
            <a:pPr algn="l"/>
            <a:r>
              <a:rPr lang="en-US" b="1" dirty="0"/>
              <a:t>Y-Axis total revenue : </a:t>
            </a:r>
          </a:p>
          <a:p>
            <a:pPr algn="l"/>
            <a:r>
              <a:rPr lang="en-US" b="1" dirty="0">
                <a:solidFill>
                  <a:srgbClr val="FF0000"/>
                </a:solidFill>
              </a:rPr>
              <a:t>reflect the sum </a:t>
            </a:r>
            <a:r>
              <a:rPr lang="en-US" b="1" dirty="0">
                <a:solidFill>
                  <a:srgbClr val="FF0000">
                    <a:alpha val="60000"/>
                  </a:srgbClr>
                </a:solidFill>
              </a:rPr>
              <a:t>of </a:t>
            </a:r>
            <a:r>
              <a:rPr lang="en-US" b="1" dirty="0" err="1">
                <a:solidFill>
                  <a:srgbClr val="FF0000">
                    <a:alpha val="60000"/>
                  </a:srgbClr>
                </a:solidFill>
              </a:rPr>
              <a:t>total_amount</a:t>
            </a:r>
            <a:r>
              <a:rPr lang="en-US" b="1" dirty="0">
                <a:solidFill>
                  <a:srgbClr val="FF0000">
                    <a:alpha val="60000"/>
                  </a:srgbClr>
                </a:solidFill>
              </a:rPr>
              <a:t> </a:t>
            </a:r>
            <a:r>
              <a:rPr lang="en-US" b="1" dirty="0"/>
              <a:t>for all users in that cohort. </a:t>
            </a:r>
          </a:p>
          <a:p>
            <a:pPr algn="l"/>
            <a:r>
              <a:rPr lang="en-US" b="1" dirty="0"/>
              <a:t>The </a:t>
            </a:r>
            <a:r>
              <a:rPr lang="en-US" b="1" dirty="0">
                <a:solidFill>
                  <a:srgbClr val="FF0000">
                    <a:alpha val="60000"/>
                  </a:srgbClr>
                </a:solidFill>
              </a:rPr>
              <a:t>higher the value</a:t>
            </a:r>
            <a:r>
              <a:rPr lang="en-US" b="1" dirty="0"/>
              <a:t>, the </a:t>
            </a:r>
            <a:r>
              <a:rPr lang="en-US" b="1" dirty="0">
                <a:solidFill>
                  <a:srgbClr val="FF0000">
                    <a:alpha val="60000"/>
                  </a:srgbClr>
                </a:solidFill>
              </a:rPr>
              <a:t>more revenue was generated </a:t>
            </a:r>
            <a:r>
              <a:rPr lang="en-US" b="1" dirty="0"/>
              <a:t>in that cohort</a:t>
            </a:r>
          </a:p>
        </p:txBody>
      </p:sp>
    </p:spTree>
    <p:extLst>
      <p:ext uri="{BB962C8B-B14F-4D97-AF65-F5344CB8AC3E}">
        <p14:creationId xmlns:p14="http://schemas.microsoft.com/office/powerpoint/2010/main" val="400239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DA4BB-D56C-8059-135F-D02A4BFDB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C4C2-035C-B37A-3F80-4C59AEA9FA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81215" y="299028"/>
            <a:ext cx="11910785" cy="57773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/>
              <a:t>Insights</a:t>
            </a:r>
          </a:p>
          <a:p>
            <a:pPr algn="l"/>
            <a:r>
              <a:rPr lang="en-US" b="1" dirty="0"/>
              <a:t>Revenue Growth</a:t>
            </a:r>
            <a:r>
              <a:rPr lang="en-US" dirty="0"/>
              <a:t>: </a:t>
            </a:r>
          </a:p>
          <a:p>
            <a:pPr algn="l"/>
            <a:r>
              <a:rPr lang="en-US" dirty="0"/>
              <a:t>If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revenue increases steadily</a:t>
            </a:r>
            <a:r>
              <a:rPr lang="en-US" dirty="0"/>
              <a:t>, it indicates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growth in the user base or transaction volume</a:t>
            </a:r>
            <a:r>
              <a:rPr lang="en-US" dirty="0"/>
              <a:t>. </a:t>
            </a:r>
          </a:p>
          <a:p>
            <a:pPr algn="l"/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Fluctuations</a:t>
            </a:r>
            <a:r>
              <a:rPr lang="en-US" dirty="0"/>
              <a:t> : like promotions, market changes, or seasonality.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Cohort Performance ,High Revenue Cohorts</a:t>
            </a:r>
            <a:r>
              <a:rPr lang="en-US" dirty="0"/>
              <a:t>: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stronger revenue</a:t>
            </a:r>
            <a:r>
              <a:rPr lang="en-US" dirty="0"/>
              <a:t>, reflecting higher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user engagement or spending</a:t>
            </a:r>
            <a:r>
              <a:rPr lang="en-US" dirty="0"/>
              <a:t>. 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Seasonality</a:t>
            </a:r>
            <a:r>
              <a:rPr lang="en-US" dirty="0"/>
              <a:t>: spikes at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certain times of year </a:t>
            </a:r>
            <a:r>
              <a:rPr lang="en-US" dirty="0"/>
              <a:t>(e.g., holidays) , </a:t>
            </a:r>
            <a:r>
              <a:rPr lang="en-US" dirty="0">
                <a:solidFill>
                  <a:srgbClr val="FF0000">
                    <a:alpha val="60000"/>
                  </a:srgbClr>
                </a:solidFill>
              </a:rPr>
              <a:t>seasonal trends</a:t>
            </a:r>
            <a:r>
              <a:rPr lang="en-US" dirty="0"/>
              <a:t>, helping with forecasting and resource planning.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231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301" y="273050"/>
            <a:ext cx="4929999" cy="1206500"/>
          </a:xfrm>
        </p:spPr>
        <p:txBody>
          <a:bodyPr wrap="square" anchor="b">
            <a:normAutofit fontScale="90000"/>
          </a:bodyPr>
          <a:lstStyle/>
          <a:p>
            <a:r>
              <a:rPr lang="en-US" sz="4000" b="1" dirty="0"/>
              <a:t>New Relevant Metric</a:t>
            </a:r>
            <a:r>
              <a:rPr lang="en-US" sz="4000" dirty="0"/>
              <a:t> </a:t>
            </a:r>
            <a:br>
              <a:rPr lang="en-US" sz="4000" dirty="0"/>
            </a:br>
            <a:r>
              <a:rPr lang="en-US" sz="4000" dirty="0"/>
              <a:t>(next possible study)</a:t>
            </a:r>
          </a:p>
        </p:txBody>
      </p:sp>
      <p:sp>
        <p:nvSpPr>
          <p:cNvPr id="6" name="AutoShape 2" descr="輸出圖像">
            <a:extLst>
              <a:ext uri="{FF2B5EF4-FFF2-40B4-BE49-F238E27FC236}">
                <a16:creationId xmlns:a16="http://schemas.microsoft.com/office/drawing/2014/main" id="{3731D7E6-2F0A-5144-4494-05AB3CEC9C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1D300F0-D4D6-5170-BEFC-15060F22B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59237"/>
            <a:ext cx="7099300" cy="601509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70BCC33-0257-A12B-333E-0EA5DB5DB64A}"/>
              </a:ext>
            </a:extLst>
          </p:cNvPr>
          <p:cNvSpPr txBox="1"/>
          <p:nvPr/>
        </p:nvSpPr>
        <p:spPr>
          <a:xfrm>
            <a:off x="7117750" y="4174172"/>
            <a:ext cx="5074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 see the time duration of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the administration(</a:t>
            </a:r>
            <a:r>
              <a:rPr lang="en-US" b="1" dirty="0">
                <a:solidFill>
                  <a:srgbClr val="FF0000"/>
                </a:solidFill>
              </a:rPr>
              <a:t>annoying process</a:t>
            </a:r>
            <a:r>
              <a:rPr lang="en-US" b="1" dirty="0"/>
              <a:t>) , 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manual examination (</a:t>
            </a:r>
            <a:r>
              <a:rPr lang="en-US" b="1" dirty="0">
                <a:solidFill>
                  <a:srgbClr val="FF0000"/>
                </a:solidFill>
              </a:rPr>
              <a:t>waiting time</a:t>
            </a:r>
            <a:r>
              <a:rPr lang="en-US" b="1" dirty="0"/>
              <a:t>),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Using the Service</a:t>
            </a:r>
          </a:p>
          <a:p>
            <a:r>
              <a:rPr lang="en-US" b="1" dirty="0"/>
              <a:t>     (</a:t>
            </a:r>
            <a:r>
              <a:rPr lang="en-US" b="1" dirty="0">
                <a:solidFill>
                  <a:srgbClr val="FF0000"/>
                </a:solidFill>
              </a:rPr>
              <a:t>old customers, substitution from market</a:t>
            </a:r>
            <a:r>
              <a:rPr lang="en-US" b="1" dirty="0"/>
              <a:t>)</a:t>
            </a:r>
          </a:p>
          <a:p>
            <a:pPr marL="285750" indent="-285750">
              <a:buFontTx/>
              <a:buChar char="-"/>
            </a:pPr>
            <a:endParaRPr 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DE993B-6D22-78CD-7DB4-5D4EDC785A8C}"/>
              </a:ext>
            </a:extLst>
          </p:cNvPr>
          <p:cNvSpPr txBox="1"/>
          <p:nvPr/>
        </p:nvSpPr>
        <p:spPr>
          <a:xfrm>
            <a:off x="7568001" y="2241855"/>
            <a:ext cx="4461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 Assumption:</a:t>
            </a:r>
            <a:br>
              <a:rPr lang="en-US" b="1" dirty="0"/>
            </a:br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longer time duration</a:t>
            </a:r>
            <a:r>
              <a:rPr lang="en-US" b="1" dirty="0"/>
              <a:t>, </a:t>
            </a:r>
          </a:p>
          <a:p>
            <a:r>
              <a:rPr lang="en-US" b="1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lower desire </a:t>
            </a:r>
            <a:r>
              <a:rPr lang="en-US" b="1" dirty="0"/>
              <a:t>in using the service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{495E9932-0137-43A8-AEB0-A3B144217B44}tf11158769_win32</Template>
  <TotalTime>213</TotalTime>
  <Words>442</Words>
  <Application>Microsoft Office PowerPoint</Application>
  <PresentationFormat>寬螢幕</PresentationFormat>
  <Paragraphs>52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Calibri</vt:lpstr>
      <vt:lpstr>Goudy Old Style</vt:lpstr>
      <vt:lpstr>Wingdings</vt:lpstr>
      <vt:lpstr>FrostyVTI</vt:lpstr>
      <vt:lpstr>The cohort analysis                and key insights  </vt:lpstr>
      <vt:lpstr>The main directions:  Frequency of Service Usage. Incident Rate  Revenue Generated by the Cohort  New Relevant Metric (next possible study)</vt:lpstr>
      <vt:lpstr>Repeatedness of User IDs:  The majority of users only request cash once (some users have multiple requests.)  Other frequent users have made between 16 and 19 requests. This indicates that there are a few highly frequent users (potentially power users)</vt:lpstr>
      <vt:lpstr>PowerPoint 簡報</vt:lpstr>
      <vt:lpstr>Incident Rate: </vt:lpstr>
      <vt:lpstr>PowerPoint 簡報</vt:lpstr>
      <vt:lpstr>PowerPoint 簡報</vt:lpstr>
      <vt:lpstr>PowerPoint 簡報</vt:lpstr>
      <vt:lpstr>New Relevant Metric  (next possible study)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Wai Lung Tang (wtang)</dc:creator>
  <cp:lastModifiedBy>Wai Lung Tang (wtang)</cp:lastModifiedBy>
  <cp:revision>21</cp:revision>
  <dcterms:created xsi:type="dcterms:W3CDTF">2025-07-03T14:48:29Z</dcterms:created>
  <dcterms:modified xsi:type="dcterms:W3CDTF">2025-07-03T18:22:00Z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