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6" r:id="rId11"/>
    <p:sldId id="305" r:id="rId12"/>
    <p:sldId id="277" r:id="rId13"/>
    <p:sldId id="278" r:id="rId14"/>
    <p:sldId id="279" r:id="rId15"/>
    <p:sldId id="280" r:id="rId16"/>
    <p:sldId id="281" r:id="rId17"/>
    <p:sldId id="290" r:id="rId18"/>
    <p:sldId id="291" r:id="rId19"/>
    <p:sldId id="293" r:id="rId20"/>
    <p:sldId id="296" r:id="rId21"/>
    <p:sldId id="298" r:id="rId22"/>
    <p:sldId id="295" r:id="rId23"/>
    <p:sldId id="294" r:id="rId24"/>
    <p:sldId id="297" r:id="rId25"/>
    <p:sldId id="299" r:id="rId26"/>
    <p:sldId id="300" r:id="rId27"/>
    <p:sldId id="301" r:id="rId28"/>
    <p:sldId id="302" r:id="rId29"/>
    <p:sldId id="303" r:id="rId30"/>
    <p:sldId id="30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442F-2EA9-4494-BE8D-7D844065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2A01E-0696-4C95-A81D-A1C5CE741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E686-2A95-48C0-9F2A-2AACE0F4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1118-39CC-4531-9FF5-2E1AA289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592C-BEFE-44DE-A808-4CFF5517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8131-F1D7-48C0-8184-A901980A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21C6C-AF1B-4294-AF21-DAF9FA3C9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AA03-4243-47BB-885A-38216B8D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F1EE-1459-453A-BF1B-F169A04E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3B0F-D4C9-4633-803C-5B1C6E7E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EA990-44A1-4056-A7FD-AFA369CDE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233C2-0429-4A9C-973A-4401CF557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C326-5548-43A9-9A8D-614F1F5D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D84D3-AACE-45A8-9C44-36686AF9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28E4-D011-466C-9A02-2916D7A9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169A-E869-40ED-9C5F-8A55DBED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C702-7A06-41A9-ACED-01C6EAB4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FF7B-99E3-4B69-A574-D60FB6A7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033B-3AE6-47C3-A486-9C804F2C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4D27-8BE2-4B47-82BC-B8351012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7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A6A7-B831-45D3-B9B0-B294AAF9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D874-15C9-4729-B716-AC06552C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A3BC-F5C6-4843-80A5-C45F35B6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79B0-78CF-41B9-9AEE-98511613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1110-37B6-47B5-85BD-752D821A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E26B-5B1A-43DF-81A8-4F24EEDA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C7A6-D046-4347-B92C-C1FEC7AA4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5CA2-DF2F-4863-B61A-9DED5B1D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1A986-42A4-40B0-9B8E-855E49AE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1EFDB-C41B-4264-8FBF-54D712A4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5DC0-899B-43DD-BCA2-09B28572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45D-6D70-4204-8DD8-D2C600B2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A99C8-8C39-4BD5-ACC6-3A2F15E7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E3332-6820-40E5-84C7-12A4AEFB2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BA5A8-463C-4ED5-BED6-383F5955D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68AFD-9516-4F4F-87EA-E01BD8C33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07F1E-097F-4776-9133-89152654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0D45D-52FE-418D-A30E-101268C2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44019-9CF5-4D12-B04A-5E307D09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3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3A1D-F556-4A0A-86AA-9391436C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8FA6F-2A5D-4279-908A-876E4D63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D27D2-2E35-41B4-8DB2-A66CB1A2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368E7-3DE6-4BCF-BA31-018EC5A9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B673-4C86-4BCE-B835-65E33C1C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34584-8A36-45C3-AF98-1F46AC27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52FC9-8D10-4BFE-BCCE-DADE4ECD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9F96-A527-4194-A1F0-21C99709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AC3D-0334-449E-9CD2-0C5100CE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112CB-A190-4D5B-A794-5928CDDA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5779-23EE-4302-A7AA-571A8908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355F1-8BC7-4878-A76B-118BE028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35357-5B49-485C-80FA-2F7A5FC0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8A62-C721-442F-9EDA-D7C92A2A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2BD8E-768E-414E-9726-329FA3A82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BBDE4-A028-402B-82B1-538EA8854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5995-096E-4708-AA3B-3DC99118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EADF-F15C-4C53-94FE-567AD144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A9794-AF9F-4F8D-B580-FE149A03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EFE79-0805-4B76-93A3-BFFB4669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C8D8-C594-4C92-BCBA-0FCD5453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01C4-1460-4BC1-9238-948F792B7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9B2F-65C3-46E1-8E4E-3AABCF5BB6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43BF-119B-4756-AEA9-FB5B0DF51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7E61-518F-4ECF-AC55-6B03A8589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2021-10-31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8A92B-CFC5-47C7-A94E-9AE95C07BEA7}"/>
              </a:ext>
            </a:extLst>
          </p:cNvPr>
          <p:cNvSpPr txBox="1"/>
          <p:nvPr/>
        </p:nvSpPr>
        <p:spPr>
          <a:xfrm>
            <a:off x="0" y="1583704"/>
            <a:ext cx="7277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000">
                <a:latin typeface="Algerian" panose="04020705040A02060702" pitchFamily="82" charset="0"/>
              </a:rPr>
              <a:t>Built-in functions </a:t>
            </a:r>
          </a:p>
          <a:p>
            <a:pPr marL="342900" indent="-342900">
              <a:buAutoNum type="arabicParenR"/>
            </a:pPr>
            <a:r>
              <a:rPr lang="en-US" sz="4000">
                <a:latin typeface="Algerian" panose="04020705040A02060702" pitchFamily="82" charset="0"/>
              </a:rPr>
              <a:t>if – else</a:t>
            </a:r>
          </a:p>
          <a:p>
            <a:pPr marL="342900" indent="-342900">
              <a:buAutoNum type="arabicParenR"/>
            </a:pPr>
            <a:r>
              <a:rPr lang="en-US" sz="4000">
                <a:latin typeface="Algerian" panose="04020705040A02060702" pitchFamily="82" charset="0"/>
              </a:rPr>
              <a:t>Exercise assignment 1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8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If - else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8EC3A-1134-4C7D-9D74-EEA9BAEDA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043" y="1312332"/>
            <a:ext cx="3127757" cy="55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7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If - else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Lua - if...else statement">
            <a:extLst>
              <a:ext uri="{FF2B5EF4-FFF2-40B4-BE49-F238E27FC236}">
                <a16:creationId xmlns:a16="http://schemas.microsoft.com/office/drawing/2014/main" id="{E32CB192-B787-4361-BD1A-1E0DA5483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303293"/>
            <a:ext cx="4343400" cy="555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A652C-31F9-4EBB-AD0F-883161398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70" y="1354667"/>
            <a:ext cx="4363059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2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If - else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5BD3F-360B-4B55-9B33-50BA0454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430867"/>
            <a:ext cx="7145867" cy="5302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9725B-5FA2-46C1-B082-71747D58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970" y="3115287"/>
            <a:ext cx="367716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If - else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95965-ADB8-4079-B247-787BF486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697790"/>
            <a:ext cx="7797801" cy="4744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D77E4-225A-4E0F-8CFE-6C22B7F1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496" y="2485893"/>
            <a:ext cx="366763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If - else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BScript If..ElseIf..Else Statements">
            <a:extLst>
              <a:ext uri="{FF2B5EF4-FFF2-40B4-BE49-F238E27FC236}">
                <a16:creationId xmlns:a16="http://schemas.microsoft.com/office/drawing/2014/main" id="{434AA4FB-D121-4089-AC03-A2F4FB401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5" y="1303866"/>
            <a:ext cx="6917267" cy="541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662E5-3952-4FD6-BE1A-300D7DF8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477" y="1549400"/>
            <a:ext cx="4803656" cy="4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4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If - else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594CF-3E4A-404B-AE1A-9D4DD5A2C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434891"/>
            <a:ext cx="5361453" cy="5338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66AF9-3335-4657-AF90-41F4FC55E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737" y="2509709"/>
            <a:ext cx="300079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If - else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B0C9F-A611-4D60-9815-C9BF25B4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515532"/>
            <a:ext cx="5593520" cy="5209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D7520-35A5-497C-A85E-8A55C068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671" y="2352525"/>
            <a:ext cx="327705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5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5251A-DD17-4966-8948-F831DD10E7D2}"/>
              </a:ext>
            </a:extLst>
          </p:cNvPr>
          <p:cNvSpPr txBox="1"/>
          <p:nvPr/>
        </p:nvSpPr>
        <p:spPr>
          <a:xfrm>
            <a:off x="287866" y="1354667"/>
            <a:ext cx="1115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Question 1</a:t>
            </a:r>
            <a:r>
              <a:rPr lang="en-US" sz="2000"/>
              <a:t>: Write a program that gets an input number from a user and checks if the input is divisible by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16BDA-5E42-424C-A754-ECC9C849E624}"/>
              </a:ext>
            </a:extLst>
          </p:cNvPr>
          <p:cNvSpPr/>
          <p:nvPr/>
        </p:nvSpPr>
        <p:spPr>
          <a:xfrm>
            <a:off x="3860800" y="1354667"/>
            <a:ext cx="352213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B63729-54F7-4636-804D-1E899BB5A48A}"/>
              </a:ext>
            </a:extLst>
          </p:cNvPr>
          <p:cNvSpPr/>
          <p:nvPr/>
        </p:nvSpPr>
        <p:spPr>
          <a:xfrm>
            <a:off x="7837714" y="1354667"/>
            <a:ext cx="360075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8DCCDF-0DA8-4CE8-B478-A37383F1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0" y="2364984"/>
            <a:ext cx="3658111" cy="4858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12F97A-BECD-4FC7-9300-815E2F96192B}"/>
              </a:ext>
            </a:extLst>
          </p:cNvPr>
          <p:cNvCxnSpPr>
            <a:cxnSpLocks/>
          </p:cNvCxnSpPr>
          <p:nvPr/>
        </p:nvCxnSpPr>
        <p:spPr>
          <a:xfrm flipV="1">
            <a:off x="4056726" y="2607905"/>
            <a:ext cx="2851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273802-F33A-4314-BFA8-C5A6426DC50C}"/>
              </a:ext>
            </a:extLst>
          </p:cNvPr>
          <p:cNvSpPr/>
          <p:nvPr/>
        </p:nvSpPr>
        <p:spPr>
          <a:xfrm>
            <a:off x="6908529" y="2450738"/>
            <a:ext cx="811763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scanf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ADDC14-B9CF-420E-A93B-3342C40C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12" y="2960657"/>
            <a:ext cx="10272308" cy="936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DAB715-C10A-4269-95F1-43E91760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12" y="4545521"/>
            <a:ext cx="3762900" cy="50489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6358B-1CAF-435F-9F7C-A6F0718F4886}"/>
              </a:ext>
            </a:extLst>
          </p:cNvPr>
          <p:cNvCxnSpPr>
            <a:cxnSpLocks/>
          </p:cNvCxnSpPr>
          <p:nvPr/>
        </p:nvCxnSpPr>
        <p:spPr>
          <a:xfrm flipV="1">
            <a:off x="4198186" y="4797967"/>
            <a:ext cx="2851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557A927-DDD6-4B07-9AFC-273570F63D81}"/>
              </a:ext>
            </a:extLst>
          </p:cNvPr>
          <p:cNvSpPr/>
          <p:nvPr/>
        </p:nvSpPr>
        <p:spPr>
          <a:xfrm>
            <a:off x="7049989" y="4597922"/>
            <a:ext cx="2187317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modulo operator (%) </a:t>
            </a:r>
          </a:p>
        </p:txBody>
      </p:sp>
    </p:spTree>
    <p:extLst>
      <p:ext uri="{BB962C8B-B14F-4D97-AF65-F5344CB8AC3E}">
        <p14:creationId xmlns:p14="http://schemas.microsoft.com/office/powerpoint/2010/main" val="181675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4B0C8-4600-431A-AA72-13BC0045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767" y="1874000"/>
            <a:ext cx="5352462" cy="13537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38EA1C-7023-497E-AA5D-F406B001F159}"/>
              </a:ext>
            </a:extLst>
          </p:cNvPr>
          <p:cNvSpPr txBox="1"/>
          <p:nvPr/>
        </p:nvSpPr>
        <p:spPr>
          <a:xfrm>
            <a:off x="5757534" y="1303867"/>
            <a:ext cx="67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%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15430-1EB1-4EAE-9A4E-9081EEFE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3480498"/>
            <a:ext cx="9644626" cy="848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6CF0DA-642D-449C-B3C3-F3A40C2EC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461" y="4805233"/>
            <a:ext cx="4875441" cy="9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0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F7769-9D2E-4B26-BE3A-F02376AC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354667"/>
            <a:ext cx="6383522" cy="5372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7B9E1-5C93-4898-B18F-9B1BD60D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27" y="1842275"/>
            <a:ext cx="4301015" cy="1040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346B76-2575-4833-8450-E6DC5FE1E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969" y="3535945"/>
            <a:ext cx="4267804" cy="12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1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Built-in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D2437-C193-4ECB-AF3F-00CDEB9A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3395864"/>
            <a:ext cx="5210902" cy="2353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D3214-0CDE-4DCD-BEC8-A242C661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5" y="5748867"/>
            <a:ext cx="2667372" cy="1000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8012B-CE35-4F7D-9F20-F71FF5829E27}"/>
              </a:ext>
            </a:extLst>
          </p:cNvPr>
          <p:cNvSpPr txBox="1"/>
          <p:nvPr/>
        </p:nvSpPr>
        <p:spPr>
          <a:xfrm>
            <a:off x="5042737" y="1315412"/>
            <a:ext cx="188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printf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59BD8-B8F8-4753-A949-43580DB11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264" y="1881922"/>
            <a:ext cx="5177469" cy="1135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05D40-0A06-4D19-92CD-387087D25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770" y="3138880"/>
            <a:ext cx="3563629" cy="1536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19C469-622D-47D0-9A36-1CFDFDD70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399" y="3138880"/>
            <a:ext cx="1507067" cy="5958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39CD8B-D5EA-45C8-95FC-69D1366B1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770" y="4869397"/>
            <a:ext cx="5753903" cy="10002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47C484-280C-40F4-8F9F-B708EA09C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6770" y="5869662"/>
            <a:ext cx="122889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47CE9-4ACC-4217-AEEB-43F6C4275BD6}"/>
              </a:ext>
            </a:extLst>
          </p:cNvPr>
          <p:cNvSpPr txBox="1"/>
          <p:nvPr/>
        </p:nvSpPr>
        <p:spPr>
          <a:xfrm>
            <a:off x="287866" y="1443722"/>
            <a:ext cx="11313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alibri (Body)"/>
              </a:rPr>
              <a:t>Question 3</a:t>
            </a:r>
            <a:r>
              <a:rPr lang="en-US" sz="2000">
                <a:latin typeface="Calibri (Body)"/>
              </a:rPr>
              <a:t>: Write a program to check whether a number (entered from a user) is a multiple of 7s or not.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05394-1335-4B7E-A51D-25D73177F40D}"/>
              </a:ext>
            </a:extLst>
          </p:cNvPr>
          <p:cNvSpPr/>
          <p:nvPr/>
        </p:nvSpPr>
        <p:spPr>
          <a:xfrm>
            <a:off x="5238750" y="1443722"/>
            <a:ext cx="33147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51876-D8DC-4477-B8B1-BD7A18EF2BCD}"/>
              </a:ext>
            </a:extLst>
          </p:cNvPr>
          <p:cNvSpPr/>
          <p:nvPr/>
        </p:nvSpPr>
        <p:spPr>
          <a:xfrm>
            <a:off x="8972550" y="1443722"/>
            <a:ext cx="220027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44E07C-B54C-4505-A1E9-1FB31E46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2309780"/>
            <a:ext cx="3372321" cy="46679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252C21-5358-423A-A1A7-3EF03BCCA3AB}"/>
              </a:ext>
            </a:extLst>
          </p:cNvPr>
          <p:cNvCxnSpPr>
            <a:cxnSpLocks/>
          </p:cNvCxnSpPr>
          <p:nvPr/>
        </p:nvCxnSpPr>
        <p:spPr>
          <a:xfrm flipV="1">
            <a:off x="3660187" y="2533648"/>
            <a:ext cx="2851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C7001-0BBA-4783-B1FF-0A523DEBC302}"/>
              </a:ext>
            </a:extLst>
          </p:cNvPr>
          <p:cNvSpPr/>
          <p:nvPr/>
        </p:nvSpPr>
        <p:spPr>
          <a:xfrm>
            <a:off x="3751878" y="3429000"/>
            <a:ext cx="1486872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Divisible by 7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487597-B73E-40A8-8336-96382100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3429000"/>
            <a:ext cx="2276793" cy="49536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E17484-7323-4971-BCC1-B82B623A0519}"/>
              </a:ext>
            </a:extLst>
          </p:cNvPr>
          <p:cNvCxnSpPr>
            <a:cxnSpLocks/>
          </p:cNvCxnSpPr>
          <p:nvPr/>
        </p:nvCxnSpPr>
        <p:spPr>
          <a:xfrm flipV="1">
            <a:off x="2573212" y="3652904"/>
            <a:ext cx="11786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D909C-8795-4050-A191-508EC07E2F39}"/>
              </a:ext>
            </a:extLst>
          </p:cNvPr>
          <p:cNvSpPr/>
          <p:nvPr/>
        </p:nvSpPr>
        <p:spPr>
          <a:xfrm>
            <a:off x="6511990" y="2343130"/>
            <a:ext cx="811763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scanf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D5101-0120-4A8C-BC71-B58651E295CD}"/>
              </a:ext>
            </a:extLst>
          </p:cNvPr>
          <p:cNvCxnSpPr>
            <a:cxnSpLocks/>
          </p:cNvCxnSpPr>
          <p:nvPr/>
        </p:nvCxnSpPr>
        <p:spPr>
          <a:xfrm flipV="1">
            <a:off x="5238750" y="3629044"/>
            <a:ext cx="1273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E1B67E-2612-40C8-93CD-FDEEB717CCAA}"/>
              </a:ext>
            </a:extLst>
          </p:cNvPr>
          <p:cNvSpPr/>
          <p:nvPr/>
        </p:nvSpPr>
        <p:spPr>
          <a:xfrm>
            <a:off x="6531041" y="3429000"/>
            <a:ext cx="422212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%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F52813-AC82-426B-8C01-11AC54F546B1}"/>
              </a:ext>
            </a:extLst>
          </p:cNvPr>
          <p:cNvCxnSpPr>
            <a:cxnSpLocks/>
          </p:cNvCxnSpPr>
          <p:nvPr/>
        </p:nvCxnSpPr>
        <p:spPr>
          <a:xfrm flipV="1">
            <a:off x="7058025" y="3629083"/>
            <a:ext cx="1273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E9E00-9FE0-4666-A286-69CAEE5894D7}"/>
              </a:ext>
            </a:extLst>
          </p:cNvPr>
          <p:cNvSpPr/>
          <p:nvPr/>
        </p:nvSpPr>
        <p:spPr>
          <a:xfrm>
            <a:off x="8342343" y="3452859"/>
            <a:ext cx="1273240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Question 1 </a:t>
            </a:r>
          </a:p>
        </p:txBody>
      </p:sp>
    </p:spTree>
    <p:extLst>
      <p:ext uri="{BB962C8B-B14F-4D97-AF65-F5344CB8AC3E}">
        <p14:creationId xmlns:p14="http://schemas.microsoft.com/office/powerpoint/2010/main" val="55703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24" grpId="0" animBg="1"/>
      <p:bldP spid="26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47CE9-4ACC-4217-AEEB-43F6C4275BD6}"/>
              </a:ext>
            </a:extLst>
          </p:cNvPr>
          <p:cNvSpPr txBox="1"/>
          <p:nvPr/>
        </p:nvSpPr>
        <p:spPr>
          <a:xfrm>
            <a:off x="287866" y="1398057"/>
            <a:ext cx="11616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alibri (Body)"/>
              </a:rPr>
              <a:t>Question 4</a:t>
            </a:r>
            <a:r>
              <a:rPr lang="en-US" sz="2000">
                <a:latin typeface="Calibri (Body)"/>
              </a:rPr>
              <a:t>: Write a program to check whether a number (entered from a user) is even or odd.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05394-1335-4B7E-A51D-25D73177F40D}"/>
              </a:ext>
            </a:extLst>
          </p:cNvPr>
          <p:cNvSpPr/>
          <p:nvPr/>
        </p:nvSpPr>
        <p:spPr>
          <a:xfrm>
            <a:off x="5238750" y="1443722"/>
            <a:ext cx="33147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51876-D8DC-4477-B8B1-BD7A18EF2BCD}"/>
              </a:ext>
            </a:extLst>
          </p:cNvPr>
          <p:cNvSpPr/>
          <p:nvPr/>
        </p:nvSpPr>
        <p:spPr>
          <a:xfrm>
            <a:off x="8786905" y="1438281"/>
            <a:ext cx="136674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44E07C-B54C-4505-A1E9-1FB31E46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2309780"/>
            <a:ext cx="3372321" cy="46679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252C21-5358-423A-A1A7-3EF03BCCA3AB}"/>
              </a:ext>
            </a:extLst>
          </p:cNvPr>
          <p:cNvCxnSpPr>
            <a:cxnSpLocks/>
          </p:cNvCxnSpPr>
          <p:nvPr/>
        </p:nvCxnSpPr>
        <p:spPr>
          <a:xfrm flipV="1">
            <a:off x="3660187" y="2533648"/>
            <a:ext cx="2851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C7001-0BBA-4783-B1FF-0A523DEBC302}"/>
              </a:ext>
            </a:extLst>
          </p:cNvPr>
          <p:cNvSpPr/>
          <p:nvPr/>
        </p:nvSpPr>
        <p:spPr>
          <a:xfrm>
            <a:off x="2855622" y="3429000"/>
            <a:ext cx="1486872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Divisible by 2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E17484-7323-4971-BCC1-B82B623A0519}"/>
              </a:ext>
            </a:extLst>
          </p:cNvPr>
          <p:cNvCxnSpPr>
            <a:cxnSpLocks/>
          </p:cNvCxnSpPr>
          <p:nvPr/>
        </p:nvCxnSpPr>
        <p:spPr>
          <a:xfrm flipV="1">
            <a:off x="1676956" y="3652904"/>
            <a:ext cx="11786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D909C-8795-4050-A191-508EC07E2F39}"/>
              </a:ext>
            </a:extLst>
          </p:cNvPr>
          <p:cNvSpPr/>
          <p:nvPr/>
        </p:nvSpPr>
        <p:spPr>
          <a:xfrm>
            <a:off x="6511990" y="2343130"/>
            <a:ext cx="811763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scanf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D5101-0120-4A8C-BC71-B58651E295CD}"/>
              </a:ext>
            </a:extLst>
          </p:cNvPr>
          <p:cNvCxnSpPr>
            <a:cxnSpLocks/>
          </p:cNvCxnSpPr>
          <p:nvPr/>
        </p:nvCxnSpPr>
        <p:spPr>
          <a:xfrm flipV="1">
            <a:off x="4342494" y="3629044"/>
            <a:ext cx="1273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E1B67E-2612-40C8-93CD-FDEEB717CCAA}"/>
              </a:ext>
            </a:extLst>
          </p:cNvPr>
          <p:cNvSpPr/>
          <p:nvPr/>
        </p:nvSpPr>
        <p:spPr>
          <a:xfrm>
            <a:off x="5634785" y="3429000"/>
            <a:ext cx="422212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%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F52813-AC82-426B-8C01-11AC54F546B1}"/>
              </a:ext>
            </a:extLst>
          </p:cNvPr>
          <p:cNvCxnSpPr>
            <a:cxnSpLocks/>
          </p:cNvCxnSpPr>
          <p:nvPr/>
        </p:nvCxnSpPr>
        <p:spPr>
          <a:xfrm flipV="1">
            <a:off x="6161769" y="3629083"/>
            <a:ext cx="1273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E9E00-9FE0-4666-A286-69CAEE5894D7}"/>
              </a:ext>
            </a:extLst>
          </p:cNvPr>
          <p:cNvSpPr/>
          <p:nvPr/>
        </p:nvSpPr>
        <p:spPr>
          <a:xfrm>
            <a:off x="7446087" y="3452859"/>
            <a:ext cx="1273240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Question 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83769-AE82-40F0-A8AC-92005B95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3429000"/>
            <a:ext cx="143847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24" grpId="0" animBg="1"/>
      <p:bldP spid="26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57000-28D4-48FB-AB48-F53EDE8FE987}"/>
              </a:ext>
            </a:extLst>
          </p:cNvPr>
          <p:cNvSpPr txBox="1"/>
          <p:nvPr/>
        </p:nvSpPr>
        <p:spPr>
          <a:xfrm>
            <a:off x="287866" y="1354667"/>
            <a:ext cx="1105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Question 2</a:t>
            </a:r>
            <a:r>
              <a:rPr lang="en-US" sz="2000"/>
              <a:t>: Write a program to check whether a given year (entered from a user) is a leap year or not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FCC3FD-7F16-44F1-B95C-EEB709BC5672}"/>
              </a:ext>
            </a:extLst>
          </p:cNvPr>
          <p:cNvSpPr/>
          <p:nvPr/>
        </p:nvSpPr>
        <p:spPr>
          <a:xfrm>
            <a:off x="5403850" y="1377013"/>
            <a:ext cx="336867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7E7C08-E491-4EA8-8CA7-456A7D839CD9}"/>
              </a:ext>
            </a:extLst>
          </p:cNvPr>
          <p:cNvSpPr/>
          <p:nvPr/>
        </p:nvSpPr>
        <p:spPr>
          <a:xfrm>
            <a:off x="9188450" y="1377013"/>
            <a:ext cx="17399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704166-67D9-4933-9CB9-1407EEEF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2362165"/>
            <a:ext cx="3448531" cy="4953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65E6ED-8F6F-4C67-9B27-A4FD8F4B9CFC}"/>
              </a:ext>
            </a:extLst>
          </p:cNvPr>
          <p:cNvCxnSpPr>
            <a:cxnSpLocks/>
          </p:cNvCxnSpPr>
          <p:nvPr/>
        </p:nvCxnSpPr>
        <p:spPr>
          <a:xfrm flipV="1">
            <a:off x="3736397" y="2614612"/>
            <a:ext cx="2851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34D5D-218D-47AA-90E4-6D9C06143913}"/>
              </a:ext>
            </a:extLst>
          </p:cNvPr>
          <p:cNvSpPr/>
          <p:nvPr/>
        </p:nvSpPr>
        <p:spPr>
          <a:xfrm>
            <a:off x="6588200" y="2457445"/>
            <a:ext cx="811763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scanf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09C075-04FD-4838-8923-1E26C998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3429000"/>
            <a:ext cx="1838582" cy="514422"/>
          </a:xfrm>
          <a:prstGeom prst="rect">
            <a:avLst/>
          </a:prstGeom>
        </p:spPr>
      </p:pic>
      <p:pic>
        <p:nvPicPr>
          <p:cNvPr id="1026" name="Picture 2" descr="Leap Year Program In C">
            <a:extLst>
              <a:ext uri="{FF2B5EF4-FFF2-40B4-BE49-F238E27FC236}">
                <a16:creationId xmlns:a16="http://schemas.microsoft.com/office/drawing/2014/main" id="{97C6CA59-D405-4A2B-89CE-6668068B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51" y="3429000"/>
            <a:ext cx="37433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5B72C3-2494-48B0-92DF-DF4BA91FE4D6}"/>
              </a:ext>
            </a:extLst>
          </p:cNvPr>
          <p:cNvCxnSpPr>
            <a:cxnSpLocks/>
          </p:cNvCxnSpPr>
          <p:nvPr/>
        </p:nvCxnSpPr>
        <p:spPr>
          <a:xfrm flipV="1">
            <a:off x="2126448" y="3717368"/>
            <a:ext cx="2851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9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120A0-C2DB-48FB-9FCD-1D1B5C4892C8}"/>
              </a:ext>
            </a:extLst>
          </p:cNvPr>
          <p:cNvSpPr txBox="1"/>
          <p:nvPr/>
        </p:nvSpPr>
        <p:spPr>
          <a:xfrm>
            <a:off x="287865" y="1354667"/>
            <a:ext cx="99314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year (calender) = 365 (days)</a:t>
            </a:r>
          </a:p>
          <a:p>
            <a:r>
              <a:rPr lang="en-US"/>
              <a:t>A year (physical) = 365.2421875 (days)</a:t>
            </a:r>
          </a:p>
          <a:p>
            <a:endParaRPr lang="en-US"/>
          </a:p>
          <a:p>
            <a:r>
              <a:rPr lang="en-US"/>
              <a:t>4 years (calender) = 4 * 365 = 1460 (days)</a:t>
            </a:r>
          </a:p>
          <a:p>
            <a:r>
              <a:rPr lang="en-US"/>
              <a:t>4 years (physical) = 4 * 365.2421875 = 1,460.96875 (days)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/>
              <a:t>Difference = 1,460.96875 – 1460 = 0.96875 (days)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/>
              <a:t>Add 1 day into every 4 yeas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/>
          </a:p>
          <a:p>
            <a:r>
              <a:rPr lang="en-US"/>
              <a:t> 4 years (calender) = 4 * 365 + 1 = 1,461 (days)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/>
              <a:t>Difference = 1,461 - 1,460.96875 = 0.03125 (days)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/>
          </a:p>
          <a:p>
            <a:r>
              <a:rPr lang="en-US"/>
              <a:t>A century (calender) = 1,461 * 25 = 36,525 (days)</a:t>
            </a:r>
          </a:p>
          <a:p>
            <a:r>
              <a:rPr lang="en-US"/>
              <a:t>A century (physical) = 1,460.96875 * 25 = 36,524.21875 (days)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/>
              <a:t>Difference = 36,524.21875  - 36,525 = -0.78125 (days)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/>
              <a:t>Difference (4 centuries) = -0.78125 * 4 = -3,125 (days)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/>
              <a:t>Minus 3 days into every 4 centuries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/>
              <a:t>In 400 years, there are 4 years divisible by 4 and 100, but 1 one them divisible by 400 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31F5B-728E-4455-8093-7CD0AEEF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025" y="1544391"/>
            <a:ext cx="2445108" cy="846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B8262-1DFF-4D8B-B51B-40DD0AD7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025" y="3429000"/>
            <a:ext cx="2445108" cy="64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1B8B6-DBC4-43E6-B5E3-744B22B4C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66" y="1544390"/>
            <a:ext cx="9171159" cy="47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3CA8A-9EE3-491A-96A2-AB25F11A4720}"/>
              </a:ext>
            </a:extLst>
          </p:cNvPr>
          <p:cNvSpPr txBox="1"/>
          <p:nvPr/>
        </p:nvSpPr>
        <p:spPr>
          <a:xfrm>
            <a:off x="287865" y="1395513"/>
            <a:ext cx="116162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Question 5</a:t>
            </a:r>
            <a:r>
              <a:rPr lang="en-US" sz="2000"/>
              <a:t>: Write a program to find solutions for a quadratic equation. The program requires a user to</a:t>
            </a:r>
          </a:p>
          <a:p>
            <a:r>
              <a:rPr lang="en-US" sz="2000"/>
              <a:t>enter values for a, b, and c; and uses the printf function to print out its outputs.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E8C17-D5A6-4E75-93C7-7F956D0E1BFD}"/>
              </a:ext>
            </a:extLst>
          </p:cNvPr>
          <p:cNvSpPr/>
          <p:nvPr/>
        </p:nvSpPr>
        <p:spPr>
          <a:xfrm>
            <a:off x="3638549" y="1395513"/>
            <a:ext cx="4086225" cy="35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66128-A4E7-4B4C-A301-ED23F1A983DB}"/>
              </a:ext>
            </a:extLst>
          </p:cNvPr>
          <p:cNvSpPr/>
          <p:nvPr/>
        </p:nvSpPr>
        <p:spPr>
          <a:xfrm>
            <a:off x="323849" y="1749456"/>
            <a:ext cx="2886076" cy="35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D0200-8E47-44B0-B194-117F64B9F06D}"/>
              </a:ext>
            </a:extLst>
          </p:cNvPr>
          <p:cNvSpPr/>
          <p:nvPr/>
        </p:nvSpPr>
        <p:spPr>
          <a:xfrm>
            <a:off x="6400800" y="1758921"/>
            <a:ext cx="2200276" cy="344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F5D9BB-BCF0-4531-BDB3-9A42FCB9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2474843"/>
            <a:ext cx="4134427" cy="419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9EDCBB-FBEF-4130-86CE-44F7CE13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2195045"/>
            <a:ext cx="5525271" cy="414395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972B1D-88A6-4198-9F9A-BF53F6DB44DA}"/>
              </a:ext>
            </a:extLst>
          </p:cNvPr>
          <p:cNvCxnSpPr>
            <a:cxnSpLocks/>
          </p:cNvCxnSpPr>
          <p:nvPr/>
        </p:nvCxnSpPr>
        <p:spPr>
          <a:xfrm>
            <a:off x="4458276" y="2684422"/>
            <a:ext cx="1847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9917C79-FBF6-4993-95C4-6E19211BA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79" y="4752975"/>
            <a:ext cx="2943636" cy="43821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B0D420-2746-4ADD-B936-DBC9BBF69FDB}"/>
              </a:ext>
            </a:extLst>
          </p:cNvPr>
          <p:cNvCxnSpPr>
            <a:cxnSpLocks/>
          </p:cNvCxnSpPr>
          <p:nvPr/>
        </p:nvCxnSpPr>
        <p:spPr>
          <a:xfrm flipV="1">
            <a:off x="3281527" y="4956167"/>
            <a:ext cx="1530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02E4B22-2581-43E6-9725-D6E980596F62}"/>
              </a:ext>
            </a:extLst>
          </p:cNvPr>
          <p:cNvSpPr/>
          <p:nvPr/>
        </p:nvSpPr>
        <p:spPr>
          <a:xfrm>
            <a:off x="4835491" y="4772035"/>
            <a:ext cx="678714" cy="400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scanf </a:t>
            </a:r>
          </a:p>
        </p:txBody>
      </p:sp>
    </p:spTree>
    <p:extLst>
      <p:ext uri="{BB962C8B-B14F-4D97-AF65-F5344CB8AC3E}">
        <p14:creationId xmlns:p14="http://schemas.microsoft.com/office/powerpoint/2010/main" val="428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3D49B-06EE-490E-A4C3-FDA805D7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543050"/>
            <a:ext cx="5808133" cy="5120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89342-8481-4C9A-B912-3B083DCD4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43049"/>
            <a:ext cx="5808133" cy="51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33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7674F-9C59-4B3B-BB2E-5CCB63CA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572685"/>
            <a:ext cx="5808134" cy="2395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DC80E-93BA-4079-87B9-CFE69865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493" y="3195811"/>
            <a:ext cx="583964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3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F3CED-7173-4E18-AB4D-137E8803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590418"/>
            <a:ext cx="5830114" cy="3677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398BC-DEE7-48E6-9AD0-2C27D668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577" y="2690421"/>
            <a:ext cx="2738547" cy="14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3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398BC-DEE7-48E6-9AD0-2C27D668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77" y="2690421"/>
            <a:ext cx="2738547" cy="1477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A11623-B3F2-419C-8678-2B9C53D2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1599942"/>
            <a:ext cx="594443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Built-in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8012B-CE35-4F7D-9F20-F71FF5829E27}"/>
              </a:ext>
            </a:extLst>
          </p:cNvPr>
          <p:cNvSpPr txBox="1"/>
          <p:nvPr/>
        </p:nvSpPr>
        <p:spPr>
          <a:xfrm>
            <a:off x="5042737" y="1315412"/>
            <a:ext cx="188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puts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D05ED-800C-404D-8605-74126017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22" y="2420803"/>
            <a:ext cx="6920155" cy="38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10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Exercise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2D717-5FF9-4B58-AA1A-F9DA8F2A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595181"/>
            <a:ext cx="6496957" cy="3667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BE1A9-9055-4CF6-8B3A-D789910B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27" y="2625297"/>
            <a:ext cx="3286248" cy="16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Built-in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8012B-CE35-4F7D-9F20-F71FF5829E27}"/>
              </a:ext>
            </a:extLst>
          </p:cNvPr>
          <p:cNvSpPr txBox="1"/>
          <p:nvPr/>
        </p:nvSpPr>
        <p:spPr>
          <a:xfrm>
            <a:off x="5042737" y="1315412"/>
            <a:ext cx="188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scanf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1440D-36F3-42F1-8002-AA463EAB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46" y="1916581"/>
            <a:ext cx="10272308" cy="936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EC9FC-C674-45C7-8ADD-7F35D62E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3429000"/>
            <a:ext cx="5621444" cy="2282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CF0CD4-E1F6-4D4B-B889-B5931987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52" y="3465980"/>
            <a:ext cx="2999760" cy="93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6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Built-in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8012B-CE35-4F7D-9F20-F71FF5829E27}"/>
              </a:ext>
            </a:extLst>
          </p:cNvPr>
          <p:cNvSpPr txBox="1"/>
          <p:nvPr/>
        </p:nvSpPr>
        <p:spPr>
          <a:xfrm>
            <a:off x="5042737" y="1315412"/>
            <a:ext cx="188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fgets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380C2-25E6-4F82-9A4E-9ECA7786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42" y="1946745"/>
            <a:ext cx="8503716" cy="1109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5D2AE-EF30-41EC-AE5F-7F6E27CA6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3287111"/>
            <a:ext cx="6058638" cy="2038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E13ACD-6AAC-498B-9C67-E741554DD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805" y="3287111"/>
            <a:ext cx="4126676" cy="9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7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Built-in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8012B-CE35-4F7D-9F20-F71FF5829E27}"/>
              </a:ext>
            </a:extLst>
          </p:cNvPr>
          <p:cNvSpPr txBox="1"/>
          <p:nvPr/>
        </p:nvSpPr>
        <p:spPr>
          <a:xfrm>
            <a:off x="5042737" y="1315412"/>
            <a:ext cx="188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fgets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380C2-25E6-4F82-9A4E-9ECA7786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42" y="1946745"/>
            <a:ext cx="8503716" cy="1109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5D2AE-EF30-41EC-AE5F-7F6E27CA6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3287111"/>
            <a:ext cx="6058638" cy="2038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E13ACD-6AAC-498B-9C67-E741554DD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805" y="3287111"/>
            <a:ext cx="4126676" cy="9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1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Built-in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8012B-CE35-4F7D-9F20-F71FF5829E27}"/>
              </a:ext>
            </a:extLst>
          </p:cNvPr>
          <p:cNvSpPr txBox="1"/>
          <p:nvPr/>
        </p:nvSpPr>
        <p:spPr>
          <a:xfrm>
            <a:off x="5042737" y="1315412"/>
            <a:ext cx="188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pow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0D593-975F-4C77-8966-ACB326F2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17" y="2023298"/>
            <a:ext cx="6713949" cy="1361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B5959-B6E4-4B34-A6E8-F1BFD8D6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3758903"/>
            <a:ext cx="7466832" cy="1361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B67333-2497-4237-A233-F0D0DF6DE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749" y="5120044"/>
            <a:ext cx="4124184" cy="13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3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Built-in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8012B-CE35-4F7D-9F20-F71FF5829E27}"/>
              </a:ext>
            </a:extLst>
          </p:cNvPr>
          <p:cNvSpPr txBox="1"/>
          <p:nvPr/>
        </p:nvSpPr>
        <p:spPr>
          <a:xfrm>
            <a:off x="5042737" y="1315412"/>
            <a:ext cx="188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sqrt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A249C-D80F-4474-A127-4D32AB9B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10" y="2005808"/>
            <a:ext cx="5529179" cy="1423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8A82DE-0696-4BE4-93BC-67E1F816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3747869"/>
            <a:ext cx="8165418" cy="925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6B1969-A43B-4741-9143-DA279057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673600"/>
            <a:ext cx="5730473" cy="10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Built-in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8012B-CE35-4F7D-9F20-F71FF5829E27}"/>
              </a:ext>
            </a:extLst>
          </p:cNvPr>
          <p:cNvSpPr txBox="1"/>
          <p:nvPr/>
        </p:nvSpPr>
        <p:spPr>
          <a:xfrm>
            <a:off x="5042737" y="1315412"/>
            <a:ext cx="188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exp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CC028-7759-4422-B44B-FD9A2D77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08" y="1997678"/>
            <a:ext cx="5276784" cy="128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CB3FA-2BFB-4CE8-B83F-E735713D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3454400"/>
            <a:ext cx="6922776" cy="668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ABCE79-33DD-408D-AF2A-34D8D88A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03" y="4293322"/>
            <a:ext cx="7152798" cy="10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399</Words>
  <Application>Microsoft Office PowerPoint</Application>
  <PresentationFormat>Widescreen</PresentationFormat>
  <Paragraphs>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Algerian</vt:lpstr>
      <vt:lpstr>Arial</vt:lpstr>
      <vt:lpstr>Calibri</vt:lpstr>
      <vt:lpstr>Calibri (Body)</vt:lpstr>
      <vt:lpstr>Calibri Light</vt:lpstr>
      <vt:lpstr>Wingdings</vt:lpstr>
      <vt:lpstr>Office Theme</vt:lpstr>
      <vt:lpstr>2021-10-31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Built-in function</vt:lpstr>
      <vt:lpstr>If - else</vt:lpstr>
      <vt:lpstr>If - else</vt:lpstr>
      <vt:lpstr>If - else</vt:lpstr>
      <vt:lpstr>If - else</vt:lpstr>
      <vt:lpstr>If - else</vt:lpstr>
      <vt:lpstr>If - else</vt:lpstr>
      <vt:lpstr>If - else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Nguyễn</dc:creator>
  <cp:lastModifiedBy>Khoa Nguyễn</cp:lastModifiedBy>
  <cp:revision>16</cp:revision>
  <dcterms:created xsi:type="dcterms:W3CDTF">2021-10-28T20:45:56Z</dcterms:created>
  <dcterms:modified xsi:type="dcterms:W3CDTF">2021-10-31T06:52:06Z</dcterms:modified>
</cp:coreProperties>
</file>