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3D7"/>
    <a:srgbClr val="B2BCEF"/>
    <a:srgbClr val="E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1" autoAdjust="0"/>
    <p:restoredTop sz="74346" autoAdjust="0"/>
  </p:normalViewPr>
  <p:slideViewPr>
    <p:cSldViewPr snapToGrid="0">
      <p:cViewPr>
        <p:scale>
          <a:sx n="125" d="100"/>
          <a:sy n="125" d="100"/>
        </p:scale>
        <p:origin x="3702" y="-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9036-B33E-4F0F-9E8E-11A3E2EBEFA2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23ED-41AA-4AE3-BE5F-0B46873B7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41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Разработка модуля выполняется для информационной системы </a:t>
            </a:r>
            <a:r>
              <a:rPr lang="ru-RU" dirty="0" err="1"/>
              <a:t>Альтек</a:t>
            </a:r>
            <a:r>
              <a:rPr lang="ru-RU" dirty="0"/>
              <a:t> </a:t>
            </a:r>
            <a:r>
              <a:rPr lang="ru-RU" dirty="0" err="1"/>
              <a:t>Инсолейшнс</a:t>
            </a:r>
            <a:r>
              <a:rPr lang="ru-RU" dirty="0"/>
              <a:t>.</a:t>
            </a:r>
          </a:p>
          <a:p>
            <a:pPr marL="0" indent="0">
              <a:buFontTx/>
              <a:buNone/>
            </a:pPr>
            <a:r>
              <a:rPr lang="ru-RU" dirty="0"/>
              <a:t>Сейчас я кратко продемонстрирую последовательность работы в данной системе</a:t>
            </a:r>
          </a:p>
          <a:p>
            <a:pPr marL="0" indent="0">
              <a:buFontTx/>
              <a:buNone/>
            </a:pPr>
            <a:r>
              <a:rPr lang="ru-RU" dirty="0"/>
              <a:t>Проектировщик создает </a:t>
            </a:r>
            <a:r>
              <a:rPr lang="en-US" dirty="0"/>
              <a:t>BIM </a:t>
            </a:r>
            <a:r>
              <a:rPr lang="ru-RU" dirty="0"/>
              <a:t>модель в</a:t>
            </a:r>
            <a:r>
              <a:rPr lang="en-US" dirty="0"/>
              <a:t> Revit. </a:t>
            </a:r>
            <a:r>
              <a:rPr lang="ru-RU" dirty="0"/>
              <a:t>К модели существуют минимальные требования.</a:t>
            </a:r>
          </a:p>
          <a:p>
            <a:pPr marL="0" indent="0">
              <a:buFontTx/>
              <a:buNone/>
            </a:pPr>
            <a:r>
              <a:rPr lang="ru-RU" dirty="0"/>
              <a:t>Затем с помощью плагина-экспортера пользователь отправляет некоторые данные модели на сервис </a:t>
            </a:r>
            <a:r>
              <a:rPr lang="ru-RU" dirty="0" err="1"/>
              <a:t>Инсолейшнс</a:t>
            </a:r>
            <a:r>
              <a:rPr lang="ru-RU" dirty="0"/>
              <a:t>.</a:t>
            </a:r>
          </a:p>
          <a:p>
            <a:pPr marL="0" indent="0">
              <a:buFontTx/>
              <a:buNone/>
            </a:pPr>
            <a:r>
              <a:rPr lang="ru-RU" dirty="0"/>
              <a:t>В эти данные входят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Полная геометрия застройки в виде полигональных сеток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Квартирография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Контуры помещений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4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8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9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Цель данной работы – помощь архитектору в процессе проектирования жилой застройки.</a:t>
            </a:r>
          </a:p>
          <a:p>
            <a:r>
              <a:rPr lang="ru-RU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В процессе проектирования зданий различается несколько фаз или звеньев композиции, а именно:</a:t>
            </a:r>
            <a:br>
              <a:rPr lang="ru-RU" dirty="0"/>
            </a:br>
            <a:r>
              <a:rPr lang="ru-RU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1) функциональная композиция, обеспечивающая функциональные требования (уровень удобств);</a:t>
            </a:r>
            <a:br>
              <a:rPr lang="ru-RU" dirty="0"/>
            </a:br>
            <a:r>
              <a:rPr lang="ru-RU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2) конструктивная композиция, целью которой является подбор соответствующих строительных конструкций и материалов;</a:t>
            </a:r>
            <a:br>
              <a:rPr lang="ru-RU" dirty="0"/>
            </a:br>
            <a:r>
              <a:rPr lang="ru-RU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3) художественная композиция.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то время как художественная часть оставляется на фантазию и внутренний мир архитектора, то вот функциональные требования к архитектуре подробно нормированы со стороны государства.</a:t>
            </a:r>
          </a:p>
          <a:p>
            <a:r>
              <a:rPr lang="ru-RU" dirty="0"/>
              <a:t>Одна из нормируемых величин в проектировании на этапе архитектуры, которая была изучена в этой работе – это естественная освещенность помещений. И</a:t>
            </a:r>
            <a:r>
              <a:rPr lang="en-US" dirty="0"/>
              <a:t> </a:t>
            </a:r>
            <a:r>
              <a:rPr lang="ru-RU" dirty="0"/>
              <a:t>настоящие нормы можно найти в СанПиН 1.2.3685-21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естественная освещенность нормируется? Естественный свет – это основной источник освещения для выполнения большинства работ и для повседневной жизнедеятельности человека в течении дня. </a:t>
            </a:r>
          </a:p>
          <a:p>
            <a:r>
              <a:rPr lang="ru-RU" dirty="0"/>
              <a:t>Продолжительная ограниченность в получении естественного света очень плохо сказывается на здоровье глаз, на циркадном ритме, на производительности, на самочувствии, ухудшается гормональный фон, падает настроение.</a:t>
            </a:r>
          </a:p>
          <a:p>
            <a:r>
              <a:rPr lang="ru-RU" dirty="0"/>
              <a:t>Эти негативные эффекты могут накапливаться и развиться до серьезных болезней.</a:t>
            </a:r>
          </a:p>
          <a:p>
            <a:r>
              <a:rPr lang="ru-RU" dirty="0"/>
              <a:t>Также нужно понимать, что очень естественный свет тяжело имитировать с помощью искусственных источников света. Из-за неполноценности спектра искусственного света он не годится для исключения естественного света из жизни человека.</a:t>
            </a:r>
          </a:p>
          <a:p>
            <a:r>
              <a:rPr lang="ru-RU" dirty="0"/>
              <a:t>Можно еще подметить, что грамотное использование естественного света позволяет экономить на электроэнергии, вплоть до полного прекращения его использования. Это выгодно с экологической и экономической стороны.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архитектору можно было понять какая освещенность у проектируемого помещения, была разработана методология расчета коэффициента естественной освещенности советскими учеными в области светотехники.</a:t>
            </a:r>
          </a:p>
          <a:p>
            <a:r>
              <a:rPr lang="ru-RU" dirty="0"/>
              <a:t>Ключевые факторы существующей методологии: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расчет относительно конкретной точки помещения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разработан, для выполнения расчета на двумерной модели (на чертежах)</a:t>
            </a:r>
          </a:p>
          <a:p>
            <a:pPr marL="171450" indent="-171450">
              <a:buFontTx/>
              <a:buChar char="-"/>
            </a:pPr>
            <a:r>
              <a:rPr lang="ru-RU" dirty="0"/>
              <a:t>ориентация на задачу массовых расчетов естественного освещения в простых прямоугольных помещениях стандартных российских квартир</a:t>
            </a:r>
          </a:p>
          <a:p>
            <a:pPr marL="171450" indent="-171450">
              <a:buFontTx/>
              <a:buChar char="-"/>
            </a:pPr>
            <a:r>
              <a:rPr lang="ru-RU" dirty="0"/>
              <a:t>основан не только на физико-математической модели света, но и на эмпирических наблюдениях. Например, вместо точного расчета влияния балкона на освещенность с учетом конструктивных особенностей стен, панелей и оконных проемов балкона, считается что балкон глубиной в один метр для помещения глубиной в три метра уменьшает значение освещенности на 30 процентов. При этом не совсем основания таких коэффициентов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несмотря на такие допущения, на практике достаточно точно описывает освещенность, которая получается уже после постройки здания</a:t>
            </a:r>
          </a:p>
          <a:p>
            <a:pPr marL="0" indent="0">
              <a:buFontTx/>
              <a:buNone/>
            </a:pPr>
            <a:r>
              <a:rPr lang="ru-RU" dirty="0"/>
              <a:t>Описана методология в сводах правил, которые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77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множество программ, которые предназначены для симуляции всякого рода освещения, в том числе и естественного.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Стоит подметить их точность результатов. Они используют давно устоявшийся в компьютерной графике метод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излучательности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отлично учитывает все детали модели.</a:t>
            </a:r>
          </a:p>
          <a:p>
            <a:r>
              <a:rPr lang="ru-RU" dirty="0"/>
              <a:t>Однако на практике архитекторы не используют такие программы для расчета КЕО.</a:t>
            </a:r>
          </a:p>
          <a:p>
            <a:r>
              <a:rPr lang="ru-RU" dirty="0"/>
              <a:t>Расчет комнаты может занимать примерно 7 минут или больше, но помимо расчета еще необходимо создать расчетную модель в редакторе программы, что является непростой задачей, учитывая тот факт, что программы предназначены для общего пользования и процесс их использования не оптимизирован под задачи архитектора.</a:t>
            </a:r>
          </a:p>
          <a:p>
            <a:r>
              <a:rPr lang="ru-RU" dirty="0"/>
              <a:t>На слайде я привел примеры, чтобы можно понять как много есть программ для симуляции освещения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6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существуют программы, разработанные специально для решения вопроса КЕО в России.</a:t>
            </a:r>
          </a:p>
          <a:p>
            <a:r>
              <a:rPr lang="ru-RU" dirty="0"/>
              <a:t>Схема работы с таким приложением может стремится к следующему:</a:t>
            </a:r>
          </a:p>
          <a:p>
            <a:pPr marL="171450" indent="-171450">
              <a:buFontTx/>
              <a:buChar char="-"/>
            </a:pPr>
            <a:r>
              <a:rPr lang="ru-RU" dirty="0"/>
              <a:t>упрощенное создание модели окружающей застройки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автоматический расчет параметров необходимых для КЕО</a:t>
            </a:r>
          </a:p>
          <a:p>
            <a:pPr marL="171450" indent="-171450">
              <a:buFontTx/>
              <a:buChar char="-"/>
            </a:pPr>
            <a:r>
              <a:rPr lang="ru-RU" dirty="0"/>
              <a:t>непосредственный расчет КЕО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вывод всех переменных, которые участвовали в расчете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визуализация результатов для анализа</a:t>
            </a:r>
          </a:p>
          <a:p>
            <a:pPr marL="171450" indent="-171450">
              <a:buFontTx/>
              <a:buChar char="-"/>
            </a:pPr>
            <a:r>
              <a:rPr lang="ru-RU" dirty="0"/>
              <a:t>автоматическое создание отчета для экспертизы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0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Самым успешным продуктом на сегодня можно назвать СИТИС Солярис. В нем проще всего создать модель застройки, при этом она является наиболее подробной. </a:t>
            </a:r>
          </a:p>
          <a:p>
            <a:pPr marL="0" indent="0">
              <a:buFontTx/>
              <a:buNone/>
            </a:pPr>
            <a:r>
              <a:rPr lang="ru-RU" dirty="0"/>
              <a:t>Однако несмотря на лидерство в области, расчет КЕО Соляриса имеет ряд недостатков.</a:t>
            </a:r>
          </a:p>
          <a:p>
            <a:pPr marL="0" indent="0">
              <a:buFontTx/>
              <a:buNone/>
            </a:pPr>
            <a:r>
              <a:rPr lang="ru-RU" dirty="0"/>
              <a:t>1. Непрозрачность алгоритма расчета. Один из ключевых моментов расчета являются фасады. В Солярис нет данных по тому как он интерпретирует модель в плане фасадов.</a:t>
            </a:r>
          </a:p>
          <a:p>
            <a:pPr marL="0" indent="0">
              <a:buFontTx/>
              <a:buNone/>
            </a:pPr>
            <a:r>
              <a:rPr lang="ru-RU" dirty="0"/>
              <a:t>2. Нет возможности посмотреть все входные и выходные переменные. В результате расчета пользователь только получает значение освещенности в каждой комнате.</a:t>
            </a:r>
          </a:p>
          <a:p>
            <a:pPr marL="0" indent="0">
              <a:buFontTx/>
              <a:buNone/>
            </a:pPr>
            <a:r>
              <a:rPr lang="ru-RU" dirty="0"/>
              <a:t>3. Архитекторы компании </a:t>
            </a:r>
            <a:r>
              <a:rPr lang="ru-RU" dirty="0" err="1"/>
              <a:t>Альтек</a:t>
            </a:r>
            <a:r>
              <a:rPr lang="ru-RU" dirty="0"/>
              <a:t> говорят, что из-за медленного расчета приходится оставлять компьютер на ночь. Возможно проблема в том, что Солярис сделали еще в 2003 году.</a:t>
            </a:r>
          </a:p>
          <a:p>
            <a:pPr marL="0" indent="0">
              <a:buFontTx/>
              <a:buNone/>
            </a:pPr>
            <a:r>
              <a:rPr lang="ru-RU" dirty="0"/>
              <a:t>4. Также архитекторы докладывают о нестабильности работы Солярис. Вкупе с предыдущим пунктом это приводит к тому, что получение результата приходится откладывать на сутки. Если модель плохо проходит по КЕО, то приходится ее изменять и проводить расчет по новой.</a:t>
            </a:r>
          </a:p>
          <a:p>
            <a:pPr marL="0" indent="0">
              <a:buFontTx/>
              <a:buNone/>
            </a:pPr>
            <a:r>
              <a:rPr lang="ru-RU" dirty="0"/>
              <a:t>5. Архитекторы </a:t>
            </a:r>
            <a:r>
              <a:rPr lang="ru-RU" dirty="0" err="1"/>
              <a:t>Альтек</a:t>
            </a:r>
            <a:r>
              <a:rPr lang="ru-RU" dirty="0"/>
              <a:t> говорят, что на практике, если экспертиза видит сложные помещения, которые на взгляд эксперта могут быть плохо освещены, то экспертиза не может проверить отчет Соляриса самостоятельно и в таких случаях просит делать ручной расчет данных комнат.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45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Выше перечисленные недостатки Соляриса можно обозначить проблемой конечного пользователя.</a:t>
            </a:r>
          </a:p>
          <a:p>
            <a:pPr marL="0" indent="0">
              <a:buFontTx/>
              <a:buNone/>
            </a:pPr>
            <a:r>
              <a:rPr lang="ru-RU" dirty="0"/>
              <a:t>Компания </a:t>
            </a:r>
            <a:r>
              <a:rPr lang="ru-RU" dirty="0" err="1"/>
              <a:t>Альтек</a:t>
            </a:r>
            <a:r>
              <a:rPr lang="ru-RU" dirty="0"/>
              <a:t> Системс приняла решение начать разработку собственного решения для расчета КЕО на базе своей системы под названием </a:t>
            </a:r>
            <a:r>
              <a:rPr lang="ru-RU" dirty="0" err="1"/>
              <a:t>Альтек</a:t>
            </a:r>
            <a:r>
              <a:rPr lang="ru-RU" dirty="0"/>
              <a:t> </a:t>
            </a:r>
            <a:r>
              <a:rPr lang="ru-RU" dirty="0" err="1"/>
              <a:t>Инсолейшнс</a:t>
            </a:r>
            <a:r>
              <a:rPr lang="ru-RU" dirty="0"/>
              <a:t>.</a:t>
            </a:r>
          </a:p>
          <a:p>
            <a:pPr marL="0" indent="0">
              <a:buFontTx/>
              <a:buNone/>
            </a:pPr>
            <a:r>
              <a:rPr lang="ru-RU" dirty="0"/>
              <a:t>Цель данной разработки – полная автоматизация расчета КЕО на основе</a:t>
            </a:r>
            <a:r>
              <a:rPr lang="en-US" dirty="0"/>
              <a:t> BIM </a:t>
            </a:r>
            <a:r>
              <a:rPr lang="ru-RU" dirty="0"/>
              <a:t>модели из </a:t>
            </a:r>
            <a:r>
              <a:rPr lang="en-US" dirty="0"/>
              <a:t>Revit</a:t>
            </a: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Конечная программа должна позволить проектирующей компании сократить расходы связанные с расчетом КЕО, и позволить сохранить архитектору время и силы в вопросах естественного освещения</a:t>
            </a:r>
          </a:p>
          <a:p>
            <a:pPr marL="0" indent="0">
              <a:buFontTx/>
              <a:buNone/>
            </a:pPr>
            <a:r>
              <a:rPr lang="ru-RU" dirty="0"/>
              <a:t>В мои задачи разработки входят:</a:t>
            </a:r>
          </a:p>
          <a:p>
            <a:pPr marL="228600" indent="-228600">
              <a:buFontTx/>
              <a:buAutoNum type="arabicPeriod"/>
            </a:pPr>
            <a:r>
              <a:rPr lang="ru-RU" dirty="0"/>
              <a:t>Непосредственно расчет КЕО</a:t>
            </a:r>
          </a:p>
          <a:p>
            <a:pPr marL="228600" indent="-228600">
              <a:buFontTx/>
              <a:buAutoNum type="arabicPeriod"/>
            </a:pPr>
            <a:r>
              <a:rPr lang="ru-RU" dirty="0"/>
              <a:t>Поиск возможностей ускорения расчета</a:t>
            </a:r>
          </a:p>
          <a:p>
            <a:pPr marL="228600" indent="-228600">
              <a:buFontTx/>
              <a:buAutoNum type="arabicPeriod"/>
            </a:pPr>
            <a:r>
              <a:rPr lang="ru-RU" dirty="0"/>
              <a:t>Визуализация результатов расчета для быстрого анализа со стороны архитектора</a:t>
            </a:r>
          </a:p>
          <a:p>
            <a:pPr marL="228600" indent="-228600">
              <a:buFontTx/>
              <a:buAutoNum type="arabicPeriod"/>
            </a:pPr>
            <a:r>
              <a:rPr lang="ru-RU" dirty="0"/>
              <a:t>Вывод всех значений, которые использовались во время расчета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23ED-41AA-4AE3-BE5F-0B46873B767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74933-0763-4315-8BAC-709811FA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13B61-DF71-4FEE-B1C2-B4CEC801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1A89D1-03B8-4D2E-9742-5BB8E324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8122C3-DBA1-412C-A60C-271ED3DC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7D1170-C43C-45AF-8DCB-C437F51E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0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1C81F-1E0D-4F33-808F-1BC1B903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9ED38-59B4-4C4A-A08C-10BA43174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4433C-0CF9-4D07-B77B-E704B20A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AEECA9-5759-400F-A5FD-D5CC409D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1A1857-C1D7-4A18-89FC-7893B06C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1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E9F07D-67BE-4292-977B-9B01519D7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5EDA6E-0E1B-45ED-AEA4-06E075F3A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4A34D-F997-4C54-B017-3C3F60E8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E4BC69-9264-44DB-9738-E6F5E238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F6654-33A3-4C1C-B26B-54A2F162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88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1A986-8538-42C5-95B8-CFC5EEE0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E0C22-DBE1-4763-9258-071B4E59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6DE40-FE19-4198-A5CA-2833E164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3EE09-6BA0-4FBD-90E1-AA42F883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72179-6101-49F6-8421-03FCB9A1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7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8AD60-5C22-4E2C-B4CA-5F27B5E6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9A6FC-9491-4635-AFC9-2EAB494D0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21544D-6F89-4EA5-B687-557CD80A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80E46-4BBC-4CB8-A811-05C0619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E7858-47DA-4E13-B643-ADF71A9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58B83-0DAE-4DA8-B804-B8A722DA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50AA7-15BC-46EB-9C2D-02D4998C5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1595DF-FDEE-485A-87BA-8B4652BD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6A4149-9787-4317-9F7B-88922DD2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D5E3D4-F355-4C67-AC6B-867DD2D0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747489-FF73-4620-BBC5-10F083FE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1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B7468-F06B-442A-B2FE-2C3342FD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E6ECDD-CB39-456D-97AB-395EE20E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9291F4-06E1-4B8E-B645-B993B7621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8ADE83-5B26-4293-BA5F-0E228729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C742E6-9F83-4048-9620-7C163D7B1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098B08-2397-41B8-9681-2B9A39B0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025CE1-46BF-405A-80E7-5F12F651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6418D4-2642-4428-8CEE-93155383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6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A3506-3C91-4F6D-A428-1C073946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26FE97-A547-4C36-81C9-8ADD2149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433309-C317-40C9-AC57-FEC0CAC9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9A0C1D-8028-45D8-B56A-4B17B1A1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FF2995-C689-476B-B029-76B5B1EE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1226A9-6871-4228-8509-83852975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06409-8490-49D0-B6CE-C1859BEE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2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27EA7-84C8-4AC7-899F-07971F77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4E5E5-5922-4F20-9CE7-AFDECBDF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B12B73-51B3-43B5-B71F-3718FCC0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255F3B-1D29-42F5-8AAA-9C0E0E02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E3E79C-E477-45DC-8410-3BC6E3D5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93EF4-75D1-4A3C-B609-6864A6F8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86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DC8B8-3AFA-44C0-A71D-C33FFFC3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358307-2490-41F8-843E-E215023DC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280E82-B4C3-41D9-BE25-0399346B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E4C786-1CA1-40A9-B5AD-E556BCE0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FCDDD-D13A-43A8-B7D8-9E95ABAC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E976BE-8D04-4344-A5F7-004B47F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1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2969A-CE3D-4ED1-9BFA-75B8F722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90FE0E-0AD7-4F0B-8F58-CA6B63E5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9954A5-728F-4CC9-A2A9-341BC3962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5B30-E663-4847-9631-C5BFFD690408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825539-5A78-4D89-A3CC-DA43DD731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F53EF-563A-455F-9C09-553C27462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994C-8C0E-4FF2-A59E-0440C24DD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8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A9AEB9-FADC-45C5-A49E-0C34AAC40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139271"/>
            <a:ext cx="2174528" cy="5175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4BB525-F09F-445E-81AD-1A82346F6F12}"/>
              </a:ext>
            </a:extLst>
          </p:cNvPr>
          <p:cNvSpPr txBox="1"/>
          <p:nvPr/>
        </p:nvSpPr>
        <p:spPr>
          <a:xfrm>
            <a:off x="1085850" y="2214860"/>
            <a:ext cx="7042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Разработка модуля расчета и визуализации</a:t>
            </a:r>
            <a:b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коэффициента естественного освещения</a:t>
            </a:r>
            <a:b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для системы имитационного моделирования </a:t>
            </a:r>
            <a:r>
              <a:rPr lang="ru-RU" dirty="0" err="1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AltecSystems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FE0CC-425C-4C1E-9E3F-5B296470BC4B}"/>
              </a:ext>
            </a:extLst>
          </p:cNvPr>
          <p:cNvSpPr txBox="1"/>
          <p:nvPr/>
        </p:nvSpPr>
        <p:spPr>
          <a:xfrm>
            <a:off x="1085850" y="39540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Подготовил студент: Куприянов М. А.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Группа: РИМ-201226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Руководитель ВКР: </a:t>
            </a:r>
            <a:r>
              <a:rPr lang="ru-RU" dirty="0" err="1">
                <a:effectLst/>
              </a:rPr>
              <a:t>Корелин</a:t>
            </a:r>
            <a:r>
              <a:rPr lang="ru-RU" dirty="0">
                <a:effectLst/>
              </a:rPr>
              <a:t> Иван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54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Схема работы </a:t>
            </a:r>
            <a:r>
              <a:rPr lang="ru-RU" dirty="0" err="1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Альтек</a:t>
            </a: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dirty="0" err="1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Инсолейшнс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6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Недостатки Соляриса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Недостатки Соляриса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0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функциональная композиция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конструктивная композиция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художественная композиция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Проблемы </a:t>
            </a: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которые решает </a:t>
            </a:r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архитектор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AA8BC-39B0-462F-9A3C-B8B324648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6" y="1866777"/>
            <a:ext cx="6223827" cy="431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Освещенность жилых помещений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СанПиН 1.2.3685-21</a:t>
            </a:r>
          </a:p>
          <a:p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Проблематика работы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AA8BC-39B0-462F-9A3C-B8B324648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6" y="1866777"/>
            <a:ext cx="6223827" cy="431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0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Здоровье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глаз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Спасает от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усталости</a:t>
            </a:r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Ментальная </a:t>
            </a:r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стабильность</a:t>
            </a:r>
          </a:p>
          <a:p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Суточные ритмы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Влияние на экологию</a:t>
            </a:r>
          </a:p>
          <a:p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Чем важно </a:t>
            </a:r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естественное освещение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AA8BC-39B0-462F-9A3C-B8B324648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6" y="1866777"/>
            <a:ext cx="6223827" cy="431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расчет в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точке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выполняется на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чертежах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ориентирован на</a:t>
            </a:r>
            <a:b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прямоугольные комнаты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основывается на</a:t>
            </a:r>
            <a:b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эмпирических</a:t>
            </a:r>
            <a:b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коэффициентах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практике очень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точен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СП 52.13330.2016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СП 367.1325800.2017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Методология</a:t>
            </a: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расчета освещенности (КЕО)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AA8BC-39B0-462F-9A3C-B8B324648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5720" y="2063261"/>
            <a:ext cx="8290808" cy="313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7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51D7A8-A31B-405F-89EF-8B3FCABCD3FC}"/>
              </a:ext>
            </a:extLst>
          </p:cNvPr>
          <p:cNvSpPr/>
          <p:nvPr/>
        </p:nvSpPr>
        <p:spPr>
          <a:xfrm>
            <a:off x="6469380" y="1437840"/>
            <a:ext cx="5074920" cy="4665780"/>
          </a:xfrm>
          <a:prstGeom prst="rect">
            <a:avLst/>
          </a:prstGeom>
          <a:noFill/>
          <a:ln w="28575">
            <a:solidFill>
              <a:srgbClr val="3A5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очень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точные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метод </a:t>
            </a:r>
            <a:r>
              <a:rPr lang="ru-RU" sz="1400" dirty="0" err="1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излучательности</a:t>
            </a:r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(radiosity)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необходимо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создавать модель </a:t>
            </a:r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в программе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проще делать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интерьер</a:t>
            </a:r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а не экстерьер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лучше работа с </a:t>
            </a:r>
            <a:r>
              <a:rPr lang="ru-RU" sz="1400" dirty="0">
                <a:solidFill>
                  <a:srgbClr val="3A53D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маленькими объектами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Программы </a:t>
            </a: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для симуляции </a:t>
            </a:r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освещения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BFDF6C7-8CAA-4A18-8775-F5B571C4BDA7}"/>
              </a:ext>
            </a:extLst>
          </p:cNvPr>
          <p:cNvSpPr txBox="1">
            <a:spLocks/>
          </p:cNvSpPr>
          <p:nvPr/>
        </p:nvSpPr>
        <p:spPr>
          <a:xfrm>
            <a:off x="6720058" y="2196123"/>
            <a:ext cx="2037862" cy="252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AGi32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Autodesk VIZ</a:t>
            </a:r>
          </a:p>
          <a:p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LightScape</a:t>
            </a: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Lumen Micro 2000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Lumen Designer</a:t>
            </a:r>
          </a:p>
          <a:p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SuperLite</a:t>
            </a: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Radiance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Inspirer</a:t>
            </a:r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28109A8-F38F-4CDD-A315-F4838CA18A3F}"/>
              </a:ext>
            </a:extLst>
          </p:cNvPr>
          <p:cNvSpPr txBox="1">
            <a:spLocks/>
          </p:cNvSpPr>
          <p:nvPr/>
        </p:nvSpPr>
        <p:spPr>
          <a:xfrm>
            <a:off x="9315938" y="2196122"/>
            <a:ext cx="2037862" cy="3747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DAYSIM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VELUX Daylight Visualizer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DIVA-for-Rhino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DIAL+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IESVE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Autodesk </a:t>
            </a:r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Ecotect</a:t>
            </a: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EVALGLARE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GROUNDHOG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IDA ICE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VASARI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OPENSTUDIO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4852C4-6942-45C3-85F7-6681F9A36E18}"/>
              </a:ext>
            </a:extLst>
          </p:cNvPr>
          <p:cNvSpPr txBox="1">
            <a:spLocks/>
          </p:cNvSpPr>
          <p:nvPr/>
        </p:nvSpPr>
        <p:spPr>
          <a:xfrm>
            <a:off x="838200" y="4434842"/>
            <a:ext cx="2994660" cy="137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Показали хорошие результаты</a:t>
            </a: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DIALux</a:t>
            </a: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Relux</a:t>
            </a: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3ds MAX</a:t>
            </a:r>
            <a:endParaRPr lang="ru-RU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8B42791-CF7B-4960-8681-E7CA92BEEE1D}"/>
              </a:ext>
            </a:extLst>
          </p:cNvPr>
          <p:cNvSpPr txBox="1">
            <a:spLocks/>
          </p:cNvSpPr>
          <p:nvPr/>
        </p:nvSpPr>
        <p:spPr>
          <a:xfrm>
            <a:off x="6720058" y="1606766"/>
            <a:ext cx="4671842" cy="58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Перечень ПО для симуляции дневного освещения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6E9002-9912-4D55-BC1D-C16E64568EA2}"/>
              </a:ext>
            </a:extLst>
          </p:cNvPr>
          <p:cNvSpPr/>
          <p:nvPr/>
        </p:nvSpPr>
        <p:spPr>
          <a:xfrm>
            <a:off x="800100" y="4191001"/>
            <a:ext cx="3604260" cy="1912619"/>
          </a:xfrm>
          <a:prstGeom prst="rect">
            <a:avLst/>
          </a:prstGeom>
          <a:noFill/>
          <a:ln w="28575">
            <a:solidFill>
              <a:srgbClr val="3A5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45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Программы </a:t>
            </a:r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специализирующиеся</a:t>
            </a: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на КЕО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F783D35-AD41-4FB9-9ABA-020B40438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17663"/>
              </p:ext>
            </p:extLst>
          </p:nvPr>
        </p:nvGraphicFramePr>
        <p:xfrm>
          <a:off x="2032000" y="1937043"/>
          <a:ext cx="8128000" cy="239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43662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0586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6407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386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A53D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модели</a:t>
                      </a:r>
                    </a:p>
                  </a:txBody>
                  <a:tcPr>
                    <a:solidFill>
                      <a:srgbClr val="3A53D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3A53D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Отчет</a:t>
                      </a:r>
                    </a:p>
                  </a:txBody>
                  <a:tcPr>
                    <a:solidFill>
                      <a:srgbClr val="3A53D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Солярис</a:t>
                      </a:r>
                    </a:p>
                  </a:txBody>
                  <a:tcPr>
                    <a:solidFill>
                      <a:srgbClr val="3A53D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Собственный редактор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Вся модель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0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RusKEO</a:t>
                      </a:r>
                      <a:endParaRPr lang="ru-RU" dirty="0"/>
                    </a:p>
                  </a:txBody>
                  <a:tcPr>
                    <a:solidFill>
                      <a:srgbClr val="3A53D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Ввод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Одно помещение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2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АРМ «Светотехни­ческие расчёты»</a:t>
                      </a:r>
                    </a:p>
                  </a:txBody>
                  <a:tcPr>
                    <a:solidFill>
                      <a:srgbClr val="3A53D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Собственный редактор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Вся модель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87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NormCAD</a:t>
                      </a:r>
                      <a:endParaRPr lang="ru-RU" dirty="0"/>
                    </a:p>
                  </a:txBody>
                  <a:tcPr>
                    <a:lnR w="12700" cmpd="sng">
                      <a:noFill/>
                    </a:lnR>
                    <a:solidFill>
                      <a:srgbClr val="3A53D7">
                        <a:alpha val="85098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Расчет КЕО приводит к закрытию программы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8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8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51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Пользователи не понимают как происходит расчет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Недостаточно данных по которым происходит расчет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Медленная скорость расчета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Нестабильность работы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Зачастую все ровно приходится делать расчет вручную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Проблемы</a:t>
            </a: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Соляриса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0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FF05E3-9B8A-40C0-BADF-B9F9220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123"/>
            <a:ext cx="10515600" cy="398083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Проблема: минусы работы Соляриса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Цель работы: полная автоматизация КЕО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Проблемы заказчика:</a:t>
            </a:r>
          </a:p>
          <a:p>
            <a:pPr lvl="1"/>
            <a:r>
              <a:rPr lang="ru-RU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Расходы проектной компании на расчет КЕО</a:t>
            </a:r>
          </a:p>
          <a:p>
            <a:pPr lvl="1"/>
            <a:r>
              <a:rPr lang="ru-RU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Трата архитектором сил и времени на расчет КЕО</a:t>
            </a:r>
          </a:p>
          <a:p>
            <a:r>
              <a:rPr lang="ru-RU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на данную работу:</a:t>
            </a:r>
          </a:p>
          <a:p>
            <a:pPr lvl="1"/>
            <a:r>
              <a:rPr lang="ru-RU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Расчет КЕО</a:t>
            </a:r>
          </a:p>
          <a:p>
            <a:pPr lvl="1"/>
            <a:r>
              <a:rPr lang="ru-RU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Ускорение расчета</a:t>
            </a:r>
          </a:p>
          <a:p>
            <a:pPr lvl="1"/>
            <a:r>
              <a:rPr lang="ru-RU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Визуализация результатов</a:t>
            </a:r>
          </a:p>
          <a:p>
            <a:pPr lvl="1"/>
            <a:r>
              <a:rPr lang="ru-RU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Вывод всех полученных значений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3279F-4DC1-4C43-A695-9351A06D783B}"/>
              </a:ext>
            </a:extLst>
          </p:cNvPr>
          <p:cNvSpPr txBox="1"/>
          <p:nvPr/>
        </p:nvSpPr>
        <p:spPr>
          <a:xfrm>
            <a:off x="838200" y="106850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53D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Проблематика</a:t>
            </a:r>
            <a:r>
              <a:rPr lang="ru-RU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работы</a:t>
            </a:r>
            <a:endParaRPr lang="ru-RU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26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1222</Words>
  <Application>Microsoft Office PowerPoint</Application>
  <PresentationFormat>Широкоэкранный</PresentationFormat>
  <Paragraphs>154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Куприянов Матвей Андреевич</dc:creator>
  <cp:lastModifiedBy>Куприянов Матвей Андреевич</cp:lastModifiedBy>
  <cp:revision>53</cp:revision>
  <dcterms:created xsi:type="dcterms:W3CDTF">2022-05-28T11:25:23Z</dcterms:created>
  <dcterms:modified xsi:type="dcterms:W3CDTF">2022-05-30T04:13:48Z</dcterms:modified>
</cp:coreProperties>
</file>