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72" r:id="rId3"/>
    <p:sldId id="290" r:id="rId4"/>
    <p:sldId id="291" r:id="rId5"/>
    <p:sldId id="292" r:id="rId6"/>
    <p:sldId id="293" r:id="rId7"/>
    <p:sldId id="294" r:id="rId8"/>
    <p:sldId id="29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6486C8-4AE9-4D50-ADB2-801116269BB6}" type="datetimeFigureOut">
              <a:rPr lang="en-US" smtClean="0"/>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D1691-9D11-4002-B9A4-2C4963155E6B}" type="slidenum">
              <a:rPr lang="en-US" smtClean="0"/>
              <a:t>‹#›</a:t>
            </a:fld>
            <a:endParaRPr lang="en-US"/>
          </a:p>
        </p:txBody>
      </p:sp>
    </p:spTree>
    <p:extLst>
      <p:ext uri="{BB962C8B-B14F-4D97-AF65-F5344CB8AC3E}">
        <p14:creationId xmlns:p14="http://schemas.microsoft.com/office/powerpoint/2010/main" val="752776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3A3863C-D7DD-4566-8CD1-F8B48D7F44D3}" type="datetime1">
              <a:rPr lang="en-US" smtClean="0"/>
              <a:t>11/22/2022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1F2373C-CBA0-4D1E-86A1-7F47A1969C05}"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D9B5-CAB1-4567-86C2-186DFA4389D9}"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B3558-FCAD-4AAF-932C-D69A2E601DCC}"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877A3-AE8F-4258-9ADB-BD95D9CE5306}"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1F26-12AF-4F92-8F18-757ED0A0E56A}"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D872444-2C50-4CBD-807F-FACB73A914DC}" type="datetime1">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F2373C-CBA0-4D1E-86A1-7F47A1969C05}"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3BF68-0053-49B4-92EE-8CA4A58A507D}" type="datetime1">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AD7CC-D7D4-4BE9-872E-4D6A5AF94454}"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2B7C3-BEAC-4726-B028-67FD42972BF5}" type="datetime1">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BD83932-8F88-4B8F-A356-BD3756A45217}" type="datetime1">
              <a:rPr lang="en-US" smtClean="0"/>
              <a:t>11/22/2022</a:t>
            </a:fld>
            <a:endParaRPr lang="en-US"/>
          </a:p>
        </p:txBody>
      </p:sp>
      <p:sp>
        <p:nvSpPr>
          <p:cNvPr id="7" name="Slide Number Placeholder 6"/>
          <p:cNvSpPr>
            <a:spLocks noGrp="1"/>
          </p:cNvSpPr>
          <p:nvPr>
            <p:ph type="sldNum" sz="quarter" idx="12"/>
          </p:nvPr>
        </p:nvSpPr>
        <p:spPr/>
        <p:txBody>
          <a:bodyPr/>
          <a:lstStyle/>
          <a:p>
            <a:fld id="{21F2373C-CBA0-4D1E-86A1-7F47A1969C05}"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62D1F-5BC7-4DCA-A685-6D5E998F4926}" type="datetime1">
              <a:rPr lang="en-US" smtClean="0"/>
              <a:t>11/22/2022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1F2373C-CBA0-4D1E-86A1-7F47A1969C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E727BCC-24A8-486F-ACB5-49D6ED6D265E}" type="datetime1">
              <a:rPr lang="en-US" smtClean="0"/>
              <a:t>11/22/2022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1F2373C-CBA0-4D1E-86A1-7F47A1969C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717964"/>
            <a:ext cx="4648201" cy="1066800"/>
          </a:xfrm>
        </p:spPr>
        <p:txBody>
          <a:bodyPr>
            <a:noAutofit/>
          </a:bodyPr>
          <a:lstStyle/>
          <a:p>
            <a:pPr algn="ctr"/>
            <a:r>
              <a:rPr lang="en-GB" sz="3000" b="1" dirty="0">
                <a:solidFill>
                  <a:schemeClr val="tx1"/>
                </a:solidFill>
                <a:latin typeface="Times New Roman" pitchFamily="18" charset="0"/>
                <a:cs typeface="Times New Roman" pitchFamily="18" charset="0"/>
              </a:rPr>
              <a:t>The Partition of the Sub-Continent in 1947</a:t>
            </a:r>
            <a:endParaRPr lang="en-US" sz="30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1F2373C-CBA0-4D1E-86A1-7F47A1969C05}" type="slidenum">
              <a:rPr lang="en-US" smtClean="0"/>
              <a:t>1</a:t>
            </a:fld>
            <a:endParaRPr lang="en-US"/>
          </a:p>
        </p:txBody>
      </p:sp>
      <p:sp>
        <p:nvSpPr>
          <p:cNvPr id="5" name="TextBox 4"/>
          <p:cNvSpPr txBox="1"/>
          <p:nvPr/>
        </p:nvSpPr>
        <p:spPr>
          <a:xfrm>
            <a:off x="4495800" y="2819400"/>
            <a:ext cx="3886200" cy="830997"/>
          </a:xfrm>
          <a:prstGeom prst="rect">
            <a:avLst/>
          </a:prstGeom>
          <a:noFill/>
        </p:spPr>
        <p:txBody>
          <a:bodyPr wrap="square" rtlCol="0">
            <a:spAutoFit/>
          </a:bodyPr>
          <a:lstStyle/>
          <a:p>
            <a:pPr algn="ctr"/>
            <a:r>
              <a:rPr lang="en-US" sz="2400" smtClean="0">
                <a:latin typeface="Times New Roman" pitchFamily="18" charset="0"/>
                <a:cs typeface="Times New Roman" pitchFamily="18" charset="0"/>
              </a:rPr>
              <a:t>Course:</a:t>
            </a: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Bangladesh Studies</a:t>
            </a:r>
          </a:p>
        </p:txBody>
      </p:sp>
    </p:spTree>
    <p:extLst>
      <p:ext uri="{BB962C8B-B14F-4D97-AF65-F5344CB8AC3E}">
        <p14:creationId xmlns:p14="http://schemas.microsoft.com/office/powerpoint/2010/main" val="332008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024744" cy="570464"/>
          </a:xfrm>
        </p:spPr>
        <p:txBody>
          <a:bodyPr>
            <a:normAutofit fontScale="90000"/>
          </a:bodyPr>
          <a:lstStyle/>
          <a:p>
            <a:r>
              <a:rPr lang="en-US" sz="2800" b="1" dirty="0">
                <a:solidFill>
                  <a:schemeClr val="tx1"/>
                </a:solidFill>
              </a:rPr>
              <a:t>The creation of Pakistan and its </a:t>
            </a:r>
            <a:r>
              <a:rPr lang="en-US" sz="2800" b="1" dirty="0" smtClean="0">
                <a:solidFill>
                  <a:schemeClr val="tx1"/>
                </a:solidFill>
              </a:rPr>
              <a:t>Background</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382000" cy="4495800"/>
          </a:xfrm>
        </p:spPr>
        <p:txBody>
          <a:bodyPr>
            <a:noAutofit/>
          </a:bodyPr>
          <a:lstStyle/>
          <a:p>
            <a:pPr lvl="0"/>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World War II (1939-1945) British were pressured to reduce the size of their empire.</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Lord Mountbatten agreed for the partition of British India.</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Britain declared two states Pakistan &amp; India.</a:t>
            </a:r>
            <a:endParaRPr lang="en-GB" dirty="0">
              <a:latin typeface="Times New Roman" panose="02020603050405020304" pitchFamily="18" charset="0"/>
              <a:cs typeface="Times New Roman" panose="02020603050405020304" pitchFamily="18" charset="0"/>
            </a:endParaRPr>
          </a:p>
          <a:p>
            <a:pPr lvl="0"/>
            <a:r>
              <a:rPr lang="en-CA" dirty="0">
                <a:latin typeface="Times New Roman" panose="02020603050405020304" pitchFamily="18" charset="0"/>
                <a:cs typeface="Times New Roman" panose="02020603050405020304" pitchFamily="18" charset="0"/>
              </a:rPr>
              <a:t>Pakistan was separated by East and West, and they were separated by thousands of miles of Indian Territory.</a:t>
            </a:r>
            <a:endParaRPr lang="en-GB" dirty="0">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1F2373C-CBA0-4D1E-86A1-7F47A1969C05}" type="slidenum">
              <a:rPr lang="en-US" smtClean="0"/>
              <a:t>2</a:t>
            </a:fld>
            <a:endParaRPr lang="en-US"/>
          </a:p>
        </p:txBody>
      </p:sp>
    </p:spTree>
    <p:extLst>
      <p:ext uri="{BB962C8B-B14F-4D97-AF65-F5344CB8AC3E}">
        <p14:creationId xmlns:p14="http://schemas.microsoft.com/office/powerpoint/2010/main" val="108991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03" y="152400"/>
            <a:ext cx="7024744" cy="1143000"/>
          </a:xfrm>
        </p:spPr>
        <p:txBody>
          <a:bodyPr>
            <a:normAutofit fontScale="90000"/>
          </a:bodyPr>
          <a:lstStyle/>
          <a:p>
            <a:r>
              <a:rPr lang="en-US" b="1" dirty="0" smtClean="0">
                <a:solidFill>
                  <a:schemeClr val="tx1"/>
                </a:solidFill>
                <a:latin typeface="Arial Rounded MT Bold" panose="020F0704030504030204" pitchFamily="34" charset="0"/>
                <a:ea typeface="Times New Roman" panose="02020603050405020304" pitchFamily="18" charset="0"/>
                <a:cs typeface="Times New Roman" panose="02020603050405020304" pitchFamily="18" charset="0"/>
              </a:rPr>
              <a:t>Pakistan State</a:t>
            </a:r>
            <a:r>
              <a:rPr lang="en-GB" sz="3200" dirty="0">
                <a:latin typeface="Calibri" panose="020F0502020204030204" pitchFamily="34" charset="0"/>
                <a:ea typeface="Times New Roman" panose="02020603050405020304" pitchFamily="18" charset="0"/>
                <a:cs typeface="Vrinda" panose="020B0502040204020203" pitchFamily="34" charset="0"/>
              </a:rPr>
              <a:t/>
            </a:r>
            <a:br>
              <a:rPr lang="en-GB" sz="3200" dirty="0">
                <a:latin typeface="Calibri" panose="020F0502020204030204" pitchFamily="34" charset="0"/>
                <a:ea typeface="Times New Roman" panose="02020603050405020304" pitchFamily="18" charset="0"/>
                <a:cs typeface="Vrinda" panose="020B0502040204020203" pitchFamily="34" charset="0"/>
              </a:rPr>
            </a:br>
            <a:endParaRPr lang="en-GB" dirty="0"/>
          </a:p>
        </p:txBody>
      </p:sp>
      <p:sp>
        <p:nvSpPr>
          <p:cNvPr id="4" name="Slide Number Placeholder 3"/>
          <p:cNvSpPr>
            <a:spLocks noGrp="1"/>
          </p:cNvSpPr>
          <p:nvPr>
            <p:ph type="sldNum" sz="quarter" idx="12"/>
          </p:nvPr>
        </p:nvSpPr>
        <p:spPr/>
        <p:txBody>
          <a:bodyPr/>
          <a:lstStyle/>
          <a:p>
            <a:fld id="{21F2373C-CBA0-4D1E-86A1-7F47A1969C05}" type="slidenum">
              <a:rPr lang="en-US" smtClean="0"/>
              <a:t>3</a:t>
            </a:fld>
            <a:endParaRPr lang="en-US"/>
          </a:p>
        </p:txBody>
      </p:sp>
      <p:sp>
        <p:nvSpPr>
          <p:cNvPr id="5" name="Rectangle 4"/>
          <p:cNvSpPr/>
          <p:nvPr/>
        </p:nvSpPr>
        <p:spPr>
          <a:xfrm>
            <a:off x="609600" y="1466332"/>
            <a:ext cx="7924800" cy="5255285"/>
          </a:xfrm>
          <a:prstGeom prst="rect">
            <a:avLst/>
          </a:prstGeom>
        </p:spPr>
        <p:txBody>
          <a:bodyPr wrap="square">
            <a:spAutoFit/>
          </a:bodyPr>
          <a:lstStyle/>
          <a:p>
            <a:pPr algn="just">
              <a:lnSpc>
                <a:spcPct val="115000"/>
              </a:lnSpc>
              <a:spcAft>
                <a:spcPts val="0"/>
              </a:spcAft>
            </a:pPr>
            <a:r>
              <a:rPr lang="en-US" sz="600" b="1" dirty="0">
                <a:latin typeface="Arial Rounded MT Bold" panose="020F0704030504030204" pitchFamily="34"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0"/>
              </a:spcAft>
              <a:buFont typeface="Symbol" panose="05050102010706020507" pitchFamily="18" charset="2"/>
              <a:buChar char=""/>
            </a:pPr>
            <a:r>
              <a:rPr lang="en-GB" sz="2200" dirty="0">
                <a:latin typeface="Times New Roman" panose="02020603050405020304" pitchFamily="18" charset="0"/>
                <a:ea typeface="Times New Roman" panose="02020603050405020304" pitchFamily="18" charset="0"/>
                <a:cs typeface="Vrinda" panose="020B0502040204020203" pitchFamily="34" charset="0"/>
              </a:rPr>
              <a:t>Pakistan had two states: West Pakistan &amp; East Pakistan.</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0"/>
              </a:spcAft>
              <a:buFont typeface="Symbol" panose="05050102010706020507" pitchFamily="18" charset="2"/>
              <a:buChar char=""/>
            </a:pPr>
            <a:r>
              <a:rPr lang="en-GB" sz="2200"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The East and West were very different in the way of their culture and the West area dominated the political ways of the country.  </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1000"/>
              </a:spcAft>
              <a:buFont typeface="Symbol" panose="05050102010706020507" pitchFamily="18" charset="2"/>
              <a:buChar char=""/>
            </a:pPr>
            <a:r>
              <a:rPr lang="en-GB" sz="2200"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Urdu was spoken in the west and Bengali was spoken in the east</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algn="just">
              <a:lnSpc>
                <a:spcPct val="115000"/>
              </a:lnSpc>
              <a:spcAft>
                <a:spcPts val="1000"/>
              </a:spcAft>
            </a:pPr>
            <a:r>
              <a:rPr lang="en-CA" sz="2200" dirty="0">
                <a:latin typeface="Times New Roman" panose="02020603050405020304" pitchFamily="18" charset="0"/>
                <a:ea typeface="Times New Roman" panose="02020603050405020304" pitchFamily="18" charset="0"/>
                <a:cs typeface="Vrinda" panose="020B0502040204020203" pitchFamily="34" charset="0"/>
              </a:rPr>
              <a:t>There are many causes and incidents which creates a separate state for Muslims.</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1000"/>
              </a:spcAft>
              <a:buFont typeface="+mj-lt"/>
              <a:buAutoNum type="arabicPeriod"/>
            </a:pPr>
            <a:r>
              <a:rPr lang="en-US" sz="2200" b="1" dirty="0">
                <a:latin typeface="Times New Roman" panose="02020603050405020304" pitchFamily="18" charset="0"/>
                <a:ea typeface="Times New Roman" panose="02020603050405020304" pitchFamily="18" charset="0"/>
                <a:cs typeface="Vrinda" panose="020B0502040204020203" pitchFamily="34" charset="0"/>
              </a:rPr>
              <a:t>British Divide and Rule Policy: </a:t>
            </a:r>
            <a:r>
              <a:rPr lang="en-US" sz="2200" dirty="0">
                <a:latin typeface="Times New Roman" panose="02020603050405020304" pitchFamily="18" charset="0"/>
                <a:ea typeface="Times New Roman" panose="02020603050405020304" pitchFamily="18" charset="0"/>
                <a:cs typeface="Vrinda" panose="020B0502040204020203" pitchFamily="34" charset="0"/>
              </a:rPr>
              <a:t>It creates the communal sentiments among Hindus in this </a:t>
            </a:r>
            <a:r>
              <a:rPr lang="en-US" sz="2200" dirty="0" smtClean="0">
                <a:latin typeface="Times New Roman" panose="02020603050405020304" pitchFamily="18" charset="0"/>
                <a:ea typeface="Times New Roman" panose="02020603050405020304" pitchFamily="18" charset="0"/>
                <a:cs typeface="Vrinda" panose="020B0502040204020203" pitchFamily="34" charset="0"/>
              </a:rPr>
              <a:t>region.</a:t>
            </a:r>
            <a:endParaRPr lang="en-GB" sz="2200" dirty="0" smtClean="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1000"/>
              </a:spcAft>
              <a:buFont typeface="+mj-lt"/>
              <a:buAutoNum type="arabicPeriod"/>
            </a:pPr>
            <a:r>
              <a:rPr lang="en-US" sz="2200" b="1" dirty="0" smtClean="0">
                <a:latin typeface="Times New Roman" panose="02020603050405020304" pitchFamily="18" charset="0"/>
                <a:ea typeface="Times New Roman" panose="02020603050405020304" pitchFamily="18" charset="0"/>
              </a:rPr>
              <a:t>Indian </a:t>
            </a:r>
            <a:r>
              <a:rPr lang="en-US" sz="2200" b="1" dirty="0">
                <a:latin typeface="Times New Roman" panose="02020603050405020304" pitchFamily="18" charset="0"/>
                <a:ea typeface="Times New Roman" panose="02020603050405020304" pitchFamily="18" charset="0"/>
              </a:rPr>
              <a:t>National Congress: </a:t>
            </a:r>
            <a:r>
              <a:rPr lang="en-US" sz="2200" dirty="0">
                <a:latin typeface="Times New Roman" panose="02020603050405020304" pitchFamily="18" charset="0"/>
                <a:ea typeface="Times New Roman" panose="02020603050405020304" pitchFamily="18" charset="0"/>
              </a:rPr>
              <a:t>Retired British civil service officer Allan Octavian Hume founded the Indian National Congress in 1885, A political party of India (British India to Free India)) in order to form a platform for civil and political dialogue. </a:t>
            </a:r>
            <a:endParaRPr lang="en-GB" sz="2200" dirty="0"/>
          </a:p>
        </p:txBody>
      </p:sp>
    </p:spTree>
    <p:extLst>
      <p:ext uri="{BB962C8B-B14F-4D97-AF65-F5344CB8AC3E}">
        <p14:creationId xmlns:p14="http://schemas.microsoft.com/office/powerpoint/2010/main" val="405577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F2373C-CBA0-4D1E-86A1-7F47A1969C05}" type="slidenum">
              <a:rPr lang="en-US" smtClean="0"/>
              <a:t>4</a:t>
            </a:fld>
            <a:endParaRPr lang="en-US"/>
          </a:p>
        </p:txBody>
      </p:sp>
      <p:sp>
        <p:nvSpPr>
          <p:cNvPr id="5" name="Rectangle 4"/>
          <p:cNvSpPr/>
          <p:nvPr/>
        </p:nvSpPr>
        <p:spPr>
          <a:xfrm>
            <a:off x="457200" y="237356"/>
            <a:ext cx="8001000" cy="6994222"/>
          </a:xfrm>
          <a:prstGeom prst="rect">
            <a:avLst/>
          </a:prstGeom>
        </p:spPr>
        <p:txBody>
          <a:bodyPr wrap="square">
            <a:spAutoFit/>
          </a:bodyPr>
          <a:lstStyle/>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3. Partition </a:t>
            </a:r>
            <a:r>
              <a:rPr lang="en-US" sz="2200" b="1" dirty="0">
                <a:latin typeface="Times New Roman" panose="02020603050405020304" pitchFamily="18" charset="0"/>
                <a:ea typeface="Times New Roman" panose="02020603050405020304" pitchFamily="18" charset="0"/>
                <a:cs typeface="Vrinda" panose="020B0502040204020203" pitchFamily="34" charset="0"/>
              </a:rPr>
              <a:t>of Bengal in 1905: </a:t>
            </a:r>
            <a:r>
              <a:rPr lang="en-US" sz="2200" dirty="0">
                <a:latin typeface="Times New Roman" panose="02020603050405020304" pitchFamily="18" charset="0"/>
                <a:ea typeface="Times New Roman" panose="02020603050405020304" pitchFamily="18" charset="0"/>
                <a:cs typeface="Vrinda" panose="020B0502040204020203" pitchFamily="34" charset="0"/>
              </a:rPr>
              <a:t>During Lord Curzon, in 1905 the British divided the huge province of Bengal or Bengal Presidency (formed in 1854) into a Western Part (Bengal) and Eastern Part (Eastern Bengal and Assam). </a:t>
            </a:r>
            <a:endParaRPr lang="en-US" sz="2200" dirty="0" smtClean="0">
              <a:latin typeface="Times New Roman" panose="02020603050405020304" pitchFamily="18" charset="0"/>
              <a:ea typeface="Times New Roman" panose="02020603050405020304" pitchFamily="18" charset="0"/>
              <a:cs typeface="Vrinda" panose="020B0502040204020203" pitchFamily="34" charset="0"/>
            </a:endParaRPr>
          </a:p>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4. Formation </a:t>
            </a:r>
            <a:r>
              <a:rPr lang="en-US" sz="2200" b="1" dirty="0">
                <a:latin typeface="Times New Roman" panose="02020603050405020304" pitchFamily="18" charset="0"/>
                <a:ea typeface="Times New Roman" panose="02020603050405020304" pitchFamily="18" charset="0"/>
                <a:cs typeface="Vrinda" panose="020B0502040204020203" pitchFamily="34" charset="0"/>
              </a:rPr>
              <a:t>of Muslim League in 1906: </a:t>
            </a:r>
            <a:r>
              <a:rPr lang="en-US" sz="2200" dirty="0">
                <a:latin typeface="Times New Roman" panose="02020603050405020304" pitchFamily="18" charset="0"/>
                <a:ea typeface="Times New Roman" panose="02020603050405020304" pitchFamily="18" charset="0"/>
                <a:cs typeface="Vrinda" panose="020B0502040204020203" pitchFamily="34" charset="0"/>
              </a:rPr>
              <a:t>Indifferent attitude of the Congress towards Muslims, Congress’s anti Muslim stance, anti-partition agitation, Urdu-Hindu controversy- for these regions, Muslims have to organize themselves politically as separate community. </a:t>
            </a:r>
            <a:endParaRPr lang="en-US" sz="2200" dirty="0" smtClean="0">
              <a:latin typeface="Times New Roman" panose="02020603050405020304" pitchFamily="18" charset="0"/>
              <a:ea typeface="Times New Roman" panose="02020603050405020304" pitchFamily="18" charset="0"/>
              <a:cs typeface="Vrinda" panose="020B0502040204020203" pitchFamily="34" charset="0"/>
            </a:endParaRPr>
          </a:p>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5</a:t>
            </a:r>
            <a:r>
              <a:rPr lang="en-US" sz="1600" b="1" dirty="0" smtClean="0">
                <a:latin typeface="Times New Roman" panose="02020603050405020304" pitchFamily="18" charset="0"/>
                <a:ea typeface="Times New Roman" panose="02020603050405020304" pitchFamily="18" charset="0"/>
                <a:cs typeface="Vrinda" panose="020B0502040204020203" pitchFamily="34" charset="0"/>
              </a:rPr>
              <a:t>. </a:t>
            </a:r>
            <a:r>
              <a:rPr lang="en-US" sz="1600" b="1" dirty="0" err="1" smtClean="0">
                <a:latin typeface="Times New Roman" panose="02020603050405020304" pitchFamily="18" charset="0"/>
                <a:ea typeface="Times New Roman" panose="02020603050405020304" pitchFamily="18" charset="0"/>
                <a:cs typeface="Vrinda" panose="020B0502040204020203" pitchFamily="34" charset="0"/>
              </a:rPr>
              <a:t>Sodeshi</a:t>
            </a:r>
            <a:r>
              <a:rPr lang="en-US" sz="1600" b="1" dirty="0" smtClean="0">
                <a:latin typeface="Times New Roman" panose="02020603050405020304" pitchFamily="18" charset="0"/>
                <a:ea typeface="Times New Roman" panose="02020603050405020304" pitchFamily="18" charset="0"/>
                <a:cs typeface="Vrinda" panose="020B0502040204020203" pitchFamily="34" charset="0"/>
              </a:rPr>
              <a:t> </a:t>
            </a:r>
            <a:r>
              <a:rPr lang="en-US" sz="1600" b="1" dirty="0" err="1">
                <a:latin typeface="Times New Roman" panose="02020603050405020304" pitchFamily="18" charset="0"/>
                <a:ea typeface="Times New Roman" panose="02020603050405020304" pitchFamily="18" charset="0"/>
                <a:cs typeface="Vrinda" panose="020B0502040204020203" pitchFamily="34" charset="0"/>
              </a:rPr>
              <a:t>Andolon</a:t>
            </a:r>
            <a:r>
              <a:rPr lang="en-US" sz="1600" b="1" dirty="0">
                <a:latin typeface="Times New Roman" panose="02020603050405020304" pitchFamily="18" charset="0"/>
                <a:ea typeface="Times New Roman" panose="02020603050405020304" pitchFamily="18" charset="0"/>
                <a:cs typeface="Vrinda" panose="020B0502040204020203" pitchFamily="34" charset="0"/>
              </a:rPr>
              <a:t> (</a:t>
            </a:r>
            <a:r>
              <a:rPr lang="en-US" sz="1600" b="1" dirty="0" err="1">
                <a:latin typeface="Times New Roman" panose="02020603050405020304" pitchFamily="18" charset="0"/>
                <a:ea typeface="Times New Roman" panose="02020603050405020304" pitchFamily="18" charset="0"/>
                <a:cs typeface="Vrinda" panose="020B0502040204020203" pitchFamily="34" charset="0"/>
              </a:rPr>
              <a:t>Sodeshi</a:t>
            </a:r>
            <a:r>
              <a:rPr lang="en-US" sz="1600" b="1" dirty="0">
                <a:latin typeface="Times New Roman" panose="02020603050405020304" pitchFamily="18" charset="0"/>
                <a:ea typeface="Times New Roman" panose="02020603050405020304" pitchFamily="18" charset="0"/>
                <a:cs typeface="Vrinda" panose="020B0502040204020203" pitchFamily="34" charset="0"/>
              </a:rPr>
              <a:t> Movement): </a:t>
            </a:r>
            <a:r>
              <a:rPr lang="en-US" sz="1600" dirty="0">
                <a:latin typeface="Times New Roman" panose="02020603050405020304" pitchFamily="18" charset="0"/>
                <a:ea typeface="Times New Roman" panose="02020603050405020304" pitchFamily="18" charset="0"/>
                <a:cs typeface="Vrinda" panose="020B0502040204020203" pitchFamily="34" charset="0"/>
              </a:rPr>
              <a:t>For the causes of Partition of Bengal, the Hindu community extremely denied this decision. </a:t>
            </a:r>
            <a:endParaRPr lang="en-GB" sz="1600" dirty="0">
              <a:latin typeface="Calibri" panose="020F0502020204030204" pitchFamily="34" charset="0"/>
              <a:ea typeface="Times New Roman" panose="02020603050405020304" pitchFamily="18" charset="0"/>
              <a:cs typeface="Vrinda" panose="020B0502040204020203" pitchFamily="34" charset="0"/>
            </a:endParaRPr>
          </a:p>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6. Annulment </a:t>
            </a:r>
            <a:r>
              <a:rPr lang="en-US" sz="2200" b="1" dirty="0">
                <a:latin typeface="Times New Roman" panose="02020603050405020304" pitchFamily="18" charset="0"/>
                <a:ea typeface="Times New Roman" panose="02020603050405020304" pitchFamily="18" charset="0"/>
                <a:cs typeface="Vrinda" panose="020B0502040204020203" pitchFamily="34" charset="0"/>
              </a:rPr>
              <a:t>of the Partition of Bengal in 1911: </a:t>
            </a:r>
            <a:r>
              <a:rPr lang="en-US" sz="2200" dirty="0">
                <a:latin typeface="Times New Roman" panose="02020603050405020304" pitchFamily="18" charset="0"/>
                <a:ea typeface="Times New Roman" panose="02020603050405020304" pitchFamily="18" charset="0"/>
                <a:cs typeface="Vrinda" panose="020B0502040204020203" pitchFamily="34" charset="0"/>
              </a:rPr>
              <a:t>The British King George the fifth and Queen Merry visited India and Declared the Annulment of the Partition of Bengal in 1911. </a:t>
            </a:r>
            <a:endParaRPr lang="en-US" sz="2200" dirty="0" smtClean="0">
              <a:latin typeface="Times New Roman" panose="02020603050405020304" pitchFamily="18" charset="0"/>
              <a:ea typeface="Times New Roman" panose="02020603050405020304" pitchFamily="18" charset="0"/>
              <a:cs typeface="Vrinda" panose="020B0502040204020203" pitchFamily="34" charset="0"/>
            </a:endParaRPr>
          </a:p>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7. Nehru </a:t>
            </a:r>
            <a:r>
              <a:rPr lang="en-US" sz="2200" b="1" dirty="0">
                <a:latin typeface="Times New Roman" panose="02020603050405020304" pitchFamily="18" charset="0"/>
                <a:ea typeface="Times New Roman" panose="02020603050405020304" pitchFamily="18" charset="0"/>
                <a:cs typeface="Vrinda" panose="020B0502040204020203" pitchFamily="34" charset="0"/>
              </a:rPr>
              <a:t>Report in 1928 and Jinnah’s 14 Points in 1929: </a:t>
            </a:r>
            <a:r>
              <a:rPr lang="en-US" sz="2200" dirty="0">
                <a:latin typeface="Times New Roman" panose="02020603050405020304" pitchFamily="18" charset="0"/>
                <a:ea typeface="Times New Roman" panose="02020603050405020304" pitchFamily="18" charset="0"/>
                <a:cs typeface="Vrinda" panose="020B0502040204020203" pitchFamily="34" charset="0"/>
              </a:rPr>
              <a:t>All party conference was held at Bombay in May 1928, this conference appointed a drafting committee under </a:t>
            </a:r>
            <a:r>
              <a:rPr lang="en-US" sz="2200" dirty="0" err="1" smtClean="0">
                <a:latin typeface="Times New Roman" panose="02020603050405020304" pitchFamily="18" charset="0"/>
                <a:ea typeface="Times New Roman" panose="02020603050405020304" pitchFamily="18" charset="0"/>
                <a:cs typeface="Vrinda" panose="020B0502040204020203" pitchFamily="34" charset="0"/>
              </a:rPr>
              <a:t>Motilal</a:t>
            </a:r>
            <a:r>
              <a:rPr lang="en-US" sz="2200" dirty="0" smtClean="0">
                <a:latin typeface="Times New Roman" panose="02020603050405020304" pitchFamily="18" charset="0"/>
                <a:ea typeface="Times New Roman" panose="02020603050405020304" pitchFamily="18" charset="0"/>
                <a:cs typeface="Vrinda" panose="020B0502040204020203" pitchFamily="34" charset="0"/>
              </a:rPr>
              <a:t> </a:t>
            </a:r>
            <a:r>
              <a:rPr lang="en-US" sz="2200" dirty="0">
                <a:latin typeface="Times New Roman" panose="02020603050405020304" pitchFamily="18" charset="0"/>
                <a:ea typeface="Times New Roman" panose="02020603050405020304" pitchFamily="18" charset="0"/>
                <a:cs typeface="Vrinda" panose="020B0502040204020203" pitchFamily="34" charset="0"/>
              </a:rPr>
              <a:t>Nehru to draw up a Constitution for India</a:t>
            </a:r>
            <a:r>
              <a:rPr lang="en-US" sz="2200" dirty="0" smtClean="0">
                <a:latin typeface="Times New Roman" panose="02020603050405020304" pitchFamily="18" charset="0"/>
                <a:ea typeface="Times New Roman" panose="02020603050405020304" pitchFamily="18" charset="0"/>
                <a:cs typeface="Vrinda" panose="020B0502040204020203" pitchFamily="34" charset="0"/>
              </a:rPr>
              <a:t>.</a:t>
            </a:r>
            <a:endParaRPr lang="en-GB" sz="2200" dirty="0">
              <a:effectLst/>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219413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F2373C-CBA0-4D1E-86A1-7F47A1969C05}" type="slidenum">
              <a:rPr lang="en-US" smtClean="0"/>
              <a:t>5</a:t>
            </a:fld>
            <a:endParaRPr lang="en-US"/>
          </a:p>
        </p:txBody>
      </p:sp>
      <p:sp>
        <p:nvSpPr>
          <p:cNvPr id="5" name="Rectangle 4"/>
          <p:cNvSpPr/>
          <p:nvPr/>
        </p:nvSpPr>
        <p:spPr>
          <a:xfrm>
            <a:off x="457200" y="580710"/>
            <a:ext cx="8001000" cy="5518434"/>
          </a:xfrm>
          <a:prstGeom prst="rect">
            <a:avLst/>
          </a:prstGeom>
        </p:spPr>
        <p:txBody>
          <a:bodyPr wrap="square">
            <a:spAutoFit/>
          </a:bodyPr>
          <a:lstStyle/>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8. The </a:t>
            </a:r>
            <a:r>
              <a:rPr lang="en-US" sz="2200" b="1" dirty="0">
                <a:latin typeface="Times New Roman" panose="02020603050405020304" pitchFamily="18" charset="0"/>
                <a:ea typeface="Times New Roman" panose="02020603050405020304" pitchFamily="18" charset="0"/>
                <a:cs typeface="Vrinda" panose="020B0502040204020203" pitchFamily="34" charset="0"/>
              </a:rPr>
              <a:t>Two Nation Theory: </a:t>
            </a:r>
            <a:r>
              <a:rPr lang="en-US" sz="2200" dirty="0">
                <a:latin typeface="Times New Roman" panose="02020603050405020304" pitchFamily="18" charset="0"/>
                <a:ea typeface="Times New Roman" panose="02020603050405020304" pitchFamily="18" charset="0"/>
                <a:cs typeface="Vrinda" panose="020B0502040204020203" pitchFamily="34" charset="0"/>
              </a:rPr>
              <a:t>In 1940, Jinnah addressed that Hindu and Muslims belong to two different religious philosophies, social </a:t>
            </a:r>
            <a:r>
              <a:rPr lang="en-US" sz="2200" dirty="0" err="1">
                <a:latin typeface="Times New Roman" panose="02020603050405020304" pitchFamily="18" charset="0"/>
                <a:ea typeface="Times New Roman" panose="02020603050405020304" pitchFamily="18" charset="0"/>
                <a:cs typeface="Vrinda" panose="020B0502040204020203" pitchFamily="34" charset="0"/>
              </a:rPr>
              <a:t>costoms</a:t>
            </a:r>
            <a:r>
              <a:rPr lang="en-US" sz="2200" dirty="0">
                <a:latin typeface="Times New Roman" panose="02020603050405020304" pitchFamily="18" charset="0"/>
                <a:ea typeface="Times New Roman" panose="02020603050405020304" pitchFamily="18" charset="0"/>
                <a:cs typeface="Vrinda" panose="020B0502040204020203" pitchFamily="34" charset="0"/>
              </a:rPr>
              <a:t> and Literature. </a:t>
            </a:r>
            <a:endParaRPr lang="en-US" sz="2200" dirty="0" smtClean="0">
              <a:latin typeface="Times New Roman" panose="02020603050405020304" pitchFamily="18" charset="0"/>
              <a:ea typeface="Times New Roman" panose="02020603050405020304" pitchFamily="18" charset="0"/>
              <a:cs typeface="Vrinda" panose="020B0502040204020203" pitchFamily="34" charset="0"/>
            </a:endParaRPr>
          </a:p>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9. The </a:t>
            </a:r>
            <a:r>
              <a:rPr lang="en-US" sz="2200" b="1" dirty="0">
                <a:latin typeface="Times New Roman" panose="02020603050405020304" pitchFamily="18" charset="0"/>
                <a:ea typeface="Times New Roman" panose="02020603050405020304" pitchFamily="18" charset="0"/>
                <a:cs typeface="Vrinda" panose="020B0502040204020203" pitchFamily="34" charset="0"/>
              </a:rPr>
              <a:t>Lahore Resolution in 1940: </a:t>
            </a:r>
            <a:r>
              <a:rPr lang="en-US" sz="2200" dirty="0">
                <a:latin typeface="Times New Roman" panose="02020603050405020304" pitchFamily="18" charset="0"/>
                <a:ea typeface="Times New Roman" panose="02020603050405020304" pitchFamily="18" charset="0"/>
                <a:cs typeface="Vrinda" panose="020B0502040204020203" pitchFamily="34" charset="0"/>
              </a:rPr>
              <a:t>27</a:t>
            </a:r>
            <a:r>
              <a:rPr lang="en-US" sz="2200" baseline="30000" dirty="0">
                <a:latin typeface="Times New Roman" panose="02020603050405020304" pitchFamily="18" charset="0"/>
                <a:ea typeface="Times New Roman" panose="02020603050405020304" pitchFamily="18" charset="0"/>
                <a:cs typeface="Vrinda" panose="020B0502040204020203" pitchFamily="34" charset="0"/>
              </a:rPr>
              <a:t>th</a:t>
            </a:r>
            <a:r>
              <a:rPr lang="en-US" sz="2200" dirty="0">
                <a:latin typeface="Times New Roman" panose="02020603050405020304" pitchFamily="18" charset="0"/>
                <a:ea typeface="Times New Roman" panose="02020603050405020304" pitchFamily="18" charset="0"/>
                <a:cs typeface="Vrinda" panose="020B0502040204020203" pitchFamily="34" charset="0"/>
              </a:rPr>
              <a:t> annual session of All Indian Muslim League, the Resolution proposed by </a:t>
            </a:r>
            <a:r>
              <a:rPr lang="en-US" sz="2200" dirty="0" err="1">
                <a:latin typeface="Times New Roman" panose="02020603050405020304" pitchFamily="18" charset="0"/>
                <a:ea typeface="Times New Roman" panose="02020603050405020304" pitchFamily="18" charset="0"/>
                <a:cs typeface="Vrinda" panose="020B0502040204020203" pitchFamily="34" charset="0"/>
              </a:rPr>
              <a:t>Fazlul</a:t>
            </a:r>
            <a:r>
              <a:rPr lang="en-US" sz="2200" dirty="0">
                <a:latin typeface="Times New Roman" panose="02020603050405020304" pitchFamily="18" charset="0"/>
                <a:ea typeface="Times New Roman" panose="02020603050405020304" pitchFamily="18" charset="0"/>
                <a:cs typeface="Vrinda" panose="020B0502040204020203" pitchFamily="34" charset="0"/>
              </a:rPr>
              <a:t> </a:t>
            </a:r>
            <a:r>
              <a:rPr lang="en-US" sz="2200" dirty="0" err="1">
                <a:latin typeface="Times New Roman" panose="02020603050405020304" pitchFamily="18" charset="0"/>
                <a:ea typeface="Times New Roman" panose="02020603050405020304" pitchFamily="18" charset="0"/>
                <a:cs typeface="Vrinda" panose="020B0502040204020203" pitchFamily="34" charset="0"/>
              </a:rPr>
              <a:t>Huq</a:t>
            </a:r>
            <a:r>
              <a:rPr lang="en-US" sz="2200" dirty="0">
                <a:latin typeface="Times New Roman" panose="02020603050405020304" pitchFamily="18" charset="0"/>
                <a:ea typeface="Times New Roman" panose="02020603050405020304" pitchFamily="18" charset="0"/>
                <a:cs typeface="Vrinda" panose="020B0502040204020203" pitchFamily="34" charset="0"/>
              </a:rPr>
              <a:t>, the Prime Minister of Bengal. They demanded separate States for Muslims. </a:t>
            </a:r>
            <a:endParaRPr lang="en-GB" sz="2200" dirty="0" smtClean="0">
              <a:latin typeface="Calibri" panose="020F0502020204030204" pitchFamily="34" charset="0"/>
              <a:ea typeface="Times New Roman" panose="02020603050405020304" pitchFamily="18" charset="0"/>
              <a:cs typeface="Vrinda" panose="020B0502040204020203" pitchFamily="34" charset="0"/>
            </a:endParaRPr>
          </a:p>
          <a:p>
            <a:pPr lvl="0" algn="just">
              <a:lnSpc>
                <a:spcPct val="115000"/>
              </a:lnSpc>
              <a:spcAft>
                <a:spcPts val="0"/>
              </a:spcAft>
            </a:pPr>
            <a:r>
              <a:rPr lang="en-GB" sz="2200" b="1" dirty="0" smtClean="0">
                <a:latin typeface="Calibri" panose="020F0502020204030204" pitchFamily="34" charset="0"/>
                <a:ea typeface="Times New Roman" panose="02020603050405020304" pitchFamily="18" charset="0"/>
                <a:cs typeface="Vrinda" panose="020B0502040204020203" pitchFamily="34" charset="0"/>
              </a:rPr>
              <a:t>10. </a:t>
            </a: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Separate </a:t>
            </a:r>
            <a:r>
              <a:rPr lang="en-US" sz="2200" b="1" dirty="0">
                <a:latin typeface="Times New Roman" panose="02020603050405020304" pitchFamily="18" charset="0"/>
                <a:ea typeface="Times New Roman" panose="02020603050405020304" pitchFamily="18" charset="0"/>
                <a:cs typeface="Vrinda" panose="020B0502040204020203" pitchFamily="34" charset="0"/>
              </a:rPr>
              <a:t>State thinking of Muslim intellectuals: </a:t>
            </a:r>
            <a:r>
              <a:rPr lang="en-US" sz="2200" dirty="0">
                <a:latin typeface="Times New Roman" panose="02020603050405020304" pitchFamily="18" charset="0"/>
                <a:ea typeface="Times New Roman" panose="02020603050405020304" pitchFamily="18" charset="0"/>
                <a:cs typeface="Vrinda" panose="020B0502040204020203" pitchFamily="34" charset="0"/>
              </a:rPr>
              <a:t>In 1930, the All Indian Muslim League Conference in </a:t>
            </a:r>
            <a:r>
              <a:rPr lang="en-US" sz="2200" dirty="0" err="1">
                <a:latin typeface="Times New Roman" panose="02020603050405020304" pitchFamily="18" charset="0"/>
                <a:ea typeface="Times New Roman" panose="02020603050405020304" pitchFamily="18" charset="0"/>
                <a:cs typeface="Vrinda" panose="020B0502040204020203" pitchFamily="34" charset="0"/>
              </a:rPr>
              <a:t>Alahabad</a:t>
            </a:r>
            <a:r>
              <a:rPr lang="en-US" sz="2200" dirty="0">
                <a:latin typeface="Times New Roman" panose="02020603050405020304" pitchFamily="18" charset="0"/>
                <a:ea typeface="Times New Roman" panose="02020603050405020304" pitchFamily="18" charset="0"/>
                <a:cs typeface="Vrinda" panose="020B0502040204020203" pitchFamily="34" charset="0"/>
              </a:rPr>
              <a:t>, </a:t>
            </a:r>
            <a:r>
              <a:rPr lang="en-US" sz="2200" dirty="0" err="1">
                <a:latin typeface="Times New Roman" panose="02020603050405020304" pitchFamily="18" charset="0"/>
                <a:ea typeface="Times New Roman" panose="02020603050405020304" pitchFamily="18" charset="0"/>
                <a:cs typeface="Vrinda" panose="020B0502040204020203" pitchFamily="34" charset="0"/>
              </a:rPr>
              <a:t>Allama</a:t>
            </a:r>
            <a:r>
              <a:rPr lang="en-US" sz="2200" dirty="0">
                <a:latin typeface="Times New Roman" panose="02020603050405020304" pitchFamily="18" charset="0"/>
                <a:ea typeface="Times New Roman" panose="02020603050405020304" pitchFamily="18" charset="0"/>
                <a:cs typeface="Vrinda" panose="020B0502040204020203" pitchFamily="34" charset="0"/>
              </a:rPr>
              <a:t> Iqbal demanded separate Land for Muslim Community and in 1932, Choudhury </a:t>
            </a:r>
            <a:r>
              <a:rPr lang="en-US" sz="2200" dirty="0" err="1">
                <a:latin typeface="Times New Roman" panose="02020603050405020304" pitchFamily="18" charset="0"/>
                <a:ea typeface="Times New Roman" panose="02020603050405020304" pitchFamily="18" charset="0"/>
                <a:cs typeface="Vrinda" panose="020B0502040204020203" pitchFamily="34" charset="0"/>
              </a:rPr>
              <a:t>Rahmat</a:t>
            </a:r>
            <a:r>
              <a:rPr lang="en-US" sz="2200" dirty="0">
                <a:latin typeface="Times New Roman" panose="02020603050405020304" pitchFamily="18" charset="0"/>
                <a:ea typeface="Times New Roman" panose="02020603050405020304" pitchFamily="18" charset="0"/>
                <a:cs typeface="Vrinda" panose="020B0502040204020203" pitchFamily="34" charset="0"/>
              </a:rPr>
              <a:t> Ali, the Student of Cambridge University gave an idea for creating state such as : Panjab-P, </a:t>
            </a:r>
            <a:r>
              <a:rPr lang="en-US" sz="2200" dirty="0" err="1">
                <a:latin typeface="Times New Roman" panose="02020603050405020304" pitchFamily="18" charset="0"/>
                <a:ea typeface="Times New Roman" panose="02020603050405020304" pitchFamily="18" charset="0"/>
                <a:cs typeface="Vrinda" panose="020B0502040204020203" pitchFamily="34" charset="0"/>
              </a:rPr>
              <a:t>Afgahnistan</a:t>
            </a:r>
            <a:r>
              <a:rPr lang="en-US" sz="2200" dirty="0">
                <a:latin typeface="Times New Roman" panose="02020603050405020304" pitchFamily="18" charset="0"/>
                <a:ea typeface="Times New Roman" panose="02020603050405020304" pitchFamily="18" charset="0"/>
                <a:cs typeface="Vrinda" panose="020B0502040204020203" pitchFamily="34" charset="0"/>
              </a:rPr>
              <a:t>-A, Kashmir-K, Sind-S and </a:t>
            </a:r>
            <a:r>
              <a:rPr lang="en-US" sz="2200" dirty="0" err="1">
                <a:latin typeface="Times New Roman" panose="02020603050405020304" pitchFamily="18" charset="0"/>
                <a:ea typeface="Times New Roman" panose="02020603050405020304" pitchFamily="18" charset="0"/>
                <a:cs typeface="Vrinda" panose="020B0502040204020203" pitchFamily="34" charset="0"/>
              </a:rPr>
              <a:t>Beluchistan</a:t>
            </a:r>
            <a:r>
              <a:rPr lang="en-US" sz="2200" dirty="0">
                <a:latin typeface="Times New Roman" panose="02020603050405020304" pitchFamily="18" charset="0"/>
                <a:ea typeface="Times New Roman" panose="02020603050405020304" pitchFamily="18" charset="0"/>
                <a:cs typeface="Vrinda" panose="020B0502040204020203" pitchFamily="34" charset="0"/>
              </a:rPr>
              <a:t>-TAN=PAKISTAN. On the other hand, in 1935, </a:t>
            </a:r>
            <a:r>
              <a:rPr lang="en-US" sz="2200" dirty="0" err="1">
                <a:latin typeface="Times New Roman" panose="02020603050405020304" pitchFamily="18" charset="0"/>
                <a:ea typeface="Times New Roman" panose="02020603050405020304" pitchFamily="18" charset="0"/>
                <a:cs typeface="Vrinda" panose="020B0502040204020203" pitchFamily="34" charset="0"/>
              </a:rPr>
              <a:t>Alighar</a:t>
            </a:r>
            <a:r>
              <a:rPr lang="en-US" sz="2200" dirty="0">
                <a:latin typeface="Times New Roman" panose="02020603050405020304" pitchFamily="18" charset="0"/>
                <a:ea typeface="Times New Roman" panose="02020603050405020304" pitchFamily="18" charset="0"/>
                <a:cs typeface="Vrinda" panose="020B0502040204020203" pitchFamily="34" charset="0"/>
              </a:rPr>
              <a:t> Muslim University demanded a separate state for Muslims. </a:t>
            </a:r>
            <a:endParaRPr lang="en-GB" sz="2200" dirty="0">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11420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F2373C-CBA0-4D1E-86A1-7F47A1969C05}" type="slidenum">
              <a:rPr lang="en-US" smtClean="0"/>
              <a:t>6</a:t>
            </a:fld>
            <a:endParaRPr lang="en-US"/>
          </a:p>
        </p:txBody>
      </p:sp>
      <p:sp>
        <p:nvSpPr>
          <p:cNvPr id="5" name="Rectangle 4"/>
          <p:cNvSpPr/>
          <p:nvPr/>
        </p:nvSpPr>
        <p:spPr>
          <a:xfrm>
            <a:off x="610496" y="558938"/>
            <a:ext cx="8077200" cy="6297108"/>
          </a:xfrm>
          <a:prstGeom prst="rect">
            <a:avLst/>
          </a:prstGeom>
        </p:spPr>
        <p:txBody>
          <a:bodyPr wrap="square">
            <a:spAutoFit/>
          </a:bodyPr>
          <a:lstStyle/>
          <a:p>
            <a:pPr lvl="0" algn="just">
              <a:lnSpc>
                <a:spcPct val="115000"/>
              </a:lnSpc>
              <a:spcAft>
                <a:spcPts val="0"/>
              </a:spcAft>
            </a:pP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11. Mountbatten </a:t>
            </a:r>
            <a:r>
              <a:rPr lang="en-US" sz="2200" b="1" dirty="0">
                <a:latin typeface="Times New Roman" panose="02020603050405020304" pitchFamily="18" charset="0"/>
                <a:ea typeface="Times New Roman" panose="02020603050405020304" pitchFamily="18" charset="0"/>
                <a:cs typeface="Vrinda" panose="020B0502040204020203" pitchFamily="34" charset="0"/>
              </a:rPr>
              <a:t>Plan in 1947: </a:t>
            </a:r>
            <a:r>
              <a:rPr lang="en-US" sz="2200" dirty="0">
                <a:latin typeface="Times New Roman" panose="02020603050405020304" pitchFamily="18" charset="0"/>
                <a:ea typeface="Times New Roman" panose="02020603050405020304" pitchFamily="18" charset="0"/>
                <a:cs typeface="Vrinda" panose="020B0502040204020203" pitchFamily="34" charset="0"/>
              </a:rPr>
              <a:t>He was the last Governor General in this region. The British Government was to send Him in order to arrange how and when, power was finally to be transferred into the hands of the Indian people. Making the future constitution under the Constituent assembly of election of 1946. </a:t>
            </a:r>
            <a:endParaRPr lang="en-US" sz="2200" dirty="0" smtClean="0">
              <a:latin typeface="Times New Roman" panose="02020603050405020304" pitchFamily="18" charset="0"/>
              <a:ea typeface="Times New Roman" panose="02020603050405020304" pitchFamily="18" charset="0"/>
              <a:cs typeface="Vrinda" panose="020B0502040204020203" pitchFamily="34" charset="0"/>
            </a:endParaRPr>
          </a:p>
          <a:p>
            <a:pPr lvl="0" algn="just">
              <a:lnSpc>
                <a:spcPct val="115000"/>
              </a:lnSpc>
              <a:spcAft>
                <a:spcPts val="0"/>
              </a:spcAft>
            </a:pPr>
            <a:r>
              <a:rPr lang="en-GB" sz="2200" b="1" dirty="0" smtClean="0">
                <a:latin typeface="Calibri" panose="020F0502020204030204" pitchFamily="34" charset="0"/>
                <a:ea typeface="Times New Roman" panose="02020603050405020304" pitchFamily="18" charset="0"/>
                <a:cs typeface="Vrinda" panose="020B0502040204020203" pitchFamily="34" charset="0"/>
              </a:rPr>
              <a:t>12. </a:t>
            </a:r>
            <a:r>
              <a:rPr lang="en-US" sz="2200" b="1" dirty="0" smtClean="0">
                <a:latin typeface="Times New Roman" panose="02020603050405020304" pitchFamily="18" charset="0"/>
                <a:ea typeface="Times New Roman" panose="02020603050405020304" pitchFamily="18" charset="0"/>
                <a:cs typeface="Vrinda" panose="020B0502040204020203" pitchFamily="34" charset="0"/>
              </a:rPr>
              <a:t>The </a:t>
            </a:r>
            <a:r>
              <a:rPr lang="en-US" sz="2200" b="1" dirty="0">
                <a:latin typeface="Times New Roman" panose="02020603050405020304" pitchFamily="18" charset="0"/>
                <a:ea typeface="Times New Roman" panose="02020603050405020304" pitchFamily="18" charset="0"/>
                <a:cs typeface="Vrinda" panose="020B0502040204020203" pitchFamily="34" charset="0"/>
              </a:rPr>
              <a:t>Indian Independent Act in 1947: </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90170" algn="just">
              <a:lnSpc>
                <a:spcPct val="115000"/>
              </a:lnSpc>
              <a:spcAft>
                <a:spcPts val="0"/>
              </a:spcAft>
            </a:pPr>
            <a:r>
              <a:rPr lang="en-US" sz="2200" dirty="0">
                <a:latin typeface="Times New Roman" panose="02020603050405020304" pitchFamily="18" charset="0"/>
                <a:ea typeface="Times New Roman" panose="02020603050405020304" pitchFamily="18" charset="0"/>
                <a:cs typeface="Vrinda" panose="020B0502040204020203" pitchFamily="34" charset="0"/>
              </a:rPr>
              <a:t>According to Mountbatten plan, the Indian Independence Act, 1947 duly introduced in the British Parliament on 4 July received the Royal Assent on 18 July 1947. Salient Features are such as:</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The Act provided for two dominion states: Pakistan and India.</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The boundaries between the two dominion states were to be determined by a Boundary commission which was headed by Sir Cyril Radcliff.</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Pakistan was to comprise the West Punjab, East Bengal, Sind, North West frontier provinces, Sylhet divisions of Assam Baluchistan. India with rest of </a:t>
            </a:r>
            <a:r>
              <a:rPr lang="en-US" sz="2200" dirty="0" err="1">
                <a:latin typeface="Times New Roman" panose="02020603050405020304" pitchFamily="18" charset="0"/>
                <a:ea typeface="Times New Roman" panose="02020603050405020304" pitchFamily="18" charset="0"/>
                <a:cs typeface="Vrinda" panose="020B0502040204020203" pitchFamily="34" charset="0"/>
              </a:rPr>
              <a:t>teritories</a:t>
            </a:r>
            <a:r>
              <a:rPr lang="en-US" sz="2200" dirty="0">
                <a:latin typeface="Times New Roman" panose="02020603050405020304" pitchFamily="18" charset="0"/>
                <a:ea typeface="Times New Roman" panose="02020603050405020304" pitchFamily="18" charset="0"/>
                <a:cs typeface="Vrinda" panose="020B0502040204020203" pitchFamily="34" charset="0"/>
              </a:rPr>
              <a:t>.</a:t>
            </a:r>
            <a:endParaRPr lang="en-GB" sz="2200" dirty="0">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03088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F2373C-CBA0-4D1E-86A1-7F47A1969C05}" type="slidenum">
              <a:rPr lang="en-US" smtClean="0"/>
              <a:t>7</a:t>
            </a:fld>
            <a:endParaRPr lang="en-US"/>
          </a:p>
        </p:txBody>
      </p:sp>
      <p:sp>
        <p:nvSpPr>
          <p:cNvPr id="5" name="Rectangle 4"/>
          <p:cNvSpPr/>
          <p:nvPr/>
        </p:nvSpPr>
        <p:spPr>
          <a:xfrm>
            <a:off x="381000" y="594564"/>
            <a:ext cx="8153400" cy="6297108"/>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After 15 August 1947, the control of the British Parliament did not execute to this Dominion States. Thus the end of about 200 year’s British rule in this region completed.  </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Muslim league welcomed the Act and the constituent assembly of Pakistan met on August 11, 1947 and elected Mohammad Ali Jinnah, the president and was revered as the Quaid-</a:t>
            </a:r>
            <a:r>
              <a:rPr lang="en-US" sz="2200" dirty="0" err="1">
                <a:latin typeface="Times New Roman" panose="02020603050405020304" pitchFamily="18" charset="0"/>
                <a:ea typeface="Times New Roman" panose="02020603050405020304" pitchFamily="18" charset="0"/>
                <a:cs typeface="Vrinda" panose="020B0502040204020203" pitchFamily="34" charset="0"/>
              </a:rPr>
              <a:t>i</a:t>
            </a:r>
            <a:r>
              <a:rPr lang="en-US" sz="2200" dirty="0">
                <a:latin typeface="Times New Roman" panose="02020603050405020304" pitchFamily="18" charset="0"/>
                <a:ea typeface="Times New Roman" panose="02020603050405020304" pitchFamily="18" charset="0"/>
                <a:cs typeface="Vrinda" panose="020B0502040204020203" pitchFamily="34" charset="0"/>
              </a:rPr>
              <a:t>-</a:t>
            </a:r>
            <a:r>
              <a:rPr lang="en-US" sz="2200" dirty="0" err="1">
                <a:latin typeface="Times New Roman" panose="02020603050405020304" pitchFamily="18" charset="0"/>
                <a:ea typeface="Times New Roman" panose="02020603050405020304" pitchFamily="18" charset="0"/>
                <a:cs typeface="Vrinda" panose="020B0502040204020203" pitchFamily="34" charset="0"/>
              </a:rPr>
              <a:t>Azam</a:t>
            </a:r>
            <a:r>
              <a:rPr lang="en-US" sz="2200" dirty="0">
                <a:latin typeface="Times New Roman" panose="02020603050405020304" pitchFamily="18" charset="0"/>
                <a:ea typeface="Times New Roman" panose="02020603050405020304" pitchFamily="18" charset="0"/>
                <a:cs typeface="Vrinda" panose="020B0502040204020203" pitchFamily="34" charset="0"/>
              </a:rPr>
              <a:t>. After three days he was sworn in as Governor General and </a:t>
            </a:r>
            <a:r>
              <a:rPr lang="en-US" sz="2200" dirty="0" err="1">
                <a:latin typeface="Times New Roman" panose="02020603050405020304" pitchFamily="18" charset="0"/>
                <a:ea typeface="Times New Roman" panose="02020603050405020304" pitchFamily="18" charset="0"/>
                <a:cs typeface="Vrinda" panose="020B0502040204020203" pitchFamily="34" charset="0"/>
              </a:rPr>
              <a:t>Liaquat</a:t>
            </a:r>
            <a:r>
              <a:rPr lang="en-US" sz="2200" dirty="0">
                <a:latin typeface="Times New Roman" panose="02020603050405020304" pitchFamily="18" charset="0"/>
                <a:ea typeface="Times New Roman" panose="02020603050405020304" pitchFamily="18" charset="0"/>
                <a:cs typeface="Vrinda" panose="020B0502040204020203" pitchFamily="34" charset="0"/>
              </a:rPr>
              <a:t> Ali Khan became the </a:t>
            </a:r>
            <a:r>
              <a:rPr lang="en-US" sz="2200" dirty="0" err="1">
                <a:latin typeface="Times New Roman" panose="02020603050405020304" pitchFamily="18" charset="0"/>
                <a:ea typeface="Times New Roman" panose="02020603050405020304" pitchFamily="18" charset="0"/>
                <a:cs typeface="Vrinda" panose="020B0502040204020203" pitchFamily="34" charset="0"/>
              </a:rPr>
              <a:t>priminister</a:t>
            </a:r>
            <a:r>
              <a:rPr lang="en-US" sz="2200" dirty="0">
                <a:latin typeface="Times New Roman" panose="02020603050405020304" pitchFamily="18" charset="0"/>
                <a:ea typeface="Times New Roman" panose="02020603050405020304" pitchFamily="18" charset="0"/>
                <a:cs typeface="Vrinda" panose="020B0502040204020203" pitchFamily="34" charset="0"/>
              </a:rPr>
              <a:t> of Pakistan. </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On the other hand, the Constituent Assembly appointed Lord </a:t>
            </a:r>
            <a:r>
              <a:rPr lang="en-US" sz="2200" dirty="0" err="1">
                <a:latin typeface="Times New Roman" panose="02020603050405020304" pitchFamily="18" charset="0"/>
                <a:ea typeface="Times New Roman" panose="02020603050405020304" pitchFamily="18" charset="0"/>
                <a:cs typeface="Vrinda" panose="020B0502040204020203" pitchFamily="34" charset="0"/>
              </a:rPr>
              <a:t>Maounbatten</a:t>
            </a:r>
            <a:r>
              <a:rPr lang="en-US" sz="2200" dirty="0">
                <a:latin typeface="Times New Roman" panose="02020603050405020304" pitchFamily="18" charset="0"/>
                <a:ea typeface="Times New Roman" panose="02020603050405020304" pitchFamily="18" charset="0"/>
                <a:cs typeface="Vrinda" panose="020B0502040204020203" pitchFamily="34" charset="0"/>
              </a:rPr>
              <a:t> as the first </a:t>
            </a:r>
            <a:r>
              <a:rPr lang="en-US" sz="2200" dirty="0" err="1">
                <a:latin typeface="Times New Roman" panose="02020603050405020304" pitchFamily="18" charset="0"/>
                <a:ea typeface="Times New Roman" panose="02020603050405020304" pitchFamily="18" charset="0"/>
                <a:cs typeface="Vrinda" panose="020B0502040204020203" pitchFamily="34" charset="0"/>
              </a:rPr>
              <a:t>Govenor</a:t>
            </a:r>
            <a:r>
              <a:rPr lang="en-US" sz="2200" dirty="0">
                <a:latin typeface="Times New Roman" panose="02020603050405020304" pitchFamily="18" charset="0"/>
                <a:ea typeface="Times New Roman" panose="02020603050405020304" pitchFamily="18" charset="0"/>
                <a:cs typeface="Vrinda" panose="020B0502040204020203" pitchFamily="34" charset="0"/>
              </a:rPr>
              <a:t> General of the Indian Dominion. In the morning of august 15, 1947, a new cabinet headed by </a:t>
            </a:r>
            <a:r>
              <a:rPr lang="en-US" sz="2200" dirty="0" err="1">
                <a:latin typeface="Times New Roman" panose="02020603050405020304" pitchFamily="18" charset="0"/>
                <a:ea typeface="Times New Roman" panose="02020603050405020304" pitchFamily="18" charset="0"/>
                <a:cs typeface="Vrinda" panose="020B0502040204020203" pitchFamily="34" charset="0"/>
              </a:rPr>
              <a:t>Jawahar</a:t>
            </a:r>
            <a:r>
              <a:rPr lang="en-US" sz="2200" dirty="0">
                <a:latin typeface="Times New Roman" panose="02020603050405020304" pitchFamily="18" charset="0"/>
                <a:ea typeface="Times New Roman" panose="02020603050405020304" pitchFamily="18" charset="0"/>
                <a:cs typeface="Vrinda" panose="020B0502040204020203" pitchFamily="34" charset="0"/>
              </a:rPr>
              <a:t> Lal Nehru who was sworn in as the prime Minister of India. </a:t>
            </a:r>
            <a:endParaRPr lang="en-GB" sz="2200" dirty="0">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cs typeface="Vrinda" panose="020B0502040204020203" pitchFamily="34" charset="0"/>
              </a:rPr>
              <a:t>So, after passing the different historical and communal events, Pakistan in </a:t>
            </a:r>
            <a:r>
              <a:rPr lang="en-US" sz="2200" i="1" dirty="0">
                <a:latin typeface="Times New Roman" panose="02020603050405020304" pitchFamily="18" charset="0"/>
                <a:ea typeface="Times New Roman" panose="02020603050405020304" pitchFamily="18" charset="0"/>
                <a:cs typeface="Vrinda" panose="020B0502040204020203" pitchFamily="34" charset="0"/>
              </a:rPr>
              <a:t>14 August and India in 15 August </a:t>
            </a:r>
            <a:r>
              <a:rPr lang="en-US" sz="2200" dirty="0">
                <a:latin typeface="Times New Roman" panose="02020603050405020304" pitchFamily="18" charset="0"/>
                <a:ea typeface="Times New Roman" panose="02020603050405020304" pitchFamily="18" charset="0"/>
                <a:cs typeface="Vrinda" panose="020B0502040204020203" pitchFamily="34" charset="0"/>
              </a:rPr>
              <a:t>were existed as a Sovereign States in world Map. </a:t>
            </a:r>
            <a:endParaRPr lang="en-GB" sz="2200" dirty="0">
              <a:effectLst/>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304663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F2373C-CBA0-4D1E-86A1-7F47A1969C05}" type="slidenum">
              <a:rPr lang="en-US" smtClean="0"/>
              <a:t>8</a:t>
            </a:fld>
            <a:endParaRPr lang="en-US"/>
          </a:p>
        </p:txBody>
      </p:sp>
      <p:pic>
        <p:nvPicPr>
          <p:cNvPr id="5" name="Picture 4" descr="C:\Users\User\Desktop\PakistanMapPre1971.JPG.webp"/>
          <p:cNvPicPr/>
          <p:nvPr/>
        </p:nvPicPr>
        <p:blipFill>
          <a:blip r:embed="rId2"/>
          <a:srcRect/>
          <a:stretch>
            <a:fillRect/>
          </a:stretch>
        </p:blipFill>
        <p:spPr bwMode="auto">
          <a:xfrm>
            <a:off x="1295400" y="762000"/>
            <a:ext cx="6400800" cy="5410200"/>
          </a:xfrm>
          <a:prstGeom prst="rect">
            <a:avLst/>
          </a:prstGeom>
          <a:noFill/>
          <a:ln w="9525">
            <a:noFill/>
            <a:miter lim="800000"/>
            <a:headEnd/>
            <a:tailEnd/>
          </a:ln>
        </p:spPr>
      </p:pic>
    </p:spTree>
    <p:extLst>
      <p:ext uri="{BB962C8B-B14F-4D97-AF65-F5344CB8AC3E}">
        <p14:creationId xmlns:p14="http://schemas.microsoft.com/office/powerpoint/2010/main" val="391080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19400"/>
            <a:ext cx="5029200" cy="914400"/>
          </a:xfrm>
        </p:spPr>
        <p:txBody>
          <a:bodyPr>
            <a:normAutofit/>
          </a:bodyPr>
          <a:lstStyle/>
          <a:p>
            <a:pPr algn="ctr"/>
            <a:r>
              <a:rPr lang="en-US" b="1" dirty="0">
                <a:solidFill>
                  <a:schemeClr val="tx1"/>
                </a:solidFill>
                <a:latin typeface="Times New Roman" pitchFamily="18" charset="0"/>
                <a:cs typeface="Times New Roman" pitchFamily="18" charset="0"/>
              </a:rPr>
              <a:t>THANKS</a:t>
            </a:r>
          </a:p>
        </p:txBody>
      </p:sp>
      <p:sp>
        <p:nvSpPr>
          <p:cNvPr id="4" name="Slide Number Placeholder 3"/>
          <p:cNvSpPr>
            <a:spLocks noGrp="1"/>
          </p:cNvSpPr>
          <p:nvPr>
            <p:ph type="sldNum" sz="quarter" idx="12"/>
          </p:nvPr>
        </p:nvSpPr>
        <p:spPr/>
        <p:txBody>
          <a:bodyPr/>
          <a:lstStyle/>
          <a:p>
            <a:fld id="{21F2373C-CBA0-4D1E-86A1-7F47A1969C05}" type="slidenum">
              <a:rPr lang="en-US" smtClean="0"/>
              <a:t>9</a:t>
            </a:fld>
            <a:endParaRPr lang="en-US"/>
          </a:p>
        </p:txBody>
      </p:sp>
    </p:spTree>
    <p:extLst>
      <p:ext uri="{BB962C8B-B14F-4D97-AF65-F5344CB8AC3E}">
        <p14:creationId xmlns:p14="http://schemas.microsoft.com/office/powerpoint/2010/main" val="2856720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907</TotalTime>
  <Words>748</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Rounded MT Bold</vt:lpstr>
      <vt:lpstr>Calibri</vt:lpstr>
      <vt:lpstr>Century Gothic</vt:lpstr>
      <vt:lpstr>Symbol</vt:lpstr>
      <vt:lpstr>Times New Roman</vt:lpstr>
      <vt:lpstr>Vrinda</vt:lpstr>
      <vt:lpstr>Wingdings</vt:lpstr>
      <vt:lpstr>Wingdings 2</vt:lpstr>
      <vt:lpstr>Austin</vt:lpstr>
      <vt:lpstr>The Partition of the Sub-Continent in 1947</vt:lpstr>
      <vt:lpstr>The creation of Pakistan and its Background</vt:lpstr>
      <vt:lpstr>Pakistan State </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Lenovo</cp:lastModifiedBy>
  <cp:revision>190</cp:revision>
  <dcterms:created xsi:type="dcterms:W3CDTF">2017-09-21T03:17:37Z</dcterms:created>
  <dcterms:modified xsi:type="dcterms:W3CDTF">2022-11-22T10:02:24Z</dcterms:modified>
</cp:coreProperties>
</file>