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56" r:id="rId4"/>
    <p:sldId id="260" r:id="rId5"/>
    <p:sldId id="261" r:id="rId6"/>
    <p:sldId id="262" r:id="rId7"/>
    <p:sldId id="263" r:id="rId8"/>
    <p:sldId id="264" r:id="rId9"/>
    <p:sldId id="265" r:id="rId10"/>
    <p:sldId id="266" r:id="rId11"/>
    <p:sldId id="272"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375995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D26EE-6EF4-4EE6-AA16-1E034615313B}"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20430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00452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3572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07635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217096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3372005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3451189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672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47705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88742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9D26EE-6EF4-4EE6-AA16-1E034615313B}"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388576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9D26EE-6EF4-4EE6-AA16-1E034615313B}"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383627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05585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59623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19D26EE-6EF4-4EE6-AA16-1E034615313B}" type="datetimeFigureOut">
              <a:rPr lang="en-US" smtClean="0"/>
              <a:t>11/20/2022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8917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D26EE-6EF4-4EE6-AA16-1E034615313B}"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60CEF-2F4D-4F22-AAB2-3E3B4EB86164}" type="slidenum">
              <a:rPr lang="en-US" smtClean="0"/>
              <a:t>‹#›</a:t>
            </a:fld>
            <a:endParaRPr lang="en-US"/>
          </a:p>
        </p:txBody>
      </p:sp>
    </p:spTree>
    <p:extLst>
      <p:ext uri="{BB962C8B-B14F-4D97-AF65-F5344CB8AC3E}">
        <p14:creationId xmlns:p14="http://schemas.microsoft.com/office/powerpoint/2010/main" val="186963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9D26EE-6EF4-4EE6-AA16-1E034615313B}" type="datetimeFigureOut">
              <a:rPr lang="en-US" smtClean="0"/>
              <a:t>11/20/2022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E60CEF-2F4D-4F22-AAB2-3E3B4EB86164}" type="slidenum">
              <a:rPr lang="en-US" smtClean="0"/>
              <a:t>‹#›</a:t>
            </a:fld>
            <a:endParaRPr lang="en-US"/>
          </a:p>
        </p:txBody>
      </p:sp>
    </p:spTree>
    <p:extLst>
      <p:ext uri="{BB962C8B-B14F-4D97-AF65-F5344CB8AC3E}">
        <p14:creationId xmlns:p14="http://schemas.microsoft.com/office/powerpoint/2010/main" val="11665999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330B5A-848A-7245-8121-7078CD9A292E}"/>
              </a:ext>
            </a:extLst>
          </p:cNvPr>
          <p:cNvSpPr>
            <a:spLocks noGrp="1"/>
          </p:cNvSpPr>
          <p:nvPr>
            <p:ph type="title"/>
          </p:nvPr>
        </p:nvSpPr>
        <p:spPr>
          <a:xfrm>
            <a:off x="838200" y="847165"/>
            <a:ext cx="10515600" cy="2407023"/>
          </a:xfrm>
        </p:spPr>
        <p:txBody>
          <a:bodyPr>
            <a:normAutofit/>
          </a:bodyPr>
          <a:lstStyle/>
          <a:p>
            <a:pPr algn="ctr"/>
            <a:r>
              <a:rPr lang="en-US" sz="4000" b="1" u="sng" dirty="0"/>
              <a:t>Lecture-1</a:t>
            </a:r>
            <a:br>
              <a:rPr lang="en-US" sz="4000" b="1" u="sng" dirty="0"/>
            </a:br>
            <a:r>
              <a:rPr lang="en-US" sz="4000" b="1" i="1" dirty="0">
                <a:solidFill>
                  <a:schemeClr val="bg2">
                    <a:lumMod val="25000"/>
                  </a:schemeClr>
                </a:solidFill>
              </a:rPr>
              <a:t>Periodicity of the elements</a:t>
            </a:r>
            <a:r>
              <a:rPr lang="en-US" b="1" dirty="0"/>
              <a:t/>
            </a:r>
            <a:br>
              <a:rPr lang="en-US" b="1" dirty="0"/>
            </a:br>
            <a:endParaRPr lang="en-US" b="1" dirty="0"/>
          </a:p>
        </p:txBody>
      </p:sp>
    </p:spTree>
    <p:extLst>
      <p:ext uri="{BB962C8B-B14F-4D97-AF65-F5344CB8AC3E}">
        <p14:creationId xmlns:p14="http://schemas.microsoft.com/office/powerpoint/2010/main" val="206013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A8ECB-ECA6-1E73-5ED1-7905294035EE}"/>
              </a:ext>
            </a:extLst>
          </p:cNvPr>
          <p:cNvSpPr>
            <a:spLocks noGrp="1"/>
          </p:cNvSpPr>
          <p:nvPr>
            <p:ph type="title"/>
          </p:nvPr>
        </p:nvSpPr>
        <p:spPr>
          <a:xfrm>
            <a:off x="646111" y="452718"/>
            <a:ext cx="9404723" cy="982975"/>
          </a:xfrm>
        </p:spPr>
        <p:txBody>
          <a:bodyPr/>
          <a:lstStyle/>
          <a:p>
            <a:pPr algn="r"/>
            <a:r>
              <a:rPr lang="en-US" sz="3200" b="1" i="1" dirty="0">
                <a:solidFill>
                  <a:schemeClr val="tx1"/>
                </a:solidFill>
              </a:rPr>
              <a:t>Heisenberg uncertainly principle</a:t>
            </a:r>
          </a:p>
        </p:txBody>
      </p:sp>
      <p:sp>
        <p:nvSpPr>
          <p:cNvPr id="3" name="Content Placeholder 2">
            <a:extLst>
              <a:ext uri="{FF2B5EF4-FFF2-40B4-BE49-F238E27FC236}">
                <a16:creationId xmlns="" xmlns:a16="http://schemas.microsoft.com/office/drawing/2014/main" id="{BB41C50A-A697-DA44-EB96-5641F1EE121E}"/>
              </a:ext>
            </a:extLst>
          </p:cNvPr>
          <p:cNvSpPr>
            <a:spLocks noGrp="1"/>
          </p:cNvSpPr>
          <p:nvPr>
            <p:ph idx="1"/>
          </p:nvPr>
        </p:nvSpPr>
        <p:spPr>
          <a:xfrm>
            <a:off x="1103312" y="1247686"/>
            <a:ext cx="8946541" cy="5000714"/>
          </a:xfrm>
        </p:spPr>
        <p:txBody>
          <a:bodyPr>
            <a:normAutofit/>
          </a:bodyPr>
          <a:lstStyle/>
          <a:p>
            <a:pPr marL="0" indent="0">
              <a:buNone/>
            </a:pPr>
            <a:endParaRPr lang="en-US" dirty="0"/>
          </a:p>
          <a:p>
            <a:r>
              <a:rPr lang="en-US" dirty="0"/>
              <a:t>Heisenberg’s uncertainty principle states that it is impossible to measure or calculate exactly, both the position and the momentum of an object. This principle is based on the wave-particle duality of matter. </a:t>
            </a:r>
          </a:p>
          <a:p>
            <a:r>
              <a:rPr lang="en-US" dirty="0" smtClean="0"/>
              <a:t> </a:t>
            </a:r>
            <a:r>
              <a:rPr lang="en-US" dirty="0"/>
              <a:t>It is impossible to measure or calculate exactly, both the position and the momentum of an object. </a:t>
            </a:r>
          </a:p>
          <a:p>
            <a:r>
              <a:rPr lang="en-US" dirty="0"/>
              <a:t>More specifically, if one knows the precise momentum of the particle, it is impossible to know the precise position and vice versa.</a:t>
            </a:r>
          </a:p>
          <a:p>
            <a:endParaRPr lang="en-US" dirty="0"/>
          </a:p>
          <a:p>
            <a:pPr marL="0" indent="0">
              <a:buNone/>
            </a:pPr>
            <a:r>
              <a:rPr lang="en-US" b="1" dirty="0"/>
              <a:t>                              </a:t>
            </a:r>
          </a:p>
        </p:txBody>
      </p:sp>
      <p:sp>
        <p:nvSpPr>
          <p:cNvPr id="9" name="TextBox 8">
            <a:extLst>
              <a:ext uri="{FF2B5EF4-FFF2-40B4-BE49-F238E27FC236}">
                <a16:creationId xmlns="" xmlns:a16="http://schemas.microsoft.com/office/drawing/2014/main" id="{185218AC-CE4D-CAD7-3287-BB85001454BD}"/>
              </a:ext>
            </a:extLst>
          </p:cNvPr>
          <p:cNvSpPr txBox="1"/>
          <p:nvPr/>
        </p:nvSpPr>
        <p:spPr>
          <a:xfrm>
            <a:off x="3052482" y="3112558"/>
            <a:ext cx="6104964" cy="646331"/>
          </a:xfrm>
          <a:prstGeom prst="rect">
            <a:avLst/>
          </a:prstGeom>
          <a:noFill/>
        </p:spPr>
        <p:txBody>
          <a:bodyPr wrap="square">
            <a:spAutoFit/>
          </a:bodyPr>
          <a:lstStyle/>
          <a:p>
            <a:r>
              <a:rPr lang="el-GR" dirty="0"/>
              <a:t/>
            </a:r>
            <a:br>
              <a:rPr lang="el-GR" dirty="0"/>
            </a:br>
            <a:endParaRPr lang="en-US" dirty="0"/>
          </a:p>
        </p:txBody>
      </p:sp>
    </p:spTree>
    <p:extLst>
      <p:ext uri="{BB962C8B-B14F-4D97-AF65-F5344CB8AC3E}">
        <p14:creationId xmlns:p14="http://schemas.microsoft.com/office/powerpoint/2010/main" val="243163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Mathematically this situation is represented by:</a:t>
            </a:r>
          </a:p>
          <a:p>
            <a:pPr marL="0" indent="0" algn="ctr">
              <a:buNone/>
            </a:pPr>
            <a:r>
              <a:rPr lang="el-GR" b="1" dirty="0"/>
              <a:t>Δ</a:t>
            </a:r>
            <a:r>
              <a:rPr lang="en-US" b="1" dirty="0"/>
              <a:t>p</a:t>
            </a:r>
            <a:r>
              <a:rPr lang="el-GR" b="1" dirty="0"/>
              <a:t>Δ</a:t>
            </a:r>
            <a:r>
              <a:rPr lang="en-US" b="1" dirty="0"/>
              <a:t>x </a:t>
            </a:r>
            <a:r>
              <a:rPr lang="en-US" sz="2400" b="1" dirty="0"/>
              <a:t>≥</a:t>
            </a:r>
            <a:r>
              <a:rPr lang="en-US" b="1" dirty="0"/>
              <a:t> h/4</a:t>
            </a:r>
            <a:r>
              <a:rPr lang="el-GR" b="1" dirty="0" smtClean="0"/>
              <a:t>π</a:t>
            </a:r>
            <a:endParaRPr lang="en-US" b="1" dirty="0" smtClean="0"/>
          </a:p>
          <a:p>
            <a:pPr marL="0" indent="0" algn="ctr">
              <a:buNone/>
            </a:pPr>
            <a:r>
              <a:rPr lang="en-US" b="1" dirty="0" smtClean="0"/>
              <a:t>Where, </a:t>
            </a:r>
            <a:r>
              <a:rPr lang="el-GR" b="1" dirty="0"/>
              <a:t>Δ</a:t>
            </a:r>
            <a:r>
              <a:rPr lang="en-US" b="1" dirty="0"/>
              <a:t>x </a:t>
            </a:r>
            <a:r>
              <a:rPr lang="en-US" b="1" dirty="0" smtClean="0"/>
              <a:t>= position of the particle</a:t>
            </a:r>
          </a:p>
          <a:p>
            <a:pPr marL="0" indent="0" algn="ctr">
              <a:buNone/>
            </a:pPr>
            <a:r>
              <a:rPr lang="el-GR" b="1" dirty="0"/>
              <a:t>Δ</a:t>
            </a:r>
            <a:r>
              <a:rPr lang="en-US" b="1" dirty="0" smtClean="0"/>
              <a:t>p= momentum of the particle</a:t>
            </a:r>
          </a:p>
          <a:p>
            <a:pPr marL="0" indent="0" algn="ctr">
              <a:buNone/>
            </a:pPr>
            <a:r>
              <a:rPr lang="en-US" b="1" dirty="0" smtClean="0"/>
              <a:t>H= </a:t>
            </a:r>
            <a:r>
              <a:rPr lang="en-US" b="1" dirty="0" err="1" smtClean="0"/>
              <a:t>Plank”s</a:t>
            </a:r>
            <a:r>
              <a:rPr lang="en-US" b="1" dirty="0" smtClean="0"/>
              <a:t> constant</a:t>
            </a:r>
          </a:p>
          <a:p>
            <a:pPr marL="0" indent="0" algn="ctr">
              <a:buNone/>
            </a:pPr>
            <a:endParaRPr lang="en-US" b="1" dirty="0"/>
          </a:p>
        </p:txBody>
      </p:sp>
    </p:spTree>
    <p:extLst>
      <p:ext uri="{BB962C8B-B14F-4D97-AF65-F5344CB8AC3E}">
        <p14:creationId xmlns:p14="http://schemas.microsoft.com/office/powerpoint/2010/main" val="155276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A8ECB-ECA6-1E73-5ED1-7905294035EE}"/>
              </a:ext>
            </a:extLst>
          </p:cNvPr>
          <p:cNvSpPr>
            <a:spLocks noGrp="1"/>
          </p:cNvSpPr>
          <p:nvPr>
            <p:ph type="title"/>
          </p:nvPr>
        </p:nvSpPr>
        <p:spPr/>
        <p:txBody>
          <a:bodyPr/>
          <a:lstStyle/>
          <a:p>
            <a:pPr algn="ctr"/>
            <a:r>
              <a:rPr lang="en-US" b="1" dirty="0" smtClean="0">
                <a:solidFill>
                  <a:schemeClr val="tx1"/>
                </a:solidFill>
              </a:rPr>
              <a:t>The </a:t>
            </a:r>
            <a:r>
              <a:rPr lang="en-US" b="1" dirty="0" err="1" smtClean="0">
                <a:solidFill>
                  <a:schemeClr val="tx1"/>
                </a:solidFill>
              </a:rPr>
              <a:t>Hund's</a:t>
            </a:r>
            <a:r>
              <a:rPr lang="en-US" b="1" dirty="0" smtClean="0">
                <a:solidFill>
                  <a:schemeClr val="tx1"/>
                </a:solidFill>
              </a:rPr>
              <a:t> </a:t>
            </a:r>
            <a:r>
              <a:rPr lang="en-US" b="1" dirty="0">
                <a:solidFill>
                  <a:schemeClr val="tx1"/>
                </a:solidFill>
              </a:rPr>
              <a:t>rule</a:t>
            </a:r>
          </a:p>
        </p:txBody>
      </p:sp>
      <p:sp>
        <p:nvSpPr>
          <p:cNvPr id="3" name="Content Placeholder 2">
            <a:extLst>
              <a:ext uri="{FF2B5EF4-FFF2-40B4-BE49-F238E27FC236}">
                <a16:creationId xmlns="" xmlns:a16="http://schemas.microsoft.com/office/drawing/2014/main" id="{BB41C50A-A697-DA44-EB96-5641F1EE121E}"/>
              </a:ext>
            </a:extLst>
          </p:cNvPr>
          <p:cNvSpPr>
            <a:spLocks noGrp="1"/>
          </p:cNvSpPr>
          <p:nvPr>
            <p:ph idx="1"/>
          </p:nvPr>
        </p:nvSpPr>
        <p:spPr>
          <a:xfrm>
            <a:off x="556310" y="1239141"/>
            <a:ext cx="10912146" cy="4130246"/>
          </a:xfrm>
        </p:spPr>
        <p:txBody>
          <a:bodyPr/>
          <a:lstStyle/>
          <a:p>
            <a:r>
              <a:rPr lang="en-US" b="1" dirty="0" smtClean="0"/>
              <a:t>“Every </a:t>
            </a:r>
            <a:r>
              <a:rPr lang="en-US" b="1" dirty="0"/>
              <a:t>orbital in a sublevel is singly occupied before any orbital is doubly occupied</a:t>
            </a:r>
            <a:r>
              <a:rPr lang="en-US" b="1" dirty="0" smtClean="0"/>
              <a:t>.”</a:t>
            </a:r>
          </a:p>
          <a:p>
            <a:r>
              <a:rPr lang="en-US" b="1" dirty="0" smtClean="0"/>
              <a:t>“ All </a:t>
            </a:r>
            <a:r>
              <a:rPr lang="en-US" b="1" dirty="0"/>
              <a:t>of the electrons in singly occupied orbitals have the same spin (to maximize total spin</a:t>
            </a:r>
            <a:r>
              <a:rPr lang="en-US" b="1" dirty="0" smtClean="0"/>
              <a:t>).”</a:t>
            </a:r>
            <a:endParaRPr lang="en-US" b="1" dirty="0"/>
          </a:p>
          <a:p>
            <a:endParaRPr lang="en-US" b="1" dirty="0"/>
          </a:p>
        </p:txBody>
      </p:sp>
      <p:pic>
        <p:nvPicPr>
          <p:cNvPr id="5" name="Picture 4">
            <a:extLst>
              <a:ext uri="{FF2B5EF4-FFF2-40B4-BE49-F238E27FC236}">
                <a16:creationId xmlns="" xmlns:a16="http://schemas.microsoft.com/office/drawing/2014/main" id="{7354CE63-5E7F-B2CD-D536-3FE09D6D6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3439"/>
            <a:ext cx="12192000" cy="3934561"/>
          </a:xfrm>
          <a:prstGeom prst="rect">
            <a:avLst/>
          </a:prstGeom>
        </p:spPr>
      </p:pic>
    </p:spTree>
    <p:extLst>
      <p:ext uri="{BB962C8B-B14F-4D97-AF65-F5344CB8AC3E}">
        <p14:creationId xmlns:p14="http://schemas.microsoft.com/office/powerpoint/2010/main" val="300252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A8ECB-ECA6-1E73-5ED1-7905294035EE}"/>
              </a:ext>
            </a:extLst>
          </p:cNvPr>
          <p:cNvSpPr>
            <a:spLocks noGrp="1"/>
          </p:cNvSpPr>
          <p:nvPr>
            <p:ph type="title"/>
          </p:nvPr>
        </p:nvSpPr>
        <p:spPr/>
        <p:txBody>
          <a:bodyPr/>
          <a:lstStyle/>
          <a:p>
            <a:pPr algn="ctr"/>
            <a:r>
              <a:rPr lang="en-US" b="1" dirty="0">
                <a:solidFill>
                  <a:schemeClr val="tx1"/>
                </a:solidFill>
              </a:rPr>
              <a:t>Hund's rule</a:t>
            </a:r>
          </a:p>
        </p:txBody>
      </p:sp>
      <p:pic>
        <p:nvPicPr>
          <p:cNvPr id="6" name="Picture 5">
            <a:extLst>
              <a:ext uri="{FF2B5EF4-FFF2-40B4-BE49-F238E27FC236}">
                <a16:creationId xmlns="" xmlns:a16="http://schemas.microsoft.com/office/drawing/2014/main" id="{75854295-DE17-73CD-547C-FB502A4C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176"/>
            <a:ext cx="12192000" cy="5378824"/>
          </a:xfrm>
          <a:prstGeom prst="rect">
            <a:avLst/>
          </a:prstGeom>
        </p:spPr>
      </p:pic>
    </p:spTree>
    <p:extLst>
      <p:ext uri="{BB962C8B-B14F-4D97-AF65-F5344CB8AC3E}">
        <p14:creationId xmlns:p14="http://schemas.microsoft.com/office/powerpoint/2010/main" val="182565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A8ECB-ECA6-1E73-5ED1-7905294035EE}"/>
              </a:ext>
            </a:extLst>
          </p:cNvPr>
          <p:cNvSpPr>
            <a:spLocks noGrp="1"/>
          </p:cNvSpPr>
          <p:nvPr>
            <p:ph type="title"/>
          </p:nvPr>
        </p:nvSpPr>
        <p:spPr>
          <a:xfrm>
            <a:off x="744569" y="313764"/>
            <a:ext cx="8596668" cy="990601"/>
          </a:xfrm>
        </p:spPr>
        <p:txBody>
          <a:bodyPr/>
          <a:lstStyle/>
          <a:p>
            <a:pPr algn="ctr"/>
            <a:r>
              <a:rPr lang="en-US" b="1" dirty="0">
                <a:solidFill>
                  <a:schemeClr val="tx1"/>
                </a:solidFill>
              </a:rPr>
              <a:t>periodic properties </a:t>
            </a:r>
          </a:p>
        </p:txBody>
      </p:sp>
      <p:sp>
        <p:nvSpPr>
          <p:cNvPr id="3" name="Content Placeholder 2">
            <a:extLst>
              <a:ext uri="{FF2B5EF4-FFF2-40B4-BE49-F238E27FC236}">
                <a16:creationId xmlns="" xmlns:a16="http://schemas.microsoft.com/office/drawing/2014/main" id="{C221C8DE-7E53-A4BE-1C59-9CEEF1A4A2B4}"/>
              </a:ext>
            </a:extLst>
          </p:cNvPr>
          <p:cNvSpPr>
            <a:spLocks noGrp="1"/>
          </p:cNvSpPr>
          <p:nvPr>
            <p:ph idx="1"/>
          </p:nvPr>
        </p:nvSpPr>
        <p:spPr>
          <a:xfrm>
            <a:off x="610099" y="1169894"/>
            <a:ext cx="8870078" cy="5553635"/>
          </a:xfrm>
        </p:spPr>
        <p:txBody>
          <a:bodyPr>
            <a:normAutofit/>
          </a:bodyPr>
          <a:lstStyle/>
          <a:p>
            <a:pPr marL="0" indent="0" algn="just">
              <a:buNone/>
            </a:pPr>
            <a:r>
              <a:rPr lang="en-US" sz="2000" b="1" dirty="0"/>
              <a:t>1. </a:t>
            </a:r>
            <a:r>
              <a:rPr lang="en-US" sz="2000" b="1" i="0" u="sng" dirty="0">
                <a:solidFill>
                  <a:srgbClr val="282828"/>
                </a:solidFill>
                <a:effectLst/>
                <a:latin typeface="Lato" panose="020B0604020202020204" pitchFamily="34" charset="0"/>
              </a:rPr>
              <a:t>Atomic Radius</a:t>
            </a:r>
          </a:p>
          <a:p>
            <a:pPr algn="just">
              <a:buFont typeface="Wingdings" panose="05000000000000000000" pitchFamily="2" charset="2"/>
              <a:buChar char="q"/>
            </a:pPr>
            <a:r>
              <a:rPr lang="en-US" sz="1600" i="0" dirty="0">
                <a:effectLst/>
              </a:rPr>
              <a:t>The atomic radius is the distance from the atomic nucleus to the outermost stable electron of a neutral atom.</a:t>
            </a:r>
          </a:p>
          <a:p>
            <a:pPr algn="just">
              <a:buFont typeface="Wingdings" panose="05000000000000000000" pitchFamily="2" charset="2"/>
              <a:buChar char="q"/>
            </a:pPr>
            <a:r>
              <a:rPr lang="en-US" sz="1600" dirty="0"/>
              <a:t>In practice, the value is obtained by measuring the diameter of an atom and dividing it in half.</a:t>
            </a:r>
          </a:p>
          <a:p>
            <a:pPr algn="just">
              <a:buFont typeface="Wingdings" panose="05000000000000000000" pitchFamily="2" charset="2"/>
              <a:buChar char="q"/>
            </a:pPr>
            <a:r>
              <a:rPr lang="en-US" sz="1600" dirty="0"/>
              <a:t>The radii of neutral atoms range from 30 to 300 pm or trillionths of a meter.</a:t>
            </a:r>
          </a:p>
          <a:p>
            <a:pPr marL="0" indent="0" algn="just">
              <a:buNone/>
            </a:pPr>
            <a:endParaRPr lang="en-US" sz="1600" dirty="0"/>
          </a:p>
          <a:p>
            <a:pPr marL="0" indent="0" algn="just">
              <a:buNone/>
            </a:pPr>
            <a:r>
              <a:rPr lang="en-US" sz="2000" b="1" dirty="0"/>
              <a:t>2. </a:t>
            </a:r>
            <a:r>
              <a:rPr lang="en-US" sz="2000" b="1" i="0" u="sng" dirty="0">
                <a:solidFill>
                  <a:srgbClr val="282828"/>
                </a:solidFill>
                <a:effectLst/>
                <a:latin typeface="Lato" panose="020B0604020202020204" pitchFamily="34" charset="0"/>
              </a:rPr>
              <a:t>Ionic Radius</a:t>
            </a:r>
          </a:p>
          <a:p>
            <a:pPr algn="just">
              <a:buFont typeface="Wingdings" panose="05000000000000000000" pitchFamily="2" charset="2"/>
              <a:buChar char="q"/>
            </a:pPr>
            <a:r>
              <a:rPr lang="en-US" sz="1600" dirty="0"/>
              <a:t>The ionic radius is half the distance between two gas atoms that are just touching each other.</a:t>
            </a:r>
          </a:p>
          <a:p>
            <a:pPr algn="just">
              <a:buFont typeface="Wingdings" panose="05000000000000000000" pitchFamily="2" charset="2"/>
              <a:buChar char="q"/>
            </a:pPr>
            <a:r>
              <a:rPr lang="en-US" sz="1600" dirty="0"/>
              <a:t>Values range from 30 pm to over 200 pm. </a:t>
            </a:r>
          </a:p>
          <a:p>
            <a:pPr algn="just">
              <a:buFont typeface="Wingdings" panose="05000000000000000000" pitchFamily="2" charset="2"/>
              <a:buChar char="q"/>
            </a:pPr>
            <a:r>
              <a:rPr lang="en-US" sz="1600" dirty="0"/>
              <a:t> In a neutral atom, the atomic and ionic radii are the same.</a:t>
            </a:r>
          </a:p>
          <a:p>
            <a:pPr algn="just">
              <a:buFont typeface="Wingdings" panose="05000000000000000000" pitchFamily="2" charset="2"/>
              <a:buChar char="q"/>
            </a:pPr>
            <a:r>
              <a:rPr lang="en-US" sz="1600" dirty="0"/>
              <a:t>If the atom loses its outermost electron (positively charged or cation), the ionic radius is smaller than the atomic radius.</a:t>
            </a:r>
          </a:p>
          <a:p>
            <a:pPr marL="0" indent="0" algn="just">
              <a:buNone/>
            </a:pPr>
            <a:endParaRPr lang="en-US" sz="1600" dirty="0"/>
          </a:p>
        </p:txBody>
      </p:sp>
    </p:spTree>
    <p:extLst>
      <p:ext uri="{BB962C8B-B14F-4D97-AF65-F5344CB8AC3E}">
        <p14:creationId xmlns:p14="http://schemas.microsoft.com/office/powerpoint/2010/main" val="75355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A8ECB-ECA6-1E73-5ED1-7905294035EE}"/>
              </a:ext>
            </a:extLst>
          </p:cNvPr>
          <p:cNvSpPr>
            <a:spLocks noGrp="1"/>
          </p:cNvSpPr>
          <p:nvPr>
            <p:ph type="title"/>
          </p:nvPr>
        </p:nvSpPr>
        <p:spPr>
          <a:xfrm>
            <a:off x="744569" y="313764"/>
            <a:ext cx="8596668" cy="990601"/>
          </a:xfrm>
        </p:spPr>
        <p:txBody>
          <a:bodyPr/>
          <a:lstStyle/>
          <a:p>
            <a:pPr algn="ctr"/>
            <a:r>
              <a:rPr lang="en-US" b="1" dirty="0">
                <a:solidFill>
                  <a:schemeClr val="tx1"/>
                </a:solidFill>
              </a:rPr>
              <a:t>periodic properties </a:t>
            </a:r>
          </a:p>
        </p:txBody>
      </p:sp>
      <p:sp>
        <p:nvSpPr>
          <p:cNvPr id="3" name="Content Placeholder 2">
            <a:extLst>
              <a:ext uri="{FF2B5EF4-FFF2-40B4-BE49-F238E27FC236}">
                <a16:creationId xmlns="" xmlns:a16="http://schemas.microsoft.com/office/drawing/2014/main" id="{C221C8DE-7E53-A4BE-1C59-9CEEF1A4A2B4}"/>
              </a:ext>
            </a:extLst>
          </p:cNvPr>
          <p:cNvSpPr>
            <a:spLocks noGrp="1"/>
          </p:cNvSpPr>
          <p:nvPr>
            <p:ph idx="1"/>
          </p:nvPr>
        </p:nvSpPr>
        <p:spPr>
          <a:xfrm>
            <a:off x="610099" y="1721224"/>
            <a:ext cx="8870078" cy="5002305"/>
          </a:xfrm>
        </p:spPr>
        <p:txBody>
          <a:bodyPr>
            <a:normAutofit lnSpcReduction="10000"/>
          </a:bodyPr>
          <a:lstStyle/>
          <a:p>
            <a:pPr marL="0" indent="0" algn="just">
              <a:buNone/>
            </a:pPr>
            <a:r>
              <a:rPr lang="en-US" sz="2000" b="1" i="0" dirty="0">
                <a:solidFill>
                  <a:srgbClr val="282828"/>
                </a:solidFill>
                <a:effectLst/>
                <a:latin typeface="Lato" panose="020B0604020202020204" pitchFamily="34" charset="0"/>
              </a:rPr>
              <a:t>3. </a:t>
            </a:r>
            <a:r>
              <a:rPr lang="en-US" sz="2000" b="1" i="0" u="sng" dirty="0">
                <a:solidFill>
                  <a:srgbClr val="282828"/>
                </a:solidFill>
                <a:effectLst/>
                <a:latin typeface="Lato" panose="020B0604020202020204" pitchFamily="34" charset="0"/>
              </a:rPr>
              <a:t>Ionization potential</a:t>
            </a:r>
          </a:p>
          <a:p>
            <a:pPr algn="just">
              <a:buFont typeface="Wingdings" panose="05000000000000000000" pitchFamily="2" charset="2"/>
              <a:buChar char="q"/>
            </a:pPr>
            <a:r>
              <a:rPr lang="en-US" sz="1600" i="0" dirty="0">
                <a:solidFill>
                  <a:srgbClr val="282828"/>
                </a:solidFill>
                <a:effectLst/>
              </a:rPr>
              <a:t> the amount of energy required to remove an electron from an isolated atom or molecule</a:t>
            </a:r>
          </a:p>
          <a:p>
            <a:pPr algn="just">
              <a:buFont typeface="Wingdings" panose="05000000000000000000" pitchFamily="2" charset="2"/>
              <a:buChar char="q"/>
            </a:pPr>
            <a:r>
              <a:rPr lang="en-US" sz="1600" dirty="0"/>
              <a:t>Ionization potential increases going left to right across a period because of increased nuclear attraction.</a:t>
            </a:r>
          </a:p>
          <a:p>
            <a:pPr algn="just">
              <a:buFont typeface="Wingdings" panose="05000000000000000000" pitchFamily="2" charset="2"/>
              <a:buChar char="q"/>
            </a:pPr>
            <a:r>
              <a:rPr lang="en-US" sz="1600" dirty="0"/>
              <a:t>Going down the group the </a:t>
            </a:r>
            <a:r>
              <a:rPr lang="en-US" sz="1600"/>
              <a:t>Ionization potential should </a:t>
            </a:r>
            <a:r>
              <a:rPr lang="en-US" sz="1600" dirty="0"/>
              <a:t>decrease since the electron is being added increasingly further away from the nucleus. Electron becomes less tightly bound and can be easily removed.</a:t>
            </a:r>
          </a:p>
          <a:p>
            <a:pPr algn="just">
              <a:buFont typeface="Wingdings" panose="05000000000000000000" pitchFamily="2" charset="2"/>
              <a:buChar char="q"/>
            </a:pPr>
            <a:endParaRPr lang="en-US" sz="1600" dirty="0"/>
          </a:p>
          <a:p>
            <a:pPr marL="0" indent="0" algn="just">
              <a:buNone/>
            </a:pPr>
            <a:r>
              <a:rPr lang="en-US" sz="2000" b="1" dirty="0"/>
              <a:t>4. </a:t>
            </a:r>
            <a:r>
              <a:rPr lang="en-US" sz="2000" b="1" i="0" u="sng" dirty="0">
                <a:solidFill>
                  <a:srgbClr val="282828"/>
                </a:solidFill>
                <a:effectLst/>
                <a:latin typeface="Lato" panose="020B0604020202020204" pitchFamily="34" charset="0"/>
              </a:rPr>
              <a:t>Electron affinity</a:t>
            </a:r>
          </a:p>
          <a:p>
            <a:pPr algn="just">
              <a:buFont typeface="Wingdings" panose="05000000000000000000" pitchFamily="2" charset="2"/>
              <a:buChar char="q"/>
            </a:pPr>
            <a:r>
              <a:rPr lang="en-US" sz="1600" dirty="0"/>
              <a:t>The amount of energy released when an electron is added to a neutral atom to form an anion.</a:t>
            </a:r>
          </a:p>
          <a:p>
            <a:pPr algn="just">
              <a:buFont typeface="Wingdings" panose="05000000000000000000" pitchFamily="2" charset="2"/>
              <a:buChar char="q"/>
            </a:pPr>
            <a:r>
              <a:rPr lang="en-US" sz="1600" dirty="0"/>
              <a:t>Electron affinity increases going left to right across a period because of increased nuclear attraction.</a:t>
            </a:r>
          </a:p>
          <a:p>
            <a:pPr algn="just">
              <a:buFont typeface="Wingdings" panose="05000000000000000000" pitchFamily="2" charset="2"/>
              <a:buChar char="q"/>
            </a:pPr>
            <a:r>
              <a:rPr lang="en-US" sz="1600" dirty="0"/>
              <a:t>Going down the group the electron affinity should decrease since the electron is being added increasingly further away from the nucleus. Electron becomes less tightly bound and can be easily removed.</a:t>
            </a:r>
          </a:p>
        </p:txBody>
      </p:sp>
    </p:spTree>
    <p:extLst>
      <p:ext uri="{BB962C8B-B14F-4D97-AF65-F5344CB8AC3E}">
        <p14:creationId xmlns:p14="http://schemas.microsoft.com/office/powerpoint/2010/main" val="105913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D7288-C2C7-32C0-945E-EB016443C3BE}"/>
              </a:ext>
            </a:extLst>
          </p:cNvPr>
          <p:cNvSpPr>
            <a:spLocks noGrp="1"/>
          </p:cNvSpPr>
          <p:nvPr>
            <p:ph type="ctrTitle"/>
          </p:nvPr>
        </p:nvSpPr>
        <p:spPr>
          <a:xfrm>
            <a:off x="1238126" y="2164976"/>
            <a:ext cx="7766936" cy="1156447"/>
          </a:xfrm>
        </p:spPr>
        <p:txBody>
          <a:bodyPr/>
          <a:lstStyle/>
          <a:p>
            <a:pPr algn="ctr"/>
            <a:r>
              <a:rPr lang="en-US" b="1" i="1" dirty="0">
                <a:solidFill>
                  <a:schemeClr val="tx1"/>
                </a:solidFill>
              </a:rPr>
              <a:t>Thank You</a:t>
            </a:r>
          </a:p>
        </p:txBody>
      </p:sp>
    </p:spTree>
    <p:extLst>
      <p:ext uri="{BB962C8B-B14F-4D97-AF65-F5344CB8AC3E}">
        <p14:creationId xmlns:p14="http://schemas.microsoft.com/office/powerpoint/2010/main" val="18457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736B1D-17A8-D747-7239-3BCC01FDC4AD}"/>
              </a:ext>
            </a:extLst>
          </p:cNvPr>
          <p:cNvSpPr>
            <a:spLocks noGrp="1"/>
          </p:cNvSpPr>
          <p:nvPr>
            <p:ph type="title"/>
          </p:nvPr>
        </p:nvSpPr>
        <p:spPr>
          <a:xfrm>
            <a:off x="677334" y="0"/>
            <a:ext cx="8596668" cy="1320800"/>
          </a:xfrm>
        </p:spPr>
        <p:txBody>
          <a:bodyPr/>
          <a:lstStyle/>
          <a:p>
            <a:pPr algn="ctr"/>
            <a:r>
              <a:rPr lang="en-US" b="1" dirty="0" err="1">
                <a:solidFill>
                  <a:schemeClr val="bg2">
                    <a:lumMod val="25000"/>
                  </a:schemeClr>
                </a:solidFill>
              </a:rPr>
              <a:t>Mendeleev’S</a:t>
            </a:r>
            <a:r>
              <a:rPr lang="en-US" b="1" dirty="0">
                <a:solidFill>
                  <a:schemeClr val="bg2">
                    <a:lumMod val="25000"/>
                  </a:schemeClr>
                </a:solidFill>
              </a:rPr>
              <a:t> Law</a:t>
            </a:r>
          </a:p>
        </p:txBody>
      </p:sp>
      <p:sp>
        <p:nvSpPr>
          <p:cNvPr id="3" name="Content Placeholder 2">
            <a:extLst>
              <a:ext uri="{FF2B5EF4-FFF2-40B4-BE49-F238E27FC236}">
                <a16:creationId xmlns="" xmlns:a16="http://schemas.microsoft.com/office/drawing/2014/main" id="{5673F1D9-4FDE-FA5B-EB21-3F089F9E2CE8}"/>
              </a:ext>
            </a:extLst>
          </p:cNvPr>
          <p:cNvSpPr>
            <a:spLocks noGrp="1"/>
          </p:cNvSpPr>
          <p:nvPr>
            <p:ph idx="1"/>
          </p:nvPr>
        </p:nvSpPr>
        <p:spPr>
          <a:xfrm>
            <a:off x="529416" y="1320800"/>
            <a:ext cx="8596668" cy="3880773"/>
          </a:xfrm>
        </p:spPr>
        <p:txBody>
          <a:bodyPr>
            <a:normAutofit/>
          </a:bodyPr>
          <a:lstStyle/>
          <a:p>
            <a:pPr marL="0" indent="0">
              <a:buNone/>
            </a:pPr>
            <a:r>
              <a:rPr lang="en-US" sz="2400" dirty="0"/>
              <a:t>The properties are a periodic function of their atomic mass</a:t>
            </a:r>
          </a:p>
          <a:p>
            <a:pPr marL="0" indent="0">
              <a:buNone/>
            </a:pPr>
            <a:endParaRPr lang="en-US" sz="2400" dirty="0"/>
          </a:p>
        </p:txBody>
      </p:sp>
      <p:pic>
        <p:nvPicPr>
          <p:cNvPr id="5" name="Picture 4">
            <a:extLst>
              <a:ext uri="{FF2B5EF4-FFF2-40B4-BE49-F238E27FC236}">
                <a16:creationId xmlns="" xmlns:a16="http://schemas.microsoft.com/office/drawing/2014/main" id="{FEEDF3D9-EE40-D854-47DA-570EC0330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750" y="2111188"/>
            <a:ext cx="6096000" cy="4572000"/>
          </a:xfrm>
          <a:prstGeom prst="rect">
            <a:avLst/>
          </a:prstGeom>
        </p:spPr>
      </p:pic>
    </p:spTree>
    <p:extLst>
      <p:ext uri="{BB962C8B-B14F-4D97-AF65-F5344CB8AC3E}">
        <p14:creationId xmlns:p14="http://schemas.microsoft.com/office/powerpoint/2010/main" val="134933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2B1A9-EDAF-CE78-E4E4-C0E451F766D6}"/>
              </a:ext>
            </a:extLst>
          </p:cNvPr>
          <p:cNvSpPr>
            <a:spLocks noGrp="1"/>
          </p:cNvSpPr>
          <p:nvPr>
            <p:ph type="ctrTitle"/>
          </p:nvPr>
        </p:nvSpPr>
        <p:spPr>
          <a:xfrm>
            <a:off x="1402976" y="0"/>
            <a:ext cx="9144000" cy="988825"/>
          </a:xfrm>
        </p:spPr>
        <p:txBody>
          <a:bodyPr/>
          <a:lstStyle/>
          <a:p>
            <a:pPr algn="ctr"/>
            <a:r>
              <a:rPr lang="en-US" sz="4400" b="1" dirty="0">
                <a:solidFill>
                  <a:schemeClr val="bg2">
                    <a:lumMod val="25000"/>
                  </a:schemeClr>
                </a:solidFill>
              </a:rPr>
              <a:t>Modern Periodic Table</a:t>
            </a:r>
          </a:p>
        </p:txBody>
      </p:sp>
      <p:sp>
        <p:nvSpPr>
          <p:cNvPr id="3" name="Subtitle 2">
            <a:extLst>
              <a:ext uri="{FF2B5EF4-FFF2-40B4-BE49-F238E27FC236}">
                <a16:creationId xmlns="" xmlns:a16="http://schemas.microsoft.com/office/drawing/2014/main" id="{779A4127-AD06-3C8A-B866-2FA7009B86EB}"/>
              </a:ext>
            </a:extLst>
          </p:cNvPr>
          <p:cNvSpPr>
            <a:spLocks noGrp="1"/>
          </p:cNvSpPr>
          <p:nvPr>
            <p:ph type="subTitle" idx="1"/>
          </p:nvPr>
        </p:nvSpPr>
        <p:spPr>
          <a:xfrm>
            <a:off x="1524000" y="1277471"/>
            <a:ext cx="9144000" cy="3980329"/>
          </a:xfrm>
        </p:spPr>
        <p:txBody>
          <a:bodyPr/>
          <a:lstStyle/>
          <a:p>
            <a:endParaRPr lang="en-US" dirty="0"/>
          </a:p>
        </p:txBody>
      </p:sp>
      <p:pic>
        <p:nvPicPr>
          <p:cNvPr id="5" name="Picture 4">
            <a:extLst>
              <a:ext uri="{FF2B5EF4-FFF2-40B4-BE49-F238E27FC236}">
                <a16:creationId xmlns="" xmlns:a16="http://schemas.microsoft.com/office/drawing/2014/main" id="{1F8B8E75-4CF8-714A-55A2-69934BA28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250"/>
            <a:ext cx="12192000" cy="5816750"/>
          </a:xfrm>
          <a:prstGeom prst="rect">
            <a:avLst/>
          </a:prstGeom>
        </p:spPr>
      </p:pic>
    </p:spTree>
    <p:extLst>
      <p:ext uri="{BB962C8B-B14F-4D97-AF65-F5344CB8AC3E}">
        <p14:creationId xmlns:p14="http://schemas.microsoft.com/office/powerpoint/2010/main" val="62937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24C9B-74D9-7246-3542-C80969D19C73}"/>
              </a:ext>
            </a:extLst>
          </p:cNvPr>
          <p:cNvSpPr>
            <a:spLocks noGrp="1"/>
          </p:cNvSpPr>
          <p:nvPr>
            <p:ph type="title"/>
          </p:nvPr>
        </p:nvSpPr>
        <p:spPr>
          <a:xfrm>
            <a:off x="677334" y="156238"/>
            <a:ext cx="8596668" cy="1320800"/>
          </a:xfrm>
        </p:spPr>
        <p:txBody>
          <a:bodyPr/>
          <a:lstStyle/>
          <a:p>
            <a:pPr algn="ctr"/>
            <a:r>
              <a:rPr lang="en-US" b="1" dirty="0">
                <a:solidFill>
                  <a:schemeClr val="bg2">
                    <a:lumMod val="25000"/>
                  </a:schemeClr>
                </a:solidFill>
              </a:rPr>
              <a:t>distribution of electron in atom</a:t>
            </a:r>
          </a:p>
        </p:txBody>
      </p:sp>
      <p:sp>
        <p:nvSpPr>
          <p:cNvPr id="3" name="Content Placeholder 2">
            <a:extLst>
              <a:ext uri="{FF2B5EF4-FFF2-40B4-BE49-F238E27FC236}">
                <a16:creationId xmlns="" xmlns:a16="http://schemas.microsoft.com/office/drawing/2014/main" id="{E8370106-0C21-3C56-1C47-0BCA3885955A}"/>
              </a:ext>
            </a:extLst>
          </p:cNvPr>
          <p:cNvSpPr>
            <a:spLocks noGrp="1"/>
          </p:cNvSpPr>
          <p:nvPr>
            <p:ph idx="1"/>
          </p:nvPr>
        </p:nvSpPr>
        <p:spPr/>
        <p:txBody>
          <a:bodyPr/>
          <a:lstStyle/>
          <a:p>
            <a:pPr marL="0" indent="0">
              <a:buNone/>
            </a:pPr>
            <a:r>
              <a:rPr lang="en-US" sz="2400" dirty="0"/>
              <a:t>Electron Capacity=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2n</a:t>
            </a:r>
            <a:r>
              <a:rPr lang="en-US" sz="2400" b="1" baseline="30000" dirty="0">
                <a:effectLst/>
                <a:latin typeface="Calibri" panose="020F0502020204030204" pitchFamily="34" charset="0"/>
                <a:ea typeface="Calibri" panose="020F0502020204030204" pitchFamily="34" charset="0"/>
                <a:cs typeface="Times New Roman" panose="02020603050405020304" pitchFamily="18" charset="0"/>
              </a:rPr>
              <a:t>2</a:t>
            </a:r>
          </a:p>
          <a:p>
            <a:pPr marL="0" indent="0">
              <a:buNone/>
            </a:pPr>
            <a:r>
              <a:rPr lang="en-US" sz="2400" b="1" baseline="30000" dirty="0">
                <a:latin typeface="+mj-lt"/>
                <a:ea typeface="Calibri" panose="020F0502020204030204" pitchFamily="34" charset="0"/>
                <a:cs typeface="Times New Roman" panose="02020603050405020304" pitchFamily="18" charset="0"/>
              </a:rPr>
              <a:t>                                      </a:t>
            </a:r>
            <a:r>
              <a:rPr lang="en-US" sz="2400" baseline="30000" dirty="0">
                <a:latin typeface="+mj-lt"/>
                <a:ea typeface="Calibri" panose="020F0502020204030204" pitchFamily="34" charset="0"/>
                <a:cs typeface="Times New Roman" panose="02020603050405020304" pitchFamily="18" charset="0"/>
              </a:rPr>
              <a:t>where, n=Shell number</a:t>
            </a:r>
            <a:endParaRPr lang="en-US" sz="24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 xmlns:a16="http://schemas.microsoft.com/office/drawing/2014/main" id="{0387288D-8488-B6BC-1E5F-EE38992FD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06" y="3106271"/>
            <a:ext cx="6333565" cy="3595491"/>
          </a:xfrm>
          <a:prstGeom prst="rect">
            <a:avLst/>
          </a:prstGeom>
        </p:spPr>
      </p:pic>
    </p:spTree>
    <p:extLst>
      <p:ext uri="{BB962C8B-B14F-4D97-AF65-F5344CB8AC3E}">
        <p14:creationId xmlns:p14="http://schemas.microsoft.com/office/powerpoint/2010/main" val="294248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2829FD-71BB-CB0C-630E-E376D6DDD8B4}"/>
              </a:ext>
            </a:extLst>
          </p:cNvPr>
          <p:cNvSpPr>
            <a:spLocks noGrp="1"/>
          </p:cNvSpPr>
          <p:nvPr>
            <p:ph type="title"/>
          </p:nvPr>
        </p:nvSpPr>
        <p:spPr/>
        <p:txBody>
          <a:bodyPr/>
          <a:lstStyle/>
          <a:p>
            <a:pPr algn="ctr"/>
            <a:r>
              <a:rPr lang="en-US" b="1" dirty="0">
                <a:solidFill>
                  <a:schemeClr val="bg2">
                    <a:lumMod val="25000"/>
                  </a:schemeClr>
                </a:solidFill>
              </a:rPr>
              <a:t>distribution of electron in atom</a:t>
            </a:r>
            <a:endParaRPr lang="en-US" dirty="0"/>
          </a:p>
        </p:txBody>
      </p:sp>
      <p:sp>
        <p:nvSpPr>
          <p:cNvPr id="3" name="Content Placeholder 2">
            <a:extLst>
              <a:ext uri="{FF2B5EF4-FFF2-40B4-BE49-F238E27FC236}">
                <a16:creationId xmlns="" xmlns:a16="http://schemas.microsoft.com/office/drawing/2014/main" id="{F522A943-A856-19A7-E69A-910A0296EAFE}"/>
              </a:ext>
            </a:extLst>
          </p:cNvPr>
          <p:cNvSpPr>
            <a:spLocks noGrp="1"/>
          </p:cNvSpPr>
          <p:nvPr>
            <p:ph idx="1"/>
          </p:nvPr>
        </p:nvSpPr>
        <p:spPr>
          <a:xfrm>
            <a:off x="677334" y="2160589"/>
            <a:ext cx="5642784" cy="4441917"/>
          </a:xfrm>
        </p:spPr>
        <p:txBody>
          <a:bodyPr/>
          <a:lstStyle/>
          <a:p>
            <a:pPr algn="just"/>
            <a:r>
              <a:rPr lang="en-US" dirty="0"/>
              <a:t>Sub shells(</a:t>
            </a:r>
            <a:r>
              <a:rPr lang="en-US" i="1" dirty="0"/>
              <a:t>l</a:t>
            </a:r>
            <a:r>
              <a:rPr lang="en-US" dirty="0"/>
              <a:t>) are the orbitals with the s, p, d and f shells that have their own unique quantum numbers and spin patterns when electrons are treated as waves.</a:t>
            </a:r>
          </a:p>
          <a:p>
            <a:pPr algn="just"/>
            <a:r>
              <a:rPr lang="en-US" dirty="0"/>
              <a:t>Number of subshell in a shell= shell number; n=2 has two sub shells- s, p.</a:t>
            </a:r>
          </a:p>
          <a:p>
            <a:pPr algn="just"/>
            <a:r>
              <a:rPr lang="en-US" dirty="0"/>
              <a:t>First subshell s has 1 orbital and each successive subshell adds 2 more orbitals. So p has 3, d has 5 and f has 7 orbitals.</a:t>
            </a:r>
          </a:p>
          <a:p>
            <a:pPr algn="just"/>
            <a:r>
              <a:rPr lang="en-US" dirty="0"/>
              <a:t>Each orbital can hold only 2 electrons of opposite spin.</a:t>
            </a:r>
          </a:p>
          <a:p>
            <a:endParaRPr lang="en-US" dirty="0"/>
          </a:p>
          <a:p>
            <a:endParaRPr lang="en-US" dirty="0"/>
          </a:p>
        </p:txBody>
      </p:sp>
      <p:pic>
        <p:nvPicPr>
          <p:cNvPr id="5" name="Picture 4">
            <a:extLst>
              <a:ext uri="{FF2B5EF4-FFF2-40B4-BE49-F238E27FC236}">
                <a16:creationId xmlns="" xmlns:a16="http://schemas.microsoft.com/office/drawing/2014/main" id="{22206E24-4044-4A61-0F9F-94EB58715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530" y="2028312"/>
            <a:ext cx="5619470" cy="4706470"/>
          </a:xfrm>
          <a:prstGeom prst="rect">
            <a:avLst/>
          </a:prstGeom>
        </p:spPr>
      </p:pic>
    </p:spTree>
    <p:extLst>
      <p:ext uri="{BB962C8B-B14F-4D97-AF65-F5344CB8AC3E}">
        <p14:creationId xmlns:p14="http://schemas.microsoft.com/office/powerpoint/2010/main" val="392363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4C1701-CC44-18DE-8C2E-19AD7F8D6606}"/>
              </a:ext>
            </a:extLst>
          </p:cNvPr>
          <p:cNvSpPr>
            <a:spLocks noGrp="1"/>
          </p:cNvSpPr>
          <p:nvPr>
            <p:ph type="title"/>
          </p:nvPr>
        </p:nvSpPr>
        <p:spPr/>
        <p:txBody>
          <a:bodyPr/>
          <a:lstStyle/>
          <a:p>
            <a:pPr algn="ctr"/>
            <a:r>
              <a:rPr lang="en-US" b="1" dirty="0">
                <a:solidFill>
                  <a:schemeClr val="bg2">
                    <a:lumMod val="25000"/>
                  </a:schemeClr>
                </a:solidFill>
              </a:rPr>
              <a:t>distribution of electron in atom</a:t>
            </a:r>
            <a:endParaRPr lang="en-US" b="1" dirty="0">
              <a:solidFill>
                <a:schemeClr val="tx1"/>
              </a:solidFill>
            </a:endParaRPr>
          </a:p>
        </p:txBody>
      </p:sp>
      <p:pic>
        <p:nvPicPr>
          <p:cNvPr id="5" name="Content Placeholder 4">
            <a:extLst>
              <a:ext uri="{FF2B5EF4-FFF2-40B4-BE49-F238E27FC236}">
                <a16:creationId xmlns="" xmlns:a16="http://schemas.microsoft.com/office/drawing/2014/main" id="{AB316758-79C8-329D-F338-89B674ED6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118" y="2129862"/>
            <a:ext cx="7119539" cy="4041314"/>
          </a:xfrm>
        </p:spPr>
      </p:pic>
    </p:spTree>
    <p:extLst>
      <p:ext uri="{BB962C8B-B14F-4D97-AF65-F5344CB8AC3E}">
        <p14:creationId xmlns:p14="http://schemas.microsoft.com/office/powerpoint/2010/main" val="58862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865BFA-C058-7427-1D7F-468B4F755A4E}"/>
              </a:ext>
            </a:extLst>
          </p:cNvPr>
          <p:cNvSpPr>
            <a:spLocks noGrp="1"/>
          </p:cNvSpPr>
          <p:nvPr>
            <p:ph type="title"/>
          </p:nvPr>
        </p:nvSpPr>
        <p:spPr/>
        <p:txBody>
          <a:bodyPr/>
          <a:lstStyle/>
          <a:p>
            <a:pPr algn="ctr"/>
            <a:r>
              <a:rPr lang="en-US" b="1" dirty="0">
                <a:solidFill>
                  <a:schemeClr val="tx1"/>
                </a:solidFill>
              </a:rPr>
              <a:t>Pauli exclusion principle</a:t>
            </a:r>
          </a:p>
        </p:txBody>
      </p:sp>
      <p:sp>
        <p:nvSpPr>
          <p:cNvPr id="3" name="Content Placeholder 2">
            <a:extLst>
              <a:ext uri="{FF2B5EF4-FFF2-40B4-BE49-F238E27FC236}">
                <a16:creationId xmlns="" xmlns:a16="http://schemas.microsoft.com/office/drawing/2014/main" id="{965DBBA0-3E4A-F0E2-69D7-C802A76C4018}"/>
              </a:ext>
            </a:extLst>
          </p:cNvPr>
          <p:cNvSpPr>
            <a:spLocks noGrp="1"/>
          </p:cNvSpPr>
          <p:nvPr>
            <p:ph idx="1"/>
          </p:nvPr>
        </p:nvSpPr>
        <p:spPr>
          <a:xfrm>
            <a:off x="677334" y="1653989"/>
            <a:ext cx="6853019" cy="4387374"/>
          </a:xfrm>
        </p:spPr>
        <p:txBody>
          <a:bodyPr/>
          <a:lstStyle/>
          <a:p>
            <a:pPr algn="just"/>
            <a:r>
              <a:rPr lang="en-US" dirty="0"/>
              <a:t>In an atom or molecule, no two electrons can have the same four electronic quantum numbers. As an orbital can contain a maximum of only two electrons, the two electrons must have opposing spins. This means if one electron is assigned as a spin up (+1/2) electron, the other electron must be spin-down (-1/2) electron.</a:t>
            </a:r>
          </a:p>
        </p:txBody>
      </p:sp>
      <p:pic>
        <p:nvPicPr>
          <p:cNvPr id="6" name="Picture 5">
            <a:extLst>
              <a:ext uri="{FF2B5EF4-FFF2-40B4-BE49-F238E27FC236}">
                <a16:creationId xmlns="" xmlns:a16="http://schemas.microsoft.com/office/drawing/2014/main" id="{7075ECB1-992B-C6C3-7EEC-F3A10D69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613" y="1270000"/>
            <a:ext cx="4475387" cy="4334480"/>
          </a:xfrm>
          <a:prstGeom prst="rect">
            <a:avLst/>
          </a:prstGeom>
        </p:spPr>
      </p:pic>
    </p:spTree>
    <p:extLst>
      <p:ext uri="{BB962C8B-B14F-4D97-AF65-F5344CB8AC3E}">
        <p14:creationId xmlns:p14="http://schemas.microsoft.com/office/powerpoint/2010/main" val="20473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74B72-2A9C-CB1D-EC84-0B17B0688D83}"/>
              </a:ext>
            </a:extLst>
          </p:cNvPr>
          <p:cNvSpPr>
            <a:spLocks noGrp="1"/>
          </p:cNvSpPr>
          <p:nvPr>
            <p:ph type="title"/>
          </p:nvPr>
        </p:nvSpPr>
        <p:spPr>
          <a:xfrm>
            <a:off x="646111" y="452718"/>
            <a:ext cx="9404723" cy="991521"/>
          </a:xfrm>
        </p:spPr>
        <p:txBody>
          <a:bodyPr/>
          <a:lstStyle/>
          <a:p>
            <a:pPr algn="ctr"/>
            <a:r>
              <a:rPr lang="en-US" b="1" i="1" dirty="0" smtClean="0">
                <a:solidFill>
                  <a:schemeClr val="tx1"/>
                </a:solidFill>
              </a:rPr>
              <a:t> The </a:t>
            </a:r>
            <a:r>
              <a:rPr lang="en-US" b="1" i="1" dirty="0" err="1" smtClean="0">
                <a:solidFill>
                  <a:schemeClr val="tx1"/>
                </a:solidFill>
              </a:rPr>
              <a:t>Aufbau</a:t>
            </a:r>
            <a:r>
              <a:rPr lang="en-US" b="1" i="1" dirty="0" smtClean="0">
                <a:solidFill>
                  <a:schemeClr val="tx1"/>
                </a:solidFill>
              </a:rPr>
              <a:t> </a:t>
            </a:r>
            <a:r>
              <a:rPr lang="en-US" b="1" i="1" dirty="0">
                <a:solidFill>
                  <a:schemeClr val="tx1"/>
                </a:solidFill>
              </a:rPr>
              <a:t>principle</a:t>
            </a:r>
            <a:endParaRPr lang="en-US" i="1" dirty="0">
              <a:solidFill>
                <a:schemeClr val="tx1"/>
              </a:solidFill>
            </a:endParaRPr>
          </a:p>
        </p:txBody>
      </p:sp>
      <p:sp>
        <p:nvSpPr>
          <p:cNvPr id="3" name="Content Placeholder 2">
            <a:extLst>
              <a:ext uri="{FF2B5EF4-FFF2-40B4-BE49-F238E27FC236}">
                <a16:creationId xmlns="" xmlns:a16="http://schemas.microsoft.com/office/drawing/2014/main" id="{272E85BE-800E-5214-64C8-ED64CD0A7B1E}"/>
              </a:ext>
            </a:extLst>
          </p:cNvPr>
          <p:cNvSpPr>
            <a:spLocks noGrp="1"/>
          </p:cNvSpPr>
          <p:nvPr>
            <p:ph idx="1"/>
          </p:nvPr>
        </p:nvSpPr>
        <p:spPr>
          <a:xfrm>
            <a:off x="677334" y="1444239"/>
            <a:ext cx="7321530" cy="5144820"/>
          </a:xfrm>
        </p:spPr>
        <p:txBody>
          <a:bodyPr>
            <a:normAutofit fontScale="92500" lnSpcReduction="10000"/>
          </a:bodyPr>
          <a:lstStyle/>
          <a:p>
            <a:pPr algn="just"/>
            <a:endParaRPr lang="en-US" dirty="0" smtClean="0">
              <a:solidFill>
                <a:srgbClr val="000000"/>
              </a:solidFill>
            </a:endParaRPr>
          </a:p>
          <a:p>
            <a:pPr marL="0" indent="0" algn="just">
              <a:buNone/>
            </a:pPr>
            <a:r>
              <a:rPr lang="en-US" b="1" dirty="0"/>
              <a:t>The </a:t>
            </a:r>
            <a:r>
              <a:rPr lang="en-US" b="1" dirty="0" err="1"/>
              <a:t>Aufbau</a:t>
            </a:r>
            <a:r>
              <a:rPr lang="en-US" b="1" dirty="0"/>
              <a:t> principle dictates the manner in which electrons are filled in the atomic orbitals of an atom in its ground state.</a:t>
            </a:r>
          </a:p>
          <a:p>
            <a:pPr algn="just"/>
            <a:r>
              <a:rPr lang="en-US" dirty="0"/>
              <a:t>It states that electrons are filled into atomic orbitals in the increasing order of orbital energy level. According to the </a:t>
            </a:r>
            <a:r>
              <a:rPr lang="en-US" dirty="0" err="1"/>
              <a:t>Aufbau</a:t>
            </a:r>
            <a:r>
              <a:rPr lang="en-US" dirty="0"/>
              <a:t> principle, the available atomic orbitals with the lowest energy levels are occupied before those with higher energy levels</a:t>
            </a:r>
            <a:r>
              <a:rPr lang="en-US" dirty="0" smtClean="0"/>
              <a:t>. So, </a:t>
            </a:r>
            <a:r>
              <a:rPr lang="en-US" dirty="0"/>
              <a:t>a</a:t>
            </a:r>
            <a:r>
              <a:rPr lang="en-US" dirty="0" smtClean="0"/>
              <a:t>n</a:t>
            </a:r>
            <a:r>
              <a:rPr lang="en-US" i="0" dirty="0" smtClean="0">
                <a:effectLst/>
              </a:rPr>
              <a:t> </a:t>
            </a:r>
            <a:r>
              <a:rPr lang="en-US" i="0" dirty="0">
                <a:effectLst/>
              </a:rPr>
              <a:t>electron occupies orbitals in order from lowest energy to highest.</a:t>
            </a:r>
          </a:p>
          <a:p>
            <a:pPr algn="just"/>
            <a:r>
              <a:rPr lang="en-US" dirty="0"/>
              <a:t>The Aufbau (German for building up, construction) principle is sometimes referred to as the "building up" principle.</a:t>
            </a:r>
          </a:p>
          <a:p>
            <a:pPr algn="just"/>
            <a:r>
              <a:rPr lang="en-US" dirty="0"/>
              <a:t>Construction of a building begins at the bottom. The foundation is laid, and the building goes up step by step.</a:t>
            </a:r>
          </a:p>
          <a:p>
            <a:pPr algn="just"/>
            <a:r>
              <a:rPr lang="en-US" dirty="0"/>
              <a:t>The lowest energy sublevel is always 1s and then step by step  energy goes up 2s, 2p, 3s and so on.</a:t>
            </a:r>
          </a:p>
          <a:p>
            <a:endParaRPr lang="en-US" dirty="0"/>
          </a:p>
        </p:txBody>
      </p:sp>
      <p:pic>
        <p:nvPicPr>
          <p:cNvPr id="10" name="Picture 9">
            <a:extLst>
              <a:ext uri="{FF2B5EF4-FFF2-40B4-BE49-F238E27FC236}">
                <a16:creationId xmlns="" xmlns:a16="http://schemas.microsoft.com/office/drawing/2014/main" id="{6B87111A-A87A-FA02-0226-908F08051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942" y="1674976"/>
            <a:ext cx="3377420" cy="4848929"/>
          </a:xfrm>
          <a:prstGeom prst="rect">
            <a:avLst/>
          </a:prstGeom>
        </p:spPr>
      </p:pic>
    </p:spTree>
    <p:extLst>
      <p:ext uri="{BB962C8B-B14F-4D97-AF65-F5344CB8AC3E}">
        <p14:creationId xmlns:p14="http://schemas.microsoft.com/office/powerpoint/2010/main" val="271637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74B72-2A9C-CB1D-EC84-0B17B0688D83}"/>
              </a:ext>
            </a:extLst>
          </p:cNvPr>
          <p:cNvSpPr>
            <a:spLocks noGrp="1"/>
          </p:cNvSpPr>
          <p:nvPr>
            <p:ph type="title"/>
          </p:nvPr>
        </p:nvSpPr>
        <p:spPr/>
        <p:txBody>
          <a:bodyPr/>
          <a:lstStyle/>
          <a:p>
            <a:pPr algn="ctr"/>
            <a:r>
              <a:rPr lang="en-US" b="1" dirty="0" smtClean="0">
                <a:solidFill>
                  <a:schemeClr val="tx1"/>
                </a:solidFill>
              </a:rPr>
              <a:t>The </a:t>
            </a:r>
            <a:r>
              <a:rPr lang="en-US" b="1" dirty="0" err="1" smtClean="0">
                <a:solidFill>
                  <a:schemeClr val="tx1"/>
                </a:solidFill>
              </a:rPr>
              <a:t>Aufbau</a:t>
            </a:r>
            <a:r>
              <a:rPr lang="en-US" b="1" dirty="0" smtClean="0">
                <a:solidFill>
                  <a:schemeClr val="tx1"/>
                </a:solidFill>
              </a:rPr>
              <a:t> </a:t>
            </a:r>
            <a:r>
              <a:rPr lang="en-US" b="1" dirty="0">
                <a:solidFill>
                  <a:schemeClr val="tx1"/>
                </a:solidFill>
              </a:rPr>
              <a:t>principle</a:t>
            </a:r>
            <a:endParaRPr lang="en-US" dirty="0"/>
          </a:p>
        </p:txBody>
      </p:sp>
      <p:sp>
        <p:nvSpPr>
          <p:cNvPr id="3" name="Content Placeholder 2">
            <a:extLst>
              <a:ext uri="{FF2B5EF4-FFF2-40B4-BE49-F238E27FC236}">
                <a16:creationId xmlns="" xmlns:a16="http://schemas.microsoft.com/office/drawing/2014/main" id="{272E85BE-800E-5214-64C8-ED64CD0A7B1E}"/>
              </a:ext>
            </a:extLst>
          </p:cNvPr>
          <p:cNvSpPr>
            <a:spLocks noGrp="1"/>
          </p:cNvSpPr>
          <p:nvPr>
            <p:ph idx="1"/>
          </p:nvPr>
        </p:nvSpPr>
        <p:spPr>
          <a:xfrm>
            <a:off x="677334" y="2160589"/>
            <a:ext cx="8596668" cy="4428470"/>
          </a:xfrm>
        </p:spPr>
        <p:txBody>
          <a:bodyPr/>
          <a:lstStyle/>
          <a:p>
            <a:pPr marL="0" indent="0">
              <a:buNone/>
            </a:pPr>
            <a:r>
              <a:rPr lang="en-US" b="1" dirty="0"/>
              <a:t>Example of Aufbau Principle:</a:t>
            </a:r>
          </a:p>
          <a:p>
            <a:r>
              <a:rPr lang="en-US" dirty="0"/>
              <a:t>Sulphur has an atomic number of 16, indicating that it has a total of 16 electrons.</a:t>
            </a:r>
          </a:p>
          <a:p>
            <a:r>
              <a:rPr lang="en-US" dirty="0"/>
              <a:t>According to the Aufbau principle, two of these electrons are in the 1s subshell, eight are in the 2s and 2p subshells, and the rest are dispersed between the 3s and 3p subshells.</a:t>
            </a:r>
          </a:p>
          <a:p>
            <a:r>
              <a:rPr lang="en-US" dirty="0"/>
              <a:t>As a result, </a:t>
            </a:r>
            <a:r>
              <a:rPr lang="en-US" dirty="0" err="1"/>
              <a:t>sulphur’s</a:t>
            </a:r>
            <a:r>
              <a:rPr lang="en-US" dirty="0"/>
              <a:t> electron configuration can be expressed as </a:t>
            </a:r>
            <a:r>
              <a:rPr lang="en-US" b="1" i="0" dirty="0">
                <a:solidFill>
                  <a:srgbClr val="000000"/>
                </a:solidFill>
                <a:effectLst/>
                <a:latin typeface="Poppins" panose="00000500000000000000" pitchFamily="2" charset="0"/>
              </a:rPr>
              <a:t>1s</a:t>
            </a:r>
            <a:r>
              <a:rPr lang="en-US" b="1" i="0" baseline="30000" dirty="0">
                <a:solidFill>
                  <a:srgbClr val="000000"/>
                </a:solidFill>
                <a:effectLst/>
                <a:latin typeface="Poppins" panose="00000500000000000000" pitchFamily="2" charset="0"/>
              </a:rPr>
              <a:t>2</a:t>
            </a:r>
            <a:r>
              <a:rPr lang="en-US" b="1" i="0" dirty="0">
                <a:solidFill>
                  <a:srgbClr val="000000"/>
                </a:solidFill>
                <a:effectLst/>
                <a:latin typeface="Poppins" panose="00000500000000000000" pitchFamily="2" charset="0"/>
              </a:rPr>
              <a:t> 2s</a:t>
            </a:r>
            <a:r>
              <a:rPr lang="en-US" b="1" i="0" baseline="30000" dirty="0">
                <a:solidFill>
                  <a:srgbClr val="000000"/>
                </a:solidFill>
                <a:effectLst/>
                <a:latin typeface="Poppins" panose="00000500000000000000" pitchFamily="2" charset="0"/>
              </a:rPr>
              <a:t>2</a:t>
            </a:r>
            <a:r>
              <a:rPr lang="en-US" b="1" i="0" dirty="0">
                <a:solidFill>
                  <a:srgbClr val="000000"/>
                </a:solidFill>
                <a:effectLst/>
                <a:latin typeface="Poppins" panose="00000500000000000000" pitchFamily="2" charset="0"/>
              </a:rPr>
              <a:t> 2p</a:t>
            </a:r>
            <a:r>
              <a:rPr lang="en-US" b="1" i="0" baseline="30000" dirty="0">
                <a:solidFill>
                  <a:srgbClr val="000000"/>
                </a:solidFill>
                <a:effectLst/>
                <a:latin typeface="Poppins" panose="00000500000000000000" pitchFamily="2" charset="0"/>
              </a:rPr>
              <a:t>6</a:t>
            </a:r>
            <a:r>
              <a:rPr lang="en-US" b="1" i="0" dirty="0">
                <a:solidFill>
                  <a:srgbClr val="000000"/>
                </a:solidFill>
                <a:effectLst/>
                <a:latin typeface="Poppins" panose="00000500000000000000" pitchFamily="2" charset="0"/>
              </a:rPr>
              <a:t> 3s</a:t>
            </a:r>
            <a:r>
              <a:rPr lang="en-US" b="1" i="0" baseline="30000" dirty="0">
                <a:solidFill>
                  <a:srgbClr val="000000"/>
                </a:solidFill>
                <a:effectLst/>
                <a:latin typeface="Poppins" panose="00000500000000000000" pitchFamily="2" charset="0"/>
              </a:rPr>
              <a:t>2</a:t>
            </a:r>
            <a:r>
              <a:rPr lang="en-US" b="1" i="0" dirty="0">
                <a:solidFill>
                  <a:srgbClr val="000000"/>
                </a:solidFill>
                <a:effectLst/>
                <a:latin typeface="Poppins" panose="00000500000000000000" pitchFamily="2" charset="0"/>
              </a:rPr>
              <a:t> </a:t>
            </a:r>
            <a:r>
              <a:rPr lang="en-US" b="1" i="0" dirty="0" smtClean="0">
                <a:solidFill>
                  <a:srgbClr val="000000"/>
                </a:solidFill>
                <a:effectLst/>
                <a:latin typeface="Poppins" panose="00000500000000000000" pitchFamily="2" charset="0"/>
              </a:rPr>
              <a:t>3p</a:t>
            </a:r>
            <a:r>
              <a:rPr lang="en-US" b="1" baseline="30000" dirty="0">
                <a:solidFill>
                  <a:srgbClr val="000000"/>
                </a:solidFill>
                <a:latin typeface="Poppins" panose="00000500000000000000" pitchFamily="2" charset="0"/>
              </a:rPr>
              <a:t>4</a:t>
            </a:r>
            <a:endParaRPr lang="en-US" b="1" dirty="0"/>
          </a:p>
        </p:txBody>
      </p:sp>
    </p:spTree>
    <p:extLst>
      <p:ext uri="{BB962C8B-B14F-4D97-AF65-F5344CB8AC3E}">
        <p14:creationId xmlns:p14="http://schemas.microsoft.com/office/powerpoint/2010/main" val="1505201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291</TotalTime>
  <Words>818</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Lato</vt:lpstr>
      <vt:lpstr>Poppins</vt:lpstr>
      <vt:lpstr>Times New Roman</vt:lpstr>
      <vt:lpstr>Wingdings</vt:lpstr>
      <vt:lpstr>Wingdings 3</vt:lpstr>
      <vt:lpstr>Ion</vt:lpstr>
      <vt:lpstr>Lecture-1 Periodicity of the elements </vt:lpstr>
      <vt:lpstr>Mendeleev’S Law</vt:lpstr>
      <vt:lpstr>Modern Periodic Table</vt:lpstr>
      <vt:lpstr>distribution of electron in atom</vt:lpstr>
      <vt:lpstr>distribution of electron in atom</vt:lpstr>
      <vt:lpstr>distribution of electron in atom</vt:lpstr>
      <vt:lpstr>Pauli exclusion principle</vt:lpstr>
      <vt:lpstr> The Aufbau principle</vt:lpstr>
      <vt:lpstr>The Aufbau principle</vt:lpstr>
      <vt:lpstr>Heisenberg uncertainly principle</vt:lpstr>
      <vt:lpstr>PowerPoint Presentation</vt:lpstr>
      <vt:lpstr>The Hund's rule</vt:lpstr>
      <vt:lpstr>Hund's rule</vt:lpstr>
      <vt:lpstr>periodic properties </vt:lpstr>
      <vt:lpstr>periodic properties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Periodicity of the elements </dc:title>
  <dc:creator>HP</dc:creator>
  <cp:lastModifiedBy>Lenovo</cp:lastModifiedBy>
  <cp:revision>36</cp:revision>
  <dcterms:created xsi:type="dcterms:W3CDTF">2022-11-05T19:10:53Z</dcterms:created>
  <dcterms:modified xsi:type="dcterms:W3CDTF">2022-11-20T04:57:08Z</dcterms:modified>
</cp:coreProperties>
</file>