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4" r:id="rId6"/>
    <p:sldId id="272" r:id="rId7"/>
    <p:sldId id="273" r:id="rId8"/>
    <p:sldId id="279" r:id="rId9"/>
    <p:sldId id="280" r:id="rId10"/>
    <p:sldId id="282" r:id="rId11"/>
    <p:sldId id="286" r:id="rId12"/>
    <p:sldId id="289" r:id="rId13"/>
    <p:sldId id="288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94744"/>
  </p:normalViewPr>
  <p:slideViewPr>
    <p:cSldViewPr snapToGrid="0">
      <p:cViewPr>
        <p:scale>
          <a:sx n="86" d="100"/>
          <a:sy n="86" d="100"/>
        </p:scale>
        <p:origin x="24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/Documents/2023/2023_Summer/Research/PacketGenerator/mta-sts/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[analysis.csv]Sheet1!PivotTable1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MTA-STS</a:t>
            </a:r>
            <a:r>
              <a:rPr lang="en-US" baseline="0"/>
              <a:t> Validation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4D3-2443-B6B3-BD1ECE5F40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64D3-2443-B6B3-BD1ECE5F40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64D3-2443-B6B3-BD1ECE5F40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FALSE</c:v>
                </c:pt>
                <c:pt idx="1">
                  <c:v>TRUE</c:v>
                </c:pt>
                <c:pt idx="2">
                  <c:v>None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218</c:v>
                </c:pt>
                <c:pt idx="1">
                  <c:v>19</c:v>
                </c:pt>
                <c:pt idx="2">
                  <c:v>3515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D3-2443-B6B3-BD1ECE5F4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9-564C-9432-BD4340836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9-564C-9432-BD4340836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BEAF-EDA5-A423-8321-D27F32F25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92C1-02A6-A526-A8CA-7883A20C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6F48-34F2-281C-F8BD-C4ABFF66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C34E-F074-A6B2-6B3E-D66AA530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5F44-6BA1-3DDD-D43F-F9AD6EF9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1380-E41F-603E-B568-69A8854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6F616-A5D1-5E0D-DEA4-F71731C4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20E7-00A1-D966-014E-0FE5C1C0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E6F2-5601-DFD5-C926-70062BDA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EF4F-93F6-7B3C-1522-CE588A2F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AB449-7179-3253-CC0E-F0C83A30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B5F3-5ABB-9F9E-4E97-CB37D4DA0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2A76-794C-9206-72F7-9F0F5B93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DEB9-3D3A-E031-0DE3-EE1C404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053F-0826-69A9-E53E-9A9E12A9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AE68-FBE6-B608-E56C-DAD48B73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B939-4C0B-1175-446E-17B2933B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6580-E3EA-E0D1-24C5-C9DA15D0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E651-61A1-85D9-C632-275D0DB2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4700-D48B-CCBA-4E3F-FD3077E2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7607-5DAA-4F10-8351-D261B311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400A-0278-35A4-E77B-88ECF446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E384-027B-B872-5535-AF9A0609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5B03-8551-ED4C-A908-CBF01BBA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EBD6-A49F-A316-A47E-692B2A73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9649-BA38-966A-57D3-EF784017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E73D-6DED-5665-B605-C1C2AAC5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2D74-6220-AFC0-766F-D0AFA448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4744-C288-E9C1-CFF4-B8A80FEE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27B7-D3AD-AA01-2965-9C8DC46A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1262-9FBB-7992-AEF9-0272F036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4CF5-2055-76EE-2B7E-11DD95AA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3BB5-328A-292F-4D2A-16CB97ED3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5CB3-A7AF-380E-5873-F82A4EFB1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03114-AABE-B56B-74F0-1D4C5B3BB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DC9D7-4B03-38D8-32CF-334524EDE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C1AF7-BE8B-8843-5CF6-57962369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10EB0-0895-99F6-86B6-F9A36E42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D43F2-4795-F40A-A13D-2F18C5B8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A4BE-856F-A1C5-5E8D-37539BF6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4738-A2E9-0D7F-F83B-BABFF7CD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19FEF-8D75-4302-94EB-76FE36E0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D57A9-7D18-6DB9-D222-B2FA6F9E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D9475-03AD-386B-82E8-EE8B9CE9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3A4BB-A06E-487B-0837-D8D77B0B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20361-7349-E6A8-B1EA-55B1EBB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ADE-E0F0-0C9F-75DD-646E73D7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240-2BCA-704E-9301-6A5E3342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A9921-9491-3EF5-F37F-4001BB15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1D51-2ADA-E1CB-4B3F-25736C40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89D1-58A4-1298-4B77-F512FB9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DE33-3D49-52E3-862F-A8B7B7C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BD96-A205-66A9-DBC6-55553074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19EC9-3C4C-3847-246B-96201050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587D9-E554-C7D8-A115-CC5D4BFF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C682-A1B2-7C3F-5769-F4ADC235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BCC62-8381-AB7B-AD66-2809B91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6C03-DFF1-59BF-4785-3EF645FC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53678-A8F9-3D69-EA09-2818642D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951F-8876-CE66-2A9C-DE25A6DD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6665-E241-52D5-73C0-7E89E0C18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106D-0C18-9C41-83BB-ECF24E60D68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F4DC-6633-60ED-DCE1-07B3594B2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7A63-E268-C1A9-CF0F-EA0A6A068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7B01-55D6-0F43-B437-1E50C25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ta-sts.example.com/.well-known/mta-sts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97DD-0028-5955-E573-32F10664C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Actual deployment of the MTA-STS and how it is correctly followed?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83943-BAA3-5CE4-016D-A15BE8B9D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Junbeom In</a:t>
            </a:r>
          </a:p>
          <a:p>
            <a:r>
              <a:rPr lang="en-US" dirty="0"/>
              <a:t>2023 10 30</a:t>
            </a:r>
          </a:p>
        </p:txBody>
      </p:sp>
    </p:spTree>
    <p:extLst>
      <p:ext uri="{BB962C8B-B14F-4D97-AF65-F5344CB8AC3E}">
        <p14:creationId xmlns:p14="http://schemas.microsoft.com/office/powerpoint/2010/main" val="159504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85A-7E0E-4D62-93B9-0844B106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AD0450-73C7-0C40-E4BF-6231B3B6B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37971"/>
              </p:ext>
            </p:extLst>
          </p:nvPr>
        </p:nvGraphicFramePr>
        <p:xfrm>
          <a:off x="838200" y="1825634"/>
          <a:ext cx="5824448" cy="4351320"/>
        </p:xfrm>
        <a:graphic>
          <a:graphicData uri="http://schemas.openxmlformats.org/drawingml/2006/table">
            <a:tbl>
              <a:tblPr/>
              <a:tblGrid>
                <a:gridCol w="4419328">
                  <a:extLst>
                    <a:ext uri="{9D8B030D-6E8A-4147-A177-3AD203B41FA5}">
                      <a16:colId xmlns:a16="http://schemas.microsoft.com/office/drawing/2014/main" val="1307490240"/>
                    </a:ext>
                  </a:extLst>
                </a:gridCol>
                <a:gridCol w="1405120">
                  <a:extLst>
                    <a:ext uri="{9D8B030D-6E8A-4147-A177-3AD203B41FA5}">
                      <a16:colId xmlns:a16="http://schemas.microsoft.com/office/drawing/2014/main" val="3188622243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MTA-STS TXT VALIDATION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0180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0ad094978b47130a6a809a0396525cae21191ed6; v=spf1 -all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406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70e1df3b081bfa704dcdd783f4cc6d96a2651ed6; v=spf1 -all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03885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cd4bb828b5efce7b07bcf39c165f65cf31711ed6; v=spf1 -all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8075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dan-ownership-verification=3doasray; v=spf1 include:u2069692.wl.sendgrid.net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50497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f7adefdc93f635e0c1f1f96f4ac1bc3cf81b1ed6; v=spf1 -all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8682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google-site-verification=auBmiSR75NQyUlSKXd5U53dUzPGS1vA7mLaXQl8yAaU; v=spf1 include:emailsrvr.com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65453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MS=ms25096263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154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mtc=ODU0ODBlNzEtODFjNC00ZWE1LTk2NmMtOTM2MGQyZDVlNmY0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0407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type=1; v=spf1 exists:%{h}.h.%{ir}._spf.r-o-o-t.com ?all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8834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type=2; v=spf1 exists:%{h}.h.%{ir}._spf.cia-agent.com ?all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454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49304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v=spf1 -all; 0ad094978b47130a6a809a0396525cae21191ed6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3577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v=spf1 -all; v=DMARC1; p=reject; sp=none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3438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06949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a mx ?all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9830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a mx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5080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a ptr include:gci.net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59272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include:bigpond.com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7649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include:bigpond.com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976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include:emailsrvr.com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278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include:mailgun.org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7547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include:sitespf.everyone.net ?all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637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include:spf-claramail.mail.eu.clara.net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0505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include:spf.jubii.dk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4176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include:spf.messagingengine.com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1210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include:u2069692.wl.sendgrid.net -all; dan-ownership-verification=3doasray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8361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ip4:127.0.0.1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2948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ip4:195.23.133.192/26 ip4:195.23.134.160/28 include:_spfi.smail.eu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84477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ip4:213.222.32.66 ip4:95.43.224.11 +a +mx ~all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785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ip4:66.96.128.0/18 ?all; v=spf1 include:spf.protection.outlook.com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4417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ip6:fd18:d113:9bed::/48 -all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78118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ip6:fd43:c0d1:c090::/48 -all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7579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ip6:fd6c:300e:6d05::/48 -all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5271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mx include:coxmail.com ?all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37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v=spf1 redirect=forum.dk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6" marR="5666" marT="5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0834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0BFACA-157D-6E83-7688-115E9DFBEAF1}"/>
              </a:ext>
            </a:extLst>
          </p:cNvPr>
          <p:cNvSpPr txBox="1"/>
          <p:nvPr/>
        </p:nvSpPr>
        <p:spPr>
          <a:xfrm>
            <a:off x="7105338" y="1852405"/>
            <a:ext cx="424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Mostly SPF Records</a:t>
            </a:r>
          </a:p>
        </p:txBody>
      </p:sp>
    </p:spTree>
    <p:extLst>
      <p:ext uri="{BB962C8B-B14F-4D97-AF65-F5344CB8AC3E}">
        <p14:creationId xmlns:p14="http://schemas.microsoft.com/office/powerpoint/2010/main" val="182708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E548-5694-0012-89F8-83AD6DD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DFBF5C-5012-47C9-24BC-E97F0B0DD2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227354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BC4E2-7FAD-0F90-8D4D-FB5A2110E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 out of 3752 mail domains correctly follows the MTA-STS standard</a:t>
            </a:r>
          </a:p>
          <a:p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The majority of MTA-STS Policy files do not utilize </a:t>
            </a:r>
            <a:r>
              <a:rPr lang="en-US" b="1" dirty="0"/>
              <a:t>ASCII or utf8 encoding</a:t>
            </a:r>
            <a:r>
              <a:rPr lang="en-US" dirty="0"/>
              <a:t>. – ISO-8859-1</a:t>
            </a:r>
          </a:p>
        </p:txBody>
      </p:sp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B96E911-D089-1346-3A42-203FB827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81" y="5248450"/>
            <a:ext cx="3254219" cy="14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C2F26-9ACF-95C2-3011-69CA75FE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02F6CE4-E005-66AD-DB73-BE25CBC13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050" y="2045494"/>
            <a:ext cx="1485900" cy="3911600"/>
          </a:xfrm>
        </p:spPr>
      </p:pic>
    </p:spTree>
    <p:extLst>
      <p:ext uri="{BB962C8B-B14F-4D97-AF65-F5344CB8AC3E}">
        <p14:creationId xmlns:p14="http://schemas.microsoft.com/office/powerpoint/2010/main" val="61038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E548-5694-0012-89F8-83AD6DD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DFBF5C-5012-47C9-24BC-E97F0B0DD27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BC4E2-7FAD-0F90-8D4D-FB5A2110E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 out of 3752 mail domains correctly follows the MTA-STS standard</a:t>
            </a:r>
          </a:p>
          <a:p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The majority of MTA-STS Policy files do not utilize </a:t>
            </a:r>
            <a:r>
              <a:rPr lang="en-US" b="1" dirty="0"/>
              <a:t>ASCII or utf8 encoding</a:t>
            </a:r>
            <a:r>
              <a:rPr lang="en-US" dirty="0"/>
              <a:t>. – ISO-8859-1</a:t>
            </a:r>
          </a:p>
        </p:txBody>
      </p:sp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B96E911-D089-1346-3A42-203FB827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81" y="5248450"/>
            <a:ext cx="3254219" cy="14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9F99-30A6-1BDA-FB16-5606A38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4E76-535D-6480-A64A-5A1C0F2D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attempt to conduct the email Deliverability test was unsuccessful due to the following challenges:</a:t>
            </a:r>
          </a:p>
          <a:p>
            <a:pPr lvl="1"/>
            <a:r>
              <a:rPr lang="en-US" dirty="0"/>
              <a:t>ISPs, including those at school and home like Comcast, </a:t>
            </a:r>
            <a:r>
              <a:rPr lang="en-US" b="1" u="sng" dirty="0"/>
              <a:t>block port 25.</a:t>
            </a:r>
          </a:p>
          <a:p>
            <a:pPr lvl="1"/>
            <a:r>
              <a:rPr lang="en-US" dirty="0"/>
              <a:t>Difficulty in locating a cloud service that permits TCP port 25 </a:t>
            </a:r>
          </a:p>
          <a:p>
            <a:pPr lvl="1"/>
            <a:endParaRPr lang="en-US" dirty="0"/>
          </a:p>
          <a:p>
            <a:r>
              <a:rPr lang="en-US" dirty="0"/>
              <a:t>Next Plan</a:t>
            </a:r>
          </a:p>
          <a:p>
            <a:pPr lvl="1"/>
            <a:r>
              <a:rPr lang="en-US" dirty="0"/>
              <a:t>Verifies the ability to derive TLS-RPT [RFC8461 Section 6].</a:t>
            </a:r>
          </a:p>
          <a:p>
            <a:pPr lvl="2"/>
            <a:r>
              <a:rPr lang="en-US" dirty="0"/>
              <a:t>Examines the occurrence frequency.</a:t>
            </a:r>
          </a:p>
          <a:p>
            <a:pPr lvl="2"/>
            <a:r>
              <a:rPr lang="en-US" dirty="0"/>
              <a:t>Ensures compliance on a per-domain basis.</a:t>
            </a:r>
          </a:p>
          <a:p>
            <a:pPr lvl="1"/>
            <a:r>
              <a:rPr lang="en-US" dirty="0"/>
              <a:t>Evaluate the implementation of CNAME records in MTA-STS.</a:t>
            </a:r>
          </a:p>
          <a:p>
            <a:pPr lvl="2"/>
            <a:r>
              <a:rPr lang="en-US" dirty="0"/>
              <a:t>Investigate the presence of CNAME record loops.</a:t>
            </a:r>
          </a:p>
          <a:p>
            <a:pPr lvl="1"/>
            <a:r>
              <a:rPr lang="en-US" dirty="0"/>
              <a:t>Validates the Certificate Authority (CA).</a:t>
            </a:r>
          </a:p>
          <a:p>
            <a:pPr lvl="2"/>
            <a:r>
              <a:rPr lang="en-US" dirty="0"/>
              <a:t>Addresses scenarios where the CA differs between HTTP and SMTP.</a:t>
            </a:r>
          </a:p>
          <a:p>
            <a:pPr lvl="1"/>
            <a:r>
              <a:rPr lang="en-US" dirty="0"/>
              <a:t>CACHE SERVER</a:t>
            </a:r>
          </a:p>
          <a:p>
            <a:pPr lvl="2"/>
            <a:r>
              <a:rPr lang="en-US" dirty="0"/>
              <a:t>Duplicated ID number in TXT record</a:t>
            </a:r>
          </a:p>
          <a:p>
            <a:pPr lvl="1"/>
            <a:r>
              <a:rPr lang="en-US" dirty="0"/>
              <a:t>DNS Record</a:t>
            </a:r>
          </a:p>
          <a:p>
            <a:pPr lvl="2"/>
            <a:r>
              <a:rPr lang="en-US" dirty="0"/>
              <a:t>CR vs CRLF</a:t>
            </a:r>
          </a:p>
        </p:txBody>
      </p:sp>
    </p:spTree>
    <p:extLst>
      <p:ext uri="{BB962C8B-B14F-4D97-AF65-F5344CB8AC3E}">
        <p14:creationId xmlns:p14="http://schemas.microsoft.com/office/powerpoint/2010/main" val="32864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A277-273A-7AB4-20FC-CDA067D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EBFB-B82B-3F11-CB56-B2119611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Policy Discovery:</a:t>
            </a:r>
          </a:p>
          <a:p>
            <a:pPr lvl="1"/>
            <a:r>
              <a:rPr lang="en-US" dirty="0"/>
              <a:t>It does this by querying the DNS for a TXT record at _</a:t>
            </a:r>
            <a:r>
              <a:rPr lang="en-US" dirty="0" err="1"/>
              <a:t>mta-sts.example.com</a:t>
            </a:r>
            <a:r>
              <a:rPr lang="en-US" dirty="0"/>
              <a:t>. </a:t>
            </a:r>
          </a:p>
          <a:p>
            <a:r>
              <a:rPr lang="en-US" b="1" dirty="0"/>
              <a:t>Fetching the Policy:</a:t>
            </a:r>
          </a:p>
          <a:p>
            <a:pPr lvl="1"/>
            <a:r>
              <a:rPr lang="en-US" dirty="0"/>
              <a:t>Making an HTTPS request to a predefined well-known location: </a:t>
            </a:r>
            <a:r>
              <a:rPr lang="en-US" dirty="0">
                <a:hlinkClick r:id="rId2"/>
              </a:rPr>
              <a:t>https://mta-sts.example.com/.well-known/mta-sts.txt</a:t>
            </a:r>
            <a:r>
              <a:rPr lang="en-US" dirty="0"/>
              <a:t>.</a:t>
            </a:r>
          </a:p>
          <a:p>
            <a:r>
              <a:rPr lang="en-US" b="1" dirty="0"/>
              <a:t>Policy Validation:</a:t>
            </a:r>
          </a:p>
          <a:p>
            <a:pPr lvl="1"/>
            <a:r>
              <a:rPr lang="en-US" dirty="0"/>
              <a:t>The sending MTA validates the SSL/TLS certificate of the </a:t>
            </a:r>
            <a:r>
              <a:rPr lang="en-US" dirty="0" err="1"/>
              <a:t>mta-sts.example.com</a:t>
            </a:r>
            <a:r>
              <a:rPr lang="en-US" dirty="0"/>
              <a:t> web server to ensure it's legitimate then parses the policy to understand the requirements set out by the recipient domain.</a:t>
            </a:r>
          </a:p>
          <a:p>
            <a:r>
              <a:rPr lang="en-US" b="1" dirty="0"/>
              <a:t>Handling Policy Failures:</a:t>
            </a:r>
          </a:p>
          <a:p>
            <a:pPr lvl="1"/>
            <a:r>
              <a:rPr lang="en-US" dirty="0"/>
              <a:t>If the sender's MTA can't establish a connection that meets the policy's requirements, the behavior depends on the policy mode:</a:t>
            </a:r>
          </a:p>
          <a:p>
            <a:pPr lvl="2"/>
            <a:r>
              <a:rPr lang="en-US" dirty="0"/>
              <a:t>Enforce Mode, Testing Mode, None Mode</a:t>
            </a:r>
          </a:p>
          <a:p>
            <a:r>
              <a:rPr lang="en-US" b="1" dirty="0"/>
              <a:t>Policy Caching:</a:t>
            </a:r>
          </a:p>
          <a:p>
            <a:pPr lvl="1"/>
            <a:r>
              <a:rPr lang="en-US" dirty="0"/>
              <a:t>To optimize the process and reduce the overhead for subsequent emails, the sender's MTA caches the MTA-STS policy for a duration specified in the policy (the </a:t>
            </a:r>
            <a:r>
              <a:rPr lang="en-US" dirty="0" err="1"/>
              <a:t>max_age</a:t>
            </a:r>
            <a:r>
              <a:rPr lang="en-US" dirty="0"/>
              <a:t> directive).</a:t>
            </a:r>
          </a:p>
          <a:p>
            <a:pPr lvl="1"/>
            <a:r>
              <a:rPr lang="en-US" dirty="0"/>
              <a:t>Until this cache expires, the sender's MTA will use the cached policy for any emails sent to the domain.</a:t>
            </a:r>
          </a:p>
          <a:p>
            <a:r>
              <a:rPr lang="en-US" b="1" dirty="0"/>
              <a:t>Reporting (optional):</a:t>
            </a:r>
          </a:p>
          <a:p>
            <a:pPr lvl="1"/>
            <a:r>
              <a:rPr lang="en-US" dirty="0"/>
              <a:t>TLSRPT</a:t>
            </a:r>
          </a:p>
        </p:txBody>
      </p:sp>
    </p:spTree>
    <p:extLst>
      <p:ext uri="{BB962C8B-B14F-4D97-AF65-F5344CB8AC3E}">
        <p14:creationId xmlns:p14="http://schemas.microsoft.com/office/powerpoint/2010/main" val="12694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45CC-E840-43B8-D53C-75632E70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3075-AB15-CD0E-EED8-79CE3422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ourier" panose="02070309020205020404" pitchFamily="49" charset="0"/>
              </a:rPr>
              <a:t>SMTP MTA Strict Transport Security (MTA-STS) is a mechanism enabling mail service providers (SPs) to declare their ability </a:t>
            </a:r>
            <a:r>
              <a:rPr lang="en-US" sz="1800" b="1" dirty="0">
                <a:effectLst/>
                <a:latin typeface="Courier" panose="02070309020205020404" pitchFamily="49" charset="0"/>
              </a:rPr>
              <a:t>to receive Transport Layer Security (TLS) secure SMTP connections and to specify whether sending SMTP servers should refuse to deliver to MX hosts </a:t>
            </a:r>
            <a:r>
              <a:rPr lang="en-US" sz="1800" b="1" u="sng" dirty="0">
                <a:effectLst/>
                <a:latin typeface="Courier" panose="02070309020205020404" pitchFamily="49" charset="0"/>
              </a:rPr>
              <a:t>that do not offer TLS with a trusted server certificate. </a:t>
            </a:r>
          </a:p>
          <a:p>
            <a:endParaRPr lang="en-US" sz="1800" b="1" u="sng" dirty="0">
              <a:latin typeface="Courier" panose="02070309020205020404" pitchFamily="49" charset="0"/>
            </a:endParaRPr>
          </a:p>
          <a:p>
            <a:r>
              <a:rPr lang="en-US" sz="1800" dirty="0">
                <a:latin typeface="Courier" panose="02070309020205020404" pitchFamily="49" charset="0"/>
              </a:rPr>
              <a:t>Referenced RFC8461 document for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8F03-8FA9-9FBC-E881-DFAB4EEC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8F8C-4349-3443-446D-D57A4B9E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Goal: </a:t>
            </a:r>
          </a:p>
          <a:p>
            <a:pPr lvl="1"/>
            <a:r>
              <a:rPr lang="en-US" dirty="0"/>
              <a:t>Investigate </a:t>
            </a:r>
            <a:r>
              <a:rPr lang="en-US" b="1" dirty="0"/>
              <a:t>real-world MTA-STS deployments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Uncover </a:t>
            </a:r>
            <a:r>
              <a:rPr lang="en-US" b="1" dirty="0"/>
              <a:t>potential security flaws.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Central Question</a:t>
            </a:r>
          </a:p>
          <a:p>
            <a:pPr lvl="1"/>
            <a:r>
              <a:rPr lang="en-US" dirty="0"/>
              <a:t>How robust and foolproof are current MTA-STS deployments among </a:t>
            </a:r>
            <a:r>
              <a:rPr lang="en-US" b="1" dirty="0"/>
              <a:t>major email services?</a:t>
            </a:r>
          </a:p>
        </p:txBody>
      </p:sp>
    </p:spTree>
    <p:extLst>
      <p:ext uri="{BB962C8B-B14F-4D97-AF65-F5344CB8AC3E}">
        <p14:creationId xmlns:p14="http://schemas.microsoft.com/office/powerpoint/2010/main" val="363978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0DB-1865-2554-325C-D62AB26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EF6D-B177-7C9C-C5BB-3E5628C5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Collection of free email service list from GitHub.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Artistan</a:t>
            </a:r>
            <a:r>
              <a:rPr lang="en-US" dirty="0"/>
              <a:t>/9662757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3752</a:t>
            </a:r>
            <a:r>
              <a:rPr lang="en-US" dirty="0"/>
              <a:t> common free email provider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E1BC0-FE2D-5BE4-EC76-041603C7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83" y="2984500"/>
            <a:ext cx="40513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779CA-6890-1B31-CF22-80D93612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71" y="2325609"/>
            <a:ext cx="4461825" cy="38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8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0DB-1865-2554-325C-D62AB26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EF6D-B177-7C9C-C5BB-3E5628C5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MX Record test</a:t>
            </a:r>
          </a:p>
          <a:p>
            <a:pPr lvl="1"/>
            <a:r>
              <a:rPr lang="en-US" dirty="0"/>
              <a:t>Check domain’s MX record</a:t>
            </a:r>
          </a:p>
          <a:p>
            <a:r>
              <a:rPr lang="en-US" dirty="0"/>
              <a:t>MTA-STS TXT Record test</a:t>
            </a:r>
          </a:p>
          <a:p>
            <a:pPr lvl="1"/>
            <a:r>
              <a:rPr lang="en-US" dirty="0"/>
              <a:t>Check if exist</a:t>
            </a:r>
          </a:p>
          <a:p>
            <a:pPr lvl="1"/>
            <a:r>
              <a:rPr lang="en-US" dirty="0"/>
              <a:t>Check if it’s correct</a:t>
            </a:r>
          </a:p>
          <a:p>
            <a:r>
              <a:rPr lang="en-US" dirty="0"/>
              <a:t>MTA-STS HTTP policy file test</a:t>
            </a:r>
          </a:p>
          <a:p>
            <a:pPr lvl="1"/>
            <a:r>
              <a:rPr lang="en-US" dirty="0"/>
              <a:t>Check if HTTP requests reach the server</a:t>
            </a:r>
          </a:p>
          <a:p>
            <a:pPr lvl="1"/>
            <a:r>
              <a:rPr lang="en-US" dirty="0"/>
              <a:t>Check if the HTTP response complies with the standards [RFC8461]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6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0DB-1865-2554-325C-D62AB26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EF6D-B177-7C9C-C5BB-3E5628C5C6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2: Testing the domain's MX record.</a:t>
            </a:r>
          </a:p>
          <a:p>
            <a:r>
              <a:rPr lang="en-US" dirty="0"/>
              <a:t>Point 3: Validation of the domain's MTA-STS TXT record.</a:t>
            </a:r>
          </a:p>
          <a:p>
            <a:r>
              <a:rPr lang="en-US" dirty="0"/>
              <a:t>Point 4: Requesting the domain's HTTP MTA-STS policy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A2FA-D9EE-A6E9-B992-0E0DEC05282B}"/>
              </a:ext>
            </a:extLst>
          </p:cNvPr>
          <p:cNvSpPr txBox="1"/>
          <p:nvPr/>
        </p:nvSpPr>
        <p:spPr>
          <a:xfrm>
            <a:off x="6710597" y="0"/>
            <a:ext cx="507382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effectLst/>
              </a:rPr>
              <a:t>def </a:t>
            </a:r>
            <a:r>
              <a:rPr lang="en-US" sz="1000" dirty="0">
                <a:solidFill>
                  <a:srgbClr val="FFC66D"/>
                </a:solidFill>
                <a:effectLst/>
              </a:rPr>
              <a:t>main</a:t>
            </a:r>
            <a:r>
              <a:rPr lang="en-US" sz="1000" dirty="0"/>
              <a:t>():</a:t>
            </a:r>
            <a:br>
              <a:rPr lang="en-US" sz="1000" dirty="0"/>
            </a:br>
            <a:r>
              <a:rPr lang="en-US" sz="1000" dirty="0"/>
              <a:t>    filename = </a:t>
            </a:r>
            <a:r>
              <a:rPr lang="en-US" sz="1000" dirty="0" err="1">
                <a:solidFill>
                  <a:srgbClr val="6A8759"/>
                </a:solidFill>
                <a:effectLst/>
              </a:rPr>
              <a:t>free_email_provider_domains.txt</a:t>
            </a:r>
            <a:r>
              <a:rPr lang="en-US" sz="1000" dirty="0">
                <a:solidFill>
                  <a:srgbClr val="6A8759"/>
                </a:solidFill>
                <a:effectLst/>
              </a:rPr>
              <a:t>"</a:t>
            </a:r>
            <a:br>
              <a:rPr lang="en-US" sz="1000" dirty="0">
                <a:solidFill>
                  <a:srgbClr val="6A8759"/>
                </a:solidFill>
                <a:effectLst/>
              </a:rPr>
            </a:br>
            <a:br>
              <a:rPr lang="en-US" sz="1000" dirty="0">
                <a:solidFill>
                  <a:srgbClr val="6A8759"/>
                </a:solidFill>
                <a:effectLst/>
              </a:rPr>
            </a:br>
            <a:r>
              <a:rPr lang="en-US" sz="1000" dirty="0">
                <a:solidFill>
                  <a:srgbClr val="6A8759"/>
                </a:solidFill>
                <a:effectLst/>
              </a:rPr>
              <a:t>    </a:t>
            </a:r>
            <a:r>
              <a:rPr lang="en-US" sz="1000" dirty="0" err="1"/>
              <a:t>checklf</a:t>
            </a:r>
            <a:r>
              <a:rPr lang="en-US" sz="1000" dirty="0"/>
              <a:t>(filename)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>
                <a:solidFill>
                  <a:srgbClr val="CC7832"/>
                </a:solidFill>
                <a:effectLst/>
              </a:rPr>
              <a:t>with </a:t>
            </a:r>
            <a:r>
              <a:rPr lang="en-US" sz="1000" dirty="0">
                <a:solidFill>
                  <a:srgbClr val="8888C6"/>
                </a:solidFill>
                <a:effectLst/>
              </a:rPr>
              <a:t>open</a:t>
            </a:r>
            <a:r>
              <a:rPr lang="en-US" sz="1000" dirty="0"/>
              <a:t>(filename</a:t>
            </a:r>
            <a:r>
              <a:rPr lang="en-US" sz="1000" dirty="0">
                <a:solidFill>
                  <a:srgbClr val="CC7832"/>
                </a:solidFill>
                <a:effectLst/>
              </a:rPr>
              <a:t>, </a:t>
            </a:r>
            <a:r>
              <a:rPr lang="en-US" sz="1000" dirty="0">
                <a:solidFill>
                  <a:srgbClr val="6A8759"/>
                </a:solidFill>
                <a:effectLst/>
              </a:rPr>
              <a:t>'r'</a:t>
            </a:r>
            <a:r>
              <a:rPr lang="en-US" sz="1000" dirty="0"/>
              <a:t>) </a:t>
            </a:r>
            <a:r>
              <a:rPr lang="en-US" sz="1000" dirty="0">
                <a:solidFill>
                  <a:srgbClr val="CC7832"/>
                </a:solidFill>
                <a:effectLst/>
              </a:rPr>
              <a:t>as </a:t>
            </a:r>
            <a:r>
              <a:rPr lang="en-US" sz="1000" dirty="0"/>
              <a:t>file:</a:t>
            </a:r>
            <a:br>
              <a:rPr lang="en-US" sz="1000" dirty="0"/>
            </a:br>
            <a:r>
              <a:rPr lang="en-US" sz="1000" dirty="0"/>
              <a:t>        lines = </a:t>
            </a:r>
            <a:r>
              <a:rPr lang="en-US" sz="1000" dirty="0" err="1"/>
              <a:t>file.read</a:t>
            </a:r>
            <a:r>
              <a:rPr lang="en-US" sz="1000" dirty="0"/>
              <a:t>().</a:t>
            </a:r>
            <a:r>
              <a:rPr lang="en-US" sz="1000" dirty="0" err="1"/>
              <a:t>splitlines</a:t>
            </a:r>
            <a:r>
              <a:rPr lang="en-US" sz="1000" dirty="0"/>
              <a:t>()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 Split lines and remove potential newline at the end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    </a:t>
            </a:r>
            <a:r>
              <a:rPr lang="en-US" sz="10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6A8759"/>
                </a:solidFill>
                <a:effectLst/>
              </a:rPr>
              <a:t>"Total Lines : " </a:t>
            </a:r>
            <a:r>
              <a:rPr lang="en-US" sz="1000" dirty="0"/>
              <a:t>+ </a:t>
            </a:r>
            <a:r>
              <a:rPr lang="en-US" sz="1000" dirty="0">
                <a:solidFill>
                  <a:srgbClr val="8888C6"/>
                </a:solidFill>
                <a:effectLst/>
              </a:rPr>
              <a:t>str</a:t>
            </a:r>
            <a:r>
              <a:rPr lang="en-US" sz="1000" dirty="0"/>
              <a:t>(</a:t>
            </a:r>
            <a:r>
              <a:rPr lang="en-US" sz="10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1000" dirty="0"/>
              <a:t>(lines)))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 Placeholder for data to be added to </a:t>
            </a:r>
            <a:r>
              <a:rPr lang="en-US" sz="1000" dirty="0" err="1">
                <a:solidFill>
                  <a:srgbClr val="808080"/>
                </a:solidFill>
                <a:effectLst/>
              </a:rPr>
              <a:t>DataFrame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</a:t>
            </a:r>
            <a:r>
              <a:rPr lang="en-US" sz="1000" dirty="0"/>
              <a:t>data = []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1000" dirty="0"/>
              <a:t>count</a:t>
            </a:r>
            <a:r>
              <a:rPr lang="en-US" sz="1000" dirty="0">
                <a:solidFill>
                  <a:srgbClr val="CC7832"/>
                </a:solidFill>
                <a:effectLst/>
              </a:rPr>
              <a:t>, </a:t>
            </a:r>
            <a:r>
              <a:rPr lang="en-US" sz="1000" dirty="0"/>
              <a:t>line </a:t>
            </a:r>
            <a:r>
              <a:rPr lang="en-US" sz="1000" dirty="0">
                <a:solidFill>
                  <a:srgbClr val="CC7832"/>
                </a:solidFill>
                <a:effectLst/>
              </a:rPr>
              <a:t>in </a:t>
            </a:r>
            <a:r>
              <a:rPr lang="en-US" sz="1000" dirty="0">
                <a:solidFill>
                  <a:srgbClr val="8888C6"/>
                </a:solidFill>
                <a:effectLst/>
              </a:rPr>
              <a:t>enumerate</a:t>
            </a:r>
            <a:r>
              <a:rPr lang="en-US" sz="1000" dirty="0"/>
              <a:t>(lines</a:t>
            </a:r>
            <a:r>
              <a:rPr lang="en-US" sz="1000" dirty="0">
                <a:solidFill>
                  <a:srgbClr val="CC7832"/>
                </a:solidFill>
                <a:effectLst/>
              </a:rPr>
              <a:t>, </a:t>
            </a:r>
            <a:r>
              <a:rPr lang="en-US" sz="1000" dirty="0">
                <a:solidFill>
                  <a:srgbClr val="AA4926"/>
                </a:solidFill>
                <a:effectLst/>
              </a:rPr>
              <a:t>start</a:t>
            </a:r>
            <a:r>
              <a:rPr lang="en-US" sz="1000" dirty="0"/>
              <a:t>=</a:t>
            </a:r>
            <a:r>
              <a:rPr lang="en-US" sz="1000" dirty="0">
                <a:solidFill>
                  <a:srgbClr val="6897BB"/>
                </a:solidFill>
                <a:effectLst/>
              </a:rPr>
              <a:t>1</a:t>
            </a:r>
            <a:r>
              <a:rPr lang="en-US" sz="1000" dirty="0"/>
              <a:t>):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 Using enumerate for cleaner counting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    </a:t>
            </a:r>
            <a:r>
              <a:rPr lang="en-US" sz="1000" dirty="0"/>
              <a:t>record = {</a:t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"#"</a:t>
            </a:r>
            <a:r>
              <a:rPr lang="en-US" sz="1000" dirty="0"/>
              <a:t>: count</a:t>
            </a:r>
            <a:r>
              <a:rPr lang="en-US" sz="1000" dirty="0">
                <a:solidFill>
                  <a:srgbClr val="CC7832"/>
                </a:solidFill>
                <a:effectLst/>
              </a:rPr>
              <a:t>,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"Domain"</a:t>
            </a:r>
            <a:r>
              <a:rPr lang="en-US" sz="1000" dirty="0"/>
              <a:t>: line</a:t>
            </a:r>
            <a:r>
              <a:rPr lang="en-US" sz="1000" dirty="0">
                <a:solidFill>
                  <a:srgbClr val="CC7832"/>
                </a:solidFill>
                <a:effectLst/>
              </a:rPr>
              <a:t>,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"MX" 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False,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TXT"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None,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TXT VALIDATION"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None,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HTTP"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None,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HTTP VALIDATION" 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None</a:t>
            </a:r>
            <a:br>
              <a:rPr lang="en-US" sz="1000" dirty="0">
                <a:solidFill>
                  <a:srgbClr val="CC7832"/>
                </a:solidFill>
                <a:effectLst/>
              </a:rPr>
            </a:br>
            <a:r>
              <a:rPr lang="en-US" sz="1000" dirty="0">
                <a:solidFill>
                  <a:srgbClr val="CC7832"/>
                </a:solidFill>
                <a:effectLst/>
              </a:rPr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mx_record</a:t>
            </a:r>
            <a:r>
              <a:rPr lang="en-US" sz="1000" dirty="0"/>
              <a:t> = </a:t>
            </a:r>
            <a:r>
              <a:rPr lang="en-US" sz="1000" dirty="0" err="1"/>
              <a:t>get_mxrecord</a:t>
            </a:r>
            <a:r>
              <a:rPr lang="en-US" sz="1000" dirty="0"/>
              <a:t>(line)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#If MX Account Exists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    </a:t>
            </a:r>
            <a:r>
              <a:rPr lang="en-US" sz="1000" dirty="0">
                <a:solidFill>
                  <a:srgbClr val="CC7832"/>
                </a:solidFill>
                <a:effectLst/>
              </a:rPr>
              <a:t>if </a:t>
            </a:r>
            <a:r>
              <a:rPr lang="en-US" sz="1000" dirty="0" err="1"/>
              <a:t>mx_record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dirty="0" err="1"/>
              <a:t>record.update</a:t>
            </a:r>
            <a:r>
              <a:rPr lang="en-US" sz="1000" dirty="0"/>
              <a:t>({</a:t>
            </a:r>
            <a:r>
              <a:rPr lang="en-US" sz="1000" dirty="0">
                <a:solidFill>
                  <a:srgbClr val="6A8759"/>
                </a:solidFill>
                <a:effectLst/>
              </a:rPr>
              <a:t>"MX"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True if </a:t>
            </a:r>
            <a:r>
              <a:rPr lang="en-US" sz="1000" dirty="0" err="1"/>
              <a:t>mx_record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C7832"/>
                </a:solidFill>
                <a:effectLst/>
              </a:rPr>
              <a:t>else False</a:t>
            </a:r>
            <a:r>
              <a:rPr lang="en-US" sz="1000" dirty="0"/>
              <a:t>})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dirty="0" err="1"/>
              <a:t>mtasts_txt_record</a:t>
            </a:r>
            <a:r>
              <a:rPr lang="en-US" sz="1000" dirty="0"/>
              <a:t> = </a:t>
            </a:r>
            <a:r>
              <a:rPr lang="en-US" sz="1000" dirty="0" err="1"/>
              <a:t>get_mtasts_txt_record</a:t>
            </a:r>
            <a:r>
              <a:rPr lang="en-US" sz="1000" dirty="0"/>
              <a:t>(line)</a:t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#If MTA-STS TXT Record exist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        </a:t>
            </a:r>
            <a:r>
              <a:rPr lang="en-US" sz="1000" dirty="0">
                <a:solidFill>
                  <a:srgbClr val="CC7832"/>
                </a:solidFill>
                <a:effectLst/>
              </a:rPr>
              <a:t>if </a:t>
            </a:r>
            <a:r>
              <a:rPr lang="en-US" sz="1000" dirty="0" err="1"/>
              <a:t>mtasts_txt_record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dirty="0" err="1"/>
              <a:t>record.update</a:t>
            </a:r>
            <a:r>
              <a:rPr lang="en-US" sz="1000" dirty="0"/>
              <a:t>({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TXT"</a:t>
            </a:r>
            <a:r>
              <a:rPr lang="en-US" sz="1000" dirty="0"/>
              <a:t>: </a:t>
            </a:r>
            <a:r>
              <a:rPr lang="en-US" sz="1000" dirty="0" err="1"/>
              <a:t>mtasts_txt_record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C7832"/>
                </a:solidFill>
                <a:effectLst/>
              </a:rPr>
              <a:t>if </a:t>
            </a:r>
            <a:r>
              <a:rPr lang="en-US" sz="1000" dirty="0" err="1"/>
              <a:t>mx_record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C7832"/>
                </a:solidFill>
                <a:effectLst/>
              </a:rPr>
              <a:t>else None</a:t>
            </a:r>
            <a:r>
              <a:rPr lang="en-US" sz="1000" dirty="0"/>
              <a:t>})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#Validate the MTA-STS record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            </a:t>
            </a:r>
            <a:r>
              <a:rPr lang="en-US" sz="1000" dirty="0" err="1"/>
              <a:t>isMTASTSrecordValid</a:t>
            </a:r>
            <a:r>
              <a:rPr lang="en-US" sz="1000" dirty="0"/>
              <a:t>= </a:t>
            </a:r>
            <a:r>
              <a:rPr lang="en-US" sz="1000" dirty="0" err="1"/>
              <a:t>validate_mta_sts_string</a:t>
            </a:r>
            <a:r>
              <a:rPr lang="en-US" sz="1000" dirty="0"/>
              <a:t>(</a:t>
            </a:r>
            <a:r>
              <a:rPr lang="en-US" sz="1000" dirty="0" err="1"/>
              <a:t>mtasts_txt_record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dirty="0" err="1"/>
              <a:t>record.update</a:t>
            </a:r>
            <a:r>
              <a:rPr lang="en-US" sz="1000" dirty="0"/>
              <a:t>({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TXT VALIDATION"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CC7832"/>
                </a:solidFill>
                <a:effectLst/>
              </a:rPr>
              <a:t>True if </a:t>
            </a:r>
            <a:r>
              <a:rPr lang="en-US" sz="1000" dirty="0" err="1"/>
              <a:t>isMTASTSrecordValid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C7832"/>
                </a:solidFill>
                <a:effectLst/>
              </a:rPr>
              <a:t>else False</a:t>
            </a:r>
            <a:r>
              <a:rPr lang="en-US" sz="1000" dirty="0"/>
              <a:t>})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dirty="0">
                <a:solidFill>
                  <a:srgbClr val="808080"/>
                </a:solidFill>
                <a:effectLst/>
              </a:rPr>
              <a:t>#Retrieve MTASTS File</a:t>
            </a:r>
            <a:br>
              <a:rPr lang="en-US" sz="1000" dirty="0">
                <a:solidFill>
                  <a:srgbClr val="808080"/>
                </a:solidFill>
                <a:effectLst/>
              </a:rPr>
            </a:br>
            <a:r>
              <a:rPr lang="en-US" sz="1000" dirty="0">
                <a:solidFill>
                  <a:srgbClr val="808080"/>
                </a:solidFill>
                <a:effectLst/>
              </a:rPr>
              <a:t>                </a:t>
            </a:r>
            <a:r>
              <a:rPr lang="en-US" sz="1000" dirty="0" err="1"/>
              <a:t>MTASTSPolicy</a:t>
            </a:r>
            <a:r>
              <a:rPr lang="en-US" sz="1000" dirty="0"/>
              <a:t> = </a:t>
            </a:r>
            <a:r>
              <a:rPr lang="en-US" sz="1000" dirty="0" err="1"/>
              <a:t>fetch_and_validate_mta_sts_policy</a:t>
            </a:r>
            <a:r>
              <a:rPr lang="en-US" sz="1000" dirty="0"/>
              <a:t>(line)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dirty="0" err="1"/>
              <a:t>record.update</a:t>
            </a:r>
            <a:r>
              <a:rPr lang="en-US" sz="1000" dirty="0"/>
              <a:t>({</a:t>
            </a:r>
            <a:r>
              <a:rPr lang="en-US" sz="1000" dirty="0">
                <a:solidFill>
                  <a:srgbClr val="6A8759"/>
                </a:solidFill>
                <a:effectLst/>
              </a:rPr>
              <a:t>"MTA-STS HTTP"</a:t>
            </a:r>
            <a:r>
              <a:rPr lang="en-US" sz="1000" dirty="0"/>
              <a:t>: </a:t>
            </a:r>
            <a:r>
              <a:rPr lang="en-US" sz="1000" dirty="0" err="1"/>
              <a:t>MTASTSPolicy</a:t>
            </a:r>
            <a:r>
              <a:rPr lang="en-US" sz="1000" dirty="0"/>
              <a:t>})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000" dirty="0"/>
              <a:t>(record)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data.append</a:t>
            </a:r>
            <a:r>
              <a:rPr lang="en-US" sz="1000" dirty="0"/>
              <a:t>(record)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err="1"/>
              <a:t>df</a:t>
            </a:r>
            <a:r>
              <a:rPr lang="en-US" sz="1000" dirty="0"/>
              <a:t> = </a:t>
            </a:r>
            <a:r>
              <a:rPr lang="en-US" sz="1000" dirty="0" err="1"/>
              <a:t>pandas.DataFrame</a:t>
            </a:r>
            <a:r>
              <a:rPr lang="en-US" sz="1000" dirty="0"/>
              <a:t>(data)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err="1"/>
              <a:t>df.to_csv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6A8759"/>
                </a:solidFill>
                <a:effectLst/>
              </a:rPr>
              <a:t>"</a:t>
            </a:r>
            <a:r>
              <a:rPr lang="en-US" sz="1000" dirty="0" err="1">
                <a:solidFill>
                  <a:srgbClr val="6A8759"/>
                </a:solidFill>
                <a:effectLst/>
              </a:rPr>
              <a:t>analysis.csv</a:t>
            </a:r>
            <a:r>
              <a:rPr lang="en-US" sz="1000" dirty="0">
                <a:solidFill>
                  <a:srgbClr val="6A8759"/>
                </a:solidFill>
                <a:effectLst/>
              </a:rPr>
              <a:t>"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47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CCE63-BB8D-9C0A-56F0-C9A356CB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BD4E-E235-6C84-ADA7-5AC63263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major Email services </a:t>
            </a:r>
            <a:r>
              <a:rPr lang="en-US" b="1" u="sng" dirty="0"/>
              <a:t>have incorrect MTA-STS deployments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Incorrect </a:t>
            </a:r>
            <a:r>
              <a:rPr lang="en-US" b="1" dirty="0"/>
              <a:t>TXT Record</a:t>
            </a:r>
          </a:p>
          <a:p>
            <a:pPr lvl="2"/>
            <a:r>
              <a:rPr lang="en-US" dirty="0"/>
              <a:t>_</a:t>
            </a:r>
            <a:r>
              <a:rPr lang="en-US" dirty="0" err="1"/>
              <a:t>mta-sts.comast.com</a:t>
            </a:r>
            <a:r>
              <a:rPr lang="en-US" dirty="0"/>
              <a:t>.	2789	IN	TXT	</a:t>
            </a:r>
            <a:r>
              <a:rPr lang="en-US" b="1" dirty="0"/>
              <a:t>"v=spf1 -all"</a:t>
            </a:r>
            <a:r>
              <a:rPr lang="en-US" dirty="0"/>
              <a:t>	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Incorrect </a:t>
            </a:r>
            <a:r>
              <a:rPr lang="en-US" b="1" dirty="0"/>
              <a:t>HTTPS Policy</a:t>
            </a:r>
          </a:p>
          <a:p>
            <a:pPr lvl="2"/>
            <a:r>
              <a:rPr lang="en-US" dirty="0"/>
              <a:t>mini-</a:t>
            </a:r>
            <a:r>
              <a:rPr lang="en-US" dirty="0" err="1"/>
              <a:t>mail.com</a:t>
            </a:r>
            <a:endParaRPr lang="en-US" dirty="0"/>
          </a:p>
          <a:p>
            <a:pPr lvl="2"/>
            <a:r>
              <a:rPr lang="en-US" dirty="0"/>
              <a:t>&lt;html&gt;&lt;head&gt;&lt;title&gt;</a:t>
            </a:r>
            <a:r>
              <a:rPr lang="en-US" dirty="0" err="1"/>
              <a:t>mta-sts.mini-mail.com</a:t>
            </a:r>
            <a:r>
              <a:rPr lang="en-US" dirty="0"/>
              <a:t>&lt;/title&gt;&lt;/head&gt;&lt;body&gt;&lt;h1&gt;</a:t>
            </a:r>
            <a:r>
              <a:rPr lang="en-US" dirty="0" err="1"/>
              <a:t>mta-sts.mini-mail.com</a:t>
            </a:r>
            <a:r>
              <a:rPr lang="en-US" dirty="0"/>
              <a:t>&lt;/h1&gt;&lt;p&gt;Coming soon.&lt;/p&gt;&lt;/body&gt;&lt;/html&gt;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/>
              <a:t>Incorrect </a:t>
            </a:r>
            <a:r>
              <a:rPr lang="en-US" b="1" dirty="0"/>
              <a:t>TLS Version</a:t>
            </a:r>
          </a:p>
          <a:p>
            <a:pPr lvl="2"/>
            <a:r>
              <a:rPr lang="en-US" dirty="0"/>
              <a:t>321media.com</a:t>
            </a:r>
          </a:p>
          <a:p>
            <a:pPr lvl="2"/>
            <a:r>
              <a:rPr lang="en-US" dirty="0"/>
              <a:t>[SSL: TLSV1_ALERT_INTERNAL_ERROR] </a:t>
            </a:r>
            <a:r>
              <a:rPr lang="en-US" b="1" dirty="0"/>
              <a:t>tlsv1 alert internal error</a:t>
            </a:r>
            <a:r>
              <a:rPr lang="en-US" dirty="0"/>
              <a:t> (_ssl.c:997)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53223-1C77-6488-EA39-525AA4801D82}"/>
              </a:ext>
            </a:extLst>
          </p:cNvPr>
          <p:cNvSpPr/>
          <p:nvPr/>
        </p:nvSpPr>
        <p:spPr>
          <a:xfrm>
            <a:off x="7165298" y="2638270"/>
            <a:ext cx="1648918" cy="464695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text&#10;&#10;Description automatically generated">
            <a:extLst>
              <a:ext uri="{FF2B5EF4-FFF2-40B4-BE49-F238E27FC236}">
                <a16:creationId xmlns:a16="http://schemas.microsoft.com/office/drawing/2014/main" id="{4D27646B-64C4-87E9-B851-D892272E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89" y="6176963"/>
            <a:ext cx="3828009" cy="5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CCE63-BB8D-9C0A-56F0-C9A356CB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BD4E-E235-6C84-ADA7-5AC63263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major Email services </a:t>
            </a:r>
            <a:r>
              <a:rPr lang="en-US" b="1" u="sng" dirty="0"/>
              <a:t>have incorrect MTA-STS deployments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Incorrect </a:t>
            </a:r>
            <a:r>
              <a:rPr lang="en-US" b="1" dirty="0"/>
              <a:t>Charset</a:t>
            </a:r>
          </a:p>
          <a:p>
            <a:pPr lvl="2"/>
            <a:r>
              <a:rPr lang="en-US" dirty="0" err="1"/>
              <a:t>outlook.com</a:t>
            </a:r>
            <a:endParaRPr lang="en-US" dirty="0"/>
          </a:p>
          <a:p>
            <a:pPr lvl="2"/>
            <a:r>
              <a:rPr lang="en-US" dirty="0"/>
              <a:t>ISO-8859-1 	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Incorrect </a:t>
            </a:r>
            <a:r>
              <a:rPr lang="en-US" b="1" dirty="0"/>
              <a:t>HTTPS Policy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&lt;html&gt;&lt;head&gt;&lt;title&gt;</a:t>
            </a:r>
            <a:r>
              <a:rPr lang="en-US" dirty="0" err="1"/>
              <a:t>mta-sts.cookiemonster.com</a:t>
            </a:r>
            <a:r>
              <a:rPr lang="en-US" dirty="0"/>
              <a:t>&lt;/title&gt;&lt;/head&gt;&lt;body&gt;&lt;h1&gt;</a:t>
            </a:r>
            <a:r>
              <a:rPr lang="en-US" dirty="0" err="1"/>
              <a:t>mta-sts.cookiemonster.com</a:t>
            </a:r>
            <a:r>
              <a:rPr lang="en-US" dirty="0"/>
              <a:t>&lt;/h1&gt;&lt;p&gt;Coming soon.&lt;/p&gt;&lt;/body&gt;&lt;/html&gt;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Incorrect </a:t>
            </a:r>
            <a:r>
              <a:rPr lang="en-US" b="1" dirty="0"/>
              <a:t>TLS Certificate</a:t>
            </a:r>
          </a:p>
          <a:p>
            <a:pPr lvl="2"/>
            <a:r>
              <a:rPr lang="en-US" dirty="0"/>
              <a:t>'[SSL: CERTIFICATE_VERIFY_FAILED] certificate verify failed:</a:t>
            </a:r>
            <a:r>
              <a:rPr lang="en-US" b="1" dirty="0"/>
              <a:t> certificate has expired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Incorrect </a:t>
            </a:r>
            <a:r>
              <a:rPr lang="en-US" b="1" dirty="0"/>
              <a:t>TLS Version</a:t>
            </a:r>
          </a:p>
          <a:p>
            <a:pPr lvl="2"/>
            <a:r>
              <a:rPr lang="en-US" dirty="0"/>
              <a:t>321media.com</a:t>
            </a:r>
          </a:p>
          <a:p>
            <a:pPr lvl="2"/>
            <a:r>
              <a:rPr lang="en-US" dirty="0"/>
              <a:t>[SSL: TLSV1_ALERT_INTERNAL_ERROR] tlsv1 alert internal error (_ssl.c:997)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BB04A-A798-14DD-0088-407BA1093C58}"/>
              </a:ext>
            </a:extLst>
          </p:cNvPr>
          <p:cNvSpPr/>
          <p:nvPr/>
        </p:nvSpPr>
        <p:spPr>
          <a:xfrm>
            <a:off x="7794885" y="4362645"/>
            <a:ext cx="2458387" cy="599606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E6B8-B7C1-E853-0A8E-5E93AF83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318" y="2495355"/>
            <a:ext cx="6864975" cy="5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C82-70D5-01BB-72BF-BE1E80AF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B3B4-6BBC-4F34-4B54-57402524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D9E4AE-BD7A-AB7B-2F77-DFFEE7B0827D}"/>
              </a:ext>
            </a:extLst>
          </p:cNvPr>
          <p:cNvGraphicFramePr>
            <a:graphicFrameLocks/>
          </p:cNvGraphicFramePr>
          <p:nvPr/>
        </p:nvGraphicFramePr>
        <p:xfrm>
          <a:off x="0" y="2629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1F1FA5-C2B4-E47A-699C-951C862B39D6}"/>
              </a:ext>
            </a:extLst>
          </p:cNvPr>
          <p:cNvSpPr txBox="1"/>
          <p:nvPr/>
        </p:nvSpPr>
        <p:spPr>
          <a:xfrm>
            <a:off x="5936105" y="1852405"/>
            <a:ext cx="54176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 of </a:t>
            </a:r>
            <a:r>
              <a:rPr lang="en-US" sz="3200" b="1" dirty="0"/>
              <a:t>3,752</a:t>
            </a:r>
            <a:r>
              <a:rPr lang="en-US" sz="3200" dirty="0"/>
              <a:t> email servers, </a:t>
            </a:r>
          </a:p>
          <a:p>
            <a:endParaRPr lang="en-US" sz="3200" b="1" dirty="0"/>
          </a:p>
          <a:p>
            <a:r>
              <a:rPr lang="en-US" sz="3200" b="1" dirty="0"/>
              <a:t>237(6.3%)</a:t>
            </a:r>
            <a:r>
              <a:rPr lang="en-US" sz="3200" dirty="0"/>
              <a:t> have an MTA-STS TXT record. </a:t>
            </a:r>
          </a:p>
          <a:p>
            <a:endParaRPr lang="en-US" sz="3200" dirty="0"/>
          </a:p>
          <a:p>
            <a:r>
              <a:rPr lang="en-US" sz="3200" dirty="0"/>
              <a:t>However, only </a:t>
            </a:r>
            <a:r>
              <a:rPr lang="en-US" sz="3200" b="1" dirty="0"/>
              <a:t>19(0.05%)</a:t>
            </a:r>
            <a:r>
              <a:rPr lang="en-US" sz="3200" dirty="0"/>
              <a:t> of these servers possess valid MTA-STS TXTs</a:t>
            </a:r>
          </a:p>
        </p:txBody>
      </p:sp>
    </p:spTree>
    <p:extLst>
      <p:ext uri="{BB962C8B-B14F-4D97-AF65-F5344CB8AC3E}">
        <p14:creationId xmlns:p14="http://schemas.microsoft.com/office/powerpoint/2010/main" val="1383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1653</Words>
  <Application>Microsoft Macintosh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Actual deployment of the MTA-STS and how it is correctly followed?</vt:lpstr>
      <vt:lpstr>Introduction</vt:lpstr>
      <vt:lpstr>Objective</vt:lpstr>
      <vt:lpstr>Methodology : Data Source</vt:lpstr>
      <vt:lpstr>Methodology : Testing</vt:lpstr>
      <vt:lpstr>Methodology</vt:lpstr>
      <vt:lpstr>Findings</vt:lpstr>
      <vt:lpstr>Findings</vt:lpstr>
      <vt:lpstr>Findings</vt:lpstr>
      <vt:lpstr>Data</vt:lpstr>
      <vt:lpstr>Findings</vt:lpstr>
      <vt:lpstr>Data</vt:lpstr>
      <vt:lpstr>Findings</vt:lpstr>
      <vt:lpstr>Limitation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deployment of the MTA-STS and how it is correctly followed?</dc:title>
  <dc:creator>In, Junbeom</dc:creator>
  <cp:lastModifiedBy>In, Junbeom</cp:lastModifiedBy>
  <cp:revision>2</cp:revision>
  <dcterms:created xsi:type="dcterms:W3CDTF">2023-10-27T03:20:11Z</dcterms:created>
  <dcterms:modified xsi:type="dcterms:W3CDTF">2023-10-30T13:04:34Z</dcterms:modified>
</cp:coreProperties>
</file>