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71" r:id="rId6"/>
    <p:sldId id="272" r:id="rId7"/>
    <p:sldId id="269" r:id="rId8"/>
    <p:sldId id="274" r:id="rId9"/>
    <p:sldId id="273" r:id="rId10"/>
    <p:sldId id="270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886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5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9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0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0967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64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75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00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6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51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69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DD98DA-3893-47D1-833E-A475A7A41BDF}" type="datetimeFigureOut">
              <a:rPr lang="zh-TW" altLang="en-US" smtClean="0"/>
              <a:t>2025/2/15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53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rge_language_mod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rge_language_mod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生涯規劃專家</a:t>
            </a:r>
            <a:r>
              <a:rPr lang="zh-TW" altLang="en-US" dirty="0" smtClean="0"/>
              <a:t>製作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鄭毅明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478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7154" y="263769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學會做出個人生涯規劃專家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67154" y="1213338"/>
            <a:ext cx="10005646" cy="4870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 smtClean="0"/>
              <a:t>老師這邊提供幾個提示詞的模板，當然，你也可以自己玩：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800" dirty="0" smtClean="0"/>
              <a:t>(</a:t>
            </a:r>
            <a:r>
              <a:rPr lang="zh-TW" altLang="en-US" sz="2800" dirty="0" smtClean="0"/>
              <a:t>使用</a:t>
            </a:r>
            <a:r>
              <a:rPr lang="zh-TW" altLang="en-US" sz="2800" dirty="0" smtClean="0">
                <a:solidFill>
                  <a:srgbClr val="FF0000"/>
                </a:solidFill>
              </a:rPr>
              <a:t>多步驟</a:t>
            </a:r>
            <a:r>
              <a:rPr lang="zh-TW" altLang="en-US" sz="2800" dirty="0" smtClean="0">
                <a:solidFill>
                  <a:schemeClr val="tx1"/>
                </a:solidFill>
              </a:rPr>
              <a:t>推論模型</a:t>
            </a:r>
            <a:r>
              <a:rPr lang="en-US" altLang="zh-TW" sz="2800" dirty="0" smtClean="0"/>
              <a:t>)</a:t>
            </a:r>
          </a:p>
          <a:p>
            <a:pPr marL="0" indent="0" algn="ctr">
              <a:buNone/>
            </a:pPr>
            <a:r>
              <a:rPr lang="zh-TW" altLang="en-US" sz="2800" dirty="0" smtClean="0"/>
              <a:t>內容太多，請掃</a:t>
            </a:r>
            <a:r>
              <a:rPr lang="en-US" altLang="zh-TW" sz="2800" dirty="0" err="1" smtClean="0"/>
              <a:t>QR</a:t>
            </a:r>
            <a:r>
              <a:rPr lang="en-US" altLang="zh-TW" sz="2800" dirty="0" smtClean="0"/>
              <a:t> code</a:t>
            </a:r>
            <a:r>
              <a:rPr lang="zh-TW" altLang="en-US" sz="2800" dirty="0" smtClean="0"/>
              <a:t>，後續我會將資料放在</a:t>
            </a:r>
            <a:r>
              <a:rPr lang="en-US" altLang="zh-TW" sz="2800" dirty="0" err="1" smtClean="0"/>
              <a:t>Github</a:t>
            </a:r>
            <a:endParaRPr lang="en-US" altLang="zh-TW" sz="2800" dirty="0" smtClean="0"/>
          </a:p>
          <a:p>
            <a:pPr marL="0" indent="0">
              <a:buNone/>
            </a:pP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950" y="3162182"/>
            <a:ext cx="3281850" cy="31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4015" y="22860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 smtClean="0"/>
              <a:t>整個活動有什麼需要改進的地方嗎</a:t>
            </a:r>
            <a:r>
              <a:rPr lang="en-US" altLang="zh-TW" sz="6000" dirty="0" smtClean="0"/>
              <a:t>?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8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6477"/>
          </a:xfrm>
        </p:spPr>
        <p:txBody>
          <a:bodyPr/>
          <a:lstStyle/>
          <a:p>
            <a:r>
              <a:rPr lang="zh-TW" altLang="en-US" dirty="0" smtClean="0"/>
              <a:t>今日學習目標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33146" y="2048608"/>
            <a:ext cx="9759462" cy="3244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 smtClean="0"/>
              <a:t>知道大語言模型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LLM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在輸入內容與輸出內容間的關聯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知道</a:t>
            </a:r>
            <a:r>
              <a:rPr lang="zh-TW" altLang="en-US" sz="2800" dirty="0" smtClean="0"/>
              <a:t>提示詞工程對輸出結果的影響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 smtClean="0"/>
              <a:t>學會做出個人生涯探索專家</a:t>
            </a:r>
            <a:endParaRPr lang="en-US" altLang="zh-TW" sz="2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2800" dirty="0"/>
              <a:t>學會與老師或同學討論如何精</a:t>
            </a:r>
            <a:r>
              <a:rPr lang="zh-TW" altLang="en-US" sz="2800" dirty="0" smtClean="0"/>
              <a:t>進提示詞，讓輸出內容符合自己需求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197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2823" y="319384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何謂機器學習</a:t>
            </a:r>
            <a:r>
              <a:rPr lang="en-US" altLang="zh-TW" dirty="0" smtClean="0"/>
              <a:t>(Machine Learning)</a:t>
            </a:r>
            <a:endParaRPr lang="zh-TW" altLang="en-US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AFA62776-3DE1-BA43-8B52-B633E390E478}"/>
              </a:ext>
            </a:extLst>
          </p:cNvPr>
          <p:cNvSpPr/>
          <p:nvPr/>
        </p:nvSpPr>
        <p:spPr>
          <a:xfrm>
            <a:off x="9384169" y="5291325"/>
            <a:ext cx="1708484" cy="12392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5BA618AE-6968-984A-B18F-8D22645094F9}"/>
              </a:ext>
            </a:extLst>
          </p:cNvPr>
          <p:cNvSpPr/>
          <p:nvPr/>
        </p:nvSpPr>
        <p:spPr>
          <a:xfrm>
            <a:off x="980112" y="2940795"/>
            <a:ext cx="1708484" cy="12392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C01E7F-112C-5148-943F-4BDA011DC3A6}"/>
              </a:ext>
            </a:extLst>
          </p:cNvPr>
          <p:cNvSpPr txBox="1"/>
          <p:nvPr/>
        </p:nvSpPr>
        <p:spPr>
          <a:xfrm>
            <a:off x="990052" y="3138198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/>
              <a:t>輸入資料</a:t>
            </a:r>
            <a:endParaRPr kumimoji="1" lang="en-US" altLang="zh-TW" sz="2800" dirty="0"/>
          </a:p>
          <a:p>
            <a:pPr algn="ctr"/>
            <a:r>
              <a:rPr kumimoji="1" lang="en-US" altLang="zh-TW" sz="2800" dirty="0"/>
              <a:t>(x)</a:t>
            </a:r>
            <a:endParaRPr kumimoji="1" lang="zh-TW" altLang="en-US" sz="2800" dirty="0"/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A5711955-096E-AC40-BB1B-177208B967CE}"/>
              </a:ext>
            </a:extLst>
          </p:cNvPr>
          <p:cNvSpPr/>
          <p:nvPr/>
        </p:nvSpPr>
        <p:spPr>
          <a:xfrm>
            <a:off x="2973603" y="3212893"/>
            <a:ext cx="1451638" cy="65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0C4627A2-6624-6247-98F7-F3D06646338A}"/>
              </a:ext>
            </a:extLst>
          </p:cNvPr>
          <p:cNvSpPr/>
          <p:nvPr/>
        </p:nvSpPr>
        <p:spPr>
          <a:xfrm>
            <a:off x="4599654" y="2584164"/>
            <a:ext cx="2901573" cy="17325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6127CB-BC15-5243-9F4A-9AA68E7DE17C}"/>
              </a:ext>
            </a:extLst>
          </p:cNvPr>
          <p:cNvSpPr txBox="1"/>
          <p:nvPr/>
        </p:nvSpPr>
        <p:spPr>
          <a:xfrm>
            <a:off x="5245917" y="3070094"/>
            <a:ext cx="162095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/>
              <a:t>神經網路</a:t>
            </a:r>
            <a:endParaRPr kumimoji="1" lang="en-US" altLang="zh-TW" sz="2800" dirty="0" smtClean="0"/>
          </a:p>
          <a:p>
            <a:r>
              <a:rPr kumimoji="1" lang="en-US" altLang="zh-TW" sz="2400" dirty="0" smtClean="0"/>
              <a:t>(</a:t>
            </a:r>
            <a:r>
              <a:rPr kumimoji="1" lang="zh-TW" altLang="en-US" sz="2400" dirty="0" smtClean="0"/>
              <a:t>訓練中</a:t>
            </a:r>
            <a:r>
              <a:rPr kumimoji="1" lang="en-US" altLang="zh-TW" sz="2400" dirty="0" smtClean="0"/>
              <a:t>)</a:t>
            </a:r>
            <a:endParaRPr kumimoji="1" lang="zh-TW" altLang="en-US" sz="2400" dirty="0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37458331-E510-1F4C-8A97-1755BC8F31CD}"/>
              </a:ext>
            </a:extLst>
          </p:cNvPr>
          <p:cNvSpPr/>
          <p:nvPr/>
        </p:nvSpPr>
        <p:spPr>
          <a:xfrm>
            <a:off x="7675640" y="3212891"/>
            <a:ext cx="1451638" cy="65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E2F02DE0-25D7-E946-A566-4E15BB47DBCA}"/>
              </a:ext>
            </a:extLst>
          </p:cNvPr>
          <p:cNvSpPr/>
          <p:nvPr/>
        </p:nvSpPr>
        <p:spPr>
          <a:xfrm>
            <a:off x="9214338" y="2797071"/>
            <a:ext cx="1847212" cy="123925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 smtClean="0">
                <a:solidFill>
                  <a:schemeClr val="tx1"/>
                </a:solidFill>
              </a:rPr>
              <a:t>預測結果</a:t>
            </a:r>
            <a:r>
              <a:rPr kumimoji="1" lang="en-US" altLang="zh-TW" sz="2800" dirty="0" smtClean="0">
                <a:solidFill>
                  <a:schemeClr val="tx1"/>
                </a:solidFill>
              </a:rPr>
              <a:t>(</a:t>
            </a:r>
            <a:r>
              <a:rPr kumimoji="1" lang="en-US" altLang="zh-TW" sz="2800" dirty="0" err="1">
                <a:solidFill>
                  <a:schemeClr val="tx1"/>
                </a:solidFill>
              </a:rPr>
              <a:t>yp</a:t>
            </a:r>
            <a:r>
              <a:rPr kumimoji="1" lang="en-US" altLang="zh-TW" sz="2800" dirty="0">
                <a:solidFill>
                  <a:schemeClr val="tx1"/>
                </a:solidFill>
              </a:rPr>
              <a:t>)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上-下雙向箭號 11">
            <a:extLst>
              <a:ext uri="{FF2B5EF4-FFF2-40B4-BE49-F238E27FC236}">
                <a16:creationId xmlns:a16="http://schemas.microsoft.com/office/drawing/2014/main" id="{71E57C89-1FE9-7949-879D-1E1F11517783}"/>
              </a:ext>
            </a:extLst>
          </p:cNvPr>
          <p:cNvSpPr/>
          <p:nvPr/>
        </p:nvSpPr>
        <p:spPr>
          <a:xfrm>
            <a:off x="9979732" y="4108185"/>
            <a:ext cx="517358" cy="1058451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肘形接點 12">
            <a:extLst>
              <a:ext uri="{FF2B5EF4-FFF2-40B4-BE49-F238E27FC236}">
                <a16:creationId xmlns:a16="http://schemas.microsoft.com/office/drawing/2014/main" id="{E013CC15-7DB2-7642-BD0A-3E886DF515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01227" y="4669496"/>
            <a:ext cx="2427292" cy="131709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109E69A5-1376-B041-A579-9FA952FE17EF}"/>
              </a:ext>
            </a:extLst>
          </p:cNvPr>
          <p:cNvSpPr/>
          <p:nvPr/>
        </p:nvSpPr>
        <p:spPr>
          <a:xfrm>
            <a:off x="4823886" y="5475657"/>
            <a:ext cx="2562726" cy="11588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dirty="0" smtClean="0">
                <a:solidFill>
                  <a:schemeClr val="tx1"/>
                </a:solidFill>
              </a:rPr>
              <a:t>損失函數</a:t>
            </a:r>
            <a:endParaRPr kumimoji="1" lang="en-US" altLang="zh-TW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TW" sz="2800" dirty="0" smtClean="0">
                <a:solidFill>
                  <a:schemeClr val="tx1"/>
                </a:solidFill>
              </a:rPr>
              <a:t>(Loss function)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向上箭號 14">
            <a:extLst>
              <a:ext uri="{FF2B5EF4-FFF2-40B4-BE49-F238E27FC236}">
                <a16:creationId xmlns:a16="http://schemas.microsoft.com/office/drawing/2014/main" id="{8BC9E168-7622-824E-9F94-6BB16452EFCB}"/>
              </a:ext>
            </a:extLst>
          </p:cNvPr>
          <p:cNvSpPr/>
          <p:nvPr/>
        </p:nvSpPr>
        <p:spPr>
          <a:xfrm>
            <a:off x="5636332" y="4444743"/>
            <a:ext cx="700761" cy="8833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58A009-7AAF-FB46-AD53-01EA89E59C31}"/>
              </a:ext>
            </a:extLst>
          </p:cNvPr>
          <p:cNvSpPr txBox="1"/>
          <p:nvPr/>
        </p:nvSpPr>
        <p:spPr>
          <a:xfrm>
            <a:off x="3065893" y="46434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 smtClean="0"/>
              <a:t>訓練方法</a:t>
            </a:r>
            <a:endParaRPr kumimoji="1"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5DB2AF0-C692-8E45-ABED-ECFB9A6859CD}"/>
              </a:ext>
            </a:extLst>
          </p:cNvPr>
          <p:cNvSpPr txBox="1"/>
          <p:nvPr/>
        </p:nvSpPr>
        <p:spPr>
          <a:xfrm>
            <a:off x="9353066" y="5449899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2800" dirty="0" smtClean="0"/>
              <a:t>實際標籤</a:t>
            </a:r>
            <a:endParaRPr kumimoji="1" lang="en-US" altLang="zh-TW" sz="2800" dirty="0" smtClean="0"/>
          </a:p>
          <a:p>
            <a:pPr algn="ctr"/>
            <a:r>
              <a:rPr kumimoji="1" lang="en-US" altLang="zh-TW" sz="2800" dirty="0" smtClean="0"/>
              <a:t>(</a:t>
            </a:r>
            <a:r>
              <a:rPr kumimoji="1" lang="en-US" altLang="zh-TW" sz="2800" dirty="0" err="1"/>
              <a:t>yt</a:t>
            </a:r>
            <a:r>
              <a:rPr kumimoji="1" lang="en-US" altLang="zh-TW" sz="2800" dirty="0"/>
              <a:t>)</a:t>
            </a:r>
            <a:endParaRPr kumimoji="1" lang="zh-TW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1290611" y="1061278"/>
            <a:ext cx="10447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TW" altLang="en-US" sz="2800" dirty="0" smtClean="0"/>
              <a:t>簡單來說，</a:t>
            </a:r>
            <a:r>
              <a:rPr lang="zh-TW" altLang="en-US" sz="2800" dirty="0"/>
              <a:t>機器學習</a:t>
            </a:r>
            <a:r>
              <a:rPr lang="zh-TW" altLang="en-US" sz="2800" dirty="0" smtClean="0"/>
              <a:t>是一種演算法，它使用神經網路來</a:t>
            </a:r>
            <a:r>
              <a:rPr lang="zh-TW" altLang="en-US" sz="2800" dirty="0" smtClean="0">
                <a:solidFill>
                  <a:srgbClr val="FF0000"/>
                </a:solidFill>
              </a:rPr>
              <a:t>找出輸入資料與實際標籤間的關係</a:t>
            </a:r>
            <a:r>
              <a:rPr lang="zh-TW" altLang="en-US" sz="2800" dirty="0"/>
              <a:t>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421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569" y="527538"/>
            <a:ext cx="10023231" cy="14859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從輸入到輸出</a:t>
            </a:r>
            <a:r>
              <a:rPr lang="en-US" altLang="zh-TW" dirty="0" smtClean="0"/>
              <a:t>——</a:t>
            </a:r>
            <a:br>
              <a:rPr lang="en-US" altLang="zh-TW" dirty="0" smtClean="0"/>
            </a:br>
            <a:r>
              <a:rPr lang="zh-TW" altLang="en-US" dirty="0"/>
              <a:t>大語言模型</a:t>
            </a:r>
            <a:r>
              <a:rPr lang="en-US" altLang="zh-TW" dirty="0"/>
              <a:t>(Large Langrage Model)</a:t>
            </a:r>
            <a:r>
              <a:rPr lang="zh-TW" altLang="en-US" dirty="0" smtClean="0"/>
              <a:t>運作原理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7491" y="1872761"/>
            <a:ext cx="9601200" cy="3581400"/>
          </a:xfrm>
        </p:spPr>
        <p:txBody>
          <a:bodyPr/>
          <a:lstStyle/>
          <a:p>
            <a:r>
              <a:rPr lang="en-US" altLang="zh-TW" sz="2800" dirty="0" err="1"/>
              <a:t>LLM</a:t>
            </a:r>
            <a:r>
              <a:rPr lang="zh-TW" altLang="en-US" sz="2800" dirty="0"/>
              <a:t>是一種具有超大量參數的</a:t>
            </a:r>
            <a:r>
              <a:rPr lang="zh-TW" altLang="en-US" sz="2800" dirty="0">
                <a:solidFill>
                  <a:srgbClr val="FF0000"/>
                </a:solidFill>
              </a:rPr>
              <a:t>語言模型</a:t>
            </a:r>
            <a:r>
              <a:rPr lang="zh-TW" altLang="en-US" sz="2800" dirty="0"/>
              <a:t>。</a:t>
            </a:r>
            <a:r>
              <a:rPr lang="en-US" altLang="zh-TW" sz="2800" dirty="0"/>
              <a:t>(</a:t>
            </a:r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err="1">
                <a:hlinkClick r:id="rId2"/>
              </a:rPr>
              <a:t>en.wikipedia.org</a:t>
            </a:r>
            <a:r>
              <a:rPr lang="en-US" altLang="zh-TW" sz="2800" dirty="0">
                <a:hlinkClick r:id="rId2"/>
              </a:rPr>
              <a:t>/wiki/</a:t>
            </a:r>
            <a:r>
              <a:rPr lang="en-US" altLang="zh-TW" sz="2800" dirty="0" err="1">
                <a:hlinkClick r:id="rId2"/>
              </a:rPr>
              <a:t>Large_language_model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/>
              <a:t>語言模型的運作</a:t>
            </a:r>
            <a:r>
              <a:rPr lang="zh-TW" altLang="en-US" sz="2800" dirty="0" smtClean="0"/>
              <a:t>簡介：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58462" y="3516923"/>
            <a:ext cx="1521069" cy="782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輸入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117122" y="3392363"/>
            <a:ext cx="3143251" cy="7825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輸出前的最後階段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289931" y="3399691"/>
            <a:ext cx="1521069" cy="782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輸出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69908" y="530831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台灣最高的山是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16877" y="45806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玉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16877" y="53083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喜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16876" y="61370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我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260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569" y="527538"/>
            <a:ext cx="10023231" cy="14859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從輸入到輸出</a:t>
            </a:r>
            <a:r>
              <a:rPr lang="en-US" altLang="zh-TW" dirty="0" smtClean="0"/>
              <a:t>——</a:t>
            </a:r>
            <a:br>
              <a:rPr lang="en-US" altLang="zh-TW" dirty="0" smtClean="0"/>
            </a:br>
            <a:r>
              <a:rPr lang="zh-TW" altLang="en-US" dirty="0"/>
              <a:t>大語言模型</a:t>
            </a:r>
            <a:r>
              <a:rPr lang="en-US" altLang="zh-TW" dirty="0"/>
              <a:t>(Large Langrage Model)</a:t>
            </a:r>
            <a:r>
              <a:rPr lang="zh-TW" altLang="en-US" dirty="0" smtClean="0"/>
              <a:t>運作原理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37491" y="1872761"/>
            <a:ext cx="9601200" cy="3581400"/>
          </a:xfrm>
        </p:spPr>
        <p:txBody>
          <a:bodyPr/>
          <a:lstStyle/>
          <a:p>
            <a:r>
              <a:rPr lang="en-US" altLang="zh-TW" sz="2800" dirty="0" err="1"/>
              <a:t>LLM</a:t>
            </a:r>
            <a:r>
              <a:rPr lang="zh-TW" altLang="en-US" sz="2800" dirty="0"/>
              <a:t>是一種具有超大量參數的</a:t>
            </a:r>
            <a:r>
              <a:rPr lang="zh-TW" altLang="en-US" sz="2800" dirty="0">
                <a:solidFill>
                  <a:srgbClr val="FF0000"/>
                </a:solidFill>
              </a:rPr>
              <a:t>語言模型</a:t>
            </a:r>
            <a:r>
              <a:rPr lang="zh-TW" altLang="en-US" sz="2800" dirty="0"/>
              <a:t>。</a:t>
            </a:r>
            <a:r>
              <a:rPr lang="en-US" altLang="zh-TW" sz="2800" dirty="0"/>
              <a:t>(</a:t>
            </a:r>
            <a:r>
              <a:rPr lang="en-US" altLang="zh-TW" sz="2800" dirty="0">
                <a:hlinkClick r:id="rId2"/>
              </a:rPr>
              <a:t>https://</a:t>
            </a:r>
            <a:r>
              <a:rPr lang="en-US" altLang="zh-TW" sz="2800" dirty="0" err="1">
                <a:hlinkClick r:id="rId2"/>
              </a:rPr>
              <a:t>en.wikipedia.org</a:t>
            </a:r>
            <a:r>
              <a:rPr lang="en-US" altLang="zh-TW" sz="2800" dirty="0">
                <a:hlinkClick r:id="rId2"/>
              </a:rPr>
              <a:t>/wiki/</a:t>
            </a:r>
            <a:r>
              <a:rPr lang="en-US" altLang="zh-TW" sz="2800" dirty="0" err="1">
                <a:hlinkClick r:id="rId2"/>
              </a:rPr>
              <a:t>Large_language_model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/>
              <a:t>語言模型的運作</a:t>
            </a:r>
            <a:r>
              <a:rPr lang="zh-TW" altLang="en-US" sz="2800" dirty="0" smtClean="0"/>
              <a:t>簡介：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58462" y="3516923"/>
            <a:ext cx="1521069" cy="782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輸入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5117122" y="3392363"/>
            <a:ext cx="3143251" cy="7825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輸出前的最後階段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289931" y="3399691"/>
            <a:ext cx="1521069" cy="782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輸出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69908" y="530831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台灣最高的山是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416877" y="458063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玉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416877" y="53083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喜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416876" y="613703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我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710854" y="4580638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70%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10854" y="5308317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29%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815850" y="6128239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r>
              <a:rPr lang="en-US" altLang="zh-TW" sz="2800" dirty="0" smtClean="0"/>
              <a:t>%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78595" y="532142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玉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61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9569" y="527538"/>
            <a:ext cx="10023231" cy="14859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從輸入到輸出</a:t>
            </a:r>
            <a:r>
              <a:rPr lang="en-US" altLang="zh-TW" dirty="0" smtClean="0"/>
              <a:t>——</a:t>
            </a:r>
            <a:br>
              <a:rPr lang="en-US" altLang="zh-TW" dirty="0" smtClean="0"/>
            </a:br>
            <a:r>
              <a:rPr lang="zh-TW" altLang="en-US" dirty="0"/>
              <a:t>大語言模型</a:t>
            </a:r>
            <a:r>
              <a:rPr lang="en-US" altLang="zh-TW" dirty="0"/>
              <a:t>(Large Langrage Model)</a:t>
            </a:r>
            <a:r>
              <a:rPr lang="zh-TW" altLang="en-US" dirty="0" smtClean="0"/>
              <a:t>運作原理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28698" y="1255911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sz="2800" dirty="0"/>
              <a:t>語言模型的運作</a:t>
            </a:r>
            <a:r>
              <a:rPr lang="zh-TW" altLang="en-US" sz="2800" dirty="0" smtClean="0"/>
              <a:t>簡介：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17252" y="2778369"/>
            <a:ext cx="1521069" cy="782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輸入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4975912" y="2653809"/>
            <a:ext cx="3143251" cy="7825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輸出前的最後階段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0148721" y="2661137"/>
            <a:ext cx="1521069" cy="7825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輸出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28698" y="456976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台灣最高的山是</a:t>
            </a:r>
            <a:r>
              <a:rPr lang="zh-TW" altLang="en-US" sz="2800" u="sng" dirty="0" smtClean="0"/>
              <a:t>玉</a:t>
            </a:r>
            <a:endParaRPr lang="zh-TW" altLang="en-US" sz="2800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75667" y="38420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山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275667" y="456976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米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275666" y="539847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我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69644" y="3842084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85%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69644" y="4569763"/>
            <a:ext cx="851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14%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674640" y="5389685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</a:t>
            </a:r>
            <a:r>
              <a:rPr lang="en-US" altLang="zh-TW" sz="2800" dirty="0" smtClean="0"/>
              <a:t>%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637385" y="45828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山</a:t>
            </a:r>
          </a:p>
        </p:txBody>
      </p:sp>
    </p:spTree>
    <p:extLst>
      <p:ext uri="{BB962C8B-B14F-4D97-AF65-F5344CB8AC3E}">
        <p14:creationId xmlns:p14="http://schemas.microsoft.com/office/powerpoint/2010/main" val="5614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5223" y="465992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提示詞的重要性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8892" y="1274884"/>
            <a:ext cx="11383108" cy="51962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TW" altLang="en-US" sz="2800" dirty="0" smtClean="0">
                <a:solidFill>
                  <a:srgbClr val="FF0000"/>
                </a:solidFill>
              </a:rPr>
              <a:t>分別</a:t>
            </a:r>
            <a:r>
              <a:rPr lang="zh-TW" altLang="en-US" sz="2800" dirty="0" smtClean="0"/>
              <a:t>輸入以下內容於</a:t>
            </a:r>
            <a:r>
              <a:rPr lang="en-US" altLang="zh-TW" sz="2800" dirty="0" smtClean="0"/>
              <a:t>Gemini</a:t>
            </a:r>
            <a:r>
              <a:rPr lang="zh-TW" altLang="en-US" sz="2800" dirty="0" smtClean="0"/>
              <a:t>的</a:t>
            </a:r>
            <a:r>
              <a:rPr lang="zh-TW" altLang="en-US" sz="2800" dirty="0" smtClean="0">
                <a:solidFill>
                  <a:srgbClr val="FF0000"/>
                </a:solidFill>
              </a:rPr>
              <a:t>新對話</a:t>
            </a:r>
            <a:r>
              <a:rPr lang="zh-TW" altLang="en-US" sz="2800" dirty="0" smtClean="0"/>
              <a:t>中，並比較輸出內容差異：</a:t>
            </a:r>
            <a:endParaRPr lang="en-US" altLang="zh-TW" sz="28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800" dirty="0" smtClean="0"/>
              <a:t>A</a:t>
            </a:r>
            <a:r>
              <a:rPr lang="zh-TW" altLang="en-US" sz="2800" dirty="0" smtClean="0"/>
              <a:t>、請</a:t>
            </a:r>
            <a:r>
              <a:rPr lang="zh-TW" altLang="en-US" sz="2800" dirty="0"/>
              <a:t>提供一些給高中生的生涯建議</a:t>
            </a:r>
            <a:r>
              <a:rPr lang="zh-TW" altLang="en-US" sz="2800" dirty="0" smtClean="0"/>
              <a:t>。</a:t>
            </a:r>
            <a:endParaRPr lang="en-US" altLang="zh-TW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dirty="0" smtClean="0"/>
              <a:t>B</a:t>
            </a:r>
            <a:r>
              <a:rPr lang="zh-TW" altLang="en-US" sz="2800" dirty="0"/>
              <a:t>、我是一名對</a:t>
            </a:r>
            <a:r>
              <a:rPr lang="zh-TW" altLang="en-US" sz="2800" u="sng" dirty="0" smtClean="0"/>
              <a:t>生物科技</a:t>
            </a:r>
            <a:r>
              <a:rPr lang="zh-TW" altLang="en-US" sz="2800" dirty="0" smtClean="0"/>
              <a:t>非常</a:t>
            </a:r>
            <a:r>
              <a:rPr lang="zh-TW" altLang="en-US" sz="2800" dirty="0"/>
              <a:t>有熱情的高中生。我發現自己</a:t>
            </a:r>
            <a:r>
              <a:rPr lang="zh-TW" altLang="en-US" sz="2800" dirty="0" smtClean="0"/>
              <a:t>在</a:t>
            </a:r>
            <a:r>
              <a:rPr lang="zh-TW" altLang="en-US" sz="2800" u="sng" dirty="0" smtClean="0"/>
              <a:t>解決</a:t>
            </a:r>
            <a:r>
              <a:rPr lang="zh-TW" altLang="en-US" sz="2800" u="sng" dirty="0"/>
              <a:t>環境問題方面</a:t>
            </a:r>
            <a:r>
              <a:rPr lang="zh-TW" altLang="en-US" sz="2800" dirty="0"/>
              <a:t>特別有興趣。我希望未來能夠</a:t>
            </a:r>
            <a:r>
              <a:rPr lang="zh-TW" altLang="en-US" sz="2800" dirty="0" smtClean="0"/>
              <a:t>從事</a:t>
            </a:r>
            <a:r>
              <a:rPr lang="zh-TW" altLang="en-US" sz="2800" u="sng" dirty="0" smtClean="0"/>
              <a:t>對</a:t>
            </a:r>
            <a:r>
              <a:rPr lang="zh-TW" altLang="en-US" sz="2800" u="sng" dirty="0"/>
              <a:t>社會有貢獻的工作</a:t>
            </a:r>
            <a:r>
              <a:rPr lang="zh-TW" altLang="en-US" sz="2800" dirty="0"/>
              <a:t>。請問根據我的興趣、熱情和價值觀，有哪些大學科系或職業發展方向可以參考？請針對台灣的大學現況給予建議，並說明這些職業的具體工作內容和未來發展前景。</a:t>
            </a:r>
          </a:p>
        </p:txBody>
      </p:sp>
    </p:spTree>
    <p:extLst>
      <p:ext uri="{BB962C8B-B14F-4D97-AF65-F5344CB8AC3E}">
        <p14:creationId xmlns:p14="http://schemas.microsoft.com/office/powerpoint/2010/main" val="183305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92" y="541708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提示詞的重要性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6663" y="1661746"/>
            <a:ext cx="11383108" cy="519625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TW" altLang="en-US" sz="2800" dirty="0" smtClean="0"/>
              <a:t>舉手分享你發現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與</a:t>
            </a:r>
            <a:r>
              <a:rPr lang="en-US" altLang="zh-TW" sz="2800" dirty="0" smtClean="0"/>
              <a:t>B</a:t>
            </a:r>
            <a:r>
              <a:rPr lang="zh-TW" altLang="en-US" sz="2800" dirty="0" smtClean="0"/>
              <a:t>提示詞的差異吧！</a:t>
            </a:r>
            <a:endParaRPr lang="en-US" altLang="zh-TW" sz="2800" dirty="0" smtClean="0"/>
          </a:p>
          <a:p>
            <a:pPr>
              <a:lnSpc>
                <a:spcPct val="170000"/>
              </a:lnSpc>
            </a:pPr>
            <a:r>
              <a:rPr lang="zh-TW" altLang="en-US" sz="2800" dirty="0" smtClean="0"/>
              <a:t>差異的原因：</a:t>
            </a:r>
            <a:endParaRPr lang="en-US" altLang="zh-TW" sz="28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800" dirty="0" smtClean="0"/>
              <a:t>	</a:t>
            </a:r>
            <a:r>
              <a:rPr lang="zh-TW" altLang="en-US" sz="2800" dirty="0" smtClean="0"/>
              <a:t>沒有給</a:t>
            </a:r>
            <a:r>
              <a:rPr lang="en-US" altLang="zh-TW" sz="2800" dirty="0" err="1" smtClean="0"/>
              <a:t>LLM</a:t>
            </a:r>
            <a:r>
              <a:rPr lang="zh-TW" altLang="en-US" sz="2800" dirty="0" smtClean="0"/>
              <a:t>更多資料來限制其輸出內容的範圍，那麼它就會從原本訓練的大資料庫中，給出</a:t>
            </a:r>
            <a:r>
              <a:rPr lang="zh-TW" altLang="en-US" sz="2800" dirty="0" smtClean="0">
                <a:solidFill>
                  <a:srgbClr val="FF0000"/>
                </a:solidFill>
              </a:rPr>
              <a:t>機率最高</a:t>
            </a:r>
            <a:r>
              <a:rPr lang="zh-TW" altLang="en-US" sz="2800" dirty="0" smtClean="0"/>
              <a:t>的接龍句子，這樣並不會為你量身設計，</a:t>
            </a:r>
            <a:r>
              <a:rPr lang="zh-TW" altLang="en-US" sz="2800" dirty="0" smtClean="0">
                <a:solidFill>
                  <a:schemeClr val="tx1"/>
                </a:solidFill>
              </a:rPr>
              <a:t>有說跟沒說一樣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9964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3339" y="246185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提示詞的重要性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261" y="997927"/>
            <a:ext cx="7200900" cy="570477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93023" y="61325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https://www.104.com.tw/jobs/search/?keyword=%E6%8F%90%E7%A4%BA%E8%A9%9E&amp;order=15&amp;jobsource=joblist_search&amp;page=1&amp;asc=0&amp;searchJobs=1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177255" y="2741042"/>
            <a:ext cx="1899138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 smtClean="0"/>
              <a:t>40,000  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33846" y="4264427"/>
            <a:ext cx="2042547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35,000       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30463" y="5493274"/>
            <a:ext cx="2853666" cy="5232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800" dirty="0" smtClean="0"/>
              <a:t>50,000 – 70,000</a:t>
            </a:r>
            <a:endParaRPr lang="zh-TW" altLang="en-US" sz="2800" dirty="0"/>
          </a:p>
        </p:txBody>
      </p:sp>
      <p:sp>
        <p:nvSpPr>
          <p:cNvPr id="11" name="向下箭號 10"/>
          <p:cNvSpPr/>
          <p:nvPr/>
        </p:nvSpPr>
        <p:spPr>
          <a:xfrm rot="10800000">
            <a:off x="8519321" y="2767497"/>
            <a:ext cx="375589" cy="4659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0800000">
            <a:off x="8410857" y="4293040"/>
            <a:ext cx="375589" cy="46599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3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228</TotalTime>
  <Words>501</Words>
  <Application>Microsoft Office PowerPoint</Application>
  <PresentationFormat>寬螢幕</PresentationFormat>
  <Paragraphs>75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微軟正黑體</vt:lpstr>
      <vt:lpstr>Franklin Gothic Book</vt:lpstr>
      <vt:lpstr>Crop</vt:lpstr>
      <vt:lpstr>AI生涯規劃專家製作</vt:lpstr>
      <vt:lpstr>今日學習目標</vt:lpstr>
      <vt:lpstr>何謂機器學習(Machine Learning)</vt:lpstr>
      <vt:lpstr>從輸入到輸出—— 大語言模型(Large Langrage Model)運作原理</vt:lpstr>
      <vt:lpstr>從輸入到輸出—— 大語言模型(Large Langrage Model)運作原理</vt:lpstr>
      <vt:lpstr>從輸入到輸出—— 大語言模型(Large Langrage Model)運作原理</vt:lpstr>
      <vt:lpstr>提示詞的重要性</vt:lpstr>
      <vt:lpstr>提示詞的重要性</vt:lpstr>
      <vt:lpstr>提示詞的重要性</vt:lpstr>
      <vt:lpstr>學會做出個人生涯規劃專家</vt:lpstr>
      <vt:lpstr>整個活動有什麼需要改進的地方嗎?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核能擴大辯論會</dc:title>
  <dc:creator>Dominic</dc:creator>
  <cp:lastModifiedBy>Dominic</cp:lastModifiedBy>
  <cp:revision>53</cp:revision>
  <dcterms:created xsi:type="dcterms:W3CDTF">2024-09-21T07:12:53Z</dcterms:created>
  <dcterms:modified xsi:type="dcterms:W3CDTF">2025-02-15T10:07:39Z</dcterms:modified>
</cp:coreProperties>
</file>