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71" r:id="rId11"/>
    <p:sldId id="270" r:id="rId12"/>
    <p:sldId id="269" r:id="rId13"/>
    <p:sldId id="268" r:id="rId14"/>
    <p:sldId id="272" r:id="rId15"/>
    <p:sldId id="267" r:id="rId16"/>
    <p:sldId id="259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60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DF6D0-ACCD-4600-8A0B-DC85FF7EFD91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3BBE9-DB33-4CC7-8AFC-A0BA01CCFE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90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3BBE9-DB33-4CC7-8AFC-A0BA01CCFEE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602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84C705A-8D86-4977-A0C7-107355958F28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E668E1-FAF8-4FFB-8E3B-4A25CD8EF8E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85824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705A-8D86-4977-A0C7-107355958F28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68E1-FAF8-4FFB-8E3B-4A25CD8EF8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4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705A-8D86-4977-A0C7-107355958F28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68E1-FAF8-4FFB-8E3B-4A25CD8EF8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57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705A-8D86-4977-A0C7-107355958F28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68E1-FAF8-4FFB-8E3B-4A25CD8EF8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30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4C705A-8D86-4977-A0C7-107355958F28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E668E1-FAF8-4FFB-8E3B-4A25CD8EF8E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94576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705A-8D86-4977-A0C7-107355958F28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68E1-FAF8-4FFB-8E3B-4A25CD8EF8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38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705A-8D86-4977-A0C7-107355958F28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68E1-FAF8-4FFB-8E3B-4A25CD8EF8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28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705A-8D86-4977-A0C7-107355958F28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68E1-FAF8-4FFB-8E3B-4A25CD8EF8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93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705A-8D86-4977-A0C7-107355958F28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68E1-FAF8-4FFB-8E3B-4A25CD8EF8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26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4C705A-8D86-4977-A0C7-107355958F28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E668E1-FAF8-4FFB-8E3B-4A25CD8EF8E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599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4C705A-8D86-4977-A0C7-107355958F28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E668E1-FAF8-4FFB-8E3B-4A25CD8EF8E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164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84C705A-8D86-4977-A0C7-107355958F28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BE668E1-FAF8-4FFB-8E3B-4A25CD8EF8E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793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fif"/><Relationship Id="rId5" Type="http://schemas.openxmlformats.org/officeDocument/2006/relationships/image" Target="../media/image8.jpeg"/><Relationship Id="rId4" Type="http://schemas.openxmlformats.org/officeDocument/2006/relationships/image" Target="../media/image7.jf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化石燃料與核能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鄭毅明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9899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059536" y="30276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煤炭的種類</a:t>
            </a:r>
            <a:r>
              <a:rPr lang="en-US" altLang="zh-TW" dirty="0" smtClean="0"/>
              <a:t>—</a:t>
            </a:r>
            <a:r>
              <a:rPr lang="zh-TW" altLang="en-US" dirty="0"/>
              <a:t>褐煤</a:t>
            </a:r>
            <a:endParaRPr lang="en-US" altLang="zh-TW" dirty="0" smtClean="0"/>
          </a:p>
        </p:txBody>
      </p:sp>
      <p:sp>
        <p:nvSpPr>
          <p:cNvPr id="2" name="矩形 1"/>
          <p:cNvSpPr/>
          <p:nvPr/>
        </p:nvSpPr>
        <p:spPr>
          <a:xfrm>
            <a:off x="793528" y="1045710"/>
            <a:ext cx="109440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/>
              <a:t>褐煤是等級最低的煤。它已經碳化超過了泥炭的程度，但含有少量的能量</a:t>
            </a:r>
            <a:r>
              <a:rPr lang="en-US" altLang="zh-TW" sz="2800" dirty="0"/>
              <a:t>——</a:t>
            </a:r>
            <a:r>
              <a:rPr lang="zh-TW" altLang="en-US" sz="2800" dirty="0"/>
              <a:t>其碳含量約為 </a:t>
            </a:r>
            <a:r>
              <a:rPr lang="en-US" altLang="zh-TW" sz="2800" dirty="0"/>
              <a:t>25-35%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</p:txBody>
      </p:sp>
      <p:sp>
        <p:nvSpPr>
          <p:cNvPr id="3" name="矩形 2"/>
          <p:cNvSpPr/>
          <p:nvPr/>
        </p:nvSpPr>
        <p:spPr>
          <a:xfrm>
            <a:off x="793529" y="2865218"/>
            <a:ext cx="111102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褐煤是一種易碎的棕色岩石，也</a:t>
            </a:r>
            <a:r>
              <a:rPr lang="zh-TW" altLang="en-US" sz="2800" dirty="0" smtClean="0">
                <a:solidFill>
                  <a:srgbClr val="121212"/>
                </a:solidFill>
                <a:latin typeface="GeographEditWeb"/>
              </a:rPr>
              <a:t>稱為玫瑰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花蕾煤，比其他類型的煤</a:t>
            </a:r>
            <a:r>
              <a:rPr lang="zh-TW" altLang="en-US" sz="2800" dirty="0">
                <a:solidFill>
                  <a:srgbClr val="FF0000"/>
                </a:solidFill>
                <a:latin typeface="GeographEditWeb"/>
              </a:rPr>
              <a:t>保留更多的水分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。這使得開採、儲存和運輸變得昂貴且危險。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793528" y="4061845"/>
            <a:ext cx="111102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它很容易發生</a:t>
            </a:r>
            <a:r>
              <a:rPr lang="zh-TW" altLang="en-US" sz="2800" dirty="0">
                <a:solidFill>
                  <a:srgbClr val="FF0000"/>
                </a:solidFill>
                <a:latin typeface="GeographEditWeb"/>
              </a:rPr>
              <a:t>意外燃燒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，燃燒時碳排放量非常高。大多數褐煤都在距離開採地點很近的發電廠使用。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793528" y="5310409"/>
            <a:ext cx="112471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褐煤主要</a:t>
            </a:r>
            <a:r>
              <a:rPr lang="zh-TW" altLang="en-US" sz="2800" dirty="0">
                <a:solidFill>
                  <a:srgbClr val="FF0000"/>
                </a:solidFill>
                <a:latin typeface="GeographEditWeb"/>
              </a:rPr>
              <a:t>燃燒並用於發電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。在德國和希臘，褐煤提供了煤炭發電的 </a:t>
            </a:r>
            <a:r>
              <a:rPr lang="en-US" altLang="zh-TW" sz="2800" dirty="0">
                <a:solidFill>
                  <a:srgbClr val="121212"/>
                </a:solidFill>
                <a:latin typeface="GeographEditWeb"/>
              </a:rPr>
              <a:t>25-50%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。在美國，褐煤礦床主要在北達科他州和德克薩斯州發電。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793528" y="2149343"/>
            <a:ext cx="88761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/>
              <a:t>它來自</a:t>
            </a:r>
            <a:r>
              <a:rPr lang="zh-TW" altLang="en-US" sz="2800" dirty="0">
                <a:solidFill>
                  <a:srgbClr val="FF0000"/>
                </a:solidFill>
              </a:rPr>
              <a:t>相對年輕的煤礦床</a:t>
            </a:r>
            <a:r>
              <a:rPr lang="zh-TW" altLang="en-US" sz="2800" dirty="0"/>
              <a:t>，大約有 </a:t>
            </a:r>
            <a:r>
              <a:rPr lang="en-US" altLang="zh-TW" sz="2800" dirty="0"/>
              <a:t>2.5 </a:t>
            </a:r>
            <a:r>
              <a:rPr lang="zh-TW" altLang="en-US" sz="2800" dirty="0"/>
              <a:t>億年的歷史。</a:t>
            </a:r>
          </a:p>
        </p:txBody>
      </p:sp>
    </p:spTree>
    <p:extLst>
      <p:ext uri="{BB962C8B-B14F-4D97-AF65-F5344CB8AC3E}">
        <p14:creationId xmlns:p14="http://schemas.microsoft.com/office/powerpoint/2010/main" val="1495491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059536" y="30276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煤炭的種類</a:t>
            </a:r>
            <a:r>
              <a:rPr lang="en-US" altLang="zh-TW" dirty="0" smtClean="0"/>
              <a:t>—</a:t>
            </a:r>
            <a:r>
              <a:rPr lang="zh-TW" altLang="en-US" dirty="0"/>
              <a:t>次煙煤</a:t>
            </a:r>
            <a:endParaRPr lang="en-US" altLang="zh-TW" dirty="0" smtClean="0"/>
          </a:p>
        </p:txBody>
      </p:sp>
      <p:sp>
        <p:nvSpPr>
          <p:cNvPr id="2" name="矩形 1"/>
          <p:cNvSpPr/>
          <p:nvPr/>
        </p:nvSpPr>
        <p:spPr>
          <a:xfrm>
            <a:off x="1059536" y="1304789"/>
            <a:ext cx="108027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次煙煤大約有 </a:t>
            </a:r>
            <a:r>
              <a:rPr lang="en-US" altLang="zh-TW" sz="2800" dirty="0">
                <a:solidFill>
                  <a:srgbClr val="121212"/>
                </a:solidFill>
                <a:latin typeface="GeographEditWeb"/>
              </a:rPr>
              <a:t>1 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億年的歷史。它比褐煤含有更多的碳，約 </a:t>
            </a:r>
            <a:r>
              <a:rPr lang="en-US" altLang="zh-TW" sz="2800" dirty="0">
                <a:solidFill>
                  <a:srgbClr val="121212"/>
                </a:solidFill>
                <a:latin typeface="GeographEditWeb"/>
              </a:rPr>
              <a:t>35-45%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。在世界許多地方，次煙煤與褐煤一起被視為「褐煤」。與褐煤一樣，次煙煤主要用作</a:t>
            </a:r>
            <a:r>
              <a:rPr lang="zh-TW" altLang="en-US" sz="2800" dirty="0">
                <a:solidFill>
                  <a:srgbClr val="FF0000"/>
                </a:solidFill>
                <a:latin typeface="GeographEditWeb"/>
              </a:rPr>
              <a:t>發電燃料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。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059536" y="3089209"/>
            <a:ext cx="80217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美國大部分次菸煤產自懷俄明州，約占美國煤炭總產量的 </a:t>
            </a:r>
            <a:r>
              <a:rPr lang="en-US" altLang="zh-TW" sz="2800" dirty="0">
                <a:solidFill>
                  <a:srgbClr val="121212"/>
                </a:solidFill>
                <a:latin typeface="GeographEditWeb"/>
              </a:rPr>
              <a:t>47%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。在美國以外，</a:t>
            </a:r>
            <a:r>
              <a:rPr lang="zh-TW" altLang="en-US" sz="2800" dirty="0">
                <a:solidFill>
                  <a:srgbClr val="FF0000"/>
                </a:solidFill>
                <a:latin typeface="GeographEditWeb"/>
              </a:rPr>
              <a:t>中國是次煙煤的主要生產國。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318" y="4305251"/>
            <a:ext cx="2621246" cy="191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8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059536" y="30276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煤炭的種類</a:t>
            </a:r>
            <a:r>
              <a:rPr lang="en-US" altLang="zh-TW" dirty="0" smtClean="0"/>
              <a:t>—</a:t>
            </a:r>
            <a:r>
              <a:rPr lang="zh-TW" altLang="en-US" dirty="0"/>
              <a:t>煙煤</a:t>
            </a:r>
            <a:endParaRPr lang="en-US" altLang="zh-TW" dirty="0" smtClean="0"/>
          </a:p>
        </p:txBody>
      </p:sp>
      <p:sp>
        <p:nvSpPr>
          <p:cNvPr id="2" name="矩形 1"/>
          <p:cNvSpPr/>
          <p:nvPr/>
        </p:nvSpPr>
        <p:spPr>
          <a:xfrm>
            <a:off x="889000" y="1234245"/>
            <a:ext cx="11175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煙煤是在較高的熱量和壓力下形成的，已有 </a:t>
            </a:r>
            <a:r>
              <a:rPr lang="en-US" altLang="zh-TW" sz="2800" dirty="0">
                <a:solidFill>
                  <a:srgbClr val="FF0000"/>
                </a:solidFill>
                <a:latin typeface="GeographEditWeb"/>
              </a:rPr>
              <a:t>1 </a:t>
            </a:r>
            <a:r>
              <a:rPr lang="zh-TW" altLang="en-US" sz="2800" dirty="0">
                <a:solidFill>
                  <a:srgbClr val="FF0000"/>
                </a:solidFill>
                <a:latin typeface="GeographEditWeb"/>
              </a:rPr>
              <a:t>億至 </a:t>
            </a:r>
            <a:r>
              <a:rPr lang="en-US" altLang="zh-TW" sz="2800" dirty="0">
                <a:solidFill>
                  <a:srgbClr val="FF0000"/>
                </a:solidFill>
                <a:latin typeface="GeographEditWeb"/>
              </a:rPr>
              <a:t>3 </a:t>
            </a:r>
            <a:r>
              <a:rPr lang="zh-TW" altLang="en-US" sz="2800" dirty="0">
                <a:solidFill>
                  <a:srgbClr val="FF0000"/>
                </a:solidFill>
                <a:latin typeface="GeographEditWeb"/>
              </a:rPr>
              <a:t>億年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的歷史。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889001" y="1886964"/>
            <a:ext cx="111759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n"/>
            </a:pP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它以一種稱為瀝青的黏性焦油狀物質命名，也</a:t>
            </a:r>
            <a:r>
              <a:rPr lang="zh-TW" altLang="en-US" sz="2800" dirty="0">
                <a:solidFill>
                  <a:srgbClr val="FF0000"/>
                </a:solidFill>
                <a:latin typeface="GeographEditWeb"/>
              </a:rPr>
              <a:t>存在於石油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中。它含有約 </a:t>
            </a:r>
            <a:r>
              <a:rPr lang="en-US" altLang="zh-TW" sz="2800" dirty="0">
                <a:solidFill>
                  <a:srgbClr val="121212"/>
                </a:solidFill>
                <a:latin typeface="GeographEditWeb"/>
              </a:rPr>
              <a:t>45-86% 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的碳。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889000" y="2939375"/>
            <a:ext cx="11074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煙煤分為三大類：</a:t>
            </a:r>
            <a:r>
              <a:rPr lang="zh-TW" altLang="en-US" sz="2800" dirty="0">
                <a:solidFill>
                  <a:srgbClr val="FF0000"/>
                </a:solidFill>
                <a:latin typeface="GeographEditWeb"/>
              </a:rPr>
              <a:t>鍛造煤</a:t>
            </a:r>
            <a:r>
              <a:rPr lang="zh-TW" altLang="en-US" sz="2800" dirty="0" smtClean="0">
                <a:solidFill>
                  <a:srgbClr val="FF0000"/>
                </a:solidFill>
                <a:latin typeface="GeographEditWeb"/>
              </a:rPr>
              <a:t>、</a:t>
            </a:r>
            <a:r>
              <a:rPr lang="zh-TW" altLang="en-US" sz="2800" dirty="0">
                <a:solidFill>
                  <a:srgbClr val="FF0000"/>
                </a:solidFill>
              </a:rPr>
              <a:t>運河</a:t>
            </a:r>
            <a:r>
              <a:rPr lang="zh-TW" altLang="en-US" sz="2800" dirty="0" smtClean="0">
                <a:solidFill>
                  <a:srgbClr val="FF0000"/>
                </a:solidFill>
                <a:latin typeface="GeographEditWeb"/>
              </a:rPr>
              <a:t>煤</a:t>
            </a:r>
            <a:r>
              <a:rPr lang="zh-TW" altLang="en-US" sz="2800" dirty="0">
                <a:solidFill>
                  <a:srgbClr val="FF0000"/>
                </a:solidFill>
                <a:latin typeface="GeographEditWeb"/>
              </a:rPr>
              <a:t>、煉焦煤</a:t>
            </a:r>
            <a:r>
              <a:rPr lang="zh-TW" altLang="en-US" sz="2800" dirty="0" smtClean="0">
                <a:solidFill>
                  <a:srgbClr val="121212"/>
                </a:solidFill>
                <a:latin typeface="GeographEditWeb"/>
              </a:rPr>
              <a:t>。</a:t>
            </a:r>
            <a:endParaRPr lang="en-US" altLang="zh-TW" sz="2800" dirty="0" smtClean="0">
              <a:solidFill>
                <a:srgbClr val="121212"/>
              </a:solidFill>
              <a:latin typeface="GeographEditWeb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 smtClean="0">
                <a:solidFill>
                  <a:srgbClr val="121212"/>
                </a:solidFill>
                <a:latin typeface="GeographEditWeb"/>
              </a:rPr>
              <a:t>鍛造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煤的灰分含量非常低，是金屬加熱和成型的鍛造的理想選擇。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889000" y="3925548"/>
            <a:ext cx="111759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十九世紀，</a:t>
            </a:r>
            <a:r>
              <a:rPr lang="zh-TW" altLang="en-US" sz="2800" dirty="0">
                <a:solidFill>
                  <a:srgbClr val="FF0000"/>
                </a:solidFill>
                <a:latin typeface="GeographEditWeb"/>
              </a:rPr>
              <a:t>運河煤被廣泛用作煤油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的來源。煤油是透過用受控量的氧氣加熱槽煤而製成的，這個過程稱為熱解。煤油主要用作路燈和其他照明的燃料。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888999" y="5344411"/>
            <a:ext cx="111759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>
                <a:solidFill>
                  <a:srgbClr val="FF0000"/>
                </a:solidFill>
                <a:latin typeface="GeographEditWeb"/>
              </a:rPr>
              <a:t>煉焦煤用於大規模工業製程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。煤被焦化，這是在缺氧的情況下加熱岩石的過程。這降低了水分含量，使其成為更穩定的產品。鋼鐵 工業依賴煉焦煤。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21404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059536" y="30276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煤炭的種類</a:t>
            </a:r>
            <a:r>
              <a:rPr lang="en-US" altLang="zh-TW" dirty="0" smtClean="0"/>
              <a:t>—</a:t>
            </a:r>
            <a:r>
              <a:rPr lang="zh-TW" altLang="en-US" dirty="0"/>
              <a:t>無煙煤</a:t>
            </a:r>
            <a:endParaRPr lang="en-US" altLang="zh-TW" dirty="0" smtClean="0"/>
          </a:p>
        </p:txBody>
      </p:sp>
      <p:sp>
        <p:nvSpPr>
          <p:cNvPr id="2" name="矩形 1"/>
          <p:cNvSpPr/>
          <p:nvPr/>
        </p:nvSpPr>
        <p:spPr>
          <a:xfrm>
            <a:off x="806335" y="1133729"/>
            <a:ext cx="1126097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無菸煤是最高等級的煤。</a:t>
            </a:r>
            <a:r>
              <a:rPr lang="zh-TW" altLang="en-US" sz="2800" dirty="0">
                <a:solidFill>
                  <a:srgbClr val="FF0000"/>
                </a:solidFill>
                <a:latin typeface="GeographEditWeb"/>
              </a:rPr>
              <a:t>它的碳含量最多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，高達 </a:t>
            </a:r>
            <a:r>
              <a:rPr lang="en-US" altLang="zh-TW" sz="2800" dirty="0">
                <a:solidFill>
                  <a:srgbClr val="121212"/>
                </a:solidFill>
                <a:latin typeface="GeographEditWeb"/>
              </a:rPr>
              <a:t>97%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，因此含有最多的能量</a:t>
            </a:r>
            <a:r>
              <a:rPr lang="zh-TW" altLang="en-US" sz="2800" dirty="0" smtClean="0">
                <a:solidFill>
                  <a:srgbClr val="121212"/>
                </a:solidFill>
                <a:latin typeface="GeographEditWeb"/>
              </a:rPr>
              <a:t>。</a:t>
            </a:r>
            <a:endParaRPr lang="en-US" altLang="zh-TW" sz="2800" dirty="0" smtClean="0">
              <a:solidFill>
                <a:srgbClr val="121212"/>
              </a:solidFill>
              <a:latin typeface="GeographEditWeb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2800" dirty="0" smtClean="0">
                <a:solidFill>
                  <a:srgbClr val="121212"/>
                </a:solidFill>
                <a:latin typeface="GeographEditWeb"/>
              </a:rPr>
              <a:t>它</a:t>
            </a:r>
            <a:r>
              <a:rPr lang="zh-TW" altLang="en-US" sz="2800" dirty="0">
                <a:solidFill>
                  <a:srgbClr val="FF0000"/>
                </a:solidFill>
                <a:latin typeface="GeographEditWeb"/>
              </a:rPr>
              <a:t>比其他類型的煤炭更硬、更緻密、更有光澤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。幾乎所有的水和二氧化碳都被排出，並且不含煙煤或褐煤中的軟質或纖維</a:t>
            </a:r>
            <a:r>
              <a:rPr lang="zh-TW" altLang="en-US" sz="2800" dirty="0" smtClean="0">
                <a:solidFill>
                  <a:srgbClr val="121212"/>
                </a:solidFill>
                <a:latin typeface="GeographEditWeb"/>
              </a:rPr>
              <a:t>狀部分。</a:t>
            </a:r>
            <a:endParaRPr lang="en-US" altLang="zh-TW" sz="2800" dirty="0" smtClean="0">
              <a:solidFill>
                <a:srgbClr val="121212"/>
              </a:solidFill>
              <a:latin typeface="GeographEditWeb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2800" dirty="0" smtClean="0">
                <a:solidFill>
                  <a:srgbClr val="121212"/>
                </a:solidFill>
                <a:latin typeface="GeographEditWeb"/>
              </a:rPr>
              <a:t>由於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無菸煤是優質煤，</a:t>
            </a:r>
            <a:r>
              <a:rPr lang="zh-TW" altLang="en-US" sz="2800" dirty="0">
                <a:solidFill>
                  <a:srgbClr val="FF0000"/>
                </a:solidFill>
                <a:latin typeface="GeographEditWeb"/>
              </a:rPr>
              <a:t>燃燒乾淨，煙塵極少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。它比其他煤炭更昂貴，並且很少用於發電廠。相反，無菸煤</a:t>
            </a:r>
            <a:r>
              <a:rPr lang="zh-TW" altLang="en-US" sz="2800" dirty="0">
                <a:solidFill>
                  <a:srgbClr val="FF0000"/>
                </a:solidFill>
                <a:latin typeface="GeographEditWeb"/>
              </a:rPr>
              <a:t>主要用於爐子和熔爐</a:t>
            </a:r>
            <a:r>
              <a:rPr lang="zh-TW" altLang="en-US" sz="2800" dirty="0" smtClean="0">
                <a:solidFill>
                  <a:srgbClr val="121212"/>
                </a:solidFill>
                <a:latin typeface="GeographEditWeb"/>
              </a:rPr>
              <a:t>。</a:t>
            </a:r>
            <a:endParaRPr lang="en-US" altLang="zh-TW" sz="2800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2800" dirty="0" smtClean="0">
                <a:solidFill>
                  <a:srgbClr val="121212"/>
                </a:solidFill>
                <a:latin typeface="GeographEditWeb"/>
              </a:rPr>
              <a:t>無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菸煤也用於</a:t>
            </a:r>
            <a:r>
              <a:rPr lang="zh-TW" altLang="en-US" sz="2800" dirty="0">
                <a:solidFill>
                  <a:srgbClr val="FF0000"/>
                </a:solidFill>
                <a:latin typeface="GeographEditWeb"/>
              </a:rPr>
              <a:t>水過濾系統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。它的孔隙比沙子更小，因此可以捕獲更多有害顆粒。這使得飲用、衛生和工業用水更加安全</a:t>
            </a:r>
            <a:r>
              <a:rPr lang="zh-TW" altLang="en-US" sz="2800" dirty="0" smtClean="0">
                <a:solidFill>
                  <a:srgbClr val="121212"/>
                </a:solidFill>
                <a:latin typeface="GeographEditWeb"/>
              </a:rPr>
              <a:t>。</a:t>
            </a:r>
            <a:endParaRPr lang="en-US" altLang="zh-TW" sz="2800" dirty="0" smtClean="0">
              <a:solidFill>
                <a:srgbClr val="121212"/>
              </a:solidFill>
              <a:latin typeface="GeographEditWeb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2800" dirty="0" smtClean="0">
                <a:solidFill>
                  <a:srgbClr val="121212"/>
                </a:solidFill>
                <a:latin typeface="GeographEditWeb"/>
              </a:rPr>
              <a:t>造山運動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或山脈形成過程導致溫度和壓力足夠高，足以產生無菸煤</a:t>
            </a:r>
            <a:r>
              <a:rPr lang="zh-TW" altLang="en-US" sz="2800" dirty="0" smtClean="0">
                <a:solidFill>
                  <a:srgbClr val="121212"/>
                </a:solidFill>
                <a:latin typeface="GeographEditWeb"/>
              </a:rPr>
              <a:t>。</a:t>
            </a:r>
            <a:endParaRPr lang="en-US" altLang="zh-TW" sz="2800" dirty="0" smtClean="0">
              <a:solidFill>
                <a:srgbClr val="121212"/>
              </a:solidFill>
              <a:latin typeface="GeographEditWeb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2800" dirty="0" smtClean="0">
                <a:solidFill>
                  <a:srgbClr val="121212"/>
                </a:solidFill>
                <a:latin typeface="GeographEditWeb"/>
              </a:rPr>
              <a:t>中國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在無菸煤開採中佔據主導地位，幾乎佔無菸煤產量的四分之三。其他無菸煤開採國家包括俄羅斯、烏克蘭、越南和美國（主要是賓州）。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53250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059536" y="30276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煤炭的開採</a:t>
            </a:r>
            <a:endParaRPr lang="zh-TW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072983"/>
              </p:ext>
            </p:extLst>
          </p:nvPr>
        </p:nvGraphicFramePr>
        <p:xfrm>
          <a:off x="992908" y="1168551"/>
          <a:ext cx="10412154" cy="4309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677">
                  <a:extLst>
                    <a:ext uri="{9D8B030D-6E8A-4147-A177-3AD203B41FA5}">
                      <a16:colId xmlns:a16="http://schemas.microsoft.com/office/drawing/2014/main" val="2932773544"/>
                    </a:ext>
                  </a:extLst>
                </a:gridCol>
                <a:gridCol w="3948545">
                  <a:extLst>
                    <a:ext uri="{9D8B030D-6E8A-4147-A177-3AD203B41FA5}">
                      <a16:colId xmlns:a16="http://schemas.microsoft.com/office/drawing/2014/main" val="1683059846"/>
                    </a:ext>
                  </a:extLst>
                </a:gridCol>
                <a:gridCol w="4330932">
                  <a:extLst>
                    <a:ext uri="{9D8B030D-6E8A-4147-A177-3AD203B41FA5}">
                      <a16:colId xmlns:a16="http://schemas.microsoft.com/office/drawing/2014/main" val="2199198043"/>
                    </a:ext>
                  </a:extLst>
                </a:gridCol>
              </a:tblGrid>
              <a:tr h="99657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露天開採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地下開採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884999"/>
                  </a:ext>
                </a:extLst>
              </a:tr>
              <a:tr h="996573"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開採範圍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地下不到</a:t>
                      </a:r>
                      <a:r>
                        <a:rPr lang="en-US" altLang="zh-TW" sz="2800" dirty="0" smtClean="0"/>
                        <a:t>61</a:t>
                      </a:r>
                      <a:r>
                        <a:rPr lang="zh-TW" altLang="en-US" sz="2800" dirty="0" smtClean="0"/>
                        <a:t>公尺</a:t>
                      </a:r>
                      <a:r>
                        <a:rPr lang="en-US" altLang="zh-TW" sz="2800" dirty="0" smtClean="0"/>
                        <a:t>(200</a:t>
                      </a:r>
                      <a:r>
                        <a:rPr lang="zh-TW" altLang="en-US" sz="2800" dirty="0" smtClean="0"/>
                        <a:t>英尺</a:t>
                      </a:r>
                      <a:r>
                        <a:rPr lang="en-US" altLang="zh-TW" sz="2800" dirty="0" smtClean="0"/>
                        <a:t>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有時到地下</a:t>
                      </a:r>
                      <a:r>
                        <a:rPr lang="en-US" altLang="zh-TW" sz="2800" dirty="0" smtClean="0"/>
                        <a:t>300</a:t>
                      </a:r>
                      <a:r>
                        <a:rPr lang="zh-TW" altLang="en-US" sz="2800" dirty="0" smtClean="0"/>
                        <a:t>公尺</a:t>
                      </a:r>
                      <a:r>
                        <a:rPr lang="en-US" altLang="zh-TW" sz="2800" dirty="0" smtClean="0"/>
                        <a:t>(1000</a:t>
                      </a:r>
                      <a:r>
                        <a:rPr lang="zh-TW" altLang="en-US" sz="2800" dirty="0" smtClean="0"/>
                        <a:t>英尺</a:t>
                      </a:r>
                      <a:r>
                        <a:rPr lang="en-US" altLang="zh-TW" sz="2800" dirty="0" smtClean="0"/>
                        <a:t>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691521"/>
                  </a:ext>
                </a:extLst>
              </a:tr>
              <a:tr h="996573"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開採過程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工人們只需清除上面的沉積物、植被和岩石（稱為覆蓋層）。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礦工們乘坐電梯沿著礦井到達礦井深處，並操作重型機械來提取煤炭並將其移至地面以上。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102756"/>
                  </a:ext>
                </a:extLst>
              </a:tr>
              <a:tr h="513483"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經濟效益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好</a:t>
                      </a:r>
                      <a:r>
                        <a:rPr lang="en-US" altLang="zh-TW" sz="2800" dirty="0" smtClean="0"/>
                        <a:t>(</a:t>
                      </a:r>
                      <a:r>
                        <a:rPr lang="zh-TW" altLang="en-US" sz="2800" dirty="0" smtClean="0"/>
                        <a:t>地下開採的兩倍</a:t>
                      </a:r>
                      <a:r>
                        <a:rPr lang="en-US" altLang="zh-TW" sz="2800" dirty="0" smtClean="0"/>
                        <a:t>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不好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71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407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059536" y="30276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煤炭的開採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983802"/>
              </p:ext>
            </p:extLst>
          </p:nvPr>
        </p:nvGraphicFramePr>
        <p:xfrm>
          <a:off x="914400" y="1442873"/>
          <a:ext cx="10956177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625">
                  <a:extLst>
                    <a:ext uri="{9D8B030D-6E8A-4147-A177-3AD203B41FA5}">
                      <a16:colId xmlns:a16="http://schemas.microsoft.com/office/drawing/2014/main" val="275902712"/>
                    </a:ext>
                  </a:extLst>
                </a:gridCol>
                <a:gridCol w="4106488">
                  <a:extLst>
                    <a:ext uri="{9D8B030D-6E8A-4147-A177-3AD203B41FA5}">
                      <a16:colId xmlns:a16="http://schemas.microsoft.com/office/drawing/2014/main" val="847242454"/>
                    </a:ext>
                  </a:extLst>
                </a:gridCol>
                <a:gridCol w="4547064">
                  <a:extLst>
                    <a:ext uri="{9D8B030D-6E8A-4147-A177-3AD203B41FA5}">
                      <a16:colId xmlns:a16="http://schemas.microsoft.com/office/drawing/2014/main" val="278126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露天開採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地下開採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201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對環境影響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景觀被徹底撕裂，破壞了棲息地和整個生態系統。露天採礦也會導致山崩和沈降（當地面開始下沉或塌陷時）。有毒物質滲入空氣、含水層和地下水位可能危害當地居民的健康。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地下採礦作業會留下大量有毒的殘留物。它們會污染當地的水源。對礦工來說，地下採礦的危險是嚴重的。地下爆炸、缺氧窒息或接觸有毒氣體都是非常現實的威脅。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00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631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7775" y="353291"/>
            <a:ext cx="9601200" cy="1485900"/>
          </a:xfrm>
        </p:spPr>
        <p:txBody>
          <a:bodyPr/>
          <a:lstStyle/>
          <a:p>
            <a:r>
              <a:rPr lang="zh-TW" altLang="en-US" dirty="0" smtClean="0"/>
              <a:t>石油</a:t>
            </a:r>
            <a:r>
              <a:rPr lang="zh-TW" altLang="en-US" dirty="0"/>
              <a:t>鑽井簡介</a:t>
            </a:r>
          </a:p>
        </p:txBody>
      </p:sp>
      <p:sp>
        <p:nvSpPr>
          <p:cNvPr id="5" name="矩形 4"/>
          <p:cNvSpPr/>
          <p:nvPr/>
        </p:nvSpPr>
        <p:spPr>
          <a:xfrm>
            <a:off x="1036320" y="1458967"/>
            <a:ext cx="98699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 smtClean="0"/>
              <a:t>石油</a:t>
            </a:r>
            <a:r>
              <a:rPr lang="zh-TW" altLang="en-US" sz="2800" dirty="0"/>
              <a:t>鑽探從</a:t>
            </a:r>
            <a:r>
              <a:rPr lang="zh-TW" altLang="en-US" sz="2800" dirty="0">
                <a:solidFill>
                  <a:srgbClr val="FF0000"/>
                </a:solidFill>
              </a:rPr>
              <a:t>地表以下</a:t>
            </a:r>
            <a:r>
              <a:rPr lang="zh-TW" altLang="en-US" sz="2800" dirty="0"/>
              <a:t>提取原油。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/>
              <a:t>它用於</a:t>
            </a:r>
            <a:r>
              <a:rPr lang="zh-TW" altLang="en-US" sz="2800" dirty="0">
                <a:solidFill>
                  <a:srgbClr val="FF0000"/>
                </a:solidFill>
              </a:rPr>
              <a:t>生產汽油、柴油</a:t>
            </a:r>
            <a:r>
              <a:rPr lang="zh-TW" altLang="en-US" sz="2800" dirty="0"/>
              <a:t>等燃料和其他工業產品。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/>
              <a:t>兩種主要形式：陸上（陸基）和離岸（海基）。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541" y="2944867"/>
            <a:ext cx="4127908" cy="2783313"/>
          </a:xfrm>
          <a:prstGeom prst="rect">
            <a:avLst/>
          </a:prstGeom>
        </p:spPr>
      </p:pic>
      <p:pic>
        <p:nvPicPr>
          <p:cNvPr id="1026" name="Picture 2" descr="汽油很久不用會不會壞掉？ | 使用期限| 揮發| 氧化| 大紀元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788" y="3164094"/>
            <a:ext cx="3269268" cy="268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734602" y="5888261"/>
            <a:ext cx="5851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https://www.epochtimes.com/b5/17/4/4/n8998867.htm</a:t>
            </a:r>
          </a:p>
        </p:txBody>
      </p:sp>
      <p:sp>
        <p:nvSpPr>
          <p:cNvPr id="9" name="矩形 8"/>
          <p:cNvSpPr/>
          <p:nvPr/>
        </p:nvSpPr>
        <p:spPr>
          <a:xfrm>
            <a:off x="6805353" y="5706395"/>
            <a:ext cx="4514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https://science.howstuffworks.com/environmental/energy/oil-drilling-process.htm</a:t>
            </a:r>
          </a:p>
        </p:txBody>
      </p:sp>
    </p:spTree>
    <p:extLst>
      <p:ext uri="{BB962C8B-B14F-4D97-AF65-F5344CB8AC3E}">
        <p14:creationId xmlns:p14="http://schemas.microsoft.com/office/powerpoint/2010/main" val="2752940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7775" y="353291"/>
            <a:ext cx="9601200" cy="1485900"/>
          </a:xfrm>
        </p:spPr>
        <p:txBody>
          <a:bodyPr/>
          <a:lstStyle/>
          <a:p>
            <a:r>
              <a:rPr lang="zh-TW" altLang="en-US" dirty="0" smtClean="0"/>
              <a:t>石油</a:t>
            </a:r>
            <a:r>
              <a:rPr lang="zh-TW" altLang="en-US" dirty="0"/>
              <a:t>勘探</a:t>
            </a:r>
            <a:endParaRPr lang="en-US" altLang="zh-TW" dirty="0"/>
          </a:p>
        </p:txBody>
      </p:sp>
      <p:sp>
        <p:nvSpPr>
          <p:cNvPr id="3" name="矩形 2"/>
          <p:cNvSpPr/>
          <p:nvPr/>
        </p:nvSpPr>
        <p:spPr>
          <a:xfrm>
            <a:off x="897775" y="1021425"/>
            <a:ext cx="621511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sz="2800" dirty="0" smtClean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 smtClean="0"/>
              <a:t>地震學</a:t>
            </a:r>
            <a:r>
              <a:rPr lang="zh-TW" altLang="en-US" sz="2800" dirty="0"/>
              <a:t>：衝擊波有助於識別潛在的油藏。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/>
              <a:t>地質學家分析反射波以尋找含油地層。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802" y="1317212"/>
            <a:ext cx="5079107" cy="476373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398019" y="6080950"/>
            <a:ext cx="4514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https://science.howstuffworks.com/environmental/energy/oil-drilling-process.htm</a:t>
            </a:r>
          </a:p>
        </p:txBody>
      </p:sp>
      <p:pic>
        <p:nvPicPr>
          <p:cNvPr id="2050" name="Picture 2" descr="地震及海嘯基礎課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843" y="3214762"/>
            <a:ext cx="2878982" cy="286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957334" y="60809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https://www.hko.gov.hk/en/education/edu03course/coursenotes/files/earthquake_notes.pdf</a:t>
            </a:r>
          </a:p>
        </p:txBody>
      </p:sp>
    </p:spTree>
    <p:extLst>
      <p:ext uri="{BB962C8B-B14F-4D97-AF65-F5344CB8AC3E}">
        <p14:creationId xmlns:p14="http://schemas.microsoft.com/office/powerpoint/2010/main" val="1705547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7775" y="353291"/>
            <a:ext cx="9601200" cy="1485900"/>
          </a:xfrm>
        </p:spPr>
        <p:txBody>
          <a:bodyPr/>
          <a:lstStyle/>
          <a:p>
            <a:r>
              <a:rPr lang="zh-TW" altLang="en-US" dirty="0" smtClean="0"/>
              <a:t>準備</a:t>
            </a:r>
            <a:r>
              <a:rPr lang="zh-TW" altLang="en-US" dirty="0"/>
              <a:t>鑽井場地</a:t>
            </a:r>
          </a:p>
        </p:txBody>
      </p:sp>
      <p:sp>
        <p:nvSpPr>
          <p:cNvPr id="4" name="矩形 3"/>
          <p:cNvSpPr/>
          <p:nvPr/>
        </p:nvSpPr>
        <p:spPr>
          <a:xfrm>
            <a:off x="1094509" y="1354804"/>
            <a:ext cx="109007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 smtClean="0"/>
              <a:t>修建通道並</a:t>
            </a:r>
            <a:r>
              <a:rPr lang="zh-TW" altLang="en-US" sz="2800" dirty="0"/>
              <a:t>安裝鑽孔機。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/>
              <a:t>創建一個儲備坑來儲存鑽井廢棄物。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/>
              <a:t>套管：插入鋼管，防止塌陷，保護地下水。</a:t>
            </a:r>
          </a:p>
        </p:txBody>
      </p:sp>
      <p:sp>
        <p:nvSpPr>
          <p:cNvPr id="5" name="矩形 4"/>
          <p:cNvSpPr/>
          <p:nvPr/>
        </p:nvSpPr>
        <p:spPr>
          <a:xfrm>
            <a:off x="4082451" y="6260635"/>
            <a:ext cx="4628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https://699pic.com/tupian/shiyouzuanji.html</a:t>
            </a:r>
          </a:p>
        </p:txBody>
      </p:sp>
      <p:pic>
        <p:nvPicPr>
          <p:cNvPr id="3076" name="Picture 4" descr="石油钻机图片_石油钻机素材_石油钻机高清图片_摄图网图片下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694" y="2790251"/>
            <a:ext cx="5129898" cy="341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714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7775" y="353291"/>
            <a:ext cx="9601200" cy="1485900"/>
          </a:xfrm>
        </p:spPr>
        <p:txBody>
          <a:bodyPr/>
          <a:lstStyle/>
          <a:p>
            <a:r>
              <a:rPr lang="zh-TW" altLang="en-US" dirty="0" smtClean="0"/>
              <a:t>鑽井</a:t>
            </a:r>
            <a:r>
              <a:rPr lang="zh-TW" altLang="en-US" dirty="0"/>
              <a:t>和石油開採</a:t>
            </a:r>
          </a:p>
        </p:txBody>
      </p:sp>
      <p:sp>
        <p:nvSpPr>
          <p:cNvPr id="3" name="矩形 2"/>
          <p:cNvSpPr/>
          <p:nvPr/>
        </p:nvSpPr>
        <p:spPr>
          <a:xfrm>
            <a:off x="897775" y="1329866"/>
            <a:ext cx="591866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 smtClean="0"/>
              <a:t>鑽頭</a:t>
            </a:r>
            <a:r>
              <a:rPr lang="zh-TW" altLang="en-US" sz="2800" dirty="0"/>
              <a:t>穿透地面；隨著鑽孔的進展添加管道。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/>
              <a:t>酸或水用於使岩石破裂，從而使石油能夠流動。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/>
              <a:t>生產階段：石油自然流至地面，或泵浦輔助。</a:t>
            </a:r>
          </a:p>
        </p:txBody>
      </p:sp>
      <p:pic>
        <p:nvPicPr>
          <p:cNvPr id="4098" name="Picture 2" descr="https://media.hswstatic.com/eyJidWNrZXQiOiJjb250ZW50Lmhzd3N0YXRpYy5jb20iLCJrZXkiOiJnaWZcL29pbC1kcmlsbGluZy1kZXJyaWNrLmdpZiIsImVkaXRzIjp7InJlc2l6ZSI6eyJ3aWR0aCI6MjkwfX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076" y="1186035"/>
            <a:ext cx="4408113" cy="516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408218" y="6354170"/>
            <a:ext cx="8545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https://science.howstuffworks.com/environmental/energy/oil-drilling4.htm</a:t>
            </a:r>
          </a:p>
        </p:txBody>
      </p:sp>
      <p:pic>
        <p:nvPicPr>
          <p:cNvPr id="4100" name="Picture 4" descr="https://media.hswstatic.com/eyJidWNrZXQiOiJjb250ZW50Lmhzd3N0YXRpYy5jb20iLCJrZXkiOiJnaWZcL29pbC1kcmlsbGluZy1iaXQuanBnIiwiZWRpdHMiOnsicmVzaXplIjp7IndpZHRoIjoxODB9fX0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073" y="3798234"/>
            <a:ext cx="17145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30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5077" y="378069"/>
            <a:ext cx="9601200" cy="1485900"/>
          </a:xfrm>
        </p:spPr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55077" y="1318847"/>
            <a:ext cx="9917723" cy="4548554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化石燃料</a:t>
            </a:r>
            <a:r>
              <a:rPr lang="zh-TW" altLang="en-US" sz="2800" dirty="0" smtClean="0"/>
              <a:t>概述與對環境的影響 </a:t>
            </a:r>
            <a:endParaRPr lang="en-US" altLang="zh-TW" sz="2800" dirty="0" smtClean="0"/>
          </a:p>
          <a:p>
            <a:r>
              <a:rPr lang="zh-TW" altLang="en-US" sz="2800" dirty="0"/>
              <a:t>核能發電原理 </a:t>
            </a:r>
            <a:endParaRPr lang="en-US" altLang="zh-TW" sz="2800" dirty="0" smtClean="0"/>
          </a:p>
          <a:p>
            <a:r>
              <a:rPr lang="zh-TW" altLang="en-US" sz="2800" dirty="0"/>
              <a:t>核能的優勢與風險 </a:t>
            </a:r>
            <a:endParaRPr lang="en-US" altLang="zh-TW" sz="2800" dirty="0" smtClean="0"/>
          </a:p>
          <a:p>
            <a:r>
              <a:rPr lang="zh-TW" altLang="en-US" sz="2800" dirty="0"/>
              <a:t>核能擴大辯論的分組</a:t>
            </a:r>
          </a:p>
        </p:txBody>
      </p:sp>
    </p:spTree>
    <p:extLst>
      <p:ext uri="{BB962C8B-B14F-4D97-AF65-F5344CB8AC3E}">
        <p14:creationId xmlns:p14="http://schemas.microsoft.com/office/powerpoint/2010/main" val="4183110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7775" y="353291"/>
            <a:ext cx="9601200" cy="1485900"/>
          </a:xfrm>
        </p:spPr>
        <p:txBody>
          <a:bodyPr/>
          <a:lstStyle/>
          <a:p>
            <a:r>
              <a:rPr lang="zh-TW" altLang="en-US" dirty="0" smtClean="0"/>
              <a:t>鑽井類型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961506" y="1335361"/>
            <a:ext cx="94377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 smtClean="0"/>
              <a:t>陸上</a:t>
            </a:r>
            <a:r>
              <a:rPr lang="zh-TW" altLang="en-US" sz="2800" dirty="0"/>
              <a:t>：陸上，通常較淺的沉積物。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/>
              <a:t>海上：更深，需要自升式鑽井平台和鑽井船等鑽井平台。</a:t>
            </a:r>
          </a:p>
        </p:txBody>
      </p:sp>
      <p:pic>
        <p:nvPicPr>
          <p:cNvPr id="5122" name="Picture 2" descr="https://upload.wikimedia.org/wikipedia/commons/d/d9/Types_of_offshore_oil_and_gas_structu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317" y="2555253"/>
            <a:ext cx="9163920" cy="360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983448" y="6240849"/>
            <a:ext cx="8731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https://zh.wikipedia.org/zh-tw/%E7%9F%B3%E6%B2%B9%E5%B9%B3%E5%8F%B0</a:t>
            </a:r>
          </a:p>
        </p:txBody>
      </p:sp>
    </p:spTree>
    <p:extLst>
      <p:ext uri="{BB962C8B-B14F-4D97-AF65-F5344CB8AC3E}">
        <p14:creationId xmlns:p14="http://schemas.microsoft.com/office/powerpoint/2010/main" val="1323649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7775" y="353291"/>
            <a:ext cx="9601200" cy="1485900"/>
          </a:xfrm>
        </p:spPr>
        <p:txBody>
          <a:bodyPr/>
          <a:lstStyle/>
          <a:p>
            <a:r>
              <a:rPr lang="zh-TW" altLang="en-US" dirty="0" smtClean="0"/>
              <a:t>安全</a:t>
            </a:r>
            <a:r>
              <a:rPr lang="zh-TW" altLang="en-US" dirty="0"/>
              <a:t>措施</a:t>
            </a:r>
          </a:p>
        </p:txBody>
      </p:sp>
      <p:sp>
        <p:nvSpPr>
          <p:cNvPr id="4" name="矩形 3"/>
          <p:cNvSpPr/>
          <p:nvPr/>
        </p:nvSpPr>
        <p:spPr>
          <a:xfrm>
            <a:off x="1111133" y="1437932"/>
            <a:ext cx="717665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 smtClean="0"/>
              <a:t>透過</a:t>
            </a:r>
            <a:r>
              <a:rPr lang="zh-TW" altLang="en-US" sz="2800" dirty="0"/>
              <a:t>套管和水泥保護水源。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/>
              <a:t>用於</a:t>
            </a:r>
            <a:r>
              <a:rPr lang="zh-TW" altLang="en-US" sz="2800" dirty="0" smtClean="0"/>
              <a:t>控制石油</a:t>
            </a:r>
            <a:r>
              <a:rPr lang="zh-TW" altLang="en-US" sz="2800" dirty="0"/>
              <a:t>和天然氣釋放的防噴器。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/>
              <a:t>管理鑽井液的洩漏和處置。</a:t>
            </a:r>
          </a:p>
        </p:txBody>
      </p:sp>
      <p:pic>
        <p:nvPicPr>
          <p:cNvPr id="6146" name="Picture 2" descr="oil dril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535" y="2822927"/>
            <a:ext cx="5879465" cy="392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264535" y="28556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https://www.scienceabc.com/innovation/oil-extracted-offshore-life-offshore.html</a:t>
            </a:r>
          </a:p>
        </p:txBody>
      </p:sp>
    </p:spTree>
    <p:extLst>
      <p:ext uri="{BB962C8B-B14F-4D97-AF65-F5344CB8AC3E}">
        <p14:creationId xmlns:p14="http://schemas.microsoft.com/office/powerpoint/2010/main" val="2593775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63535" y="411480"/>
            <a:ext cx="9601200" cy="1485900"/>
          </a:xfrm>
        </p:spPr>
        <p:txBody>
          <a:bodyPr/>
          <a:lstStyle/>
          <a:p>
            <a:r>
              <a:rPr lang="zh-TW" altLang="en-US" dirty="0" smtClean="0"/>
              <a:t>漏油對環境的影響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7157" y="1330036"/>
            <a:ext cx="9601200" cy="5261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 smtClean="0"/>
              <a:t>2010</a:t>
            </a:r>
            <a:r>
              <a:rPr lang="zh-TW" altLang="en-US" sz="2800" dirty="0" smtClean="0"/>
              <a:t>年的墨西哥灣漏油事件，對環境造成很大的影響。</a:t>
            </a: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 smtClean="0">
                <a:solidFill>
                  <a:srgbClr val="FF0000"/>
                </a:solidFill>
              </a:rPr>
              <a:t>海洋生物</a:t>
            </a:r>
            <a:r>
              <a:rPr lang="zh-TW" altLang="en-US" sz="2800" dirty="0">
                <a:solidFill>
                  <a:srgbClr val="FF0000"/>
                </a:solidFill>
              </a:rPr>
              <a:t>損害</a:t>
            </a:r>
            <a:r>
              <a:rPr lang="zh-TW" altLang="en-US" sz="2800" dirty="0" smtClean="0"/>
              <a:t>：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 smtClean="0"/>
              <a:t>石油</a:t>
            </a:r>
            <a:r>
              <a:rPr lang="zh-TW" altLang="en-US" sz="2800" dirty="0"/>
              <a:t>洩漏</a:t>
            </a:r>
            <a:r>
              <a:rPr lang="zh-TW" altLang="en-US" sz="2800" dirty="0" smtClean="0"/>
              <a:t>嚴重影響</a:t>
            </a:r>
            <a:r>
              <a:rPr lang="zh-TW" altLang="en-US" sz="2800" dirty="0"/>
              <a:t>從微生物到</a:t>
            </a:r>
            <a:r>
              <a:rPr lang="zh-TW" altLang="en-US" sz="2800" dirty="0" smtClean="0"/>
              <a:t>大型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 smtClean="0"/>
              <a:t>哺乳動物</a:t>
            </a:r>
            <a:r>
              <a:rPr lang="zh-TW" altLang="en-US" sz="2800" dirty="0"/>
              <a:t>的</a:t>
            </a:r>
            <a:r>
              <a:rPr lang="zh-TW" altLang="en-US" sz="2800" dirty="0" smtClean="0"/>
              <a:t>海洋生物。</a:t>
            </a:r>
            <a:r>
              <a:rPr lang="zh-TW" altLang="en-US" sz="2800" dirty="0"/>
              <a:t>受影響</a:t>
            </a:r>
            <a:r>
              <a:rPr lang="zh-TW" altLang="en-US" sz="2800" dirty="0" smtClean="0"/>
              <a:t>地區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 smtClean="0"/>
              <a:t>的</a:t>
            </a:r>
            <a:r>
              <a:rPr lang="zh-TW" altLang="en-US" sz="2800" dirty="0"/>
              <a:t>主要海洋</a:t>
            </a:r>
            <a:r>
              <a:rPr lang="zh-TW" altLang="en-US" sz="2800" dirty="0" smtClean="0"/>
              <a:t>物種</a:t>
            </a:r>
            <a:r>
              <a:rPr lang="zh-TW" altLang="en-US" sz="2800" dirty="0"/>
              <a:t>數量減少了 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 smtClean="0"/>
              <a:t>80</a:t>
            </a:r>
            <a:r>
              <a:rPr lang="zh-TW" altLang="en-US" sz="2800" dirty="0"/>
              <a:t>-93</a:t>
            </a:r>
            <a:r>
              <a:rPr lang="zh-TW" altLang="en-US" sz="2800" dirty="0" smtClean="0"/>
              <a:t>%。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 smtClean="0"/>
              <a:t>        </a:t>
            </a:r>
            <a:endParaRPr lang="en-US" altLang="zh-TW" sz="2800" dirty="0" smtClean="0"/>
          </a:p>
          <a:p>
            <a:pPr marL="0" indent="0">
              <a:buNone/>
            </a:pPr>
            <a:endParaRPr lang="zh-TW" altLang="en-US" sz="2800" dirty="0"/>
          </a:p>
        </p:txBody>
      </p:sp>
      <p:sp>
        <p:nvSpPr>
          <p:cNvPr id="5" name="AutoShape 2" descr="Fire that resulted from the explosion on the Deepwater Horizon oil ri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873" y="2002815"/>
            <a:ext cx="5404170" cy="408576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754245" y="6088576"/>
            <a:ext cx="51474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https://www.treehugger.com/bp-oil-spill-facts-and-environmental-impact-5113374</a:t>
            </a:r>
          </a:p>
        </p:txBody>
      </p:sp>
    </p:spTree>
    <p:extLst>
      <p:ext uri="{BB962C8B-B14F-4D97-AF65-F5344CB8AC3E}">
        <p14:creationId xmlns:p14="http://schemas.microsoft.com/office/powerpoint/2010/main" val="179102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3535" y="1524000"/>
            <a:ext cx="6026265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800" dirty="0">
                <a:solidFill>
                  <a:srgbClr val="FF0000"/>
                </a:solidFill>
              </a:rPr>
              <a:t>沿海棲息地破壞：</a:t>
            </a:r>
          </a:p>
          <a:p>
            <a:pPr marL="0" indent="0">
              <a:buNone/>
            </a:pPr>
            <a:r>
              <a:rPr lang="zh-TW" altLang="en-US" sz="2800" dirty="0" smtClean="0"/>
              <a:t>石油</a:t>
            </a:r>
            <a:r>
              <a:rPr lang="zh-TW" altLang="en-US" sz="2800" dirty="0"/>
              <a:t>覆蓋了沼澤地和海灘等沿海棲息地，危害鳥類並破壞生態系統。</a:t>
            </a:r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 smtClean="0">
                <a:solidFill>
                  <a:srgbClr val="FF0000"/>
                </a:solidFill>
              </a:rPr>
              <a:t>對</a:t>
            </a:r>
            <a:r>
              <a:rPr lang="zh-TW" altLang="en-US" sz="2800" dirty="0">
                <a:solidFill>
                  <a:srgbClr val="FF0000"/>
                </a:solidFill>
              </a:rPr>
              <a:t>珊瑚礁的長期影響</a:t>
            </a:r>
            <a:r>
              <a:rPr lang="zh-TW" altLang="en-US" sz="2800" dirty="0"/>
              <a:t>：</a:t>
            </a:r>
          </a:p>
          <a:p>
            <a:pPr marL="0" indent="0">
              <a:buNone/>
            </a:pPr>
            <a:r>
              <a:rPr lang="zh-TW" altLang="en-US" sz="2800" dirty="0" smtClean="0"/>
              <a:t>洩漏</a:t>
            </a:r>
            <a:r>
              <a:rPr lang="zh-TW" altLang="en-US" sz="2800" dirty="0"/>
              <a:t>事件嚴重損害了珊瑚礁。研究表明，墨西哥灣 </a:t>
            </a:r>
            <a:r>
              <a:rPr lang="en-US" altLang="zh-TW" sz="2800" dirty="0"/>
              <a:t>38-50% </a:t>
            </a:r>
            <a:r>
              <a:rPr lang="zh-TW" altLang="en-US" sz="2800" dirty="0"/>
              <a:t>的珊瑚受到傷害，影響了珊瑚礁生態系統和魚類族群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263535" y="41148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漏油對環境的影響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800" y="3488689"/>
            <a:ext cx="4769104" cy="323342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960" y="345183"/>
            <a:ext cx="4404784" cy="296951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471960" y="6088576"/>
            <a:ext cx="4429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https://www.treehugger.com/bp-oil-spill-facts-and-environmental-impact-5113374</a:t>
            </a:r>
          </a:p>
        </p:txBody>
      </p:sp>
      <p:sp>
        <p:nvSpPr>
          <p:cNvPr id="8" name="矩形 7"/>
          <p:cNvSpPr/>
          <p:nvPr/>
        </p:nvSpPr>
        <p:spPr>
          <a:xfrm>
            <a:off x="7629192" y="2617569"/>
            <a:ext cx="4429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https://www.treehugger.com/bp-oil-spill-facts-and-environmental-impact-5113374</a:t>
            </a:r>
          </a:p>
        </p:txBody>
      </p:sp>
    </p:spTree>
    <p:extLst>
      <p:ext uri="{BB962C8B-B14F-4D97-AF65-F5344CB8AC3E}">
        <p14:creationId xmlns:p14="http://schemas.microsoft.com/office/powerpoint/2010/main" val="1948936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2713" y="211421"/>
            <a:ext cx="9601200" cy="1485900"/>
          </a:xfrm>
        </p:spPr>
        <p:txBody>
          <a:bodyPr/>
          <a:lstStyle/>
          <a:p>
            <a:r>
              <a:rPr lang="zh-TW" altLang="en-US" dirty="0" smtClean="0"/>
              <a:t>天然氣簡介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56211" y="1404849"/>
            <a:ext cx="10906298" cy="4291803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天然氣是一種主要由</a:t>
            </a:r>
            <a:r>
              <a:rPr lang="zh-TW" altLang="en-US" sz="2800" dirty="0" smtClean="0">
                <a:solidFill>
                  <a:srgbClr val="FF0000"/>
                </a:solidFill>
              </a:rPr>
              <a:t>甲烷</a:t>
            </a:r>
            <a:r>
              <a:rPr lang="zh-TW" altLang="en-US" sz="2800" dirty="0" smtClean="0"/>
              <a:t>組成的化石燃料，是由古代海洋生物經過數百萬年的分解而形成的。</a:t>
            </a:r>
            <a:endParaRPr lang="en-US" altLang="zh-TW" sz="2800" dirty="0" smtClean="0"/>
          </a:p>
          <a:p>
            <a:r>
              <a:rPr lang="zh-TW" altLang="en-US" sz="2800" dirty="0" smtClean="0"/>
              <a:t>它用於</a:t>
            </a:r>
            <a:r>
              <a:rPr lang="zh-TW" altLang="en-US" sz="2800" dirty="0" smtClean="0">
                <a:solidFill>
                  <a:srgbClr val="FF0000"/>
                </a:solidFill>
              </a:rPr>
              <a:t>供暖、發電和作為工業原料</a:t>
            </a:r>
            <a:r>
              <a:rPr lang="zh-TW" altLang="en-US" sz="2800" dirty="0" smtClean="0"/>
              <a:t>。</a:t>
            </a:r>
          </a:p>
          <a:p>
            <a:r>
              <a:rPr lang="zh-TW" altLang="en-US" sz="2800" dirty="0" smtClean="0"/>
              <a:t>天然氣是最清潔的燃燒化石燃料，與煤炭和石油相比，排放的污染物較少。</a:t>
            </a:r>
            <a:endParaRPr lang="en-US" altLang="zh-TW" sz="2800" dirty="0" smtClean="0"/>
          </a:p>
          <a:p>
            <a:endParaRPr lang="zh-TW" altLang="en-US" sz="2800" dirty="0"/>
          </a:p>
        </p:txBody>
      </p:sp>
      <p:pic>
        <p:nvPicPr>
          <p:cNvPr id="8196" name="Picture 4" descr="Close-up image of a natural gas burner on a stove showing the characteristic blue hue of a natural gas flam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758" y="3794758"/>
            <a:ext cx="5029204" cy="251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160374" y="6269012"/>
            <a:ext cx="4297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https://en.wikipedia.org/wiki/Natural_gas</a:t>
            </a:r>
          </a:p>
        </p:txBody>
      </p:sp>
    </p:spTree>
    <p:extLst>
      <p:ext uri="{BB962C8B-B14F-4D97-AF65-F5344CB8AC3E}">
        <p14:creationId xmlns:p14="http://schemas.microsoft.com/office/powerpoint/2010/main" val="4098530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9215" y="353291"/>
            <a:ext cx="9601200" cy="1485900"/>
          </a:xfrm>
        </p:spPr>
        <p:txBody>
          <a:bodyPr/>
          <a:lstStyle/>
          <a:p>
            <a:r>
              <a:rPr lang="zh-TW" altLang="en-US" dirty="0"/>
              <a:t>如何提取天然氣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89215" y="1096241"/>
            <a:ext cx="9601200" cy="4055225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提取</a:t>
            </a:r>
            <a:r>
              <a:rPr lang="zh-TW" altLang="en-US" sz="2800" dirty="0"/>
              <a:t>方法：</a:t>
            </a:r>
          </a:p>
          <a:p>
            <a:pPr marL="530352" lvl="1" indent="0">
              <a:buNone/>
            </a:pPr>
            <a:r>
              <a:rPr lang="zh-TW" altLang="en-US" sz="2800" i="0" dirty="0"/>
              <a:t>傳統鑽井：涉及垂直鑽井以進入氣藏。</a:t>
            </a:r>
          </a:p>
          <a:p>
            <a:pPr marL="530352" lvl="1" indent="0">
              <a:buNone/>
            </a:pPr>
            <a:r>
              <a:rPr lang="zh-TW" altLang="en-US" sz="2800" i="0" dirty="0"/>
              <a:t>水力壓裂（水力壓裂）：將高壓水、化學物質和沙子注入岩層以釋放滯留氣體的過程</a:t>
            </a:r>
            <a:r>
              <a:rPr lang="zh-TW" altLang="en-US" sz="2800" i="0" dirty="0" smtClean="0"/>
              <a:t>。</a:t>
            </a:r>
            <a:endParaRPr lang="zh-TW" altLang="en-US" sz="2800" i="0" dirty="0"/>
          </a:p>
          <a:p>
            <a:r>
              <a:rPr lang="zh-TW" altLang="en-US" sz="2800" dirty="0"/>
              <a:t>水力壓裂用於增加天然氣產量，但由於水污染和誘發地震活動而引發了環境問題</a:t>
            </a:r>
            <a:r>
              <a:rPr lang="zh-TW" altLang="en-US" sz="2800" dirty="0" smtClean="0"/>
              <a:t>。</a:t>
            </a:r>
            <a:endParaRPr lang="zh-TW" altLang="en-US" sz="2800" dirty="0"/>
          </a:p>
        </p:txBody>
      </p:sp>
      <p:pic>
        <p:nvPicPr>
          <p:cNvPr id="10242" name="Picture 2" descr="水力压裂中的新技术、新工艺-石油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815" y="3730971"/>
            <a:ext cx="4876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225262" y="6169371"/>
            <a:ext cx="4005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http://www.oilsns.com/article/290291</a:t>
            </a:r>
          </a:p>
        </p:txBody>
      </p:sp>
    </p:spTree>
    <p:extLst>
      <p:ext uri="{BB962C8B-B14F-4D97-AF65-F5344CB8AC3E}">
        <p14:creationId xmlns:p14="http://schemas.microsoft.com/office/powerpoint/2010/main" val="2160881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72095" y="428105"/>
            <a:ext cx="9601200" cy="1485900"/>
          </a:xfrm>
        </p:spPr>
        <p:txBody>
          <a:bodyPr/>
          <a:lstStyle/>
          <a:p>
            <a:r>
              <a:rPr lang="zh-TW" altLang="en-US" dirty="0"/>
              <a:t>天然氣對環境的影響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4648" y="1321724"/>
            <a:ext cx="5070764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800" dirty="0" smtClean="0"/>
              <a:t>空氣</a:t>
            </a:r>
            <a:r>
              <a:rPr lang="zh-TW" altLang="en-US" sz="2800" dirty="0"/>
              <a:t>污染和氣候變遷：</a:t>
            </a:r>
          </a:p>
          <a:p>
            <a:r>
              <a:rPr lang="zh-TW" altLang="en-US" sz="2800" dirty="0"/>
              <a:t>燃燒天然氣會排放</a:t>
            </a:r>
            <a:r>
              <a:rPr lang="zh-TW" altLang="en-US" sz="2800" dirty="0">
                <a:solidFill>
                  <a:srgbClr val="FF0000"/>
                </a:solidFill>
              </a:rPr>
              <a:t>二氧化碳和甲烷</a:t>
            </a:r>
            <a:r>
              <a:rPr lang="zh-TW" altLang="en-US" sz="2800" dirty="0"/>
              <a:t>，導致全球暖化</a:t>
            </a:r>
            <a:r>
              <a:rPr lang="zh-TW" altLang="en-US" sz="2800" dirty="0" smtClean="0"/>
              <a:t>。</a:t>
            </a:r>
            <a:endParaRPr lang="zh-TW" altLang="en-US" sz="2800" dirty="0"/>
          </a:p>
          <a:p>
            <a:r>
              <a:rPr lang="zh-TW" altLang="en-US" sz="2800" dirty="0"/>
              <a:t>水污染：如果水力壓裂過程中使用的有毒化學物質洩漏到地下水源中，可能會導致水污染。</a:t>
            </a:r>
          </a:p>
          <a:p>
            <a:r>
              <a:rPr lang="zh-TW" altLang="en-US" sz="2800" dirty="0"/>
              <a:t>土地利用與野生動物：天然氣田的開發可能會破壞生態系統和當地野生動物</a:t>
            </a:r>
            <a:r>
              <a:rPr lang="zh-TW" altLang="en-US" sz="2800" dirty="0" smtClean="0"/>
              <a:t>。</a:t>
            </a:r>
            <a:endParaRPr lang="zh-TW" altLang="en-US" sz="2800" dirty="0"/>
          </a:p>
        </p:txBody>
      </p:sp>
      <p:pic>
        <p:nvPicPr>
          <p:cNvPr id="11266" name="Picture 2" descr="暖化的科學（三）：溫室氣體有哪些？|最新文章- 科技大觀園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412" y="1075755"/>
            <a:ext cx="5887317" cy="535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885412" y="62498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https://scitechvista.nat.gov.tw/Article/C000003/detail?ID=e31308bc-1e38-4b0d-a6cb-34b38350917e</a:t>
            </a:r>
          </a:p>
        </p:txBody>
      </p:sp>
    </p:spTree>
    <p:extLst>
      <p:ext uri="{BB962C8B-B14F-4D97-AF65-F5344CB8AC3E}">
        <p14:creationId xmlns:p14="http://schemas.microsoft.com/office/powerpoint/2010/main" val="35536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天然氣的用途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31026" y="1704108"/>
            <a:ext cx="6375862" cy="4746567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住宅</a:t>
            </a:r>
            <a:r>
              <a:rPr lang="zh-TW" altLang="en-US" sz="2800" dirty="0"/>
              <a:t>和商業用途：</a:t>
            </a:r>
          </a:p>
          <a:p>
            <a:pPr marL="0" indent="0">
              <a:buNone/>
            </a:pPr>
            <a:r>
              <a:rPr lang="zh-TW" altLang="en-US" sz="2800" dirty="0" smtClean="0"/>
              <a:t>    天然氣</a:t>
            </a:r>
            <a:r>
              <a:rPr lang="zh-TW" altLang="en-US" sz="2800" dirty="0"/>
              <a:t>用於暖氣、烹飪和為電器供電。</a:t>
            </a:r>
          </a:p>
          <a:p>
            <a:r>
              <a:rPr lang="zh-TW" altLang="en-US" sz="2800" dirty="0"/>
              <a:t>工業應用：</a:t>
            </a:r>
          </a:p>
          <a:p>
            <a:pPr marL="0" indent="0">
              <a:buNone/>
            </a:pPr>
            <a:r>
              <a:rPr lang="zh-TW" altLang="en-US" sz="2800" dirty="0" smtClean="0"/>
              <a:t>     它</a:t>
            </a:r>
            <a:r>
              <a:rPr lang="zh-TW" altLang="en-US" sz="2800" dirty="0"/>
              <a:t>是化學生產和金屬精煉等製造過程中的關鍵資源。</a:t>
            </a:r>
          </a:p>
          <a:p>
            <a:r>
              <a:rPr lang="zh-TW" altLang="en-US" sz="2800" dirty="0"/>
              <a:t>發電</a:t>
            </a:r>
            <a:r>
              <a:rPr lang="zh-TW" altLang="en-US" sz="2800" dirty="0" smtClean="0"/>
              <a:t>：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/>
              <a:t> </a:t>
            </a:r>
            <a:r>
              <a:rPr lang="zh-TW" altLang="en-US" sz="2800" dirty="0" smtClean="0"/>
              <a:t>    天然氣</a:t>
            </a:r>
            <a:r>
              <a:rPr lang="zh-TW" altLang="en-US" sz="2800" dirty="0"/>
              <a:t>發電廠是許多國家的主要電力來源</a:t>
            </a:r>
            <a:r>
              <a:rPr lang="zh-TW" altLang="en-US" sz="2800" dirty="0" smtClean="0"/>
              <a:t>。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414" y="1704108"/>
            <a:ext cx="4303157" cy="43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41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14152" y="320040"/>
            <a:ext cx="9601200" cy="1485900"/>
          </a:xfrm>
        </p:spPr>
        <p:txBody>
          <a:bodyPr/>
          <a:lstStyle/>
          <a:p>
            <a:r>
              <a:rPr lang="zh-TW" altLang="en-US" dirty="0"/>
              <a:t>核能發電原理 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12290" name="Picture 2" descr="核能發電- 翰林雲端學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409" y="1421569"/>
            <a:ext cx="6344978" cy="415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核能- 翰林雲端學院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357242"/>
            <a:ext cx="4256299" cy="228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95251" y="5577531"/>
            <a:ext cx="43754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https://www.ehanlin.com.tw/app/keyword/%E9%AB%98%E4%B8%AD/%E7%89%A9%E7%90%86/%E6%A0%B8%E8%83%BD.html</a:t>
            </a:r>
          </a:p>
        </p:txBody>
      </p:sp>
      <p:sp>
        <p:nvSpPr>
          <p:cNvPr id="5" name="矩形 4"/>
          <p:cNvSpPr/>
          <p:nvPr/>
        </p:nvSpPr>
        <p:spPr>
          <a:xfrm>
            <a:off x="5591898" y="567135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https://www.ehanlin.com.tw/app/keyword/%E9%AB%98%E4%B8%AD/%E5%9C%B0%E7%90%83%E7%A7%91%E5%AD%B8/%E6%A0%B8%E8%83%BD%E7%99%BC%E9%9B%BB.html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940612" y="1421569"/>
            <a:ext cx="4378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加分</a:t>
            </a:r>
            <a:r>
              <a:rPr lang="en-US" altLang="zh-TW" sz="2800" dirty="0" smtClean="0"/>
              <a:t>!</a:t>
            </a:r>
          </a:p>
          <a:p>
            <a:r>
              <a:rPr lang="zh-TW" altLang="en-US" sz="2800" dirty="0"/>
              <a:t>試著</a:t>
            </a:r>
            <a:r>
              <a:rPr lang="zh-TW" altLang="en-US" sz="2800" dirty="0" smtClean="0"/>
              <a:t>說明從核分裂開始的核能發電能量轉換過程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31361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36477" y="311728"/>
            <a:ext cx="9601200" cy="1485900"/>
          </a:xfrm>
        </p:spPr>
        <p:txBody>
          <a:bodyPr/>
          <a:lstStyle/>
          <a:p>
            <a:r>
              <a:rPr lang="zh-TW" altLang="en-US" dirty="0"/>
              <a:t>核能發電的優勢</a:t>
            </a:r>
          </a:p>
        </p:txBody>
      </p:sp>
      <p:pic>
        <p:nvPicPr>
          <p:cNvPr id="13314" name="Picture 2" descr="合理、實際的做法—核能，不能輕言放棄的選擇- PanSci 泛科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360" y="1797628"/>
            <a:ext cx="9670069" cy="404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393840" y="5872002"/>
            <a:ext cx="3587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https://pansci.asia/archives/1807</a:t>
            </a:r>
          </a:p>
        </p:txBody>
      </p:sp>
    </p:spTree>
    <p:extLst>
      <p:ext uri="{BB962C8B-B14F-4D97-AF65-F5344CB8AC3E}">
        <p14:creationId xmlns:p14="http://schemas.microsoft.com/office/powerpoint/2010/main" val="346518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9536" y="302760"/>
            <a:ext cx="9601200" cy="1485900"/>
          </a:xfrm>
        </p:spPr>
        <p:txBody>
          <a:bodyPr/>
          <a:lstStyle/>
          <a:p>
            <a:r>
              <a:rPr lang="zh-TW" altLang="en-US" dirty="0" smtClean="0"/>
              <a:t>化石燃料的概述</a:t>
            </a:r>
            <a:r>
              <a:rPr lang="en-US" altLang="zh-TW" dirty="0" smtClean="0"/>
              <a:t>—</a:t>
            </a:r>
            <a:r>
              <a:rPr lang="zh-TW" altLang="en-US" dirty="0" smtClean="0"/>
              <a:t>煤炭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36" y="1278707"/>
            <a:ext cx="5482741" cy="361860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59535" y="5029201"/>
            <a:ext cx="54827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煤炭是一種黑色</a:t>
            </a:r>
            <a:r>
              <a:rPr lang="zh-TW" altLang="en-US" sz="2800" dirty="0" smtClean="0">
                <a:solidFill>
                  <a:srgbClr val="FF0000"/>
                </a:solidFill>
              </a:rPr>
              <a:t>沉積岩</a:t>
            </a:r>
            <a:r>
              <a:rPr lang="zh-TW" altLang="en-US" sz="2800" dirty="0" smtClean="0"/>
              <a:t>，可以燃燒作為燃料並用於發電。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3326465" y="6268888"/>
            <a:ext cx="576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</a:t>
            </a:r>
            <a:r>
              <a:rPr lang="en-US" altLang="zh-TW" dirty="0" err="1" smtClean="0"/>
              <a:t>education.nationalgeographic.org</a:t>
            </a:r>
            <a:r>
              <a:rPr lang="en-US" altLang="zh-TW" dirty="0" smtClean="0"/>
              <a:t>/resource/coal/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225454" y="330590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火成岩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528538" y="189913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變質岩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463192" y="437409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沉積</a:t>
            </a:r>
            <a:r>
              <a:rPr lang="zh-TW" altLang="en-US" sz="2800" dirty="0" smtClean="0"/>
              <a:t>物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820939" y="308137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沉積岩</a:t>
            </a:r>
            <a:endParaRPr lang="zh-TW" altLang="en-US" sz="2800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9790422" y="3921369"/>
            <a:ext cx="988948" cy="7143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9" idx="3"/>
          </p:cNvCxnSpPr>
          <p:nvPr/>
        </p:nvCxnSpPr>
        <p:spPr>
          <a:xfrm flipH="1" flipV="1">
            <a:off x="9790422" y="2160748"/>
            <a:ext cx="988948" cy="10338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9" idx="2"/>
            <a:endCxn id="10" idx="0"/>
          </p:cNvCxnSpPr>
          <p:nvPr/>
        </p:nvCxnSpPr>
        <p:spPr>
          <a:xfrm flipH="1">
            <a:off x="9094134" y="2422358"/>
            <a:ext cx="65346" cy="19517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11" idx="2"/>
          </p:cNvCxnSpPr>
          <p:nvPr/>
        </p:nvCxnSpPr>
        <p:spPr>
          <a:xfrm flipH="1" flipV="1">
            <a:off x="7451881" y="3604598"/>
            <a:ext cx="978638" cy="9069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1" idx="0"/>
          </p:cNvCxnSpPr>
          <p:nvPr/>
        </p:nvCxnSpPr>
        <p:spPr>
          <a:xfrm flipV="1">
            <a:off x="7451881" y="2209688"/>
            <a:ext cx="1076657" cy="871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10445262" y="2303585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A</a:t>
            </a:r>
            <a:endParaRPr lang="zh-TW" altLang="en-US" sz="28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0445262" y="4511597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B</a:t>
            </a:r>
            <a:endParaRPr lang="zh-TW" altLang="en-US" sz="28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9245302" y="314732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C</a:t>
            </a:r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7573140" y="4112486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D</a:t>
            </a:r>
            <a:endParaRPr lang="zh-TW" altLang="en-US" sz="28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7408963" y="222118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10408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低碳排放</a:t>
            </a:r>
            <a:r>
              <a:rPr lang="en-US" altLang="zh-TW" sz="2800" dirty="0"/>
              <a:t>: 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zh-TW" altLang="en-US" sz="2800" dirty="0" smtClean="0"/>
              <a:t>核能</a:t>
            </a:r>
            <a:r>
              <a:rPr lang="zh-TW" altLang="en-US" sz="2800" dirty="0"/>
              <a:t>發電不會直接排放二氧化碳，因此能減少溫室氣體排放，對抗氣候變遷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r>
              <a:rPr lang="zh-TW" altLang="en-US" sz="2800" dirty="0" smtClean="0"/>
              <a:t>穩定</a:t>
            </a:r>
            <a:r>
              <a:rPr lang="zh-TW" altLang="en-US" sz="2800" dirty="0"/>
              <a:t>供應</a:t>
            </a:r>
            <a:r>
              <a:rPr lang="en-US" altLang="zh-TW" sz="2800" dirty="0"/>
              <a:t>: 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zh-TW" altLang="en-US" sz="2800" dirty="0" smtClean="0"/>
              <a:t>核</a:t>
            </a:r>
            <a:r>
              <a:rPr lang="zh-TW" altLang="en-US" sz="2800" dirty="0"/>
              <a:t>電站能夠持續穩定地運行，適合滿足基載電力需求。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核能發電的優勢</a:t>
            </a:r>
          </a:p>
        </p:txBody>
      </p:sp>
    </p:spTree>
    <p:extLst>
      <p:ext uri="{BB962C8B-B14F-4D97-AF65-F5344CB8AC3E}">
        <p14:creationId xmlns:p14="http://schemas.microsoft.com/office/powerpoint/2010/main" val="1645793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0902" y="353291"/>
            <a:ext cx="9601200" cy="1485900"/>
          </a:xfrm>
        </p:spPr>
        <p:txBody>
          <a:bodyPr/>
          <a:lstStyle/>
          <a:p>
            <a:r>
              <a:rPr lang="zh-TW" altLang="en-US" dirty="0"/>
              <a:t>核能的風險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4647" y="1160302"/>
            <a:ext cx="11263745" cy="5556382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核事故風險</a:t>
            </a:r>
            <a:r>
              <a:rPr lang="en-US" altLang="zh-TW" sz="2800" dirty="0"/>
              <a:t>: 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zh-TW" altLang="en-US" sz="2800" dirty="0" smtClean="0"/>
              <a:t>像</a:t>
            </a:r>
            <a:r>
              <a:rPr lang="zh-TW" altLang="en-US" sz="2800" dirty="0"/>
              <a:t>車諾比和福島核災，核反應堆的意外可能釋放大量輻射，對環境和人類健康造成重大影響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r>
              <a:rPr lang="zh-TW" altLang="en-US" sz="2800" dirty="0" smtClean="0"/>
              <a:t>核</a:t>
            </a:r>
            <a:r>
              <a:rPr lang="zh-TW" altLang="en-US" sz="2800" dirty="0"/>
              <a:t>廢料處理</a:t>
            </a:r>
            <a:r>
              <a:rPr lang="en-US" altLang="zh-TW" sz="2800" dirty="0"/>
              <a:t>: 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zh-TW" altLang="en-US" sz="2800" dirty="0" smtClean="0"/>
              <a:t>核能</a:t>
            </a:r>
            <a:r>
              <a:rPr lang="zh-TW" altLang="en-US" sz="2800" dirty="0"/>
              <a:t>發電會產生具有高輻射</a:t>
            </a:r>
            <a:r>
              <a:rPr lang="zh-TW" altLang="en-US" sz="2800" dirty="0" smtClean="0"/>
              <a:t>的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 smtClean="0"/>
              <a:t>廢料</a:t>
            </a:r>
            <a:r>
              <a:rPr lang="zh-TW" altLang="en-US" sz="2800" dirty="0"/>
              <a:t>，這些廢料需要長期的安全</a:t>
            </a:r>
            <a:r>
              <a:rPr lang="zh-TW" altLang="en-US" sz="2800" dirty="0" smtClean="0"/>
              <a:t>儲存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 smtClean="0"/>
              <a:t>和</a:t>
            </a:r>
            <a:r>
              <a:rPr lang="zh-TW" altLang="en-US" sz="2800" dirty="0"/>
              <a:t>處理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r>
              <a:rPr lang="zh-TW" altLang="en-US" sz="2800" dirty="0" smtClean="0"/>
              <a:t>核武器</a:t>
            </a:r>
            <a:r>
              <a:rPr lang="zh-TW" altLang="en-US" sz="2800" dirty="0"/>
              <a:t>擴散</a:t>
            </a:r>
            <a:r>
              <a:rPr lang="en-US" altLang="zh-TW" sz="2800" dirty="0"/>
              <a:t>: 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zh-TW" altLang="en-US" sz="2800" dirty="0" smtClean="0"/>
              <a:t>使用</a:t>
            </a:r>
            <a:r>
              <a:rPr lang="zh-TW" altLang="en-US" sz="2800" dirty="0"/>
              <a:t>鈾或鈽作為燃料的核</a:t>
            </a:r>
            <a:r>
              <a:rPr lang="zh-TW" altLang="en-US" sz="2800" dirty="0" smtClean="0"/>
              <a:t>技術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 smtClean="0"/>
              <a:t>可能</a:t>
            </a:r>
            <a:r>
              <a:rPr lang="zh-TW" altLang="en-US" sz="2800" dirty="0"/>
              <a:t>被濫用，用於製造核武器。</a:t>
            </a:r>
          </a:p>
        </p:txBody>
      </p:sp>
      <p:pic>
        <p:nvPicPr>
          <p:cNvPr id="14338" name="Picture 2" descr="小男孩原子彈- 維基百科，自由的百科全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943" y="2718426"/>
            <a:ext cx="5272636" cy="333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639301" y="5661150"/>
            <a:ext cx="5455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https://zh.wikipedia.org/zh-tw/%E5%B0%8F%E7%94%B7%E5%AD%A9%E5%8E%9F%E5%AD%90%E5%BD%88</a:t>
            </a:r>
          </a:p>
        </p:txBody>
      </p:sp>
    </p:spTree>
    <p:extLst>
      <p:ext uri="{BB962C8B-B14F-4D97-AF65-F5344CB8AC3E}">
        <p14:creationId xmlns:p14="http://schemas.microsoft.com/office/powerpoint/2010/main" val="153513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30778" y="295102"/>
            <a:ext cx="9601200" cy="1485900"/>
          </a:xfrm>
        </p:spPr>
        <p:txBody>
          <a:bodyPr/>
          <a:lstStyle/>
          <a:p>
            <a:r>
              <a:rPr lang="zh-TW" altLang="en-US" dirty="0"/>
              <a:t>核能擴大辯論的分組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8720" y="1172097"/>
            <a:ext cx="9601200" cy="4455620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分成</a:t>
            </a:r>
            <a:r>
              <a:rPr lang="en-US" altLang="zh-TW" sz="2800" dirty="0"/>
              <a:t>4</a:t>
            </a:r>
            <a:r>
              <a:rPr lang="zh-TW" altLang="en-US" sz="2800" dirty="0" smtClean="0"/>
              <a:t>組，兩正</a:t>
            </a:r>
            <a:r>
              <a:rPr lang="en-US" altLang="zh-TW" sz="2800" dirty="0" smtClean="0"/>
              <a:t>(A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C)</a:t>
            </a:r>
            <a:r>
              <a:rPr lang="zh-TW" altLang="en-US" sz="2800" dirty="0" smtClean="0"/>
              <a:t>兩反</a:t>
            </a:r>
            <a:r>
              <a:rPr lang="en-US" altLang="zh-TW" sz="2800" dirty="0" smtClean="0"/>
              <a:t>(B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D)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r>
              <a:rPr lang="zh-TW" altLang="en-US" sz="2800" dirty="0" smtClean="0"/>
              <a:t>分配</a:t>
            </a:r>
            <a:r>
              <a:rPr lang="zh-TW" altLang="en-US" sz="2800" dirty="0"/>
              <a:t>角色</a:t>
            </a:r>
            <a:r>
              <a:rPr lang="en-US" altLang="zh-TW" sz="2800" dirty="0"/>
              <a:t>: </a:t>
            </a:r>
            <a:r>
              <a:rPr lang="zh-TW" altLang="en-US" sz="2800" dirty="0"/>
              <a:t>每組內部分配</a:t>
            </a:r>
            <a:r>
              <a:rPr lang="zh-TW" altLang="en-US" sz="2800" dirty="0" smtClean="0"/>
              <a:t>發言者</a:t>
            </a:r>
            <a:r>
              <a:rPr lang="en-US" altLang="zh-TW" sz="2800" dirty="0"/>
              <a:t>1</a:t>
            </a:r>
            <a:r>
              <a:rPr lang="zh-TW" altLang="en-US" sz="2800" dirty="0" smtClean="0"/>
              <a:t>位</a:t>
            </a:r>
            <a:r>
              <a:rPr lang="zh-TW" altLang="en-US" sz="2800" dirty="0" smtClean="0"/>
              <a:t>、</a:t>
            </a:r>
            <a:r>
              <a:rPr lang="zh-TW" altLang="en-US" sz="2800" dirty="0"/>
              <a:t>記錄</a:t>
            </a:r>
            <a:r>
              <a:rPr lang="zh-TW" altLang="en-US" sz="2800" dirty="0" smtClean="0"/>
              <a:t>員</a:t>
            </a:r>
            <a:r>
              <a:rPr lang="en-US" altLang="zh-TW" sz="2800" dirty="0"/>
              <a:t>2</a:t>
            </a:r>
            <a:r>
              <a:rPr lang="zh-TW" altLang="en-US" sz="2800" dirty="0" smtClean="0"/>
              <a:t>位</a:t>
            </a:r>
            <a:r>
              <a:rPr lang="zh-TW" altLang="en-US" sz="2800" dirty="0" smtClean="0"/>
              <a:t>、</a:t>
            </a:r>
            <a:r>
              <a:rPr lang="zh-TW" altLang="en-US" sz="2800" dirty="0"/>
              <a:t>反駁</a:t>
            </a:r>
            <a:r>
              <a:rPr lang="zh-TW" altLang="en-US" sz="2800" dirty="0" smtClean="0"/>
              <a:t>者</a:t>
            </a:r>
            <a:r>
              <a:rPr lang="en-US" altLang="zh-TW" sz="2800" dirty="0"/>
              <a:t>1</a:t>
            </a:r>
            <a:r>
              <a:rPr lang="zh-TW" altLang="en-US" sz="2800" smtClean="0"/>
              <a:t>位</a:t>
            </a:r>
            <a:r>
              <a:rPr lang="zh-TW" altLang="en-US" sz="2800" dirty="0" smtClean="0"/>
              <a:t>、總結論述</a:t>
            </a:r>
            <a:r>
              <a:rPr lang="en-US" altLang="zh-TW" sz="2800" dirty="0" smtClean="0"/>
              <a:t>1</a:t>
            </a:r>
            <a:r>
              <a:rPr lang="zh-TW" altLang="en-US" sz="2800" dirty="0" smtClean="0"/>
              <a:t>位、評分員</a:t>
            </a:r>
            <a:r>
              <a:rPr lang="en-US" altLang="zh-TW" sz="2800" dirty="0" smtClean="0"/>
              <a:t>1</a:t>
            </a:r>
            <a:r>
              <a:rPr lang="zh-TW" altLang="en-US" sz="2800" dirty="0" smtClean="0"/>
              <a:t>位、收集資料多位。</a:t>
            </a:r>
            <a:endParaRPr lang="en-US" altLang="zh-TW" sz="2800" dirty="0" smtClean="0"/>
          </a:p>
          <a:p>
            <a:r>
              <a:rPr lang="zh-TW" altLang="en-US" sz="2800" dirty="0" smtClean="0"/>
              <a:t>分工</a:t>
            </a:r>
            <a:r>
              <a:rPr lang="zh-TW" altLang="en-US" sz="2800" dirty="0"/>
              <a:t>安排</a:t>
            </a:r>
            <a:r>
              <a:rPr lang="en-US" altLang="zh-TW" sz="2800" dirty="0"/>
              <a:t>: </a:t>
            </a:r>
            <a:r>
              <a:rPr lang="zh-TW" altLang="en-US" sz="2800" dirty="0"/>
              <a:t>確定每位成員的發言順序，並預測對方可能的反駁點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r>
              <a:rPr lang="zh-TW" altLang="en-US" sz="2800" dirty="0"/>
              <a:t>評分員</a:t>
            </a:r>
            <a:r>
              <a:rPr lang="zh-TW" altLang="en-US" sz="2800" dirty="0" smtClean="0"/>
              <a:t>不能評自己</a:t>
            </a:r>
            <a:r>
              <a:rPr lang="zh-TW" altLang="en-US" sz="2800" dirty="0"/>
              <a:t>組別</a:t>
            </a:r>
          </a:p>
        </p:txBody>
      </p:sp>
    </p:spTree>
    <p:extLst>
      <p:ext uri="{BB962C8B-B14F-4D97-AF65-F5344CB8AC3E}">
        <p14:creationId xmlns:p14="http://schemas.microsoft.com/office/powerpoint/2010/main" val="13795175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006745"/>
              </p:ext>
            </p:extLst>
          </p:nvPr>
        </p:nvGraphicFramePr>
        <p:xfrm>
          <a:off x="1466734" y="1623060"/>
          <a:ext cx="9165244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255">
                  <a:extLst>
                    <a:ext uri="{9D8B030D-6E8A-4147-A177-3AD203B41FA5}">
                      <a16:colId xmlns:a16="http://schemas.microsoft.com/office/drawing/2014/main" val="1610204010"/>
                    </a:ext>
                  </a:extLst>
                </a:gridCol>
                <a:gridCol w="7050989">
                  <a:extLst>
                    <a:ext uri="{9D8B030D-6E8A-4147-A177-3AD203B41FA5}">
                      <a16:colId xmlns:a16="http://schemas.microsoft.com/office/drawing/2014/main" val="3090662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花費時間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行程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712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10</a:t>
                      </a:r>
                      <a:r>
                        <a:rPr lang="zh-TW" altLang="en-US" sz="2800" dirty="0" smtClean="0"/>
                        <a:t>分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各組收集資料、預測對方可能反駁點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42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3+3</a:t>
                      </a:r>
                      <a:r>
                        <a:rPr lang="zh-TW" altLang="en-US" sz="2800" dirty="0" smtClean="0"/>
                        <a:t>分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</a:t>
                      </a:r>
                      <a:r>
                        <a:rPr lang="zh-TW" altLang="en-US" sz="2800" dirty="0" smtClean="0"/>
                        <a:t>組陳述自己立場，接著</a:t>
                      </a:r>
                      <a:r>
                        <a:rPr lang="en-US" altLang="zh-TW" sz="2800" dirty="0" smtClean="0"/>
                        <a:t>B</a:t>
                      </a:r>
                      <a:r>
                        <a:rPr lang="zh-TW" altLang="en-US" sz="2800" dirty="0" smtClean="0"/>
                        <a:t>組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74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3+3</a:t>
                      </a:r>
                      <a:r>
                        <a:rPr lang="zh-TW" altLang="en-US" sz="2800" dirty="0" smtClean="0"/>
                        <a:t>分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C</a:t>
                      </a:r>
                      <a:r>
                        <a:rPr lang="zh-TW" altLang="en-US" sz="2800" dirty="0" smtClean="0"/>
                        <a:t>組陳述自己立場，接著</a:t>
                      </a:r>
                      <a:r>
                        <a:rPr lang="en-US" altLang="zh-TW" sz="2800" dirty="0" smtClean="0"/>
                        <a:t>D</a:t>
                      </a:r>
                      <a:r>
                        <a:rPr lang="zh-TW" altLang="en-US" sz="2800" dirty="0" smtClean="0"/>
                        <a:t>組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41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3+3</a:t>
                      </a:r>
                      <a:r>
                        <a:rPr lang="zh-TW" altLang="en-US" sz="2800" dirty="0" smtClean="0"/>
                        <a:t>分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</a:t>
                      </a:r>
                      <a:r>
                        <a:rPr lang="zh-TW" altLang="en-US" sz="2800" dirty="0" smtClean="0"/>
                        <a:t>組反駁</a:t>
                      </a:r>
                      <a:r>
                        <a:rPr lang="en-US" altLang="zh-TW" sz="2800" dirty="0" smtClean="0"/>
                        <a:t>B</a:t>
                      </a:r>
                      <a:r>
                        <a:rPr lang="zh-TW" altLang="en-US" sz="2800" dirty="0" smtClean="0"/>
                        <a:t>組立場，接著換</a:t>
                      </a:r>
                      <a:r>
                        <a:rPr lang="en-US" altLang="zh-TW" sz="2800" dirty="0" smtClean="0"/>
                        <a:t>B</a:t>
                      </a:r>
                      <a:r>
                        <a:rPr lang="zh-TW" altLang="en-US" sz="2800" dirty="0" smtClean="0"/>
                        <a:t>組反駁</a:t>
                      </a:r>
                      <a:r>
                        <a:rPr lang="en-US" altLang="zh-TW" sz="2800" dirty="0" smtClean="0"/>
                        <a:t>A</a:t>
                      </a:r>
                      <a:r>
                        <a:rPr lang="zh-TW" altLang="en-US" sz="2800" dirty="0" smtClean="0"/>
                        <a:t>組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36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3+3</a:t>
                      </a:r>
                      <a:r>
                        <a:rPr lang="zh-TW" altLang="en-US" sz="2800" dirty="0" smtClean="0"/>
                        <a:t>分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C</a:t>
                      </a:r>
                      <a:r>
                        <a:rPr lang="zh-TW" altLang="en-US" sz="2800" dirty="0" smtClean="0"/>
                        <a:t>組反駁</a:t>
                      </a:r>
                      <a:r>
                        <a:rPr lang="en-US" altLang="zh-TW" sz="2800" dirty="0" smtClean="0"/>
                        <a:t>D</a:t>
                      </a:r>
                      <a:r>
                        <a:rPr lang="zh-TW" altLang="en-US" sz="2800" dirty="0" smtClean="0"/>
                        <a:t>組立場，接著換</a:t>
                      </a:r>
                      <a:r>
                        <a:rPr lang="en-US" altLang="zh-TW" sz="2800" dirty="0" smtClean="0"/>
                        <a:t>D</a:t>
                      </a:r>
                      <a:r>
                        <a:rPr lang="zh-TW" altLang="en-US" sz="2800" dirty="0" smtClean="0"/>
                        <a:t>組反駁</a:t>
                      </a:r>
                      <a:r>
                        <a:rPr lang="en-US" altLang="zh-TW" sz="2800" dirty="0" smtClean="0"/>
                        <a:t>C</a:t>
                      </a:r>
                      <a:r>
                        <a:rPr lang="zh-TW" altLang="en-US" sz="2800" dirty="0" smtClean="0"/>
                        <a:t>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73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2+2+2+2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/>
                        <a:t>各組依</a:t>
                      </a:r>
                      <a:r>
                        <a:rPr lang="en-US" altLang="zh-TW" sz="2800" dirty="0" err="1" smtClean="0"/>
                        <a:t>ABCD</a:t>
                      </a:r>
                      <a:r>
                        <a:rPr lang="zh-TW" altLang="en-US" sz="2800" dirty="0" smtClean="0"/>
                        <a:t>順序上台總結陳述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277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剩餘時間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/>
                        <a:t>老師統計分數，並公布第一名，額外加分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53414"/>
                  </a:ext>
                </a:extLst>
              </a:tr>
            </a:tbl>
          </a:graphicData>
        </a:graphic>
      </p:graphicFrame>
      <p:sp>
        <p:nvSpPr>
          <p:cNvPr id="5" name="標題 1"/>
          <p:cNvSpPr txBox="1">
            <a:spLocks/>
          </p:cNvSpPr>
          <p:nvPr/>
        </p:nvSpPr>
        <p:spPr>
          <a:xfrm>
            <a:off x="1030778" y="295102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核能擴大辯論的分組</a:t>
            </a:r>
            <a:br>
              <a:rPr lang="zh-TW" altLang="en-US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95038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7775" y="1038052"/>
            <a:ext cx="10457410" cy="54947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sz="2400" b="1" dirty="0"/>
              <a:t>1. </a:t>
            </a:r>
            <a:r>
              <a:rPr lang="zh-TW" altLang="en-US" sz="2400" b="1" dirty="0"/>
              <a:t>論點的清晰度與說服力</a:t>
            </a:r>
          </a:p>
          <a:p>
            <a:r>
              <a:rPr lang="zh-TW" altLang="en-US" sz="2400" dirty="0"/>
              <a:t>判斷一方是否提出了清晰且具有邏輯性、支持充分的論點。</a:t>
            </a:r>
          </a:p>
          <a:p>
            <a:r>
              <a:rPr lang="zh-TW" altLang="en-US" sz="2400" b="1" dirty="0"/>
              <a:t>勝利指標</a:t>
            </a:r>
            <a:r>
              <a:rPr lang="en-US" altLang="zh-TW" sz="2400" dirty="0"/>
              <a:t>: </a:t>
            </a:r>
            <a:r>
              <a:rPr lang="zh-TW" altLang="en-US" sz="2400" dirty="0"/>
              <a:t>哪一方能夠更有效地呈現並捍衛自己的論點，並且能說服觀眾或評委。</a:t>
            </a:r>
          </a:p>
          <a:p>
            <a:r>
              <a:rPr lang="en-US" altLang="zh-TW" sz="2400" b="1" dirty="0"/>
              <a:t>2. </a:t>
            </a:r>
            <a:r>
              <a:rPr lang="zh-TW" altLang="en-US" sz="2400" b="1" dirty="0"/>
              <a:t>證據的使用</a:t>
            </a:r>
          </a:p>
          <a:p>
            <a:r>
              <a:rPr lang="zh-TW" altLang="en-US" sz="2400" dirty="0"/>
              <a:t>一方是否使用具體的事實、數據或案例來支持論點。</a:t>
            </a:r>
          </a:p>
          <a:p>
            <a:r>
              <a:rPr lang="zh-TW" altLang="en-US" sz="2400" b="1" dirty="0"/>
              <a:t>勝利指標</a:t>
            </a:r>
            <a:r>
              <a:rPr lang="en-US" altLang="zh-TW" sz="2400" dirty="0"/>
              <a:t>: </a:t>
            </a:r>
            <a:r>
              <a:rPr lang="zh-TW" altLang="en-US" sz="2400" dirty="0"/>
              <a:t>哪一方的證據更具權威性、相關性，並且能有效回應對方的反駁。</a:t>
            </a:r>
          </a:p>
          <a:p>
            <a:r>
              <a:rPr lang="en-US" altLang="zh-TW" sz="2400" b="1" dirty="0"/>
              <a:t>3. </a:t>
            </a:r>
            <a:r>
              <a:rPr lang="zh-TW" altLang="en-US" sz="2400" b="1" dirty="0"/>
              <a:t>反駁能力</a:t>
            </a:r>
          </a:p>
          <a:p>
            <a:r>
              <a:rPr lang="zh-TW" altLang="en-US" sz="2400" dirty="0"/>
              <a:t>能否針對對方的論點進行有力的反駁，並破解對方的邏輯或證據。</a:t>
            </a:r>
          </a:p>
          <a:p>
            <a:r>
              <a:rPr lang="zh-TW" altLang="en-US" sz="2400" b="1" dirty="0"/>
              <a:t>勝利指標</a:t>
            </a:r>
            <a:r>
              <a:rPr lang="en-US" altLang="zh-TW" sz="2400" dirty="0"/>
              <a:t>: </a:t>
            </a:r>
            <a:r>
              <a:rPr lang="zh-TW" altLang="en-US" sz="2400" dirty="0"/>
              <a:t>哪一方能更有邏輯地駁斥對方的立場，並且在辯論過程中不斷強化自身的論點。</a:t>
            </a:r>
          </a:p>
          <a:p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030778" y="295102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核能擴大辯論的分組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728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39338" y="1213657"/>
            <a:ext cx="10033462" cy="5444837"/>
          </a:xfrm>
        </p:spPr>
        <p:txBody>
          <a:bodyPr>
            <a:normAutofit/>
          </a:bodyPr>
          <a:lstStyle/>
          <a:p>
            <a:r>
              <a:rPr lang="en-US" altLang="zh-TW" sz="2400" b="1" dirty="0"/>
              <a:t>4. </a:t>
            </a:r>
            <a:r>
              <a:rPr lang="zh-TW" altLang="en-US" sz="2400" b="1" dirty="0"/>
              <a:t>表達與溝通技巧</a:t>
            </a:r>
          </a:p>
          <a:p>
            <a:r>
              <a:rPr lang="zh-TW" altLang="en-US" sz="2400" dirty="0"/>
              <a:t>一方是否能有效表達想法，並在討論中保持條理清晰和有條不紊的溝通。</a:t>
            </a:r>
          </a:p>
          <a:p>
            <a:r>
              <a:rPr lang="zh-TW" altLang="en-US" sz="2400" b="1" dirty="0"/>
              <a:t>勝利指標</a:t>
            </a:r>
            <a:r>
              <a:rPr lang="en-US" altLang="zh-TW" sz="2400" dirty="0"/>
              <a:t>: </a:t>
            </a:r>
            <a:r>
              <a:rPr lang="zh-TW" altLang="en-US" sz="2400" dirty="0"/>
              <a:t>哪一方的語言表達更流暢、有力且吸引人。</a:t>
            </a:r>
          </a:p>
          <a:p>
            <a:r>
              <a:rPr lang="en-US" altLang="zh-TW" sz="2400" b="1" dirty="0"/>
              <a:t>5. </a:t>
            </a:r>
            <a:r>
              <a:rPr lang="zh-TW" altLang="en-US" sz="2400" b="1" dirty="0"/>
              <a:t>應對突發情況的靈活性</a:t>
            </a:r>
          </a:p>
          <a:p>
            <a:r>
              <a:rPr lang="zh-TW" altLang="en-US" sz="2400" dirty="0"/>
              <a:t>當遇到對方的質疑或意外情況時，一方是否能靈活應對並進行有效回應。</a:t>
            </a:r>
          </a:p>
          <a:p>
            <a:r>
              <a:rPr lang="zh-TW" altLang="en-US" sz="2400" b="1" dirty="0"/>
              <a:t>勝利指標</a:t>
            </a:r>
            <a:r>
              <a:rPr lang="en-US" altLang="zh-TW" sz="2400" dirty="0"/>
              <a:t>: </a:t>
            </a:r>
            <a:r>
              <a:rPr lang="zh-TW" altLang="en-US" sz="2400" dirty="0"/>
              <a:t>哪一方能保持冷靜，並靈活應對對方的反駁或挑戰。</a:t>
            </a:r>
          </a:p>
          <a:p>
            <a:r>
              <a:rPr lang="en-US" altLang="zh-TW" sz="2400" b="1" dirty="0"/>
              <a:t>6. </a:t>
            </a:r>
            <a:r>
              <a:rPr lang="zh-TW" altLang="en-US" sz="2400" b="1" dirty="0"/>
              <a:t>總結陳述的力量</a:t>
            </a:r>
          </a:p>
          <a:p>
            <a:r>
              <a:rPr lang="zh-TW" altLang="en-US" sz="2400" dirty="0"/>
              <a:t>在辯論結束前的總結陳述中，哪一方更成功地重新強調了自己的核心觀點並回應了對方的反駁。</a:t>
            </a:r>
          </a:p>
          <a:p>
            <a:r>
              <a:rPr lang="zh-TW" altLang="en-US" sz="2400" b="1" dirty="0"/>
              <a:t>勝利指標</a:t>
            </a:r>
            <a:r>
              <a:rPr lang="en-US" altLang="zh-TW" sz="2400" dirty="0"/>
              <a:t>: </a:t>
            </a:r>
            <a:r>
              <a:rPr lang="zh-TW" altLang="en-US" sz="2400" dirty="0"/>
              <a:t>哪一方在總結時更有力地概述了論點，並讓評委或觀眾留下深刻印象。</a:t>
            </a:r>
          </a:p>
          <a:p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030778" y="295102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核能擴大辯論的分組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874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059536" y="30276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化石燃料的概述</a:t>
            </a:r>
            <a:r>
              <a:rPr lang="en-US" altLang="zh-TW" dirty="0" smtClean="0"/>
              <a:t>—</a:t>
            </a:r>
            <a:r>
              <a:rPr lang="zh-TW" altLang="en-US" dirty="0" smtClean="0"/>
              <a:t>煤炭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639" y="1663624"/>
            <a:ext cx="5178670" cy="435431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93023" y="6165558"/>
            <a:ext cx="82852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https://www.phyworld.idv.tw/EARTH/BOOK5/CH5/1-2_POINT_108.pdf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067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059536" y="30276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沉積物的來源有哪些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977" y="1143000"/>
            <a:ext cx="6712800" cy="503799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326465" y="6268888"/>
            <a:ext cx="576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</a:t>
            </a:r>
            <a:r>
              <a:rPr lang="en-US" altLang="zh-TW" dirty="0" err="1" smtClean="0"/>
              <a:t>education.nationalgeographic.org</a:t>
            </a:r>
            <a:r>
              <a:rPr lang="en-US" altLang="zh-TW" dirty="0" smtClean="0"/>
              <a:t>/resource/coal/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4946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0" y="1336431"/>
            <a:ext cx="9829800" cy="4530969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煤炭需要數百萬年的時間才能開發出來，而且數量有限，是一種</a:t>
            </a:r>
            <a:r>
              <a:rPr lang="zh-TW" altLang="en-US" sz="2800" dirty="0">
                <a:solidFill>
                  <a:srgbClr val="FF0000"/>
                </a:solidFill>
              </a:rPr>
              <a:t>不可再生</a:t>
            </a:r>
            <a:r>
              <a:rPr lang="zh-TW" altLang="en-US" sz="2800" dirty="0" smtClean="0">
                <a:solidFill>
                  <a:srgbClr val="FF0000"/>
                </a:solidFill>
              </a:rPr>
              <a:t>資源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r>
              <a:rPr lang="zh-TW" altLang="en-US" sz="2800" dirty="0">
                <a:solidFill>
                  <a:schemeClr val="tx1"/>
                </a:solidFill>
              </a:rPr>
              <a:t>隨著時間的推移，植物（主要是苔蘚）和藻類被掩埋並被上覆泥土和植被的重量壓縮。隨著植物殘骸在地球表面下更深地滲透，它遇到了更高的溫度和更高的壓力。</a:t>
            </a:r>
            <a:r>
              <a:rPr lang="zh-TW" altLang="en-US" sz="2800" dirty="0">
                <a:solidFill>
                  <a:srgbClr val="FF0000"/>
                </a:solidFill>
              </a:rPr>
              <a:t>泥漿和酸性水</a:t>
            </a:r>
            <a:r>
              <a:rPr lang="zh-TW" altLang="en-US" sz="2800" dirty="0">
                <a:solidFill>
                  <a:schemeClr val="tx1"/>
                </a:solidFill>
              </a:rPr>
              <a:t>阻止植物物質與氧氣接觸。因此，植物物質以非常慢的速度分解並保留了大部分碳（能量來源）。這些埋藏植物的區域稱為</a:t>
            </a:r>
            <a:r>
              <a:rPr lang="zh-TW" altLang="en-US" sz="2800" dirty="0">
                <a:solidFill>
                  <a:srgbClr val="FF0000"/>
                </a:solidFill>
              </a:rPr>
              <a:t>泥炭沼澤</a:t>
            </a:r>
            <a:r>
              <a:rPr lang="zh-TW" altLang="en-US" sz="2800" dirty="0">
                <a:solidFill>
                  <a:schemeClr val="tx1"/>
                </a:solidFill>
              </a:rPr>
              <a:t>。在適當的條件下，泥炭會透過稱為</a:t>
            </a:r>
            <a:r>
              <a:rPr lang="zh-TW" altLang="en-US" sz="2800" dirty="0">
                <a:solidFill>
                  <a:srgbClr val="FF0000"/>
                </a:solidFill>
              </a:rPr>
              <a:t>碳化</a:t>
            </a:r>
            <a:r>
              <a:rPr lang="zh-TW" altLang="en-US" sz="2800" dirty="0">
                <a:solidFill>
                  <a:schemeClr val="tx1"/>
                </a:solidFill>
              </a:rPr>
              <a:t>的過程轉化為煤炭</a:t>
            </a:r>
            <a:r>
              <a:rPr lang="zh-TW" altLang="en-US" sz="2800" dirty="0" smtClean="0">
                <a:solidFill>
                  <a:schemeClr val="tx1"/>
                </a:solidFill>
              </a:rPr>
              <a:t>。</a:t>
            </a:r>
            <a:endParaRPr lang="en-US" altLang="zh-TW" sz="2800" dirty="0" smtClean="0">
              <a:solidFill>
                <a:schemeClr val="tx1"/>
              </a:solidFill>
            </a:endParaRPr>
          </a:p>
          <a:p>
            <a:r>
              <a:rPr lang="zh-TW" altLang="en-US" sz="2800" dirty="0" smtClean="0">
                <a:solidFill>
                  <a:schemeClr val="tx1"/>
                </a:solidFill>
              </a:rPr>
              <a:t>植物</a:t>
            </a:r>
            <a:r>
              <a:rPr lang="en-US" altLang="zh-TW" sz="2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800" dirty="0" smtClean="0">
                <a:solidFill>
                  <a:schemeClr val="tx1"/>
                </a:solidFill>
                <a:sym typeface="Wingdings" panose="05000000000000000000" pitchFamily="2" charset="2"/>
              </a:rPr>
              <a:t>泥炭</a:t>
            </a:r>
            <a:r>
              <a:rPr lang="en-US" altLang="zh-TW" sz="2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800" dirty="0" smtClean="0">
                <a:solidFill>
                  <a:schemeClr val="tx1"/>
                </a:solidFill>
                <a:sym typeface="Wingdings" panose="05000000000000000000" pitchFamily="2" charset="2"/>
              </a:rPr>
              <a:t>煤炭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059536" y="30276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化石燃料的概述</a:t>
            </a:r>
            <a:r>
              <a:rPr lang="en-US" altLang="zh-TW" dirty="0" smtClean="0"/>
              <a:t>—</a:t>
            </a:r>
            <a:r>
              <a:rPr lang="zh-TW" altLang="en-US" dirty="0" smtClean="0"/>
              <a:t>煤炭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411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059536" y="30276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化石燃料的概述</a:t>
            </a:r>
            <a:r>
              <a:rPr lang="en-US" altLang="zh-TW" dirty="0" smtClean="0"/>
              <a:t>—</a:t>
            </a:r>
            <a:r>
              <a:rPr lang="zh-TW" altLang="en-US" dirty="0" smtClean="0"/>
              <a:t>煤炭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143000" y="1336431"/>
            <a:ext cx="9829800" cy="4530969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煤炭存在於稱為「煤層」或「煤床」的地下地層中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r>
              <a:rPr lang="zh-TW" altLang="en-US" sz="2800" dirty="0"/>
              <a:t>大約三公尺（</a:t>
            </a:r>
            <a:r>
              <a:rPr lang="en-US" altLang="zh-TW" sz="2800" dirty="0"/>
              <a:t>10 </a:t>
            </a:r>
            <a:r>
              <a:rPr lang="zh-TW" altLang="en-US" sz="2800" dirty="0"/>
              <a:t>英尺）的層狀植被最終壓縮成三分之一公尺（一英尺）的</a:t>
            </a:r>
            <a:r>
              <a:rPr lang="zh-TW" altLang="en-US" sz="2800" dirty="0" smtClean="0"/>
              <a:t>煤炭。</a:t>
            </a:r>
            <a:endParaRPr lang="en-US" altLang="zh-TW" sz="2800" dirty="0" smtClean="0"/>
          </a:p>
          <a:p>
            <a:r>
              <a:rPr lang="zh-TW" altLang="en-US" sz="2800" dirty="0"/>
              <a:t>煤層厚度可達 </a:t>
            </a:r>
            <a:r>
              <a:rPr lang="en-US" altLang="zh-TW" sz="2800" dirty="0"/>
              <a:t>30 </a:t>
            </a:r>
            <a:r>
              <a:rPr lang="zh-TW" altLang="en-US" sz="2800" dirty="0"/>
              <a:t>公尺（</a:t>
            </a:r>
            <a:r>
              <a:rPr lang="en-US" altLang="zh-TW" sz="2800" dirty="0"/>
              <a:t>90 </a:t>
            </a:r>
            <a:r>
              <a:rPr lang="zh-TW" altLang="en-US" sz="2800" dirty="0"/>
              <a:t>英尺），綿延 </a:t>
            </a:r>
            <a:r>
              <a:rPr lang="en-US" altLang="zh-TW" sz="2800" dirty="0"/>
              <a:t>1,500 </a:t>
            </a:r>
            <a:r>
              <a:rPr lang="zh-TW" altLang="en-US" sz="2800" dirty="0"/>
              <a:t>公里（</a:t>
            </a:r>
            <a:r>
              <a:rPr lang="en-US" altLang="zh-TW" sz="2800" dirty="0"/>
              <a:t>920 </a:t>
            </a:r>
            <a:r>
              <a:rPr lang="zh-TW" altLang="en-US" sz="2800" dirty="0"/>
              <a:t>英里）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r>
              <a:rPr lang="zh-TW" altLang="en-US" sz="2800" dirty="0">
                <a:solidFill>
                  <a:srgbClr val="FF0000"/>
                </a:solidFill>
              </a:rPr>
              <a:t>每個大陸都存在煤層</a:t>
            </a:r>
            <a:r>
              <a:rPr lang="zh-TW" altLang="en-US" sz="2800" dirty="0" smtClean="0">
                <a:solidFill>
                  <a:srgbClr val="FF0000"/>
                </a:solidFill>
              </a:rPr>
              <a:t>。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r>
              <a:rPr lang="zh-TW" altLang="en-US" sz="2800" dirty="0">
                <a:solidFill>
                  <a:schemeClr val="tx1"/>
                </a:solidFill>
              </a:rPr>
              <a:t>最大的煤炭儲量位於</a:t>
            </a:r>
            <a:r>
              <a:rPr lang="zh-TW" altLang="en-US" sz="2800" dirty="0" smtClean="0">
                <a:solidFill>
                  <a:schemeClr val="tx1"/>
                </a:solidFill>
              </a:rPr>
              <a:t>美國、</a:t>
            </a:r>
            <a:endParaRPr lang="en-US" altLang="zh-TW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sz="2800" dirty="0" smtClean="0">
                <a:solidFill>
                  <a:schemeClr val="tx1"/>
                </a:solidFill>
              </a:rPr>
              <a:t>俄羅斯</a:t>
            </a:r>
            <a:r>
              <a:rPr lang="zh-TW" altLang="en-US" sz="2800" dirty="0">
                <a:solidFill>
                  <a:schemeClr val="tx1"/>
                </a:solidFill>
              </a:rPr>
              <a:t>、中國、澳洲和印度。</a:t>
            </a:r>
            <a:endParaRPr lang="en-US" altLang="zh-TW" sz="2800" dirty="0" smtClean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612" y="3436481"/>
            <a:ext cx="3896235" cy="292414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354771" y="6360625"/>
            <a:ext cx="576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</a:t>
            </a:r>
            <a:r>
              <a:rPr lang="en-US" altLang="zh-TW" dirty="0" err="1" smtClean="0"/>
              <a:t>education.nationalgeographic.org</a:t>
            </a:r>
            <a:r>
              <a:rPr lang="en-US" altLang="zh-TW" dirty="0" smtClean="0"/>
              <a:t>/resource/coal/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703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059536" y="30276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煤炭的種類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1463039" y="152705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含碳量少</a:t>
            </a:r>
            <a:endParaRPr lang="zh-TW" altLang="en-US" sz="28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9498103" y="153489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含碳量多</a:t>
            </a:r>
            <a:endParaRPr lang="zh-TW" altLang="en-US" sz="2800" dirty="0"/>
          </a:p>
        </p:txBody>
      </p:sp>
      <p:sp>
        <p:nvSpPr>
          <p:cNvPr id="5" name="向右箭號 4"/>
          <p:cNvSpPr/>
          <p:nvPr/>
        </p:nvSpPr>
        <p:spPr>
          <a:xfrm>
            <a:off x="2011680" y="2152996"/>
            <a:ext cx="8443672" cy="28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754427" y="275134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泥炭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765665" y="275134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褐煤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709219" y="275134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次煙煤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011846" y="275134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煙煤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677640" y="275134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無煙煤</a:t>
            </a:r>
            <a:endParaRPr lang="zh-TW" altLang="en-US" sz="28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36" y="3590271"/>
            <a:ext cx="2292594" cy="154616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30" y="3590271"/>
            <a:ext cx="1832275" cy="154616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007601" y="5517181"/>
            <a:ext cx="576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</a:t>
            </a:r>
            <a:r>
              <a:rPr lang="en-US" altLang="zh-TW" dirty="0" err="1" smtClean="0"/>
              <a:t>education.nationalgeographic.org</a:t>
            </a:r>
            <a:r>
              <a:rPr lang="en-US" altLang="zh-TW" dirty="0" smtClean="0"/>
              <a:t>/resource/coal/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051784" y="51551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99503" y="5517181"/>
            <a:ext cx="47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 :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063021" y="515519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963086" y="5766167"/>
            <a:ext cx="94922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https://zh.wikipedia.org/zh-tw/%E8%A4%90%E7%85%A4#/media/File:Lignite-coal.jpg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83473" y="575475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 :</a:t>
            </a:r>
            <a:endParaRPr lang="zh-TW" altLang="en-US" dirty="0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405" y="3557107"/>
            <a:ext cx="2157136" cy="1579332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6190531" y="51478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89885" y="600777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 :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963085" y="6008409"/>
            <a:ext cx="9311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https://zh.wikipedia.org/zh-tw/%E6%AC%A1%E7%83%9F%E7%85%A4</a:t>
            </a:r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519" y="3515233"/>
            <a:ext cx="2289464" cy="1631248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8307889" y="513643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73855" y="6239017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 :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38926" y="6227892"/>
            <a:ext cx="5888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/>
              <a:t>https://catalog.digitalarchives.tw/item/00/5a/3b/35.html</a:t>
            </a:r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982" y="3460948"/>
            <a:ext cx="1564207" cy="1771650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10285133" y="52064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73855" y="648090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 :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898436" y="6466858"/>
            <a:ext cx="5624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https://zh.wikipedia.org/wiki/File:Anthracite_chunk.JPG</a:t>
            </a:r>
          </a:p>
        </p:txBody>
      </p:sp>
    </p:spTree>
    <p:extLst>
      <p:ext uri="{BB962C8B-B14F-4D97-AF65-F5344CB8AC3E}">
        <p14:creationId xmlns:p14="http://schemas.microsoft.com/office/powerpoint/2010/main" val="3349141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847561" y="383587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煤炭的種類</a:t>
            </a:r>
            <a:r>
              <a:rPr lang="en-US" altLang="zh-TW" dirty="0" smtClean="0"/>
              <a:t>—</a:t>
            </a:r>
            <a:r>
              <a:rPr lang="zh-TW" altLang="en-US" dirty="0"/>
              <a:t>泥炭</a:t>
            </a:r>
          </a:p>
          <a:p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847561" y="1110375"/>
            <a:ext cx="111748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泥炭不是煤炭，但在適當的情況下最終可以轉化為煤炭。然而，泥炭仍然被認為是煤炭「家族」的一部分，因為它含有其原始植物所含有的能量。</a:t>
            </a:r>
            <a:endParaRPr lang="zh-TW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847561" y="2504501"/>
            <a:ext cx="8186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泥炭是部分</a:t>
            </a:r>
            <a:r>
              <a:rPr lang="zh-TW" altLang="en-US" sz="2800" dirty="0">
                <a:solidFill>
                  <a:srgbClr val="FF0000"/>
                </a:solidFill>
                <a:latin typeface="GeographEditWeb"/>
              </a:rPr>
              <a:t>腐爛植被的堆積物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，經過少量碳化。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847561" y="3222158"/>
            <a:ext cx="104269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/>
              <a:t>它還含有大量的揮發性物質和氣體，例如</a:t>
            </a:r>
            <a:r>
              <a:rPr lang="zh-TW" altLang="en-US" sz="2800" dirty="0">
                <a:solidFill>
                  <a:srgbClr val="FF0000"/>
                </a:solidFill>
              </a:rPr>
              <a:t>甲烷和汞</a:t>
            </a:r>
            <a:r>
              <a:rPr lang="zh-TW" altLang="en-US" sz="2800" dirty="0"/>
              <a:t>，燃燒時會</a:t>
            </a:r>
            <a:r>
              <a:rPr lang="zh-TW" altLang="en-US" sz="2800" dirty="0">
                <a:solidFill>
                  <a:srgbClr val="FF0000"/>
                </a:solidFill>
              </a:rPr>
              <a:t>對環境造成傷害</a:t>
            </a:r>
            <a:r>
              <a:rPr lang="zh-TW" altLang="en-US" sz="2800" dirty="0"/>
              <a:t>。</a:t>
            </a:r>
          </a:p>
        </p:txBody>
      </p:sp>
      <p:sp>
        <p:nvSpPr>
          <p:cNvPr id="10" name="矩形 9"/>
          <p:cNvSpPr/>
          <p:nvPr/>
        </p:nvSpPr>
        <p:spPr>
          <a:xfrm>
            <a:off x="847562" y="4166160"/>
            <a:ext cx="1117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泥炭保留了足夠的水分，使其呈海綿狀。它可以吸收水分並擴大沼澤以形成更多的泥炭。這使其成為</a:t>
            </a:r>
            <a:r>
              <a:rPr lang="zh-TW" altLang="en-US" sz="2800" dirty="0">
                <a:solidFill>
                  <a:srgbClr val="FF0000"/>
                </a:solidFill>
                <a:latin typeface="GeographEditWeb"/>
              </a:rPr>
              <a:t>抵禦洪水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的寶貴環境防禦手段。</a:t>
            </a:r>
            <a:endParaRPr lang="zh-TW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847561" y="5270106"/>
            <a:ext cx="110063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泥炭是許多國家的重要能源，包括愛爾蘭、蘇格蘭和芬蘭，泥炭在這些國家被</a:t>
            </a:r>
            <a:r>
              <a:rPr lang="zh-TW" altLang="en-US" sz="2800" dirty="0">
                <a:solidFill>
                  <a:srgbClr val="FF0000"/>
                </a:solidFill>
                <a:latin typeface="GeographEditWeb"/>
              </a:rPr>
              <a:t>脫水並燃燒產生熱量</a:t>
            </a:r>
            <a:r>
              <a:rPr lang="zh-TW" altLang="en-US" sz="2800" dirty="0">
                <a:solidFill>
                  <a:srgbClr val="121212"/>
                </a:solidFill>
                <a:latin typeface="GeographEditWeb"/>
              </a:rPr>
              <a:t>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917931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289</TotalTime>
  <Words>3485</Words>
  <Application>Microsoft Office PowerPoint</Application>
  <PresentationFormat>寬螢幕</PresentationFormat>
  <Paragraphs>245</Paragraphs>
  <Slides>35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2" baseType="lpstr">
      <vt:lpstr>GeographEditWeb</vt:lpstr>
      <vt:lpstr>微軟正黑體</vt:lpstr>
      <vt:lpstr>新細明體</vt:lpstr>
      <vt:lpstr>Calibri</vt:lpstr>
      <vt:lpstr>Franklin Gothic Book</vt:lpstr>
      <vt:lpstr>Wingdings</vt:lpstr>
      <vt:lpstr>Crop</vt:lpstr>
      <vt:lpstr>化石燃料與核能</vt:lpstr>
      <vt:lpstr>大綱</vt:lpstr>
      <vt:lpstr>化石燃料的概述—煤炭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石油鑽井簡介</vt:lpstr>
      <vt:lpstr>石油勘探</vt:lpstr>
      <vt:lpstr>準備鑽井場地</vt:lpstr>
      <vt:lpstr>鑽井和石油開採</vt:lpstr>
      <vt:lpstr>鑽井類型</vt:lpstr>
      <vt:lpstr>安全措施</vt:lpstr>
      <vt:lpstr>漏油對環境的影響</vt:lpstr>
      <vt:lpstr>PowerPoint 簡報</vt:lpstr>
      <vt:lpstr>天然氣簡介</vt:lpstr>
      <vt:lpstr>如何提取天然氣</vt:lpstr>
      <vt:lpstr>天然氣對環境的影響</vt:lpstr>
      <vt:lpstr>天然氣的用途</vt:lpstr>
      <vt:lpstr>核能發電原理  </vt:lpstr>
      <vt:lpstr>核能發電的優勢</vt:lpstr>
      <vt:lpstr>核能發電的優勢</vt:lpstr>
      <vt:lpstr>核能的風險</vt:lpstr>
      <vt:lpstr>核能擴大辯論的分組 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Dominic</dc:creator>
  <cp:lastModifiedBy>Dominic</cp:lastModifiedBy>
  <cp:revision>59</cp:revision>
  <dcterms:created xsi:type="dcterms:W3CDTF">2024-09-07T02:44:58Z</dcterms:created>
  <dcterms:modified xsi:type="dcterms:W3CDTF">2024-09-21T07:12:37Z</dcterms:modified>
</cp:coreProperties>
</file>