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60" r:id="rId7"/>
    <p:sldId id="264" r:id="rId8"/>
    <p:sldId id="268" r:id="rId9"/>
    <p:sldId id="265" r:id="rId10"/>
    <p:sldId id="270" r:id="rId11"/>
    <p:sldId id="269" r:id="rId12"/>
    <p:sldId id="271" r:id="rId13"/>
    <p:sldId id="272" r:id="rId14"/>
    <p:sldId id="273" r:id="rId15"/>
    <p:sldId id="278" r:id="rId16"/>
    <p:sldId id="274" r:id="rId17"/>
    <p:sldId id="279" r:id="rId18"/>
    <p:sldId id="280" r:id="rId19"/>
    <p:sldId id="275" r:id="rId20"/>
    <p:sldId id="276" r:id="rId21"/>
    <p:sldId id="277" r:id="rId22"/>
    <p:sldId id="282" r:id="rId23"/>
    <p:sldId id="26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83639" autoAdjust="0"/>
  </p:normalViewPr>
  <p:slideViewPr>
    <p:cSldViewPr snapToGrid="0">
      <p:cViewPr varScale="1">
        <p:scale>
          <a:sx n="73" d="100"/>
          <a:sy n="73" d="100"/>
        </p:scale>
        <p:origin x="-1627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2B39-B48B-453B-BD3D-88655C773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字体：</a:t>
            </a:r>
            <a:r>
              <a:rPr lang="en-US" altLang="zh-CN" smtClean="0"/>
              <a:t>Arial Unicode 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异常处理的两个重要步骤都围绕异常类的</a:t>
            </a:r>
            <a:r>
              <a:rPr lang="zh-CN" altLang="en-US" smtClean="0"/>
              <a:t>对象进行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3765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3765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microsoft.com/office/2007/relationships/hdphoto" Target="../media/hdphoto1.wdp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58" y="6221636"/>
            <a:ext cx="2300288" cy="50006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718185" y="2200499"/>
            <a:ext cx="7707554" cy="0"/>
          </a:xfrm>
          <a:prstGeom prst="line">
            <a:avLst/>
          </a:prstGeom>
          <a:solidFill>
            <a:schemeClr val="accent1"/>
          </a:solidFill>
          <a:ln w="1047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228237" y="295827"/>
            <a:ext cx="396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《Java</a:t>
            </a:r>
            <a:r>
              <a:rPr lang="zh-CN" altLang="en-US" sz="4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r>
              <a:rPr lang="en-US" altLang="zh-CN" sz="4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40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7865" y="3257518"/>
            <a:ext cx="468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薛 峰    </a:t>
            </a:r>
            <a:r>
              <a:rPr lang="en-US" altLang="zh-CN" sz="2000" b="1" dirty="0" smtClean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feng.xue@hfut.edu.cn</a:t>
            </a:r>
            <a:endParaRPr lang="zh-CN" altLang="en-US" sz="2000" b="1" dirty="0" smtClean="0">
              <a:latin typeface="Times New Roman" panose="02020603050405020304" charset="0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3888" y="3780305"/>
            <a:ext cx="559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合肥工业大学  计算机与信息学院</a:t>
            </a:r>
            <a:endParaRPr lang="zh-CN" altLang="en-US" sz="2000" b="1" dirty="0" smtClean="0">
              <a:latin typeface="Times New Roman" panose="02020603050405020304" charset="0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2092959" y="1317807"/>
            <a:ext cx="5143500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章节：异常处理</a:t>
            </a:r>
            <a:endParaRPr lang="zh-CN" altLang="en-US" sz="3200" b="1" dirty="0" smtClean="0">
              <a:latin typeface="Times New Roman" panose="02020603050405020304" charset="0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637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异常处理机制、流程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5950" y="1443038"/>
            <a:ext cx="8169462" cy="28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回顾一下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中异常的分类：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运行时异常（不查异常）；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非运行时异常（必查异常）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不查异常：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可以交给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（语法上程序员可以不管它）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ArithmeticException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必查异常：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语法上必须由程序员处理，否则无法通过编译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体现了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的设计哲学：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未经完善的错误处理的代码，没有机会被执行！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7"/>
          <p:cNvGrpSpPr/>
          <p:nvPr/>
        </p:nvGrpSpPr>
        <p:grpSpPr bwMode="auto">
          <a:xfrm>
            <a:off x="928688" y="4676775"/>
            <a:ext cx="6934200" cy="1752600"/>
            <a:chOff x="768" y="2784"/>
            <a:chExt cx="4368" cy="110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异常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不查异常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必查异常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可交</a:t>
              </a:r>
              <a:r>
                <a:rPr lang="zh-CN" altLang="en-US" dirty="0">
                  <a:ea typeface="黑体" panose="02010609060101010101" pitchFamily="49" charset="-122"/>
                </a:rPr>
                <a:t>由</a:t>
              </a:r>
              <a:r>
                <a:rPr lang="en-US" altLang="zh-CN" dirty="0">
                  <a:ea typeface="黑体" panose="02010609060101010101" pitchFamily="49" charset="-122"/>
                </a:rPr>
                <a:t>JVM</a:t>
              </a:r>
              <a:r>
                <a:rPr lang="zh-CN" altLang="en-US" dirty="0">
                  <a:ea typeface="黑体" panose="02010609060101010101" pitchFamily="49" charset="-122"/>
                </a:rPr>
                <a:t>自行处理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27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7292112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现场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pic>
        <p:nvPicPr>
          <p:cNvPr id="27" name="Picture 18" descr="Exceptio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600200"/>
            <a:ext cx="34940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9" descr="Exceptio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1600200"/>
            <a:ext cx="364966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806905" y="6143176"/>
            <a:ext cx="206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CatchDemo.java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4738" y="5070764"/>
            <a:ext cx="3580717" cy="58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7333675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现场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1" y="1494682"/>
            <a:ext cx="7001415" cy="489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1032053"/>
            <a:ext cx="6524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65162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44550" y="1720850"/>
            <a:ext cx="7461250" cy="476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：指函数对其内部产生的异常不作捕获处理，而是将其传递给它的上一级调用者。上层调用函数可以通过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printStackTrace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方法输出该异常的传递轨迹（何时何地，发声了什么错误）；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什么样的方法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具备传递异常的功能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方法在定义时有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method()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ThrowDemo.java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6763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7" y="1438569"/>
            <a:ext cx="7831027" cy="499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4" y="197967"/>
            <a:ext cx="6886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4" y="965540"/>
            <a:ext cx="68901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629566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7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总结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928688" y="1745033"/>
            <a:ext cx="6934200" cy="1752600"/>
            <a:chOff x="768" y="2784"/>
            <a:chExt cx="4368" cy="110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不查异常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必查异常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交由</a:t>
              </a:r>
              <a:r>
                <a:rPr lang="en-US" altLang="zh-CN">
                  <a:ea typeface="黑体" panose="02010609060101010101" pitchFamily="49" charset="-122"/>
                </a:rPr>
                <a:t>JVM</a:t>
              </a:r>
              <a:r>
                <a:rPr lang="zh-CN" altLang="en-US">
                  <a:ea typeface="黑体" panose="02010609060101010101" pitchFamily="49" charset="-122"/>
                </a:rPr>
                <a:t>自行处理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932328" y="3793420"/>
            <a:ext cx="7270377" cy="18004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Checked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异常两种处理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方法的理解：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）当前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方法知道如何处理该异常，则用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try...catch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块来处理该异常。</a:t>
            </a:r>
            <a:b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</a:br>
            <a:r>
              <a:rPr lang="en-US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）当前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方法不知道如何处理，则在定义该方法是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声明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传递该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328" y="5419522"/>
            <a:ext cx="4570482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一个问题：怎么区分不查异常、必查异常？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065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4550" y="1644650"/>
            <a:ext cx="7461250" cy="36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自定义异常的目的？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使得用户自定义的业务逻辑错误（如输入框用户的年龄不能是负数）可以“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中的异常处理机制，提高程序对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“更多”错误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的处理能力；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如何实现自定义异常的编程呢？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）创建自定义异常对象：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自定义逻辑错误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）抛出自定义异常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637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44550" y="1644650"/>
            <a:ext cx="7461250" cy="32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class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extends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(String s){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super(s);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}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sz="14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也可以继承其他异常类；根据需要选择覆盖父类的方法；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446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4550" y="1644650"/>
            <a:ext cx="7461250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手工抛出异常类对象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完成业务逻辑错误到异常类的映射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if(age &lt; 0)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new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(“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用户年龄不能小于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0”);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1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）一般是把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语句放在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if-else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语句中，只有当用户定义的逻辑错误发生时才执行；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）辨析一下两个关键字：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throws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446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课程总结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17287" y="1478394"/>
            <a:ext cx="7461250" cy="51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的异常处理增强了代码处理错误的功能；异常处理在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JVM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内部的机理；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的异常分为两大类：可查异常、必查异常；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两种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异常（可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查异常、必查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异常）的处理要求不同；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对异常的两种处理方法：本地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try-catch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；向上传递；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如何实现用户自定义异常的编程；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1" name="Group 17"/>
          <p:cNvGrpSpPr/>
          <p:nvPr/>
        </p:nvGrpSpPr>
        <p:grpSpPr bwMode="auto">
          <a:xfrm>
            <a:off x="1001425" y="4229962"/>
            <a:ext cx="6934200" cy="1752600"/>
            <a:chOff x="768" y="2784"/>
            <a:chExt cx="4368" cy="1104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异常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3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不查异常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必查异常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可交</a:t>
              </a:r>
              <a:r>
                <a:rPr lang="zh-CN" altLang="en-US" dirty="0">
                  <a:ea typeface="黑体" panose="02010609060101010101" pitchFamily="49" charset="-122"/>
                </a:rPr>
                <a:t>由</a:t>
              </a:r>
              <a:r>
                <a:rPr lang="en-US" altLang="zh-CN" dirty="0">
                  <a:ea typeface="黑体" panose="02010609060101010101" pitchFamily="49" charset="-122"/>
                </a:rPr>
                <a:t>JVM</a:t>
              </a:r>
              <a:r>
                <a:rPr lang="zh-CN" altLang="en-US" dirty="0">
                  <a:ea typeface="黑体" panose="02010609060101010101" pitchFamily="49" charset="-122"/>
                </a:rPr>
                <a:t>自行处理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39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章节引言（异常处理的背景）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688854"/>
            <a:ext cx="7994650" cy="2426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lvl="0" indent="-53340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早期、传统的程序设计语言缺少对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异常（运行错误）处理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支持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1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）程序员不得不用大量的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来规避一些错误陷阱，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来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增强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程序的鲁棒性</a:t>
            </a: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(Robust</a:t>
            </a:r>
            <a:r>
              <a:rPr lang="en-US" altLang="zh-CN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)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，但是这些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非业务逻辑的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会严重降低代码的可读性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lvl="0" indent="-533400" algn="just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）不同层次的程序员对错误陷阱的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处理技巧存在很大差异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，导致代码的健壮性在宏观上缺乏“保障”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39750" y="4305830"/>
            <a:ext cx="7994650" cy="1757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针对上述问题，</a:t>
            </a:r>
            <a:r>
              <a:rPr lang="en-US" altLang="zh-CN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引入了异常处理框架，对常见的运行错误提供统一的处理机制、流程，使得程序的异常处理更简单、高效。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宏观上，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程序的鲁棒性有了保证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zh-CN" altLang="en-US" sz="16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概述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5449" y="2343859"/>
            <a:ext cx="257112" cy="504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85449" y="2343859"/>
            <a:ext cx="1971191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5309361" y="3305433"/>
            <a:ext cx="2170282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4385449" y="4009896"/>
            <a:ext cx="257112" cy="3428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4385449" y="4267008"/>
            <a:ext cx="1971191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27"/>
          <p:cNvSpPr txBox="1"/>
          <p:nvPr/>
        </p:nvSpPr>
        <p:spPr>
          <a:xfrm>
            <a:off x="3964587" y="3538765"/>
            <a:ext cx="1595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2625931" y="2972937"/>
            <a:ext cx="352936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46543" y="1249586"/>
            <a:ext cx="4561362" cy="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543" y="465828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>
            <a:endCxn id="18" idx="4"/>
          </p:cNvCxnSpPr>
          <p:nvPr/>
        </p:nvCxnSpPr>
        <p:spPr>
          <a:xfrm>
            <a:off x="2259113" y="2207986"/>
            <a:ext cx="2268" cy="309979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63838" y="2211982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63838" y="3045554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63838" y="3879126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63838" y="4712698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47824" y="2731236"/>
            <a:ext cx="4562475" cy="720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47824" y="3563086"/>
            <a:ext cx="4562475" cy="2308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647824" y="4386263"/>
            <a:ext cx="4562475" cy="867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47824" y="5226786"/>
            <a:ext cx="4562475" cy="1672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904999" y="2270098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04999" y="3124504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04999" y="3926527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机制、流程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04999" y="4785688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58" y="6221636"/>
            <a:ext cx="2300288" cy="50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39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异常处理概述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基本概念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566303"/>
            <a:ext cx="7994650" cy="16055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什么是异常？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异常是特殊的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运行错误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它在程序运行过程中发生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并会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中断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程序的执行。	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概述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3287714"/>
            <a:ext cx="799465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异常处理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中的异常处理提供了一种错误的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后处理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方法，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比如将错误（发生的位置、错误详细信息等）写入日志，其作用：</a:t>
            </a:r>
            <a:endParaRPr lang="en-US" altLang="zh-CN" sz="20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）最小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化已经发生的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错误对程序整体性的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破坏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程度；</a:t>
            </a:r>
            <a:endParaRPr lang="en-US" altLang="zh-CN" sz="20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）错误日志可以为程序员查找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bug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提供方便。</a:t>
            </a:r>
            <a:endParaRPr lang="en-US" altLang="zh-CN" sz="20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255254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944404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异常处理概述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处理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基本流程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grpSp>
        <p:nvGrpSpPr>
          <p:cNvPr id="10" name="Group 4"/>
          <p:cNvGrpSpPr/>
          <p:nvPr/>
        </p:nvGrpSpPr>
        <p:grpSpPr bwMode="auto">
          <a:xfrm>
            <a:off x="646430" y="1551889"/>
            <a:ext cx="8230870" cy="3109913"/>
            <a:chOff x="432" y="2256"/>
            <a:chExt cx="5184" cy="1959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2" y="2256"/>
              <a:ext cx="1296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JVM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将运行时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错误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、封装成相应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异常类对象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32" y="3168"/>
              <a:ext cx="129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JVM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将异常类对象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沿着函数的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调用堆栈进行传递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728" y="3456"/>
              <a:ext cx="4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054" y="2784"/>
              <a:ext cx="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208" y="3120"/>
              <a:ext cx="1344" cy="672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沿途是否有处理？</a:t>
              </a:r>
              <a:endParaRPr lang="zh-CN" altLang="en-US" sz="1600">
                <a:ea typeface="黑体" panose="02010609060101010101" pitchFamily="49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552" y="345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888" y="3024"/>
              <a:ext cx="1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888" y="302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176" y="2736"/>
              <a:ext cx="1440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跳转到相应的地方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进行处理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，处理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后程序继续执行（系统不会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crash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176" y="3552"/>
              <a:ext cx="1440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一直传递到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main()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方法，并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中断程序的执行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888" y="393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792" y="27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是</a:t>
              </a:r>
              <a:endParaRPr lang="zh-CN" altLang="en-US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92" y="39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否</a:t>
              </a:r>
              <a:endParaRPr lang="zh-CN" altLang="en-US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77309" y="4738100"/>
            <a:ext cx="7994650" cy="18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创建异常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中采用相应的类来封装、表示典型的运行时错误，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自动创建该异常类对象：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运行时错误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异常类的映射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创建对应的异常类对象后，将其沿着函数的调用堆栈轨迹进行传递。 </a:t>
            </a:r>
            <a:r>
              <a:rPr lang="zh-CN" altLang="en-US" sz="1800" dirty="0" smtClean="0">
                <a:ea typeface="黑体" panose="02010609060101010101" pitchFamily="49" charset="-122"/>
              </a:rPr>
              <a:t>	</a:t>
            </a:r>
            <a:endParaRPr lang="zh-CN" altLang="en-US" sz="1800" dirty="0" smtClean="0">
              <a:ea typeface="黑体" panose="02010609060101010101" pitchFamily="49" charset="-122"/>
            </a:endParaRPr>
          </a:p>
        </p:txBody>
      </p:sp>
      <p:sp>
        <p:nvSpPr>
          <p:cNvPr id="26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概述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0938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04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的继承图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pic>
        <p:nvPicPr>
          <p:cNvPr id="11" name="Picture 6" descr="http://img.blog.csdn.net/20150831143329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" y="1540510"/>
            <a:ext cx="8074025" cy="467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970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42910" y="1676400"/>
            <a:ext cx="7858180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0" indent="-5334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Error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: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它表示（程序员的）程序无法处理的错误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主要是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JVM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内部出现的问题。如：当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JVM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不再有继续执行操作所需的内存资源时，将出现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OutOfMemoryError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lvl="0" indent="-5334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Exception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：是应用程序可以处理的异常（本章的学习对象），按照是否是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的子类可以分为两类：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）运行时异常（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unchecked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异常，不查异常）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的子类、间接子类，</a:t>
            </a:r>
            <a:r>
              <a:rPr kumimoji="0" lang="zh-CN" alt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如果出现这类异常的话，一定是程序员的问题</a:t>
            </a:r>
            <a:endParaRPr kumimoji="0" lang="en-US" altLang="zh-CN" sz="1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）非运行时异常（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checked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异常，必查异常）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：不是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的子类、间接子类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637464" y="466090"/>
            <a:ext cx="573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处理类的分类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4964548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常见的异常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6275" y="1790700"/>
            <a:ext cx="7896225" cy="388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ArithmeticException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 5/0;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NullPointerException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Point p;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p.x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=0;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ArrayIndexOutOfBoundsException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[] a=new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[3]; a[4] = 0;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NumberFormatException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Integer.parseInt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(“a”);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ClassCastException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	Circle c = new Circle();	Car c2 = (Car)c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FileNoteFoundException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SQLException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77876" y="1606034"/>
            <a:ext cx="1998479" cy="751569"/>
            <a:chOff x="6777876" y="1606034"/>
            <a:chExt cx="1998479" cy="751569"/>
          </a:xfrm>
        </p:grpSpPr>
        <p:sp>
          <p:nvSpPr>
            <p:cNvPr id="2" name="矩形 1"/>
            <p:cNvSpPr/>
            <p:nvPr/>
          </p:nvSpPr>
          <p:spPr>
            <a:xfrm>
              <a:off x="6777876" y="1662596"/>
              <a:ext cx="697583" cy="260473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0870" y="1606034"/>
              <a:ext cx="121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不查异常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87303" y="2044833"/>
              <a:ext cx="697583" cy="2604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0297" y="1988271"/>
              <a:ext cx="121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必查异常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4868886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Exception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17563" y="1793875"/>
            <a:ext cx="7786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典型的构造方法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();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public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String s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)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this.s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= s ;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dirty="0">
              <a:solidFill>
                <a:srgbClr val="FF33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：对异常对应的错误的描述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27088" y="3717925"/>
            <a:ext cx="777716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460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都是用来输出异常的基本信息）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toString</a:t>
            </a:r>
            <a:r>
              <a:rPr lang="en-US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getMessage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void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printStatckTrace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3819</Words>
  <Application>WPS 演示</Application>
  <PresentationFormat>全屏显示(4:3)</PresentationFormat>
  <Paragraphs>247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Times New Roman</vt:lpstr>
      <vt:lpstr>楷体</vt:lpstr>
      <vt:lpstr>Arial Unicode MS</vt:lpstr>
      <vt:lpstr>微软雅黑</vt:lpstr>
      <vt:lpstr>Verdana</vt:lpstr>
      <vt:lpstr>Comic Sans MS</vt:lpstr>
      <vt:lpstr>Calibri Light</vt:lpstr>
      <vt:lpstr>Calibri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Vita</dc:creator>
  <cp:lastModifiedBy>Administrator</cp:lastModifiedBy>
  <cp:revision>80</cp:revision>
  <dcterms:created xsi:type="dcterms:W3CDTF">2015-06-03T07:02:00Z</dcterms:created>
  <dcterms:modified xsi:type="dcterms:W3CDTF">2018-03-22T05:41:26Z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