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7"/>
  </p:notesMasterIdLst>
  <p:sldIdLst>
    <p:sldId id="257" r:id="rId4"/>
    <p:sldId id="259" r:id="rId5"/>
    <p:sldId id="281" r:id="rId6"/>
    <p:sldId id="260" r:id="rId7"/>
    <p:sldId id="305" r:id="rId8"/>
    <p:sldId id="306" r:id="rId9"/>
    <p:sldId id="307" r:id="rId10"/>
    <p:sldId id="308" r:id="rId11"/>
    <p:sldId id="309" r:id="rId12"/>
    <p:sldId id="310" r:id="rId13"/>
    <p:sldId id="313" r:id="rId14"/>
    <p:sldId id="311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678E"/>
    <a:srgbClr val="B0BFD5"/>
    <a:srgbClr val="E6E6E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6314" autoAdjust="0"/>
  </p:normalViewPr>
  <p:slideViewPr>
    <p:cSldViewPr snapToGrid="0">
      <p:cViewPr>
        <p:scale>
          <a:sx n="66" d="100"/>
          <a:sy n="66" d="100"/>
        </p:scale>
        <p:origin x="-2394" y="-1050"/>
      </p:cViewPr>
      <p:guideLst>
        <p:guide orient="horz" pos="3787"/>
        <p:guide orient="horz" pos="662"/>
        <p:guide pos="454"/>
        <p:guide pos="72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C5DC-2188-4A8E-9B52-870867C2B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43D81-2CE0-432F-B2E7-4DC1E7730B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88389" y="6755152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6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15472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66925" y="2180229"/>
            <a:ext cx="8058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cs typeface="+mn-ea"/>
                <a:sym typeface="+mn-lt"/>
              </a:rPr>
              <a:t>自然语言处理实验</a:t>
            </a:r>
            <a:endParaRPr lang="zh-CN" altLang="en-US" sz="6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4157345" y="4271010"/>
            <a:ext cx="1879600" cy="3473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4C678E"/>
                </a:solidFill>
                <a:cs typeface="+mn-ea"/>
                <a:sym typeface="+mn-lt"/>
              </a:rPr>
              <a:t>报告人：袁焕发</a:t>
            </a:r>
            <a:endParaRPr lang="zh-CN" altLang="en-US" sz="1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036945" y="4271010"/>
            <a:ext cx="2212975" cy="347345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学号：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2019217769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68520" y="3260725"/>
            <a:ext cx="2658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pc="600" dirty="0">
                <a:solidFill>
                  <a:srgbClr val="4C678E"/>
                </a:solidFill>
                <a:cs typeface="+mn-ea"/>
                <a:sym typeface="+mn-lt"/>
              </a:rPr>
              <a:t>计算机与信息学院</a:t>
            </a:r>
            <a:endParaRPr lang="zh-CN" spc="600" dirty="0">
              <a:solidFill>
                <a:srgbClr val="4C678E"/>
              </a:solidFill>
              <a:cs typeface="+mn-ea"/>
              <a:sym typeface="+mn-lt"/>
            </a:endParaRPr>
          </a:p>
          <a:p>
            <a:pPr algn="ctr"/>
            <a:r>
              <a:rPr lang="zh-CN" spc="600" dirty="0">
                <a:solidFill>
                  <a:srgbClr val="4C678E"/>
                </a:solidFill>
                <a:cs typeface="+mn-ea"/>
                <a:sym typeface="+mn-lt"/>
              </a:rPr>
              <a:t>物联网工程</a:t>
            </a:r>
            <a:r>
              <a:rPr lang="en-US" altLang="zh-CN" spc="600" dirty="0">
                <a:solidFill>
                  <a:srgbClr val="4C678E"/>
                </a:solidFill>
                <a:cs typeface="+mn-ea"/>
                <a:sym typeface="+mn-lt"/>
              </a:rPr>
              <a:t>19-2</a:t>
            </a:r>
            <a:endParaRPr lang="en-US" altLang="zh-CN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 bldLvl="0" animBg="1"/>
      <p:bldP spid="30" grpId="0" bldLvl="0" animBg="1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-127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02342" y="895824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工程部分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8685" y="1318895"/>
            <a:ext cx="2676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正向最大匹配算法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647065" y="1858645"/>
            <a:ext cx="43262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关键代码：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 sz="1200"/>
              <a:t> while words_length &gt; 0:</a:t>
            </a:r>
            <a:endParaRPr lang="zh-CN" altLang="en-US" sz="1200"/>
          </a:p>
          <a:p>
            <a:r>
              <a:rPr lang="zh-CN" altLang="en-US" sz="1200"/>
              <a:t>        max_cut_length = min(max_length, words_length)</a:t>
            </a:r>
            <a:endParaRPr lang="zh-CN" altLang="en-US" sz="1200"/>
          </a:p>
          <a:p>
            <a:r>
              <a:rPr lang="zh-CN" altLang="en-US" sz="1200"/>
              <a:t>        # 创建待分序列sub</a:t>
            </a:r>
            <a:endParaRPr lang="zh-CN" altLang="en-US" sz="1200"/>
          </a:p>
          <a:p>
            <a:r>
              <a:rPr lang="zh-CN" altLang="en-US" sz="1200"/>
              <a:t>        sub = sentence[0: max_cut_length]</a:t>
            </a:r>
            <a:endParaRPr lang="zh-CN" altLang="en-US" sz="1200"/>
          </a:p>
          <a:p>
            <a:r>
              <a:rPr lang="zh-CN" altLang="en-US" sz="1200"/>
              <a:t>               while max_cut_length &gt; 0:</a:t>
            </a:r>
            <a:endParaRPr lang="zh-CN" altLang="en-US" sz="1200"/>
          </a:p>
          <a:p>
            <a:r>
              <a:rPr lang="zh-CN" altLang="en-US" sz="1200"/>
              <a:t>            if sub in dic:  </a:t>
            </a:r>
            <a:endParaRPr lang="zh-CN" altLang="en-US" sz="1200"/>
          </a:p>
          <a:p>
            <a:r>
              <a:rPr lang="zh-CN" altLang="en-US" sz="1200"/>
              <a:t>                cut_word.append(sub)</a:t>
            </a:r>
            <a:endParaRPr lang="zh-CN" altLang="en-US" sz="1200"/>
          </a:p>
          <a:p>
            <a:r>
              <a:rPr lang="zh-CN" altLang="en-US" sz="1200"/>
              <a:t>                break</a:t>
            </a:r>
            <a:endParaRPr lang="zh-CN" altLang="en-US" sz="1200"/>
          </a:p>
          <a:p>
            <a:r>
              <a:rPr lang="zh-CN" altLang="en-US" sz="1200"/>
              <a:t>            elif max_cut_length == 1:                  </a:t>
            </a:r>
            <a:r>
              <a:rPr lang="en-US" altLang="zh-CN" sz="1200"/>
              <a:t>	</a:t>
            </a:r>
            <a:r>
              <a:rPr lang="zh-CN" altLang="en-US" sz="1200"/>
              <a:t>cut_word.append(sub)</a:t>
            </a:r>
            <a:endParaRPr lang="zh-CN" altLang="en-US" sz="1200"/>
          </a:p>
          <a:p>
            <a:r>
              <a:rPr lang="zh-CN" altLang="en-US" sz="1200"/>
              <a:t>                break</a:t>
            </a:r>
            <a:endParaRPr lang="zh-CN" altLang="en-US" sz="1200"/>
          </a:p>
          <a:p>
            <a:r>
              <a:rPr lang="zh-CN" altLang="en-US" sz="1200"/>
              <a:t>            else:  </a:t>
            </a:r>
            <a:endParaRPr lang="zh-CN" altLang="en-US" sz="1200"/>
          </a:p>
          <a:p>
            <a:r>
              <a:rPr lang="zh-CN" altLang="en-US" sz="1200"/>
              <a:t>                max_cut_length = max_cut_length - 1</a:t>
            </a:r>
            <a:endParaRPr lang="zh-CN" altLang="en-US" sz="1200"/>
          </a:p>
          <a:p>
            <a:r>
              <a:rPr lang="zh-CN" altLang="en-US" sz="1200"/>
              <a:t>                sub = sub[0: max_cut_length]</a:t>
            </a:r>
            <a:endParaRPr lang="zh-CN" altLang="en-US" sz="1200"/>
          </a:p>
          <a:p>
            <a:r>
              <a:rPr lang="zh-CN" altLang="en-US" sz="1200"/>
              <a:t>        # 将切掉的单词删去</a:t>
            </a:r>
            <a:endParaRPr lang="zh-CN" altLang="en-US" sz="1200"/>
          </a:p>
          <a:p>
            <a:r>
              <a:rPr lang="zh-CN" altLang="en-US" sz="1200"/>
              <a:t>        sentence = sentence[max_cut_length:]</a:t>
            </a:r>
            <a:endParaRPr lang="zh-CN" altLang="en-US" sz="1200"/>
          </a:p>
          <a:p>
            <a:r>
              <a:rPr lang="zh-CN" altLang="en-US" sz="1200"/>
              <a:t>        words_length = words_length - max_cut_length</a:t>
            </a:r>
            <a:endParaRPr lang="zh-CN" altLang="en-US" sz="120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538720" y="5319395"/>
            <a:ext cx="82042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待切分</a:t>
            </a:r>
            <a:endParaRPr lang="zh-CN" altLang="en-US" sz="1600"/>
          </a:p>
        </p:txBody>
      </p:sp>
      <p:sp>
        <p:nvSpPr>
          <p:cNvPr id="46" name="矩形 45"/>
          <p:cNvSpPr/>
          <p:nvPr/>
        </p:nvSpPr>
        <p:spPr>
          <a:xfrm>
            <a:off x="8359140" y="5319395"/>
            <a:ext cx="1440815" cy="349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359140" y="2517775"/>
            <a:ext cx="1440815" cy="349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359140" y="325310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词典中遍历查找有无相同词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125085" y="3808730"/>
            <a:ext cx="4977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如果没有待切分截取头部</a:t>
            </a:r>
            <a:r>
              <a:rPr lang="en-US" altLang="zh-CN"/>
              <a:t>2</a:t>
            </a:r>
            <a:r>
              <a:rPr lang="zh-CN" altLang="en-US"/>
              <a:t>长度的词</a:t>
            </a: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323840" y="4307840"/>
            <a:ext cx="74866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6766560" y="4328795"/>
            <a:ext cx="772160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待切分取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63" name="文本框 62"/>
          <p:cNvSpPr txBox="1"/>
          <p:nvPr/>
        </p:nvSpPr>
        <p:spPr>
          <a:xfrm>
            <a:off x="8359140" y="43287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词典中遍历查找有无相同词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237480" y="489013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如果找到了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766560" y="5320030"/>
            <a:ext cx="772160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已切分</a:t>
            </a:r>
            <a:endParaRPr lang="zh-CN" sz="1200"/>
          </a:p>
        </p:txBody>
      </p:sp>
      <p:sp>
        <p:nvSpPr>
          <p:cNvPr id="66" name="矩形 65"/>
          <p:cNvSpPr/>
          <p:nvPr/>
        </p:nvSpPr>
        <p:spPr>
          <a:xfrm>
            <a:off x="7538720" y="2509520"/>
            <a:ext cx="82042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832600" y="2509520"/>
            <a:ext cx="706120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待切分</a:t>
            </a:r>
            <a:endParaRPr lang="zh-CN" altLang="en-US" sz="1200"/>
          </a:p>
        </p:txBody>
      </p:sp>
      <p:sp>
        <p:nvSpPr>
          <p:cNvPr id="68" name="矩形 67"/>
          <p:cNvSpPr/>
          <p:nvPr/>
        </p:nvSpPr>
        <p:spPr>
          <a:xfrm>
            <a:off x="12630785" y="1797685"/>
            <a:ext cx="35052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12850495" y="1797685"/>
            <a:ext cx="74866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12850495" y="1806575"/>
            <a:ext cx="114617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5012055" y="1858645"/>
            <a:ext cx="170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词典词长度：</a:t>
            </a:r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766560" y="3253105"/>
            <a:ext cx="1217295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待切分取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5125085" y="3253740"/>
            <a:ext cx="114617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4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95365 0.015185 " pathEditMode="relative" ptsTypes="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365 0.005462 L -0.460260 0.013796 " pathEditMode="relative" rAng="0" ptsTypes="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80260 0.012500 " pathEditMode="relative" ptsTypes="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865 -0.001389 L -0.119740 -0.002778 " pathEditMode="relative" rAng="0" ptsTypes="">
                                      <p:cBhvr>
                                        <p:cTn id="10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/>
      <p:bldP spid="10" grpId="0"/>
      <p:bldP spid="11" grpId="0"/>
      <p:bldP spid="71" grpId="0"/>
      <p:bldP spid="69" grpId="0" bldLvl="0" animBg="1"/>
      <p:bldP spid="68" grpId="1" bldLvl="0" animBg="1"/>
      <p:bldP spid="67" grpId="0" bldLvl="0" animBg="1"/>
      <p:bldP spid="66" grpId="0" bldLvl="0" animBg="1"/>
      <p:bldP spid="57" grpId="0" bldLvl="0" animBg="1"/>
      <p:bldP spid="72" grpId="0" bldLvl="0" animBg="1"/>
      <p:bldP spid="59" grpId="0"/>
      <p:bldP spid="70" grpId="0" animBg="1"/>
      <p:bldP spid="18" grpId="1" bldLvl="0" animBg="1"/>
      <p:bldP spid="60" grpId="0"/>
      <p:bldP spid="61" grpId="0" bldLvl="0" animBg="1"/>
      <p:bldP spid="62" grpId="0" bldLvl="0" animBg="1"/>
      <p:bldP spid="63" grpId="0"/>
      <p:bldP spid="64" grpId="0"/>
      <p:bldP spid="65" grpId="0" animBg="1"/>
      <p:bldP spid="65" grpId="1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02342" y="895824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工程部分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8685" y="1318895"/>
            <a:ext cx="2676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逆向最大匹配算法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647065" y="1858645"/>
            <a:ext cx="432625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关键代码：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 sz="1200"/>
              <a:t> </a:t>
            </a:r>
            <a:r>
              <a:rPr lang="zh-CN" altLang="en-US" sz="1200">
                <a:sym typeface="+mn-ea"/>
              </a:rPr>
              <a:t> while words_length &gt; 0: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max_cut_length = min(words_length, max_length)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sub_sentence = sentence[-max_cut_length:]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while max_cut_length &gt; 0: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# 成功匹配一个分词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if sub_sentence in words_dic: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    cut_words.append(sub_sentence)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    break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elif max_cut_length == 1: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    cut_words.append(sub_sentence)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    break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else: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    max_cut_length -= 1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    sub_sentence = sub_sentence[-max_cut_length:]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# 将切掉的单词(后侧)删去，将切掉的长度减去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sentence = sentence[0:-max_cut_length]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words_length -= max_cut_length</a:t>
            </a:r>
            <a:endParaRPr lang="zh-CN" altLang="en-US" sz="120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273415" y="5320030"/>
            <a:ext cx="82042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待切分</a:t>
            </a:r>
            <a:endParaRPr lang="zh-CN" altLang="en-US" sz="1600"/>
          </a:p>
        </p:txBody>
      </p:sp>
      <p:sp>
        <p:nvSpPr>
          <p:cNvPr id="46" name="矩形 45"/>
          <p:cNvSpPr/>
          <p:nvPr/>
        </p:nvSpPr>
        <p:spPr>
          <a:xfrm>
            <a:off x="6832600" y="5319395"/>
            <a:ext cx="1440815" cy="349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832600" y="2508885"/>
            <a:ext cx="1440815" cy="349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359140" y="325310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词典中遍历查找有无相同词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125085" y="3808730"/>
            <a:ext cx="4977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如果没有待切分截取尾部</a:t>
            </a:r>
            <a:r>
              <a:rPr lang="en-US" altLang="zh-CN"/>
              <a:t>2</a:t>
            </a:r>
            <a:r>
              <a:rPr lang="zh-CN" altLang="en-US"/>
              <a:t>长度的词</a:t>
            </a: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323840" y="4307840"/>
            <a:ext cx="74866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6766560" y="4328795"/>
            <a:ext cx="772160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待切分取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63" name="文本框 62"/>
          <p:cNvSpPr txBox="1"/>
          <p:nvPr/>
        </p:nvSpPr>
        <p:spPr>
          <a:xfrm>
            <a:off x="8359140" y="43287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词典中遍历查找有无相同词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237480" y="489013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如果找到了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093835" y="5320030"/>
            <a:ext cx="772160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已切分</a:t>
            </a:r>
            <a:endParaRPr lang="zh-CN" sz="1200"/>
          </a:p>
        </p:txBody>
      </p:sp>
      <p:sp>
        <p:nvSpPr>
          <p:cNvPr id="66" name="矩形 65"/>
          <p:cNvSpPr/>
          <p:nvPr/>
        </p:nvSpPr>
        <p:spPr>
          <a:xfrm>
            <a:off x="8273415" y="2508885"/>
            <a:ext cx="82042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093835" y="2509520"/>
            <a:ext cx="706120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待切分</a:t>
            </a:r>
            <a:endParaRPr lang="zh-CN" altLang="en-US" sz="1200"/>
          </a:p>
        </p:txBody>
      </p:sp>
      <p:sp>
        <p:nvSpPr>
          <p:cNvPr id="68" name="矩形 67"/>
          <p:cNvSpPr/>
          <p:nvPr/>
        </p:nvSpPr>
        <p:spPr>
          <a:xfrm>
            <a:off x="12630785" y="1797685"/>
            <a:ext cx="35052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12850495" y="1797685"/>
            <a:ext cx="74866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12850495" y="1806575"/>
            <a:ext cx="114617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5012055" y="1858645"/>
            <a:ext cx="170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词典词长度：</a:t>
            </a:r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766560" y="3253105"/>
            <a:ext cx="1217295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待切分取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5125085" y="3253740"/>
            <a:ext cx="114617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4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95365 0.015185 " pathEditMode="relative" ptsTypes="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365 0.005462 L -0.460260 0.013796 " pathEditMode="relative" rAng="0" ptsTypes="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80260 0.012500 " pathEditMode="relative" ptsTypes="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1042 0.000000 " pathEditMode="relative" ptsTypes="">
                                      <p:cBhvr>
                                        <p:cTn id="10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/>
      <p:bldP spid="10" grpId="0"/>
      <p:bldP spid="11" grpId="0"/>
      <p:bldP spid="71" grpId="0"/>
      <p:bldP spid="69" grpId="0" bldLvl="0" animBg="1"/>
      <p:bldP spid="68" grpId="1" bldLvl="0" animBg="1"/>
      <p:bldP spid="67" grpId="0" bldLvl="0" animBg="1"/>
      <p:bldP spid="66" grpId="0" bldLvl="0" animBg="1"/>
      <p:bldP spid="57" grpId="0" bldLvl="0" animBg="1"/>
      <p:bldP spid="72" grpId="0" bldLvl="0" animBg="1"/>
      <p:bldP spid="59" grpId="0"/>
      <p:bldP spid="70" grpId="0" bldLvl="0" animBg="1"/>
      <p:bldP spid="18" grpId="1" bldLvl="0" animBg="1"/>
      <p:bldP spid="60" grpId="0"/>
      <p:bldP spid="61" grpId="0" bldLvl="0" animBg="1"/>
      <p:bldP spid="62" grpId="0" bldLvl="0" animBg="1"/>
      <p:bldP spid="63" grpId="0"/>
      <p:bldP spid="64" grpId="0"/>
      <p:bldP spid="65" grpId="1" bldLvl="0" animBg="1"/>
      <p:bldP spid="45" grpId="0" bldLvl="0" animBg="1"/>
      <p:bldP spid="46" grpId="0" bldLvl="0" animBg="1"/>
      <p:bldP spid="6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02342" y="895824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工程部分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18685" y="1318895"/>
            <a:ext cx="2676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逆向最大匹配算法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647065" y="1858645"/>
            <a:ext cx="432625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关键代码：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 sz="1200"/>
              <a:t>     while words_length &gt; 0:</a:t>
            </a:r>
            <a:endParaRPr lang="zh-CN" altLang="en-US" sz="1200"/>
          </a:p>
          <a:p>
            <a:r>
              <a:rPr lang="zh-CN" altLang="en-US" sz="1200"/>
              <a:t>        max_cut_length = min(words_length, max_length)</a:t>
            </a:r>
            <a:endParaRPr lang="zh-CN" altLang="en-US" sz="1200"/>
          </a:p>
          <a:p>
            <a:r>
              <a:rPr lang="zh-CN" altLang="en-US" sz="1200"/>
              <a:t>        sub_sentence = sentence[-max_cut_length:]</a:t>
            </a:r>
            <a:endParaRPr lang="zh-CN" altLang="en-US" sz="1200"/>
          </a:p>
          <a:p>
            <a:r>
              <a:rPr lang="zh-CN" altLang="en-US" sz="1200"/>
              <a:t>        while max_cut_length &gt; 0:</a:t>
            </a:r>
            <a:endParaRPr lang="zh-CN" altLang="en-US" sz="1200"/>
          </a:p>
          <a:p>
            <a:r>
              <a:rPr lang="zh-CN" altLang="en-US" sz="1200"/>
              <a:t>            # 成功匹配一个分词</a:t>
            </a:r>
            <a:endParaRPr lang="zh-CN" altLang="en-US" sz="1200"/>
          </a:p>
          <a:p>
            <a:r>
              <a:rPr lang="zh-CN" altLang="en-US" sz="1200"/>
              <a:t>            if sub_sentence in words_dic:</a:t>
            </a:r>
            <a:endParaRPr lang="zh-CN" altLang="en-US" sz="1200"/>
          </a:p>
          <a:p>
            <a:r>
              <a:rPr lang="zh-CN" altLang="en-US" sz="1200"/>
              <a:t>                cut_words.append(sub_sentence)</a:t>
            </a:r>
            <a:endParaRPr lang="zh-CN" altLang="en-US" sz="1200"/>
          </a:p>
          <a:p>
            <a:r>
              <a:rPr lang="zh-CN" altLang="en-US" sz="1200"/>
              <a:t>                break</a:t>
            </a:r>
            <a:endParaRPr lang="zh-CN" altLang="en-US" sz="1200"/>
          </a:p>
          <a:p>
            <a:r>
              <a:rPr lang="zh-CN" altLang="en-US" sz="1200"/>
              <a:t>            elif max_cut_length == 1:</a:t>
            </a:r>
            <a:endParaRPr lang="zh-CN" altLang="en-US" sz="1200"/>
          </a:p>
          <a:p>
            <a:r>
              <a:rPr lang="zh-CN" altLang="en-US" sz="1200"/>
              <a:t>                cut_words.append(sub_sentence)</a:t>
            </a:r>
            <a:endParaRPr lang="zh-CN" altLang="en-US" sz="1200"/>
          </a:p>
          <a:p>
            <a:r>
              <a:rPr lang="zh-CN" altLang="en-US" sz="1200"/>
              <a:t>                break</a:t>
            </a:r>
            <a:endParaRPr lang="zh-CN" altLang="en-US" sz="1200"/>
          </a:p>
          <a:p>
            <a:r>
              <a:rPr lang="zh-CN" altLang="en-US" sz="1200"/>
              <a:t>            else:</a:t>
            </a:r>
            <a:endParaRPr lang="zh-CN" altLang="en-US" sz="1200"/>
          </a:p>
          <a:p>
            <a:r>
              <a:rPr lang="zh-CN" altLang="en-US" sz="1200"/>
              <a:t>                max_cut_length -= 1</a:t>
            </a:r>
            <a:endParaRPr lang="zh-CN" altLang="en-US" sz="1200"/>
          </a:p>
          <a:p>
            <a:r>
              <a:rPr lang="zh-CN" altLang="en-US" sz="1200"/>
              <a:t>                sub_sentence = sub_sentence[-max_cut_length:]</a:t>
            </a:r>
            <a:endParaRPr lang="zh-CN" altLang="en-US" sz="1200"/>
          </a:p>
          <a:p>
            <a:r>
              <a:rPr lang="zh-CN" altLang="en-US" sz="1200"/>
              <a:t>        # 将切掉的单词(后侧)删去，将切掉的长度减去</a:t>
            </a:r>
            <a:endParaRPr lang="zh-CN" altLang="en-US" sz="1200"/>
          </a:p>
          <a:p>
            <a:r>
              <a:rPr lang="zh-CN" altLang="en-US" sz="1200"/>
              <a:t>        sentence = sentence[0:-max_cut_length]</a:t>
            </a:r>
            <a:endParaRPr lang="zh-CN" altLang="en-US" sz="1200"/>
          </a:p>
          <a:p>
            <a:r>
              <a:rPr lang="zh-CN" altLang="en-US" sz="1200"/>
              <a:t>        words_length -= max_cut_length</a:t>
            </a:r>
            <a:endParaRPr lang="zh-CN" altLang="en-US" sz="120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044180" y="5377815"/>
            <a:ext cx="82042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待切分</a:t>
            </a:r>
            <a:endParaRPr lang="zh-CN" altLang="en-US" sz="1600"/>
          </a:p>
        </p:txBody>
      </p:sp>
      <p:sp>
        <p:nvSpPr>
          <p:cNvPr id="46" name="矩形 45"/>
          <p:cNvSpPr/>
          <p:nvPr/>
        </p:nvSpPr>
        <p:spPr>
          <a:xfrm>
            <a:off x="6610350" y="5377180"/>
            <a:ext cx="1440815" cy="349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125085" y="3253740"/>
            <a:ext cx="114617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8221345" y="3253740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词典中遍历查找有无相同词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125085" y="3761105"/>
            <a:ext cx="4977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如果没有待切分截取头部</a:t>
            </a:r>
            <a:r>
              <a:rPr lang="en-US" altLang="zh-CN"/>
              <a:t>2</a:t>
            </a:r>
            <a:r>
              <a:rPr lang="zh-CN" altLang="en-US"/>
              <a:t>长度的词</a:t>
            </a: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323840" y="4307840"/>
            <a:ext cx="74866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6766560" y="4307840"/>
            <a:ext cx="772160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待切分取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63" name="文本框 62"/>
          <p:cNvSpPr txBox="1"/>
          <p:nvPr/>
        </p:nvSpPr>
        <p:spPr>
          <a:xfrm>
            <a:off x="8221345" y="4309110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词典中遍历查找有无相同词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125085" y="489013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如果找到了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577705" y="5377180"/>
            <a:ext cx="772160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已切分</a:t>
            </a:r>
            <a:endParaRPr lang="zh-CN" sz="1200"/>
          </a:p>
        </p:txBody>
      </p:sp>
      <p:sp>
        <p:nvSpPr>
          <p:cNvPr id="66" name="矩形 65"/>
          <p:cNvSpPr/>
          <p:nvPr/>
        </p:nvSpPr>
        <p:spPr>
          <a:xfrm>
            <a:off x="8051165" y="2576195"/>
            <a:ext cx="82042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871585" y="2576195"/>
            <a:ext cx="706120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待切分</a:t>
            </a:r>
            <a:endParaRPr lang="zh-CN" altLang="en-US" sz="1200"/>
          </a:p>
        </p:txBody>
      </p:sp>
      <p:sp>
        <p:nvSpPr>
          <p:cNvPr id="68" name="矩形 67"/>
          <p:cNvSpPr/>
          <p:nvPr/>
        </p:nvSpPr>
        <p:spPr>
          <a:xfrm>
            <a:off x="6766560" y="1867535"/>
            <a:ext cx="35052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7472680" y="1867535"/>
            <a:ext cx="74866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8572500" y="1867535"/>
            <a:ext cx="114617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4973320" y="1867535"/>
            <a:ext cx="170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词典词长度：</a:t>
            </a:r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766560" y="3253105"/>
            <a:ext cx="1217295" cy="3486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待切分取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73" name="矩形 72"/>
          <p:cNvSpPr/>
          <p:nvPr/>
        </p:nvSpPr>
        <p:spPr>
          <a:xfrm>
            <a:off x="6603365" y="2576195"/>
            <a:ext cx="1440815" cy="349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4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" grpId="0" bldLvl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466975" y="2479949"/>
            <a:ext cx="8058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cs typeface="+mn-ea"/>
                <a:sym typeface="+mn-lt"/>
              </a:rPr>
              <a:t>谢谢！</a:t>
            </a:r>
            <a:endParaRPr lang="zh-CN" altLang="en-US" sz="6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5160588" y="4148487"/>
            <a:ext cx="1985124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THNAK YOU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15661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9" y="3784600"/>
            <a:ext cx="12193057" cy="307369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792239" y="2099707"/>
            <a:ext cx="2647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3789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77757" y="131662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rgbClr val="4C678E"/>
                </a:solidFill>
                <a:cs typeface="+mn-ea"/>
                <a:sym typeface="+mn-lt"/>
              </a:rPr>
              <a:t>目录</a:t>
            </a:r>
            <a:endParaRPr lang="zh-CN" altLang="en-US" sz="5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9" name="ïşļíḋê"/>
          <p:cNvSpPr/>
          <p:nvPr/>
        </p:nvSpPr>
        <p:spPr>
          <a:xfrm>
            <a:off x="3430013" y="263981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ïşļíḋê"/>
          <p:cNvSpPr/>
          <p:nvPr/>
        </p:nvSpPr>
        <p:spPr>
          <a:xfrm>
            <a:off x="5787980" y="263981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ïşļíḋê"/>
          <p:cNvSpPr/>
          <p:nvPr/>
        </p:nvSpPr>
        <p:spPr>
          <a:xfrm>
            <a:off x="8145947" y="263981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022850" y="299339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34250" y="299339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47950" y="3459119"/>
            <a:ext cx="210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cs typeface="+mn-ea"/>
                <a:sym typeface="+mn-lt"/>
              </a:rPr>
              <a:t>实验一</a:t>
            </a:r>
            <a:endParaRPr lang="zh-CN" altLang="en-US" sz="32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039783" y="3459119"/>
            <a:ext cx="210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cs typeface="+mn-ea"/>
                <a:sym typeface="+mn-lt"/>
              </a:rPr>
              <a:t>实验二</a:t>
            </a:r>
            <a:endParaRPr lang="zh-CN" altLang="en-US" sz="32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31616" y="3459119"/>
            <a:ext cx="210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cs typeface="+mn-ea"/>
                <a:sym typeface="+mn-lt"/>
              </a:rPr>
              <a:t>实验三</a:t>
            </a:r>
            <a:endParaRPr lang="zh-CN" altLang="en-US" sz="32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49238" y="4064972"/>
            <a:ext cx="1495762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语料库的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收集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与整理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32514" y="4064972"/>
            <a:ext cx="1495762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词汇知识库使用技术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706064" y="4064972"/>
            <a:ext cx="1495762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中文分词技术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应用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1474779" y="1567543"/>
            <a:ext cx="101600" cy="825500"/>
            <a:chOff x="10833100" y="850900"/>
            <a:chExt cx="101600" cy="825500"/>
          </a:xfrm>
          <a:solidFill>
            <a:schemeClr val="bg1">
              <a:lumMod val="85000"/>
            </a:schemeClr>
          </a:solidFill>
        </p:grpSpPr>
        <p:sp>
          <p:nvSpPr>
            <p:cNvPr id="60" name="椭圆 59"/>
            <p:cNvSpPr/>
            <p:nvPr/>
          </p:nvSpPr>
          <p:spPr>
            <a:xfrm>
              <a:off x="10833100" y="8509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0833100" y="121285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0833100" y="15748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5" grpId="0"/>
      <p:bldP spid="33" grpId="0"/>
      <p:bldP spid="19" grpId="0" bldLvl="0" animBg="1"/>
      <p:bldP spid="34" grpId="0" bldLvl="0" animBg="1"/>
      <p:bldP spid="37" grpId="0" bldLvl="0" animBg="1"/>
      <p:bldP spid="42" grpId="0"/>
      <p:bldP spid="43" grpId="0"/>
      <p:bldP spid="44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实验一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190171" y="1916248"/>
            <a:ext cx="9811658" cy="3628571"/>
          </a:xfrm>
          <a:prstGeom prst="rect">
            <a:avLst/>
          </a:prstGeom>
          <a:solidFill>
            <a:schemeClr val="bg1">
              <a:lumMod val="9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3772" y="5399314"/>
            <a:ext cx="464457" cy="145142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30090" y="2040890"/>
            <a:ext cx="647128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打开开发环境，根据自己熟悉的语言，确定开发环境。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下载语料库（ci.txt和新闻语料库）到特定目录下。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.根据文本编码，加载语料库文本。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分别统计n-gram（n=1，2）的词频，存储到相应的数据结构，该数据结构包括词（词本身）和词的频度（出现次数）。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将内存中的数据结构存储到文本中，方便后面随时加载。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47922" y="2644956"/>
            <a:ext cx="2171700" cy="2171700"/>
            <a:chOff x="1663700" y="2952998"/>
            <a:chExt cx="2171700" cy="217170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63700" y="2952998"/>
              <a:ext cx="2171700" cy="2171700"/>
              <a:chOff x="1663700" y="2717800"/>
              <a:chExt cx="2171700" cy="21717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663700" y="2717800"/>
                <a:ext cx="2171700" cy="2171700"/>
              </a:xfrm>
              <a:prstGeom prst="ellipse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860550" y="2914650"/>
                <a:ext cx="1778000" cy="1778000"/>
              </a:xfrm>
              <a:prstGeom prst="ellipse">
                <a:avLst/>
              </a:prstGeom>
              <a:solidFill>
                <a:srgbClr val="4C67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1778000" y="4572000"/>
              <a:ext cx="88900" cy="8890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Freeform 88"/>
          <p:cNvSpPr>
            <a:spLocks noChangeArrowheads="1"/>
          </p:cNvSpPr>
          <p:nvPr/>
        </p:nvSpPr>
        <p:spPr bwMode="auto">
          <a:xfrm>
            <a:off x="2230078" y="3450338"/>
            <a:ext cx="1207388" cy="1225146"/>
          </a:xfrm>
          <a:custGeom>
            <a:avLst/>
            <a:gdLst>
              <a:gd name="T0" fmla="*/ 2147483646 w 601"/>
              <a:gd name="T1" fmla="*/ 2147483646 h 609"/>
              <a:gd name="T2" fmla="*/ 2147483646 w 601"/>
              <a:gd name="T3" fmla="*/ 2147483646 h 609"/>
              <a:gd name="T4" fmla="*/ 0 w 601"/>
              <a:gd name="T5" fmla="*/ 2147483646 h 609"/>
              <a:gd name="T6" fmla="*/ 2147483646 w 601"/>
              <a:gd name="T7" fmla="*/ 0 h 609"/>
              <a:gd name="T8" fmla="*/ 2147483646 w 601"/>
              <a:gd name="T9" fmla="*/ 2147483646 h 609"/>
              <a:gd name="T10" fmla="*/ 2147483646 w 601"/>
              <a:gd name="T11" fmla="*/ 2147483646 h 609"/>
              <a:gd name="T12" fmla="*/ 2147483646 w 601"/>
              <a:gd name="T13" fmla="*/ 2147483646 h 609"/>
              <a:gd name="T14" fmla="*/ 2147483646 w 601"/>
              <a:gd name="T15" fmla="*/ 2147483646 h 609"/>
              <a:gd name="T16" fmla="*/ 2147483646 w 601"/>
              <a:gd name="T17" fmla="*/ 2147483646 h 609"/>
              <a:gd name="T18" fmla="*/ 2147483646 w 601"/>
              <a:gd name="T19" fmla="*/ 2147483646 h 609"/>
              <a:gd name="T20" fmla="*/ 2147483646 w 601"/>
              <a:gd name="T21" fmla="*/ 2147483646 h 609"/>
              <a:gd name="T22" fmla="*/ 2147483646 w 601"/>
              <a:gd name="T23" fmla="*/ 2147483646 h 609"/>
              <a:gd name="T24" fmla="*/ 2147483646 w 601"/>
              <a:gd name="T25" fmla="*/ 2147483646 h 609"/>
              <a:gd name="T26" fmla="*/ 2147483646 w 601"/>
              <a:gd name="T27" fmla="*/ 2147483646 h 609"/>
              <a:gd name="T28" fmla="*/ 2147483646 w 601"/>
              <a:gd name="T29" fmla="*/ 2147483646 h 609"/>
              <a:gd name="T30" fmla="*/ 2147483646 w 601"/>
              <a:gd name="T31" fmla="*/ 2147483646 h 609"/>
              <a:gd name="T32" fmla="*/ 2147483646 w 601"/>
              <a:gd name="T33" fmla="*/ 2147483646 h 609"/>
              <a:gd name="T34" fmla="*/ 2147483646 w 601"/>
              <a:gd name="T35" fmla="*/ 2147483646 h 609"/>
              <a:gd name="T36" fmla="*/ 2147483646 w 601"/>
              <a:gd name="T37" fmla="*/ 2147483646 h 609"/>
              <a:gd name="T38" fmla="*/ 2147483646 w 601"/>
              <a:gd name="T39" fmla="*/ 2147483646 h 609"/>
              <a:gd name="T40" fmla="*/ 2147483646 w 601"/>
              <a:gd name="T41" fmla="*/ 2147483646 h 609"/>
              <a:gd name="T42" fmla="*/ 2147483646 w 601"/>
              <a:gd name="T43" fmla="*/ 2147483646 h 609"/>
              <a:gd name="T44" fmla="*/ 2147483646 w 601"/>
              <a:gd name="T45" fmla="*/ 2147483646 h 609"/>
              <a:gd name="T46" fmla="*/ 2147483646 w 601"/>
              <a:gd name="T47" fmla="*/ 2147483646 h 609"/>
              <a:gd name="T48" fmla="*/ 2147483646 w 601"/>
              <a:gd name="T49" fmla="*/ 2147483646 h 609"/>
              <a:gd name="T50" fmla="*/ 2147483646 w 601"/>
              <a:gd name="T51" fmla="*/ 2147483646 h 609"/>
              <a:gd name="T52" fmla="*/ 2147483646 w 601"/>
              <a:gd name="T53" fmla="*/ 2147483646 h 609"/>
              <a:gd name="T54" fmla="*/ 2147483646 w 601"/>
              <a:gd name="T55" fmla="*/ 2147483646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11" grpId="0" bldLvl="0" animBg="1"/>
      <p:bldP spid="10" grpId="0" animBg="1"/>
      <p:bldP spid="18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02342" y="895824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工程部分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7420" y="1543050"/>
            <a:ext cx="2676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语料库处理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895985" y="1941830"/>
            <a:ext cx="43262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关键代码：</a:t>
            </a:r>
            <a:endParaRPr lang="zh-CN" altLang="en-US"/>
          </a:p>
          <a:p>
            <a:r>
              <a:rPr lang="zh-CN" altLang="en-US"/>
              <a:t>index = 0</a:t>
            </a:r>
            <a:endParaRPr lang="zh-CN" altLang="en-US"/>
          </a:p>
          <a:p>
            <a:r>
              <a:rPr lang="zh-CN" altLang="en-US"/>
              <a:t>while f.find('w', index) != -1: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index = f.find('w')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f = f[:index - 4] + f[index + 1:]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04595" y="4217035"/>
            <a:ext cx="4431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查找</a:t>
            </a:r>
            <a:r>
              <a:rPr lang="en-US" altLang="zh-CN"/>
              <a:t>/w</a:t>
            </a:r>
            <a:r>
              <a:rPr lang="zh-CN" altLang="en-US"/>
              <a:t>注释，跳过此部分将其之前和之后的文本重新拼接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27700" y="2045970"/>
            <a:ext cx="59436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关键代码：</a:t>
            </a:r>
            <a:endParaRPr lang="zh-CN" altLang="en-US"/>
          </a:p>
          <a:p>
            <a:r>
              <a:rPr lang="zh-CN" altLang="en-US"/>
              <a:t>for word in content[1:]: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words.append(word.split(u'/')[0])</a:t>
            </a:r>
            <a:endParaRPr lang="zh-CN" altLang="en-US"/>
          </a:p>
          <a:p>
            <a:r>
              <a:rPr lang="zh-CN" altLang="en-US"/>
              <a:t>for i in words:</a:t>
            </a:r>
            <a:endParaRPr lang="zh-CN" altLang="en-US"/>
          </a:p>
          <a:p>
            <a:r>
              <a:rPr lang="zh-CN" altLang="en-US"/>
              <a:t>            if i not in stopwords and u'\u4e00' &lt;= i &lt;= u'\u9fa5':</a:t>
            </a:r>
            <a:endParaRPr lang="zh-CN" altLang="en-US"/>
          </a:p>
          <a:p>
            <a:r>
              <a:rPr lang="zh-CN" altLang="en-US"/>
              <a:t>                clean_words.append(i)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27700" y="4217035"/>
            <a:ext cx="53187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跳过每行开始的时间注释，从下一个词开始，根据</a:t>
            </a:r>
            <a:r>
              <a:rPr lang="en-US" altLang="zh-CN"/>
              <a:t>'/'</a:t>
            </a:r>
            <a:r>
              <a:rPr lang="zh-CN" altLang="en-US"/>
              <a:t>来分割，只要</a:t>
            </a:r>
            <a:r>
              <a:rPr lang="en-US" altLang="zh-CN"/>
              <a:t>/</a:t>
            </a:r>
            <a:r>
              <a:rPr lang="zh-CN" altLang="en-US"/>
              <a:t>前面的部分，保存到新</a:t>
            </a:r>
            <a:r>
              <a:rPr lang="en-US" altLang="zh-CN"/>
              <a:t>list</a:t>
            </a:r>
            <a:r>
              <a:rPr lang="zh-CN" altLang="en-US"/>
              <a:t>。根据停词表和是否判断中文两个条件，筛选出词语存入新</a:t>
            </a:r>
            <a:r>
              <a:rPr lang="en-US" altLang="zh-CN"/>
              <a:t>list</a:t>
            </a:r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70" y="5013960"/>
            <a:ext cx="3397250" cy="13741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5207635"/>
            <a:ext cx="3705860" cy="133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4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/>
      <p:bldP spid="16" grpId="0"/>
      <p:bldP spid="18" grpId="0"/>
      <p:bldP spid="11" grpId="1"/>
      <p:bldP spid="14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-74930" y="-22987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02342" y="895824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工程部分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7420" y="1543050"/>
            <a:ext cx="2676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N-Gram</a:t>
            </a:r>
            <a:r>
              <a:rPr lang="zh-CN" altLang="en-US" sz="2000"/>
              <a:t>处理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140970" y="2045970"/>
            <a:ext cx="6037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关键代码：</a:t>
            </a:r>
            <a:endParaRPr lang="zh-CN" altLang="en-US"/>
          </a:p>
          <a:p>
            <a:r>
              <a:rPr lang="zh-CN" altLang="en-US"/>
              <a:t>clean_words = f.split(' ')</a:t>
            </a:r>
            <a:endParaRPr lang="zh-CN" altLang="en-US"/>
          </a:p>
          <a:p>
            <a:r>
              <a:rPr lang="zh-CN" altLang="en-US"/>
              <a:t>out_data = {}</a:t>
            </a:r>
            <a:endParaRPr lang="zh-CN" altLang="en-US"/>
          </a:p>
          <a:p>
            <a:r>
              <a:rPr lang="zh-CN" altLang="en-US"/>
              <a:t>for i in range(len(clean_words) - n + 1):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ngram_temp = " ".join(clean_words[i:i + n])  </a:t>
            </a:r>
            <a:r>
              <a:rPr lang="en-US" altLang="zh-CN"/>
              <a:t>	</a:t>
            </a:r>
            <a:r>
              <a:rPr lang="zh-CN" altLang="en-US"/>
              <a:t>if ngram_temp not in out_data:  </a:t>
            </a:r>
            <a:r>
              <a:rPr lang="en-US" altLang="zh-CN"/>
              <a:t>				</a:t>
            </a:r>
            <a:r>
              <a:rPr lang="zh-CN" altLang="en-US"/>
              <a:t>out_data[ngram_temp] = 0  </a:t>
            </a:r>
            <a:r>
              <a:rPr lang="en-US" altLang="zh-CN"/>
              <a:t>	</a:t>
            </a:r>
            <a:r>
              <a:rPr lang="zh-CN" altLang="en-US"/>
              <a:t>out_data[ngram_temp] += 1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7655" y="4827270"/>
            <a:ext cx="4431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根据</a:t>
            </a:r>
            <a:r>
              <a:rPr lang="en-US" altLang="zh-CN"/>
              <a:t>n-gram</a:t>
            </a:r>
            <a:r>
              <a:rPr lang="zh-CN" altLang="en-US"/>
              <a:t>的</a:t>
            </a:r>
            <a:r>
              <a:rPr lang="en-US" altLang="zh-CN"/>
              <a:t>n</a:t>
            </a:r>
            <a:r>
              <a:rPr lang="zh-CN" altLang="en-US"/>
              <a:t>，选择长度切片，切片好的数据，每出现一次，则计数</a:t>
            </a:r>
            <a:r>
              <a:rPr lang="en-US" altLang="zh-CN"/>
              <a:t>+1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r="37816"/>
          <a:stretch>
            <a:fillRect/>
          </a:stretch>
        </p:blipFill>
        <p:spPr>
          <a:xfrm>
            <a:off x="6054725" y="2207895"/>
            <a:ext cx="1638300" cy="29267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r="41564"/>
          <a:stretch>
            <a:fillRect/>
          </a:stretch>
        </p:blipFill>
        <p:spPr>
          <a:xfrm>
            <a:off x="8241665" y="2207895"/>
            <a:ext cx="1604645" cy="3147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4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/>
      <p:bldP spid="11" grpId="0"/>
      <p:bldP spid="1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实验二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190171" y="1916248"/>
            <a:ext cx="9811658" cy="3628571"/>
          </a:xfrm>
          <a:prstGeom prst="rect">
            <a:avLst/>
          </a:prstGeom>
          <a:solidFill>
            <a:schemeClr val="bg1">
              <a:lumMod val="9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3772" y="5399314"/>
            <a:ext cx="464457" cy="145142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30090" y="2040890"/>
            <a:ext cx="64712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打开开发环境，根据自己熟悉的语言，确定开发环境。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将实验一中生成的词典到特定目录下。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将词典加载到内存中，主要包括词和词频。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采用随机生成，或者n-gram等算法，生成文本序列。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构建前端，演示文本生成。其中包括，根据宋词词典，自动生成宋词，根据人民日报的词典，自动生成文本内容。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47922" y="2644956"/>
            <a:ext cx="2171700" cy="2171700"/>
            <a:chOff x="1663700" y="2952998"/>
            <a:chExt cx="2171700" cy="217170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63700" y="2952998"/>
              <a:ext cx="2171700" cy="2171700"/>
              <a:chOff x="1663700" y="2717800"/>
              <a:chExt cx="2171700" cy="21717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663700" y="2717800"/>
                <a:ext cx="2171700" cy="2171700"/>
              </a:xfrm>
              <a:prstGeom prst="ellipse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860550" y="2914650"/>
                <a:ext cx="1778000" cy="1778000"/>
              </a:xfrm>
              <a:prstGeom prst="ellipse">
                <a:avLst/>
              </a:prstGeom>
              <a:solidFill>
                <a:srgbClr val="4C67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1778000" y="4572000"/>
              <a:ext cx="88900" cy="8890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Freeform 88"/>
          <p:cNvSpPr>
            <a:spLocks noChangeArrowheads="1"/>
          </p:cNvSpPr>
          <p:nvPr/>
        </p:nvSpPr>
        <p:spPr bwMode="auto">
          <a:xfrm>
            <a:off x="2230078" y="3450338"/>
            <a:ext cx="1207388" cy="1225146"/>
          </a:xfrm>
          <a:custGeom>
            <a:avLst/>
            <a:gdLst>
              <a:gd name="T0" fmla="*/ 2147483646 w 601"/>
              <a:gd name="T1" fmla="*/ 2147483646 h 609"/>
              <a:gd name="T2" fmla="*/ 2147483646 w 601"/>
              <a:gd name="T3" fmla="*/ 2147483646 h 609"/>
              <a:gd name="T4" fmla="*/ 0 w 601"/>
              <a:gd name="T5" fmla="*/ 2147483646 h 609"/>
              <a:gd name="T6" fmla="*/ 2147483646 w 601"/>
              <a:gd name="T7" fmla="*/ 0 h 609"/>
              <a:gd name="T8" fmla="*/ 2147483646 w 601"/>
              <a:gd name="T9" fmla="*/ 2147483646 h 609"/>
              <a:gd name="T10" fmla="*/ 2147483646 w 601"/>
              <a:gd name="T11" fmla="*/ 2147483646 h 609"/>
              <a:gd name="T12" fmla="*/ 2147483646 w 601"/>
              <a:gd name="T13" fmla="*/ 2147483646 h 609"/>
              <a:gd name="T14" fmla="*/ 2147483646 w 601"/>
              <a:gd name="T15" fmla="*/ 2147483646 h 609"/>
              <a:gd name="T16" fmla="*/ 2147483646 w 601"/>
              <a:gd name="T17" fmla="*/ 2147483646 h 609"/>
              <a:gd name="T18" fmla="*/ 2147483646 w 601"/>
              <a:gd name="T19" fmla="*/ 2147483646 h 609"/>
              <a:gd name="T20" fmla="*/ 2147483646 w 601"/>
              <a:gd name="T21" fmla="*/ 2147483646 h 609"/>
              <a:gd name="T22" fmla="*/ 2147483646 w 601"/>
              <a:gd name="T23" fmla="*/ 2147483646 h 609"/>
              <a:gd name="T24" fmla="*/ 2147483646 w 601"/>
              <a:gd name="T25" fmla="*/ 2147483646 h 609"/>
              <a:gd name="T26" fmla="*/ 2147483646 w 601"/>
              <a:gd name="T27" fmla="*/ 2147483646 h 609"/>
              <a:gd name="T28" fmla="*/ 2147483646 w 601"/>
              <a:gd name="T29" fmla="*/ 2147483646 h 609"/>
              <a:gd name="T30" fmla="*/ 2147483646 w 601"/>
              <a:gd name="T31" fmla="*/ 2147483646 h 609"/>
              <a:gd name="T32" fmla="*/ 2147483646 w 601"/>
              <a:gd name="T33" fmla="*/ 2147483646 h 609"/>
              <a:gd name="T34" fmla="*/ 2147483646 w 601"/>
              <a:gd name="T35" fmla="*/ 2147483646 h 609"/>
              <a:gd name="T36" fmla="*/ 2147483646 w 601"/>
              <a:gd name="T37" fmla="*/ 2147483646 h 609"/>
              <a:gd name="T38" fmla="*/ 2147483646 w 601"/>
              <a:gd name="T39" fmla="*/ 2147483646 h 609"/>
              <a:gd name="T40" fmla="*/ 2147483646 w 601"/>
              <a:gd name="T41" fmla="*/ 2147483646 h 609"/>
              <a:gd name="T42" fmla="*/ 2147483646 w 601"/>
              <a:gd name="T43" fmla="*/ 2147483646 h 609"/>
              <a:gd name="T44" fmla="*/ 2147483646 w 601"/>
              <a:gd name="T45" fmla="*/ 2147483646 h 609"/>
              <a:gd name="T46" fmla="*/ 2147483646 w 601"/>
              <a:gd name="T47" fmla="*/ 2147483646 h 609"/>
              <a:gd name="T48" fmla="*/ 2147483646 w 601"/>
              <a:gd name="T49" fmla="*/ 2147483646 h 609"/>
              <a:gd name="T50" fmla="*/ 2147483646 w 601"/>
              <a:gd name="T51" fmla="*/ 2147483646 h 609"/>
              <a:gd name="T52" fmla="*/ 2147483646 w 601"/>
              <a:gd name="T53" fmla="*/ 2147483646 h 609"/>
              <a:gd name="T54" fmla="*/ 2147483646 w 601"/>
              <a:gd name="T55" fmla="*/ 2147483646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11" grpId="0" bldLvl="0" animBg="1"/>
      <p:bldP spid="10" grpId="0" bldLvl="0" animBg="1"/>
      <p:bldP spid="18" grpId="0"/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02342" y="895824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工程部分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7420" y="1543050"/>
            <a:ext cx="2676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/>
              <a:t>加载词典、生成二维词典</a:t>
            </a:r>
            <a:endParaRPr 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721995" y="2414270"/>
            <a:ext cx="39001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关键代码：</a:t>
            </a:r>
            <a:endParaRPr lang="zh-CN" altLang="en-US"/>
          </a:p>
          <a:p>
            <a:r>
              <a:rPr lang="zh-CN" altLang="en-US"/>
              <a:t>f = f.read().splitlines()</a:t>
            </a:r>
            <a:endParaRPr lang="zh-CN" altLang="en-US"/>
          </a:p>
          <a:p>
            <a:r>
              <a:rPr lang="zh-CN" altLang="en-US"/>
              <a:t>        result_dict = {}</a:t>
            </a:r>
            <a:endParaRPr lang="zh-CN" altLang="en-US"/>
          </a:p>
          <a:p>
            <a:r>
              <a:rPr lang="zh-CN" altLang="en-US"/>
              <a:t>        text = []</a:t>
            </a:r>
            <a:endParaRPr lang="zh-CN" altLang="en-US"/>
          </a:p>
          <a:p>
            <a:r>
              <a:rPr lang="zh-CN" altLang="en-US"/>
              <a:t>        for line in f:</a:t>
            </a:r>
            <a:endParaRPr lang="zh-CN" altLang="en-US"/>
          </a:p>
          <a:p>
            <a:r>
              <a:rPr lang="zh-CN" altLang="en-US"/>
              <a:t>            word = line.split(':')</a:t>
            </a:r>
            <a:endParaRPr lang="zh-CN" altLang="en-US"/>
          </a:p>
          <a:p>
            <a:r>
              <a:rPr lang="zh-CN" altLang="en-US"/>
              <a:t>            text.append(word)</a:t>
            </a:r>
            <a:endParaRPr lang="zh-CN" altLang="en-US"/>
          </a:p>
          <a:p>
            <a:r>
              <a:rPr lang="zh-CN" altLang="en-US"/>
              <a:t>        result_dict = dict(text)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4705" y="5175885"/>
            <a:ext cx="276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读入本地数据到一个词典</a:t>
            </a:r>
            <a:endParaRPr lang="zh-CN"/>
          </a:p>
        </p:txBody>
      </p:sp>
      <p:sp>
        <p:nvSpPr>
          <p:cNvPr id="13" name="文本框 12"/>
          <p:cNvSpPr txBox="1"/>
          <p:nvPr/>
        </p:nvSpPr>
        <p:spPr>
          <a:xfrm>
            <a:off x="5838825" y="2414270"/>
            <a:ext cx="53441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关键代码：</a:t>
            </a:r>
            <a:endParaRPr lang="zh-CN" altLang="en-US"/>
          </a:p>
          <a:p>
            <a:r>
              <a:rPr lang="zh-CN" altLang="en-US"/>
              <a:t>    for i in range(1, len(words)):  </a:t>
            </a:r>
            <a:endParaRPr lang="zh-CN" altLang="en-US"/>
          </a:p>
          <a:p>
            <a:r>
              <a:rPr lang="zh-CN" altLang="en-US"/>
              <a:t>        if words[i - 1] not in word_dict:</a:t>
            </a:r>
            <a:endParaRPr lang="zh-CN" altLang="en-US"/>
          </a:p>
          <a:p>
            <a:r>
              <a:rPr lang="zh-CN" altLang="en-US"/>
              <a:t>            word_dict[words[i - 1]] = {}</a:t>
            </a:r>
            <a:endParaRPr lang="zh-CN" altLang="en-US"/>
          </a:p>
          <a:p>
            <a:r>
              <a:rPr lang="zh-CN" altLang="en-US"/>
              <a:t>        if words[i] not in word_dict[words[i - 1]]:</a:t>
            </a:r>
            <a:endParaRPr lang="zh-CN" altLang="en-US"/>
          </a:p>
          <a:p>
            <a:r>
              <a:rPr lang="zh-CN" altLang="en-US"/>
              <a:t>            word_dict[words[i - 1]][words[i]] = 0</a:t>
            </a:r>
            <a:endParaRPr lang="zh-CN" altLang="en-US"/>
          </a:p>
          <a:p>
            <a:r>
              <a:rPr lang="zh-CN" altLang="en-US"/>
              <a:t>        word_dict[words[i - 1]][words[i]] += 1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70065" y="5175885"/>
            <a:ext cx="276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生成二维词典，构建关系</a:t>
            </a:r>
            <a:endParaRPr 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5758180"/>
            <a:ext cx="10828655" cy="459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4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/>
      <p:bldP spid="10" grpId="0"/>
      <p:bldP spid="11" grpId="0"/>
      <p:bldP spid="14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02342" y="895824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工程部分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7420" y="1543050"/>
            <a:ext cx="2676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/>
              <a:t>预测文本</a:t>
            </a:r>
            <a:endParaRPr 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721995" y="2058035"/>
            <a:ext cx="60375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关键代码：</a:t>
            </a:r>
            <a:endParaRPr lang="zh-CN" altLang="en-US"/>
          </a:p>
          <a:p>
            <a:r>
              <a:rPr lang="zh-CN" altLang="en-US"/>
              <a:t>def wordListSum(wordList):</a:t>
            </a:r>
            <a:endParaRPr lang="zh-CN" altLang="en-US"/>
          </a:p>
          <a:p>
            <a:r>
              <a:rPr lang="zh-CN" altLang="en-US"/>
              <a:t>    num = 0</a:t>
            </a:r>
            <a:endParaRPr lang="zh-CN" altLang="en-US"/>
          </a:p>
          <a:p>
            <a:r>
              <a:rPr lang="zh-CN" altLang="en-US"/>
              <a:t>    for word, value in wordList.items():</a:t>
            </a:r>
            <a:endParaRPr lang="zh-CN" altLang="en-US"/>
          </a:p>
          <a:p>
            <a:r>
              <a:rPr lang="zh-CN" altLang="en-US"/>
              <a:t>        num += value</a:t>
            </a:r>
            <a:endParaRPr lang="zh-CN" altLang="en-US"/>
          </a:p>
          <a:p>
            <a:r>
              <a:rPr lang="zh-CN" altLang="en-US"/>
              <a:t>    return num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def retrieveRandomWord(wordList):</a:t>
            </a:r>
            <a:endParaRPr lang="zh-CN" altLang="en-US"/>
          </a:p>
          <a:p>
            <a:r>
              <a:rPr lang="zh-CN" altLang="en-US"/>
              <a:t>    rand_index = randint(1, wordListSum(wordList))</a:t>
            </a:r>
            <a:endParaRPr lang="zh-CN" altLang="en-US"/>
          </a:p>
          <a:p>
            <a:r>
              <a:rPr lang="zh-CN" altLang="en-US"/>
              <a:t>    for word, value in wordList.items():</a:t>
            </a:r>
            <a:endParaRPr lang="zh-CN" altLang="en-US"/>
          </a:p>
          <a:p>
            <a:r>
              <a:rPr lang="zh-CN" altLang="en-US"/>
              <a:t>        rand_index -= value</a:t>
            </a:r>
            <a:endParaRPr lang="zh-CN" altLang="en-US"/>
          </a:p>
          <a:p>
            <a:r>
              <a:rPr lang="zh-CN" altLang="en-US"/>
              <a:t>        if rand_index &lt;= 0:</a:t>
            </a:r>
            <a:endParaRPr lang="zh-CN" altLang="en-US"/>
          </a:p>
          <a:p>
            <a:r>
              <a:rPr lang="zh-CN" altLang="en-US"/>
              <a:t>            return word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76390" y="249745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统计二维词典中词语出现次数</a:t>
            </a:r>
            <a:endParaRPr lang="zh-CN"/>
          </a:p>
        </p:txBody>
      </p:sp>
      <p:sp>
        <p:nvSpPr>
          <p:cNvPr id="13" name="文本框 12"/>
          <p:cNvSpPr txBox="1"/>
          <p:nvPr/>
        </p:nvSpPr>
        <p:spPr>
          <a:xfrm>
            <a:off x="6676390" y="3719830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根据次数所占权重，进行随机结果的生成</a:t>
            </a:r>
            <a:endParaRPr 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5928360"/>
            <a:ext cx="11477625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4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/>
      <p:bldP spid="10" grpId="0"/>
      <p:bldP spid="11" grpId="0"/>
      <p:bldP spid="14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实验三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190171" y="1916248"/>
            <a:ext cx="9811658" cy="3628571"/>
          </a:xfrm>
          <a:prstGeom prst="rect">
            <a:avLst/>
          </a:prstGeom>
          <a:solidFill>
            <a:schemeClr val="bg1">
              <a:lumMod val="9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3772" y="5399314"/>
            <a:ext cx="464457" cy="145142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30090" y="2040890"/>
            <a:ext cx="647128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打开开发环境，根据自己熟悉的语言，确定开发环境。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导入相应的分词词典，如果基于模型，则导入相应的模型。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实现FMM和BMM，或者基于n-gram的分词方法。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实现界面，输入一句话，输出分词结果。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存储分词结果到文件中。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47922" y="2644956"/>
            <a:ext cx="2171700" cy="2171700"/>
            <a:chOff x="1663700" y="2952998"/>
            <a:chExt cx="2171700" cy="217170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63700" y="2952998"/>
              <a:ext cx="2171700" cy="2171700"/>
              <a:chOff x="1663700" y="2717800"/>
              <a:chExt cx="2171700" cy="21717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663700" y="2717800"/>
                <a:ext cx="2171700" cy="2171700"/>
              </a:xfrm>
              <a:prstGeom prst="ellipse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860550" y="2914650"/>
                <a:ext cx="1778000" cy="1778000"/>
              </a:xfrm>
              <a:prstGeom prst="ellipse">
                <a:avLst/>
              </a:prstGeom>
              <a:solidFill>
                <a:srgbClr val="4C67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1778000" y="4572000"/>
              <a:ext cx="88900" cy="8890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Freeform 88"/>
          <p:cNvSpPr>
            <a:spLocks noChangeArrowheads="1"/>
          </p:cNvSpPr>
          <p:nvPr/>
        </p:nvSpPr>
        <p:spPr bwMode="auto">
          <a:xfrm>
            <a:off x="2230078" y="3450338"/>
            <a:ext cx="1207388" cy="1225146"/>
          </a:xfrm>
          <a:custGeom>
            <a:avLst/>
            <a:gdLst>
              <a:gd name="T0" fmla="*/ 2147483646 w 601"/>
              <a:gd name="T1" fmla="*/ 2147483646 h 609"/>
              <a:gd name="T2" fmla="*/ 2147483646 w 601"/>
              <a:gd name="T3" fmla="*/ 2147483646 h 609"/>
              <a:gd name="T4" fmla="*/ 0 w 601"/>
              <a:gd name="T5" fmla="*/ 2147483646 h 609"/>
              <a:gd name="T6" fmla="*/ 2147483646 w 601"/>
              <a:gd name="T7" fmla="*/ 0 h 609"/>
              <a:gd name="T8" fmla="*/ 2147483646 w 601"/>
              <a:gd name="T9" fmla="*/ 2147483646 h 609"/>
              <a:gd name="T10" fmla="*/ 2147483646 w 601"/>
              <a:gd name="T11" fmla="*/ 2147483646 h 609"/>
              <a:gd name="T12" fmla="*/ 2147483646 w 601"/>
              <a:gd name="T13" fmla="*/ 2147483646 h 609"/>
              <a:gd name="T14" fmla="*/ 2147483646 w 601"/>
              <a:gd name="T15" fmla="*/ 2147483646 h 609"/>
              <a:gd name="T16" fmla="*/ 2147483646 w 601"/>
              <a:gd name="T17" fmla="*/ 2147483646 h 609"/>
              <a:gd name="T18" fmla="*/ 2147483646 w 601"/>
              <a:gd name="T19" fmla="*/ 2147483646 h 609"/>
              <a:gd name="T20" fmla="*/ 2147483646 w 601"/>
              <a:gd name="T21" fmla="*/ 2147483646 h 609"/>
              <a:gd name="T22" fmla="*/ 2147483646 w 601"/>
              <a:gd name="T23" fmla="*/ 2147483646 h 609"/>
              <a:gd name="T24" fmla="*/ 2147483646 w 601"/>
              <a:gd name="T25" fmla="*/ 2147483646 h 609"/>
              <a:gd name="T26" fmla="*/ 2147483646 w 601"/>
              <a:gd name="T27" fmla="*/ 2147483646 h 609"/>
              <a:gd name="T28" fmla="*/ 2147483646 w 601"/>
              <a:gd name="T29" fmla="*/ 2147483646 h 609"/>
              <a:gd name="T30" fmla="*/ 2147483646 w 601"/>
              <a:gd name="T31" fmla="*/ 2147483646 h 609"/>
              <a:gd name="T32" fmla="*/ 2147483646 w 601"/>
              <a:gd name="T33" fmla="*/ 2147483646 h 609"/>
              <a:gd name="T34" fmla="*/ 2147483646 w 601"/>
              <a:gd name="T35" fmla="*/ 2147483646 h 609"/>
              <a:gd name="T36" fmla="*/ 2147483646 w 601"/>
              <a:gd name="T37" fmla="*/ 2147483646 h 609"/>
              <a:gd name="T38" fmla="*/ 2147483646 w 601"/>
              <a:gd name="T39" fmla="*/ 2147483646 h 609"/>
              <a:gd name="T40" fmla="*/ 2147483646 w 601"/>
              <a:gd name="T41" fmla="*/ 2147483646 h 609"/>
              <a:gd name="T42" fmla="*/ 2147483646 w 601"/>
              <a:gd name="T43" fmla="*/ 2147483646 h 609"/>
              <a:gd name="T44" fmla="*/ 2147483646 w 601"/>
              <a:gd name="T45" fmla="*/ 2147483646 h 609"/>
              <a:gd name="T46" fmla="*/ 2147483646 w 601"/>
              <a:gd name="T47" fmla="*/ 2147483646 h 609"/>
              <a:gd name="T48" fmla="*/ 2147483646 w 601"/>
              <a:gd name="T49" fmla="*/ 2147483646 h 609"/>
              <a:gd name="T50" fmla="*/ 2147483646 w 601"/>
              <a:gd name="T51" fmla="*/ 2147483646 h 609"/>
              <a:gd name="T52" fmla="*/ 2147483646 w 601"/>
              <a:gd name="T53" fmla="*/ 2147483646 h 609"/>
              <a:gd name="T54" fmla="*/ 2147483646 w 601"/>
              <a:gd name="T55" fmla="*/ 2147483646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11" grpId="0" bldLvl="0" animBg="1"/>
      <p:bldP spid="10" grpId="0" bldLvl="0" animBg="1"/>
      <p:bldP spid="18" grpId="0"/>
      <p:bldP spid="23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njyor4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4378</Words>
  <Application>WPS 演示</Application>
  <PresentationFormat>自定义</PresentationFormat>
  <Paragraphs>329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Labmem No.004</cp:lastModifiedBy>
  <cp:revision>51</cp:revision>
  <dcterms:created xsi:type="dcterms:W3CDTF">2018-04-18T06:17:00Z</dcterms:created>
  <dcterms:modified xsi:type="dcterms:W3CDTF">2022-01-18T04:42:40Z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