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89"/>
  </p:notesMasterIdLst>
  <p:sldIdLst>
    <p:sldId id="502" r:id="rId2"/>
    <p:sldId id="503" r:id="rId3"/>
    <p:sldId id="261" r:id="rId4"/>
    <p:sldId id="350" r:id="rId5"/>
    <p:sldId id="351" r:id="rId6"/>
    <p:sldId id="353" r:id="rId7"/>
    <p:sldId id="354" r:id="rId8"/>
    <p:sldId id="355" r:id="rId9"/>
    <p:sldId id="360" r:id="rId10"/>
    <p:sldId id="356" r:id="rId11"/>
    <p:sldId id="357" r:id="rId12"/>
    <p:sldId id="358" r:id="rId13"/>
    <p:sldId id="450" r:id="rId14"/>
    <p:sldId id="448" r:id="rId15"/>
    <p:sldId id="359" r:id="rId16"/>
    <p:sldId id="449" r:id="rId17"/>
    <p:sldId id="445" r:id="rId18"/>
    <p:sldId id="505" r:id="rId19"/>
    <p:sldId id="269" r:id="rId20"/>
    <p:sldId id="270" r:id="rId21"/>
    <p:sldId id="271" r:id="rId22"/>
    <p:sldId id="272" r:id="rId23"/>
    <p:sldId id="274" r:id="rId24"/>
    <p:sldId id="506" r:id="rId25"/>
    <p:sldId id="507" r:id="rId26"/>
    <p:sldId id="504" r:id="rId27"/>
    <p:sldId id="451" r:id="rId28"/>
    <p:sldId id="361" r:id="rId29"/>
    <p:sldId id="362" r:id="rId30"/>
    <p:sldId id="452" r:id="rId31"/>
    <p:sldId id="453" r:id="rId32"/>
    <p:sldId id="454" r:id="rId33"/>
    <p:sldId id="455" r:id="rId34"/>
    <p:sldId id="363" r:id="rId35"/>
    <p:sldId id="364" r:id="rId36"/>
    <p:sldId id="509" r:id="rId37"/>
    <p:sldId id="510" r:id="rId38"/>
    <p:sldId id="511" r:id="rId39"/>
    <p:sldId id="512" r:id="rId40"/>
    <p:sldId id="513" r:id="rId41"/>
    <p:sldId id="514" r:id="rId42"/>
    <p:sldId id="516" r:id="rId43"/>
    <p:sldId id="365" r:id="rId44"/>
    <p:sldId id="508" r:id="rId45"/>
    <p:sldId id="517" r:id="rId46"/>
    <p:sldId id="518" r:id="rId47"/>
    <p:sldId id="519" r:id="rId48"/>
    <p:sldId id="527" r:id="rId49"/>
    <p:sldId id="520" r:id="rId50"/>
    <p:sldId id="521" r:id="rId51"/>
    <p:sldId id="522" r:id="rId52"/>
    <p:sldId id="523" r:id="rId53"/>
    <p:sldId id="524" r:id="rId54"/>
    <p:sldId id="525" r:id="rId55"/>
    <p:sldId id="526" r:id="rId56"/>
    <p:sldId id="367" r:id="rId57"/>
    <p:sldId id="368" r:id="rId58"/>
    <p:sldId id="465" r:id="rId59"/>
    <p:sldId id="469" r:id="rId60"/>
    <p:sldId id="470" r:id="rId61"/>
    <p:sldId id="467" r:id="rId62"/>
    <p:sldId id="369" r:id="rId63"/>
    <p:sldId id="468" r:id="rId64"/>
    <p:sldId id="471" r:id="rId65"/>
    <p:sldId id="472" r:id="rId66"/>
    <p:sldId id="473" r:id="rId67"/>
    <p:sldId id="474" r:id="rId68"/>
    <p:sldId id="475" r:id="rId69"/>
    <p:sldId id="476" r:id="rId70"/>
    <p:sldId id="477" r:id="rId71"/>
    <p:sldId id="487" r:id="rId72"/>
    <p:sldId id="372" r:id="rId73"/>
    <p:sldId id="491" r:id="rId74"/>
    <p:sldId id="492" r:id="rId75"/>
    <p:sldId id="497" r:id="rId76"/>
    <p:sldId id="493" r:id="rId77"/>
    <p:sldId id="495" r:id="rId78"/>
    <p:sldId id="494" r:id="rId79"/>
    <p:sldId id="496" r:id="rId80"/>
    <p:sldId id="498" r:id="rId81"/>
    <p:sldId id="499" r:id="rId82"/>
    <p:sldId id="500" r:id="rId83"/>
    <p:sldId id="529" r:id="rId84"/>
    <p:sldId id="415" r:id="rId85"/>
    <p:sldId id="528" r:id="rId86"/>
    <p:sldId id="337" r:id="rId87"/>
    <p:sldId id="352" r:id="rId8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AF2"/>
    <a:srgbClr val="FBFCF7"/>
    <a:srgbClr val="CCECFF"/>
    <a:srgbClr val="BCDACE"/>
    <a:srgbClr val="F5F8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40" autoAdjust="0"/>
    <p:restoredTop sz="92764" autoAdjust="0"/>
  </p:normalViewPr>
  <p:slideViewPr>
    <p:cSldViewPr snapToGrid="0">
      <p:cViewPr varScale="1">
        <p:scale>
          <a:sx n="63" d="100"/>
          <a:sy n="63" d="100"/>
        </p:scale>
        <p:origin x="81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BF56D-CD25-4CF9-A397-2A43CE8E97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8FFDFEB-1E27-4D05-BA3B-9434C30A1212}">
      <dgm:prSet/>
      <dgm:spPr/>
      <dgm:t>
        <a:bodyPr/>
        <a:lstStyle/>
        <a:p>
          <a:pPr rtl="0"/>
          <a:r>
            <a:rPr lang="zh-CN" altLang="en-US" dirty="0"/>
            <a:t>信息安全技术</a:t>
          </a:r>
          <a:endParaRPr lang="zh-CN" dirty="0"/>
        </a:p>
      </dgm:t>
    </dgm:pt>
    <dgm:pt modelId="{7450DE87-C78C-441F-B085-ED7675FCCEB1}" type="parTrans" cxnId="{9F8A3E85-3A4B-4B1E-9374-8B6382351155}">
      <dgm:prSet/>
      <dgm:spPr/>
      <dgm:t>
        <a:bodyPr/>
        <a:lstStyle/>
        <a:p>
          <a:endParaRPr lang="zh-CN" altLang="en-US"/>
        </a:p>
      </dgm:t>
    </dgm:pt>
    <dgm:pt modelId="{72C5ECD1-96CD-4C9C-AD78-255B030ABB13}" type="sibTrans" cxnId="{9F8A3E85-3A4B-4B1E-9374-8B6382351155}">
      <dgm:prSet/>
      <dgm:spPr/>
      <dgm:t>
        <a:bodyPr/>
        <a:lstStyle/>
        <a:p>
          <a:endParaRPr lang="zh-CN" altLang="en-US"/>
        </a:p>
      </dgm:t>
    </dgm:pt>
    <dgm:pt modelId="{20DA0902-5C92-4608-8B12-91384FC2E234}" type="pres">
      <dgm:prSet presAssocID="{E04BF56D-CD25-4CF9-A397-2A43CE8E9769}" presName="linear" presStyleCnt="0">
        <dgm:presLayoutVars>
          <dgm:animLvl val="lvl"/>
          <dgm:resizeHandles val="exact"/>
        </dgm:presLayoutVars>
      </dgm:prSet>
      <dgm:spPr/>
    </dgm:pt>
    <dgm:pt modelId="{3CD10A45-91B4-4A64-A87E-F79FEB5E184B}" type="pres">
      <dgm:prSet presAssocID="{98FFDFEB-1E27-4D05-BA3B-9434C30A1212}" presName="parentText" presStyleLbl="node1" presStyleIdx="0" presStyleCnt="1">
        <dgm:presLayoutVars>
          <dgm:chMax val="0"/>
          <dgm:bulletEnabled val="1"/>
        </dgm:presLayoutVars>
      </dgm:prSet>
      <dgm:spPr/>
    </dgm:pt>
  </dgm:ptLst>
  <dgm:cxnLst>
    <dgm:cxn modelId="{3A5DEC4C-FC21-46A7-A583-F7A48771502C}" type="presOf" srcId="{98FFDFEB-1E27-4D05-BA3B-9434C30A1212}" destId="{3CD10A45-91B4-4A64-A87E-F79FEB5E184B}" srcOrd="0" destOrd="0" presId="urn:microsoft.com/office/officeart/2005/8/layout/vList2"/>
    <dgm:cxn modelId="{9F8A3E85-3A4B-4B1E-9374-8B6382351155}" srcId="{E04BF56D-CD25-4CF9-A397-2A43CE8E9769}" destId="{98FFDFEB-1E27-4D05-BA3B-9434C30A1212}" srcOrd="0" destOrd="0" parTransId="{7450DE87-C78C-441F-B085-ED7675FCCEB1}" sibTransId="{72C5ECD1-96CD-4C9C-AD78-255B030ABB13}"/>
    <dgm:cxn modelId="{1EA5C5ED-1FBF-4A8F-B8D5-4B2637F13AA2}" type="presOf" srcId="{E04BF56D-CD25-4CF9-A397-2A43CE8E9769}" destId="{20DA0902-5C92-4608-8B12-91384FC2E234}" srcOrd="0" destOrd="0" presId="urn:microsoft.com/office/officeart/2005/8/layout/vList2"/>
    <dgm:cxn modelId="{776AF1FD-9DF1-4AD7-BFD7-C9D62DCB4D53}" type="presParOf" srcId="{20DA0902-5C92-4608-8B12-91384FC2E234}" destId="{3CD10A45-91B4-4A64-A87E-F79FEB5E184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340FEA-9D95-4F80-A86A-DC8D71664B40}" type="doc">
      <dgm:prSet loTypeId="urn:microsoft.com/office/officeart/2008/layout/LinedList" loCatId="hierarchy" qsTypeId="urn:microsoft.com/office/officeart/2005/8/quickstyle/3d6" qsCatId="3D" csTypeId="urn:microsoft.com/office/officeart/2005/8/colors/accent1_1" csCatId="accent1" phldr="1"/>
      <dgm:spPr/>
      <dgm:t>
        <a:bodyPr/>
        <a:lstStyle/>
        <a:p>
          <a:endParaRPr lang="zh-CN" altLang="en-US"/>
        </a:p>
      </dgm:t>
    </dgm:pt>
    <dgm:pt modelId="{1F12F2BB-3BAC-4222-B098-A14CE477B02D}">
      <dgm:prSet/>
      <dgm:spPr/>
      <dgm:t>
        <a:bodyPr/>
        <a:lstStyle/>
        <a:p>
          <a:pPr rtl="0"/>
          <a:r>
            <a:rPr lang="en-US" altLang="zh-CN" dirty="0"/>
            <a:t>                    Information Security Technology</a:t>
          </a:r>
          <a:endParaRPr lang="zh-CN" dirty="0"/>
        </a:p>
      </dgm:t>
    </dgm:pt>
    <dgm:pt modelId="{030B1DE3-56F8-4DBB-BEE2-CBEC43937381}" type="parTrans" cxnId="{CB6E4A18-8124-4E87-8DE0-113D88513E5F}">
      <dgm:prSet/>
      <dgm:spPr/>
      <dgm:t>
        <a:bodyPr/>
        <a:lstStyle/>
        <a:p>
          <a:endParaRPr lang="zh-CN" altLang="en-US"/>
        </a:p>
      </dgm:t>
    </dgm:pt>
    <dgm:pt modelId="{D4343040-4BA0-4249-93C2-DB1EBA9BDBCF}" type="sibTrans" cxnId="{CB6E4A18-8124-4E87-8DE0-113D88513E5F}">
      <dgm:prSet/>
      <dgm:spPr/>
      <dgm:t>
        <a:bodyPr/>
        <a:lstStyle/>
        <a:p>
          <a:endParaRPr lang="zh-CN" altLang="en-US"/>
        </a:p>
      </dgm:t>
    </dgm:pt>
    <dgm:pt modelId="{0845B2EB-617C-463E-A254-D959156A1792}" type="pres">
      <dgm:prSet presAssocID="{28340FEA-9D95-4F80-A86A-DC8D71664B40}" presName="vert0" presStyleCnt="0">
        <dgm:presLayoutVars>
          <dgm:dir/>
          <dgm:animOne val="branch"/>
          <dgm:animLvl val="lvl"/>
        </dgm:presLayoutVars>
      </dgm:prSet>
      <dgm:spPr/>
    </dgm:pt>
    <dgm:pt modelId="{CAD018C2-6B1B-415C-ABEB-8B0F53B19AC5}" type="pres">
      <dgm:prSet presAssocID="{1F12F2BB-3BAC-4222-B098-A14CE477B02D}" presName="thickLine" presStyleLbl="alignNode1" presStyleIdx="0" presStyleCnt="1"/>
      <dgm:spPr/>
    </dgm:pt>
    <dgm:pt modelId="{D2B07470-4C1A-496B-BBA2-B4FBD9E00667}" type="pres">
      <dgm:prSet presAssocID="{1F12F2BB-3BAC-4222-B098-A14CE477B02D}" presName="horz1" presStyleCnt="0"/>
      <dgm:spPr/>
    </dgm:pt>
    <dgm:pt modelId="{6B765497-208F-42E9-87E6-2E9CC97B63EC}" type="pres">
      <dgm:prSet presAssocID="{1F12F2BB-3BAC-4222-B098-A14CE477B02D}" presName="tx1" presStyleLbl="revTx" presStyleIdx="0" presStyleCnt="1"/>
      <dgm:spPr/>
    </dgm:pt>
    <dgm:pt modelId="{2439C60A-A880-45D6-B0AE-ABAEA0882AE5}" type="pres">
      <dgm:prSet presAssocID="{1F12F2BB-3BAC-4222-B098-A14CE477B02D}" presName="vert1" presStyleCnt="0"/>
      <dgm:spPr/>
    </dgm:pt>
  </dgm:ptLst>
  <dgm:cxnLst>
    <dgm:cxn modelId="{CB6E4A18-8124-4E87-8DE0-113D88513E5F}" srcId="{28340FEA-9D95-4F80-A86A-DC8D71664B40}" destId="{1F12F2BB-3BAC-4222-B098-A14CE477B02D}" srcOrd="0" destOrd="0" parTransId="{030B1DE3-56F8-4DBB-BEE2-CBEC43937381}" sibTransId="{D4343040-4BA0-4249-93C2-DB1EBA9BDBCF}"/>
    <dgm:cxn modelId="{7C3FFABE-A863-48C7-8604-CF0BFF265631}" type="presOf" srcId="{28340FEA-9D95-4F80-A86A-DC8D71664B40}" destId="{0845B2EB-617C-463E-A254-D959156A1792}" srcOrd="0" destOrd="0" presId="urn:microsoft.com/office/officeart/2008/layout/LinedList"/>
    <dgm:cxn modelId="{F7872CE5-4B98-4F0B-B326-A81A3BBF3686}" type="presOf" srcId="{1F12F2BB-3BAC-4222-B098-A14CE477B02D}" destId="{6B765497-208F-42E9-87E6-2E9CC97B63EC}" srcOrd="0" destOrd="0" presId="urn:microsoft.com/office/officeart/2008/layout/LinedList"/>
    <dgm:cxn modelId="{A5AD7446-19AD-4B3E-A37A-7EB84D3C9CF6}" type="presParOf" srcId="{0845B2EB-617C-463E-A254-D959156A1792}" destId="{CAD018C2-6B1B-415C-ABEB-8B0F53B19AC5}" srcOrd="0" destOrd="0" presId="urn:microsoft.com/office/officeart/2008/layout/LinedList"/>
    <dgm:cxn modelId="{27B2450D-A0B4-4861-8101-D6242812EDD2}" type="presParOf" srcId="{0845B2EB-617C-463E-A254-D959156A1792}" destId="{D2B07470-4C1A-496B-BBA2-B4FBD9E00667}" srcOrd="1" destOrd="0" presId="urn:microsoft.com/office/officeart/2008/layout/LinedList"/>
    <dgm:cxn modelId="{7E18A0A6-084C-463D-872B-C72A7D4BB1E6}" type="presParOf" srcId="{D2B07470-4C1A-496B-BBA2-B4FBD9E00667}" destId="{6B765497-208F-42E9-87E6-2E9CC97B63EC}" srcOrd="0" destOrd="0" presId="urn:microsoft.com/office/officeart/2008/layout/LinedList"/>
    <dgm:cxn modelId="{2A7DCE18-F6BB-4E4B-A88F-C3768AD1BADD}" type="presParOf" srcId="{D2B07470-4C1A-496B-BBA2-B4FBD9E00667}" destId="{2439C60A-A880-45D6-B0AE-ABAEA0882AE5}"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BF83653-A821-4DF7-AD14-B0F67E4DAFBC}" type="doc">
      <dgm:prSet loTypeId="urn:microsoft.com/office/officeart/2005/8/layout/target3" loCatId="relationship" qsTypeId="urn:microsoft.com/office/officeart/2005/8/quickstyle/3d3" qsCatId="3D" csTypeId="urn:microsoft.com/office/officeart/2005/8/colors/accent1_2" csCatId="accent1"/>
      <dgm:spPr/>
      <dgm:t>
        <a:bodyPr/>
        <a:lstStyle/>
        <a:p>
          <a:endParaRPr lang="zh-CN" altLang="en-US"/>
        </a:p>
      </dgm:t>
    </dgm:pt>
    <dgm:pt modelId="{2BE45158-6C27-4A1F-80F6-B9CEC313573F}">
      <dgm:prSet/>
      <dgm:spPr/>
      <dgm:t>
        <a:bodyPr/>
        <a:lstStyle/>
        <a:p>
          <a:pPr rtl="0"/>
          <a:r>
            <a:rPr lang="zh-CN"/>
            <a:t>周健</a:t>
          </a:r>
        </a:p>
      </dgm:t>
    </dgm:pt>
    <dgm:pt modelId="{41578B86-7567-4997-9C5D-17962425F758}" type="parTrans" cxnId="{BC3FAA38-D9DA-4366-B854-D2119A702B91}">
      <dgm:prSet/>
      <dgm:spPr/>
      <dgm:t>
        <a:bodyPr/>
        <a:lstStyle/>
        <a:p>
          <a:endParaRPr lang="zh-CN" altLang="en-US"/>
        </a:p>
      </dgm:t>
    </dgm:pt>
    <dgm:pt modelId="{75030936-FFDC-4144-A8C1-A2F25C07F706}" type="sibTrans" cxnId="{BC3FAA38-D9DA-4366-B854-D2119A702B91}">
      <dgm:prSet/>
      <dgm:spPr/>
      <dgm:t>
        <a:bodyPr/>
        <a:lstStyle/>
        <a:p>
          <a:endParaRPr lang="zh-CN" altLang="en-US"/>
        </a:p>
      </dgm:t>
    </dgm:pt>
    <dgm:pt modelId="{C457292E-592A-4479-A17B-55B6CC9FE4AB}">
      <dgm:prSet/>
      <dgm:spPr/>
      <dgm:t>
        <a:bodyPr/>
        <a:lstStyle/>
        <a:p>
          <a:pPr rtl="0"/>
          <a:r>
            <a:rPr lang="en-US"/>
            <a:t>zhoujian@hfut.edu.cn</a:t>
          </a:r>
          <a:endParaRPr lang="zh-CN"/>
        </a:p>
      </dgm:t>
    </dgm:pt>
    <dgm:pt modelId="{27A59CC2-E343-4E25-9734-AF0FB6CDB56F}" type="parTrans" cxnId="{7223A511-F0C0-42E6-9F8B-862A88EB6B7E}">
      <dgm:prSet/>
      <dgm:spPr/>
      <dgm:t>
        <a:bodyPr/>
        <a:lstStyle/>
        <a:p>
          <a:endParaRPr lang="zh-CN" altLang="en-US"/>
        </a:p>
      </dgm:t>
    </dgm:pt>
    <dgm:pt modelId="{81E9A52A-D07F-4B65-8B3B-9BD7FC1DF6E5}" type="sibTrans" cxnId="{7223A511-F0C0-42E6-9F8B-862A88EB6B7E}">
      <dgm:prSet/>
      <dgm:spPr/>
      <dgm:t>
        <a:bodyPr/>
        <a:lstStyle/>
        <a:p>
          <a:endParaRPr lang="zh-CN" altLang="en-US"/>
        </a:p>
      </dgm:t>
    </dgm:pt>
    <dgm:pt modelId="{366A662F-A16A-4FAB-862A-2F81D6EE2689}" type="pres">
      <dgm:prSet presAssocID="{2BF83653-A821-4DF7-AD14-B0F67E4DAFBC}" presName="Name0" presStyleCnt="0">
        <dgm:presLayoutVars>
          <dgm:chMax val="7"/>
          <dgm:dir/>
          <dgm:animLvl val="lvl"/>
          <dgm:resizeHandles val="exact"/>
        </dgm:presLayoutVars>
      </dgm:prSet>
      <dgm:spPr/>
    </dgm:pt>
    <dgm:pt modelId="{A908C9DE-B650-4A92-B357-61CD354E5598}" type="pres">
      <dgm:prSet presAssocID="{2BE45158-6C27-4A1F-80F6-B9CEC313573F}" presName="circle1" presStyleLbl="node1" presStyleIdx="0" presStyleCnt="2"/>
      <dgm:spPr/>
    </dgm:pt>
    <dgm:pt modelId="{645E2457-50CD-4ABD-A293-00F9AA3B4619}" type="pres">
      <dgm:prSet presAssocID="{2BE45158-6C27-4A1F-80F6-B9CEC313573F}" presName="space" presStyleCnt="0"/>
      <dgm:spPr/>
    </dgm:pt>
    <dgm:pt modelId="{A378E637-5923-48F4-9049-6C7A6CE39AB2}" type="pres">
      <dgm:prSet presAssocID="{2BE45158-6C27-4A1F-80F6-B9CEC313573F}" presName="rect1" presStyleLbl="alignAcc1" presStyleIdx="0" presStyleCnt="2"/>
      <dgm:spPr/>
    </dgm:pt>
    <dgm:pt modelId="{1A08D317-CCA8-4C49-9758-81B947F6315B}" type="pres">
      <dgm:prSet presAssocID="{C457292E-592A-4479-A17B-55B6CC9FE4AB}" presName="vertSpace2" presStyleLbl="node1" presStyleIdx="0" presStyleCnt="2"/>
      <dgm:spPr/>
    </dgm:pt>
    <dgm:pt modelId="{3E3072CE-2F60-4873-894A-301C1B6B425D}" type="pres">
      <dgm:prSet presAssocID="{C457292E-592A-4479-A17B-55B6CC9FE4AB}" presName="circle2" presStyleLbl="node1" presStyleIdx="1" presStyleCnt="2"/>
      <dgm:spPr/>
    </dgm:pt>
    <dgm:pt modelId="{D8316908-BAB1-468B-BE14-72018B77DC6A}" type="pres">
      <dgm:prSet presAssocID="{C457292E-592A-4479-A17B-55B6CC9FE4AB}" presName="rect2" presStyleLbl="alignAcc1" presStyleIdx="1" presStyleCnt="2"/>
      <dgm:spPr/>
    </dgm:pt>
    <dgm:pt modelId="{50BC84E3-8291-41B2-864B-261722841D9A}" type="pres">
      <dgm:prSet presAssocID="{2BE45158-6C27-4A1F-80F6-B9CEC313573F}" presName="rect1ParTxNoCh" presStyleLbl="alignAcc1" presStyleIdx="1" presStyleCnt="2">
        <dgm:presLayoutVars>
          <dgm:chMax val="1"/>
          <dgm:bulletEnabled val="1"/>
        </dgm:presLayoutVars>
      </dgm:prSet>
      <dgm:spPr/>
    </dgm:pt>
    <dgm:pt modelId="{1556C218-5878-403A-B07D-D0E0A3A564F4}" type="pres">
      <dgm:prSet presAssocID="{C457292E-592A-4479-A17B-55B6CC9FE4AB}" presName="rect2ParTxNoCh" presStyleLbl="alignAcc1" presStyleIdx="1" presStyleCnt="2">
        <dgm:presLayoutVars>
          <dgm:chMax val="1"/>
          <dgm:bulletEnabled val="1"/>
        </dgm:presLayoutVars>
      </dgm:prSet>
      <dgm:spPr/>
    </dgm:pt>
  </dgm:ptLst>
  <dgm:cxnLst>
    <dgm:cxn modelId="{7223A511-F0C0-42E6-9F8B-862A88EB6B7E}" srcId="{2BF83653-A821-4DF7-AD14-B0F67E4DAFBC}" destId="{C457292E-592A-4479-A17B-55B6CC9FE4AB}" srcOrd="1" destOrd="0" parTransId="{27A59CC2-E343-4E25-9734-AF0FB6CDB56F}" sibTransId="{81E9A52A-D07F-4B65-8B3B-9BD7FC1DF6E5}"/>
    <dgm:cxn modelId="{5D5F5422-63BA-4BD3-A459-9B05711C64D0}" type="presOf" srcId="{C457292E-592A-4479-A17B-55B6CC9FE4AB}" destId="{D8316908-BAB1-468B-BE14-72018B77DC6A}" srcOrd="0" destOrd="0" presId="urn:microsoft.com/office/officeart/2005/8/layout/target3"/>
    <dgm:cxn modelId="{2E6E2E2B-22C6-46F1-BFCF-2445B9B0B423}" type="presOf" srcId="{2BE45158-6C27-4A1F-80F6-B9CEC313573F}" destId="{A378E637-5923-48F4-9049-6C7A6CE39AB2}" srcOrd="0" destOrd="0" presId="urn:microsoft.com/office/officeart/2005/8/layout/target3"/>
    <dgm:cxn modelId="{BC3FAA38-D9DA-4366-B854-D2119A702B91}" srcId="{2BF83653-A821-4DF7-AD14-B0F67E4DAFBC}" destId="{2BE45158-6C27-4A1F-80F6-B9CEC313573F}" srcOrd="0" destOrd="0" parTransId="{41578B86-7567-4997-9C5D-17962425F758}" sibTransId="{75030936-FFDC-4144-A8C1-A2F25C07F706}"/>
    <dgm:cxn modelId="{8E14585C-29C2-4824-8AE4-373FA730B730}" type="presOf" srcId="{2BF83653-A821-4DF7-AD14-B0F67E4DAFBC}" destId="{366A662F-A16A-4FAB-862A-2F81D6EE2689}" srcOrd="0" destOrd="0" presId="urn:microsoft.com/office/officeart/2005/8/layout/target3"/>
    <dgm:cxn modelId="{3148ED91-F490-412E-9C10-ACFB69351B3C}" type="presOf" srcId="{2BE45158-6C27-4A1F-80F6-B9CEC313573F}" destId="{50BC84E3-8291-41B2-864B-261722841D9A}" srcOrd="1" destOrd="0" presId="urn:microsoft.com/office/officeart/2005/8/layout/target3"/>
    <dgm:cxn modelId="{86DD39A6-0BFF-4BA5-B264-049235BF9CE7}" type="presOf" srcId="{C457292E-592A-4479-A17B-55B6CC9FE4AB}" destId="{1556C218-5878-403A-B07D-D0E0A3A564F4}" srcOrd="1" destOrd="0" presId="urn:microsoft.com/office/officeart/2005/8/layout/target3"/>
    <dgm:cxn modelId="{F5F221DC-76A5-43A0-810B-0AB145A555E1}" type="presParOf" srcId="{366A662F-A16A-4FAB-862A-2F81D6EE2689}" destId="{A908C9DE-B650-4A92-B357-61CD354E5598}" srcOrd="0" destOrd="0" presId="urn:microsoft.com/office/officeart/2005/8/layout/target3"/>
    <dgm:cxn modelId="{6DBB95D0-622B-4179-B90B-214C2C976132}" type="presParOf" srcId="{366A662F-A16A-4FAB-862A-2F81D6EE2689}" destId="{645E2457-50CD-4ABD-A293-00F9AA3B4619}" srcOrd="1" destOrd="0" presId="urn:microsoft.com/office/officeart/2005/8/layout/target3"/>
    <dgm:cxn modelId="{381C3789-C7E0-473F-8FA2-865361EE83DB}" type="presParOf" srcId="{366A662F-A16A-4FAB-862A-2F81D6EE2689}" destId="{A378E637-5923-48F4-9049-6C7A6CE39AB2}" srcOrd="2" destOrd="0" presId="urn:microsoft.com/office/officeart/2005/8/layout/target3"/>
    <dgm:cxn modelId="{E94EEA34-B501-47E0-86B1-EACE5D80279E}" type="presParOf" srcId="{366A662F-A16A-4FAB-862A-2F81D6EE2689}" destId="{1A08D317-CCA8-4C49-9758-81B947F6315B}" srcOrd="3" destOrd="0" presId="urn:microsoft.com/office/officeart/2005/8/layout/target3"/>
    <dgm:cxn modelId="{00AB483B-BDDF-43E7-9B2E-36C9E2D47C2D}" type="presParOf" srcId="{366A662F-A16A-4FAB-862A-2F81D6EE2689}" destId="{3E3072CE-2F60-4873-894A-301C1B6B425D}" srcOrd="4" destOrd="0" presId="urn:microsoft.com/office/officeart/2005/8/layout/target3"/>
    <dgm:cxn modelId="{74D52C7B-2886-461D-8F8A-76B035E55A21}" type="presParOf" srcId="{366A662F-A16A-4FAB-862A-2F81D6EE2689}" destId="{D8316908-BAB1-468B-BE14-72018B77DC6A}" srcOrd="5" destOrd="0" presId="urn:microsoft.com/office/officeart/2005/8/layout/target3"/>
    <dgm:cxn modelId="{EA241DC5-F264-47B2-B3F3-6528E8971EA9}" type="presParOf" srcId="{366A662F-A16A-4FAB-862A-2F81D6EE2689}" destId="{50BC84E3-8291-41B2-864B-261722841D9A}" srcOrd="6" destOrd="0" presId="urn:microsoft.com/office/officeart/2005/8/layout/target3"/>
    <dgm:cxn modelId="{282FA07C-789E-45FE-BCF9-0C123285BE21}" type="presParOf" srcId="{366A662F-A16A-4FAB-862A-2F81D6EE2689}" destId="{1556C218-5878-403A-B07D-D0E0A3A564F4}" srcOrd="7"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10A45-91B4-4A64-A87E-F79FEB5E184B}">
      <dsp:nvSpPr>
        <dsp:cNvPr id="0" name=""/>
        <dsp:cNvSpPr/>
      </dsp:nvSpPr>
      <dsp:spPr>
        <a:xfrm>
          <a:off x="0" y="31005"/>
          <a:ext cx="7242571" cy="163507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zh-CN" altLang="en-US" sz="6500" kern="1200" dirty="0"/>
            <a:t>信息安全技术</a:t>
          </a:r>
          <a:endParaRPr lang="zh-CN" sz="6500" kern="1200" dirty="0"/>
        </a:p>
      </dsp:txBody>
      <dsp:txXfrm>
        <a:off x="79818" y="110823"/>
        <a:ext cx="7082935" cy="1475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018C2-6B1B-415C-ABEB-8B0F53B19AC5}">
      <dsp:nvSpPr>
        <dsp:cNvPr id="0" name=""/>
        <dsp:cNvSpPr/>
      </dsp:nvSpPr>
      <dsp:spPr>
        <a:xfrm>
          <a:off x="0" y="0"/>
          <a:ext cx="7102079" cy="0"/>
        </a:xfrm>
        <a:prstGeom prst="line">
          <a:avLst/>
        </a:prstGeom>
        <a:solidFill>
          <a:schemeClr val="lt1">
            <a:hueOff val="0"/>
            <a:satOff val="0"/>
            <a:lumOff val="0"/>
            <a:alphaOff val="0"/>
          </a:schemeClr>
        </a:solidFill>
        <a:ln w="9525" cap="rnd" cmpd="sng" algn="ctr">
          <a:solidFill>
            <a:schemeClr val="accent1">
              <a:shade val="80000"/>
              <a:hueOff val="0"/>
              <a:satOff val="0"/>
              <a:lumOff val="0"/>
              <a:alphaOff val="0"/>
            </a:schemeClr>
          </a:solidFill>
          <a:prstDash val="solid"/>
        </a:ln>
        <a:effectLst>
          <a:outerShdw blurRad="38100" dist="25400" dir="5400000" rotWithShape="0">
            <a:srgbClr val="000000">
              <a:alpha val="2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6B765497-208F-42E9-87E6-2E9CC97B63EC}">
      <dsp:nvSpPr>
        <dsp:cNvPr id="0" name=""/>
        <dsp:cNvSpPr/>
      </dsp:nvSpPr>
      <dsp:spPr>
        <a:xfrm>
          <a:off x="0" y="0"/>
          <a:ext cx="7102079" cy="844712"/>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altLang="zh-CN" sz="2500" kern="1200" dirty="0"/>
            <a:t>                    Information Security Technology</a:t>
          </a:r>
          <a:endParaRPr lang="zh-CN" sz="2500" kern="1200" dirty="0"/>
        </a:p>
      </dsp:txBody>
      <dsp:txXfrm>
        <a:off x="0" y="0"/>
        <a:ext cx="7102079" cy="844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8C9DE-B650-4A92-B357-61CD354E5598}">
      <dsp:nvSpPr>
        <dsp:cNvPr id="0" name=""/>
        <dsp:cNvSpPr/>
      </dsp:nvSpPr>
      <dsp:spPr>
        <a:xfrm>
          <a:off x="0" y="0"/>
          <a:ext cx="715580" cy="715580"/>
        </a:xfrm>
        <a:prstGeom prst="pie">
          <a:avLst>
            <a:gd name="adj1" fmla="val 5400000"/>
            <a:gd name="adj2" fmla="val 1620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378E637-5923-48F4-9049-6C7A6CE39AB2}">
      <dsp:nvSpPr>
        <dsp:cNvPr id="0" name=""/>
        <dsp:cNvSpPr/>
      </dsp:nvSpPr>
      <dsp:spPr>
        <a:xfrm>
          <a:off x="357790" y="0"/>
          <a:ext cx="3492691" cy="71558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zh-CN" sz="1500" kern="1200"/>
            <a:t>周健</a:t>
          </a:r>
        </a:p>
      </dsp:txBody>
      <dsp:txXfrm>
        <a:off x="357790" y="0"/>
        <a:ext cx="3492691" cy="339900"/>
      </dsp:txXfrm>
    </dsp:sp>
    <dsp:sp modelId="{3E3072CE-2F60-4873-894A-301C1B6B425D}">
      <dsp:nvSpPr>
        <dsp:cNvPr id="0" name=""/>
        <dsp:cNvSpPr/>
      </dsp:nvSpPr>
      <dsp:spPr>
        <a:xfrm>
          <a:off x="187839" y="339900"/>
          <a:ext cx="339900" cy="339900"/>
        </a:xfrm>
        <a:prstGeom prst="pie">
          <a:avLst>
            <a:gd name="adj1" fmla="val 5400000"/>
            <a:gd name="adj2" fmla="val 1620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8316908-BAB1-468B-BE14-72018B77DC6A}">
      <dsp:nvSpPr>
        <dsp:cNvPr id="0" name=""/>
        <dsp:cNvSpPr/>
      </dsp:nvSpPr>
      <dsp:spPr>
        <a:xfrm>
          <a:off x="357790" y="339900"/>
          <a:ext cx="3492691" cy="3399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t>zhoujian@hfut.edu.cn</a:t>
          </a:r>
          <a:endParaRPr lang="zh-CN" sz="1500" kern="1200"/>
        </a:p>
      </dsp:txBody>
      <dsp:txXfrm>
        <a:off x="357790" y="339900"/>
        <a:ext cx="3492691" cy="3399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70B04-7917-4407-AC7D-08D4C754FD6B}" type="datetimeFigureOut">
              <a:rPr lang="zh-CN" altLang="en-US" smtClean="0"/>
              <a:t>2022/3/13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D92BF-CDB1-4ECF-AB89-2956A516FBC2}" type="slidenum">
              <a:rPr lang="zh-CN" altLang="en-US" smtClean="0"/>
              <a:t>‹#›</a:t>
            </a:fld>
            <a:endParaRPr lang="zh-CN" altLang="en-US"/>
          </a:p>
        </p:txBody>
      </p:sp>
    </p:spTree>
    <p:extLst>
      <p:ext uri="{BB962C8B-B14F-4D97-AF65-F5344CB8AC3E}">
        <p14:creationId xmlns:p14="http://schemas.microsoft.com/office/powerpoint/2010/main" val="2690872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1D92BF-CDB1-4ECF-AB89-2956A516FBC2}" type="slidenum">
              <a:rPr lang="zh-CN" altLang="en-US" smtClean="0"/>
              <a:t>43</a:t>
            </a:fld>
            <a:endParaRPr lang="zh-CN" altLang="en-US"/>
          </a:p>
        </p:txBody>
      </p:sp>
    </p:spTree>
    <p:extLst>
      <p:ext uri="{BB962C8B-B14F-4D97-AF65-F5344CB8AC3E}">
        <p14:creationId xmlns:p14="http://schemas.microsoft.com/office/powerpoint/2010/main" val="173486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1D92BF-CDB1-4ECF-AB89-2956A516FBC2}" type="slidenum">
              <a:rPr lang="zh-CN" altLang="en-US" smtClean="0"/>
              <a:t>54</a:t>
            </a:fld>
            <a:endParaRPr lang="zh-CN" altLang="en-US"/>
          </a:p>
        </p:txBody>
      </p:sp>
    </p:spTree>
    <p:extLst>
      <p:ext uri="{BB962C8B-B14F-4D97-AF65-F5344CB8AC3E}">
        <p14:creationId xmlns:p14="http://schemas.microsoft.com/office/powerpoint/2010/main" val="87452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A54A5ADE-C700-4996-9580-77014A702BC6}" type="datetimeFigureOut">
              <a:rPr lang="en-US" altLang="zh-CN"/>
              <a:pPr>
                <a:defRPr/>
              </a:pPr>
              <a:t>3/13/2022</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43699201-972E-41D4-A08C-036BB5FEAAA9}" type="slidenum">
              <a:rPr lang="en-US" altLang="zh-CN"/>
              <a:pPr>
                <a:defRPr/>
              </a:pPr>
              <a:t>‹#›</a:t>
            </a:fld>
            <a:endParaRPr lang="en-US" altLang="zh-CN"/>
          </a:p>
        </p:txBody>
      </p:sp>
    </p:spTree>
    <p:extLst>
      <p:ext uri="{BB962C8B-B14F-4D97-AF65-F5344CB8AC3E}">
        <p14:creationId xmlns:p14="http://schemas.microsoft.com/office/powerpoint/2010/main" val="199129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B359343-F53A-4DDD-9CFA-28CE19003377}" type="datetimeFigureOut">
              <a:rPr lang="en-US" altLang="zh-CN"/>
              <a:pPr>
                <a:defRPr/>
              </a:pPr>
              <a:t>3/13/2022</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FE5DFA8E-59F4-48E9-BA4D-FC27E273DF5C}" type="slidenum">
              <a:rPr lang="en-US" altLang="zh-CN"/>
              <a:pPr>
                <a:defRPr/>
              </a:pPr>
              <a:t>‹#›</a:t>
            </a:fld>
            <a:endParaRPr lang="en-US" altLang="zh-CN"/>
          </a:p>
        </p:txBody>
      </p:sp>
    </p:spTree>
    <p:extLst>
      <p:ext uri="{BB962C8B-B14F-4D97-AF65-F5344CB8AC3E}">
        <p14:creationId xmlns:p14="http://schemas.microsoft.com/office/powerpoint/2010/main" val="296090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4"/>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69203090-5AD5-491E-99FC-B87AA8C70452}" type="datetimeFigureOut">
              <a:rPr lang="en-US" altLang="zh-CN"/>
              <a:pPr>
                <a:defRPr/>
              </a:pPr>
              <a:t>3/13/2022</a:t>
            </a:fld>
            <a:endParaRPr lang="en-US" altLang="zh-CN"/>
          </a:p>
        </p:txBody>
      </p:sp>
      <p:sp>
        <p:nvSpPr>
          <p:cNvPr id="9" name="Footer Placeholder 4"/>
          <p:cNvSpPr>
            <a:spLocks noGrp="1"/>
          </p:cNvSpPr>
          <p:nvPr>
            <p:ph type="ftr" sz="quarter" idx="15"/>
          </p:nvPr>
        </p:nvSpPr>
        <p:spPr/>
        <p:txBody>
          <a:bodyPr/>
          <a:lstStyle>
            <a:lvl1pPr>
              <a:defRPr/>
            </a:lvl1pPr>
          </a:lstStyle>
          <a:p>
            <a:pPr>
              <a:defRPr/>
            </a:pPr>
            <a:endParaRPr lang="en-US" altLang="zh-CN"/>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22169262-63D2-4890-BDBC-1842291BC640}" type="slidenum">
              <a:rPr lang="en-US" altLang="zh-CN"/>
              <a:pPr>
                <a:defRPr/>
              </a:pPr>
              <a:t>‹#›</a:t>
            </a:fld>
            <a:endParaRPr lang="en-US" altLang="zh-CN"/>
          </a:p>
        </p:txBody>
      </p:sp>
    </p:spTree>
    <p:extLst>
      <p:ext uri="{BB962C8B-B14F-4D97-AF65-F5344CB8AC3E}">
        <p14:creationId xmlns:p14="http://schemas.microsoft.com/office/powerpoint/2010/main" val="391673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58869A78-F6E3-4E4D-A22F-A2F80D9894E9}" type="datetimeFigureOut">
              <a:rPr lang="en-US" altLang="zh-CN"/>
              <a:pPr>
                <a:defRPr/>
              </a:pPr>
              <a:t>3/13/2022</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DE393D11-A613-487E-92B2-2AD50C24381B}" type="slidenum">
              <a:rPr lang="en-US" altLang="zh-CN"/>
              <a:pPr>
                <a:defRPr/>
              </a:pPr>
              <a:t>‹#›</a:t>
            </a:fld>
            <a:endParaRPr lang="en-US" altLang="zh-CN"/>
          </a:p>
        </p:txBody>
      </p:sp>
    </p:spTree>
    <p:extLst>
      <p:ext uri="{BB962C8B-B14F-4D97-AF65-F5344CB8AC3E}">
        <p14:creationId xmlns:p14="http://schemas.microsoft.com/office/powerpoint/2010/main" val="2236589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1"/>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fld id="{83E45592-D16E-4789-ABE9-F51F14ADF73A}" type="datetimeFigureOut">
              <a:rPr lang="en-US" altLang="zh-CN"/>
              <a:pPr>
                <a:defRPr/>
              </a:pPr>
              <a:t>3/13/2022</a:t>
            </a:fld>
            <a:endParaRPr lang="en-US" altLang="zh-CN"/>
          </a:p>
        </p:txBody>
      </p:sp>
      <p:sp>
        <p:nvSpPr>
          <p:cNvPr id="9" name="Footer Placeholder 5"/>
          <p:cNvSpPr>
            <a:spLocks noGrp="1"/>
          </p:cNvSpPr>
          <p:nvPr>
            <p:ph type="ftr" sz="quarter" idx="15"/>
          </p:nvPr>
        </p:nvSpPr>
        <p:spPr/>
        <p:txBody>
          <a:bodyPr/>
          <a:lstStyle>
            <a:lvl1pPr>
              <a:defRPr/>
            </a:lvl1pPr>
          </a:lstStyle>
          <a:p>
            <a:pPr>
              <a:defRPr/>
            </a:pPr>
            <a:endParaRPr lang="en-US" altLang="zh-CN"/>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2A957580-21E2-4FC0-972B-ACCA71E08078}" type="slidenum">
              <a:rPr lang="en-US" altLang="zh-CN"/>
              <a:pPr>
                <a:defRPr/>
              </a:pPr>
              <a:t>‹#›</a:t>
            </a:fld>
            <a:endParaRPr lang="en-US" altLang="zh-CN"/>
          </a:p>
        </p:txBody>
      </p:sp>
    </p:spTree>
    <p:extLst>
      <p:ext uri="{BB962C8B-B14F-4D97-AF65-F5344CB8AC3E}">
        <p14:creationId xmlns:p14="http://schemas.microsoft.com/office/powerpoint/2010/main" val="169006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fld id="{FB28FAF6-3BA3-4946-8AE9-83B251362425}" type="datetimeFigureOut">
              <a:rPr lang="en-US" altLang="zh-CN"/>
              <a:pPr>
                <a:defRPr/>
              </a:pPr>
              <a:t>3/13/2022</a:t>
            </a:fld>
            <a:endParaRPr lang="en-US" altLang="zh-CN"/>
          </a:p>
        </p:txBody>
      </p:sp>
      <p:sp>
        <p:nvSpPr>
          <p:cNvPr id="7" name="Footer Placeholder 5"/>
          <p:cNvSpPr>
            <a:spLocks noGrp="1"/>
          </p:cNvSpPr>
          <p:nvPr>
            <p:ph type="ftr" sz="quarter" idx="15"/>
          </p:nvPr>
        </p:nvSpPr>
        <p:spPr/>
        <p:txBody>
          <a:bodyPr/>
          <a:lstStyle>
            <a:lvl1pPr>
              <a:defRPr/>
            </a:lvl1pPr>
          </a:lstStyle>
          <a:p>
            <a:pPr>
              <a:defRPr/>
            </a:pPr>
            <a:endParaRPr lang="en-US" altLang="zh-CN"/>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DCDB322C-7F1A-4C37-82F9-D63F8F370295}" type="slidenum">
              <a:rPr lang="en-US" altLang="zh-CN"/>
              <a:pPr>
                <a:defRPr/>
              </a:pPr>
              <a:t>‹#›</a:t>
            </a:fld>
            <a:endParaRPr lang="en-US" altLang="zh-CN"/>
          </a:p>
        </p:txBody>
      </p:sp>
    </p:spTree>
    <p:extLst>
      <p:ext uri="{BB962C8B-B14F-4D97-AF65-F5344CB8AC3E}">
        <p14:creationId xmlns:p14="http://schemas.microsoft.com/office/powerpoint/2010/main" val="2972243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229D2EC0-3797-45FD-A86C-4F7AAC75B16D}" type="datetimeFigureOut">
              <a:rPr lang="en-US" altLang="zh-CN"/>
              <a:pPr>
                <a:defRPr/>
              </a:pPr>
              <a:t>3/13/2022</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F56705B2-1015-4E80-BAFB-1B27FF4C42EB}" type="slidenum">
              <a:rPr lang="en-US" altLang="zh-CN"/>
              <a:pPr>
                <a:defRPr/>
              </a:pPr>
              <a:t>‹#›</a:t>
            </a:fld>
            <a:endParaRPr lang="en-US" altLang="zh-CN"/>
          </a:p>
        </p:txBody>
      </p:sp>
    </p:spTree>
    <p:extLst>
      <p:ext uri="{BB962C8B-B14F-4D97-AF65-F5344CB8AC3E}">
        <p14:creationId xmlns:p14="http://schemas.microsoft.com/office/powerpoint/2010/main" val="3445857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8CB5CECA-693B-4DE6-97A3-DAC5CB156182}" type="datetimeFigureOut">
              <a:rPr lang="en-US" altLang="zh-CN"/>
              <a:pPr>
                <a:defRPr/>
              </a:pPr>
              <a:t>3/13/2022</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63547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章节目录">
    <p:bg>
      <p:bgPr>
        <a:gradFill rotWithShape="0">
          <a:gsLst>
            <a:gs pos="0">
              <a:srgbClr val="F8FBF9"/>
            </a:gs>
            <a:gs pos="74001">
              <a:srgbClr val="BCDACE"/>
            </a:gs>
            <a:gs pos="83000">
              <a:srgbClr val="BCDACE"/>
            </a:gs>
            <a:gs pos="100000">
              <a:srgbClr val="D2E6DE"/>
            </a:gs>
          </a:gsLst>
          <a:lin ang="5400000" scaled="1"/>
        </a:gradFill>
        <a:effectLst/>
      </p:bgPr>
    </p:bg>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DA216B0B-E63F-43C7-9CA3-B5F25D10DAFB}" type="datetimeFigureOut">
              <a:rPr lang="en-US" altLang="zh-CN"/>
              <a:pPr>
                <a:defRPr/>
              </a:pPr>
              <a:t>3/13/2022</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39B9FF74-E152-4F99-93CF-D86E51E97350}" type="slidenum">
              <a:rPr lang="en-US" altLang="zh-CN"/>
              <a:pPr>
                <a:defRPr/>
              </a:pPr>
              <a:t>‹#›</a:t>
            </a:fld>
            <a:endParaRPr lang="en-US" altLang="zh-CN"/>
          </a:p>
        </p:txBody>
      </p:sp>
    </p:spTree>
    <p:extLst>
      <p:ext uri="{BB962C8B-B14F-4D97-AF65-F5344CB8AC3E}">
        <p14:creationId xmlns:p14="http://schemas.microsoft.com/office/powerpoint/2010/main" val="170333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CC31F7E0-144E-4A50-BDB2-3247AA0A16BE}" type="datetimeFigureOut">
              <a:rPr lang="en-US" altLang="zh-CN"/>
              <a:pPr>
                <a:defRPr/>
              </a:pPr>
              <a:t>3/13/2022</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579AC1FF-CE69-4DF2-BFBE-E65A11975C9F}" type="slidenum">
              <a:rPr lang="en-US" altLang="zh-CN"/>
              <a:pPr>
                <a:defRPr/>
              </a:pPr>
              <a:t>‹#›</a:t>
            </a:fld>
            <a:endParaRPr lang="en-US" altLang="zh-CN"/>
          </a:p>
        </p:txBody>
      </p:sp>
    </p:spTree>
    <p:extLst>
      <p:ext uri="{BB962C8B-B14F-4D97-AF65-F5344CB8AC3E}">
        <p14:creationId xmlns:p14="http://schemas.microsoft.com/office/powerpoint/2010/main" val="275909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4"/>
          <p:cNvSpPr>
            <a:spLocks noGrp="1"/>
          </p:cNvSpPr>
          <p:nvPr>
            <p:ph type="dt" sz="half" idx="10"/>
          </p:nvPr>
        </p:nvSpPr>
        <p:spPr/>
        <p:txBody>
          <a:bodyPr/>
          <a:lstStyle>
            <a:lvl1pPr>
              <a:defRPr/>
            </a:lvl1pPr>
          </a:lstStyle>
          <a:p>
            <a:pPr>
              <a:defRPr/>
            </a:pPr>
            <a:fld id="{98686A46-9B81-4EFE-A04B-A0AFF4B7EB9D}" type="datetimeFigureOut">
              <a:rPr lang="en-US" altLang="zh-CN"/>
              <a:pPr>
                <a:defRPr/>
              </a:pPr>
              <a:t>3/13/2022</a:t>
            </a:fld>
            <a:endParaRPr lang="en-US" altLang="zh-CN"/>
          </a:p>
        </p:txBody>
      </p:sp>
      <p:sp>
        <p:nvSpPr>
          <p:cNvPr id="9" name="Footer Placeholder 5"/>
          <p:cNvSpPr>
            <a:spLocks noGrp="1"/>
          </p:cNvSpPr>
          <p:nvPr>
            <p:ph type="ftr" sz="quarter" idx="11"/>
          </p:nvPr>
        </p:nvSpPr>
        <p:spPr/>
        <p:txBody>
          <a:bodyPr/>
          <a:lstStyle>
            <a:lvl1pPr>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lvl1pPr>
          </a:lstStyle>
          <a:p>
            <a:pPr>
              <a:defRPr/>
            </a:pPr>
            <a:fld id="{A85AB3A3-B764-4EAD-B2B6-526E2128ACAC}" type="slidenum">
              <a:rPr lang="en-US" altLang="zh-CN"/>
              <a:pPr>
                <a:defRPr/>
              </a:pPr>
              <a:t>‹#›</a:t>
            </a:fld>
            <a:endParaRPr lang="en-US" altLang="zh-CN"/>
          </a:p>
        </p:txBody>
      </p:sp>
    </p:spTree>
    <p:extLst>
      <p:ext uri="{BB962C8B-B14F-4D97-AF65-F5344CB8AC3E}">
        <p14:creationId xmlns:p14="http://schemas.microsoft.com/office/powerpoint/2010/main" val="10805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Picture 2" descr="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6"/>
          <p:cNvSpPr>
            <a:spLocks noGrp="1"/>
          </p:cNvSpPr>
          <p:nvPr>
            <p:ph type="dt" sz="half" idx="10"/>
          </p:nvPr>
        </p:nvSpPr>
        <p:spPr/>
        <p:txBody>
          <a:bodyPr/>
          <a:lstStyle>
            <a:lvl1pPr>
              <a:defRPr/>
            </a:lvl1pPr>
          </a:lstStyle>
          <a:p>
            <a:pPr>
              <a:defRPr/>
            </a:pPr>
            <a:fld id="{58D41667-CC2F-48D0-8EB8-0AD8F798F208}" type="datetimeFigureOut">
              <a:rPr lang="en-US" altLang="zh-CN"/>
              <a:pPr>
                <a:defRPr/>
              </a:pPr>
              <a:t>3/13/2022</a:t>
            </a:fld>
            <a:endParaRPr lang="en-US" altLang="zh-CN"/>
          </a:p>
        </p:txBody>
      </p:sp>
      <p:sp>
        <p:nvSpPr>
          <p:cNvPr id="11" name="Footer Placeholder 7"/>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pPr>
              <a:defRPr/>
            </a:pPr>
            <a:fld id="{22D279A7-2F84-408F-AF63-78B7F4F17B9B}" type="slidenum">
              <a:rPr lang="en-US" altLang="zh-CN"/>
              <a:pPr>
                <a:defRPr/>
              </a:pPr>
              <a:t>‹#›</a:t>
            </a:fld>
            <a:endParaRPr lang="en-US" altLang="zh-CN"/>
          </a:p>
        </p:txBody>
      </p:sp>
    </p:spTree>
    <p:extLst>
      <p:ext uri="{BB962C8B-B14F-4D97-AF65-F5344CB8AC3E}">
        <p14:creationId xmlns:p14="http://schemas.microsoft.com/office/powerpoint/2010/main" val="227060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a:xfrm>
            <a:off x="1461641" y="758683"/>
            <a:ext cx="7290707" cy="0"/>
          </a:xfrm>
          <a:prstGeom prst="line">
            <a:avLst/>
          </a:prstGeom>
          <a:ln w="28575">
            <a:prstDash val="lgDashDot"/>
            <a:headEnd type="diamond"/>
            <a:tailEnd type="diamond"/>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84021" y="175074"/>
            <a:ext cx="5595257" cy="674011"/>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01440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图片">
    <p:spTree>
      <p:nvGrpSpPr>
        <p:cNvPr id="1" name=""/>
        <p:cNvGrpSpPr/>
        <p:nvPr/>
      </p:nvGrpSpPr>
      <p:grpSpPr>
        <a:xfrm>
          <a:off x="0" y="0"/>
          <a:ext cx="0" cy="0"/>
          <a:chOff x="0" y="0"/>
          <a:chExt cx="0" cy="0"/>
        </a:xfrm>
      </p:grpSpPr>
      <p:sp>
        <p:nvSpPr>
          <p:cNvPr id="2"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userDrawn="1"/>
        </p:nvCxnSpPr>
        <p:spPr>
          <a:xfrm>
            <a:off x="1461641" y="758683"/>
            <a:ext cx="7290707" cy="0"/>
          </a:xfrm>
          <a:prstGeom prst="line">
            <a:avLst/>
          </a:prstGeom>
          <a:ln w="28575">
            <a:prstDash val="lgDashDot"/>
            <a:headEnd type="diamond"/>
            <a:tailEnd type="diamond"/>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6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lvl1pPr>
              <a:defRPr/>
            </a:lvl1pPr>
          </a:lstStyle>
          <a:p>
            <a:pPr>
              <a:defRPr/>
            </a:pPr>
            <a:fld id="{7DA73622-ACE3-4173-8970-90D71A5CFC94}" type="datetimeFigureOut">
              <a:rPr lang="en-US" altLang="zh-CN"/>
              <a:pPr>
                <a:defRPr/>
              </a:pPr>
              <a:t>3/13/2022</a:t>
            </a:fld>
            <a:endParaRPr lang="en-US" altLang="zh-CN"/>
          </a:p>
        </p:txBody>
      </p:sp>
      <p:sp>
        <p:nvSpPr>
          <p:cNvPr id="8" name="Footer Placeholder 5"/>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782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CBF92EC6-B0EB-47BA-8A44-BDC06C7285A5}" type="datetimeFigureOut">
              <a:rPr lang="en-US" altLang="zh-CN"/>
              <a:pPr>
                <a:defRPr/>
              </a:pPr>
              <a:t>3/13/2022</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EDFFDA1C-623B-4FFD-991F-08C361D232FD}" type="slidenum">
              <a:rPr lang="en-US" altLang="zh-CN"/>
              <a:pPr>
                <a:defRPr/>
              </a:pPr>
              <a:t>‹#›</a:t>
            </a:fld>
            <a:endParaRPr lang="en-US" altLang="zh-CN"/>
          </a:p>
        </p:txBody>
      </p:sp>
    </p:spTree>
    <p:extLst>
      <p:ext uri="{BB962C8B-B14F-4D97-AF65-F5344CB8AC3E}">
        <p14:creationId xmlns:p14="http://schemas.microsoft.com/office/powerpoint/2010/main" val="41126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7772400" y="6135688"/>
            <a:ext cx="766763" cy="3698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宋体" panose="02010600030101010101" pitchFamily="2" charset="-122"/>
              </a:defRPr>
            </a:lvl1pPr>
          </a:lstStyle>
          <a:p>
            <a:pPr>
              <a:defRPr/>
            </a:pPr>
            <a:fld id="{A4645E3F-4C10-4377-A805-B57C47D3AC76}" type="datetimeFigureOut">
              <a:rPr lang="en-US" altLang="zh-CN"/>
              <a:pPr>
                <a:defRPr/>
              </a:pPr>
              <a:t>3/13/2022</a:t>
            </a:fld>
            <a:endParaRPr lang="en-US" altLang="zh-CN"/>
          </a:p>
        </p:txBody>
      </p:sp>
      <p:sp>
        <p:nvSpPr>
          <p:cNvPr id="5" name="Footer Placeholder 4"/>
          <p:cNvSpPr>
            <a:spLocks noGrp="1"/>
          </p:cNvSpPr>
          <p:nvPr>
            <p:ph type="ftr" sz="quarter" idx="3"/>
          </p:nvPr>
        </p:nvSpPr>
        <p:spPr>
          <a:xfrm>
            <a:off x="1943100" y="6135688"/>
            <a:ext cx="5716588"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ea typeface="宋体" panose="02010600030101010101" pitchFamily="2" charset="-122"/>
              </a:defRPr>
            </a:lvl1pPr>
          </a:lstStyle>
          <a:p>
            <a:pPr>
              <a:defRPr/>
            </a:pPr>
            <a:fld id="{7ED55137-7E16-4F97-8D78-30A1F91131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385888" y="1500188"/>
          <a:ext cx="7242571" cy="1697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nvGraphicFramePr>
        <p:xfrm>
          <a:off x="1941909" y="3215577"/>
          <a:ext cx="7102079" cy="8447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图示 6"/>
          <p:cNvGraphicFramePr/>
          <p:nvPr/>
        </p:nvGraphicFramePr>
        <p:xfrm>
          <a:off x="4836319" y="4157663"/>
          <a:ext cx="3850481" cy="7155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9091" y="1340427"/>
            <a:ext cx="2088573" cy="369332"/>
          </a:xfrm>
          <a:prstGeom prst="rect">
            <a:avLst/>
          </a:prstGeom>
          <a:noFill/>
        </p:spPr>
        <p:txBody>
          <a:bodyPr wrap="square" rtlCol="0">
            <a:spAutoFit/>
          </a:bodyPr>
          <a:lstStyle/>
          <a:p>
            <a:r>
              <a:rPr lang="zh-CN" altLang="en-US" dirty="0"/>
              <a:t>四、密码体制分类</a:t>
            </a:r>
          </a:p>
        </p:txBody>
      </p:sp>
      <p:sp>
        <p:nvSpPr>
          <p:cNvPr id="2" name="矩形 1"/>
          <p:cNvSpPr/>
          <p:nvPr/>
        </p:nvSpPr>
        <p:spPr>
          <a:xfrm>
            <a:off x="1039090" y="1924965"/>
            <a:ext cx="7647709" cy="646331"/>
          </a:xfrm>
          <a:prstGeom prst="rect">
            <a:avLst/>
          </a:prstGeom>
        </p:spPr>
        <p:txBody>
          <a:bodyPr wrap="square">
            <a:spAutoFit/>
          </a:bodyPr>
          <a:lstStyle/>
          <a:p>
            <a:r>
              <a:rPr lang="zh-CN" altLang="en-US" dirty="0"/>
              <a:t>按密钥的使用数量 ，密码体制分为对称密码（</a:t>
            </a:r>
            <a:r>
              <a:rPr lang="en-US" altLang="zh-CN" dirty="0"/>
              <a:t>Symmetric Cipher</a:t>
            </a:r>
            <a:r>
              <a:rPr lang="zh-CN" altLang="en-US" dirty="0"/>
              <a:t>，又称单钥密码）和非对称密码（</a:t>
            </a:r>
            <a:r>
              <a:rPr lang="en-US" altLang="zh-CN" dirty="0"/>
              <a:t>Asymmetric Cipher</a:t>
            </a:r>
            <a:r>
              <a:rPr lang="zh-CN" altLang="en-US" dirty="0"/>
              <a:t>，又称公钥密码）。</a:t>
            </a:r>
          </a:p>
        </p:txBody>
      </p:sp>
      <p:sp>
        <p:nvSpPr>
          <p:cNvPr id="5" name="矩形 4"/>
          <p:cNvSpPr/>
          <p:nvPr/>
        </p:nvSpPr>
        <p:spPr>
          <a:xfrm>
            <a:off x="1039090" y="2786502"/>
            <a:ext cx="7647709" cy="646331"/>
          </a:xfrm>
          <a:prstGeom prst="rect">
            <a:avLst/>
          </a:prstGeom>
        </p:spPr>
        <p:txBody>
          <a:bodyPr wrap="square">
            <a:spAutoFit/>
          </a:bodyPr>
          <a:lstStyle/>
          <a:p>
            <a:r>
              <a:rPr lang="zh-CN" altLang="en-US" dirty="0"/>
              <a:t>按照对明文的处理方式，对称密码又有分组密码（</a:t>
            </a:r>
            <a:r>
              <a:rPr lang="en-US" altLang="zh-CN" dirty="0"/>
              <a:t>Block Cipher</a:t>
            </a:r>
            <a:r>
              <a:rPr lang="zh-CN" altLang="en-US" dirty="0"/>
              <a:t>）和流密码（</a:t>
            </a:r>
            <a:r>
              <a:rPr lang="en-US" altLang="zh-CN" dirty="0"/>
              <a:t>Stream Cipher </a:t>
            </a:r>
            <a:r>
              <a:rPr lang="zh-CN" altLang="en-US" dirty="0"/>
              <a:t>）之分。</a:t>
            </a:r>
          </a:p>
        </p:txBody>
      </p:sp>
      <p:sp>
        <p:nvSpPr>
          <p:cNvPr id="6" name="文本框 5"/>
          <p:cNvSpPr txBox="1"/>
          <p:nvPr/>
        </p:nvSpPr>
        <p:spPr>
          <a:xfrm>
            <a:off x="1039090" y="3648039"/>
            <a:ext cx="1953492" cy="369332"/>
          </a:xfrm>
          <a:prstGeom prst="rect">
            <a:avLst/>
          </a:prstGeom>
          <a:noFill/>
        </p:spPr>
        <p:txBody>
          <a:bodyPr wrap="square" rtlCol="0">
            <a:spAutoFit/>
          </a:bodyPr>
          <a:lstStyle/>
          <a:p>
            <a:r>
              <a:rPr lang="en-US" altLang="zh-CN" dirty="0"/>
              <a:t>1</a:t>
            </a:r>
            <a:r>
              <a:rPr lang="zh-CN" altLang="en-US" dirty="0"/>
              <a:t>、对称密钥体制</a:t>
            </a:r>
          </a:p>
        </p:txBody>
      </p:sp>
      <p:sp>
        <p:nvSpPr>
          <p:cNvPr id="7" name="矩形 6"/>
          <p:cNvSpPr/>
          <p:nvPr/>
        </p:nvSpPr>
        <p:spPr>
          <a:xfrm>
            <a:off x="945573" y="4093523"/>
            <a:ext cx="7741226" cy="923330"/>
          </a:xfrm>
          <a:prstGeom prst="rect">
            <a:avLst/>
          </a:prstGeom>
        </p:spPr>
        <p:txBody>
          <a:bodyPr wrap="square">
            <a:spAutoFit/>
          </a:bodyPr>
          <a:lstStyle/>
          <a:p>
            <a:r>
              <a:rPr lang="zh-CN" altLang="en-US" dirty="0"/>
              <a:t>一般地，对称密钥密码体制中的加密密钥和解密密钥完全相同，彼此之间很容易相互确定，密钥需经过安全通道进行传送，这种密码体制的安全性等价于密钥的安全性。</a:t>
            </a:r>
          </a:p>
        </p:txBody>
      </p:sp>
      <p:sp>
        <p:nvSpPr>
          <p:cNvPr id="8" name="矩形 7"/>
          <p:cNvSpPr/>
          <p:nvPr/>
        </p:nvSpPr>
        <p:spPr>
          <a:xfrm>
            <a:off x="945573" y="5200806"/>
            <a:ext cx="7741226"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优点：加密速度快。只要保证密钥安全，就可以保证密码体制安全。</a:t>
            </a:r>
          </a:p>
        </p:txBody>
      </p:sp>
      <p:sp>
        <p:nvSpPr>
          <p:cNvPr id="9" name="矩形 8"/>
          <p:cNvSpPr/>
          <p:nvPr/>
        </p:nvSpPr>
        <p:spPr>
          <a:xfrm>
            <a:off x="945573" y="5816597"/>
            <a:ext cx="7647709"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缺点：随着网络规模扩大，密钥管理成为一个难题，无法解决信息确认问题并缺乏自动检测密钥、泄露的能力。</a:t>
            </a:r>
          </a:p>
        </p:txBody>
      </p:sp>
      <p:sp>
        <p:nvSpPr>
          <p:cNvPr id="11" name="矩形 10">
            <a:extLst>
              <a:ext uri="{FF2B5EF4-FFF2-40B4-BE49-F238E27FC236}">
                <a16:creationId xmlns:a16="http://schemas.microsoft.com/office/drawing/2014/main" id="{F1EA008C-92EE-4946-9411-21882BA33AFE}"/>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128477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5963" y="1783185"/>
            <a:ext cx="7793181" cy="646331"/>
          </a:xfrm>
          <a:prstGeom prst="rect">
            <a:avLst/>
          </a:prstGeom>
        </p:spPr>
        <p:txBody>
          <a:bodyPr wrap="square">
            <a:spAutoFit/>
          </a:bodyPr>
          <a:lstStyle/>
          <a:p>
            <a:r>
              <a:rPr lang="zh-CN" altLang="en-US" dirty="0"/>
              <a:t>在公钥密码体制中，加密密钥和解密密钥不同，不需要专门传送密码的安全通道。</a:t>
            </a:r>
          </a:p>
        </p:txBody>
      </p:sp>
      <p:sp>
        <p:nvSpPr>
          <p:cNvPr id="5" name="文本框 4"/>
          <p:cNvSpPr txBox="1"/>
          <p:nvPr/>
        </p:nvSpPr>
        <p:spPr>
          <a:xfrm>
            <a:off x="955963" y="1195644"/>
            <a:ext cx="1953492" cy="369332"/>
          </a:xfrm>
          <a:prstGeom prst="rect">
            <a:avLst/>
          </a:prstGeom>
          <a:noFill/>
        </p:spPr>
        <p:txBody>
          <a:bodyPr wrap="square" rtlCol="0">
            <a:spAutoFit/>
          </a:bodyPr>
          <a:lstStyle/>
          <a:p>
            <a:r>
              <a:rPr lang="en-US" altLang="zh-CN" dirty="0"/>
              <a:t>2</a:t>
            </a:r>
            <a:r>
              <a:rPr lang="zh-CN" altLang="en-US" dirty="0"/>
              <a:t>、公钥密码体制</a:t>
            </a:r>
          </a:p>
        </p:txBody>
      </p:sp>
      <p:sp>
        <p:nvSpPr>
          <p:cNvPr id="6" name="矩形 5"/>
          <p:cNvSpPr/>
          <p:nvPr/>
        </p:nvSpPr>
        <p:spPr>
          <a:xfrm>
            <a:off x="955960" y="4314016"/>
            <a:ext cx="7793183" cy="646331"/>
          </a:xfrm>
          <a:prstGeom prst="rect">
            <a:avLst/>
          </a:prstGeom>
        </p:spPr>
        <p:txBody>
          <a:bodyPr wrap="square">
            <a:spAutoFit/>
          </a:bodyPr>
          <a:lstStyle/>
          <a:p>
            <a:r>
              <a:rPr lang="zh-CN" altLang="en-US" dirty="0"/>
              <a:t>一种将对称密钥密码和公钥密码相结合的密码体制。在这种密码体制中，对保密信息采用对称加密密钥进行加解密，而密钥的传送则采用公钥密码。</a:t>
            </a:r>
          </a:p>
        </p:txBody>
      </p:sp>
      <p:sp>
        <p:nvSpPr>
          <p:cNvPr id="7" name="矩形 6"/>
          <p:cNvSpPr/>
          <p:nvPr/>
        </p:nvSpPr>
        <p:spPr>
          <a:xfrm>
            <a:off x="955962" y="2576476"/>
            <a:ext cx="6774874"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优点：简化了密钥管理的问题，并且拥有数字签名等新功能。 </a:t>
            </a:r>
          </a:p>
        </p:txBody>
      </p:sp>
      <p:sp>
        <p:nvSpPr>
          <p:cNvPr id="8" name="矩形 7"/>
          <p:cNvSpPr/>
          <p:nvPr/>
        </p:nvSpPr>
        <p:spPr>
          <a:xfrm>
            <a:off x="955961" y="3089178"/>
            <a:ext cx="6047511"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缺点：算法比较复杂，加密、解密速度慢 。</a:t>
            </a:r>
          </a:p>
        </p:txBody>
      </p:sp>
      <p:sp>
        <p:nvSpPr>
          <p:cNvPr id="9" name="文本框 8"/>
          <p:cNvSpPr txBox="1"/>
          <p:nvPr/>
        </p:nvSpPr>
        <p:spPr>
          <a:xfrm>
            <a:off x="955961" y="3769052"/>
            <a:ext cx="1953492" cy="369332"/>
          </a:xfrm>
          <a:prstGeom prst="rect">
            <a:avLst/>
          </a:prstGeom>
          <a:noFill/>
        </p:spPr>
        <p:txBody>
          <a:bodyPr wrap="square" rtlCol="0">
            <a:spAutoFit/>
          </a:bodyPr>
          <a:lstStyle/>
          <a:p>
            <a:r>
              <a:rPr lang="en-US" altLang="zh-CN" dirty="0"/>
              <a:t>3</a:t>
            </a:r>
            <a:r>
              <a:rPr lang="zh-CN" altLang="en-US" dirty="0"/>
              <a:t>、混合密码体制</a:t>
            </a:r>
          </a:p>
        </p:txBody>
      </p:sp>
      <p:sp>
        <p:nvSpPr>
          <p:cNvPr id="10" name="矩形 9"/>
          <p:cNvSpPr/>
          <p:nvPr/>
        </p:nvSpPr>
        <p:spPr>
          <a:xfrm>
            <a:off x="955960" y="5137260"/>
            <a:ext cx="7003475"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优点：解决了密钥管理的难题，又解决了加解密速度慢的问题 。</a:t>
            </a:r>
          </a:p>
        </p:txBody>
      </p:sp>
      <p:sp>
        <p:nvSpPr>
          <p:cNvPr id="11" name="矩形 10"/>
          <p:cNvSpPr/>
          <p:nvPr/>
        </p:nvSpPr>
        <p:spPr>
          <a:xfrm>
            <a:off x="955961" y="5683505"/>
            <a:ext cx="6047511"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缺点：算法仍然比较复杂，需要管理两套密码体制。</a:t>
            </a:r>
          </a:p>
        </p:txBody>
      </p:sp>
      <p:sp>
        <p:nvSpPr>
          <p:cNvPr id="13" name="矩形 12">
            <a:extLst>
              <a:ext uri="{FF2B5EF4-FFF2-40B4-BE49-F238E27FC236}">
                <a16:creationId xmlns:a16="http://schemas.microsoft.com/office/drawing/2014/main" id="{78AD290B-3FE6-456E-B123-8BCAA4B9F218}"/>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319533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4787" y="1073771"/>
            <a:ext cx="1953492" cy="369332"/>
          </a:xfrm>
          <a:prstGeom prst="rect">
            <a:avLst/>
          </a:prstGeom>
          <a:noFill/>
        </p:spPr>
        <p:txBody>
          <a:bodyPr wrap="square" rtlCol="0">
            <a:spAutoFit/>
          </a:bodyPr>
          <a:lstStyle/>
          <a:p>
            <a:r>
              <a:rPr lang="en-US" altLang="zh-CN" dirty="0"/>
              <a:t>4</a:t>
            </a:r>
            <a:r>
              <a:rPr lang="zh-CN" altLang="en-US" dirty="0"/>
              <a:t>、密码分析</a:t>
            </a:r>
          </a:p>
        </p:txBody>
      </p:sp>
      <p:sp>
        <p:nvSpPr>
          <p:cNvPr id="5" name="矩形 4"/>
          <p:cNvSpPr/>
          <p:nvPr/>
        </p:nvSpPr>
        <p:spPr>
          <a:xfrm>
            <a:off x="924787" y="1521353"/>
            <a:ext cx="7829598" cy="646331"/>
          </a:xfrm>
          <a:prstGeom prst="rect">
            <a:avLst/>
          </a:prstGeom>
        </p:spPr>
        <p:txBody>
          <a:bodyPr wrap="square">
            <a:spAutoFit/>
          </a:bodyPr>
          <a:lstStyle/>
          <a:p>
            <a:r>
              <a:rPr lang="zh-CN" altLang="en-US" dirty="0"/>
              <a:t>即密文破译，是指在不知道密钥及通信者所采用的加密体制等细节条件下，密码分析者从获取的密文进行分析，试图获取机密信息的过程 。</a:t>
            </a:r>
          </a:p>
        </p:txBody>
      </p:sp>
      <p:sp>
        <p:nvSpPr>
          <p:cNvPr id="6" name="矩形 5">
            <a:extLst>
              <a:ext uri="{FF2B5EF4-FFF2-40B4-BE49-F238E27FC236}">
                <a16:creationId xmlns:a16="http://schemas.microsoft.com/office/drawing/2014/main" id="{61B326ED-5475-4767-867B-FA119712117A}"/>
              </a:ext>
            </a:extLst>
          </p:cNvPr>
          <p:cNvSpPr/>
          <p:nvPr/>
        </p:nvSpPr>
        <p:spPr>
          <a:xfrm>
            <a:off x="924786" y="2444683"/>
            <a:ext cx="7829599" cy="646331"/>
          </a:xfrm>
          <a:prstGeom prst="rect">
            <a:avLst/>
          </a:prstGeom>
        </p:spPr>
        <p:txBody>
          <a:bodyPr wrap="square">
            <a:spAutoFit/>
          </a:bodyPr>
          <a:lstStyle/>
          <a:p>
            <a:r>
              <a:rPr lang="zh-CN" altLang="en-US" dirty="0"/>
              <a:t>研究分析解密规律的科学称作密码分析学。一个成功的密码分析不仅能够恢复出明文和密钥，而且能够发现密码体制的弱点，从而控制通信。</a:t>
            </a:r>
          </a:p>
        </p:txBody>
      </p:sp>
      <p:sp>
        <p:nvSpPr>
          <p:cNvPr id="8" name="矩形 7">
            <a:extLst>
              <a:ext uri="{FF2B5EF4-FFF2-40B4-BE49-F238E27FC236}">
                <a16:creationId xmlns:a16="http://schemas.microsoft.com/office/drawing/2014/main" id="{89FA9D66-4DB0-4F30-98B4-BD7757F6C020}"/>
              </a:ext>
            </a:extLst>
          </p:cNvPr>
          <p:cNvSpPr/>
          <p:nvPr/>
        </p:nvSpPr>
        <p:spPr>
          <a:xfrm>
            <a:off x="924783" y="3368013"/>
            <a:ext cx="7829599" cy="646331"/>
          </a:xfrm>
          <a:prstGeom prst="rect">
            <a:avLst/>
          </a:prstGeom>
        </p:spPr>
        <p:txBody>
          <a:bodyPr wrap="square">
            <a:spAutoFit/>
          </a:bodyPr>
          <a:lstStyle/>
          <a:p>
            <a:r>
              <a:rPr lang="zh-CN" altLang="en-US" dirty="0"/>
              <a:t>密码分析在外交、军事、公安、商业等方面都具有重要作用，也是研究历史、考古、古语言学和古乐理论的重要手段之一。</a:t>
            </a:r>
          </a:p>
        </p:txBody>
      </p:sp>
      <p:sp>
        <p:nvSpPr>
          <p:cNvPr id="9" name="矩形 8">
            <a:extLst>
              <a:ext uri="{FF2B5EF4-FFF2-40B4-BE49-F238E27FC236}">
                <a16:creationId xmlns:a16="http://schemas.microsoft.com/office/drawing/2014/main" id="{744B7C4A-6110-47B0-A7E3-43D9F3036841}"/>
              </a:ext>
            </a:extLst>
          </p:cNvPr>
          <p:cNvSpPr/>
          <p:nvPr/>
        </p:nvSpPr>
        <p:spPr>
          <a:xfrm>
            <a:off x="924782" y="4291343"/>
            <a:ext cx="7829599" cy="646331"/>
          </a:xfrm>
          <a:prstGeom prst="rect">
            <a:avLst/>
          </a:prstGeom>
        </p:spPr>
        <p:txBody>
          <a:bodyPr wrap="square">
            <a:spAutoFit/>
          </a:bodyPr>
          <a:lstStyle/>
          <a:p>
            <a:r>
              <a:rPr lang="zh-CN" altLang="en-US" dirty="0"/>
              <a:t>密码分析除了依靠数学、工程背景、语言学等知识外，还要靠经验、统计、测试、眼力、直觉判断能力</a:t>
            </a:r>
            <a:r>
              <a:rPr lang="en-US" altLang="zh-CN" dirty="0"/>
              <a:t>……</a:t>
            </a:r>
            <a:r>
              <a:rPr lang="zh-CN" altLang="en-US" dirty="0"/>
              <a:t>，有时还靠点运气。</a:t>
            </a:r>
          </a:p>
        </p:txBody>
      </p:sp>
      <p:sp>
        <p:nvSpPr>
          <p:cNvPr id="10" name="矩形 9">
            <a:extLst>
              <a:ext uri="{FF2B5EF4-FFF2-40B4-BE49-F238E27FC236}">
                <a16:creationId xmlns:a16="http://schemas.microsoft.com/office/drawing/2014/main" id="{4CBBA988-8C70-47DF-9461-D128312B090B}"/>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760600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A7BDFB8-9700-42D3-AD56-82562884F7DB}"/>
              </a:ext>
            </a:extLst>
          </p:cNvPr>
          <p:cNvSpPr/>
          <p:nvPr/>
        </p:nvSpPr>
        <p:spPr>
          <a:xfrm>
            <a:off x="795461" y="1252936"/>
            <a:ext cx="2159566" cy="369332"/>
          </a:xfrm>
          <a:prstGeom prst="rect">
            <a:avLst/>
          </a:prstGeom>
        </p:spPr>
        <p:txBody>
          <a:bodyPr wrap="none">
            <a:spAutoFit/>
          </a:bodyPr>
          <a:lstStyle/>
          <a:p>
            <a:r>
              <a:rPr lang="zh-CN" altLang="en-US" dirty="0"/>
              <a:t>（</a:t>
            </a:r>
            <a:r>
              <a:rPr lang="en-US" altLang="zh-CN" dirty="0"/>
              <a:t>1</a:t>
            </a:r>
            <a:r>
              <a:rPr lang="zh-CN" altLang="en-US" dirty="0"/>
              <a:t>）密码分析方法</a:t>
            </a:r>
          </a:p>
        </p:txBody>
      </p:sp>
      <p:sp>
        <p:nvSpPr>
          <p:cNvPr id="6" name="矩形 5">
            <a:extLst>
              <a:ext uri="{FF2B5EF4-FFF2-40B4-BE49-F238E27FC236}">
                <a16:creationId xmlns:a16="http://schemas.microsoft.com/office/drawing/2014/main" id="{032EDDAF-1FC5-44B1-B2F6-69AC7114A012}"/>
              </a:ext>
            </a:extLst>
          </p:cNvPr>
          <p:cNvSpPr/>
          <p:nvPr/>
        </p:nvSpPr>
        <p:spPr>
          <a:xfrm>
            <a:off x="795459" y="1744213"/>
            <a:ext cx="2954655" cy="369332"/>
          </a:xfrm>
          <a:prstGeom prst="rect">
            <a:avLst/>
          </a:prstGeom>
        </p:spPr>
        <p:txBody>
          <a:bodyPr wrap="none">
            <a:spAutoFit/>
          </a:bodyPr>
          <a:lstStyle/>
          <a:p>
            <a:r>
              <a:rPr lang="zh-CN" altLang="en-US" dirty="0"/>
              <a:t>密码分析方法主要有三种：</a:t>
            </a:r>
          </a:p>
        </p:txBody>
      </p:sp>
      <p:sp>
        <p:nvSpPr>
          <p:cNvPr id="7" name="矩形 6">
            <a:extLst>
              <a:ext uri="{FF2B5EF4-FFF2-40B4-BE49-F238E27FC236}">
                <a16:creationId xmlns:a16="http://schemas.microsoft.com/office/drawing/2014/main" id="{72DAA76A-EF3B-4C00-B6F0-3A62B7F7FE50}"/>
              </a:ext>
            </a:extLst>
          </p:cNvPr>
          <p:cNvSpPr/>
          <p:nvPr/>
        </p:nvSpPr>
        <p:spPr>
          <a:xfrm>
            <a:off x="794737" y="2235490"/>
            <a:ext cx="7943023"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穷举攻击法：通过试遍所有可能的密钥对密文进行破译。只要有足够多的计算能力、时间和存储容量，原则上穷举法总可以成功破译。</a:t>
            </a:r>
          </a:p>
        </p:txBody>
      </p:sp>
      <p:sp>
        <p:nvSpPr>
          <p:cNvPr id="8" name="矩形 7">
            <a:extLst>
              <a:ext uri="{FF2B5EF4-FFF2-40B4-BE49-F238E27FC236}">
                <a16:creationId xmlns:a16="http://schemas.microsoft.com/office/drawing/2014/main" id="{E6A7A86B-9440-4664-B13E-EB1D26CCAB92}"/>
              </a:ext>
            </a:extLst>
          </p:cNvPr>
          <p:cNvSpPr/>
          <p:nvPr/>
        </p:nvSpPr>
        <p:spPr>
          <a:xfrm>
            <a:off x="794737" y="3770611"/>
            <a:ext cx="7943023" cy="923330"/>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统计分析法：利用明文的已知统计规律进行破译的方法。密码破译者对截收的密文进行统计分析，总结出其间的统计规律，并与明文的统计规律进行比较，从中提取出明文和密文之间的对应或变换信息。</a:t>
            </a:r>
          </a:p>
        </p:txBody>
      </p:sp>
      <p:sp>
        <p:nvSpPr>
          <p:cNvPr id="9" name="矩形 8">
            <a:extLst>
              <a:ext uri="{FF2B5EF4-FFF2-40B4-BE49-F238E27FC236}">
                <a16:creationId xmlns:a16="http://schemas.microsoft.com/office/drawing/2014/main" id="{2C79B9F1-0B42-4551-90BE-01BFCE30F72B}"/>
              </a:ext>
            </a:extLst>
          </p:cNvPr>
          <p:cNvSpPr/>
          <p:nvPr/>
        </p:nvSpPr>
        <p:spPr>
          <a:xfrm>
            <a:off x="794736" y="5304301"/>
            <a:ext cx="7943023"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解密变换攻击：利用一些已知量（如已知的密文</a:t>
            </a:r>
            <a:r>
              <a:rPr lang="en-US" altLang="zh-CN" dirty="0"/>
              <a:t>-</a:t>
            </a:r>
            <a:r>
              <a:rPr lang="zh-CN" altLang="en-US" dirty="0"/>
              <a:t>明文对等），通过数学的方式求解未知量（如密钥等）。破译的关键是找到这种数学表达方式。</a:t>
            </a:r>
          </a:p>
        </p:txBody>
      </p:sp>
      <p:sp>
        <p:nvSpPr>
          <p:cNvPr id="10" name="矩形 9">
            <a:extLst>
              <a:ext uri="{FF2B5EF4-FFF2-40B4-BE49-F238E27FC236}">
                <a16:creationId xmlns:a16="http://schemas.microsoft.com/office/drawing/2014/main" id="{563DBC65-F405-40EE-BE5E-3C7EF138F404}"/>
              </a:ext>
            </a:extLst>
          </p:cNvPr>
          <p:cNvSpPr/>
          <p:nvPr/>
        </p:nvSpPr>
        <p:spPr>
          <a:xfrm>
            <a:off x="1060127" y="3003766"/>
            <a:ext cx="7677633" cy="646331"/>
          </a:xfrm>
          <a:prstGeom prst="rect">
            <a:avLst/>
          </a:prstGeom>
        </p:spPr>
        <p:txBody>
          <a:bodyPr wrap="square">
            <a:spAutoFit/>
          </a:bodyPr>
          <a:lstStyle/>
          <a:p>
            <a:r>
              <a:rPr lang="zh-CN" altLang="en-US" dirty="0"/>
              <a:t>通过增大密钥量长度即可有效对抗穷举法攻击。任何一种能保证安全要求的实用密码都会使这种方法在当时及可预期的时间内不可行。</a:t>
            </a:r>
          </a:p>
        </p:txBody>
      </p:sp>
      <p:sp>
        <p:nvSpPr>
          <p:cNvPr id="11" name="矩形 10">
            <a:extLst>
              <a:ext uri="{FF2B5EF4-FFF2-40B4-BE49-F238E27FC236}">
                <a16:creationId xmlns:a16="http://schemas.microsoft.com/office/drawing/2014/main" id="{D54906EC-1B6D-4FCA-BFDD-4DCFD4F32345}"/>
              </a:ext>
            </a:extLst>
          </p:cNvPr>
          <p:cNvSpPr/>
          <p:nvPr/>
        </p:nvSpPr>
        <p:spPr>
          <a:xfrm>
            <a:off x="1060127" y="4814455"/>
            <a:ext cx="7200553" cy="369332"/>
          </a:xfrm>
          <a:prstGeom prst="rect">
            <a:avLst/>
          </a:prstGeom>
        </p:spPr>
        <p:txBody>
          <a:bodyPr wrap="square">
            <a:spAutoFit/>
          </a:bodyPr>
          <a:lstStyle/>
          <a:p>
            <a:r>
              <a:rPr lang="zh-CN" altLang="en-US" dirty="0"/>
              <a:t>设法使明文与密文的统计特性不一致即可有效对抗这种方法。</a:t>
            </a:r>
          </a:p>
        </p:txBody>
      </p:sp>
      <p:sp>
        <p:nvSpPr>
          <p:cNvPr id="13" name="矩形 12">
            <a:extLst>
              <a:ext uri="{FF2B5EF4-FFF2-40B4-BE49-F238E27FC236}">
                <a16:creationId xmlns:a16="http://schemas.microsoft.com/office/drawing/2014/main" id="{0285125F-B666-408D-8E42-0E7231CA9F51}"/>
              </a:ext>
            </a:extLst>
          </p:cNvPr>
          <p:cNvSpPr/>
          <p:nvPr/>
        </p:nvSpPr>
        <p:spPr>
          <a:xfrm>
            <a:off x="1060126" y="6071146"/>
            <a:ext cx="7677633" cy="369332"/>
          </a:xfrm>
          <a:prstGeom prst="rect">
            <a:avLst/>
          </a:prstGeom>
        </p:spPr>
        <p:txBody>
          <a:bodyPr wrap="square">
            <a:spAutoFit/>
          </a:bodyPr>
          <a:lstStyle/>
          <a:p>
            <a:r>
              <a:rPr lang="zh-CN" altLang="en-US" dirty="0"/>
              <a:t>设计基于复杂数学难题的密码编制算法。</a:t>
            </a:r>
          </a:p>
        </p:txBody>
      </p:sp>
      <p:sp>
        <p:nvSpPr>
          <p:cNvPr id="12" name="矩形 11">
            <a:extLst>
              <a:ext uri="{FF2B5EF4-FFF2-40B4-BE49-F238E27FC236}">
                <a16:creationId xmlns:a16="http://schemas.microsoft.com/office/drawing/2014/main" id="{2EAB6D69-F5F9-4D76-9A68-688FC913F388}"/>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365549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
          <p:cNvGraphicFramePr>
            <a:graphicFrameLocks noGrp="1"/>
          </p:cNvGraphicFramePr>
          <p:nvPr>
            <p:extLst>
              <p:ext uri="{D42A27DB-BD31-4B8C-83A1-F6EECF244321}">
                <p14:modId xmlns:p14="http://schemas.microsoft.com/office/powerpoint/2010/main" val="2111031072"/>
              </p:ext>
            </p:extLst>
          </p:nvPr>
        </p:nvGraphicFramePr>
        <p:xfrm>
          <a:off x="800077" y="1695906"/>
          <a:ext cx="8077200" cy="4895852"/>
        </p:xfrm>
        <a:graphic>
          <a:graphicData uri="http://schemas.openxmlformats.org/drawingml/2006/table">
            <a:tbl>
              <a:tblPr/>
              <a:tblGrid>
                <a:gridCol w="1504950">
                  <a:extLst>
                    <a:ext uri="{9D8B030D-6E8A-4147-A177-3AD203B41FA5}">
                      <a16:colId xmlns:a16="http://schemas.microsoft.com/office/drawing/2014/main" val="20000"/>
                    </a:ext>
                  </a:extLst>
                </a:gridCol>
                <a:gridCol w="1936750">
                  <a:extLst>
                    <a:ext uri="{9D8B030D-6E8A-4147-A177-3AD203B41FA5}">
                      <a16:colId xmlns:a16="http://schemas.microsoft.com/office/drawing/2014/main" val="20001"/>
                    </a:ext>
                  </a:extLst>
                </a:gridCol>
                <a:gridCol w="2419350">
                  <a:extLst>
                    <a:ext uri="{9D8B030D-6E8A-4147-A177-3AD203B41FA5}">
                      <a16:colId xmlns:a16="http://schemas.microsoft.com/office/drawing/2014/main" val="20002"/>
                    </a:ext>
                  </a:extLst>
                </a:gridCol>
                <a:gridCol w="2216150">
                  <a:extLst>
                    <a:ext uri="{9D8B030D-6E8A-4147-A177-3AD203B41FA5}">
                      <a16:colId xmlns:a16="http://schemas.microsoft.com/office/drawing/2014/main" val="20003"/>
                    </a:ext>
                  </a:extLst>
                </a:gridCol>
              </a:tblGrid>
              <a:tr h="960438">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rPr>
                        <a:t>Key Size (bits)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rPr>
                        <a:t>Number of Alternative Keys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Time required at 1 decryption/µs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Time required at 10</a:t>
                      </a:r>
                      <a:r>
                        <a:rPr kumimoji="0" lang="en-US" sz="1600" b="1" i="0" u="none" strike="noStrike" cap="none" normalizeH="0" baseline="30000">
                          <a:ln>
                            <a:noFill/>
                          </a:ln>
                          <a:solidFill>
                            <a:schemeClr val="tx1"/>
                          </a:solidFill>
                          <a:effectLst>
                            <a:outerShdw blurRad="38100" dist="38100" dir="2700000" algn="tl">
                              <a:srgbClr val="C0C0C0"/>
                            </a:outerShdw>
                          </a:effectLst>
                          <a:latin typeface="Times New Roman" pitchFamily="18" charset="0"/>
                          <a:ea typeface="宋体" pitchFamily="2" charset="-122"/>
                        </a:rPr>
                        <a:t>6</a:t>
                      </a: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 decryptions/µs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2138">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rPr>
                        <a:t>32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rPr>
                        <a:t>2</a:t>
                      </a:r>
                      <a:r>
                        <a:rPr kumimoji="0" lang="en-US" sz="1600" b="1" i="0" u="none" strike="noStrike" cap="none" normalizeH="0" baseline="30000" dirty="0">
                          <a:ln>
                            <a:noFill/>
                          </a:ln>
                          <a:solidFill>
                            <a:schemeClr val="tx1"/>
                          </a:solidFill>
                          <a:effectLst/>
                          <a:latin typeface="Times New Roman" pitchFamily="18" charset="0"/>
                          <a:ea typeface="宋体" pitchFamily="2" charset="-122"/>
                        </a:rPr>
                        <a:t>32</a:t>
                      </a:r>
                      <a:r>
                        <a:rPr kumimoji="0" lang="en-US" sz="1600" b="1" i="0" u="none" strike="noStrike" cap="none" normalizeH="0" baseline="0" dirty="0">
                          <a:ln>
                            <a:noFill/>
                          </a:ln>
                          <a:solidFill>
                            <a:schemeClr val="tx1"/>
                          </a:solidFill>
                          <a:effectLst/>
                          <a:latin typeface="Times New Roman" pitchFamily="18" charset="0"/>
                          <a:ea typeface="宋体" pitchFamily="2" charset="-122"/>
                        </a:rPr>
                        <a:t>  = 2.4 </a:t>
                      </a:r>
                      <a:r>
                        <a:rPr kumimoji="0" lang="en-US" sz="16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dirty="0">
                          <a:ln>
                            <a:noFill/>
                          </a:ln>
                          <a:solidFill>
                            <a:schemeClr val="tx1"/>
                          </a:solidFill>
                          <a:effectLst/>
                          <a:latin typeface="Times New Roman" pitchFamily="18" charset="0"/>
                          <a:ea typeface="宋体" pitchFamily="2" charset="-122"/>
                        </a:rPr>
                        <a:t> 10</a:t>
                      </a:r>
                      <a:r>
                        <a:rPr kumimoji="0" lang="en-US" sz="1600" b="1" i="0" u="none" strike="noStrike" cap="none" normalizeH="0" baseline="30000" dirty="0">
                          <a:ln>
                            <a:noFill/>
                          </a:ln>
                          <a:solidFill>
                            <a:schemeClr val="tx1"/>
                          </a:solidFill>
                          <a:effectLst/>
                          <a:latin typeface="Times New Roman" pitchFamily="18" charset="0"/>
                          <a:ea typeface="宋体" pitchFamily="2" charset="-122"/>
                        </a:rPr>
                        <a:t>9</a:t>
                      </a:r>
                      <a:endParaRPr kumimoji="0" lang="en-US" sz="16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2</a:t>
                      </a:r>
                      <a:r>
                        <a:rPr kumimoji="0" lang="en-US" sz="1600" b="1" i="0" u="none" strike="noStrike" cap="none" normalizeH="0" baseline="30000">
                          <a:ln>
                            <a:noFill/>
                          </a:ln>
                          <a:solidFill>
                            <a:schemeClr val="tx1"/>
                          </a:solidFill>
                          <a:effectLst/>
                          <a:latin typeface="Times New Roman" pitchFamily="18" charset="0"/>
                          <a:ea typeface="宋体" pitchFamily="2" charset="-122"/>
                        </a:rPr>
                        <a:t>31</a:t>
                      </a:r>
                      <a:r>
                        <a:rPr kumimoji="0" lang="en-US" sz="1600" b="1" i="0" u="none" strike="noStrike" cap="none" normalizeH="0" baseline="0">
                          <a:ln>
                            <a:noFill/>
                          </a:ln>
                          <a:solidFill>
                            <a:schemeClr val="tx1"/>
                          </a:solidFill>
                          <a:effectLst/>
                          <a:latin typeface="Times New Roman" pitchFamily="18" charset="0"/>
                          <a:ea typeface="宋体" pitchFamily="2" charset="-122"/>
                        </a:rPr>
                        <a:t> µs</a:t>
                      </a:r>
                      <a:r>
                        <a:rPr kumimoji="0" lang="en-US" altLang="zh-CN" sz="1600" b="1" i="0" u="none" strike="noStrike" cap="none" normalizeH="0" baseline="0">
                          <a:ln>
                            <a:noFill/>
                          </a:ln>
                          <a:solidFill>
                            <a:schemeClr val="tx1"/>
                          </a:solidFill>
                          <a:effectLst/>
                          <a:latin typeface="Times New Roman" pitchFamily="18" charset="0"/>
                          <a:ea typeface="宋体" pitchFamily="2" charset="-122"/>
                        </a:rPr>
                        <a:t> </a:t>
                      </a:r>
                      <a:r>
                        <a:rPr kumimoji="0" lang="en-US" sz="1600" b="1" i="0" u="none" strike="noStrike" cap="none" normalizeH="0" baseline="0">
                          <a:ln>
                            <a:noFill/>
                          </a:ln>
                          <a:solidFill>
                            <a:schemeClr val="tx1"/>
                          </a:solidFill>
                          <a:effectLst/>
                          <a:latin typeface="Times New Roman" pitchFamily="18" charset="0"/>
                          <a:ea typeface="宋体" pitchFamily="2" charset="-122"/>
                        </a:rPr>
                        <a:t>= 35.8 minutes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2.15 milliseconds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2138">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56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2</a:t>
                      </a:r>
                      <a:r>
                        <a:rPr kumimoji="0" lang="en-US" sz="1600" b="1" i="0" u="none" strike="noStrike" cap="none" normalizeH="0" baseline="30000">
                          <a:ln>
                            <a:noFill/>
                          </a:ln>
                          <a:solidFill>
                            <a:schemeClr val="tx1"/>
                          </a:solidFill>
                          <a:effectLst/>
                          <a:latin typeface="Times New Roman" pitchFamily="18" charset="0"/>
                          <a:ea typeface="宋体" pitchFamily="2" charset="-122"/>
                        </a:rPr>
                        <a:t>56</a:t>
                      </a:r>
                      <a:r>
                        <a:rPr kumimoji="0" lang="en-US" sz="1600" b="1" i="0" u="none" strike="noStrike" cap="none" normalizeH="0" baseline="0">
                          <a:ln>
                            <a:noFill/>
                          </a:ln>
                          <a:solidFill>
                            <a:schemeClr val="tx1"/>
                          </a:solidFill>
                          <a:effectLst/>
                          <a:latin typeface="Times New Roman" pitchFamily="18" charset="0"/>
                          <a:ea typeface="宋体" pitchFamily="2" charset="-122"/>
                        </a:rPr>
                        <a:t>  = 7.2 </a:t>
                      </a:r>
                      <a:r>
                        <a:rPr kumimoji="0" lang="en-US" sz="16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a:ln>
                            <a:noFill/>
                          </a:ln>
                          <a:solidFill>
                            <a:schemeClr val="tx1"/>
                          </a:solidFill>
                          <a:effectLst/>
                          <a:latin typeface="Times New Roman" pitchFamily="18" charset="0"/>
                          <a:ea typeface="宋体" pitchFamily="2" charset="-122"/>
                        </a:rPr>
                        <a:t> 10</a:t>
                      </a:r>
                      <a:r>
                        <a:rPr kumimoji="0" lang="en-US" sz="1600" b="1" i="0" u="none" strike="noStrike" cap="none" normalizeH="0" baseline="30000">
                          <a:ln>
                            <a:noFill/>
                          </a:ln>
                          <a:solidFill>
                            <a:schemeClr val="tx1"/>
                          </a:solidFill>
                          <a:effectLst/>
                          <a:latin typeface="Times New Roman" pitchFamily="18" charset="0"/>
                          <a:ea typeface="宋体" pitchFamily="2" charset="-122"/>
                        </a:rPr>
                        <a:t>16</a:t>
                      </a:r>
                      <a:endParaRPr kumimoji="0" 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2</a:t>
                      </a:r>
                      <a:r>
                        <a:rPr kumimoji="0" lang="en-US" sz="1600" b="1" i="0" u="none" strike="noStrike" cap="none" normalizeH="0" baseline="30000">
                          <a:ln>
                            <a:noFill/>
                          </a:ln>
                          <a:solidFill>
                            <a:schemeClr val="tx1"/>
                          </a:solidFill>
                          <a:effectLst/>
                          <a:latin typeface="Times New Roman" pitchFamily="18" charset="0"/>
                          <a:ea typeface="宋体" pitchFamily="2" charset="-122"/>
                        </a:rPr>
                        <a:t>55</a:t>
                      </a:r>
                      <a:r>
                        <a:rPr kumimoji="0" lang="en-US" sz="1600" b="1" i="0" u="none" strike="noStrike" cap="none" normalizeH="0" baseline="0">
                          <a:ln>
                            <a:noFill/>
                          </a:ln>
                          <a:solidFill>
                            <a:schemeClr val="tx1"/>
                          </a:solidFill>
                          <a:effectLst/>
                          <a:latin typeface="Times New Roman" pitchFamily="18" charset="0"/>
                          <a:ea typeface="宋体" pitchFamily="2" charset="-122"/>
                        </a:rPr>
                        <a:t> µs</a:t>
                      </a:r>
                      <a:r>
                        <a:rPr kumimoji="0" lang="en-US" altLang="zh-CN" sz="1600" b="1" i="0" u="none" strike="noStrike" cap="none" normalizeH="0" baseline="0">
                          <a:ln>
                            <a:noFill/>
                          </a:ln>
                          <a:solidFill>
                            <a:schemeClr val="tx1"/>
                          </a:solidFill>
                          <a:effectLst/>
                          <a:latin typeface="Times New Roman" pitchFamily="18" charset="0"/>
                          <a:ea typeface="宋体" pitchFamily="2" charset="-122"/>
                        </a:rPr>
                        <a:t> </a:t>
                      </a:r>
                      <a:r>
                        <a:rPr kumimoji="0" lang="en-US" sz="1600" b="1" i="0" u="none" strike="noStrike" cap="none" normalizeH="0" baseline="0">
                          <a:ln>
                            <a:noFill/>
                          </a:ln>
                          <a:solidFill>
                            <a:schemeClr val="tx1"/>
                          </a:solidFill>
                          <a:effectLst/>
                          <a:latin typeface="Times New Roman" pitchFamily="18" charset="0"/>
                          <a:ea typeface="宋体" pitchFamily="2" charset="-122"/>
                        </a:rPr>
                        <a:t>= 1142 years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10.01 hours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5350">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128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2</a:t>
                      </a:r>
                      <a:r>
                        <a:rPr kumimoji="0" lang="en-US" sz="1600" b="1" i="0" u="none" strike="noStrike" cap="none" normalizeH="0" baseline="30000">
                          <a:ln>
                            <a:noFill/>
                          </a:ln>
                          <a:solidFill>
                            <a:schemeClr val="tx1"/>
                          </a:solidFill>
                          <a:effectLst/>
                          <a:latin typeface="Times New Roman" pitchFamily="18" charset="0"/>
                          <a:ea typeface="宋体" pitchFamily="2" charset="-122"/>
                        </a:rPr>
                        <a:t>128</a:t>
                      </a:r>
                      <a:r>
                        <a:rPr kumimoji="0" lang="en-US" sz="1600" b="1" i="0" u="none" strike="noStrike" cap="none" normalizeH="0" baseline="0">
                          <a:ln>
                            <a:noFill/>
                          </a:ln>
                          <a:solidFill>
                            <a:schemeClr val="tx1"/>
                          </a:solidFill>
                          <a:effectLst/>
                          <a:latin typeface="Times New Roman" pitchFamily="18" charset="0"/>
                          <a:ea typeface="宋体" pitchFamily="2" charset="-122"/>
                        </a:rPr>
                        <a:t>  = 3.4 </a:t>
                      </a:r>
                      <a:r>
                        <a:rPr kumimoji="0" lang="en-US" sz="16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a:ln>
                            <a:noFill/>
                          </a:ln>
                          <a:solidFill>
                            <a:schemeClr val="tx1"/>
                          </a:solidFill>
                          <a:effectLst/>
                          <a:latin typeface="Times New Roman" pitchFamily="18" charset="0"/>
                          <a:ea typeface="宋体" pitchFamily="2" charset="-122"/>
                        </a:rPr>
                        <a:t> 10</a:t>
                      </a:r>
                      <a:r>
                        <a:rPr kumimoji="0" lang="en-US" sz="1600" b="1" i="0" u="none" strike="noStrike" cap="none" normalizeH="0" baseline="30000">
                          <a:ln>
                            <a:noFill/>
                          </a:ln>
                          <a:solidFill>
                            <a:schemeClr val="tx1"/>
                          </a:solidFill>
                          <a:effectLst/>
                          <a:latin typeface="Times New Roman" pitchFamily="18" charset="0"/>
                          <a:ea typeface="宋体" pitchFamily="2" charset="-122"/>
                        </a:rPr>
                        <a:t>38</a:t>
                      </a:r>
                      <a:endParaRPr kumimoji="0" 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2</a:t>
                      </a:r>
                      <a:r>
                        <a:rPr kumimoji="0" lang="en-US" sz="1600" b="1" i="0" u="none" strike="noStrike" cap="none" normalizeH="0" baseline="30000">
                          <a:ln>
                            <a:noFill/>
                          </a:ln>
                          <a:solidFill>
                            <a:schemeClr val="tx1"/>
                          </a:solidFill>
                          <a:effectLst/>
                          <a:latin typeface="Times New Roman" pitchFamily="18" charset="0"/>
                          <a:ea typeface="宋体" pitchFamily="2" charset="-122"/>
                        </a:rPr>
                        <a:t>127</a:t>
                      </a:r>
                      <a:r>
                        <a:rPr kumimoji="0" lang="en-US" sz="1600" b="1" i="0" u="none" strike="noStrike" cap="none" normalizeH="0" baseline="0">
                          <a:ln>
                            <a:noFill/>
                          </a:ln>
                          <a:solidFill>
                            <a:schemeClr val="tx1"/>
                          </a:solidFill>
                          <a:effectLst/>
                          <a:latin typeface="Times New Roman" pitchFamily="18" charset="0"/>
                          <a:ea typeface="宋体" pitchFamily="2" charset="-122"/>
                        </a:rPr>
                        <a:t> µs</a:t>
                      </a:r>
                      <a:r>
                        <a:rPr kumimoji="0" lang="en-US" altLang="zh-CN" sz="1600" b="1" i="0" u="none" strike="noStrike" cap="none" normalizeH="0" baseline="0">
                          <a:ln>
                            <a:noFill/>
                          </a:ln>
                          <a:solidFill>
                            <a:schemeClr val="tx1"/>
                          </a:solidFill>
                          <a:effectLst/>
                          <a:latin typeface="Times New Roman" pitchFamily="18" charset="0"/>
                          <a:ea typeface="宋体" pitchFamily="2" charset="-122"/>
                        </a:rPr>
                        <a:t> </a:t>
                      </a:r>
                      <a:r>
                        <a:rPr kumimoji="0" lang="en-US" sz="1600" b="1" i="0" u="none" strike="noStrike" cap="none" normalizeH="0" baseline="0">
                          <a:ln>
                            <a:noFill/>
                          </a:ln>
                          <a:solidFill>
                            <a:schemeClr val="tx1"/>
                          </a:solidFill>
                          <a:effectLst/>
                          <a:latin typeface="Times New Roman" pitchFamily="18" charset="0"/>
                          <a:ea typeface="宋体" pitchFamily="2" charset="-122"/>
                        </a:rPr>
                        <a:t>= 5.4 </a:t>
                      </a:r>
                      <a:r>
                        <a:rPr kumimoji="0" lang="en-US" sz="16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a:ln>
                            <a:noFill/>
                          </a:ln>
                          <a:solidFill>
                            <a:schemeClr val="tx1"/>
                          </a:solidFill>
                          <a:effectLst/>
                          <a:latin typeface="Times New Roman" pitchFamily="18" charset="0"/>
                          <a:ea typeface="宋体" pitchFamily="2" charset="-122"/>
                        </a:rPr>
                        <a:t> 10</a:t>
                      </a:r>
                      <a:r>
                        <a:rPr kumimoji="0" lang="en-US" sz="1600" b="1" i="0" u="none" strike="noStrike" cap="none" normalizeH="0" baseline="30000">
                          <a:ln>
                            <a:noFill/>
                          </a:ln>
                          <a:solidFill>
                            <a:schemeClr val="tx1"/>
                          </a:solidFill>
                          <a:effectLst/>
                          <a:latin typeface="Times New Roman" pitchFamily="18" charset="0"/>
                          <a:ea typeface="宋体" pitchFamily="2" charset="-122"/>
                        </a:rPr>
                        <a:t>24</a:t>
                      </a:r>
                      <a:r>
                        <a:rPr kumimoji="0" lang="en-US" sz="1600" b="1" i="0" u="none" strike="noStrike" cap="none" normalizeH="0" baseline="0">
                          <a:ln>
                            <a:noFill/>
                          </a:ln>
                          <a:solidFill>
                            <a:schemeClr val="tx1"/>
                          </a:solidFill>
                          <a:effectLst/>
                          <a:latin typeface="Times New Roman" pitchFamily="18" charset="0"/>
                          <a:ea typeface="宋体" pitchFamily="2" charset="-122"/>
                        </a:rPr>
                        <a:t> years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rPr>
                        <a:t>5.4 </a:t>
                      </a:r>
                      <a:r>
                        <a:rPr kumimoji="0" lang="en-US" sz="16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dirty="0">
                          <a:ln>
                            <a:noFill/>
                          </a:ln>
                          <a:solidFill>
                            <a:schemeClr val="tx1"/>
                          </a:solidFill>
                          <a:effectLst/>
                          <a:latin typeface="Times New Roman" pitchFamily="18" charset="0"/>
                          <a:ea typeface="宋体" pitchFamily="2" charset="-122"/>
                        </a:rPr>
                        <a:t> 10</a:t>
                      </a:r>
                      <a:r>
                        <a:rPr kumimoji="0" lang="en-US" sz="1600" b="1" i="0" u="none" strike="noStrike" cap="none" normalizeH="0" baseline="30000" dirty="0">
                          <a:ln>
                            <a:noFill/>
                          </a:ln>
                          <a:solidFill>
                            <a:schemeClr val="tx1"/>
                          </a:solidFill>
                          <a:effectLst/>
                          <a:latin typeface="Times New Roman" pitchFamily="18" charset="0"/>
                          <a:ea typeface="宋体" pitchFamily="2" charset="-122"/>
                        </a:rPr>
                        <a:t>18</a:t>
                      </a:r>
                      <a:r>
                        <a:rPr kumimoji="0" lang="en-US" sz="1600" b="1" i="0" u="none" strike="noStrike" cap="none" normalizeH="0" baseline="0" dirty="0">
                          <a:ln>
                            <a:noFill/>
                          </a:ln>
                          <a:solidFill>
                            <a:schemeClr val="tx1"/>
                          </a:solidFill>
                          <a:effectLst/>
                          <a:latin typeface="Times New Roman" pitchFamily="18" charset="0"/>
                          <a:ea typeface="宋体" pitchFamily="2" charset="-122"/>
                        </a:rPr>
                        <a:t> years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5350">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168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2</a:t>
                      </a:r>
                      <a:r>
                        <a:rPr kumimoji="0" lang="en-US" sz="1600" b="1" i="0" u="none" strike="noStrike" cap="none" normalizeH="0" baseline="30000">
                          <a:ln>
                            <a:noFill/>
                          </a:ln>
                          <a:solidFill>
                            <a:schemeClr val="tx1"/>
                          </a:solidFill>
                          <a:effectLst/>
                          <a:latin typeface="Times New Roman" pitchFamily="18" charset="0"/>
                          <a:ea typeface="宋体" pitchFamily="2" charset="-122"/>
                        </a:rPr>
                        <a:t>168</a:t>
                      </a:r>
                      <a:r>
                        <a:rPr kumimoji="0" lang="en-US" sz="1600" b="1" i="0" u="none" strike="noStrike" cap="none" normalizeH="0" baseline="0">
                          <a:ln>
                            <a:noFill/>
                          </a:ln>
                          <a:solidFill>
                            <a:schemeClr val="tx1"/>
                          </a:solidFill>
                          <a:effectLst/>
                          <a:latin typeface="Times New Roman" pitchFamily="18" charset="0"/>
                          <a:ea typeface="宋体" pitchFamily="2" charset="-122"/>
                        </a:rPr>
                        <a:t>  = 3.7 </a:t>
                      </a:r>
                      <a:r>
                        <a:rPr kumimoji="0" lang="en-US" sz="16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a:ln>
                            <a:noFill/>
                          </a:ln>
                          <a:solidFill>
                            <a:schemeClr val="tx1"/>
                          </a:solidFill>
                          <a:effectLst/>
                          <a:latin typeface="Times New Roman" pitchFamily="18" charset="0"/>
                          <a:ea typeface="宋体" pitchFamily="2" charset="-122"/>
                        </a:rPr>
                        <a:t> 10</a:t>
                      </a:r>
                      <a:r>
                        <a:rPr kumimoji="0" lang="en-US" sz="1600" b="1" i="0" u="none" strike="noStrike" cap="none" normalizeH="0" baseline="30000">
                          <a:ln>
                            <a:noFill/>
                          </a:ln>
                          <a:solidFill>
                            <a:schemeClr val="tx1"/>
                          </a:solidFill>
                          <a:effectLst/>
                          <a:latin typeface="Times New Roman" pitchFamily="18" charset="0"/>
                          <a:ea typeface="宋体" pitchFamily="2" charset="-122"/>
                        </a:rPr>
                        <a:t>50</a:t>
                      </a:r>
                      <a:endParaRPr kumimoji="0" 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2</a:t>
                      </a:r>
                      <a:r>
                        <a:rPr kumimoji="0" lang="en-US" sz="1600" b="1" i="0" u="none" strike="noStrike" cap="none" normalizeH="0" baseline="30000">
                          <a:ln>
                            <a:noFill/>
                          </a:ln>
                          <a:solidFill>
                            <a:schemeClr val="tx1"/>
                          </a:solidFill>
                          <a:effectLst/>
                          <a:latin typeface="Times New Roman" pitchFamily="18" charset="0"/>
                          <a:ea typeface="宋体" pitchFamily="2" charset="-122"/>
                        </a:rPr>
                        <a:t>167</a:t>
                      </a:r>
                      <a:r>
                        <a:rPr kumimoji="0" lang="en-US" sz="1600" b="1" i="0" u="none" strike="noStrike" cap="none" normalizeH="0" baseline="0">
                          <a:ln>
                            <a:noFill/>
                          </a:ln>
                          <a:solidFill>
                            <a:schemeClr val="tx1"/>
                          </a:solidFill>
                          <a:effectLst/>
                          <a:latin typeface="Times New Roman" pitchFamily="18" charset="0"/>
                          <a:ea typeface="宋体" pitchFamily="2" charset="-122"/>
                        </a:rPr>
                        <a:t> µs</a:t>
                      </a:r>
                      <a:r>
                        <a:rPr kumimoji="0" lang="en-US" altLang="zh-CN" sz="1600" b="1" i="0" u="none" strike="noStrike" cap="none" normalizeH="0" baseline="0">
                          <a:ln>
                            <a:noFill/>
                          </a:ln>
                          <a:solidFill>
                            <a:schemeClr val="tx1"/>
                          </a:solidFill>
                          <a:effectLst/>
                          <a:latin typeface="Times New Roman" pitchFamily="18" charset="0"/>
                          <a:ea typeface="宋体" pitchFamily="2" charset="-122"/>
                        </a:rPr>
                        <a:t> </a:t>
                      </a:r>
                      <a:r>
                        <a:rPr kumimoji="0" lang="en-US" sz="1600" b="1" i="0" u="none" strike="noStrike" cap="none" normalizeH="0" baseline="0">
                          <a:ln>
                            <a:noFill/>
                          </a:ln>
                          <a:solidFill>
                            <a:schemeClr val="tx1"/>
                          </a:solidFill>
                          <a:effectLst/>
                          <a:latin typeface="Times New Roman" pitchFamily="18" charset="0"/>
                          <a:ea typeface="宋体" pitchFamily="2" charset="-122"/>
                        </a:rPr>
                        <a:t>= 5.9 </a:t>
                      </a:r>
                      <a:r>
                        <a:rPr kumimoji="0" lang="en-US" sz="16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a:ln>
                            <a:noFill/>
                          </a:ln>
                          <a:solidFill>
                            <a:schemeClr val="tx1"/>
                          </a:solidFill>
                          <a:effectLst/>
                          <a:latin typeface="Times New Roman" pitchFamily="18" charset="0"/>
                          <a:ea typeface="宋体" pitchFamily="2" charset="-122"/>
                        </a:rPr>
                        <a:t> 10</a:t>
                      </a:r>
                      <a:r>
                        <a:rPr kumimoji="0" lang="en-US" sz="1600" b="1" i="0" u="none" strike="noStrike" cap="none" normalizeH="0" baseline="30000">
                          <a:ln>
                            <a:noFill/>
                          </a:ln>
                          <a:solidFill>
                            <a:schemeClr val="tx1"/>
                          </a:solidFill>
                          <a:effectLst/>
                          <a:latin typeface="Times New Roman" pitchFamily="18" charset="0"/>
                          <a:ea typeface="宋体" pitchFamily="2" charset="-122"/>
                        </a:rPr>
                        <a:t>36</a:t>
                      </a:r>
                      <a:r>
                        <a:rPr kumimoji="0" lang="en-US" sz="1600" b="1" i="0" u="none" strike="noStrike" cap="none" normalizeH="0" baseline="0">
                          <a:ln>
                            <a:noFill/>
                          </a:ln>
                          <a:solidFill>
                            <a:schemeClr val="tx1"/>
                          </a:solidFill>
                          <a:effectLst/>
                          <a:latin typeface="Times New Roman" pitchFamily="18" charset="0"/>
                          <a:ea typeface="宋体" pitchFamily="2" charset="-122"/>
                        </a:rPr>
                        <a:t> years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5.9 </a:t>
                      </a:r>
                      <a:r>
                        <a:rPr kumimoji="0" lang="en-US" sz="16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a:ln>
                            <a:noFill/>
                          </a:ln>
                          <a:solidFill>
                            <a:schemeClr val="tx1"/>
                          </a:solidFill>
                          <a:effectLst/>
                          <a:latin typeface="Times New Roman" pitchFamily="18" charset="0"/>
                          <a:ea typeface="宋体" pitchFamily="2" charset="-122"/>
                        </a:rPr>
                        <a:t> 10</a:t>
                      </a:r>
                      <a:r>
                        <a:rPr kumimoji="0" lang="en-US" sz="1600" b="1" i="0" u="none" strike="noStrike" cap="none" normalizeH="0" baseline="30000">
                          <a:ln>
                            <a:noFill/>
                          </a:ln>
                          <a:solidFill>
                            <a:schemeClr val="tx1"/>
                          </a:solidFill>
                          <a:effectLst/>
                          <a:latin typeface="Times New Roman" pitchFamily="18" charset="0"/>
                          <a:ea typeface="宋体" pitchFamily="2" charset="-122"/>
                        </a:rPr>
                        <a:t>30</a:t>
                      </a:r>
                      <a:r>
                        <a:rPr kumimoji="0" lang="en-US" sz="1600" b="1" i="0" u="none" strike="noStrike" cap="none" normalizeH="0" baseline="0">
                          <a:ln>
                            <a:noFill/>
                          </a:ln>
                          <a:solidFill>
                            <a:schemeClr val="tx1"/>
                          </a:solidFill>
                          <a:effectLst/>
                          <a:latin typeface="Times New Roman" pitchFamily="18" charset="0"/>
                          <a:ea typeface="宋体" pitchFamily="2" charset="-122"/>
                        </a:rPr>
                        <a:t> years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60438">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rPr>
                        <a:t>26 characters (permutation)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rPr>
                        <a:t>26! = 4 </a:t>
                      </a:r>
                      <a:r>
                        <a:rPr kumimoji="0" lang="en-US" sz="16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dirty="0">
                          <a:ln>
                            <a:noFill/>
                          </a:ln>
                          <a:solidFill>
                            <a:schemeClr val="tx1"/>
                          </a:solidFill>
                          <a:effectLst/>
                          <a:latin typeface="Times New Roman" pitchFamily="18" charset="0"/>
                          <a:ea typeface="宋体" pitchFamily="2" charset="-122"/>
                        </a:rPr>
                        <a:t> 10</a:t>
                      </a:r>
                      <a:r>
                        <a:rPr kumimoji="0" lang="en-US" sz="1600" b="1" i="0" u="none" strike="noStrike" cap="none" normalizeH="0" baseline="30000" dirty="0">
                          <a:ln>
                            <a:noFill/>
                          </a:ln>
                          <a:solidFill>
                            <a:schemeClr val="tx1"/>
                          </a:solidFill>
                          <a:effectLst/>
                          <a:latin typeface="Times New Roman" pitchFamily="18" charset="0"/>
                          <a:ea typeface="宋体" pitchFamily="2" charset="-122"/>
                        </a:rPr>
                        <a:t>26</a:t>
                      </a:r>
                      <a:endParaRPr kumimoji="0" lang="en-US" sz="16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ea typeface="宋体" pitchFamily="2" charset="-122"/>
                        </a:rPr>
                        <a:t>2 </a:t>
                      </a:r>
                      <a:r>
                        <a:rPr kumimoji="0" lang="en-US" sz="16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a:ln>
                            <a:noFill/>
                          </a:ln>
                          <a:solidFill>
                            <a:schemeClr val="tx1"/>
                          </a:solidFill>
                          <a:effectLst/>
                          <a:latin typeface="Times New Roman" pitchFamily="18" charset="0"/>
                          <a:ea typeface="宋体" pitchFamily="2" charset="-122"/>
                        </a:rPr>
                        <a:t> 10</a:t>
                      </a:r>
                      <a:r>
                        <a:rPr kumimoji="0" lang="en-US" sz="1600" b="1" i="0" u="none" strike="noStrike" cap="none" normalizeH="0" baseline="30000">
                          <a:ln>
                            <a:noFill/>
                          </a:ln>
                          <a:solidFill>
                            <a:schemeClr val="tx1"/>
                          </a:solidFill>
                          <a:effectLst/>
                          <a:latin typeface="Times New Roman" pitchFamily="18" charset="0"/>
                          <a:ea typeface="宋体" pitchFamily="2" charset="-122"/>
                        </a:rPr>
                        <a:t>26</a:t>
                      </a:r>
                      <a:r>
                        <a:rPr kumimoji="0" lang="en-US" sz="1600" b="1" i="0" u="none" strike="noStrike" cap="none" normalizeH="0" baseline="0">
                          <a:ln>
                            <a:noFill/>
                          </a:ln>
                          <a:solidFill>
                            <a:schemeClr val="tx1"/>
                          </a:solidFill>
                          <a:effectLst/>
                          <a:latin typeface="Times New Roman" pitchFamily="18" charset="0"/>
                          <a:ea typeface="宋体" pitchFamily="2" charset="-122"/>
                        </a:rPr>
                        <a:t> µs	= 6.4 </a:t>
                      </a:r>
                      <a:r>
                        <a:rPr kumimoji="0" lang="en-US" sz="16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a:ln>
                            <a:noFill/>
                          </a:ln>
                          <a:solidFill>
                            <a:schemeClr val="tx1"/>
                          </a:solidFill>
                          <a:effectLst/>
                          <a:latin typeface="Times New Roman" pitchFamily="18" charset="0"/>
                          <a:ea typeface="宋体" pitchFamily="2" charset="-122"/>
                        </a:rPr>
                        <a:t> 10</a:t>
                      </a:r>
                      <a:r>
                        <a:rPr kumimoji="0" lang="en-US" sz="1600" b="1" i="0" u="none" strike="noStrike" cap="none" normalizeH="0" baseline="30000">
                          <a:ln>
                            <a:noFill/>
                          </a:ln>
                          <a:solidFill>
                            <a:schemeClr val="tx1"/>
                          </a:solidFill>
                          <a:effectLst/>
                          <a:latin typeface="Times New Roman" pitchFamily="18" charset="0"/>
                          <a:ea typeface="宋体" pitchFamily="2" charset="-122"/>
                        </a:rPr>
                        <a:t>12</a:t>
                      </a:r>
                      <a:r>
                        <a:rPr kumimoji="0" lang="en-US" sz="1600" b="1" i="0" u="none" strike="noStrike" cap="none" normalizeH="0" baseline="0">
                          <a:ln>
                            <a:noFill/>
                          </a:ln>
                          <a:solidFill>
                            <a:schemeClr val="tx1"/>
                          </a:solidFill>
                          <a:effectLst/>
                          <a:latin typeface="Times New Roman" pitchFamily="18" charset="0"/>
                          <a:ea typeface="宋体" pitchFamily="2" charset="-122"/>
                        </a:rPr>
                        <a:t> years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rPr>
                        <a:t>6.4 </a:t>
                      </a:r>
                      <a:r>
                        <a:rPr kumimoji="0" lang="en-US" sz="16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sz="1600" b="1" i="0" u="none" strike="noStrike" cap="none" normalizeH="0" baseline="0" dirty="0">
                          <a:ln>
                            <a:noFill/>
                          </a:ln>
                          <a:solidFill>
                            <a:schemeClr val="tx1"/>
                          </a:solidFill>
                          <a:effectLst/>
                          <a:latin typeface="Times New Roman" pitchFamily="18" charset="0"/>
                          <a:ea typeface="宋体" pitchFamily="2" charset="-122"/>
                        </a:rPr>
                        <a:t> 10</a:t>
                      </a:r>
                      <a:r>
                        <a:rPr kumimoji="0" lang="en-US" sz="1600" b="1" i="0" u="none" strike="noStrike" cap="none" normalizeH="0" baseline="30000" dirty="0">
                          <a:ln>
                            <a:noFill/>
                          </a:ln>
                          <a:solidFill>
                            <a:schemeClr val="tx1"/>
                          </a:solidFill>
                          <a:effectLst/>
                          <a:latin typeface="Times New Roman" pitchFamily="18" charset="0"/>
                          <a:ea typeface="宋体" pitchFamily="2" charset="-122"/>
                        </a:rPr>
                        <a:t>6</a:t>
                      </a:r>
                      <a:r>
                        <a:rPr kumimoji="0" lang="en-US" sz="1600" b="1" i="0" u="none" strike="noStrike" cap="none" normalizeH="0" baseline="0" dirty="0">
                          <a:ln>
                            <a:noFill/>
                          </a:ln>
                          <a:solidFill>
                            <a:schemeClr val="tx1"/>
                          </a:solidFill>
                          <a:effectLst/>
                          <a:latin typeface="Times New Roman" pitchFamily="18" charset="0"/>
                          <a:ea typeface="宋体" pitchFamily="2" charset="-122"/>
                        </a:rPr>
                        <a:t> years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矩形 4"/>
          <p:cNvSpPr/>
          <p:nvPr/>
        </p:nvSpPr>
        <p:spPr>
          <a:xfrm>
            <a:off x="714470" y="1162037"/>
            <a:ext cx="2031325" cy="369332"/>
          </a:xfrm>
          <a:prstGeom prst="rect">
            <a:avLst/>
          </a:prstGeom>
          <a:solidFill>
            <a:schemeClr val="accent1"/>
          </a:solidFill>
        </p:spPr>
        <p:txBody>
          <a:bodyPr wrap="none">
            <a:spAutoFit/>
          </a:bodyPr>
          <a:lstStyle/>
          <a:p>
            <a:r>
              <a:rPr lang="zh-CN" altLang="en-US" dirty="0">
                <a:solidFill>
                  <a:schemeClr val="bg1"/>
                </a:solidFill>
              </a:rPr>
              <a:t>穷举攻击的计算量</a:t>
            </a:r>
          </a:p>
        </p:txBody>
      </p:sp>
      <p:sp>
        <p:nvSpPr>
          <p:cNvPr id="6" name="矩形 5">
            <a:extLst>
              <a:ext uri="{FF2B5EF4-FFF2-40B4-BE49-F238E27FC236}">
                <a16:creationId xmlns:a16="http://schemas.microsoft.com/office/drawing/2014/main" id="{9EACEA99-BBFC-43E0-9C78-D0D4938A26BA}"/>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159263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04887" y="4233565"/>
            <a:ext cx="7950777" cy="1477328"/>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选择明文攻击（</a:t>
            </a:r>
            <a:r>
              <a:rPr lang="en-US" altLang="zh-CN" dirty="0">
                <a:latin typeface="+mn-ea"/>
              </a:rPr>
              <a:t>Chosen-plaintext attack</a:t>
            </a:r>
            <a:r>
              <a:rPr lang="zh-CN" altLang="en-US" dirty="0">
                <a:latin typeface="+mn-ea"/>
              </a:rPr>
              <a:t>）：不仅拥有一些“明文</a:t>
            </a:r>
            <a:r>
              <a:rPr lang="en-US" altLang="zh-CN" dirty="0">
                <a:latin typeface="+mn-ea"/>
              </a:rPr>
              <a:t>—</a:t>
            </a:r>
            <a:r>
              <a:rPr lang="zh-CN" altLang="en-US" dirty="0">
                <a:latin typeface="+mn-ea"/>
              </a:rPr>
              <a:t>密文对”，还可以选择被加密的明文并获得相应的密文。这时密码分析者能够选择特定的明文数据块进行加密，并比较明文和对应的密文，以便分析和发现更多与密钥相关的信息。密码分析者的任务是推算出加密密钥或某种可以对用该密钥加密的任何新的消息进行解密的算法。</a:t>
            </a:r>
          </a:p>
        </p:txBody>
      </p:sp>
      <p:sp>
        <p:nvSpPr>
          <p:cNvPr id="4" name="矩形 3"/>
          <p:cNvSpPr/>
          <p:nvPr/>
        </p:nvSpPr>
        <p:spPr>
          <a:xfrm>
            <a:off x="1004887" y="2198669"/>
            <a:ext cx="8096397" cy="923330"/>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惟密文攻击（</a:t>
            </a:r>
            <a:r>
              <a:rPr lang="en-US" altLang="zh-CN" dirty="0">
                <a:latin typeface="+mn-ea"/>
              </a:rPr>
              <a:t>Ciphertext-only attack</a:t>
            </a:r>
            <a:r>
              <a:rPr lang="zh-CN" altLang="en-US" dirty="0">
                <a:latin typeface="+mn-ea"/>
              </a:rPr>
              <a:t>）：可利用的资源只有截获的密文和对加密算法的了解。这是最困难的破译方法。能被这种方法破译的密码体制是不安全的密码体制。</a:t>
            </a:r>
          </a:p>
        </p:txBody>
      </p:sp>
      <p:sp>
        <p:nvSpPr>
          <p:cNvPr id="6" name="矩形 5">
            <a:extLst>
              <a:ext uri="{FF2B5EF4-FFF2-40B4-BE49-F238E27FC236}">
                <a16:creationId xmlns:a16="http://schemas.microsoft.com/office/drawing/2014/main" id="{7CAD0529-FA63-4235-B671-713430732378}"/>
              </a:ext>
            </a:extLst>
          </p:cNvPr>
          <p:cNvSpPr/>
          <p:nvPr/>
        </p:nvSpPr>
        <p:spPr>
          <a:xfrm>
            <a:off x="1004887" y="1475183"/>
            <a:ext cx="7436463" cy="646331"/>
          </a:xfrm>
          <a:prstGeom prst="rect">
            <a:avLst/>
          </a:prstGeom>
        </p:spPr>
        <p:txBody>
          <a:bodyPr wrap="square">
            <a:spAutoFit/>
          </a:bodyPr>
          <a:lstStyle/>
          <a:p>
            <a:r>
              <a:rPr lang="zh-CN" altLang="en-US" dirty="0"/>
              <a:t>在已知加密算法全部知识的情况下，根据密码分析者对明文、密文等数据资源的掌握程度，密码分析攻击类型有：</a:t>
            </a:r>
          </a:p>
        </p:txBody>
      </p:sp>
      <p:sp>
        <p:nvSpPr>
          <p:cNvPr id="2" name="矩形 1">
            <a:extLst>
              <a:ext uri="{FF2B5EF4-FFF2-40B4-BE49-F238E27FC236}">
                <a16:creationId xmlns:a16="http://schemas.microsoft.com/office/drawing/2014/main" id="{7E68C74F-4371-44D6-A145-6A70AC4601D2}"/>
              </a:ext>
            </a:extLst>
          </p:cNvPr>
          <p:cNvSpPr/>
          <p:nvPr/>
        </p:nvSpPr>
        <p:spPr>
          <a:xfrm>
            <a:off x="1004887" y="3216117"/>
            <a:ext cx="7950778" cy="923330"/>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已知明文攻击（</a:t>
            </a:r>
            <a:r>
              <a:rPr lang="en-US" altLang="zh-CN" dirty="0">
                <a:latin typeface="+mn-ea"/>
              </a:rPr>
              <a:t>Plaintext-known attack</a:t>
            </a:r>
            <a:r>
              <a:rPr lang="zh-CN" altLang="en-US" dirty="0">
                <a:latin typeface="+mn-ea"/>
              </a:rPr>
              <a:t>）：除了有截获的密文外，还有一些已知的“明文</a:t>
            </a:r>
            <a:r>
              <a:rPr lang="en-US" altLang="zh-CN" dirty="0">
                <a:latin typeface="+mn-ea"/>
              </a:rPr>
              <a:t>—</a:t>
            </a:r>
            <a:r>
              <a:rPr lang="zh-CN" altLang="en-US" dirty="0">
                <a:latin typeface="+mn-ea"/>
              </a:rPr>
              <a:t>密文对” 。密码分析者的任务是推算出加密密钥或某种可以对用该密钥加密的任何消息进行解密的算法。</a:t>
            </a:r>
          </a:p>
        </p:txBody>
      </p:sp>
      <p:sp>
        <p:nvSpPr>
          <p:cNvPr id="7" name="矩形 6">
            <a:extLst>
              <a:ext uri="{FF2B5EF4-FFF2-40B4-BE49-F238E27FC236}">
                <a16:creationId xmlns:a16="http://schemas.microsoft.com/office/drawing/2014/main" id="{C55A23ED-94EF-496F-9CC4-1B7CB3FB22C5}"/>
              </a:ext>
            </a:extLst>
          </p:cNvPr>
          <p:cNvSpPr/>
          <p:nvPr/>
        </p:nvSpPr>
        <p:spPr>
          <a:xfrm>
            <a:off x="1004887" y="5805011"/>
            <a:ext cx="7805157" cy="923330"/>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选择密文攻击（</a:t>
            </a:r>
            <a:r>
              <a:rPr lang="en-US" altLang="zh-CN" dirty="0">
                <a:latin typeface="+mn-ea"/>
              </a:rPr>
              <a:t>Chosen—ciphertext attack</a:t>
            </a:r>
            <a:r>
              <a:rPr lang="zh-CN" altLang="en-US" dirty="0">
                <a:latin typeface="+mn-ea"/>
              </a:rPr>
              <a:t>）：可以选择一些密文，并得到相应的明文。密码分析者的任务是推算出密钥。这种密码分析多用于攻击公钥密码体制。</a:t>
            </a:r>
          </a:p>
        </p:txBody>
      </p:sp>
      <p:sp>
        <p:nvSpPr>
          <p:cNvPr id="8" name="矩形 7">
            <a:extLst>
              <a:ext uri="{FF2B5EF4-FFF2-40B4-BE49-F238E27FC236}">
                <a16:creationId xmlns:a16="http://schemas.microsoft.com/office/drawing/2014/main" id="{D34273BF-D05D-4C67-A9D7-2EBFD7B0FFD4}"/>
              </a:ext>
            </a:extLst>
          </p:cNvPr>
          <p:cNvSpPr/>
          <p:nvPr/>
        </p:nvSpPr>
        <p:spPr>
          <a:xfrm>
            <a:off x="1256637" y="1011733"/>
            <a:ext cx="2159566" cy="369332"/>
          </a:xfrm>
          <a:prstGeom prst="rect">
            <a:avLst/>
          </a:prstGeom>
        </p:spPr>
        <p:txBody>
          <a:bodyPr wrap="none">
            <a:spAutoFit/>
          </a:bodyPr>
          <a:lstStyle/>
          <a:p>
            <a:r>
              <a:rPr lang="zh-CN" altLang="en-US" dirty="0"/>
              <a:t>（</a:t>
            </a:r>
            <a:r>
              <a:rPr lang="en-US" altLang="zh-CN" dirty="0"/>
              <a:t>2</a:t>
            </a:r>
            <a:r>
              <a:rPr lang="zh-CN" altLang="en-US" dirty="0"/>
              <a:t>）密码分析类型</a:t>
            </a:r>
          </a:p>
        </p:txBody>
      </p:sp>
      <p:sp>
        <p:nvSpPr>
          <p:cNvPr id="9" name="矩形 8">
            <a:extLst>
              <a:ext uri="{FF2B5EF4-FFF2-40B4-BE49-F238E27FC236}">
                <a16:creationId xmlns:a16="http://schemas.microsoft.com/office/drawing/2014/main" id="{A9CDE4E2-0826-4C80-95AC-76EB78D34058}"/>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48906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4469" y="1633963"/>
            <a:ext cx="7741467" cy="646331"/>
          </a:xfrm>
          <a:prstGeom prst="rect">
            <a:avLst/>
          </a:prstGeom>
        </p:spPr>
        <p:txBody>
          <a:bodyPr wrap="square">
            <a:spAutoFit/>
          </a:bodyPr>
          <a:lstStyle/>
          <a:p>
            <a:r>
              <a:rPr lang="zh-CN" altLang="en-US" dirty="0"/>
              <a:t>衡量一个保密系统的安全性有两种基本方法：一种是无条件安全，又称完善保密性；另一种是计算安全性，又称实际保密性。</a:t>
            </a:r>
          </a:p>
        </p:txBody>
      </p:sp>
      <p:sp>
        <p:nvSpPr>
          <p:cNvPr id="4" name="矩形 3"/>
          <p:cNvSpPr/>
          <p:nvPr/>
        </p:nvSpPr>
        <p:spPr>
          <a:xfrm>
            <a:off x="714470" y="1162037"/>
            <a:ext cx="1697901" cy="369332"/>
          </a:xfrm>
          <a:prstGeom prst="rect">
            <a:avLst/>
          </a:prstGeom>
        </p:spPr>
        <p:txBody>
          <a:bodyPr wrap="none">
            <a:spAutoFit/>
          </a:bodyPr>
          <a:lstStyle/>
          <a:p>
            <a:r>
              <a:rPr lang="en-US" altLang="zh-CN" dirty="0"/>
              <a:t>5</a:t>
            </a:r>
            <a:r>
              <a:rPr lang="zh-CN" altLang="en-US" dirty="0"/>
              <a:t>、密码安全性</a:t>
            </a:r>
          </a:p>
        </p:txBody>
      </p:sp>
      <p:sp>
        <p:nvSpPr>
          <p:cNvPr id="5" name="矩形 4"/>
          <p:cNvSpPr/>
          <p:nvPr/>
        </p:nvSpPr>
        <p:spPr>
          <a:xfrm>
            <a:off x="714468" y="5195441"/>
            <a:ext cx="7741468" cy="923330"/>
          </a:xfrm>
          <a:prstGeom prst="rect">
            <a:avLst/>
          </a:prstGeom>
        </p:spPr>
        <p:txBody>
          <a:bodyPr wrap="square">
            <a:spAutoFit/>
          </a:bodyPr>
          <a:lstStyle/>
          <a:p>
            <a:r>
              <a:rPr lang="zh-CN" altLang="en-US" dirty="0"/>
              <a:t>即使利用最好的已知或未知的算法，破译密码系统所需要的计算资源远远超过破译者能够承受的极限。一般情况下，通常指所需要的计算时间远远超过人们能够承受的期限。称这样的密码体制为计算上安全的密码体制。</a:t>
            </a:r>
          </a:p>
        </p:txBody>
      </p:sp>
      <p:sp>
        <p:nvSpPr>
          <p:cNvPr id="6" name="矩形 5"/>
          <p:cNvSpPr/>
          <p:nvPr/>
        </p:nvSpPr>
        <p:spPr>
          <a:xfrm>
            <a:off x="714469" y="3137703"/>
            <a:ext cx="7741467" cy="1200329"/>
          </a:xfrm>
          <a:prstGeom prst="rect">
            <a:avLst/>
          </a:prstGeom>
        </p:spPr>
        <p:txBody>
          <a:bodyPr wrap="square">
            <a:spAutoFit/>
          </a:bodyPr>
          <a:lstStyle/>
          <a:p>
            <a:r>
              <a:rPr lang="zh-CN" altLang="en-US" dirty="0"/>
              <a:t>不论提供的密文有多少，密文中所包含的信息都不足以惟一地确定其对应的明文。即使具有无限计算资源（如时间、计算能力、空间、资金和设备等）的密码分析者也无法破译某个密码系统。称这样的密码体制为无条件安全的密码体制。</a:t>
            </a:r>
          </a:p>
        </p:txBody>
      </p:sp>
      <p:sp>
        <p:nvSpPr>
          <p:cNvPr id="7" name="矩形 6"/>
          <p:cNvSpPr/>
          <p:nvPr/>
        </p:nvSpPr>
        <p:spPr>
          <a:xfrm>
            <a:off x="714468" y="2642028"/>
            <a:ext cx="4985660"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t>无条件安全（</a:t>
            </a:r>
            <a:r>
              <a:rPr lang="en-US" altLang="zh-CN" dirty="0"/>
              <a:t>Unconditionally Security</a:t>
            </a:r>
            <a:r>
              <a:rPr lang="zh-CN" altLang="en-US" dirty="0"/>
              <a:t>）：</a:t>
            </a:r>
          </a:p>
        </p:txBody>
      </p:sp>
      <p:sp>
        <p:nvSpPr>
          <p:cNvPr id="8" name="矩形 7"/>
          <p:cNvSpPr/>
          <p:nvPr/>
        </p:nvSpPr>
        <p:spPr>
          <a:xfrm>
            <a:off x="714468" y="4668387"/>
            <a:ext cx="4966424"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t>计算安全性（</a:t>
            </a:r>
            <a:r>
              <a:rPr lang="en-US" altLang="zh-CN" dirty="0"/>
              <a:t>Computational Security</a:t>
            </a:r>
            <a:r>
              <a:rPr lang="zh-CN" altLang="en-US" dirty="0"/>
              <a:t>）：</a:t>
            </a:r>
          </a:p>
        </p:txBody>
      </p:sp>
      <p:sp>
        <p:nvSpPr>
          <p:cNvPr id="10" name="矩形 9">
            <a:extLst>
              <a:ext uri="{FF2B5EF4-FFF2-40B4-BE49-F238E27FC236}">
                <a16:creationId xmlns:a16="http://schemas.microsoft.com/office/drawing/2014/main" id="{4E23DC39-C041-4A99-894F-D2E346185A0E}"/>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31518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3325644" y="2426876"/>
            <a:ext cx="26962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a:t>
            </a:r>
            <a:r>
              <a:rPr lang="zh-CN" altLang="en-US" sz="2400" dirty="0">
                <a:solidFill>
                  <a:schemeClr val="tx1"/>
                </a:solidFill>
              </a:rPr>
              <a:t>传统密码技术</a:t>
            </a:r>
          </a:p>
        </p:txBody>
      </p:sp>
      <p:sp>
        <p:nvSpPr>
          <p:cNvPr id="21508" name="文本框 3"/>
          <p:cNvSpPr txBox="1">
            <a:spLocks noChangeArrowheads="1"/>
          </p:cNvSpPr>
          <p:nvPr/>
        </p:nvSpPr>
        <p:spPr bwMode="auto">
          <a:xfrm>
            <a:off x="3325644" y="3813080"/>
            <a:ext cx="3855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2.4 </a:t>
            </a:r>
            <a:r>
              <a:rPr lang="zh-CN" altLang="en-US" sz="2400" dirty="0">
                <a:solidFill>
                  <a:schemeClr val="tx1"/>
                </a:solidFill>
              </a:rPr>
              <a:t>非对称密码技术</a:t>
            </a:r>
          </a:p>
        </p:txBody>
      </p:sp>
      <p:sp>
        <p:nvSpPr>
          <p:cNvPr id="6" name="文本框 5"/>
          <p:cNvSpPr txBox="1">
            <a:spLocks noChangeArrowheads="1"/>
          </p:cNvSpPr>
          <p:nvPr/>
        </p:nvSpPr>
        <p:spPr bwMode="auto">
          <a:xfrm>
            <a:off x="3325644" y="1733774"/>
            <a:ext cx="23451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schemeClr val="tx1"/>
                </a:solidFill>
              </a:rPr>
              <a:t>密码学概述</a:t>
            </a:r>
          </a:p>
        </p:txBody>
      </p:sp>
      <p:sp>
        <p:nvSpPr>
          <p:cNvPr id="7" name="文本框 6"/>
          <p:cNvSpPr txBox="1">
            <a:spLocks noChangeArrowheads="1"/>
          </p:cNvSpPr>
          <p:nvPr/>
        </p:nvSpPr>
        <p:spPr bwMode="auto">
          <a:xfrm>
            <a:off x="3325644" y="3119978"/>
            <a:ext cx="2876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2.3 </a:t>
            </a:r>
            <a:r>
              <a:rPr lang="zh-CN" altLang="en-US" sz="2400" dirty="0">
                <a:solidFill>
                  <a:schemeClr val="tx1"/>
                </a:solidFill>
              </a:rPr>
              <a:t>对称密码技术</a:t>
            </a:r>
          </a:p>
        </p:txBody>
      </p:sp>
      <p:sp>
        <p:nvSpPr>
          <p:cNvPr id="8" name="文本框 7">
            <a:extLst>
              <a:ext uri="{FF2B5EF4-FFF2-40B4-BE49-F238E27FC236}">
                <a16:creationId xmlns:a16="http://schemas.microsoft.com/office/drawing/2014/main" id="{49B0E7A3-8849-4978-97E1-808DA3F8A425}"/>
              </a:ext>
            </a:extLst>
          </p:cNvPr>
          <p:cNvSpPr txBox="1"/>
          <p:nvPr/>
        </p:nvSpPr>
        <p:spPr>
          <a:xfrm>
            <a:off x="3029238" y="235784"/>
            <a:ext cx="3564948" cy="523220"/>
          </a:xfrm>
          <a:prstGeom prst="rect">
            <a:avLst/>
          </a:prstGeom>
          <a:noFill/>
        </p:spPr>
        <p:txBody>
          <a:bodyPr wrap="square">
            <a:spAutoFit/>
          </a:bodyPr>
          <a:lstStyle/>
          <a:p>
            <a:pPr marL="0" lvl="1" eaLnBrk="1" fontAlgn="auto" hangingPunct="1">
              <a:spcBef>
                <a:spcPts val="2400"/>
              </a:spcBef>
              <a:spcAft>
                <a:spcPts val="0"/>
              </a:spcAft>
              <a:defRPr/>
            </a:pPr>
            <a:r>
              <a:rPr lang="zh-CN" altLang="en-US" sz="2800" dirty="0">
                <a:latin typeface="+mj-ea"/>
              </a:rPr>
              <a:t>第</a:t>
            </a:r>
            <a:r>
              <a:rPr lang="en-US" altLang="zh-CN" sz="2800" dirty="0">
                <a:latin typeface="+mj-ea"/>
              </a:rPr>
              <a:t>2</a:t>
            </a:r>
            <a:r>
              <a:rPr lang="zh-CN" altLang="en-US" sz="2800" dirty="0">
                <a:latin typeface="+mj-ea"/>
              </a:rPr>
              <a:t>章 加密技术</a:t>
            </a:r>
          </a:p>
        </p:txBody>
      </p:sp>
    </p:spTree>
    <p:extLst>
      <p:ext uri="{BB962C8B-B14F-4D97-AF65-F5344CB8AC3E}">
        <p14:creationId xmlns:p14="http://schemas.microsoft.com/office/powerpoint/2010/main" val="189107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after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par>
                          <p:cTn id="9" fill="hold">
                            <p:stCondLst>
                              <p:cond delay="2000"/>
                            </p:stCondLst>
                            <p:childTnLst>
                              <p:par>
                                <p:cTn id="10" presetID="3" presetClass="emph" presetSubtype="2" fill="hold" grpId="0" nodeType="afterEffect">
                                  <p:stCondLst>
                                    <p:cond delay="0"/>
                                  </p:stCondLst>
                                  <p:childTnLst>
                                    <p:animClr clrSpc="rgb" dir="cw">
                                      <p:cBhvr override="childStyle">
                                        <p:cTn id="11"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47D32F5C-DE33-4FA3-B1EB-74FAA2EA3A4D}"/>
              </a:ext>
            </a:extLst>
          </p:cNvPr>
          <p:cNvSpPr txBox="1">
            <a:spLocks noChangeArrowheads="1"/>
          </p:cNvSpPr>
          <p:nvPr/>
        </p:nvSpPr>
        <p:spPr bwMode="auto">
          <a:xfrm>
            <a:off x="1121216" y="1479831"/>
            <a:ext cx="3527625" cy="260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1" lang="zh-CN" altLang="en-US" sz="3200" b="0" i="0" u="none" strike="noStrike" kern="1200" cap="none" spc="0" normalizeH="0" baseline="0" noProof="0" dirty="0">
                <a:ln>
                  <a:noFill/>
                </a:ln>
                <a:solidFill>
                  <a:srgbClr val="000000"/>
                </a:solidFill>
                <a:effectLst/>
                <a:uLnTx/>
                <a:uFillTx/>
                <a:latin typeface="Tahoma"/>
                <a:ea typeface="宋体"/>
                <a:cs typeface="+mn-cs"/>
              </a:rPr>
              <a:t>移位密码</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1" lang="zh-CN" altLang="en-US" sz="3200" b="0" i="0" u="none" strike="noStrike" kern="1200" cap="none" spc="0" normalizeH="0" baseline="0" noProof="0" dirty="0">
                <a:ln>
                  <a:noFill/>
                </a:ln>
                <a:solidFill>
                  <a:srgbClr val="000000"/>
                </a:solidFill>
                <a:effectLst/>
                <a:uLnTx/>
                <a:uFillTx/>
                <a:latin typeface="Tahoma"/>
                <a:ea typeface="宋体"/>
                <a:cs typeface="+mn-cs"/>
              </a:rPr>
              <a:t>仿射密码</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1" lang="zh-CN" altLang="en-US" sz="3200" b="0" i="0" u="none" strike="noStrike" kern="1200" cap="none" spc="0" normalizeH="0" baseline="0" noProof="0" dirty="0">
                <a:ln>
                  <a:noFill/>
                </a:ln>
                <a:solidFill>
                  <a:srgbClr val="000000"/>
                </a:solidFill>
                <a:effectLst/>
                <a:uLnTx/>
                <a:uFillTx/>
                <a:latin typeface="Tahoma"/>
                <a:ea typeface="宋体"/>
                <a:cs typeface="+mn-cs"/>
              </a:rPr>
              <a:t>代换密码</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1" lang="zh-CN" altLang="en-US" sz="3200" b="0" i="0" u="none" strike="noStrike" kern="1200" cap="none" spc="0" normalizeH="0" baseline="0" noProof="0" dirty="0">
                <a:ln>
                  <a:noFill/>
                </a:ln>
                <a:solidFill>
                  <a:srgbClr val="000000"/>
                </a:solidFill>
                <a:effectLst/>
                <a:uLnTx/>
                <a:uFillTx/>
                <a:latin typeface="Tahoma"/>
                <a:ea typeface="宋体"/>
                <a:cs typeface="+mn-cs"/>
              </a:rPr>
              <a:t>置换密码</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endParaRPr kumimoji="1" lang="zh-CN" altLang="en-US" sz="3200" b="0" i="0" u="none" strike="noStrike" kern="1200" cap="none" spc="0" normalizeH="0" baseline="0" noProof="0" dirty="0">
              <a:ln>
                <a:noFill/>
              </a:ln>
              <a:solidFill>
                <a:srgbClr val="000000"/>
              </a:solidFill>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endParaRPr kumimoji="1" lang="zh-CN" altLang="en-US" sz="3200" b="0" i="0" u="none" strike="noStrike" kern="1200" cap="none" spc="0" normalizeH="0" baseline="0" noProof="0" dirty="0">
              <a:ln>
                <a:noFill/>
              </a:ln>
              <a:solidFill>
                <a:srgbClr val="000000"/>
              </a:solidFill>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endParaRPr kumimoji="1" lang="zh-CN" altLang="en-US" sz="3200" b="0" i="0" u="none" strike="noStrike" kern="1200" cap="none" spc="0" normalizeH="0" baseline="0" noProof="0" dirty="0">
              <a:ln>
                <a:noFill/>
              </a:ln>
              <a:solidFill>
                <a:srgbClr val="000000"/>
              </a:solidFill>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endParaRPr kumimoji="1" lang="en-US" altLang="zh-CN" sz="3200" b="0" i="0" u="none" strike="noStrike" kern="1200" cap="none" spc="0" normalizeH="0" baseline="0" noProof="0" dirty="0">
              <a:ln>
                <a:noFill/>
              </a:ln>
              <a:solidFill>
                <a:srgbClr val="000000"/>
              </a:solidFill>
              <a:effectLst/>
              <a:uLnTx/>
              <a:uFillTx/>
              <a:latin typeface="Tahoma"/>
              <a:ea typeface="宋体"/>
              <a:cs typeface="+mn-cs"/>
            </a:endParaRPr>
          </a:p>
        </p:txBody>
      </p:sp>
      <p:sp>
        <p:nvSpPr>
          <p:cNvPr id="4" name="矩形 3">
            <a:extLst>
              <a:ext uri="{FF2B5EF4-FFF2-40B4-BE49-F238E27FC236}">
                <a16:creationId xmlns:a16="http://schemas.microsoft.com/office/drawing/2014/main" id="{F970866C-8B08-4547-BD2B-053699F07312}"/>
              </a:ext>
            </a:extLst>
          </p:cNvPr>
          <p:cNvSpPr/>
          <p:nvPr/>
        </p:nvSpPr>
        <p:spPr>
          <a:xfrm>
            <a:off x="3596698" y="184867"/>
            <a:ext cx="3057247" cy="523220"/>
          </a:xfrm>
          <a:prstGeom prst="rect">
            <a:avLst/>
          </a:prstGeom>
        </p:spPr>
        <p:txBody>
          <a:bodyPr wrap="none">
            <a:spAutoFit/>
          </a:bodyPr>
          <a:lstStyle/>
          <a:p>
            <a:r>
              <a:rPr lang="en-US" altLang="zh-CN" sz="2800" dirty="0">
                <a:latin typeface="+mn-ea"/>
              </a:rPr>
              <a:t>2.2 </a:t>
            </a:r>
            <a:r>
              <a:rPr lang="zh-CN" altLang="en-US" sz="2800" dirty="0"/>
              <a:t>传统密码技术</a:t>
            </a:r>
          </a:p>
        </p:txBody>
      </p:sp>
    </p:spTree>
    <p:extLst>
      <p:ext uri="{BB962C8B-B14F-4D97-AF65-F5344CB8AC3E}">
        <p14:creationId xmlns:p14="http://schemas.microsoft.com/office/powerpoint/2010/main" val="56057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90C564E-69D3-45D6-95BB-9E863A36CBC9}"/>
              </a:ext>
            </a:extLst>
          </p:cNvPr>
          <p:cNvSpPr>
            <a:spLocks noGrp="1" noChangeArrowheads="1"/>
          </p:cNvSpPr>
          <p:nvPr>
            <p:ph type="title"/>
          </p:nvPr>
        </p:nvSpPr>
        <p:spPr>
          <a:xfrm>
            <a:off x="1145255" y="1158630"/>
            <a:ext cx="3247945" cy="674011"/>
          </a:xfrm>
        </p:spPr>
        <p:txBody>
          <a:bodyPr/>
          <a:lstStyle/>
          <a:p>
            <a:r>
              <a:rPr lang="zh-CN" altLang="en-US" sz="2400" dirty="0"/>
              <a:t>一、移位密码</a:t>
            </a:r>
          </a:p>
        </p:txBody>
      </p:sp>
      <p:sp>
        <p:nvSpPr>
          <p:cNvPr id="18435" name="Rectangle 3">
            <a:extLst>
              <a:ext uri="{FF2B5EF4-FFF2-40B4-BE49-F238E27FC236}">
                <a16:creationId xmlns:a16="http://schemas.microsoft.com/office/drawing/2014/main" id="{88663FE3-5DA2-4F79-8CDB-D80628BDA919}"/>
              </a:ext>
            </a:extLst>
          </p:cNvPr>
          <p:cNvSpPr>
            <a:spLocks noGrp="1" noChangeArrowheads="1"/>
          </p:cNvSpPr>
          <p:nvPr>
            <p:ph type="body" idx="4294967295"/>
          </p:nvPr>
        </p:nvSpPr>
        <p:spPr>
          <a:xfrm>
            <a:off x="1145255" y="2095039"/>
            <a:ext cx="6591300" cy="3778250"/>
          </a:xfrm>
        </p:spPr>
        <p:txBody>
          <a:bodyPr/>
          <a:lstStyle/>
          <a:p>
            <a:pPr>
              <a:buFont typeface="Wingdings" panose="05000000000000000000" pitchFamily="2" charset="2"/>
              <a:buNone/>
            </a:pPr>
            <a:r>
              <a:rPr lang="zh-CN" altLang="en-US" sz="2000" dirty="0">
                <a:latin typeface="+mn-ea"/>
              </a:rPr>
              <a:t>加密算法：</a:t>
            </a:r>
            <a:r>
              <a:rPr lang="en-US" altLang="zh-CN" sz="2000" dirty="0">
                <a:latin typeface="+mn-ea"/>
              </a:rPr>
              <a:t>c = </a:t>
            </a:r>
            <a:r>
              <a:rPr lang="en-US" altLang="en-US" sz="2000" dirty="0">
                <a:latin typeface="+mn-ea"/>
              </a:rPr>
              <a:t>E</a:t>
            </a:r>
            <a:r>
              <a:rPr lang="en-US" altLang="en-US" sz="2000" baseline="-25000" dirty="0">
                <a:latin typeface="+mn-ea"/>
              </a:rPr>
              <a:t>k</a:t>
            </a:r>
            <a:r>
              <a:rPr lang="en-US" altLang="en-US" sz="2000" dirty="0">
                <a:latin typeface="+mn-ea"/>
              </a:rPr>
              <a:t>(m) = (m + k) mod q</a:t>
            </a:r>
          </a:p>
          <a:p>
            <a:pPr>
              <a:buFont typeface="Wingdings" panose="05000000000000000000" pitchFamily="2" charset="2"/>
              <a:buNone/>
            </a:pPr>
            <a:r>
              <a:rPr lang="zh-CN" altLang="zh-CN" sz="2000" dirty="0">
                <a:latin typeface="+mn-ea"/>
              </a:rPr>
              <a:t>解密</a:t>
            </a:r>
            <a:r>
              <a:rPr lang="zh-CN" altLang="en-US" sz="2000" dirty="0">
                <a:latin typeface="+mn-ea"/>
              </a:rPr>
              <a:t>算法：</a:t>
            </a:r>
            <a:r>
              <a:rPr lang="en-US" altLang="en-US" sz="2000" dirty="0">
                <a:latin typeface="+mn-ea"/>
              </a:rPr>
              <a:t>m = D</a:t>
            </a:r>
            <a:r>
              <a:rPr lang="en-US" altLang="en-US" sz="2000" baseline="-25000" dirty="0">
                <a:latin typeface="+mn-ea"/>
              </a:rPr>
              <a:t>k</a:t>
            </a:r>
            <a:r>
              <a:rPr lang="en-US" altLang="en-US" sz="2000" dirty="0">
                <a:latin typeface="+mn-ea"/>
              </a:rPr>
              <a:t>(c) = (c - k) mod q</a:t>
            </a:r>
          </a:p>
          <a:p>
            <a:pPr>
              <a:buFont typeface="Wingdings" panose="05000000000000000000" pitchFamily="2" charset="2"/>
              <a:buNone/>
            </a:pPr>
            <a:r>
              <a:rPr lang="zh-CN" altLang="zh-CN" sz="2000" dirty="0">
                <a:latin typeface="+mn-ea"/>
              </a:rPr>
              <a:t>特定</a:t>
            </a:r>
            <a:r>
              <a:rPr lang="zh-CN" altLang="en-US" sz="2000" dirty="0">
                <a:latin typeface="+mn-ea"/>
              </a:rPr>
              <a:t>地</a:t>
            </a:r>
            <a:r>
              <a:rPr lang="en-US" altLang="zh-CN" sz="2000" dirty="0">
                <a:latin typeface="+mn-ea"/>
              </a:rPr>
              <a:t>(</a:t>
            </a:r>
            <a:r>
              <a:rPr lang="zh-CN" altLang="en-US" sz="2000" dirty="0">
                <a:latin typeface="+mn-ea"/>
              </a:rPr>
              <a:t>恺撒密码</a:t>
            </a:r>
            <a:r>
              <a:rPr lang="en-US" altLang="zh-CN" sz="2000" dirty="0">
                <a:latin typeface="+mn-ea"/>
              </a:rPr>
              <a:t>)</a:t>
            </a:r>
            <a:r>
              <a:rPr lang="zh-CN" altLang="en-US" sz="2000" dirty="0">
                <a:latin typeface="+mn-ea"/>
              </a:rPr>
              <a:t>：</a:t>
            </a:r>
            <a:r>
              <a:rPr lang="en-US" altLang="zh-CN" sz="2000" dirty="0">
                <a:latin typeface="+mn-ea"/>
              </a:rPr>
              <a:t>m = c = </a:t>
            </a:r>
            <a:r>
              <a:rPr lang="en-US" altLang="zh-CN" sz="2000" dirty="0" err="1">
                <a:latin typeface="+mn-ea"/>
              </a:rPr>
              <a:t>Zq</a:t>
            </a:r>
            <a:r>
              <a:rPr lang="en-US" altLang="zh-CN" sz="2000" dirty="0">
                <a:latin typeface="+mn-ea"/>
              </a:rPr>
              <a:t> , </a:t>
            </a:r>
            <a:r>
              <a:rPr lang="en-US" altLang="en-US" sz="2000" dirty="0">
                <a:latin typeface="+mn-ea"/>
              </a:rPr>
              <a:t>q = 26;</a:t>
            </a:r>
          </a:p>
          <a:p>
            <a:pPr>
              <a:buFont typeface="Wingdings" panose="05000000000000000000" pitchFamily="2" charset="2"/>
              <a:buNone/>
            </a:pPr>
            <a:r>
              <a:rPr lang="zh-CN" altLang="zh-CN" sz="2000" dirty="0">
                <a:latin typeface="+mn-ea"/>
              </a:rPr>
              <a:t>例：(</a:t>
            </a:r>
            <a:r>
              <a:rPr lang="en-US" altLang="zh-CN" sz="2000" dirty="0">
                <a:latin typeface="+mn-ea"/>
              </a:rPr>
              <a:t>k=3)</a:t>
            </a:r>
          </a:p>
          <a:p>
            <a:pPr>
              <a:buFont typeface="Wingdings" panose="05000000000000000000" pitchFamily="2" charset="2"/>
              <a:buNone/>
            </a:pPr>
            <a:r>
              <a:rPr lang="zh-CN" altLang="en-US" sz="2000" dirty="0">
                <a:latin typeface="+mn-ea"/>
              </a:rPr>
              <a:t>明文：</a:t>
            </a:r>
            <a:r>
              <a:rPr lang="en-US" altLang="zh-CN" sz="2000" dirty="0">
                <a:latin typeface="+mn-ea"/>
              </a:rPr>
              <a:t>meet me after the party</a:t>
            </a:r>
          </a:p>
          <a:p>
            <a:pPr>
              <a:buFont typeface="Wingdings" panose="05000000000000000000" pitchFamily="2" charset="2"/>
              <a:buNone/>
            </a:pPr>
            <a:r>
              <a:rPr lang="zh-CN" altLang="en-US" sz="2000" dirty="0">
                <a:latin typeface="+mn-ea"/>
              </a:rPr>
              <a:t>密文：</a:t>
            </a:r>
            <a:r>
              <a:rPr lang="en-US" altLang="zh-CN" sz="2000" dirty="0" err="1">
                <a:latin typeface="+mn-ea"/>
              </a:rPr>
              <a:t>phhw</a:t>
            </a:r>
            <a:r>
              <a:rPr lang="en-US" altLang="zh-CN" sz="2000" dirty="0">
                <a:latin typeface="+mn-ea"/>
              </a:rPr>
              <a:t> </a:t>
            </a:r>
            <a:r>
              <a:rPr lang="en-US" altLang="zh-CN" sz="2000" dirty="0" err="1">
                <a:latin typeface="+mn-ea"/>
              </a:rPr>
              <a:t>ph</a:t>
            </a:r>
            <a:r>
              <a:rPr lang="en-US" altLang="zh-CN" sz="2000" dirty="0">
                <a:latin typeface="+mn-ea"/>
              </a:rPr>
              <a:t> </a:t>
            </a:r>
            <a:r>
              <a:rPr lang="en-US" altLang="zh-CN" sz="2000" dirty="0" err="1">
                <a:latin typeface="+mn-ea"/>
              </a:rPr>
              <a:t>diwhu</a:t>
            </a:r>
            <a:r>
              <a:rPr lang="en-US" altLang="zh-CN" sz="2000" dirty="0">
                <a:latin typeface="+mn-ea"/>
              </a:rPr>
              <a:t> </a:t>
            </a:r>
            <a:r>
              <a:rPr lang="en-US" altLang="zh-CN" sz="2000" dirty="0" err="1">
                <a:latin typeface="+mn-ea"/>
              </a:rPr>
              <a:t>wkh</a:t>
            </a:r>
            <a:r>
              <a:rPr lang="en-US" altLang="zh-CN" sz="2000" dirty="0">
                <a:latin typeface="+mn-ea"/>
              </a:rPr>
              <a:t> </a:t>
            </a:r>
            <a:r>
              <a:rPr lang="en-US" altLang="zh-CN" sz="2000" dirty="0" err="1">
                <a:latin typeface="+mn-ea"/>
              </a:rPr>
              <a:t>sduwb</a:t>
            </a:r>
            <a:endParaRPr lang="en-US" altLang="zh-CN" sz="2000" dirty="0">
              <a:latin typeface="+mn-ea"/>
            </a:endParaRPr>
          </a:p>
          <a:p>
            <a:endParaRPr lang="en-US" altLang="zh-CN" sz="2000" dirty="0">
              <a:latin typeface="+mn-ea"/>
            </a:endParaRPr>
          </a:p>
        </p:txBody>
      </p:sp>
      <p:sp>
        <p:nvSpPr>
          <p:cNvPr id="4" name="矩形 3">
            <a:extLst>
              <a:ext uri="{FF2B5EF4-FFF2-40B4-BE49-F238E27FC236}">
                <a16:creationId xmlns:a16="http://schemas.microsoft.com/office/drawing/2014/main" id="{B65F890A-4073-4717-9FD5-6426D261D379}"/>
              </a:ext>
            </a:extLst>
          </p:cNvPr>
          <p:cNvSpPr/>
          <p:nvPr/>
        </p:nvSpPr>
        <p:spPr>
          <a:xfrm>
            <a:off x="3596698" y="184867"/>
            <a:ext cx="3057247" cy="523220"/>
          </a:xfrm>
          <a:prstGeom prst="rect">
            <a:avLst/>
          </a:prstGeom>
        </p:spPr>
        <p:txBody>
          <a:bodyPr wrap="none">
            <a:spAutoFit/>
          </a:bodyPr>
          <a:lstStyle/>
          <a:p>
            <a:r>
              <a:rPr lang="en-US" altLang="zh-CN" sz="2800" dirty="0">
                <a:latin typeface="+mn-ea"/>
              </a:rPr>
              <a:t>2.2 </a:t>
            </a:r>
            <a:r>
              <a:rPr lang="zh-CN" altLang="en-US" sz="2800" dirty="0"/>
              <a:t>传统密码技术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Effect transition="in" filter="fade">
                                      <p:cBhvr>
                                        <p:cTn id="7" dur="1000"/>
                                        <p:tgtEl>
                                          <p:spTgt spid="18435">
                                            <p:txEl>
                                              <p:pRg st="3" end="3"/>
                                            </p:txEl>
                                          </p:spTgt>
                                        </p:tgtEl>
                                      </p:cBhvr>
                                    </p:animEffect>
                                    <p:anim calcmode="lin" valueType="num">
                                      <p:cBhvr>
                                        <p:cTn id="8" dur="10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5">
                                            <p:txEl>
                                              <p:pRg st="4" end="4"/>
                                            </p:txEl>
                                          </p:spTgt>
                                        </p:tgtEl>
                                        <p:attrNameLst>
                                          <p:attrName>style.visibility</p:attrName>
                                        </p:attrNameLst>
                                      </p:cBhvr>
                                      <p:to>
                                        <p:strVal val="visible"/>
                                      </p:to>
                                    </p:set>
                                    <p:animEffect transition="in" filter="fade">
                                      <p:cBhvr>
                                        <p:cTn id="14" dur="1000"/>
                                        <p:tgtEl>
                                          <p:spTgt spid="18435">
                                            <p:txEl>
                                              <p:pRg st="4" end="4"/>
                                            </p:txEl>
                                          </p:spTgt>
                                        </p:tgtEl>
                                      </p:cBhvr>
                                    </p:animEffect>
                                    <p:anim calcmode="lin" valueType="num">
                                      <p:cBhvr>
                                        <p:cTn id="15" dur="10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84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animEffect transition="in" filter="fade">
                                      <p:cBhvr>
                                        <p:cTn id="21" dur="1000"/>
                                        <p:tgtEl>
                                          <p:spTgt spid="18435">
                                            <p:txEl>
                                              <p:pRg st="5" end="5"/>
                                            </p:txEl>
                                          </p:spTgt>
                                        </p:tgtEl>
                                      </p:cBhvr>
                                    </p:animEffect>
                                    <p:anim calcmode="lin" valueType="num">
                                      <p:cBhvr>
                                        <p:cTn id="22" dur="10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843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3"/>
          <p:cNvSpPr>
            <a:spLocks noGrp="1"/>
          </p:cNvSpPr>
          <p:nvPr>
            <p:ph type="title"/>
          </p:nvPr>
        </p:nvSpPr>
        <p:spPr>
          <a:xfrm>
            <a:off x="2801938" y="585788"/>
            <a:ext cx="3122612" cy="584200"/>
          </a:xfrm>
        </p:spPr>
        <p:txBody>
          <a:bodyPr/>
          <a:lstStyle/>
          <a:p>
            <a:pPr marL="342900" indent="-342900" algn="ctr" eaLnBrk="1" hangingPunct="1"/>
            <a:r>
              <a:rPr lang="zh-CN" altLang="en-US" sz="3300">
                <a:solidFill>
                  <a:schemeClr val="tx1"/>
                </a:solidFill>
                <a:ea typeface="宋体" panose="02010600030101010101" pitchFamily="2" charset="-122"/>
              </a:rPr>
              <a:t>课程内容</a:t>
            </a:r>
          </a:p>
        </p:txBody>
      </p:sp>
      <p:sp>
        <p:nvSpPr>
          <p:cNvPr id="2" name="矩形 1"/>
          <p:cNvSpPr/>
          <p:nvPr/>
        </p:nvSpPr>
        <p:spPr>
          <a:xfrm>
            <a:off x="3272933" y="2302006"/>
            <a:ext cx="2339102" cy="461665"/>
          </a:xfrm>
          <a:prstGeom prst="rect">
            <a:avLst/>
          </a:prstGeom>
          <a:noFill/>
        </p:spPr>
        <p:txBody>
          <a:bodyPr wrap="none">
            <a:spAutoFit/>
          </a:bodyPr>
          <a:lstStyle/>
          <a:p>
            <a:pPr marL="0" lvl="1" eaLnBrk="1" fontAlgn="auto" hangingPunct="1">
              <a:spcBef>
                <a:spcPts val="2400"/>
              </a:spcBef>
              <a:spcAft>
                <a:spcPts val="0"/>
              </a:spcAft>
              <a:defRPr/>
            </a:pPr>
            <a:r>
              <a:rPr lang="zh-CN" altLang="en-US" sz="2400" dirty="0">
                <a:latin typeface="+mj-ea"/>
                <a:ea typeface="+mj-ea"/>
              </a:rPr>
              <a:t>第</a:t>
            </a:r>
            <a:r>
              <a:rPr lang="en-US" altLang="zh-CN" sz="2400" dirty="0">
                <a:latin typeface="+mj-ea"/>
                <a:ea typeface="+mj-ea"/>
              </a:rPr>
              <a:t>2</a:t>
            </a:r>
            <a:r>
              <a:rPr lang="zh-CN" altLang="en-US" sz="2400" dirty="0">
                <a:latin typeface="+mj-ea"/>
                <a:ea typeface="+mj-ea"/>
              </a:rPr>
              <a:t>章 </a:t>
            </a:r>
            <a:r>
              <a:rPr lang="zh-CN" altLang="en-US" sz="2400" dirty="0">
                <a:latin typeface="+mj-ea"/>
              </a:rPr>
              <a:t>加密技术</a:t>
            </a:r>
            <a:endParaRPr lang="zh-CN" altLang="en-US" sz="2400" dirty="0">
              <a:latin typeface="+mj-ea"/>
              <a:ea typeface="+mj-ea"/>
            </a:endParaRPr>
          </a:p>
        </p:txBody>
      </p:sp>
      <p:sp>
        <p:nvSpPr>
          <p:cNvPr id="3" name="矩形 2"/>
          <p:cNvSpPr/>
          <p:nvPr/>
        </p:nvSpPr>
        <p:spPr>
          <a:xfrm>
            <a:off x="3272933" y="1678863"/>
            <a:ext cx="1723549" cy="461665"/>
          </a:xfrm>
          <a:prstGeom prst="rect">
            <a:avLst/>
          </a:prstGeom>
        </p:spPr>
        <p:txBody>
          <a:bodyPr wrap="none">
            <a:spAutoFit/>
          </a:bodyPr>
          <a:lstStyle/>
          <a:p>
            <a:pPr marL="0" lvl="1" eaLnBrk="1" fontAlgn="auto" hangingPunct="1">
              <a:spcBef>
                <a:spcPts val="2400"/>
              </a:spcBef>
              <a:spcAft>
                <a:spcPts val="0"/>
              </a:spcAft>
              <a:defRPr/>
            </a:pPr>
            <a:r>
              <a:rPr lang="zh-CN" altLang="en-US" sz="2400" dirty="0">
                <a:latin typeface="+mj-ea"/>
                <a:ea typeface="+mj-ea"/>
              </a:rPr>
              <a:t>第</a:t>
            </a:r>
            <a:r>
              <a:rPr lang="en-US" altLang="zh-CN" sz="2400" dirty="0">
                <a:latin typeface="+mj-ea"/>
                <a:ea typeface="+mj-ea"/>
              </a:rPr>
              <a:t>1</a:t>
            </a:r>
            <a:r>
              <a:rPr lang="zh-CN" altLang="en-US" sz="2400" dirty="0">
                <a:latin typeface="+mj-ea"/>
                <a:ea typeface="+mj-ea"/>
              </a:rPr>
              <a:t>章 绪论</a:t>
            </a:r>
            <a:endParaRPr lang="en-US" altLang="zh-CN" sz="2400" dirty="0">
              <a:latin typeface="+mj-ea"/>
              <a:ea typeface="+mj-ea"/>
            </a:endParaRPr>
          </a:p>
        </p:txBody>
      </p:sp>
      <p:sp>
        <p:nvSpPr>
          <p:cNvPr id="5" name="矩形 4"/>
          <p:cNvSpPr/>
          <p:nvPr/>
        </p:nvSpPr>
        <p:spPr>
          <a:xfrm>
            <a:off x="3272933" y="2925149"/>
            <a:ext cx="3262312" cy="461665"/>
          </a:xfrm>
          <a:prstGeom prst="rect">
            <a:avLst/>
          </a:prstGeom>
        </p:spPr>
        <p:txBody>
          <a:bodyPr>
            <a:spAutoFit/>
          </a:bodyPr>
          <a:lstStyle/>
          <a:p>
            <a:pPr eaLnBrk="1" fontAlgn="auto" hangingPunct="1">
              <a:spcBef>
                <a:spcPts val="0"/>
              </a:spcBef>
              <a:spcAft>
                <a:spcPts val="0"/>
              </a:spcAft>
              <a:defRPr/>
            </a:pPr>
            <a:r>
              <a:rPr lang="zh-CN" altLang="en-US" sz="2400" dirty="0">
                <a:latin typeface="+mj-ea"/>
                <a:ea typeface="+mj-ea"/>
              </a:rPr>
              <a:t>第</a:t>
            </a:r>
            <a:r>
              <a:rPr lang="en-US" altLang="zh-CN" sz="2400" dirty="0">
                <a:latin typeface="+mj-ea"/>
                <a:ea typeface="+mj-ea"/>
              </a:rPr>
              <a:t>3</a:t>
            </a:r>
            <a:r>
              <a:rPr lang="zh-CN" altLang="en-US" sz="2400" dirty="0">
                <a:latin typeface="+mj-ea"/>
                <a:ea typeface="+mj-ea"/>
              </a:rPr>
              <a:t>章 隐藏技术</a:t>
            </a:r>
          </a:p>
        </p:txBody>
      </p:sp>
      <p:sp>
        <p:nvSpPr>
          <p:cNvPr id="9" name="矩形 8">
            <a:extLst>
              <a:ext uri="{FF2B5EF4-FFF2-40B4-BE49-F238E27FC236}">
                <a16:creationId xmlns:a16="http://schemas.microsoft.com/office/drawing/2014/main" id="{798D9D8E-B085-4B34-9A2C-887C7168C804}"/>
              </a:ext>
            </a:extLst>
          </p:cNvPr>
          <p:cNvSpPr/>
          <p:nvPr/>
        </p:nvSpPr>
        <p:spPr>
          <a:xfrm>
            <a:off x="3274224" y="4171435"/>
            <a:ext cx="2954655" cy="461665"/>
          </a:xfrm>
          <a:prstGeom prst="rect">
            <a:avLst/>
          </a:prstGeom>
        </p:spPr>
        <p:txBody>
          <a:bodyPr wrap="none">
            <a:spAutoFit/>
          </a:bodyPr>
          <a:lstStyle/>
          <a:p>
            <a:pPr marL="0" lvl="1" eaLnBrk="1" fontAlgn="auto" hangingPunct="1">
              <a:spcBef>
                <a:spcPts val="2400"/>
              </a:spcBef>
              <a:spcAft>
                <a:spcPts val="0"/>
              </a:spcAft>
              <a:defRPr/>
            </a:pPr>
            <a:r>
              <a:rPr lang="zh-CN" altLang="en-US" sz="2400" dirty="0">
                <a:latin typeface="+mj-ea"/>
                <a:ea typeface="+mj-ea"/>
              </a:rPr>
              <a:t>第</a:t>
            </a:r>
            <a:r>
              <a:rPr lang="en-US" altLang="zh-CN" sz="2400" dirty="0">
                <a:latin typeface="+mj-ea"/>
                <a:ea typeface="+mj-ea"/>
              </a:rPr>
              <a:t>5</a:t>
            </a:r>
            <a:r>
              <a:rPr lang="zh-CN" altLang="en-US" sz="2400" dirty="0">
                <a:latin typeface="+mj-ea"/>
                <a:ea typeface="+mj-ea"/>
              </a:rPr>
              <a:t>章 网络攻击技术</a:t>
            </a:r>
          </a:p>
        </p:txBody>
      </p:sp>
      <p:sp>
        <p:nvSpPr>
          <p:cNvPr id="11" name="矩形 10">
            <a:extLst>
              <a:ext uri="{FF2B5EF4-FFF2-40B4-BE49-F238E27FC236}">
                <a16:creationId xmlns:a16="http://schemas.microsoft.com/office/drawing/2014/main" id="{4062F04F-FE8A-4305-99A7-0233BE2B1C77}"/>
              </a:ext>
            </a:extLst>
          </p:cNvPr>
          <p:cNvSpPr/>
          <p:nvPr/>
        </p:nvSpPr>
        <p:spPr>
          <a:xfrm>
            <a:off x="3272933" y="3548292"/>
            <a:ext cx="2339102" cy="461665"/>
          </a:xfrm>
          <a:prstGeom prst="rect">
            <a:avLst/>
          </a:prstGeom>
        </p:spPr>
        <p:txBody>
          <a:bodyPr wrap="none">
            <a:spAutoFit/>
          </a:bodyPr>
          <a:lstStyle/>
          <a:p>
            <a:pPr marL="0" lvl="1" eaLnBrk="1" fontAlgn="auto" hangingPunct="1">
              <a:spcBef>
                <a:spcPts val="2400"/>
              </a:spcBef>
              <a:spcAft>
                <a:spcPts val="0"/>
              </a:spcAft>
              <a:defRPr/>
            </a:pPr>
            <a:r>
              <a:rPr lang="zh-CN" altLang="en-US" sz="2400" dirty="0">
                <a:latin typeface="+mj-ea"/>
                <a:ea typeface="+mj-ea"/>
              </a:rPr>
              <a:t>第</a:t>
            </a:r>
            <a:r>
              <a:rPr lang="en-US" altLang="zh-CN" sz="2400" dirty="0">
                <a:latin typeface="+mj-ea"/>
                <a:ea typeface="+mj-ea"/>
              </a:rPr>
              <a:t>4</a:t>
            </a:r>
            <a:r>
              <a:rPr lang="zh-CN" altLang="en-US" sz="2400" dirty="0">
                <a:latin typeface="+mj-ea"/>
                <a:ea typeface="+mj-ea"/>
              </a:rPr>
              <a:t>章 认证技术</a:t>
            </a:r>
          </a:p>
        </p:txBody>
      </p:sp>
      <p:sp>
        <p:nvSpPr>
          <p:cNvPr id="12" name="矩形 11">
            <a:extLst>
              <a:ext uri="{FF2B5EF4-FFF2-40B4-BE49-F238E27FC236}">
                <a16:creationId xmlns:a16="http://schemas.microsoft.com/office/drawing/2014/main" id="{F0A20C2A-C9AF-4CF4-89E7-30B32B91F535}"/>
              </a:ext>
            </a:extLst>
          </p:cNvPr>
          <p:cNvSpPr/>
          <p:nvPr/>
        </p:nvSpPr>
        <p:spPr>
          <a:xfrm>
            <a:off x="3272933" y="4794578"/>
            <a:ext cx="2954655" cy="461665"/>
          </a:xfrm>
          <a:prstGeom prst="rect">
            <a:avLst/>
          </a:prstGeom>
        </p:spPr>
        <p:txBody>
          <a:bodyPr wrap="none">
            <a:spAutoFit/>
          </a:bodyPr>
          <a:lstStyle/>
          <a:p>
            <a:pPr marL="0" lvl="1" eaLnBrk="1" fontAlgn="auto" hangingPunct="1">
              <a:spcBef>
                <a:spcPts val="2400"/>
              </a:spcBef>
              <a:spcAft>
                <a:spcPts val="0"/>
              </a:spcAft>
              <a:defRPr/>
            </a:pPr>
            <a:r>
              <a:rPr lang="zh-CN" altLang="en-US" sz="2400" dirty="0">
                <a:latin typeface="+mj-ea"/>
                <a:ea typeface="+mj-ea"/>
              </a:rPr>
              <a:t>第</a:t>
            </a:r>
            <a:r>
              <a:rPr lang="en-US" altLang="zh-CN" sz="2400" dirty="0">
                <a:latin typeface="+mj-ea"/>
                <a:ea typeface="+mj-ea"/>
              </a:rPr>
              <a:t>6</a:t>
            </a:r>
            <a:r>
              <a:rPr lang="zh-CN" altLang="en-US" sz="2400" dirty="0">
                <a:latin typeface="+mj-ea"/>
                <a:ea typeface="+mj-ea"/>
              </a:rPr>
              <a:t>章 网络防御技术</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afterEffect">
                                  <p:stCondLst>
                                    <p:cond delay="0"/>
                                  </p:stCondLst>
                                  <p:childTnLst>
                                    <p:animClr clrSpc="rgb" dir="cw">
                                      <p:cBhvr>
                                        <p:cTn id="6" dur="1300" fill="hold"/>
                                        <p:tgtEl>
                                          <p:spTgt spid="2"/>
                                        </p:tgtEl>
                                        <p:attrNameLst>
                                          <p:attrName>fillcolor</p:attrName>
                                        </p:attrNameLst>
                                      </p:cBhvr>
                                      <p:to>
                                        <a:srgbClr val="A53010"/>
                                      </p:to>
                                    </p:animClr>
                                    <p:set>
                                      <p:cBhvr>
                                        <p:cTn id="7" dur="1300" fill="hold"/>
                                        <p:tgtEl>
                                          <p:spTgt spid="2"/>
                                        </p:tgtEl>
                                        <p:attrNameLst>
                                          <p:attrName>fill.type</p:attrName>
                                        </p:attrNameLst>
                                      </p:cBhvr>
                                      <p:to>
                                        <p:strVal val="solid"/>
                                      </p:to>
                                    </p:set>
                                    <p:set>
                                      <p:cBhvr>
                                        <p:cTn id="8" dur="1300" fill="hold"/>
                                        <p:tgtEl>
                                          <p:spTgt spid="2"/>
                                        </p:tgtEl>
                                        <p:attrNameLst>
                                          <p:attrName>fill.on</p:attrName>
                                        </p:attrNameLst>
                                      </p:cBhvr>
                                      <p:to>
                                        <p:strVal val="true"/>
                                      </p:to>
                                    </p:set>
                                  </p:childTnLst>
                                </p:cTn>
                              </p:par>
                            </p:childTnLst>
                          </p:cTn>
                        </p:par>
                        <p:par>
                          <p:cTn id="9" fill="hold">
                            <p:stCondLst>
                              <p:cond delay="1300"/>
                            </p:stCondLst>
                            <p:childTnLst>
                              <p:par>
                                <p:cTn id="10" presetID="3" presetClass="emph" presetSubtype="2" fill="hold" grpId="0" nodeType="afterEffect">
                                  <p:stCondLst>
                                    <p:cond delay="0"/>
                                  </p:stCondLst>
                                  <p:childTnLst>
                                    <p:animClr clrSpc="rgb" dir="cw">
                                      <p:cBhvr override="childStyle">
                                        <p:cTn id="11" dur="2000" fill="hold"/>
                                        <p:tgtEl>
                                          <p:spTgt spid="2"/>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441B4FDB-FC44-4EB4-9430-284D9D8D4D92}"/>
              </a:ext>
            </a:extLst>
          </p:cNvPr>
          <p:cNvSpPr>
            <a:spLocks noGrp="1" noChangeArrowheads="1"/>
          </p:cNvSpPr>
          <p:nvPr>
            <p:ph type="body" idx="4294967295"/>
          </p:nvPr>
        </p:nvSpPr>
        <p:spPr>
          <a:xfrm>
            <a:off x="1353991" y="1664650"/>
            <a:ext cx="6591300" cy="2522924"/>
          </a:xfrm>
        </p:spPr>
        <p:txBody>
          <a:bodyPr/>
          <a:lstStyle/>
          <a:p>
            <a:pPr>
              <a:buFont typeface="Wingdings" panose="05000000000000000000" pitchFamily="2" charset="2"/>
              <a:buNone/>
            </a:pPr>
            <a:r>
              <a:rPr lang="zh-CN" altLang="en-US" dirty="0"/>
              <a:t>加密算法：</a:t>
            </a:r>
            <a:r>
              <a:rPr lang="en-US" altLang="zh-CN" dirty="0"/>
              <a:t>c = </a:t>
            </a:r>
            <a:r>
              <a:rPr lang="en-US" altLang="en-US" dirty="0"/>
              <a:t>E</a:t>
            </a:r>
            <a:r>
              <a:rPr lang="en-US" altLang="en-US" baseline="-25000" dirty="0"/>
              <a:t>k</a:t>
            </a:r>
            <a:r>
              <a:rPr lang="en-US" altLang="en-US" dirty="0"/>
              <a:t>(m) = (am + b) mod q</a:t>
            </a:r>
          </a:p>
          <a:p>
            <a:pPr>
              <a:buFont typeface="Wingdings" panose="05000000000000000000" pitchFamily="2" charset="2"/>
              <a:buNone/>
            </a:pPr>
            <a:r>
              <a:rPr lang="zh-CN" altLang="zh-CN" dirty="0"/>
              <a:t>解密</a:t>
            </a:r>
            <a:r>
              <a:rPr lang="zh-CN" altLang="en-US" dirty="0"/>
              <a:t>算法：</a:t>
            </a:r>
            <a:r>
              <a:rPr lang="en-US" altLang="en-US" dirty="0"/>
              <a:t>m = D</a:t>
            </a:r>
            <a:r>
              <a:rPr lang="en-US" altLang="en-US" baseline="-25000" dirty="0"/>
              <a:t>k</a:t>
            </a:r>
            <a:r>
              <a:rPr lang="en-US" altLang="en-US" dirty="0"/>
              <a:t>(c) = </a:t>
            </a:r>
            <a:r>
              <a:rPr lang="en-US" altLang="zh-CN" dirty="0"/>
              <a:t>a</a:t>
            </a:r>
            <a:r>
              <a:rPr lang="en-US" altLang="zh-CN" baseline="30000" dirty="0"/>
              <a:t>-1</a:t>
            </a:r>
            <a:r>
              <a:rPr lang="zh-CN" altLang="en-US" dirty="0"/>
              <a:t>（</a:t>
            </a:r>
            <a:r>
              <a:rPr lang="en-US" altLang="zh-CN" dirty="0"/>
              <a:t>c</a:t>
            </a:r>
            <a:r>
              <a:rPr lang="en-US" altLang="en-US" dirty="0"/>
              <a:t> – b</a:t>
            </a:r>
            <a:r>
              <a:rPr lang="zh-CN" altLang="en-US" dirty="0"/>
              <a:t>）</a:t>
            </a:r>
            <a:r>
              <a:rPr lang="en-US" altLang="en-US" dirty="0"/>
              <a:t> mod q</a:t>
            </a:r>
          </a:p>
          <a:p>
            <a:r>
              <a:rPr lang="zh-CN" altLang="en-US" dirty="0"/>
              <a:t>密钥</a:t>
            </a:r>
            <a:r>
              <a:rPr lang="en-US" altLang="zh-CN" dirty="0"/>
              <a:t>K=(a, b),q</a:t>
            </a:r>
            <a:r>
              <a:rPr lang="zh-CN" altLang="en-US" dirty="0"/>
              <a:t>为字符集规模，一般都是</a:t>
            </a:r>
            <a:r>
              <a:rPr lang="en-US" altLang="zh-CN" dirty="0"/>
              <a:t>26.</a:t>
            </a:r>
          </a:p>
          <a:p>
            <a:r>
              <a:rPr lang="zh-CN" altLang="en-US" dirty="0"/>
              <a:t>当</a:t>
            </a:r>
            <a:r>
              <a:rPr lang="en-US" altLang="zh-CN" dirty="0"/>
              <a:t>a=1</a:t>
            </a:r>
            <a:r>
              <a:rPr lang="zh-CN" altLang="en-US" dirty="0"/>
              <a:t>时，退化为凯撒密码</a:t>
            </a:r>
            <a:endParaRPr lang="en-US" altLang="zh-CN" dirty="0"/>
          </a:p>
          <a:p>
            <a:r>
              <a:rPr lang="zh-CN" altLang="en-US" dirty="0"/>
              <a:t>通常要求</a:t>
            </a:r>
            <a:r>
              <a:rPr lang="en-US" altLang="zh-CN" dirty="0" err="1"/>
              <a:t>a,q</a:t>
            </a:r>
            <a:r>
              <a:rPr lang="zh-CN" altLang="en-US" dirty="0"/>
              <a:t>互素</a:t>
            </a:r>
            <a:endParaRPr lang="en-US" altLang="zh-CN" dirty="0"/>
          </a:p>
          <a:p>
            <a:r>
              <a:rPr lang="en-US" altLang="zh-CN" dirty="0"/>
              <a:t>a</a:t>
            </a:r>
            <a:r>
              <a:rPr lang="en-US" altLang="zh-CN" baseline="30000" dirty="0"/>
              <a:t>-1</a:t>
            </a:r>
            <a:r>
              <a:rPr lang="zh-CN" altLang="en-US" dirty="0"/>
              <a:t>是</a:t>
            </a:r>
            <a:r>
              <a:rPr lang="en-US" altLang="zh-CN" dirty="0"/>
              <a:t>a</a:t>
            </a:r>
            <a:r>
              <a:rPr lang="zh-CN" altLang="en-US" dirty="0"/>
              <a:t>的乘法逆元，即</a:t>
            </a:r>
            <a:r>
              <a:rPr lang="en-US" altLang="zh-CN" dirty="0"/>
              <a:t>a</a:t>
            </a:r>
            <a:r>
              <a:rPr lang="en-US" altLang="zh-CN" baseline="30000" dirty="0"/>
              <a:t>-1</a:t>
            </a:r>
            <a:r>
              <a:rPr lang="en-US" altLang="zh-CN" dirty="0"/>
              <a:t>*a=e</a:t>
            </a:r>
            <a:r>
              <a:rPr lang="zh-CN" altLang="en-US" dirty="0"/>
              <a:t>（单位元）</a:t>
            </a:r>
            <a:endParaRPr lang="en-US" altLang="zh-CN" dirty="0"/>
          </a:p>
        </p:txBody>
      </p:sp>
      <p:sp>
        <p:nvSpPr>
          <p:cNvPr id="8" name="文本框 7">
            <a:extLst>
              <a:ext uri="{FF2B5EF4-FFF2-40B4-BE49-F238E27FC236}">
                <a16:creationId xmlns:a16="http://schemas.microsoft.com/office/drawing/2014/main" id="{C4336426-0465-4906-B7CB-C405621326E2}"/>
              </a:ext>
            </a:extLst>
          </p:cNvPr>
          <p:cNvSpPr txBox="1"/>
          <p:nvPr/>
        </p:nvSpPr>
        <p:spPr>
          <a:xfrm>
            <a:off x="1353991" y="1047811"/>
            <a:ext cx="2926016" cy="461665"/>
          </a:xfrm>
          <a:prstGeom prst="rect">
            <a:avLst/>
          </a:prstGeom>
          <a:noFill/>
        </p:spPr>
        <p:txBody>
          <a:bodyPr wrap="square">
            <a:spAutoFit/>
          </a:bodyPr>
          <a:lstStyle/>
          <a:p>
            <a:r>
              <a:rPr lang="zh-CN" altLang="en-US" sz="2400" dirty="0"/>
              <a:t>二、仿射密码</a:t>
            </a:r>
          </a:p>
        </p:txBody>
      </p:sp>
      <p:sp>
        <p:nvSpPr>
          <p:cNvPr id="4" name="矩形 3">
            <a:extLst>
              <a:ext uri="{FF2B5EF4-FFF2-40B4-BE49-F238E27FC236}">
                <a16:creationId xmlns:a16="http://schemas.microsoft.com/office/drawing/2014/main" id="{540499B2-99ED-4952-9C40-583F8285023D}"/>
              </a:ext>
            </a:extLst>
          </p:cNvPr>
          <p:cNvSpPr/>
          <p:nvPr/>
        </p:nvSpPr>
        <p:spPr>
          <a:xfrm>
            <a:off x="3596698" y="184867"/>
            <a:ext cx="3057247" cy="523220"/>
          </a:xfrm>
          <a:prstGeom prst="rect">
            <a:avLst/>
          </a:prstGeom>
        </p:spPr>
        <p:txBody>
          <a:bodyPr wrap="none">
            <a:spAutoFit/>
          </a:bodyPr>
          <a:lstStyle/>
          <a:p>
            <a:r>
              <a:rPr lang="en-US" altLang="zh-CN" sz="2800" dirty="0">
                <a:latin typeface="+mn-ea"/>
              </a:rPr>
              <a:t>2.2 </a:t>
            </a:r>
            <a:r>
              <a:rPr lang="zh-CN" altLang="en-US" sz="2800" dirty="0"/>
              <a:t>传统密码技术</a:t>
            </a:r>
          </a:p>
        </p:txBody>
      </p:sp>
      <p:sp>
        <p:nvSpPr>
          <p:cNvPr id="7" name="文本框 6">
            <a:extLst>
              <a:ext uri="{FF2B5EF4-FFF2-40B4-BE49-F238E27FC236}">
                <a16:creationId xmlns:a16="http://schemas.microsoft.com/office/drawing/2014/main" id="{D94927E4-4788-432D-A855-1B93C41827CF}"/>
              </a:ext>
            </a:extLst>
          </p:cNvPr>
          <p:cNvSpPr txBox="1"/>
          <p:nvPr/>
        </p:nvSpPr>
        <p:spPr>
          <a:xfrm>
            <a:off x="1353991" y="4136211"/>
            <a:ext cx="4572000" cy="369332"/>
          </a:xfrm>
          <a:prstGeom prst="rect">
            <a:avLst/>
          </a:prstGeom>
          <a:noFill/>
        </p:spPr>
        <p:txBody>
          <a:bodyPr wrap="square">
            <a:spAutoFit/>
          </a:bodyPr>
          <a:lstStyle/>
          <a:p>
            <a:r>
              <a:rPr lang="zh-CN" altLang="en-US" dirty="0"/>
              <a:t>如，明文为：</a:t>
            </a:r>
            <a:r>
              <a:rPr lang="en-US" altLang="zh-CN" dirty="0"/>
              <a:t>AFFINE CIPHER</a:t>
            </a:r>
            <a:endParaRPr lang="zh-CN" altLang="en-US" dirty="0"/>
          </a:p>
        </p:txBody>
      </p:sp>
      <p:sp>
        <p:nvSpPr>
          <p:cNvPr id="9" name="文本框 8">
            <a:extLst>
              <a:ext uri="{FF2B5EF4-FFF2-40B4-BE49-F238E27FC236}">
                <a16:creationId xmlns:a16="http://schemas.microsoft.com/office/drawing/2014/main" id="{BE5AFC4A-1E84-4180-8A30-4D8B3068EE27}"/>
              </a:ext>
            </a:extLst>
          </p:cNvPr>
          <p:cNvSpPr txBox="1"/>
          <p:nvPr/>
        </p:nvSpPr>
        <p:spPr>
          <a:xfrm>
            <a:off x="1353991" y="4532841"/>
            <a:ext cx="7113814" cy="369332"/>
          </a:xfrm>
          <a:prstGeom prst="rect">
            <a:avLst/>
          </a:prstGeom>
          <a:noFill/>
        </p:spPr>
        <p:txBody>
          <a:bodyPr wrap="square">
            <a:spAutoFit/>
          </a:bodyPr>
          <a:lstStyle/>
          <a:p>
            <a:r>
              <a:rPr lang="zh-CN" altLang="en-US" dirty="0"/>
              <a:t>加密函数：</a:t>
            </a:r>
            <a:r>
              <a:rPr lang="en-US" altLang="zh-CN" dirty="0"/>
              <a:t>E(x)=(5x+8)mod26</a:t>
            </a:r>
            <a:r>
              <a:rPr lang="zh-CN" altLang="en-US" dirty="0"/>
              <a:t>，密钥为（</a:t>
            </a:r>
            <a:r>
              <a:rPr lang="en-US" altLang="zh-CN" dirty="0"/>
              <a:t>5</a:t>
            </a:r>
            <a:r>
              <a:rPr lang="zh-CN" altLang="en-US" dirty="0"/>
              <a:t>，</a:t>
            </a:r>
            <a:r>
              <a:rPr lang="en-US" altLang="zh-CN" dirty="0"/>
              <a:t>8</a:t>
            </a:r>
            <a:r>
              <a:rPr lang="zh-CN" altLang="en-US" dirty="0"/>
              <a:t>）</a:t>
            </a:r>
          </a:p>
        </p:txBody>
      </p:sp>
      <p:sp>
        <p:nvSpPr>
          <p:cNvPr id="11" name="文本框 10">
            <a:extLst>
              <a:ext uri="{FF2B5EF4-FFF2-40B4-BE49-F238E27FC236}">
                <a16:creationId xmlns:a16="http://schemas.microsoft.com/office/drawing/2014/main" id="{B8A1BECC-6DE8-4D44-B2AF-965BDAF528D1}"/>
              </a:ext>
            </a:extLst>
          </p:cNvPr>
          <p:cNvSpPr txBox="1"/>
          <p:nvPr/>
        </p:nvSpPr>
        <p:spPr>
          <a:xfrm>
            <a:off x="1353991" y="4930352"/>
            <a:ext cx="4572000" cy="369332"/>
          </a:xfrm>
          <a:prstGeom prst="rect">
            <a:avLst/>
          </a:prstGeom>
          <a:noFill/>
        </p:spPr>
        <p:txBody>
          <a:bodyPr wrap="square">
            <a:spAutoFit/>
          </a:bodyPr>
          <a:lstStyle/>
          <a:p>
            <a:r>
              <a:rPr lang="en-US" altLang="zh-CN" dirty="0"/>
              <a:t> </a:t>
            </a:r>
            <a:r>
              <a:rPr lang="zh-CN" altLang="en-US" dirty="0"/>
              <a:t>则得密文为：</a:t>
            </a:r>
            <a:r>
              <a:rPr lang="en-US" altLang="zh-CN" dirty="0"/>
              <a:t>IHHWVCSWFRCP</a:t>
            </a:r>
            <a:endParaRPr lang="zh-CN" altLang="en-US" dirty="0"/>
          </a:p>
        </p:txBody>
      </p:sp>
      <p:sp>
        <p:nvSpPr>
          <p:cNvPr id="13" name="文本框 12">
            <a:extLst>
              <a:ext uri="{FF2B5EF4-FFF2-40B4-BE49-F238E27FC236}">
                <a16:creationId xmlns:a16="http://schemas.microsoft.com/office/drawing/2014/main" id="{79A7ED84-D9B7-4808-A40B-9D64DFDA0ADC}"/>
              </a:ext>
            </a:extLst>
          </p:cNvPr>
          <p:cNvSpPr txBox="1"/>
          <p:nvPr/>
        </p:nvSpPr>
        <p:spPr>
          <a:xfrm>
            <a:off x="1353991" y="5326101"/>
            <a:ext cx="6160994" cy="369332"/>
          </a:xfrm>
          <a:prstGeom prst="rect">
            <a:avLst/>
          </a:prstGeom>
          <a:noFill/>
        </p:spPr>
        <p:txBody>
          <a:bodyPr wrap="square">
            <a:spAutoFit/>
          </a:bodyPr>
          <a:lstStyle/>
          <a:p>
            <a:r>
              <a:rPr lang="zh-CN" altLang="en-US" dirty="0"/>
              <a:t>因为</a:t>
            </a:r>
            <a:r>
              <a:rPr lang="en-US" altLang="zh-CN" dirty="0"/>
              <a:t>5</a:t>
            </a:r>
            <a:r>
              <a:rPr lang="zh-CN" altLang="en-US" dirty="0"/>
              <a:t>的</a:t>
            </a:r>
            <a:r>
              <a:rPr lang="en-US" altLang="zh-CN" dirty="0"/>
              <a:t>mod26</a:t>
            </a:r>
            <a:r>
              <a:rPr lang="zh-CN" altLang="en-US" dirty="0"/>
              <a:t>的逆元为</a:t>
            </a:r>
            <a:r>
              <a:rPr lang="en-US" altLang="zh-CN" dirty="0"/>
              <a:t>21</a:t>
            </a:r>
            <a:r>
              <a:rPr lang="zh-CN" altLang="en-US" dirty="0"/>
              <a:t>，因此解密函数为：</a:t>
            </a:r>
          </a:p>
        </p:txBody>
      </p:sp>
      <p:sp>
        <p:nvSpPr>
          <p:cNvPr id="15" name="文本框 14">
            <a:extLst>
              <a:ext uri="{FF2B5EF4-FFF2-40B4-BE49-F238E27FC236}">
                <a16:creationId xmlns:a16="http://schemas.microsoft.com/office/drawing/2014/main" id="{16F0FACB-90F7-4222-BC43-A98E55C12B6F}"/>
              </a:ext>
            </a:extLst>
          </p:cNvPr>
          <p:cNvSpPr txBox="1"/>
          <p:nvPr/>
        </p:nvSpPr>
        <p:spPr>
          <a:xfrm>
            <a:off x="1353991" y="5717910"/>
            <a:ext cx="4572000" cy="369332"/>
          </a:xfrm>
          <a:prstGeom prst="rect">
            <a:avLst/>
          </a:prstGeom>
          <a:noFill/>
        </p:spPr>
        <p:txBody>
          <a:bodyPr wrap="square">
            <a:spAutoFit/>
          </a:bodyPr>
          <a:lstStyle/>
          <a:p>
            <a:r>
              <a:rPr lang="da-DK" altLang="zh-CN" dirty="0"/>
              <a:t>D(</a:t>
            </a:r>
            <a:r>
              <a:rPr lang="en-US" altLang="zh-CN" dirty="0"/>
              <a:t>x</a:t>
            </a:r>
            <a:r>
              <a:rPr lang="da-DK" altLang="zh-CN" dirty="0"/>
              <a:t>) = (21</a:t>
            </a:r>
            <a:r>
              <a:rPr lang="en-US" altLang="zh-CN" dirty="0"/>
              <a:t>x</a:t>
            </a:r>
            <a:r>
              <a:rPr lang="da-DK" altLang="zh-CN" dirty="0"/>
              <a:t> – 8</a:t>
            </a:r>
            <a:r>
              <a:rPr lang="zh-CN" altLang="da-DK" dirty="0"/>
              <a:t>） </a:t>
            </a:r>
            <a:r>
              <a:rPr lang="da-DK" altLang="zh-CN" dirty="0"/>
              <a:t>mod 26</a:t>
            </a:r>
          </a:p>
        </p:txBody>
      </p:sp>
      <p:sp>
        <p:nvSpPr>
          <p:cNvPr id="17" name="文本框 16">
            <a:extLst>
              <a:ext uri="{FF2B5EF4-FFF2-40B4-BE49-F238E27FC236}">
                <a16:creationId xmlns:a16="http://schemas.microsoft.com/office/drawing/2014/main" id="{C943733E-070E-40BE-A41B-522F81699865}"/>
              </a:ext>
            </a:extLst>
          </p:cNvPr>
          <p:cNvSpPr txBox="1"/>
          <p:nvPr/>
        </p:nvSpPr>
        <p:spPr>
          <a:xfrm>
            <a:off x="1353991" y="6119361"/>
            <a:ext cx="4572000" cy="369332"/>
          </a:xfrm>
          <a:prstGeom prst="rect">
            <a:avLst/>
          </a:prstGeom>
          <a:noFill/>
        </p:spPr>
        <p:txBody>
          <a:bodyPr wrap="square">
            <a:spAutoFit/>
          </a:bodyPr>
          <a:lstStyle/>
          <a:p>
            <a:r>
              <a:rPr lang="zh-CN" altLang="en-US" dirty="0"/>
              <a:t>将密文代入解密函数，则可恢复明文。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4BB06D3B-BB9A-4F48-B05F-A925BBA896EE}"/>
              </a:ext>
            </a:extLst>
          </p:cNvPr>
          <p:cNvSpPr>
            <a:spLocks noGrp="1" noChangeArrowheads="1"/>
          </p:cNvSpPr>
          <p:nvPr>
            <p:ph type="body" idx="4294967295"/>
          </p:nvPr>
        </p:nvSpPr>
        <p:spPr>
          <a:xfrm>
            <a:off x="1330139" y="2509653"/>
            <a:ext cx="7410450" cy="3778250"/>
          </a:xfrm>
        </p:spPr>
        <p:txBody>
          <a:bodyPr/>
          <a:lstStyle/>
          <a:p>
            <a:pPr>
              <a:lnSpc>
                <a:spcPct val="90000"/>
              </a:lnSpc>
            </a:pPr>
            <a:r>
              <a:rPr lang="zh-CN" altLang="en-US" sz="2000" dirty="0">
                <a:latin typeface="+mn-ea"/>
              </a:rPr>
              <a:t>密文是</a:t>
            </a:r>
            <a:r>
              <a:rPr lang="en-US" altLang="zh-CN" sz="2000" dirty="0">
                <a:latin typeface="+mn-ea"/>
              </a:rPr>
              <a:t>26</a:t>
            </a:r>
            <a:r>
              <a:rPr lang="zh-CN" altLang="en-US" sz="2000" dirty="0">
                <a:latin typeface="+mn-ea"/>
              </a:rPr>
              <a:t>个字母的任意置换</a:t>
            </a:r>
            <a:r>
              <a:rPr lang="en-US" altLang="zh-CN" sz="2000" dirty="0">
                <a:latin typeface="+mn-ea"/>
              </a:rPr>
              <a:t>,</a:t>
            </a:r>
            <a:r>
              <a:rPr lang="zh-CN" altLang="en-US" sz="2000" dirty="0">
                <a:latin typeface="+mn-ea"/>
              </a:rPr>
              <a:t>密钥是明文字母到密文字母的一个字母表</a:t>
            </a:r>
            <a:r>
              <a:rPr lang="en-US" altLang="zh-CN" sz="2000" dirty="0">
                <a:latin typeface="+mn-ea"/>
              </a:rPr>
              <a:t>.</a:t>
            </a:r>
            <a:r>
              <a:rPr lang="zh-CN" altLang="en-US" sz="2000" dirty="0">
                <a:latin typeface="+mn-ea"/>
              </a:rPr>
              <a:t>这种密码称单表代换密码不能抵抗明文统计特性的攻击</a:t>
            </a:r>
          </a:p>
          <a:p>
            <a:pPr marL="457200" lvl="1" indent="0">
              <a:lnSpc>
                <a:spcPct val="90000"/>
              </a:lnSpc>
              <a:buNone/>
            </a:pPr>
            <a:r>
              <a:rPr lang="zh-CN" altLang="en-US" sz="2000" dirty="0">
                <a:latin typeface="+mn-ea"/>
              </a:rPr>
              <a:t>如：明文 </a:t>
            </a:r>
            <a:r>
              <a:rPr lang="en-US" altLang="zh-CN" sz="2000" dirty="0" err="1">
                <a:latin typeface="+mn-ea"/>
              </a:rPr>
              <a:t>i</a:t>
            </a:r>
            <a:r>
              <a:rPr lang="en-US" altLang="zh-CN" sz="2000" dirty="0">
                <a:latin typeface="+mn-ea"/>
              </a:rPr>
              <a:t> am a boy</a:t>
            </a:r>
          </a:p>
          <a:p>
            <a:pPr marL="457200" lvl="1" indent="0">
              <a:lnSpc>
                <a:spcPct val="90000"/>
              </a:lnSpc>
              <a:buNone/>
            </a:pPr>
            <a:r>
              <a:rPr lang="zh-CN" altLang="en-US" sz="2000" dirty="0">
                <a:latin typeface="+mn-ea"/>
              </a:rPr>
              <a:t>密钥</a:t>
            </a:r>
          </a:p>
          <a:p>
            <a:pPr lvl="1">
              <a:lnSpc>
                <a:spcPct val="90000"/>
              </a:lnSpc>
            </a:pPr>
            <a:endParaRPr lang="en-US" altLang="zh-CN" sz="2000" dirty="0">
              <a:latin typeface="+mn-ea"/>
            </a:endParaRPr>
          </a:p>
          <a:p>
            <a:pPr lvl="1">
              <a:lnSpc>
                <a:spcPct val="90000"/>
              </a:lnSpc>
            </a:pPr>
            <a:endParaRPr lang="en-US" altLang="zh-CN" sz="2000" dirty="0">
              <a:latin typeface="+mn-ea"/>
            </a:endParaRPr>
          </a:p>
          <a:p>
            <a:pPr lvl="1">
              <a:lnSpc>
                <a:spcPct val="90000"/>
              </a:lnSpc>
            </a:pPr>
            <a:endParaRPr lang="en-US" altLang="zh-CN" sz="2000" dirty="0">
              <a:latin typeface="+mn-ea"/>
            </a:endParaRPr>
          </a:p>
          <a:p>
            <a:pPr marL="457200" lvl="1" indent="0">
              <a:lnSpc>
                <a:spcPct val="90000"/>
              </a:lnSpc>
              <a:buNone/>
            </a:pPr>
            <a:r>
              <a:rPr lang="zh-CN" altLang="en-US" sz="2000" dirty="0">
                <a:latin typeface="+mn-ea"/>
              </a:rPr>
              <a:t>密文</a:t>
            </a:r>
            <a:r>
              <a:rPr lang="en-US" altLang="zh-CN" sz="2000" dirty="0">
                <a:latin typeface="+mn-ea"/>
              </a:rPr>
              <a:t>a f…</a:t>
            </a:r>
          </a:p>
          <a:p>
            <a:pPr>
              <a:lnSpc>
                <a:spcPct val="90000"/>
              </a:lnSpc>
            </a:pPr>
            <a:endParaRPr lang="en-US" altLang="zh-CN" sz="2000" dirty="0">
              <a:latin typeface="+mn-ea"/>
            </a:endParaRPr>
          </a:p>
        </p:txBody>
      </p:sp>
      <p:graphicFrame>
        <p:nvGraphicFramePr>
          <p:cNvPr id="20702" name="Group 222">
            <a:extLst>
              <a:ext uri="{FF2B5EF4-FFF2-40B4-BE49-F238E27FC236}">
                <a16:creationId xmlns:a16="http://schemas.microsoft.com/office/drawing/2014/main" id="{0F3B3F8B-53CF-45B1-874D-52024869373D}"/>
              </a:ext>
            </a:extLst>
          </p:cNvPr>
          <p:cNvGraphicFramePr>
            <a:graphicFrameLocks noGrp="1"/>
          </p:cNvGraphicFramePr>
          <p:nvPr>
            <p:extLst>
              <p:ext uri="{D42A27DB-BD31-4B8C-83A1-F6EECF244321}">
                <p14:modId xmlns:p14="http://schemas.microsoft.com/office/powerpoint/2010/main" val="397140377"/>
              </p:ext>
            </p:extLst>
          </p:nvPr>
        </p:nvGraphicFramePr>
        <p:xfrm>
          <a:off x="2503717" y="4320351"/>
          <a:ext cx="5791200" cy="1036320"/>
        </p:xfrm>
        <a:graphic>
          <a:graphicData uri="http://schemas.openxmlformats.org/drawingml/2006/table">
            <a:tbl>
              <a:tblPr/>
              <a:tblGrid>
                <a:gridCol w="482600">
                  <a:extLst>
                    <a:ext uri="{9D8B030D-6E8A-4147-A177-3AD203B41FA5}">
                      <a16:colId xmlns:a16="http://schemas.microsoft.com/office/drawing/2014/main" val="3818855107"/>
                    </a:ext>
                  </a:extLst>
                </a:gridCol>
                <a:gridCol w="482600">
                  <a:extLst>
                    <a:ext uri="{9D8B030D-6E8A-4147-A177-3AD203B41FA5}">
                      <a16:colId xmlns:a16="http://schemas.microsoft.com/office/drawing/2014/main" val="2193408574"/>
                    </a:ext>
                  </a:extLst>
                </a:gridCol>
                <a:gridCol w="482600">
                  <a:extLst>
                    <a:ext uri="{9D8B030D-6E8A-4147-A177-3AD203B41FA5}">
                      <a16:colId xmlns:a16="http://schemas.microsoft.com/office/drawing/2014/main" val="2087420463"/>
                    </a:ext>
                  </a:extLst>
                </a:gridCol>
                <a:gridCol w="482600">
                  <a:extLst>
                    <a:ext uri="{9D8B030D-6E8A-4147-A177-3AD203B41FA5}">
                      <a16:colId xmlns:a16="http://schemas.microsoft.com/office/drawing/2014/main" val="628633183"/>
                    </a:ext>
                  </a:extLst>
                </a:gridCol>
                <a:gridCol w="482600">
                  <a:extLst>
                    <a:ext uri="{9D8B030D-6E8A-4147-A177-3AD203B41FA5}">
                      <a16:colId xmlns:a16="http://schemas.microsoft.com/office/drawing/2014/main" val="3659364350"/>
                    </a:ext>
                  </a:extLst>
                </a:gridCol>
                <a:gridCol w="482600">
                  <a:extLst>
                    <a:ext uri="{9D8B030D-6E8A-4147-A177-3AD203B41FA5}">
                      <a16:colId xmlns:a16="http://schemas.microsoft.com/office/drawing/2014/main" val="2099310690"/>
                    </a:ext>
                  </a:extLst>
                </a:gridCol>
                <a:gridCol w="482600">
                  <a:extLst>
                    <a:ext uri="{9D8B030D-6E8A-4147-A177-3AD203B41FA5}">
                      <a16:colId xmlns:a16="http://schemas.microsoft.com/office/drawing/2014/main" val="1005933747"/>
                    </a:ext>
                  </a:extLst>
                </a:gridCol>
                <a:gridCol w="482600">
                  <a:extLst>
                    <a:ext uri="{9D8B030D-6E8A-4147-A177-3AD203B41FA5}">
                      <a16:colId xmlns:a16="http://schemas.microsoft.com/office/drawing/2014/main" val="3602065189"/>
                    </a:ext>
                  </a:extLst>
                </a:gridCol>
                <a:gridCol w="482600">
                  <a:extLst>
                    <a:ext uri="{9D8B030D-6E8A-4147-A177-3AD203B41FA5}">
                      <a16:colId xmlns:a16="http://schemas.microsoft.com/office/drawing/2014/main" val="3242392138"/>
                    </a:ext>
                  </a:extLst>
                </a:gridCol>
                <a:gridCol w="482600">
                  <a:extLst>
                    <a:ext uri="{9D8B030D-6E8A-4147-A177-3AD203B41FA5}">
                      <a16:colId xmlns:a16="http://schemas.microsoft.com/office/drawing/2014/main" val="1802274279"/>
                    </a:ext>
                  </a:extLst>
                </a:gridCol>
                <a:gridCol w="482600">
                  <a:extLst>
                    <a:ext uri="{9D8B030D-6E8A-4147-A177-3AD203B41FA5}">
                      <a16:colId xmlns:a16="http://schemas.microsoft.com/office/drawing/2014/main" val="3616715069"/>
                    </a:ext>
                  </a:extLst>
                </a:gridCol>
                <a:gridCol w="482600">
                  <a:extLst>
                    <a:ext uri="{9D8B030D-6E8A-4147-A177-3AD203B41FA5}">
                      <a16:colId xmlns:a16="http://schemas.microsoft.com/office/drawing/2014/main" val="129448258"/>
                    </a:ext>
                  </a:extLst>
                </a:gridCol>
              </a:tblGrid>
              <a:tr h="3651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63928626"/>
                  </a:ext>
                </a:extLst>
              </a:tr>
              <a:tr h="3651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12446799"/>
                  </a:ext>
                </a:extLst>
              </a:tr>
            </a:tbl>
          </a:graphicData>
        </a:graphic>
      </p:graphicFrame>
      <p:sp>
        <p:nvSpPr>
          <p:cNvPr id="7" name="文本框 6">
            <a:extLst>
              <a:ext uri="{FF2B5EF4-FFF2-40B4-BE49-F238E27FC236}">
                <a16:creationId xmlns:a16="http://schemas.microsoft.com/office/drawing/2014/main" id="{DFD4E330-208E-4B70-8F39-423051E6DB12}"/>
              </a:ext>
            </a:extLst>
          </p:cNvPr>
          <p:cNvSpPr txBox="1"/>
          <p:nvPr/>
        </p:nvSpPr>
        <p:spPr>
          <a:xfrm>
            <a:off x="1142360" y="1142639"/>
            <a:ext cx="3014702" cy="461665"/>
          </a:xfrm>
          <a:prstGeom prst="rect">
            <a:avLst/>
          </a:prstGeom>
          <a:noFill/>
        </p:spPr>
        <p:txBody>
          <a:bodyPr wrap="square">
            <a:spAutoFit/>
          </a:bodyPr>
          <a:lstStyle/>
          <a:p>
            <a:r>
              <a:rPr lang="zh-CN" altLang="en-US" sz="2400" dirty="0"/>
              <a:t>三、代换密码</a:t>
            </a:r>
          </a:p>
        </p:txBody>
      </p:sp>
      <p:sp>
        <p:nvSpPr>
          <p:cNvPr id="10" name="文本框 9">
            <a:extLst>
              <a:ext uri="{FF2B5EF4-FFF2-40B4-BE49-F238E27FC236}">
                <a16:creationId xmlns:a16="http://schemas.microsoft.com/office/drawing/2014/main" id="{81637FA7-5BDB-4A27-A8A6-EF3912F34482}"/>
              </a:ext>
            </a:extLst>
          </p:cNvPr>
          <p:cNvSpPr txBox="1"/>
          <p:nvPr/>
        </p:nvSpPr>
        <p:spPr>
          <a:xfrm>
            <a:off x="1142360" y="1885254"/>
            <a:ext cx="2284719" cy="400110"/>
          </a:xfrm>
          <a:prstGeom prst="rect">
            <a:avLst/>
          </a:prstGeom>
          <a:noFill/>
        </p:spPr>
        <p:txBody>
          <a:bodyPr wrap="square">
            <a:spAutoFit/>
          </a:bodyPr>
          <a:lstStyle/>
          <a:p>
            <a:r>
              <a:rPr lang="en-US" altLang="zh-CN" sz="2000" dirty="0">
                <a:latin typeface="+mn-ea"/>
              </a:rPr>
              <a:t>1. </a:t>
            </a:r>
            <a:r>
              <a:rPr lang="zh-CN" altLang="en-US" sz="2000" dirty="0">
                <a:latin typeface="+mn-ea"/>
              </a:rPr>
              <a:t>单表代换</a:t>
            </a:r>
          </a:p>
        </p:txBody>
      </p:sp>
      <p:sp>
        <p:nvSpPr>
          <p:cNvPr id="6" name="矩形 5">
            <a:extLst>
              <a:ext uri="{FF2B5EF4-FFF2-40B4-BE49-F238E27FC236}">
                <a16:creationId xmlns:a16="http://schemas.microsoft.com/office/drawing/2014/main" id="{5FEC3794-50D4-48FA-A6EF-7A8AD03CBA9E}"/>
              </a:ext>
            </a:extLst>
          </p:cNvPr>
          <p:cNvSpPr/>
          <p:nvPr/>
        </p:nvSpPr>
        <p:spPr>
          <a:xfrm>
            <a:off x="3596698" y="184867"/>
            <a:ext cx="3057247" cy="523220"/>
          </a:xfrm>
          <a:prstGeom prst="rect">
            <a:avLst/>
          </a:prstGeom>
        </p:spPr>
        <p:txBody>
          <a:bodyPr wrap="none">
            <a:spAutoFit/>
          </a:bodyPr>
          <a:lstStyle/>
          <a:p>
            <a:r>
              <a:rPr lang="en-US" altLang="zh-CN" sz="2800" dirty="0">
                <a:latin typeface="+mn-ea"/>
              </a:rPr>
              <a:t>2.2 </a:t>
            </a:r>
            <a:r>
              <a:rPr lang="zh-CN" altLang="en-US" sz="2800" dirty="0"/>
              <a:t>传统密码技术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fade">
                                      <p:cBhvr>
                                        <p:cTn id="7" dur="1000"/>
                                        <p:tgtEl>
                                          <p:spTgt spid="20483">
                                            <p:txEl>
                                              <p:pRg st="1" end="1"/>
                                            </p:txEl>
                                          </p:spTgt>
                                        </p:tgtEl>
                                      </p:cBhvr>
                                    </p:animEffect>
                                    <p:anim calcmode="lin" valueType="num">
                                      <p:cBhvr>
                                        <p:cTn id="8"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483">
                                            <p:txEl>
                                              <p:pRg st="2" end="2"/>
                                            </p:txEl>
                                          </p:spTgt>
                                        </p:tgtEl>
                                        <p:attrNameLst>
                                          <p:attrName>style.visibility</p:attrName>
                                        </p:attrNameLst>
                                      </p:cBhvr>
                                      <p:to>
                                        <p:strVal val="visible"/>
                                      </p:to>
                                    </p:set>
                                    <p:animEffect transition="in" filter="fade">
                                      <p:cBhvr>
                                        <p:cTn id="14" dur="1000"/>
                                        <p:tgtEl>
                                          <p:spTgt spid="20483">
                                            <p:txEl>
                                              <p:pRg st="2" end="2"/>
                                            </p:txEl>
                                          </p:spTgt>
                                        </p:tgtEl>
                                      </p:cBhvr>
                                    </p:animEffect>
                                    <p:anim calcmode="lin" valueType="num">
                                      <p:cBhvr>
                                        <p:cTn id="15"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0483">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0702"/>
                                        </p:tgtEl>
                                        <p:attrNameLst>
                                          <p:attrName>style.visibility</p:attrName>
                                        </p:attrNameLst>
                                      </p:cBhvr>
                                      <p:to>
                                        <p:strVal val="visible"/>
                                      </p:to>
                                    </p:set>
                                    <p:animEffect transition="in" filter="fade">
                                      <p:cBhvr>
                                        <p:cTn id="20" dur="1000"/>
                                        <p:tgtEl>
                                          <p:spTgt spid="20702"/>
                                        </p:tgtEl>
                                      </p:cBhvr>
                                    </p:animEffect>
                                    <p:anim calcmode="lin" valueType="num">
                                      <p:cBhvr>
                                        <p:cTn id="21" dur="1000" fill="hold"/>
                                        <p:tgtEl>
                                          <p:spTgt spid="20702"/>
                                        </p:tgtEl>
                                        <p:attrNameLst>
                                          <p:attrName>ppt_x</p:attrName>
                                        </p:attrNameLst>
                                      </p:cBhvr>
                                      <p:tavLst>
                                        <p:tav tm="0">
                                          <p:val>
                                            <p:strVal val="#ppt_x"/>
                                          </p:val>
                                        </p:tav>
                                        <p:tav tm="100000">
                                          <p:val>
                                            <p:strVal val="#ppt_x"/>
                                          </p:val>
                                        </p:tav>
                                      </p:tavLst>
                                    </p:anim>
                                    <p:anim calcmode="lin" valueType="num">
                                      <p:cBhvr>
                                        <p:cTn id="22" dur="1000" fill="hold"/>
                                        <p:tgtEl>
                                          <p:spTgt spid="2070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animEffect transition="in" filter="fade">
                                      <p:cBhvr>
                                        <p:cTn id="27" dur="1000"/>
                                        <p:tgtEl>
                                          <p:spTgt spid="20483">
                                            <p:txEl>
                                              <p:pRg st="6" end="6"/>
                                            </p:txEl>
                                          </p:spTgt>
                                        </p:tgtEl>
                                      </p:cBhvr>
                                    </p:animEffect>
                                    <p:anim calcmode="lin" valueType="num">
                                      <p:cBhvr>
                                        <p:cTn id="28"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2048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B0396214-E154-4690-AA53-D0F342B3DF1E}"/>
              </a:ext>
            </a:extLst>
          </p:cNvPr>
          <p:cNvSpPr>
            <a:spLocks noGrp="1" noChangeArrowheads="1"/>
          </p:cNvSpPr>
          <p:nvPr>
            <p:ph type="body" idx="4294967295"/>
          </p:nvPr>
        </p:nvSpPr>
        <p:spPr>
          <a:xfrm>
            <a:off x="1027113" y="3340489"/>
            <a:ext cx="8116887" cy="2100191"/>
          </a:xfrm>
        </p:spPr>
        <p:txBody>
          <a:bodyPr/>
          <a:lstStyle/>
          <a:p>
            <a:pPr>
              <a:buFont typeface="Wingdings" panose="05000000000000000000" pitchFamily="2" charset="2"/>
              <a:buNone/>
            </a:pPr>
            <a:r>
              <a:rPr lang="zh-CN" altLang="en-US" dirty="0">
                <a:latin typeface="宋体" panose="02010600030101010101" pitchFamily="2" charset="-122"/>
              </a:rPr>
              <a:t>密钥 </a:t>
            </a:r>
            <a:r>
              <a:rPr lang="en-US" altLang="zh-CN" i="1" dirty="0"/>
              <a:t>K</a:t>
            </a:r>
            <a:r>
              <a:rPr lang="zh-CN" altLang="en-US" dirty="0"/>
              <a:t>＝（</a:t>
            </a:r>
            <a:r>
              <a:rPr lang="zh-CN" altLang="en-US" i="1" dirty="0"/>
              <a:t> </a:t>
            </a:r>
            <a:r>
              <a:rPr lang="en-US" altLang="zh-CN" i="1" dirty="0"/>
              <a:t>k</a:t>
            </a:r>
            <a:r>
              <a:rPr lang="en-US" altLang="zh-CN" i="1" baseline="-25000" dirty="0"/>
              <a:t>1</a:t>
            </a:r>
            <a:r>
              <a:rPr lang="en-US" altLang="zh-CN" i="1" dirty="0"/>
              <a:t>,k</a:t>
            </a:r>
            <a:r>
              <a:rPr lang="en-US" altLang="zh-CN" i="1" baseline="-25000" dirty="0"/>
              <a:t>2</a:t>
            </a:r>
            <a:r>
              <a:rPr lang="en-US" altLang="zh-CN" i="1" dirty="0"/>
              <a:t>,</a:t>
            </a:r>
            <a:r>
              <a:rPr lang="en-US" altLang="zh-CN" i="1" dirty="0">
                <a:latin typeface="Times New Roman" panose="02020603050405020304" pitchFamily="18" charset="0"/>
              </a:rPr>
              <a:t>…</a:t>
            </a:r>
            <a:r>
              <a:rPr lang="en-US" altLang="zh-CN" i="1" dirty="0"/>
              <a:t>,k</a:t>
            </a:r>
            <a:r>
              <a:rPr lang="en-US" altLang="zh-CN" i="1" baseline="-25000" dirty="0"/>
              <a:t>m</a:t>
            </a:r>
            <a:r>
              <a:rPr lang="en-US" altLang="zh-CN" dirty="0"/>
              <a:t>)</a:t>
            </a:r>
            <a:endParaRPr lang="en-US" altLang="zh-CN" dirty="0">
              <a:latin typeface="宋体" panose="02010600030101010101" pitchFamily="2" charset="-122"/>
              <a:sym typeface="Symbol" panose="05050102010706020507" pitchFamily="18" charset="2"/>
            </a:endParaRPr>
          </a:p>
          <a:p>
            <a:pPr>
              <a:buFont typeface="Wingdings" panose="05000000000000000000" pitchFamily="2" charset="2"/>
              <a:buNone/>
            </a:pPr>
            <a:r>
              <a:rPr lang="zh-CN" altLang="en-US" dirty="0">
                <a:latin typeface="宋体" panose="02010600030101010101" pitchFamily="2" charset="-122"/>
                <a:sym typeface="Symbol" panose="05050102010706020507" pitchFamily="18" charset="2"/>
              </a:rPr>
              <a:t>加密算法：</a:t>
            </a:r>
          </a:p>
          <a:p>
            <a:pPr>
              <a:buFont typeface="Wingdings" panose="05000000000000000000" pitchFamily="2" charset="2"/>
              <a:buNone/>
            </a:pPr>
            <a:r>
              <a:rPr lang="en-US" altLang="zh-CN" dirty="0"/>
              <a:t>E</a:t>
            </a:r>
            <a:r>
              <a:rPr lang="en-US" altLang="zh-CN" baseline="-25000" dirty="0"/>
              <a:t>k</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a:latin typeface="Arial" panose="020B0604020202020204" pitchFamily="34" charset="0"/>
              </a:rPr>
              <a:t>…</a:t>
            </a:r>
            <a:r>
              <a:rPr lang="en-US" altLang="zh-CN" dirty="0"/>
              <a:t>,</a:t>
            </a:r>
            <a:r>
              <a:rPr lang="en-US" altLang="zh-CN" dirty="0" err="1"/>
              <a:t>x</a:t>
            </a:r>
            <a:r>
              <a:rPr lang="en-US" altLang="zh-CN" baseline="-25000" dirty="0" err="1"/>
              <a:t>m</a:t>
            </a:r>
            <a:r>
              <a:rPr lang="en-US" altLang="zh-CN" dirty="0"/>
              <a:t>)=(x</a:t>
            </a:r>
            <a:r>
              <a:rPr lang="en-US" altLang="zh-CN" baseline="-25000" dirty="0"/>
              <a:t>1</a:t>
            </a:r>
            <a:r>
              <a:rPr lang="en-US" altLang="zh-CN" dirty="0"/>
              <a:t>+k</a:t>
            </a:r>
            <a:r>
              <a:rPr lang="en-US" altLang="zh-CN" baseline="-25000" dirty="0"/>
              <a:t>1</a:t>
            </a:r>
            <a:r>
              <a:rPr lang="en-US" altLang="zh-CN" dirty="0"/>
              <a:t>,x</a:t>
            </a:r>
            <a:r>
              <a:rPr lang="en-US" altLang="zh-CN" baseline="-25000" dirty="0"/>
              <a:t>2</a:t>
            </a:r>
            <a:r>
              <a:rPr lang="en-US" altLang="zh-CN" dirty="0"/>
              <a:t>+k</a:t>
            </a:r>
            <a:r>
              <a:rPr lang="en-US" altLang="zh-CN" baseline="-25000" dirty="0"/>
              <a:t>2</a:t>
            </a:r>
            <a:r>
              <a:rPr lang="en-US" altLang="zh-CN" dirty="0"/>
              <a:t>,</a:t>
            </a:r>
            <a:r>
              <a:rPr lang="en-US" altLang="zh-CN" dirty="0">
                <a:latin typeface="Arial" panose="020B0604020202020204" pitchFamily="34" charset="0"/>
              </a:rPr>
              <a:t>…</a:t>
            </a:r>
            <a:r>
              <a:rPr lang="en-US" altLang="zh-CN" dirty="0"/>
              <a:t>,</a:t>
            </a:r>
            <a:r>
              <a:rPr lang="en-US" altLang="zh-CN" dirty="0" err="1"/>
              <a:t>x</a:t>
            </a:r>
            <a:r>
              <a:rPr lang="en-US" altLang="zh-CN" baseline="-25000" dirty="0" err="1"/>
              <a:t>m</a:t>
            </a:r>
            <a:r>
              <a:rPr lang="en-US" altLang="zh-CN" dirty="0" err="1"/>
              <a:t>+k</a:t>
            </a:r>
            <a:r>
              <a:rPr lang="en-US" altLang="zh-CN" baseline="-25000" dirty="0" err="1"/>
              <a:t>m</a:t>
            </a:r>
            <a:r>
              <a:rPr lang="en-US" altLang="zh-CN" dirty="0"/>
              <a:t>)=c</a:t>
            </a:r>
            <a:endParaRPr lang="en-US" altLang="zh-CN" dirty="0">
              <a:latin typeface="宋体" panose="02010600030101010101" pitchFamily="2" charset="-122"/>
              <a:sym typeface="Symbol" panose="05050102010706020507" pitchFamily="18" charset="2"/>
            </a:endParaRPr>
          </a:p>
          <a:p>
            <a:pPr>
              <a:buFont typeface="Wingdings" panose="05000000000000000000" pitchFamily="2" charset="2"/>
              <a:buNone/>
            </a:pPr>
            <a:r>
              <a:rPr lang="zh-CN" altLang="en-US" dirty="0">
                <a:latin typeface="宋体" panose="02010600030101010101" pitchFamily="2" charset="-122"/>
                <a:sym typeface="Symbol" panose="05050102010706020507" pitchFamily="18" charset="2"/>
              </a:rPr>
              <a:t>解密算法：</a:t>
            </a:r>
          </a:p>
          <a:p>
            <a:pPr>
              <a:buFont typeface="Wingdings" panose="05000000000000000000" pitchFamily="2" charset="2"/>
              <a:buNone/>
            </a:pPr>
            <a:r>
              <a:rPr lang="en-US" altLang="zh-CN" dirty="0"/>
              <a:t>D</a:t>
            </a:r>
            <a:r>
              <a:rPr lang="en-US" altLang="zh-CN" baseline="-25000" dirty="0"/>
              <a:t>k</a:t>
            </a:r>
            <a:r>
              <a:rPr lang="en-US" altLang="zh-CN" dirty="0"/>
              <a:t>(y</a:t>
            </a:r>
            <a:r>
              <a:rPr lang="en-US" altLang="zh-CN" baseline="-25000" dirty="0"/>
              <a:t>1</a:t>
            </a:r>
            <a:r>
              <a:rPr lang="en-US" altLang="zh-CN" dirty="0"/>
              <a:t>,y</a:t>
            </a:r>
            <a:r>
              <a:rPr lang="en-US" altLang="zh-CN" baseline="-25000" dirty="0"/>
              <a:t>2</a:t>
            </a:r>
            <a:r>
              <a:rPr lang="en-US" altLang="zh-CN" dirty="0"/>
              <a:t>,</a:t>
            </a:r>
            <a:r>
              <a:rPr lang="en-US" altLang="zh-CN" dirty="0">
                <a:latin typeface="Arial" panose="020B0604020202020204" pitchFamily="34" charset="0"/>
              </a:rPr>
              <a:t>…</a:t>
            </a:r>
            <a:r>
              <a:rPr lang="en-US" altLang="zh-CN" dirty="0"/>
              <a:t>,</a:t>
            </a:r>
            <a:r>
              <a:rPr lang="en-US" altLang="zh-CN" dirty="0" err="1"/>
              <a:t>y</a:t>
            </a:r>
            <a:r>
              <a:rPr lang="en-US" altLang="zh-CN" baseline="-25000" dirty="0" err="1"/>
              <a:t>m</a:t>
            </a:r>
            <a:r>
              <a:rPr lang="en-US" altLang="zh-CN" dirty="0"/>
              <a:t>)= (x</a:t>
            </a:r>
            <a:r>
              <a:rPr lang="en-US" altLang="zh-CN" baseline="-25000" dirty="0"/>
              <a:t>1</a:t>
            </a:r>
            <a:r>
              <a:rPr lang="en-US" altLang="zh-CN" dirty="0"/>
              <a:t>-k</a:t>
            </a:r>
            <a:r>
              <a:rPr lang="en-US" altLang="zh-CN" baseline="-25000" dirty="0"/>
              <a:t>1</a:t>
            </a:r>
            <a:r>
              <a:rPr lang="en-US" altLang="zh-CN" dirty="0"/>
              <a:t>,x</a:t>
            </a:r>
            <a:r>
              <a:rPr lang="en-US" altLang="zh-CN" baseline="-25000" dirty="0"/>
              <a:t>2</a:t>
            </a:r>
            <a:r>
              <a:rPr lang="en-US" altLang="zh-CN" dirty="0"/>
              <a:t>-k</a:t>
            </a:r>
            <a:r>
              <a:rPr lang="en-US" altLang="zh-CN" baseline="-25000" dirty="0"/>
              <a:t>2</a:t>
            </a:r>
            <a:r>
              <a:rPr lang="en-US" altLang="zh-CN" dirty="0"/>
              <a:t>,</a:t>
            </a:r>
            <a:r>
              <a:rPr lang="en-US" altLang="zh-CN" dirty="0">
                <a:latin typeface="Arial" panose="020B0604020202020204" pitchFamily="34" charset="0"/>
              </a:rPr>
              <a:t>…</a:t>
            </a:r>
            <a:r>
              <a:rPr lang="en-US" altLang="zh-CN" dirty="0"/>
              <a:t>,</a:t>
            </a:r>
            <a:r>
              <a:rPr lang="en-US" altLang="zh-CN" dirty="0" err="1"/>
              <a:t>x</a:t>
            </a:r>
            <a:r>
              <a:rPr lang="en-US" altLang="zh-CN" baseline="-25000" dirty="0" err="1"/>
              <a:t>m</a:t>
            </a:r>
            <a:r>
              <a:rPr lang="en-US" altLang="zh-CN" dirty="0"/>
              <a:t>-k</a:t>
            </a:r>
            <a:r>
              <a:rPr lang="en-US" altLang="zh-CN" baseline="-25000" dirty="0"/>
              <a:t>m</a:t>
            </a:r>
            <a:r>
              <a:rPr lang="en-US" altLang="zh-CN" dirty="0"/>
              <a:t>) =m</a:t>
            </a:r>
          </a:p>
        </p:txBody>
      </p:sp>
      <p:sp>
        <p:nvSpPr>
          <p:cNvPr id="6" name="文本框 5">
            <a:extLst>
              <a:ext uri="{FF2B5EF4-FFF2-40B4-BE49-F238E27FC236}">
                <a16:creationId xmlns:a16="http://schemas.microsoft.com/office/drawing/2014/main" id="{BAA243AA-B38C-494F-A7C5-D3FE3D62AF59}"/>
              </a:ext>
            </a:extLst>
          </p:cNvPr>
          <p:cNvSpPr txBox="1"/>
          <p:nvPr/>
        </p:nvSpPr>
        <p:spPr>
          <a:xfrm>
            <a:off x="1027113" y="1136988"/>
            <a:ext cx="4572000" cy="400110"/>
          </a:xfrm>
          <a:prstGeom prst="rect">
            <a:avLst/>
          </a:prstGeom>
          <a:noFill/>
        </p:spPr>
        <p:txBody>
          <a:bodyPr wrap="square">
            <a:spAutoFit/>
          </a:bodyPr>
          <a:lstStyle/>
          <a:p>
            <a:r>
              <a:rPr lang="en-US" altLang="zh-CN" sz="2000" dirty="0">
                <a:latin typeface="+mn-ea"/>
              </a:rPr>
              <a:t>2. </a:t>
            </a:r>
            <a:r>
              <a:rPr lang="zh-CN" altLang="en-US" sz="2000" dirty="0">
                <a:latin typeface="+mn-ea"/>
              </a:rPr>
              <a:t>多表代换密码</a:t>
            </a:r>
          </a:p>
        </p:txBody>
      </p:sp>
      <p:sp>
        <p:nvSpPr>
          <p:cNvPr id="8" name="文本框 7">
            <a:extLst>
              <a:ext uri="{FF2B5EF4-FFF2-40B4-BE49-F238E27FC236}">
                <a16:creationId xmlns:a16="http://schemas.microsoft.com/office/drawing/2014/main" id="{00047EF7-62B9-4269-BEAA-35E4C86A0B7D}"/>
              </a:ext>
            </a:extLst>
          </p:cNvPr>
          <p:cNvSpPr txBox="1"/>
          <p:nvPr/>
        </p:nvSpPr>
        <p:spPr>
          <a:xfrm>
            <a:off x="1027113" y="1838629"/>
            <a:ext cx="7517532" cy="1200329"/>
          </a:xfrm>
          <a:prstGeom prst="rect">
            <a:avLst/>
          </a:prstGeom>
          <a:noFill/>
        </p:spPr>
        <p:txBody>
          <a:bodyPr wrap="square">
            <a:spAutoFit/>
          </a:bodyPr>
          <a:lstStyle/>
          <a:p>
            <a:r>
              <a:rPr lang="zh-CN" altLang="en-US" dirty="0">
                <a:latin typeface="+mn-ea"/>
              </a:rPr>
              <a:t>单表代换很容易被破解。</a:t>
            </a:r>
            <a:endParaRPr lang="en-US" altLang="zh-CN" dirty="0">
              <a:latin typeface="+mn-ea"/>
            </a:endParaRPr>
          </a:p>
          <a:p>
            <a:r>
              <a:rPr lang="zh-CN" altLang="en-US" dirty="0">
                <a:latin typeface="+mn-ea"/>
              </a:rPr>
              <a:t>多表代换密码是对每个明文字母采用不同的单表代换。在各种多表代换密码中，由</a:t>
            </a:r>
            <a:r>
              <a:rPr lang="en-US" altLang="zh-CN" dirty="0">
                <a:latin typeface="+mn-ea"/>
              </a:rPr>
              <a:t>16</a:t>
            </a:r>
            <a:r>
              <a:rPr lang="zh-CN" altLang="en-US" dirty="0">
                <a:latin typeface="+mn-ea"/>
              </a:rPr>
              <a:t>世纪法国密码专家</a:t>
            </a:r>
            <a:r>
              <a:rPr lang="en-US" altLang="zh-CN" dirty="0" err="1">
                <a:latin typeface="+mn-ea"/>
              </a:rPr>
              <a:t>Vigenenre</a:t>
            </a:r>
            <a:r>
              <a:rPr lang="zh-CN" altLang="en-US" dirty="0">
                <a:latin typeface="+mn-ea"/>
              </a:rPr>
              <a:t>发明的多表代换密码（</a:t>
            </a:r>
            <a:r>
              <a:rPr lang="zh-CN" altLang="en-US" sz="1800" dirty="0">
                <a:latin typeface="+mn-ea"/>
              </a:rPr>
              <a:t>维吉尼亚密码）是最为著名的之一。</a:t>
            </a:r>
            <a:endParaRPr lang="zh-CN" altLang="en-US" dirty="0"/>
          </a:p>
        </p:txBody>
      </p:sp>
      <p:sp>
        <p:nvSpPr>
          <p:cNvPr id="5" name="矩形 4">
            <a:extLst>
              <a:ext uri="{FF2B5EF4-FFF2-40B4-BE49-F238E27FC236}">
                <a16:creationId xmlns:a16="http://schemas.microsoft.com/office/drawing/2014/main" id="{9976D34E-327B-4021-A73B-D99F8FCE0256}"/>
              </a:ext>
            </a:extLst>
          </p:cNvPr>
          <p:cNvSpPr/>
          <p:nvPr/>
        </p:nvSpPr>
        <p:spPr>
          <a:xfrm>
            <a:off x="3596698" y="184867"/>
            <a:ext cx="3057247" cy="523220"/>
          </a:xfrm>
          <a:prstGeom prst="rect">
            <a:avLst/>
          </a:prstGeom>
        </p:spPr>
        <p:txBody>
          <a:bodyPr wrap="none">
            <a:spAutoFit/>
          </a:bodyPr>
          <a:lstStyle/>
          <a:p>
            <a:r>
              <a:rPr lang="en-US" altLang="zh-CN" sz="2800" dirty="0">
                <a:latin typeface="+mn-ea"/>
              </a:rPr>
              <a:t>2.2 </a:t>
            </a:r>
            <a:r>
              <a:rPr lang="zh-CN" altLang="en-US" sz="2800" dirty="0"/>
              <a:t>传统密码技术</a:t>
            </a:r>
          </a:p>
        </p:txBody>
      </p:sp>
      <p:sp>
        <p:nvSpPr>
          <p:cNvPr id="7" name="文本框 6">
            <a:extLst>
              <a:ext uri="{FF2B5EF4-FFF2-40B4-BE49-F238E27FC236}">
                <a16:creationId xmlns:a16="http://schemas.microsoft.com/office/drawing/2014/main" id="{063B36C4-B1A8-4770-873D-35C1CC772746}"/>
              </a:ext>
            </a:extLst>
          </p:cNvPr>
          <p:cNvSpPr txBox="1"/>
          <p:nvPr/>
        </p:nvSpPr>
        <p:spPr>
          <a:xfrm>
            <a:off x="1027112" y="5532805"/>
            <a:ext cx="5465127" cy="369332"/>
          </a:xfrm>
          <a:prstGeom prst="rect">
            <a:avLst/>
          </a:prstGeom>
          <a:noFill/>
        </p:spPr>
        <p:txBody>
          <a:bodyPr wrap="square">
            <a:spAutoFit/>
          </a:bodyPr>
          <a:lstStyle/>
          <a:p>
            <a:pPr>
              <a:buFont typeface="Wingdings" panose="05000000000000000000" pitchFamily="2" charset="2"/>
              <a:buNone/>
            </a:pPr>
            <a:r>
              <a:rPr lang="zh-CN" altLang="en-US" dirty="0">
                <a:latin typeface="+mn-ea"/>
              </a:rPr>
              <a:t>这里的所有的运算都是在（</a:t>
            </a:r>
            <a:r>
              <a:rPr lang="en-US" altLang="zh-CN" dirty="0">
                <a:latin typeface="+mn-ea"/>
              </a:rPr>
              <a:t>mod 26)</a:t>
            </a:r>
            <a:r>
              <a:rPr lang="zh-CN" altLang="en-US" dirty="0">
                <a:latin typeface="+mn-ea"/>
              </a:rPr>
              <a:t>中进行。</a:t>
            </a:r>
          </a:p>
        </p:txBody>
      </p:sp>
      <p:pic>
        <p:nvPicPr>
          <p:cNvPr id="5122" name="Picture 2">
            <a:extLst>
              <a:ext uri="{FF2B5EF4-FFF2-40B4-BE49-F238E27FC236}">
                <a16:creationId xmlns:a16="http://schemas.microsoft.com/office/drawing/2014/main" id="{FA9242D4-7C27-45C2-BA2A-8E5131BDE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909" y="1190328"/>
            <a:ext cx="5467350" cy="541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1000"/>
                                        <p:tgtEl>
                                          <p:spTgt spid="21507">
                                            <p:txEl>
                                              <p:pRg st="1" end="1"/>
                                            </p:txEl>
                                          </p:spTgt>
                                        </p:tgtEl>
                                      </p:cBhvr>
                                    </p:animEffect>
                                    <p:anim calcmode="lin" valueType="num">
                                      <p:cBhvr>
                                        <p:cTn id="13"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150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1000"/>
                                        <p:tgtEl>
                                          <p:spTgt spid="21507">
                                            <p:txEl>
                                              <p:pRg st="2" end="2"/>
                                            </p:txEl>
                                          </p:spTgt>
                                        </p:tgtEl>
                                      </p:cBhvr>
                                    </p:animEffect>
                                    <p:anim calcmode="lin" valueType="num">
                                      <p:cBhvr>
                                        <p:cTn id="18"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150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fade">
                                      <p:cBhvr>
                                        <p:cTn id="22" dur="1000"/>
                                        <p:tgtEl>
                                          <p:spTgt spid="21507">
                                            <p:txEl>
                                              <p:pRg st="3" end="3"/>
                                            </p:txEl>
                                          </p:spTgt>
                                        </p:tgtEl>
                                      </p:cBhvr>
                                    </p:animEffect>
                                    <p:anim calcmode="lin" valueType="num">
                                      <p:cBhvr>
                                        <p:cTn id="23"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150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fade">
                                      <p:cBhvr>
                                        <p:cTn id="27" dur="1000"/>
                                        <p:tgtEl>
                                          <p:spTgt spid="21507">
                                            <p:txEl>
                                              <p:pRg st="4" end="4"/>
                                            </p:txEl>
                                          </p:spTgt>
                                        </p:tgtEl>
                                      </p:cBhvr>
                                    </p:animEffect>
                                    <p:anim calcmode="lin" valueType="num">
                                      <p:cBhvr>
                                        <p:cTn id="28"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150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122"/>
                                        </p:tgtEl>
                                        <p:attrNameLst>
                                          <p:attrName>style.visibility</p:attrName>
                                        </p:attrNameLst>
                                      </p:cBhvr>
                                      <p:to>
                                        <p:strVal val="visible"/>
                                      </p:to>
                                    </p:set>
                                    <p:animEffect transition="in" filter="fade">
                                      <p:cBhvr>
                                        <p:cTn id="41" dur="500"/>
                                        <p:tgtEl>
                                          <p:spTgt spid="5122"/>
                                        </p:tgtEl>
                                      </p:cBhvr>
                                    </p:animEffect>
                                  </p:childTnLst>
                                </p:cTn>
                              </p:par>
                            </p:childTnLst>
                          </p:cTn>
                        </p:par>
                      </p:childTnLst>
                    </p:cTn>
                  </p:par>
                  <p:par>
                    <p:cTn id="42" fill="hold">
                      <p:stCondLst>
                        <p:cond delay="indefinite"/>
                      </p:stCondLst>
                      <p:childTnLst>
                        <p:par>
                          <p:cTn id="43" fill="hold">
                            <p:stCondLst>
                              <p:cond delay="0"/>
                            </p:stCondLst>
                            <p:childTnLst>
                              <p:par>
                                <p:cTn id="44" presetID="49" presetClass="path" presetSubtype="0" accel="50000" decel="50000" fill="hold" nodeType="clickEffect">
                                  <p:stCondLst>
                                    <p:cond delay="0"/>
                                  </p:stCondLst>
                                  <p:childTnLst>
                                    <p:animMotion origin="layout" path="M -0.08698 -0.02616 L 0.31527 0.05694 " pathEditMode="relative" rAng="0" ptsTypes="AA">
                                      <p:cBhvr>
                                        <p:cTn id="45" dur="2000" fill="hold"/>
                                        <p:tgtEl>
                                          <p:spTgt spid="5122"/>
                                        </p:tgtEl>
                                        <p:attrNameLst>
                                          <p:attrName>ppt_x</p:attrName>
                                          <p:attrName>ppt_y</p:attrName>
                                        </p:attrNameLst>
                                      </p:cBhvr>
                                      <p:rCtr x="20104" y="4144"/>
                                    </p:animMotion>
                                  </p:childTnLst>
                                </p:cTn>
                              </p:par>
                              <p:par>
                                <p:cTn id="46" presetID="6" presetClass="emph" presetSubtype="0" fill="hold" nodeType="withEffect">
                                  <p:stCondLst>
                                    <p:cond delay="0"/>
                                  </p:stCondLst>
                                  <p:childTnLst>
                                    <p:animScale>
                                      <p:cBhvr>
                                        <p:cTn id="47" dur="2000" fill="hold"/>
                                        <p:tgtEl>
                                          <p:spTgt spid="5122"/>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163D4342-2B0D-437A-B381-D60A77CC3AB4}"/>
              </a:ext>
            </a:extLst>
          </p:cNvPr>
          <p:cNvSpPr>
            <a:spLocks noGrp="1" noChangeArrowheads="1"/>
          </p:cNvSpPr>
          <p:nvPr>
            <p:ph type="body" idx="4294967295"/>
          </p:nvPr>
        </p:nvSpPr>
        <p:spPr>
          <a:xfrm>
            <a:off x="1218254" y="3045679"/>
            <a:ext cx="7495440" cy="3685533"/>
          </a:xfrm>
        </p:spPr>
        <p:txBody>
          <a:bodyPr/>
          <a:lstStyle/>
          <a:p>
            <a:pPr marL="0" indent="0">
              <a:buNone/>
            </a:pPr>
            <a:r>
              <a:rPr lang="zh-CN" altLang="en-US" sz="2000" b="1" dirty="0">
                <a:latin typeface="+mn-ea"/>
              </a:rPr>
              <a:t>将明文以</a:t>
            </a:r>
            <a:r>
              <a:rPr lang="en-US" altLang="zh-CN" sz="2000" b="1" dirty="0">
                <a:latin typeface="+mn-ea"/>
              </a:rPr>
              <a:t>N</a:t>
            </a:r>
            <a:r>
              <a:rPr lang="zh-CN" altLang="en-US" sz="2000" b="1" dirty="0">
                <a:latin typeface="+mn-ea"/>
              </a:rPr>
              <a:t>个字符为单位分为</a:t>
            </a:r>
            <a:r>
              <a:rPr lang="en-US" altLang="zh-CN" sz="2000" b="1" dirty="0">
                <a:latin typeface="+mn-ea"/>
              </a:rPr>
              <a:t>M</a:t>
            </a:r>
            <a:r>
              <a:rPr lang="zh-CN" altLang="en-US" sz="2000" b="1" dirty="0">
                <a:latin typeface="+mn-ea"/>
              </a:rPr>
              <a:t>组，不足部分以空格补足。把每组对应位置的字符依次连接起来即形成密文。</a:t>
            </a:r>
            <a:endParaRPr lang="en-US" altLang="zh-CN" sz="2000" b="1" dirty="0">
              <a:latin typeface="+mn-ea"/>
            </a:endParaRPr>
          </a:p>
          <a:p>
            <a:pPr marL="0" indent="0">
              <a:buNone/>
            </a:pPr>
            <a:r>
              <a:rPr lang="zh-CN" altLang="en-US" sz="2000" b="1" dirty="0">
                <a:latin typeface="+mn-ea"/>
              </a:rPr>
              <a:t>如明文：</a:t>
            </a:r>
            <a:r>
              <a:rPr lang="en-US" altLang="zh-CN" sz="2000" dirty="0">
                <a:latin typeface="+mn-ea"/>
              </a:rPr>
              <a:t>meet me after the party</a:t>
            </a:r>
            <a:r>
              <a:rPr lang="zh-CN" altLang="en-US" sz="2000" dirty="0">
                <a:latin typeface="+mn-ea"/>
              </a:rPr>
              <a:t>，深度为</a:t>
            </a:r>
            <a:r>
              <a:rPr lang="en-US" altLang="zh-CN" sz="2000" dirty="0">
                <a:latin typeface="+mn-ea"/>
              </a:rPr>
              <a:t>2</a:t>
            </a:r>
            <a:r>
              <a:rPr lang="zh-CN" altLang="en-US" sz="2000" dirty="0">
                <a:latin typeface="+mn-ea"/>
              </a:rPr>
              <a:t>（即每组</a:t>
            </a:r>
            <a:r>
              <a:rPr lang="en-US" altLang="zh-CN" sz="2000" dirty="0">
                <a:latin typeface="+mn-ea"/>
              </a:rPr>
              <a:t>2</a:t>
            </a:r>
            <a:r>
              <a:rPr lang="zh-CN" altLang="en-US" sz="2000" dirty="0">
                <a:latin typeface="+mn-ea"/>
              </a:rPr>
              <a:t>个字符）的</a:t>
            </a:r>
            <a:r>
              <a:rPr lang="zh-CN" altLang="en-US" sz="2000" b="1" dirty="0">
                <a:latin typeface="+mn-ea"/>
              </a:rPr>
              <a:t>栅栏技术可写为：</a:t>
            </a:r>
          </a:p>
          <a:p>
            <a:pPr>
              <a:buFont typeface="Wingdings" panose="05000000000000000000" pitchFamily="2" charset="2"/>
              <a:buNone/>
            </a:pPr>
            <a:r>
              <a:rPr lang="zh-CN" altLang="en-US" sz="2000" b="1" dirty="0">
                <a:latin typeface="+mn-ea"/>
              </a:rPr>
              <a:t> </a:t>
            </a:r>
            <a:r>
              <a:rPr lang="en-US" altLang="zh-CN" sz="2000" b="1" dirty="0">
                <a:latin typeface="+mn-ea"/>
              </a:rPr>
              <a:t>me et me </a:t>
            </a:r>
            <a:r>
              <a:rPr lang="en-US" altLang="zh-CN" sz="2000" b="1" dirty="0" err="1">
                <a:latin typeface="+mn-ea"/>
              </a:rPr>
              <a:t>af</a:t>
            </a:r>
            <a:r>
              <a:rPr lang="en-US" altLang="zh-CN" sz="2000" b="1" dirty="0">
                <a:latin typeface="+mn-ea"/>
              </a:rPr>
              <a:t> </a:t>
            </a:r>
            <a:r>
              <a:rPr lang="en-US" altLang="zh-CN" sz="2000" b="1" dirty="0" err="1">
                <a:latin typeface="+mn-ea"/>
              </a:rPr>
              <a:t>te</a:t>
            </a:r>
            <a:r>
              <a:rPr lang="en-US" altLang="zh-CN" sz="2000" b="1" dirty="0">
                <a:latin typeface="+mn-ea"/>
              </a:rPr>
              <a:t> rt he pa rt y</a:t>
            </a:r>
          </a:p>
          <a:p>
            <a:pPr>
              <a:buFont typeface="Wingdings" panose="05000000000000000000" pitchFamily="2" charset="2"/>
              <a:buNone/>
            </a:pPr>
            <a:r>
              <a:rPr lang="zh-CN" altLang="en-US" sz="2000" b="1" dirty="0">
                <a:latin typeface="+mn-ea"/>
              </a:rPr>
              <a:t>按列读出，得到密文：</a:t>
            </a:r>
            <a:r>
              <a:rPr lang="en-US" altLang="zh-CN" sz="2000" b="1" dirty="0" err="1">
                <a:latin typeface="+mn-ea"/>
              </a:rPr>
              <a:t>mematrhpryetefeteat</a:t>
            </a:r>
            <a:endParaRPr lang="en-US" altLang="zh-CN" sz="2000" b="1" dirty="0">
              <a:latin typeface="+mn-ea"/>
            </a:endParaRPr>
          </a:p>
          <a:p>
            <a:pPr>
              <a:buFont typeface="Wingdings" panose="05000000000000000000" pitchFamily="2" charset="2"/>
              <a:buNone/>
            </a:pPr>
            <a:r>
              <a:rPr lang="zh-CN" altLang="en-US" sz="2000" b="1" dirty="0">
                <a:latin typeface="+mn-ea"/>
              </a:rPr>
              <a:t>解密：</a:t>
            </a:r>
            <a:r>
              <a:rPr lang="en-US" altLang="zh-CN" sz="2000" b="1" dirty="0" err="1">
                <a:latin typeface="+mn-ea"/>
              </a:rPr>
              <a:t>mematrhpry</a:t>
            </a:r>
            <a:endParaRPr lang="en-US" altLang="zh-CN" sz="2000" b="1" dirty="0">
              <a:latin typeface="+mn-ea"/>
            </a:endParaRPr>
          </a:p>
          <a:p>
            <a:pPr>
              <a:buFont typeface="Wingdings" panose="05000000000000000000" pitchFamily="2" charset="2"/>
              <a:buNone/>
            </a:pPr>
            <a:r>
              <a:rPr lang="en-US" altLang="zh-CN" sz="2000" b="1" dirty="0">
                <a:latin typeface="+mn-ea"/>
              </a:rPr>
              <a:t>      </a:t>
            </a:r>
            <a:r>
              <a:rPr lang="en-US" altLang="zh-CN" sz="2000" b="1" dirty="0" err="1">
                <a:latin typeface="+mn-ea"/>
              </a:rPr>
              <a:t>etefeteat</a:t>
            </a:r>
            <a:endParaRPr lang="en-US" altLang="zh-CN" sz="2000" b="1" dirty="0">
              <a:latin typeface="+mn-ea"/>
            </a:endParaRPr>
          </a:p>
          <a:p>
            <a:pPr>
              <a:buFont typeface="Wingdings" panose="05000000000000000000" pitchFamily="2" charset="2"/>
              <a:buNone/>
            </a:pPr>
            <a:r>
              <a:rPr lang="zh-CN" altLang="en-US" sz="2000" b="1" dirty="0">
                <a:latin typeface="+mn-ea"/>
              </a:rPr>
              <a:t>再按列读出即得明文：</a:t>
            </a:r>
            <a:r>
              <a:rPr lang="en-US" altLang="zh-CN" sz="2000" b="1" dirty="0" err="1">
                <a:latin typeface="+mn-ea"/>
              </a:rPr>
              <a:t>meetmeaftertheparty</a:t>
            </a:r>
            <a:endParaRPr lang="en-US" altLang="zh-CN" sz="2000" b="1" dirty="0">
              <a:latin typeface="+mn-ea"/>
            </a:endParaRPr>
          </a:p>
        </p:txBody>
      </p:sp>
      <p:sp>
        <p:nvSpPr>
          <p:cNvPr id="6" name="文本框 5">
            <a:extLst>
              <a:ext uri="{FF2B5EF4-FFF2-40B4-BE49-F238E27FC236}">
                <a16:creationId xmlns:a16="http://schemas.microsoft.com/office/drawing/2014/main" id="{54CE467A-98D2-4CD5-8BE8-53F043C63FA3}"/>
              </a:ext>
            </a:extLst>
          </p:cNvPr>
          <p:cNvSpPr txBox="1"/>
          <p:nvPr/>
        </p:nvSpPr>
        <p:spPr>
          <a:xfrm>
            <a:off x="1118361" y="1066942"/>
            <a:ext cx="2331770" cy="461665"/>
          </a:xfrm>
          <a:prstGeom prst="rect">
            <a:avLst/>
          </a:prstGeom>
          <a:noFill/>
        </p:spPr>
        <p:txBody>
          <a:bodyPr wrap="square">
            <a:spAutoFit/>
          </a:bodyPr>
          <a:lstStyle/>
          <a:p>
            <a:r>
              <a:rPr lang="zh-CN" altLang="en-US" sz="2400" dirty="0"/>
              <a:t>四、置换密码</a:t>
            </a:r>
          </a:p>
        </p:txBody>
      </p:sp>
      <p:sp>
        <p:nvSpPr>
          <p:cNvPr id="2" name="文本框 1">
            <a:extLst>
              <a:ext uri="{FF2B5EF4-FFF2-40B4-BE49-F238E27FC236}">
                <a16:creationId xmlns:a16="http://schemas.microsoft.com/office/drawing/2014/main" id="{0E6779A3-48DD-4A5E-A2F6-6AF09E2567E2}"/>
              </a:ext>
            </a:extLst>
          </p:cNvPr>
          <p:cNvSpPr txBox="1"/>
          <p:nvPr/>
        </p:nvSpPr>
        <p:spPr>
          <a:xfrm>
            <a:off x="1118361" y="2456317"/>
            <a:ext cx="1728908" cy="461665"/>
          </a:xfrm>
          <a:prstGeom prst="rect">
            <a:avLst/>
          </a:prstGeom>
          <a:noFill/>
        </p:spPr>
        <p:txBody>
          <a:bodyPr wrap="square" rtlCol="0">
            <a:spAutoFit/>
          </a:bodyPr>
          <a:lstStyle/>
          <a:p>
            <a:r>
              <a:rPr lang="en-US" altLang="zh-CN" sz="2400" dirty="0">
                <a:latin typeface="+mn-ea"/>
              </a:rPr>
              <a:t>1.</a:t>
            </a:r>
            <a:r>
              <a:rPr lang="zh-CN" altLang="en-US" sz="2400" dirty="0">
                <a:latin typeface="+mn-ea"/>
              </a:rPr>
              <a:t>栅栏密码</a:t>
            </a:r>
          </a:p>
        </p:txBody>
      </p:sp>
      <p:sp>
        <p:nvSpPr>
          <p:cNvPr id="3" name="文本框 2">
            <a:extLst>
              <a:ext uri="{FF2B5EF4-FFF2-40B4-BE49-F238E27FC236}">
                <a16:creationId xmlns:a16="http://schemas.microsoft.com/office/drawing/2014/main" id="{D4DF1CE1-1D57-4B7D-B459-CF3D55E36573}"/>
              </a:ext>
            </a:extLst>
          </p:cNvPr>
          <p:cNvSpPr txBox="1"/>
          <p:nvPr/>
        </p:nvSpPr>
        <p:spPr>
          <a:xfrm>
            <a:off x="1218254" y="1682288"/>
            <a:ext cx="7377106" cy="707886"/>
          </a:xfrm>
          <a:prstGeom prst="rect">
            <a:avLst/>
          </a:prstGeom>
          <a:noFill/>
        </p:spPr>
        <p:txBody>
          <a:bodyPr wrap="square" rtlCol="0">
            <a:spAutoFit/>
          </a:bodyPr>
          <a:lstStyle/>
          <a:p>
            <a:r>
              <a:rPr lang="zh-CN" altLang="en-US" sz="2000" dirty="0"/>
              <a:t>置换密码是指不改变字母本身，改变字母出现的位置，使得内容无法被理解。</a:t>
            </a:r>
          </a:p>
        </p:txBody>
      </p:sp>
      <p:sp>
        <p:nvSpPr>
          <p:cNvPr id="10" name="矩形 9">
            <a:extLst>
              <a:ext uri="{FF2B5EF4-FFF2-40B4-BE49-F238E27FC236}">
                <a16:creationId xmlns:a16="http://schemas.microsoft.com/office/drawing/2014/main" id="{971E33E7-DC9B-430A-8A71-EEC92B2474E4}"/>
              </a:ext>
            </a:extLst>
          </p:cNvPr>
          <p:cNvSpPr/>
          <p:nvPr/>
        </p:nvSpPr>
        <p:spPr>
          <a:xfrm>
            <a:off x="3596698" y="184867"/>
            <a:ext cx="3057247" cy="523220"/>
          </a:xfrm>
          <a:prstGeom prst="rect">
            <a:avLst/>
          </a:prstGeom>
        </p:spPr>
        <p:txBody>
          <a:bodyPr wrap="none">
            <a:spAutoFit/>
          </a:bodyPr>
          <a:lstStyle/>
          <a:p>
            <a:r>
              <a:rPr lang="en-US" altLang="zh-CN" sz="2800" dirty="0">
                <a:latin typeface="+mn-ea"/>
              </a:rPr>
              <a:t>2.2 </a:t>
            </a:r>
            <a:r>
              <a:rPr lang="zh-CN" altLang="en-US" sz="2800" dirty="0"/>
              <a:t>传统密码技术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1000"/>
                                        <p:tgtEl>
                                          <p:spTgt spid="23555">
                                            <p:txEl>
                                              <p:pRg st="1" end="1"/>
                                            </p:txEl>
                                          </p:spTgt>
                                        </p:tgtEl>
                                      </p:cBhvr>
                                    </p:animEffect>
                                    <p:anim calcmode="lin" valueType="num">
                                      <p:cBhvr>
                                        <p:cTn id="8"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555">
                                            <p:txEl>
                                              <p:pRg st="2" end="2"/>
                                            </p:txEl>
                                          </p:spTgt>
                                        </p:tgtEl>
                                        <p:attrNameLst>
                                          <p:attrName>style.visibility</p:attrName>
                                        </p:attrNameLst>
                                      </p:cBhvr>
                                      <p:to>
                                        <p:strVal val="visible"/>
                                      </p:to>
                                    </p:set>
                                    <p:animEffect transition="in" filter="fade">
                                      <p:cBhvr>
                                        <p:cTn id="14" dur="1000"/>
                                        <p:tgtEl>
                                          <p:spTgt spid="23555">
                                            <p:txEl>
                                              <p:pRg st="2" end="2"/>
                                            </p:txEl>
                                          </p:spTgt>
                                        </p:tgtEl>
                                      </p:cBhvr>
                                    </p:animEffect>
                                    <p:anim calcmode="lin" valueType="num">
                                      <p:cBhvr>
                                        <p:cTn id="15"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5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animEffect transition="in" filter="fade">
                                      <p:cBhvr>
                                        <p:cTn id="21" dur="1000"/>
                                        <p:tgtEl>
                                          <p:spTgt spid="23555">
                                            <p:txEl>
                                              <p:pRg st="3" end="3"/>
                                            </p:txEl>
                                          </p:spTgt>
                                        </p:tgtEl>
                                      </p:cBhvr>
                                    </p:animEffect>
                                    <p:anim calcmode="lin" valueType="num">
                                      <p:cBhvr>
                                        <p:cTn id="22"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35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555">
                                            <p:txEl>
                                              <p:pRg st="4" end="4"/>
                                            </p:txEl>
                                          </p:spTgt>
                                        </p:tgtEl>
                                        <p:attrNameLst>
                                          <p:attrName>style.visibility</p:attrName>
                                        </p:attrNameLst>
                                      </p:cBhvr>
                                      <p:to>
                                        <p:strVal val="visible"/>
                                      </p:to>
                                    </p:set>
                                    <p:animEffect transition="in" filter="fade">
                                      <p:cBhvr>
                                        <p:cTn id="28" dur="1000"/>
                                        <p:tgtEl>
                                          <p:spTgt spid="23555">
                                            <p:txEl>
                                              <p:pRg st="4" end="4"/>
                                            </p:txEl>
                                          </p:spTgt>
                                        </p:tgtEl>
                                      </p:cBhvr>
                                    </p:animEffect>
                                    <p:anim calcmode="lin" valueType="num">
                                      <p:cBhvr>
                                        <p:cTn id="29"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35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3555">
                                            <p:txEl>
                                              <p:pRg st="5" end="5"/>
                                            </p:txEl>
                                          </p:spTgt>
                                        </p:tgtEl>
                                        <p:attrNameLst>
                                          <p:attrName>style.visibility</p:attrName>
                                        </p:attrNameLst>
                                      </p:cBhvr>
                                      <p:to>
                                        <p:strVal val="visible"/>
                                      </p:to>
                                    </p:set>
                                    <p:animEffect transition="in" filter="fade">
                                      <p:cBhvr>
                                        <p:cTn id="35" dur="1000"/>
                                        <p:tgtEl>
                                          <p:spTgt spid="23555">
                                            <p:txEl>
                                              <p:pRg st="5" end="5"/>
                                            </p:txEl>
                                          </p:spTgt>
                                        </p:tgtEl>
                                      </p:cBhvr>
                                    </p:animEffect>
                                    <p:anim calcmode="lin" valueType="num">
                                      <p:cBhvr>
                                        <p:cTn id="36" dur="10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355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3555">
                                            <p:txEl>
                                              <p:pRg st="6" end="6"/>
                                            </p:txEl>
                                          </p:spTgt>
                                        </p:tgtEl>
                                        <p:attrNameLst>
                                          <p:attrName>style.visibility</p:attrName>
                                        </p:attrNameLst>
                                      </p:cBhvr>
                                      <p:to>
                                        <p:strVal val="visible"/>
                                      </p:to>
                                    </p:set>
                                    <p:animEffect transition="in" filter="fade">
                                      <p:cBhvr>
                                        <p:cTn id="42" dur="1000"/>
                                        <p:tgtEl>
                                          <p:spTgt spid="23555">
                                            <p:txEl>
                                              <p:pRg st="6" end="6"/>
                                            </p:txEl>
                                          </p:spTgt>
                                        </p:tgtEl>
                                      </p:cBhvr>
                                    </p:animEffect>
                                    <p:anim calcmode="lin" valueType="num">
                                      <p:cBhvr>
                                        <p:cTn id="43" dur="10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355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E915A871-47EC-4C3C-8759-5D1832D38EDF}"/>
              </a:ext>
            </a:extLst>
          </p:cNvPr>
          <p:cNvSpPr txBox="1"/>
          <p:nvPr/>
        </p:nvSpPr>
        <p:spPr>
          <a:xfrm>
            <a:off x="1041519" y="1197499"/>
            <a:ext cx="2116618" cy="461665"/>
          </a:xfrm>
          <a:prstGeom prst="rect">
            <a:avLst/>
          </a:prstGeom>
          <a:noFill/>
        </p:spPr>
        <p:txBody>
          <a:bodyPr wrap="square" rtlCol="0">
            <a:spAutoFit/>
          </a:bodyPr>
          <a:lstStyle/>
          <a:p>
            <a:r>
              <a:rPr lang="en-US" altLang="zh-CN" sz="2400" dirty="0">
                <a:latin typeface="+mn-ea"/>
              </a:rPr>
              <a:t>2.</a:t>
            </a:r>
            <a:r>
              <a:rPr lang="zh-CN" altLang="en-US" sz="2400" dirty="0">
                <a:latin typeface="+mn-ea"/>
              </a:rPr>
              <a:t>有密钥置换</a:t>
            </a:r>
          </a:p>
        </p:txBody>
      </p:sp>
      <p:sp>
        <p:nvSpPr>
          <p:cNvPr id="18" name="文本框 17">
            <a:extLst>
              <a:ext uri="{FF2B5EF4-FFF2-40B4-BE49-F238E27FC236}">
                <a16:creationId xmlns:a16="http://schemas.microsoft.com/office/drawing/2014/main" id="{983C235B-094F-46F6-81FE-3662184AAB99}"/>
              </a:ext>
            </a:extLst>
          </p:cNvPr>
          <p:cNvSpPr txBox="1"/>
          <p:nvPr/>
        </p:nvSpPr>
        <p:spPr>
          <a:xfrm>
            <a:off x="1041519" y="1721623"/>
            <a:ext cx="7749015" cy="707886"/>
          </a:xfrm>
          <a:prstGeom prst="rect">
            <a:avLst/>
          </a:prstGeom>
          <a:noFill/>
        </p:spPr>
        <p:txBody>
          <a:bodyPr wrap="square">
            <a:spAutoFit/>
          </a:bodyPr>
          <a:lstStyle/>
          <a:p>
            <a:r>
              <a:rPr lang="zh-CN" altLang="en-US" sz="2000" dirty="0">
                <a:latin typeface="+mn-ea"/>
              </a:rPr>
              <a:t>选用一个词语作为密钥，并按照该词语中各不同字母的顺序作为明文字符置换的依据。</a:t>
            </a:r>
          </a:p>
        </p:txBody>
      </p:sp>
      <p:sp>
        <p:nvSpPr>
          <p:cNvPr id="19" name="文本框 18">
            <a:extLst>
              <a:ext uri="{FF2B5EF4-FFF2-40B4-BE49-F238E27FC236}">
                <a16:creationId xmlns:a16="http://schemas.microsoft.com/office/drawing/2014/main" id="{0FDB9C21-F44B-45FF-BC52-D865C07DD74B}"/>
              </a:ext>
            </a:extLst>
          </p:cNvPr>
          <p:cNvSpPr txBox="1"/>
          <p:nvPr/>
        </p:nvSpPr>
        <p:spPr>
          <a:xfrm>
            <a:off x="1041519" y="2475089"/>
            <a:ext cx="7749015" cy="707886"/>
          </a:xfrm>
          <a:prstGeom prst="rect">
            <a:avLst/>
          </a:prstGeom>
          <a:noFill/>
        </p:spPr>
        <p:txBody>
          <a:bodyPr wrap="square" rtlCol="0">
            <a:spAutoFit/>
          </a:bodyPr>
          <a:lstStyle/>
          <a:p>
            <a:r>
              <a:rPr lang="zh-CN" altLang="en-US" sz="2000" dirty="0">
                <a:latin typeface="+mn-ea"/>
              </a:rPr>
              <a:t>如选择</a:t>
            </a:r>
            <a:r>
              <a:rPr lang="en-US" altLang="zh-CN" sz="2000" dirty="0">
                <a:latin typeface="+mn-ea"/>
              </a:rPr>
              <a:t>XUANCHENG</a:t>
            </a:r>
            <a:r>
              <a:rPr lang="zh-CN" altLang="en-US" sz="2000" dirty="0">
                <a:latin typeface="+mn-ea"/>
              </a:rPr>
              <a:t>作为密钥。先将其中的重复字符去除，得到：</a:t>
            </a:r>
            <a:r>
              <a:rPr lang="en-US" altLang="zh-CN" sz="2000" dirty="0">
                <a:latin typeface="+mn-ea"/>
              </a:rPr>
              <a:t>XUANCHEG</a:t>
            </a:r>
            <a:r>
              <a:rPr lang="zh-CN" altLang="en-US" sz="2000" dirty="0">
                <a:latin typeface="+mn-ea"/>
              </a:rPr>
              <a:t>，共</a:t>
            </a:r>
            <a:r>
              <a:rPr lang="en-US" altLang="zh-CN" sz="2000" dirty="0">
                <a:latin typeface="+mn-ea"/>
              </a:rPr>
              <a:t>8</a:t>
            </a:r>
            <a:r>
              <a:rPr lang="zh-CN" altLang="en-US" sz="2000" dirty="0">
                <a:latin typeface="+mn-ea"/>
              </a:rPr>
              <a:t>个字符，按照字母表顺序，得到</a:t>
            </a:r>
            <a:r>
              <a:rPr lang="en-US" altLang="zh-CN" sz="2000" dirty="0">
                <a:latin typeface="+mn-ea"/>
              </a:rPr>
              <a:t>87162435.</a:t>
            </a:r>
            <a:endParaRPr lang="zh-CN" altLang="en-US" sz="2000" dirty="0">
              <a:latin typeface="+mn-ea"/>
            </a:endParaRPr>
          </a:p>
        </p:txBody>
      </p:sp>
      <p:sp>
        <p:nvSpPr>
          <p:cNvPr id="20" name="文本框 19">
            <a:extLst>
              <a:ext uri="{FF2B5EF4-FFF2-40B4-BE49-F238E27FC236}">
                <a16:creationId xmlns:a16="http://schemas.microsoft.com/office/drawing/2014/main" id="{328B0CEA-4EDB-474F-9821-2B3E3624ED4F}"/>
              </a:ext>
            </a:extLst>
          </p:cNvPr>
          <p:cNvSpPr txBox="1"/>
          <p:nvPr/>
        </p:nvSpPr>
        <p:spPr>
          <a:xfrm>
            <a:off x="1041519" y="3245434"/>
            <a:ext cx="7749015" cy="707886"/>
          </a:xfrm>
          <a:prstGeom prst="rect">
            <a:avLst/>
          </a:prstGeom>
          <a:noFill/>
        </p:spPr>
        <p:txBody>
          <a:bodyPr wrap="square" rtlCol="0">
            <a:spAutoFit/>
          </a:bodyPr>
          <a:lstStyle/>
          <a:p>
            <a:r>
              <a:rPr lang="zh-CN" altLang="en-US" sz="2000" dirty="0">
                <a:latin typeface="+mn-ea"/>
              </a:rPr>
              <a:t>若有明文</a:t>
            </a:r>
            <a:r>
              <a:rPr lang="en-US" altLang="zh-CN" sz="2000" dirty="0" err="1">
                <a:latin typeface="+mn-ea"/>
              </a:rPr>
              <a:t>mingtianxiawulaodifangjian</a:t>
            </a:r>
            <a:r>
              <a:rPr lang="zh-CN" altLang="en-US" sz="2000" dirty="0">
                <a:latin typeface="+mn-ea"/>
              </a:rPr>
              <a:t>（明天下午老地方见），按</a:t>
            </a:r>
            <a:r>
              <a:rPr lang="en-US" altLang="zh-CN" sz="2000" dirty="0">
                <a:latin typeface="+mn-ea"/>
              </a:rPr>
              <a:t>8</a:t>
            </a:r>
            <a:r>
              <a:rPr lang="zh-CN" altLang="en-US" sz="2000" dirty="0">
                <a:latin typeface="+mn-ea"/>
              </a:rPr>
              <a:t>个字符一组分为：</a:t>
            </a:r>
          </a:p>
        </p:txBody>
      </p:sp>
      <p:sp>
        <p:nvSpPr>
          <p:cNvPr id="21" name="文本框 20">
            <a:extLst>
              <a:ext uri="{FF2B5EF4-FFF2-40B4-BE49-F238E27FC236}">
                <a16:creationId xmlns:a16="http://schemas.microsoft.com/office/drawing/2014/main" id="{8848151A-83EF-4A03-91F2-8E95D9D03E9A}"/>
              </a:ext>
            </a:extLst>
          </p:cNvPr>
          <p:cNvSpPr txBox="1"/>
          <p:nvPr/>
        </p:nvSpPr>
        <p:spPr>
          <a:xfrm>
            <a:off x="1490702" y="4015779"/>
            <a:ext cx="3534657" cy="1631216"/>
          </a:xfrm>
          <a:prstGeom prst="rect">
            <a:avLst/>
          </a:prstGeom>
          <a:noFill/>
        </p:spPr>
        <p:txBody>
          <a:bodyPr wrap="square" rtlCol="0">
            <a:spAutoFit/>
          </a:bodyPr>
          <a:lstStyle/>
          <a:p>
            <a:r>
              <a:rPr lang="en-US" altLang="zh-CN" sz="2000" dirty="0">
                <a:latin typeface="+mn-ea"/>
              </a:rPr>
              <a:t>8 7 1 6 2 4 3 5</a:t>
            </a:r>
          </a:p>
          <a:p>
            <a:r>
              <a:rPr lang="en-US" altLang="zh-CN" sz="2000" dirty="0">
                <a:latin typeface="+mn-ea"/>
              </a:rPr>
              <a:t>m </a:t>
            </a:r>
            <a:r>
              <a:rPr lang="en-US" altLang="zh-CN" sz="2000" dirty="0" err="1">
                <a:latin typeface="+mn-ea"/>
              </a:rPr>
              <a:t>i</a:t>
            </a:r>
            <a:r>
              <a:rPr lang="en-US" altLang="zh-CN" sz="2000" dirty="0">
                <a:latin typeface="+mn-ea"/>
              </a:rPr>
              <a:t> n g t </a:t>
            </a:r>
            <a:r>
              <a:rPr lang="en-US" altLang="zh-CN" sz="2000" dirty="0" err="1">
                <a:latin typeface="+mn-ea"/>
              </a:rPr>
              <a:t>i</a:t>
            </a:r>
            <a:r>
              <a:rPr lang="en-US" altLang="zh-CN" sz="2000" dirty="0">
                <a:latin typeface="+mn-ea"/>
              </a:rPr>
              <a:t> a n</a:t>
            </a:r>
          </a:p>
          <a:p>
            <a:r>
              <a:rPr lang="en-US" altLang="zh-CN" sz="2000" dirty="0">
                <a:latin typeface="+mn-ea"/>
              </a:rPr>
              <a:t>x </a:t>
            </a:r>
            <a:r>
              <a:rPr lang="en-US" altLang="zh-CN" sz="2000" dirty="0" err="1">
                <a:latin typeface="+mn-ea"/>
              </a:rPr>
              <a:t>i</a:t>
            </a:r>
            <a:r>
              <a:rPr lang="en-US" altLang="zh-CN" sz="2000" dirty="0">
                <a:latin typeface="+mn-ea"/>
              </a:rPr>
              <a:t> a w u l a o</a:t>
            </a:r>
          </a:p>
          <a:p>
            <a:r>
              <a:rPr lang="en-US" altLang="zh-CN" sz="2000" dirty="0">
                <a:latin typeface="+mn-ea"/>
              </a:rPr>
              <a:t>d </a:t>
            </a:r>
            <a:r>
              <a:rPr lang="en-US" altLang="zh-CN" sz="2000" dirty="0" err="1">
                <a:latin typeface="+mn-ea"/>
              </a:rPr>
              <a:t>i</a:t>
            </a:r>
            <a:r>
              <a:rPr lang="en-US" altLang="zh-CN" sz="2000" dirty="0">
                <a:latin typeface="+mn-ea"/>
              </a:rPr>
              <a:t> f a n g j </a:t>
            </a:r>
            <a:r>
              <a:rPr lang="en-US" altLang="zh-CN" sz="2000" dirty="0" err="1">
                <a:latin typeface="+mn-ea"/>
              </a:rPr>
              <a:t>i</a:t>
            </a:r>
            <a:endParaRPr lang="en-US" altLang="zh-CN" sz="2000" dirty="0">
              <a:latin typeface="+mn-ea"/>
            </a:endParaRPr>
          </a:p>
          <a:p>
            <a:r>
              <a:rPr lang="en-US" altLang="zh-CN" sz="2000" dirty="0">
                <a:latin typeface="+mn-ea"/>
              </a:rPr>
              <a:t>a n* * * * * *         </a:t>
            </a:r>
            <a:endParaRPr lang="zh-CN" altLang="en-US" sz="2000" dirty="0">
              <a:latin typeface="+mn-ea"/>
            </a:endParaRPr>
          </a:p>
        </p:txBody>
      </p:sp>
      <p:sp>
        <p:nvSpPr>
          <p:cNvPr id="22" name="文本框 21">
            <a:extLst>
              <a:ext uri="{FF2B5EF4-FFF2-40B4-BE49-F238E27FC236}">
                <a16:creationId xmlns:a16="http://schemas.microsoft.com/office/drawing/2014/main" id="{45739E18-E31C-4716-B3D4-CC09A6D9F362}"/>
              </a:ext>
            </a:extLst>
          </p:cNvPr>
          <p:cNvSpPr txBox="1"/>
          <p:nvPr/>
        </p:nvSpPr>
        <p:spPr>
          <a:xfrm>
            <a:off x="1041519" y="5709454"/>
            <a:ext cx="5314275" cy="400110"/>
          </a:xfrm>
          <a:prstGeom prst="rect">
            <a:avLst/>
          </a:prstGeom>
          <a:noFill/>
        </p:spPr>
        <p:txBody>
          <a:bodyPr wrap="none" rtlCol="0">
            <a:spAutoFit/>
          </a:bodyPr>
          <a:lstStyle/>
          <a:p>
            <a:r>
              <a:rPr lang="zh-CN" altLang="en-US" sz="2000" dirty="0"/>
              <a:t>每一行按照密钥字符顺序重新排列，得密文：</a:t>
            </a:r>
          </a:p>
        </p:txBody>
      </p:sp>
      <p:sp>
        <p:nvSpPr>
          <p:cNvPr id="23" name="文本框 22">
            <a:extLst>
              <a:ext uri="{FF2B5EF4-FFF2-40B4-BE49-F238E27FC236}">
                <a16:creationId xmlns:a16="http://schemas.microsoft.com/office/drawing/2014/main" id="{E3A5E038-9DCB-447E-9D26-F689D3F76C7A}"/>
              </a:ext>
            </a:extLst>
          </p:cNvPr>
          <p:cNvSpPr txBox="1"/>
          <p:nvPr/>
        </p:nvSpPr>
        <p:spPr>
          <a:xfrm>
            <a:off x="1041519" y="6200724"/>
            <a:ext cx="6923314" cy="369332"/>
          </a:xfrm>
          <a:prstGeom prst="rect">
            <a:avLst/>
          </a:prstGeom>
          <a:noFill/>
        </p:spPr>
        <p:txBody>
          <a:bodyPr wrap="square" rtlCol="0">
            <a:spAutoFit/>
          </a:bodyPr>
          <a:lstStyle/>
          <a:p>
            <a:r>
              <a:rPr lang="en-US" altLang="zh-CN" dirty="0"/>
              <a:t>naf*tun*aaj*ilg*noi*gwa*iiinmxda</a:t>
            </a:r>
            <a:endParaRPr lang="zh-CN" altLang="en-US" dirty="0"/>
          </a:p>
        </p:txBody>
      </p:sp>
      <p:sp>
        <p:nvSpPr>
          <p:cNvPr id="25" name="矩形 24">
            <a:extLst>
              <a:ext uri="{FF2B5EF4-FFF2-40B4-BE49-F238E27FC236}">
                <a16:creationId xmlns:a16="http://schemas.microsoft.com/office/drawing/2014/main" id="{0D4A5F2D-BC37-442D-9F31-50B1534105CA}"/>
              </a:ext>
            </a:extLst>
          </p:cNvPr>
          <p:cNvSpPr/>
          <p:nvPr/>
        </p:nvSpPr>
        <p:spPr>
          <a:xfrm>
            <a:off x="3596698" y="184867"/>
            <a:ext cx="3057247" cy="523220"/>
          </a:xfrm>
          <a:prstGeom prst="rect">
            <a:avLst/>
          </a:prstGeom>
        </p:spPr>
        <p:txBody>
          <a:bodyPr wrap="none">
            <a:spAutoFit/>
          </a:bodyPr>
          <a:lstStyle/>
          <a:p>
            <a:r>
              <a:rPr lang="en-US" altLang="zh-CN" sz="2800" dirty="0">
                <a:latin typeface="+mn-ea"/>
              </a:rPr>
              <a:t>2.2 </a:t>
            </a:r>
            <a:r>
              <a:rPr lang="zh-CN" altLang="en-US" sz="2800" dirty="0"/>
              <a:t>传统密码技术</a:t>
            </a:r>
          </a:p>
        </p:txBody>
      </p:sp>
      <p:sp>
        <p:nvSpPr>
          <p:cNvPr id="2" name="文本框 1">
            <a:extLst>
              <a:ext uri="{FF2B5EF4-FFF2-40B4-BE49-F238E27FC236}">
                <a16:creationId xmlns:a16="http://schemas.microsoft.com/office/drawing/2014/main" id="{CE898871-16E0-463B-BCC5-9AD6FFBDD463}"/>
              </a:ext>
            </a:extLst>
          </p:cNvPr>
          <p:cNvSpPr txBox="1"/>
          <p:nvPr/>
        </p:nvSpPr>
        <p:spPr>
          <a:xfrm>
            <a:off x="5341620" y="4564380"/>
            <a:ext cx="2529840" cy="369332"/>
          </a:xfrm>
          <a:prstGeom prst="rect">
            <a:avLst/>
          </a:prstGeom>
          <a:noFill/>
        </p:spPr>
        <p:txBody>
          <a:bodyPr wrap="square" rtlCol="0">
            <a:spAutoFit/>
          </a:bodyPr>
          <a:lstStyle/>
          <a:p>
            <a:r>
              <a:rPr lang="zh-CN" altLang="en-US" dirty="0"/>
              <a:t>（这里用</a:t>
            </a:r>
            <a:r>
              <a:rPr lang="en-US" altLang="zh-CN" dirty="0"/>
              <a:t>*</a:t>
            </a:r>
            <a:r>
              <a:rPr lang="zh-CN" altLang="en-US" dirty="0"/>
              <a:t>代替空格）</a:t>
            </a:r>
          </a:p>
        </p:txBody>
      </p:sp>
    </p:spTree>
    <p:extLst>
      <p:ext uri="{BB962C8B-B14F-4D97-AF65-F5344CB8AC3E}">
        <p14:creationId xmlns:p14="http://schemas.microsoft.com/office/powerpoint/2010/main" val="344548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8D3B18-A2BC-49B6-BFE9-35174FEF69F6}"/>
              </a:ext>
            </a:extLst>
          </p:cNvPr>
          <p:cNvSpPr txBox="1"/>
          <p:nvPr/>
        </p:nvSpPr>
        <p:spPr>
          <a:xfrm>
            <a:off x="1422058" y="2165835"/>
            <a:ext cx="7257122" cy="707886"/>
          </a:xfrm>
          <a:prstGeom prst="rect">
            <a:avLst/>
          </a:prstGeom>
          <a:noFill/>
        </p:spPr>
        <p:txBody>
          <a:bodyPr wrap="square" rtlCol="0">
            <a:spAutoFit/>
          </a:bodyPr>
          <a:lstStyle/>
          <a:p>
            <a:r>
              <a:rPr lang="zh-CN" altLang="en-US" sz="2000" dirty="0">
                <a:latin typeface="+mn-ea"/>
              </a:rPr>
              <a:t>解密时，先确定矩阵行列数。因密文为</a:t>
            </a:r>
            <a:r>
              <a:rPr lang="en-US" altLang="zh-CN" sz="2000" dirty="0">
                <a:latin typeface="+mn-ea"/>
              </a:rPr>
              <a:t>32</a:t>
            </a:r>
            <a:r>
              <a:rPr lang="zh-CN" altLang="en-US" sz="2000" dirty="0">
                <a:latin typeface="+mn-ea"/>
              </a:rPr>
              <a:t>个字符，且密码长度为</a:t>
            </a:r>
            <a:r>
              <a:rPr lang="en-US" altLang="zh-CN" sz="2000" dirty="0">
                <a:latin typeface="+mn-ea"/>
              </a:rPr>
              <a:t>8</a:t>
            </a:r>
            <a:r>
              <a:rPr lang="zh-CN" altLang="en-US" sz="2000" dirty="0">
                <a:latin typeface="+mn-ea"/>
              </a:rPr>
              <a:t>，因此解密矩阵为</a:t>
            </a:r>
            <a:r>
              <a:rPr lang="en-US" altLang="zh-CN" sz="2000" dirty="0">
                <a:latin typeface="+mn-ea"/>
              </a:rPr>
              <a:t>4</a:t>
            </a:r>
            <a:r>
              <a:rPr lang="zh-CN" altLang="en-US" sz="2000" dirty="0">
                <a:latin typeface="+mn-ea"/>
              </a:rPr>
              <a:t>行</a:t>
            </a:r>
            <a:r>
              <a:rPr lang="en-US" altLang="zh-CN" sz="2000" dirty="0">
                <a:latin typeface="+mn-ea"/>
              </a:rPr>
              <a:t>8</a:t>
            </a:r>
            <a:r>
              <a:rPr lang="zh-CN" altLang="en-US" sz="2000" dirty="0">
                <a:latin typeface="+mn-ea"/>
              </a:rPr>
              <a:t>列。</a:t>
            </a:r>
            <a:endParaRPr lang="en-US" altLang="zh-CN" sz="2000" dirty="0">
              <a:latin typeface="+mn-ea"/>
            </a:endParaRPr>
          </a:p>
        </p:txBody>
      </p:sp>
      <p:sp>
        <p:nvSpPr>
          <p:cNvPr id="49" name="文本框 48">
            <a:extLst>
              <a:ext uri="{FF2B5EF4-FFF2-40B4-BE49-F238E27FC236}">
                <a16:creationId xmlns:a16="http://schemas.microsoft.com/office/drawing/2014/main" id="{A387761D-5BEB-4F85-AAD3-378CD2DCDB62}"/>
              </a:ext>
            </a:extLst>
          </p:cNvPr>
          <p:cNvSpPr txBox="1"/>
          <p:nvPr/>
        </p:nvSpPr>
        <p:spPr>
          <a:xfrm>
            <a:off x="1502012" y="6109811"/>
            <a:ext cx="5767199" cy="400110"/>
          </a:xfrm>
          <a:prstGeom prst="rect">
            <a:avLst/>
          </a:prstGeom>
          <a:noFill/>
        </p:spPr>
        <p:txBody>
          <a:bodyPr wrap="square" rtlCol="0">
            <a:spAutoFit/>
          </a:bodyPr>
          <a:lstStyle/>
          <a:p>
            <a:r>
              <a:rPr lang="en-US" altLang="zh-CN" sz="2000" dirty="0" err="1">
                <a:latin typeface="+mn-ea"/>
              </a:rPr>
              <a:t>mingtianxiawulaodifangjian</a:t>
            </a:r>
            <a:r>
              <a:rPr lang="en-US" altLang="zh-CN" sz="2000" dirty="0">
                <a:latin typeface="+mn-ea"/>
              </a:rPr>
              <a:t>******</a:t>
            </a:r>
            <a:endParaRPr lang="zh-CN" altLang="en-US" sz="2000" dirty="0">
              <a:latin typeface="+mn-ea"/>
            </a:endParaRPr>
          </a:p>
        </p:txBody>
      </p:sp>
      <p:sp>
        <p:nvSpPr>
          <p:cNvPr id="50" name="文本框 49">
            <a:extLst>
              <a:ext uri="{FF2B5EF4-FFF2-40B4-BE49-F238E27FC236}">
                <a16:creationId xmlns:a16="http://schemas.microsoft.com/office/drawing/2014/main" id="{17F5AD93-E471-40BE-8947-4BCD5666F731}"/>
              </a:ext>
            </a:extLst>
          </p:cNvPr>
          <p:cNvSpPr txBox="1"/>
          <p:nvPr/>
        </p:nvSpPr>
        <p:spPr>
          <a:xfrm>
            <a:off x="1422058" y="1210792"/>
            <a:ext cx="7325702" cy="400110"/>
          </a:xfrm>
          <a:prstGeom prst="rect">
            <a:avLst/>
          </a:prstGeom>
          <a:noFill/>
        </p:spPr>
        <p:txBody>
          <a:bodyPr wrap="square" rtlCol="0">
            <a:spAutoFit/>
          </a:bodyPr>
          <a:lstStyle/>
          <a:p>
            <a:r>
              <a:rPr lang="zh-CN" altLang="en-US" sz="2000" dirty="0">
                <a:latin typeface="+mn-ea"/>
              </a:rPr>
              <a:t>由加密密钥中各字母出现的位置所得到的数字串就是解密密钥。</a:t>
            </a:r>
          </a:p>
        </p:txBody>
      </p:sp>
      <p:sp>
        <p:nvSpPr>
          <p:cNvPr id="51" name="文本框 50">
            <a:extLst>
              <a:ext uri="{FF2B5EF4-FFF2-40B4-BE49-F238E27FC236}">
                <a16:creationId xmlns:a16="http://schemas.microsoft.com/office/drawing/2014/main" id="{B9240DAD-20FC-483F-91F3-5EC83CEC6CFF}"/>
              </a:ext>
            </a:extLst>
          </p:cNvPr>
          <p:cNvSpPr txBox="1"/>
          <p:nvPr/>
        </p:nvSpPr>
        <p:spPr>
          <a:xfrm>
            <a:off x="1502012" y="5647208"/>
            <a:ext cx="4763095" cy="400110"/>
          </a:xfrm>
          <a:prstGeom prst="rect">
            <a:avLst/>
          </a:prstGeom>
          <a:noFill/>
        </p:spPr>
        <p:txBody>
          <a:bodyPr wrap="square" rtlCol="0">
            <a:spAutoFit/>
          </a:bodyPr>
          <a:lstStyle/>
          <a:p>
            <a:r>
              <a:rPr lang="zh-CN" altLang="en-US" sz="2000" dirty="0">
                <a:latin typeface="+mn-ea"/>
              </a:rPr>
              <a:t>根据解密密钥的指示，可得到明文如下：</a:t>
            </a:r>
          </a:p>
        </p:txBody>
      </p:sp>
      <p:sp>
        <p:nvSpPr>
          <p:cNvPr id="52" name="矩形 51">
            <a:extLst>
              <a:ext uri="{FF2B5EF4-FFF2-40B4-BE49-F238E27FC236}">
                <a16:creationId xmlns:a16="http://schemas.microsoft.com/office/drawing/2014/main" id="{3CE3648C-9BE2-4412-8854-F0C14AD28DBA}"/>
              </a:ext>
            </a:extLst>
          </p:cNvPr>
          <p:cNvSpPr/>
          <p:nvPr/>
        </p:nvSpPr>
        <p:spPr>
          <a:xfrm>
            <a:off x="3596698" y="184867"/>
            <a:ext cx="3057247" cy="523220"/>
          </a:xfrm>
          <a:prstGeom prst="rect">
            <a:avLst/>
          </a:prstGeom>
        </p:spPr>
        <p:txBody>
          <a:bodyPr wrap="none">
            <a:spAutoFit/>
          </a:bodyPr>
          <a:lstStyle/>
          <a:p>
            <a:r>
              <a:rPr lang="en-US" altLang="zh-CN" sz="2800" dirty="0">
                <a:latin typeface="+mn-ea"/>
              </a:rPr>
              <a:t>2.2 </a:t>
            </a:r>
            <a:r>
              <a:rPr lang="zh-CN" altLang="en-US" sz="2800" dirty="0"/>
              <a:t>传统密码技术</a:t>
            </a:r>
          </a:p>
        </p:txBody>
      </p:sp>
      <p:sp>
        <p:nvSpPr>
          <p:cNvPr id="17" name="文本框 16">
            <a:extLst>
              <a:ext uri="{FF2B5EF4-FFF2-40B4-BE49-F238E27FC236}">
                <a16:creationId xmlns:a16="http://schemas.microsoft.com/office/drawing/2014/main" id="{3CA6EE47-8F19-4BD8-9285-36C29403E0CA}"/>
              </a:ext>
            </a:extLst>
          </p:cNvPr>
          <p:cNvSpPr txBox="1"/>
          <p:nvPr/>
        </p:nvSpPr>
        <p:spPr>
          <a:xfrm>
            <a:off x="1428315" y="1712196"/>
            <a:ext cx="4572000" cy="400110"/>
          </a:xfrm>
          <a:prstGeom prst="rect">
            <a:avLst/>
          </a:prstGeom>
          <a:noFill/>
        </p:spPr>
        <p:txBody>
          <a:bodyPr wrap="square">
            <a:spAutoFit/>
          </a:bodyPr>
          <a:lstStyle/>
          <a:p>
            <a:r>
              <a:rPr lang="zh-CN" altLang="en-US" sz="2000" dirty="0">
                <a:solidFill>
                  <a:prstClr val="black"/>
                </a:solidFill>
                <a:latin typeface="幼圆" panose="02010509060101010101" pitchFamily="49" charset="-122"/>
                <a:ea typeface="幼圆" panose="02010509060101010101" pitchFamily="49" charset="-122"/>
              </a:rPr>
              <a:t>如上例的</a:t>
            </a:r>
            <a:r>
              <a:rPr kumimoji="0" lang="zh-CN" altLang="en-US" sz="20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解密密钥：</a:t>
            </a:r>
            <a:r>
              <a:rPr kumimoji="0" lang="en-US" altLang="zh-CN" sz="20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35768421</a:t>
            </a:r>
            <a:endParaRPr lang="zh-CN" altLang="en-US" dirty="0"/>
          </a:p>
        </p:txBody>
      </p:sp>
      <p:sp>
        <p:nvSpPr>
          <p:cNvPr id="19" name="文本框 18">
            <a:extLst>
              <a:ext uri="{FF2B5EF4-FFF2-40B4-BE49-F238E27FC236}">
                <a16:creationId xmlns:a16="http://schemas.microsoft.com/office/drawing/2014/main" id="{D9235DB2-F630-44E9-92C5-B796C5A3227E}"/>
              </a:ext>
            </a:extLst>
          </p:cNvPr>
          <p:cNvSpPr txBox="1"/>
          <p:nvPr/>
        </p:nvSpPr>
        <p:spPr>
          <a:xfrm>
            <a:off x="1432022" y="2926079"/>
            <a:ext cx="7102378" cy="707886"/>
          </a:xfrm>
          <a:prstGeom prst="rect">
            <a:avLst/>
          </a:prstGeom>
          <a:noFill/>
        </p:spPr>
        <p:txBody>
          <a:bodyPr wrap="square">
            <a:spAutoFit/>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因此对密文：</a:t>
            </a:r>
            <a:r>
              <a:rPr kumimoji="0" lang="en-US" altLang="zh-CN" sz="2000" b="0" i="0" u="none" strike="noStrike" kern="1200" cap="none" spc="0" normalizeH="0" baseline="0" noProof="0" dirty="0" err="1">
                <a:ln>
                  <a:noFill/>
                </a:ln>
                <a:solidFill>
                  <a:prstClr val="black"/>
                </a:solidFill>
                <a:effectLst/>
                <a:uLnTx/>
                <a:uFillTx/>
                <a:latin typeface="幼圆" panose="02010509060101010101" pitchFamily="49" charset="-122"/>
                <a:ea typeface="幼圆" panose="02010509060101010101" pitchFamily="49" charset="-122"/>
                <a:cs typeface="+mn-cs"/>
              </a:rPr>
              <a:t>naf</a:t>
            </a:r>
            <a:r>
              <a:rPr kumimoji="0" lang="en-US" altLang="zh-CN" sz="20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*tun*</a:t>
            </a:r>
            <a:r>
              <a:rPr kumimoji="0" lang="en-US" altLang="zh-CN" sz="2000" b="0" i="0" u="none" strike="noStrike" kern="1200" cap="none" spc="0" normalizeH="0" baseline="0" noProof="0" dirty="0" err="1">
                <a:ln>
                  <a:noFill/>
                </a:ln>
                <a:solidFill>
                  <a:prstClr val="black"/>
                </a:solidFill>
                <a:effectLst/>
                <a:uLnTx/>
                <a:uFillTx/>
                <a:latin typeface="幼圆" panose="02010509060101010101" pitchFamily="49" charset="-122"/>
                <a:ea typeface="幼圆" panose="02010509060101010101" pitchFamily="49" charset="-122"/>
                <a:cs typeface="+mn-cs"/>
              </a:rPr>
              <a:t>aaj</a:t>
            </a:r>
            <a:r>
              <a:rPr kumimoji="0" lang="en-US" altLang="zh-CN" sz="20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r>
              <a:rPr kumimoji="0" lang="en-US" altLang="zh-CN" sz="2000" b="0" i="0" u="none" strike="noStrike" kern="1200" cap="none" spc="0" normalizeH="0" baseline="0" noProof="0" dirty="0" err="1">
                <a:ln>
                  <a:noFill/>
                </a:ln>
                <a:solidFill>
                  <a:prstClr val="black"/>
                </a:solidFill>
                <a:effectLst/>
                <a:uLnTx/>
                <a:uFillTx/>
                <a:latin typeface="幼圆" panose="02010509060101010101" pitchFamily="49" charset="-122"/>
                <a:ea typeface="幼圆" panose="02010509060101010101" pitchFamily="49" charset="-122"/>
                <a:cs typeface="+mn-cs"/>
              </a:rPr>
              <a:t>ilg</a:t>
            </a:r>
            <a:r>
              <a:rPr kumimoji="0" lang="en-US" altLang="zh-CN" sz="20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r>
              <a:rPr kumimoji="0" lang="en-US" altLang="zh-CN" sz="2000" b="0" i="0" u="none" strike="noStrike" kern="1200" cap="none" spc="0" normalizeH="0" baseline="0" noProof="0" dirty="0" err="1">
                <a:ln>
                  <a:noFill/>
                </a:ln>
                <a:solidFill>
                  <a:prstClr val="black"/>
                </a:solidFill>
                <a:effectLst/>
                <a:uLnTx/>
                <a:uFillTx/>
                <a:latin typeface="幼圆" panose="02010509060101010101" pitchFamily="49" charset="-122"/>
                <a:ea typeface="幼圆" panose="02010509060101010101" pitchFamily="49" charset="-122"/>
                <a:cs typeface="+mn-cs"/>
              </a:rPr>
              <a:t>noi</a:t>
            </a:r>
            <a:r>
              <a:rPr kumimoji="0" lang="en-US" altLang="zh-CN" sz="20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r>
              <a:rPr kumimoji="0" lang="en-US" altLang="zh-CN" sz="2000" b="0" i="0" u="none" strike="noStrike" kern="1200" cap="none" spc="0" normalizeH="0" baseline="0" noProof="0" dirty="0" err="1">
                <a:ln>
                  <a:noFill/>
                </a:ln>
                <a:solidFill>
                  <a:prstClr val="black"/>
                </a:solidFill>
                <a:effectLst/>
                <a:uLnTx/>
                <a:uFillTx/>
                <a:latin typeface="幼圆" panose="02010509060101010101" pitchFamily="49" charset="-122"/>
                <a:ea typeface="幼圆" panose="02010509060101010101" pitchFamily="49" charset="-122"/>
                <a:cs typeface="+mn-cs"/>
              </a:rPr>
              <a:t>gwa</a:t>
            </a:r>
            <a:r>
              <a:rPr kumimoji="0" lang="en-US" altLang="zh-CN" sz="20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r>
              <a:rPr kumimoji="0" lang="en-US" altLang="zh-CN" sz="2000" b="0" i="0" u="none" strike="noStrike" kern="1200" cap="none" spc="0" normalizeH="0" baseline="0" noProof="0" dirty="0" err="1">
                <a:ln>
                  <a:noFill/>
                </a:ln>
                <a:solidFill>
                  <a:prstClr val="black"/>
                </a:solidFill>
                <a:effectLst/>
                <a:uLnTx/>
                <a:uFillTx/>
                <a:latin typeface="幼圆" panose="02010509060101010101" pitchFamily="49" charset="-122"/>
                <a:ea typeface="幼圆" panose="02010509060101010101" pitchFamily="49" charset="-122"/>
                <a:cs typeface="+mn-cs"/>
              </a:rPr>
              <a:t>iiinmxda</a:t>
            </a:r>
            <a:endParaRPr kumimoji="0" lang="en-US" altLang="zh-CN" sz="20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可确定其解密矩阵为：</a:t>
            </a:r>
          </a:p>
        </p:txBody>
      </p:sp>
      <p:graphicFrame>
        <p:nvGraphicFramePr>
          <p:cNvPr id="5" name="表格 5">
            <a:extLst>
              <a:ext uri="{FF2B5EF4-FFF2-40B4-BE49-F238E27FC236}">
                <a16:creationId xmlns:a16="http://schemas.microsoft.com/office/drawing/2014/main" id="{129387CC-8E5D-415B-92B4-53710030E761}"/>
              </a:ext>
            </a:extLst>
          </p:cNvPr>
          <p:cNvGraphicFramePr>
            <a:graphicFrameLocks noGrp="1"/>
          </p:cNvGraphicFramePr>
          <p:nvPr>
            <p:extLst>
              <p:ext uri="{D42A27DB-BD31-4B8C-83A1-F6EECF244321}">
                <p14:modId xmlns:p14="http://schemas.microsoft.com/office/powerpoint/2010/main" val="1539310514"/>
              </p:ext>
            </p:extLst>
          </p:nvPr>
        </p:nvGraphicFramePr>
        <p:xfrm>
          <a:off x="2697211" y="3673752"/>
          <a:ext cx="4572000" cy="182880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525219364"/>
                    </a:ext>
                  </a:extLst>
                </a:gridCol>
                <a:gridCol w="571500">
                  <a:extLst>
                    <a:ext uri="{9D8B030D-6E8A-4147-A177-3AD203B41FA5}">
                      <a16:colId xmlns:a16="http://schemas.microsoft.com/office/drawing/2014/main" val="1141425545"/>
                    </a:ext>
                  </a:extLst>
                </a:gridCol>
                <a:gridCol w="571500">
                  <a:extLst>
                    <a:ext uri="{9D8B030D-6E8A-4147-A177-3AD203B41FA5}">
                      <a16:colId xmlns:a16="http://schemas.microsoft.com/office/drawing/2014/main" val="490547842"/>
                    </a:ext>
                  </a:extLst>
                </a:gridCol>
                <a:gridCol w="571500">
                  <a:extLst>
                    <a:ext uri="{9D8B030D-6E8A-4147-A177-3AD203B41FA5}">
                      <a16:colId xmlns:a16="http://schemas.microsoft.com/office/drawing/2014/main" val="1722506255"/>
                    </a:ext>
                  </a:extLst>
                </a:gridCol>
                <a:gridCol w="571500">
                  <a:extLst>
                    <a:ext uri="{9D8B030D-6E8A-4147-A177-3AD203B41FA5}">
                      <a16:colId xmlns:a16="http://schemas.microsoft.com/office/drawing/2014/main" val="4107832127"/>
                    </a:ext>
                  </a:extLst>
                </a:gridCol>
                <a:gridCol w="571500">
                  <a:extLst>
                    <a:ext uri="{9D8B030D-6E8A-4147-A177-3AD203B41FA5}">
                      <a16:colId xmlns:a16="http://schemas.microsoft.com/office/drawing/2014/main" val="1763482464"/>
                    </a:ext>
                  </a:extLst>
                </a:gridCol>
                <a:gridCol w="571500">
                  <a:extLst>
                    <a:ext uri="{9D8B030D-6E8A-4147-A177-3AD203B41FA5}">
                      <a16:colId xmlns:a16="http://schemas.microsoft.com/office/drawing/2014/main" val="3724385590"/>
                    </a:ext>
                  </a:extLst>
                </a:gridCol>
                <a:gridCol w="571500">
                  <a:extLst>
                    <a:ext uri="{9D8B030D-6E8A-4147-A177-3AD203B41FA5}">
                      <a16:colId xmlns:a16="http://schemas.microsoft.com/office/drawing/2014/main" val="1063218781"/>
                    </a:ext>
                  </a:extLst>
                </a:gridCol>
              </a:tblGrid>
              <a:tr h="333515">
                <a:tc>
                  <a:txBody>
                    <a:bodyPr/>
                    <a:lstStyle/>
                    <a:p>
                      <a:r>
                        <a:rPr lang="en-US" altLang="zh-CN" dirty="0"/>
                        <a:t>3</a:t>
                      </a:r>
                      <a:endParaRPr lang="zh-CN" altLang="en-US" dirty="0"/>
                    </a:p>
                  </a:txBody>
                  <a:tcPr anchor="ctr" anchorCtr="1"/>
                </a:tc>
                <a:tc>
                  <a:txBody>
                    <a:bodyPr/>
                    <a:lstStyle/>
                    <a:p>
                      <a:r>
                        <a:rPr lang="en-US" altLang="zh-CN" dirty="0"/>
                        <a:t>5</a:t>
                      </a:r>
                      <a:endParaRPr lang="zh-CN" altLang="en-US" dirty="0"/>
                    </a:p>
                  </a:txBody>
                  <a:tcPr anchor="ctr" anchorCtr="1"/>
                </a:tc>
                <a:tc>
                  <a:txBody>
                    <a:bodyPr/>
                    <a:lstStyle/>
                    <a:p>
                      <a:r>
                        <a:rPr lang="en-US" altLang="zh-CN" dirty="0"/>
                        <a:t>7</a:t>
                      </a:r>
                      <a:endParaRPr lang="zh-CN" altLang="en-US" dirty="0"/>
                    </a:p>
                  </a:txBody>
                  <a:tcPr anchor="ctr" anchorCtr="1"/>
                </a:tc>
                <a:tc>
                  <a:txBody>
                    <a:bodyPr/>
                    <a:lstStyle/>
                    <a:p>
                      <a:r>
                        <a:rPr lang="en-US" altLang="zh-CN" dirty="0"/>
                        <a:t>6</a:t>
                      </a:r>
                      <a:endParaRPr lang="zh-CN" altLang="en-US" dirty="0"/>
                    </a:p>
                  </a:txBody>
                  <a:tcPr anchor="ctr" anchorCtr="1"/>
                </a:tc>
                <a:tc>
                  <a:txBody>
                    <a:bodyPr/>
                    <a:lstStyle/>
                    <a:p>
                      <a:r>
                        <a:rPr lang="en-US" altLang="zh-CN" dirty="0"/>
                        <a:t>8</a:t>
                      </a:r>
                      <a:endParaRPr lang="zh-CN" altLang="en-US" dirty="0"/>
                    </a:p>
                  </a:txBody>
                  <a:tcPr anchor="ctr" anchorCtr="1"/>
                </a:tc>
                <a:tc>
                  <a:txBody>
                    <a:bodyPr/>
                    <a:lstStyle/>
                    <a:p>
                      <a:r>
                        <a:rPr lang="en-US" altLang="zh-CN" dirty="0"/>
                        <a:t>4</a:t>
                      </a:r>
                      <a:endParaRPr lang="zh-CN" altLang="en-US" dirty="0"/>
                    </a:p>
                  </a:txBody>
                  <a:tcPr anchor="ctr" anchorCtr="1"/>
                </a:tc>
                <a:tc>
                  <a:txBody>
                    <a:bodyPr/>
                    <a:lstStyle/>
                    <a:p>
                      <a:r>
                        <a:rPr lang="en-US" altLang="zh-CN" dirty="0"/>
                        <a:t>2</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2015918864"/>
                  </a:ext>
                </a:extLst>
              </a:tr>
              <a:tr h="333515">
                <a:tc>
                  <a:txBody>
                    <a:bodyPr/>
                    <a:lstStyle/>
                    <a:p>
                      <a:r>
                        <a:rPr lang="en-US" altLang="zh-CN" dirty="0"/>
                        <a:t>n</a:t>
                      </a:r>
                      <a:endParaRPr lang="zh-CN" altLang="en-US" dirty="0"/>
                    </a:p>
                  </a:txBody>
                  <a:tcPr anchor="ctr" anchorCtr="1"/>
                </a:tc>
                <a:tc>
                  <a:txBody>
                    <a:bodyPr/>
                    <a:lstStyle/>
                    <a:p>
                      <a:r>
                        <a:rPr lang="en-US" altLang="zh-CN" dirty="0"/>
                        <a:t>t</a:t>
                      </a:r>
                      <a:endParaRPr lang="zh-CN" altLang="en-US" dirty="0"/>
                    </a:p>
                  </a:txBody>
                  <a:tcPr anchor="ctr" anchorCtr="1"/>
                </a:tc>
                <a:tc>
                  <a:txBody>
                    <a:bodyPr/>
                    <a:lstStyle/>
                    <a:p>
                      <a:r>
                        <a:rPr lang="en-US" altLang="zh-CN" dirty="0"/>
                        <a:t>a</a:t>
                      </a:r>
                      <a:endParaRPr lang="zh-CN" altLang="en-US" dirty="0"/>
                    </a:p>
                  </a:txBody>
                  <a:tcPr anchor="ctr" anchorCtr="1"/>
                </a:tc>
                <a:tc>
                  <a:txBody>
                    <a:bodyPr/>
                    <a:lstStyle/>
                    <a:p>
                      <a:r>
                        <a:rPr lang="en-US" altLang="zh-CN" dirty="0" err="1"/>
                        <a:t>i</a:t>
                      </a:r>
                      <a:endParaRPr lang="zh-CN" altLang="en-US" dirty="0"/>
                    </a:p>
                  </a:txBody>
                  <a:tcPr anchor="ctr" anchorCtr="1"/>
                </a:tc>
                <a:tc>
                  <a:txBody>
                    <a:bodyPr/>
                    <a:lstStyle/>
                    <a:p>
                      <a:r>
                        <a:rPr lang="en-US" altLang="zh-CN" dirty="0"/>
                        <a:t>n</a:t>
                      </a:r>
                      <a:endParaRPr lang="zh-CN" altLang="en-US" dirty="0"/>
                    </a:p>
                  </a:txBody>
                  <a:tcPr anchor="ctr" anchorCtr="1"/>
                </a:tc>
                <a:tc>
                  <a:txBody>
                    <a:bodyPr/>
                    <a:lstStyle/>
                    <a:p>
                      <a:r>
                        <a:rPr lang="en-US" altLang="zh-CN" dirty="0"/>
                        <a:t>g</a:t>
                      </a:r>
                      <a:endParaRPr lang="zh-CN" altLang="en-US" dirty="0"/>
                    </a:p>
                  </a:txBody>
                  <a:tcPr anchor="ctr" anchorCtr="1"/>
                </a:tc>
                <a:tc>
                  <a:txBody>
                    <a:bodyPr/>
                    <a:lstStyle/>
                    <a:p>
                      <a:r>
                        <a:rPr lang="en-US" altLang="zh-CN" dirty="0" err="1"/>
                        <a:t>i</a:t>
                      </a:r>
                      <a:endParaRPr lang="zh-CN" altLang="en-US" dirty="0"/>
                    </a:p>
                  </a:txBody>
                  <a:tcPr anchor="ctr" anchorCtr="1"/>
                </a:tc>
                <a:tc>
                  <a:txBody>
                    <a:bodyPr/>
                    <a:lstStyle/>
                    <a:p>
                      <a:r>
                        <a:rPr lang="en-US" altLang="zh-CN" dirty="0"/>
                        <a:t>m</a:t>
                      </a:r>
                      <a:endParaRPr lang="zh-CN" altLang="en-US" dirty="0"/>
                    </a:p>
                  </a:txBody>
                  <a:tcPr anchor="ctr" anchorCtr="1"/>
                </a:tc>
                <a:extLst>
                  <a:ext uri="{0D108BD9-81ED-4DB2-BD59-A6C34878D82A}">
                    <a16:rowId xmlns:a16="http://schemas.microsoft.com/office/drawing/2014/main" val="1457217793"/>
                  </a:ext>
                </a:extLst>
              </a:tr>
              <a:tr h="333515">
                <a:tc>
                  <a:txBody>
                    <a:bodyPr/>
                    <a:lstStyle/>
                    <a:p>
                      <a:r>
                        <a:rPr lang="en-US" altLang="zh-CN" dirty="0"/>
                        <a:t>a</a:t>
                      </a:r>
                      <a:endParaRPr lang="zh-CN" altLang="en-US" dirty="0"/>
                    </a:p>
                  </a:txBody>
                  <a:tcPr anchor="ctr" anchorCtr="1"/>
                </a:tc>
                <a:tc>
                  <a:txBody>
                    <a:bodyPr/>
                    <a:lstStyle/>
                    <a:p>
                      <a:r>
                        <a:rPr lang="en-US" altLang="zh-CN" dirty="0"/>
                        <a:t>u</a:t>
                      </a:r>
                      <a:endParaRPr lang="zh-CN" altLang="en-US" dirty="0"/>
                    </a:p>
                  </a:txBody>
                  <a:tcPr anchor="ctr" anchorCtr="1"/>
                </a:tc>
                <a:tc>
                  <a:txBody>
                    <a:bodyPr/>
                    <a:lstStyle/>
                    <a:p>
                      <a:r>
                        <a:rPr lang="en-US" altLang="zh-CN" dirty="0"/>
                        <a:t>a</a:t>
                      </a:r>
                      <a:endParaRPr lang="zh-CN" altLang="en-US" dirty="0"/>
                    </a:p>
                  </a:txBody>
                  <a:tcPr anchor="ctr" anchorCtr="1"/>
                </a:tc>
                <a:tc>
                  <a:txBody>
                    <a:bodyPr/>
                    <a:lstStyle/>
                    <a:p>
                      <a:r>
                        <a:rPr lang="en-US" altLang="zh-CN" dirty="0"/>
                        <a:t>l</a:t>
                      </a:r>
                      <a:endParaRPr lang="zh-CN" altLang="en-US" dirty="0"/>
                    </a:p>
                  </a:txBody>
                  <a:tcPr anchor="ctr" anchorCtr="1"/>
                </a:tc>
                <a:tc>
                  <a:txBody>
                    <a:bodyPr/>
                    <a:lstStyle/>
                    <a:p>
                      <a:r>
                        <a:rPr lang="en-US" altLang="zh-CN" dirty="0"/>
                        <a:t>o</a:t>
                      </a:r>
                      <a:endParaRPr lang="zh-CN" altLang="en-US" dirty="0"/>
                    </a:p>
                  </a:txBody>
                  <a:tcPr anchor="ctr" anchorCtr="1"/>
                </a:tc>
                <a:tc>
                  <a:txBody>
                    <a:bodyPr/>
                    <a:lstStyle/>
                    <a:p>
                      <a:r>
                        <a:rPr lang="en-US" altLang="zh-CN" dirty="0"/>
                        <a:t>w</a:t>
                      </a:r>
                      <a:endParaRPr lang="zh-CN" altLang="en-US" dirty="0"/>
                    </a:p>
                  </a:txBody>
                  <a:tcPr anchor="ctr" anchorCtr="1"/>
                </a:tc>
                <a:tc>
                  <a:txBody>
                    <a:bodyPr/>
                    <a:lstStyle/>
                    <a:p>
                      <a:r>
                        <a:rPr lang="en-US" altLang="zh-CN" dirty="0" err="1"/>
                        <a:t>i</a:t>
                      </a:r>
                      <a:endParaRPr lang="zh-CN" altLang="en-US" dirty="0"/>
                    </a:p>
                  </a:txBody>
                  <a:tcPr anchor="ctr" anchorCtr="1"/>
                </a:tc>
                <a:tc>
                  <a:txBody>
                    <a:bodyPr/>
                    <a:lstStyle/>
                    <a:p>
                      <a:r>
                        <a:rPr lang="en-US" altLang="zh-CN" dirty="0"/>
                        <a:t>x</a:t>
                      </a:r>
                      <a:endParaRPr lang="zh-CN" altLang="en-US" dirty="0"/>
                    </a:p>
                  </a:txBody>
                  <a:tcPr anchor="ctr" anchorCtr="1"/>
                </a:tc>
                <a:extLst>
                  <a:ext uri="{0D108BD9-81ED-4DB2-BD59-A6C34878D82A}">
                    <a16:rowId xmlns:a16="http://schemas.microsoft.com/office/drawing/2014/main" val="1868893885"/>
                  </a:ext>
                </a:extLst>
              </a:tr>
              <a:tr h="333515">
                <a:tc>
                  <a:txBody>
                    <a:bodyPr/>
                    <a:lstStyle/>
                    <a:p>
                      <a:r>
                        <a:rPr lang="en-US" altLang="zh-CN" dirty="0"/>
                        <a:t>f</a:t>
                      </a:r>
                      <a:endParaRPr lang="zh-CN" altLang="en-US" dirty="0"/>
                    </a:p>
                  </a:txBody>
                  <a:tcPr anchor="ctr" anchorCtr="1"/>
                </a:tc>
                <a:tc>
                  <a:txBody>
                    <a:bodyPr/>
                    <a:lstStyle/>
                    <a:p>
                      <a:r>
                        <a:rPr lang="en-US" altLang="zh-CN" dirty="0"/>
                        <a:t>n</a:t>
                      </a:r>
                      <a:endParaRPr lang="zh-CN" altLang="en-US" dirty="0"/>
                    </a:p>
                  </a:txBody>
                  <a:tcPr anchor="ctr" anchorCtr="1"/>
                </a:tc>
                <a:tc>
                  <a:txBody>
                    <a:bodyPr/>
                    <a:lstStyle/>
                    <a:p>
                      <a:r>
                        <a:rPr lang="en-US" altLang="zh-CN" dirty="0"/>
                        <a:t>j</a:t>
                      </a:r>
                      <a:endParaRPr lang="zh-CN" altLang="en-US" dirty="0"/>
                    </a:p>
                  </a:txBody>
                  <a:tcPr anchor="ctr" anchorCtr="1"/>
                </a:tc>
                <a:tc>
                  <a:txBody>
                    <a:bodyPr/>
                    <a:lstStyle/>
                    <a:p>
                      <a:r>
                        <a:rPr lang="en-US" altLang="zh-CN" dirty="0"/>
                        <a:t>g</a:t>
                      </a:r>
                      <a:endParaRPr lang="zh-CN" altLang="en-US" dirty="0"/>
                    </a:p>
                  </a:txBody>
                  <a:tcPr anchor="ctr" anchorCtr="1"/>
                </a:tc>
                <a:tc>
                  <a:txBody>
                    <a:bodyPr/>
                    <a:lstStyle/>
                    <a:p>
                      <a:r>
                        <a:rPr lang="en-US" altLang="zh-CN" dirty="0" err="1"/>
                        <a:t>i</a:t>
                      </a:r>
                      <a:endParaRPr lang="zh-CN" altLang="en-US" dirty="0"/>
                    </a:p>
                  </a:txBody>
                  <a:tcPr anchor="ctr" anchorCtr="1"/>
                </a:tc>
                <a:tc>
                  <a:txBody>
                    <a:bodyPr/>
                    <a:lstStyle/>
                    <a:p>
                      <a:r>
                        <a:rPr lang="en-US" altLang="zh-CN" dirty="0"/>
                        <a:t>a</a:t>
                      </a:r>
                      <a:endParaRPr lang="zh-CN" altLang="en-US" dirty="0"/>
                    </a:p>
                  </a:txBody>
                  <a:tcPr anchor="ctr" anchorCtr="1"/>
                </a:tc>
                <a:tc>
                  <a:txBody>
                    <a:bodyPr/>
                    <a:lstStyle/>
                    <a:p>
                      <a:r>
                        <a:rPr lang="en-US" altLang="zh-CN" dirty="0" err="1"/>
                        <a:t>i</a:t>
                      </a:r>
                      <a:endParaRPr lang="zh-CN" altLang="en-US" dirty="0"/>
                    </a:p>
                  </a:txBody>
                  <a:tcPr anchor="ctr" anchorCtr="1"/>
                </a:tc>
                <a:tc>
                  <a:txBody>
                    <a:bodyPr/>
                    <a:lstStyle/>
                    <a:p>
                      <a:r>
                        <a:rPr lang="en-US" altLang="zh-CN" dirty="0"/>
                        <a:t>d</a:t>
                      </a:r>
                      <a:endParaRPr lang="zh-CN" altLang="en-US" dirty="0"/>
                    </a:p>
                  </a:txBody>
                  <a:tcPr anchor="ctr" anchorCtr="1"/>
                </a:tc>
                <a:extLst>
                  <a:ext uri="{0D108BD9-81ED-4DB2-BD59-A6C34878D82A}">
                    <a16:rowId xmlns:a16="http://schemas.microsoft.com/office/drawing/2014/main" val="2692964617"/>
                  </a:ext>
                </a:extLst>
              </a:tr>
              <a:tr h="333515">
                <a:tc>
                  <a:txBody>
                    <a:bodyPr/>
                    <a:lstStyle/>
                    <a:p>
                      <a:r>
                        <a:rPr lang="en-US" altLang="zh-CN" dirty="0"/>
                        <a:t>*</a:t>
                      </a:r>
                      <a:endParaRPr lang="zh-CN" altLang="en-US" dirty="0"/>
                    </a:p>
                  </a:txBody>
                  <a:tcPr anchor="ctr" anchorCtr="1"/>
                </a:tc>
                <a:tc>
                  <a:txBody>
                    <a:bodyPr/>
                    <a:lstStyle/>
                    <a:p>
                      <a:r>
                        <a:rPr lang="en-US" altLang="zh-CN" dirty="0"/>
                        <a:t>*</a:t>
                      </a:r>
                      <a:endParaRPr lang="zh-CN" altLang="en-US" dirty="0"/>
                    </a:p>
                  </a:txBody>
                  <a:tcPr anchor="ctr" anchorCtr="1"/>
                </a:tc>
                <a:tc>
                  <a:txBody>
                    <a:bodyPr/>
                    <a:lstStyle/>
                    <a:p>
                      <a:r>
                        <a:rPr lang="en-US" altLang="zh-CN" dirty="0"/>
                        <a:t>*</a:t>
                      </a:r>
                      <a:endParaRPr lang="zh-CN" altLang="en-US" dirty="0"/>
                    </a:p>
                  </a:txBody>
                  <a:tcPr anchor="ctr" anchorCtr="1"/>
                </a:tc>
                <a:tc>
                  <a:txBody>
                    <a:bodyPr/>
                    <a:lstStyle/>
                    <a:p>
                      <a:r>
                        <a:rPr lang="en-US" altLang="zh-CN" dirty="0"/>
                        <a:t>*</a:t>
                      </a:r>
                      <a:endParaRPr lang="zh-CN" altLang="en-US" dirty="0"/>
                    </a:p>
                  </a:txBody>
                  <a:tcPr anchor="ctr" anchorCtr="1"/>
                </a:tc>
                <a:tc>
                  <a:txBody>
                    <a:bodyPr/>
                    <a:lstStyle/>
                    <a:p>
                      <a:r>
                        <a:rPr lang="en-US" altLang="zh-CN" dirty="0"/>
                        <a:t>*</a:t>
                      </a:r>
                      <a:endParaRPr lang="zh-CN" altLang="en-US" dirty="0"/>
                    </a:p>
                  </a:txBody>
                  <a:tcPr anchor="ctr" anchorCtr="1"/>
                </a:tc>
                <a:tc>
                  <a:txBody>
                    <a:bodyPr/>
                    <a:lstStyle/>
                    <a:p>
                      <a:r>
                        <a:rPr lang="en-US" altLang="zh-CN" dirty="0"/>
                        <a:t>*</a:t>
                      </a:r>
                      <a:endParaRPr lang="zh-CN" altLang="en-US" dirty="0"/>
                    </a:p>
                  </a:txBody>
                  <a:tcPr anchor="ctr" anchorCtr="1"/>
                </a:tc>
                <a:tc>
                  <a:txBody>
                    <a:bodyPr/>
                    <a:lstStyle/>
                    <a:p>
                      <a:r>
                        <a:rPr lang="en-US" altLang="zh-CN" dirty="0"/>
                        <a:t>N</a:t>
                      </a:r>
                      <a:endParaRPr lang="zh-CN" altLang="en-US" dirty="0"/>
                    </a:p>
                  </a:txBody>
                  <a:tcPr anchor="ctr" anchorCtr="1"/>
                </a:tc>
                <a:tc>
                  <a:txBody>
                    <a:bodyPr/>
                    <a:lstStyle/>
                    <a:p>
                      <a:r>
                        <a:rPr lang="en-US" altLang="zh-CN" dirty="0"/>
                        <a:t>a</a:t>
                      </a:r>
                      <a:endParaRPr lang="zh-CN" altLang="en-US" dirty="0"/>
                    </a:p>
                  </a:txBody>
                  <a:tcPr anchor="ctr" anchorCtr="1"/>
                </a:tc>
                <a:extLst>
                  <a:ext uri="{0D108BD9-81ED-4DB2-BD59-A6C34878D82A}">
                    <a16:rowId xmlns:a16="http://schemas.microsoft.com/office/drawing/2014/main" val="331872861"/>
                  </a:ext>
                </a:extLst>
              </a:tr>
            </a:tbl>
          </a:graphicData>
        </a:graphic>
      </p:graphicFrame>
    </p:spTree>
    <p:extLst>
      <p:ext uri="{BB962C8B-B14F-4D97-AF65-F5344CB8AC3E}">
        <p14:creationId xmlns:p14="http://schemas.microsoft.com/office/powerpoint/2010/main" val="4377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down)">
                                      <p:cBhvr>
                                        <p:cTn id="33" dur="500"/>
                                        <p:tgtEl>
                                          <p:spTgt spid="51"/>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down)">
                                      <p:cBhvr>
                                        <p:cTn id="3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1" grpId="0"/>
      <p:bldP spid="17"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3233435" y="3062847"/>
            <a:ext cx="26962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2.3 </a:t>
            </a:r>
            <a:r>
              <a:rPr lang="zh-CN" altLang="en-US" sz="2400" dirty="0">
                <a:solidFill>
                  <a:schemeClr val="tx1"/>
                </a:solidFill>
              </a:rPr>
              <a:t>对称密码技术</a:t>
            </a:r>
          </a:p>
        </p:txBody>
      </p:sp>
      <p:sp>
        <p:nvSpPr>
          <p:cNvPr id="21508" name="文本框 3"/>
          <p:cNvSpPr txBox="1">
            <a:spLocks noChangeArrowheads="1"/>
          </p:cNvSpPr>
          <p:nvPr/>
        </p:nvSpPr>
        <p:spPr bwMode="auto">
          <a:xfrm>
            <a:off x="3233435" y="3781172"/>
            <a:ext cx="3855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2.4 </a:t>
            </a:r>
            <a:r>
              <a:rPr lang="zh-CN" altLang="en-US" sz="2400" dirty="0">
                <a:solidFill>
                  <a:schemeClr val="tx1"/>
                </a:solidFill>
              </a:rPr>
              <a:t>非对称密码技术</a:t>
            </a:r>
          </a:p>
        </p:txBody>
      </p:sp>
      <p:sp>
        <p:nvSpPr>
          <p:cNvPr id="6" name="文本框 5"/>
          <p:cNvSpPr txBox="1">
            <a:spLocks noChangeArrowheads="1"/>
          </p:cNvSpPr>
          <p:nvPr/>
        </p:nvSpPr>
        <p:spPr bwMode="auto">
          <a:xfrm>
            <a:off x="3233435" y="1626197"/>
            <a:ext cx="23451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schemeClr val="tx1"/>
                </a:solidFill>
              </a:rPr>
              <a:t>密码学概述</a:t>
            </a:r>
          </a:p>
        </p:txBody>
      </p:sp>
      <p:sp>
        <p:nvSpPr>
          <p:cNvPr id="7" name="文本框 6"/>
          <p:cNvSpPr txBox="1">
            <a:spLocks noChangeArrowheads="1"/>
          </p:cNvSpPr>
          <p:nvPr/>
        </p:nvSpPr>
        <p:spPr bwMode="auto">
          <a:xfrm>
            <a:off x="3233435" y="2344522"/>
            <a:ext cx="2876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a:t>
            </a:r>
            <a:r>
              <a:rPr lang="zh-CN" altLang="en-US" sz="2400" dirty="0">
                <a:solidFill>
                  <a:schemeClr val="tx1"/>
                </a:solidFill>
              </a:rPr>
              <a:t>传统密码技术</a:t>
            </a:r>
          </a:p>
        </p:txBody>
      </p:sp>
      <p:sp>
        <p:nvSpPr>
          <p:cNvPr id="8" name="文本框 7">
            <a:extLst>
              <a:ext uri="{FF2B5EF4-FFF2-40B4-BE49-F238E27FC236}">
                <a16:creationId xmlns:a16="http://schemas.microsoft.com/office/drawing/2014/main" id="{49B0E7A3-8849-4978-97E1-808DA3F8A425}"/>
              </a:ext>
            </a:extLst>
          </p:cNvPr>
          <p:cNvSpPr txBox="1"/>
          <p:nvPr/>
        </p:nvSpPr>
        <p:spPr>
          <a:xfrm>
            <a:off x="3029238" y="235784"/>
            <a:ext cx="3564948" cy="523220"/>
          </a:xfrm>
          <a:prstGeom prst="rect">
            <a:avLst/>
          </a:prstGeom>
          <a:noFill/>
        </p:spPr>
        <p:txBody>
          <a:bodyPr wrap="square">
            <a:spAutoFit/>
          </a:bodyPr>
          <a:lstStyle/>
          <a:p>
            <a:pPr marL="0" lvl="1" eaLnBrk="1" fontAlgn="auto" hangingPunct="1">
              <a:spcBef>
                <a:spcPts val="2400"/>
              </a:spcBef>
              <a:spcAft>
                <a:spcPts val="0"/>
              </a:spcAft>
              <a:defRPr/>
            </a:pPr>
            <a:r>
              <a:rPr lang="zh-CN" altLang="en-US" sz="2800" dirty="0">
                <a:latin typeface="+mj-ea"/>
              </a:rPr>
              <a:t>第</a:t>
            </a:r>
            <a:r>
              <a:rPr lang="en-US" altLang="zh-CN" sz="2800" dirty="0">
                <a:latin typeface="+mj-ea"/>
              </a:rPr>
              <a:t>2</a:t>
            </a:r>
            <a:r>
              <a:rPr lang="zh-CN" altLang="en-US" sz="2800" dirty="0">
                <a:latin typeface="+mj-ea"/>
              </a:rPr>
              <a:t>章 加密技术</a:t>
            </a:r>
          </a:p>
        </p:txBody>
      </p:sp>
    </p:spTree>
    <p:extLst>
      <p:ext uri="{BB962C8B-B14F-4D97-AF65-F5344CB8AC3E}">
        <p14:creationId xmlns:p14="http://schemas.microsoft.com/office/powerpoint/2010/main" val="1220518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after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par>
                          <p:cTn id="9" fill="hold">
                            <p:stCondLst>
                              <p:cond delay="2000"/>
                            </p:stCondLst>
                            <p:childTnLst>
                              <p:par>
                                <p:cTn id="10" presetID="3" presetClass="emph" presetSubtype="2" fill="hold" grpId="0" nodeType="afterEffect">
                                  <p:stCondLst>
                                    <p:cond delay="0"/>
                                  </p:stCondLst>
                                  <p:childTnLst>
                                    <p:animClr clrSpc="rgb" dir="cw">
                                      <p:cBhvr override="childStyle">
                                        <p:cTn id="11"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4CDE5E-2E6B-4090-92B0-F69992B4A8F9}"/>
              </a:ext>
            </a:extLst>
          </p:cNvPr>
          <p:cNvSpPr/>
          <p:nvPr/>
        </p:nvSpPr>
        <p:spPr>
          <a:xfrm>
            <a:off x="1181100" y="1230766"/>
            <a:ext cx="1107996" cy="369332"/>
          </a:xfrm>
          <a:prstGeom prst="rect">
            <a:avLst/>
          </a:prstGeom>
        </p:spPr>
        <p:txBody>
          <a:bodyPr wrap="none">
            <a:spAutoFit/>
          </a:bodyPr>
          <a:lstStyle/>
          <a:p>
            <a:pPr>
              <a:defRPr/>
            </a:pPr>
            <a:r>
              <a:rPr lang="zh-CN" altLang="en-US" dirty="0"/>
              <a:t>一、定义</a:t>
            </a:r>
            <a:endParaRPr lang="en-US" altLang="zh-CN" dirty="0"/>
          </a:p>
        </p:txBody>
      </p:sp>
      <p:sp>
        <p:nvSpPr>
          <p:cNvPr id="5" name="矩形 4">
            <a:extLst>
              <a:ext uri="{FF2B5EF4-FFF2-40B4-BE49-F238E27FC236}">
                <a16:creationId xmlns:a16="http://schemas.microsoft.com/office/drawing/2014/main" id="{11821435-9903-48C8-BD07-69E635611FF0}"/>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6" name="矩形 5">
            <a:extLst>
              <a:ext uri="{FF2B5EF4-FFF2-40B4-BE49-F238E27FC236}">
                <a16:creationId xmlns:a16="http://schemas.microsoft.com/office/drawing/2014/main" id="{12EB19FB-863D-4EB7-9F17-1FB1DFFACD1F}"/>
              </a:ext>
            </a:extLst>
          </p:cNvPr>
          <p:cNvSpPr/>
          <p:nvPr/>
        </p:nvSpPr>
        <p:spPr>
          <a:xfrm>
            <a:off x="1181099" y="1722854"/>
            <a:ext cx="7287039" cy="646331"/>
          </a:xfrm>
          <a:prstGeom prst="rect">
            <a:avLst/>
          </a:prstGeom>
        </p:spPr>
        <p:txBody>
          <a:bodyPr wrap="square">
            <a:spAutoFit/>
          </a:bodyPr>
          <a:lstStyle/>
          <a:p>
            <a:pPr marL="0" indent="0">
              <a:buFont typeface="Wingdings" panose="05000000000000000000" pitchFamily="2" charset="2"/>
              <a:buNone/>
              <a:defRPr/>
            </a:pPr>
            <a:r>
              <a:rPr lang="zh-CN" altLang="en-US" dirty="0"/>
              <a:t>对称密码是指加密密码和解密密码可以相互推导的密码体制。在绝大部分情况下，加密密码和解密密码完全相同。</a:t>
            </a:r>
            <a:endParaRPr lang="en-US" altLang="zh-CN" dirty="0"/>
          </a:p>
        </p:txBody>
      </p:sp>
      <p:sp>
        <p:nvSpPr>
          <p:cNvPr id="7" name="矩形 6">
            <a:extLst>
              <a:ext uri="{FF2B5EF4-FFF2-40B4-BE49-F238E27FC236}">
                <a16:creationId xmlns:a16="http://schemas.microsoft.com/office/drawing/2014/main" id="{67B905D9-D6E5-408F-8846-9A4E7F7EB8C3}"/>
              </a:ext>
            </a:extLst>
          </p:cNvPr>
          <p:cNvSpPr/>
          <p:nvPr/>
        </p:nvSpPr>
        <p:spPr>
          <a:xfrm>
            <a:off x="1181098" y="2568761"/>
            <a:ext cx="6316980" cy="369332"/>
          </a:xfrm>
          <a:prstGeom prst="rect">
            <a:avLst/>
          </a:prstGeom>
        </p:spPr>
        <p:txBody>
          <a:bodyPr wrap="square">
            <a:spAutoFit/>
          </a:bodyPr>
          <a:lstStyle/>
          <a:p>
            <a:r>
              <a:rPr lang="zh-CN" altLang="en-US" dirty="0"/>
              <a:t>又</a:t>
            </a:r>
            <a:r>
              <a:rPr lang="zh-CN" altLang="zh-CN" dirty="0"/>
              <a:t>称为单密钥加密，密钥加密，常规加密，传统加密。</a:t>
            </a:r>
            <a:endParaRPr lang="zh-CN" altLang="en-US" dirty="0"/>
          </a:p>
        </p:txBody>
      </p:sp>
      <p:pic>
        <p:nvPicPr>
          <p:cNvPr id="8" name="图片 7">
            <a:extLst>
              <a:ext uri="{FF2B5EF4-FFF2-40B4-BE49-F238E27FC236}">
                <a16:creationId xmlns:a16="http://schemas.microsoft.com/office/drawing/2014/main" id="{2829A4E3-FA52-4C29-B3C2-73D2B98ED475}"/>
              </a:ext>
            </a:extLst>
          </p:cNvPr>
          <p:cNvPicPr>
            <a:picLocks noChangeAspect="1"/>
          </p:cNvPicPr>
          <p:nvPr/>
        </p:nvPicPr>
        <p:blipFill>
          <a:blip r:embed="rId2"/>
          <a:stretch>
            <a:fillRect/>
          </a:stretch>
        </p:blipFill>
        <p:spPr>
          <a:xfrm>
            <a:off x="1560127" y="4131022"/>
            <a:ext cx="6528982" cy="2301583"/>
          </a:xfrm>
          <a:prstGeom prst="rect">
            <a:avLst/>
          </a:prstGeom>
        </p:spPr>
      </p:pic>
      <p:sp>
        <p:nvSpPr>
          <p:cNvPr id="9" name="矩形 8">
            <a:extLst>
              <a:ext uri="{FF2B5EF4-FFF2-40B4-BE49-F238E27FC236}">
                <a16:creationId xmlns:a16="http://schemas.microsoft.com/office/drawing/2014/main" id="{5A7E6FAB-9C1E-469B-858A-6C53F4FEBB98}"/>
              </a:ext>
            </a:extLst>
          </p:cNvPr>
          <p:cNvSpPr/>
          <p:nvPr/>
        </p:nvSpPr>
        <p:spPr>
          <a:xfrm>
            <a:off x="1181098" y="3137669"/>
            <a:ext cx="7287039" cy="646331"/>
          </a:xfrm>
          <a:prstGeom prst="rect">
            <a:avLst/>
          </a:prstGeom>
        </p:spPr>
        <p:txBody>
          <a:bodyPr wrap="square">
            <a:spAutoFit/>
          </a:bodyPr>
          <a:lstStyle/>
          <a:p>
            <a:r>
              <a:rPr lang="zh-CN" altLang="en-US" dirty="0"/>
              <a:t>根据加密方式，对称密码分为流密码（也称为序列密码）和分组密码两种类型。</a:t>
            </a:r>
          </a:p>
        </p:txBody>
      </p:sp>
    </p:spTree>
    <p:extLst>
      <p:ext uri="{BB962C8B-B14F-4D97-AF65-F5344CB8AC3E}">
        <p14:creationId xmlns:p14="http://schemas.microsoft.com/office/powerpoint/2010/main" val="3140108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06068" y="1670326"/>
            <a:ext cx="7658100" cy="646331"/>
          </a:xfrm>
          <a:prstGeom prst="rect">
            <a:avLst/>
          </a:prstGeom>
          <a:noFill/>
        </p:spPr>
        <p:txBody>
          <a:bodyPr wrap="square" rtlCol="0">
            <a:spAutoFit/>
          </a:bodyPr>
          <a:lstStyle/>
          <a:p>
            <a:r>
              <a:rPr lang="zh-CN" altLang="en-US" dirty="0"/>
              <a:t>流密码（</a:t>
            </a:r>
            <a:r>
              <a:rPr lang="en-US" altLang="zh-CN" dirty="0"/>
              <a:t>Stream Cipher</a:t>
            </a:r>
            <a:r>
              <a:rPr lang="zh-CN" altLang="en-US" dirty="0"/>
              <a:t>）按照位进行加解密，密码序列的长度与被加密消息长度相等。典型算法：</a:t>
            </a:r>
            <a:r>
              <a:rPr lang="en-US" altLang="zh-CN" dirty="0"/>
              <a:t>RC4</a:t>
            </a:r>
            <a:r>
              <a:rPr lang="zh-CN" altLang="en-US" dirty="0"/>
              <a:t>。</a:t>
            </a:r>
            <a:endParaRPr lang="en-US" altLang="zh-CN" dirty="0"/>
          </a:p>
        </p:txBody>
      </p:sp>
      <p:pic>
        <p:nvPicPr>
          <p:cNvPr id="8" name="图片 7"/>
          <p:cNvPicPr>
            <a:picLocks noChangeAspect="1"/>
          </p:cNvPicPr>
          <p:nvPr/>
        </p:nvPicPr>
        <p:blipFill>
          <a:blip r:embed="rId2"/>
          <a:stretch>
            <a:fillRect/>
          </a:stretch>
        </p:blipFill>
        <p:spPr>
          <a:xfrm>
            <a:off x="1909202" y="2376540"/>
            <a:ext cx="5309270" cy="2603075"/>
          </a:xfrm>
          <a:prstGeom prst="rect">
            <a:avLst/>
          </a:prstGeom>
        </p:spPr>
      </p:pic>
      <p:sp>
        <p:nvSpPr>
          <p:cNvPr id="7" name="矩形 6">
            <a:extLst>
              <a:ext uri="{FF2B5EF4-FFF2-40B4-BE49-F238E27FC236}">
                <a16:creationId xmlns:a16="http://schemas.microsoft.com/office/drawing/2014/main" id="{16119FCF-5C14-4BC9-A27F-3CB40396AD9A}"/>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6" name="矩形 5">
            <a:extLst>
              <a:ext uri="{FF2B5EF4-FFF2-40B4-BE49-F238E27FC236}">
                <a16:creationId xmlns:a16="http://schemas.microsoft.com/office/drawing/2014/main" id="{409FF0F6-B6B5-4A37-99EB-1CEFC4F6EA45}"/>
              </a:ext>
            </a:extLst>
          </p:cNvPr>
          <p:cNvSpPr/>
          <p:nvPr/>
        </p:nvSpPr>
        <p:spPr>
          <a:xfrm>
            <a:off x="1175668" y="1110472"/>
            <a:ext cx="1467068" cy="369332"/>
          </a:xfrm>
          <a:prstGeom prst="rect">
            <a:avLst/>
          </a:prstGeom>
        </p:spPr>
        <p:txBody>
          <a:bodyPr wrap="none">
            <a:spAutoFit/>
          </a:bodyPr>
          <a:lstStyle/>
          <a:p>
            <a:r>
              <a:rPr lang="zh-CN" altLang="en-US" dirty="0"/>
              <a:t>（</a:t>
            </a:r>
            <a:r>
              <a:rPr lang="en-US" altLang="zh-CN" dirty="0"/>
              <a:t>1</a:t>
            </a:r>
            <a:r>
              <a:rPr lang="zh-CN" altLang="en-US" dirty="0"/>
              <a:t>）流密码</a:t>
            </a:r>
          </a:p>
        </p:txBody>
      </p:sp>
      <p:sp>
        <p:nvSpPr>
          <p:cNvPr id="9" name="矩形 8">
            <a:extLst>
              <a:ext uri="{FF2B5EF4-FFF2-40B4-BE49-F238E27FC236}">
                <a16:creationId xmlns:a16="http://schemas.microsoft.com/office/drawing/2014/main" id="{2DC4FB44-B351-4D60-91F0-9087E0326CE9}"/>
              </a:ext>
            </a:extLst>
          </p:cNvPr>
          <p:cNvSpPr/>
          <p:nvPr/>
        </p:nvSpPr>
        <p:spPr>
          <a:xfrm>
            <a:off x="1206068" y="5123859"/>
            <a:ext cx="6839247" cy="369332"/>
          </a:xfrm>
          <a:prstGeom prst="rect">
            <a:avLst/>
          </a:prstGeom>
        </p:spPr>
        <p:txBody>
          <a:bodyPr wrap="square">
            <a:spAutoFit/>
          </a:bodyPr>
          <a:lstStyle/>
          <a:p>
            <a:r>
              <a:rPr lang="zh-CN" altLang="en-US" dirty="0"/>
              <a:t>按照密钥流的产生是否与明文或密文有关，可分为：</a:t>
            </a:r>
          </a:p>
        </p:txBody>
      </p:sp>
      <p:sp>
        <p:nvSpPr>
          <p:cNvPr id="10" name="矩形 9">
            <a:extLst>
              <a:ext uri="{FF2B5EF4-FFF2-40B4-BE49-F238E27FC236}">
                <a16:creationId xmlns:a16="http://schemas.microsoft.com/office/drawing/2014/main" id="{EE2D8BAD-FC28-4BD4-9529-43FA7F24036A}"/>
              </a:ext>
            </a:extLst>
          </p:cNvPr>
          <p:cNvSpPr/>
          <p:nvPr/>
        </p:nvSpPr>
        <p:spPr>
          <a:xfrm>
            <a:off x="1206068" y="5623830"/>
            <a:ext cx="4572000" cy="646331"/>
          </a:xfrm>
          <a:prstGeom prst="rect">
            <a:avLst/>
          </a:prstGeom>
        </p:spPr>
        <p:txBody>
          <a:bodyPr>
            <a:spAutoFit/>
          </a:bodyPr>
          <a:lstStyle/>
          <a:p>
            <a:pPr marL="285750" indent="-285750">
              <a:buClr>
                <a:schemeClr val="accent1"/>
              </a:buClr>
              <a:buFont typeface="Wingdings" panose="05000000000000000000" pitchFamily="2" charset="2"/>
              <a:buChar char="q"/>
            </a:pPr>
            <a:r>
              <a:rPr lang="zh-CN" altLang="en-US" dirty="0"/>
              <a:t>同步流密码</a:t>
            </a:r>
          </a:p>
          <a:p>
            <a:pPr marL="285750" indent="-285750">
              <a:buClr>
                <a:schemeClr val="accent1"/>
              </a:buClr>
              <a:buFont typeface="Wingdings" panose="05000000000000000000" pitchFamily="2" charset="2"/>
              <a:buChar char="q"/>
            </a:pPr>
            <a:r>
              <a:rPr lang="zh-CN" altLang="en-US" dirty="0"/>
              <a:t>自同步流密码</a:t>
            </a:r>
          </a:p>
        </p:txBody>
      </p:sp>
    </p:spTree>
    <p:extLst>
      <p:ext uri="{BB962C8B-B14F-4D97-AF65-F5344CB8AC3E}">
        <p14:creationId xmlns:p14="http://schemas.microsoft.com/office/powerpoint/2010/main" val="140902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654" y="1650398"/>
            <a:ext cx="7554192" cy="707886"/>
          </a:xfrm>
          <a:prstGeom prst="rect">
            <a:avLst/>
          </a:prstGeom>
        </p:spPr>
        <p:txBody>
          <a:bodyPr wrap="square">
            <a:spAutoFit/>
          </a:bodyPr>
          <a:lstStyle/>
          <a:p>
            <a:r>
              <a:rPr lang="zh-CN" altLang="en-US" sz="2000" dirty="0">
                <a:latin typeface="+mn-ea"/>
              </a:rPr>
              <a:t>分组密码（</a:t>
            </a:r>
            <a:r>
              <a:rPr lang="en-US" altLang="zh-CN" sz="2000" dirty="0">
                <a:latin typeface="+mn-ea"/>
              </a:rPr>
              <a:t>Block Cipher</a:t>
            </a:r>
            <a:r>
              <a:rPr lang="zh-CN" altLang="en-US" sz="2000" dirty="0">
                <a:latin typeface="+mn-ea"/>
              </a:rPr>
              <a:t>）则将明文按照一定长度（如</a:t>
            </a:r>
            <a:r>
              <a:rPr lang="en-US" altLang="zh-CN" sz="2000" dirty="0">
                <a:latin typeface="+mn-ea"/>
              </a:rPr>
              <a:t>64B</a:t>
            </a:r>
            <a:r>
              <a:rPr lang="zh-CN" altLang="en-US" sz="2000" dirty="0">
                <a:latin typeface="+mn-ea"/>
              </a:rPr>
              <a:t>、</a:t>
            </a:r>
            <a:r>
              <a:rPr lang="en-US" altLang="zh-CN" sz="2000" dirty="0">
                <a:latin typeface="+mn-ea"/>
              </a:rPr>
              <a:t>128B</a:t>
            </a:r>
            <a:r>
              <a:rPr lang="zh-CN" altLang="en-US" sz="2000" dirty="0">
                <a:latin typeface="+mn-ea"/>
              </a:rPr>
              <a:t>等），以组为单位进行加解密，并且不同组采用相同的密钥。</a:t>
            </a:r>
          </a:p>
        </p:txBody>
      </p:sp>
      <p:sp>
        <p:nvSpPr>
          <p:cNvPr id="5" name="文本框 4"/>
          <p:cNvSpPr txBox="1"/>
          <p:nvPr/>
        </p:nvSpPr>
        <p:spPr>
          <a:xfrm>
            <a:off x="2263199" y="2753043"/>
            <a:ext cx="4855146" cy="1938992"/>
          </a:xfrm>
          <a:prstGeom prst="rect">
            <a:avLst/>
          </a:prstGeom>
          <a:solidFill>
            <a:srgbClr val="00B0F0"/>
          </a:solid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明文分组：</a:t>
            </a:r>
            <a:r>
              <a:rPr lang="en-US" altLang="zh-CN" sz="2000" b="1" dirty="0">
                <a:solidFill>
                  <a:schemeClr val="bg1"/>
                </a:solidFill>
                <a:latin typeface="宋体" panose="02010600030101010101" pitchFamily="2" charset="-122"/>
                <a:ea typeface="宋体" panose="02010600030101010101" pitchFamily="2" charset="-122"/>
              </a:rPr>
              <a:t>M=m</a:t>
            </a:r>
            <a:r>
              <a:rPr lang="en-US" altLang="zh-CN" sz="2000" b="1" baseline="-25000" dirty="0">
                <a:solidFill>
                  <a:schemeClr val="bg1"/>
                </a:solidFill>
                <a:latin typeface="宋体" panose="02010600030101010101" pitchFamily="2" charset="-122"/>
                <a:ea typeface="宋体" panose="02010600030101010101" pitchFamily="2" charset="-122"/>
              </a:rPr>
              <a:t>1</a:t>
            </a:r>
            <a:r>
              <a:rPr lang="en-US" altLang="zh-CN" sz="2000" b="1" dirty="0">
                <a:solidFill>
                  <a:schemeClr val="bg1"/>
                </a:solidFill>
                <a:latin typeface="宋体" panose="02010600030101010101" pitchFamily="2" charset="-122"/>
                <a:ea typeface="宋体" panose="02010600030101010101" pitchFamily="2" charset="-122"/>
              </a:rPr>
              <a:t>m</a:t>
            </a:r>
            <a:r>
              <a:rPr lang="en-US" altLang="zh-CN" sz="2000" b="1" baseline="-25000" dirty="0">
                <a:solidFill>
                  <a:schemeClr val="bg1"/>
                </a:solidFill>
                <a:latin typeface="宋体" panose="02010600030101010101" pitchFamily="2" charset="-122"/>
                <a:ea typeface="宋体" panose="02010600030101010101" pitchFamily="2" charset="-122"/>
              </a:rPr>
              <a:t>2</a:t>
            </a:r>
            <a:r>
              <a:rPr lang="en-US" altLang="zh-CN" sz="2000" b="1" dirty="0">
                <a:solidFill>
                  <a:schemeClr val="bg1"/>
                </a:solidFill>
                <a:latin typeface="宋体" panose="02010600030101010101" pitchFamily="2" charset="-122"/>
                <a:ea typeface="宋体" panose="02010600030101010101" pitchFamily="2" charset="-122"/>
              </a:rPr>
              <a:t>m</a:t>
            </a:r>
            <a:r>
              <a:rPr lang="en-US" altLang="zh-CN" sz="2000" b="1" baseline="-25000" dirty="0">
                <a:solidFill>
                  <a:schemeClr val="bg1"/>
                </a:solidFill>
                <a:latin typeface="宋体" panose="02010600030101010101" pitchFamily="2" charset="-122"/>
                <a:ea typeface="宋体" panose="02010600030101010101" pitchFamily="2" charset="-122"/>
              </a:rPr>
              <a:t>3</a:t>
            </a:r>
            <a:r>
              <a:rPr lang="en-US" altLang="zh-CN" sz="2000" b="1" dirty="0">
                <a:solidFill>
                  <a:schemeClr val="bg1"/>
                </a:solidFill>
                <a:latin typeface="宋体" panose="02010600030101010101" pitchFamily="2" charset="-122"/>
                <a:ea typeface="宋体" panose="02010600030101010101" pitchFamily="2" charset="-122"/>
              </a:rPr>
              <a:t>….</a:t>
            </a:r>
          </a:p>
          <a:p>
            <a:r>
              <a:rPr lang="zh-CN" altLang="en-US" sz="2000" b="1" dirty="0">
                <a:solidFill>
                  <a:schemeClr val="bg1"/>
                </a:solidFill>
                <a:latin typeface="宋体" panose="02010600030101010101" pitchFamily="2" charset="-122"/>
                <a:ea typeface="宋体" panose="02010600030101010101" pitchFamily="2" charset="-122"/>
              </a:rPr>
              <a:t>密文分组：</a:t>
            </a:r>
            <a:r>
              <a:rPr lang="en-US" altLang="zh-CN" sz="2000" b="1" dirty="0">
                <a:solidFill>
                  <a:schemeClr val="bg1"/>
                </a:solidFill>
                <a:latin typeface="宋体" panose="02010600030101010101" pitchFamily="2" charset="-122"/>
                <a:ea typeface="宋体" panose="02010600030101010101" pitchFamily="2" charset="-122"/>
              </a:rPr>
              <a:t>C=c</a:t>
            </a:r>
            <a:r>
              <a:rPr lang="en-US" altLang="zh-CN" sz="2000" b="1" baseline="-25000" dirty="0">
                <a:solidFill>
                  <a:schemeClr val="bg1"/>
                </a:solidFill>
                <a:latin typeface="宋体" panose="02010600030101010101" pitchFamily="2" charset="-122"/>
                <a:ea typeface="宋体" panose="02010600030101010101" pitchFamily="2" charset="-122"/>
              </a:rPr>
              <a:t>1</a:t>
            </a:r>
            <a:r>
              <a:rPr lang="en-US" altLang="zh-CN" sz="2000" b="1" dirty="0">
                <a:solidFill>
                  <a:schemeClr val="bg1"/>
                </a:solidFill>
                <a:latin typeface="宋体" panose="02010600030101010101" pitchFamily="2" charset="-122"/>
                <a:ea typeface="宋体" panose="02010600030101010101" pitchFamily="2" charset="-122"/>
              </a:rPr>
              <a:t>c</a:t>
            </a:r>
            <a:r>
              <a:rPr lang="en-US" altLang="zh-CN" sz="2000" b="1" baseline="-25000" dirty="0">
                <a:solidFill>
                  <a:schemeClr val="bg1"/>
                </a:solidFill>
                <a:latin typeface="宋体" panose="02010600030101010101" pitchFamily="2" charset="-122"/>
                <a:ea typeface="宋体" panose="02010600030101010101" pitchFamily="2" charset="-122"/>
              </a:rPr>
              <a:t>2</a:t>
            </a:r>
            <a:r>
              <a:rPr lang="en-US" altLang="zh-CN" sz="2000" b="1" dirty="0">
                <a:solidFill>
                  <a:schemeClr val="bg1"/>
                </a:solidFill>
                <a:latin typeface="宋体" panose="02010600030101010101" pitchFamily="2" charset="-122"/>
                <a:ea typeface="宋体" panose="02010600030101010101" pitchFamily="2" charset="-122"/>
              </a:rPr>
              <a:t>c</a:t>
            </a:r>
            <a:r>
              <a:rPr lang="en-US" altLang="zh-CN" sz="2000" b="1" baseline="-25000" dirty="0">
                <a:solidFill>
                  <a:schemeClr val="bg1"/>
                </a:solidFill>
                <a:latin typeface="宋体" panose="02010600030101010101" pitchFamily="2" charset="-122"/>
                <a:ea typeface="宋体" panose="02010600030101010101" pitchFamily="2" charset="-122"/>
              </a:rPr>
              <a:t>3</a:t>
            </a:r>
            <a:r>
              <a:rPr lang="en-US" altLang="zh-CN" sz="2000" b="1" dirty="0">
                <a:solidFill>
                  <a:schemeClr val="bg1"/>
                </a:solidFill>
                <a:latin typeface="宋体" panose="02010600030101010101" pitchFamily="2" charset="-122"/>
                <a:ea typeface="宋体" panose="02010600030101010101" pitchFamily="2" charset="-122"/>
              </a:rPr>
              <a:t>….</a:t>
            </a:r>
          </a:p>
          <a:p>
            <a:r>
              <a:rPr lang="zh-CN" altLang="en-US" sz="2000" b="1" dirty="0">
                <a:solidFill>
                  <a:schemeClr val="bg1"/>
                </a:solidFill>
                <a:latin typeface="宋体" panose="02010600030101010101" pitchFamily="2" charset="-122"/>
                <a:ea typeface="宋体" panose="02010600030101010101" pitchFamily="2" charset="-122"/>
              </a:rPr>
              <a:t>密码：    </a:t>
            </a:r>
            <a:r>
              <a:rPr lang="en-US" altLang="zh-CN" sz="2000" b="1" dirty="0">
                <a:solidFill>
                  <a:schemeClr val="bg1"/>
                </a:solidFill>
                <a:latin typeface="宋体" panose="02010600030101010101" pitchFamily="2" charset="-122"/>
                <a:ea typeface="宋体" panose="02010600030101010101" pitchFamily="2" charset="-122"/>
              </a:rPr>
              <a:t>K</a:t>
            </a:r>
            <a:endParaRPr lang="en-US" altLang="zh-CN" sz="2000" b="1" i="1" dirty="0">
              <a:solidFill>
                <a:schemeClr val="bg1"/>
              </a:solidFill>
              <a:latin typeface="宋体" panose="02010600030101010101" pitchFamily="2" charset="-122"/>
              <a:ea typeface="宋体" panose="02010600030101010101" pitchFamily="2" charset="-122"/>
            </a:endParaRPr>
          </a:p>
          <a:p>
            <a:r>
              <a:rPr lang="zh-CN" altLang="en-US" sz="2000" b="1" i="1" dirty="0">
                <a:solidFill>
                  <a:schemeClr val="bg1"/>
                </a:solidFill>
                <a:latin typeface="宋体" panose="02010600030101010101" pitchFamily="2" charset="-122"/>
                <a:ea typeface="宋体" panose="02010600030101010101" pitchFamily="2" charset="-122"/>
              </a:rPr>
              <a:t>则有：</a:t>
            </a:r>
            <a:endParaRPr lang="en-US" altLang="zh-CN" sz="2000" b="1" i="1" dirty="0">
              <a:solidFill>
                <a:schemeClr val="bg1"/>
              </a:solidFill>
              <a:latin typeface="宋体" panose="02010600030101010101" pitchFamily="2" charset="-122"/>
              <a:ea typeface="宋体" panose="02010600030101010101" pitchFamily="2" charset="-122"/>
            </a:endParaRPr>
          </a:p>
          <a:p>
            <a:r>
              <a:rPr lang="zh-CN" altLang="en-US" sz="2000" b="1" i="1" dirty="0">
                <a:solidFill>
                  <a:schemeClr val="bg1"/>
                </a:solidFill>
                <a:latin typeface="宋体" panose="02010600030101010101" pitchFamily="2" charset="-122"/>
                <a:ea typeface="宋体" panose="02010600030101010101" pitchFamily="2" charset="-122"/>
              </a:rPr>
              <a:t>加密变换：</a:t>
            </a:r>
            <a:r>
              <a:rPr lang="en-US" altLang="zh-CN" sz="2000" b="1" i="1" dirty="0">
                <a:solidFill>
                  <a:schemeClr val="bg1"/>
                </a:solidFill>
                <a:latin typeface="宋体" panose="02010600030101010101" pitchFamily="2" charset="-122"/>
                <a:ea typeface="宋体" panose="02010600030101010101" pitchFamily="2" charset="-122"/>
              </a:rPr>
              <a:t>c</a:t>
            </a:r>
            <a:r>
              <a:rPr lang="en-US" altLang="zh-CN" sz="2000" b="1" i="1" baseline="-25000" dirty="0">
                <a:solidFill>
                  <a:schemeClr val="bg1"/>
                </a:solidFill>
                <a:latin typeface="宋体" panose="02010600030101010101" pitchFamily="2" charset="-122"/>
                <a:ea typeface="宋体" panose="02010600030101010101" pitchFamily="2" charset="-122"/>
              </a:rPr>
              <a:t>i</a:t>
            </a:r>
            <a:r>
              <a:rPr lang="en-US" altLang="zh-CN" sz="2000" b="1" i="1" dirty="0">
                <a:solidFill>
                  <a:schemeClr val="bg1"/>
                </a:solidFill>
                <a:latin typeface="宋体" panose="02010600030101010101" pitchFamily="2" charset="-122"/>
                <a:ea typeface="宋体" panose="02010600030101010101" pitchFamily="2" charset="-122"/>
              </a:rPr>
              <a:t>=</a:t>
            </a:r>
            <a:r>
              <a:rPr lang="en-US" altLang="zh-CN" sz="2000" b="1" i="1" dirty="0" err="1">
                <a:solidFill>
                  <a:schemeClr val="bg1"/>
                </a:solidFill>
                <a:latin typeface="宋体" panose="02010600030101010101" pitchFamily="2" charset="-122"/>
                <a:ea typeface="宋体" panose="02010600030101010101" pitchFamily="2" charset="-122"/>
              </a:rPr>
              <a:t>E</a:t>
            </a:r>
            <a:r>
              <a:rPr lang="en-US" altLang="zh-CN" sz="2000" b="1" i="1" baseline="-25000" dirty="0" err="1">
                <a:solidFill>
                  <a:schemeClr val="bg1"/>
                </a:solidFill>
                <a:latin typeface="宋体" panose="02010600030101010101" pitchFamily="2" charset="-122"/>
                <a:ea typeface="宋体" panose="02010600030101010101" pitchFamily="2" charset="-122"/>
              </a:rPr>
              <a:t>k</a:t>
            </a:r>
            <a:r>
              <a:rPr lang="en-US" altLang="zh-CN" sz="2000" b="1" i="1" dirty="0">
                <a:solidFill>
                  <a:schemeClr val="bg1"/>
                </a:solidFill>
                <a:latin typeface="宋体" panose="02010600030101010101" pitchFamily="2" charset="-122"/>
                <a:ea typeface="宋体" panose="02010600030101010101" pitchFamily="2" charset="-122"/>
              </a:rPr>
              <a:t>(m</a:t>
            </a:r>
            <a:r>
              <a:rPr lang="en-US" altLang="zh-CN" sz="2000" b="1" i="1" baseline="-25000" dirty="0">
                <a:solidFill>
                  <a:schemeClr val="bg1"/>
                </a:solidFill>
                <a:latin typeface="宋体" panose="02010600030101010101" pitchFamily="2" charset="-122"/>
                <a:ea typeface="宋体" panose="02010600030101010101" pitchFamily="2" charset="-122"/>
              </a:rPr>
              <a:t>i</a:t>
            </a:r>
            <a:r>
              <a:rPr lang="en-US" altLang="zh-CN" sz="2000" b="1" i="1" dirty="0">
                <a:solidFill>
                  <a:schemeClr val="bg1"/>
                </a:solidFill>
                <a:latin typeface="宋体" panose="02010600030101010101" pitchFamily="2" charset="-122"/>
                <a:ea typeface="宋体" panose="02010600030101010101" pitchFamily="2" charset="-122"/>
              </a:rPr>
              <a:t>)  </a:t>
            </a:r>
            <a:r>
              <a:rPr lang="zh-CN" altLang="en-US" sz="2000" b="1" i="1" dirty="0">
                <a:solidFill>
                  <a:schemeClr val="bg1"/>
                </a:solidFill>
                <a:latin typeface="宋体" panose="02010600030101010101" pitchFamily="2" charset="-122"/>
                <a:ea typeface="宋体" panose="02010600030101010101" pitchFamily="2" charset="-122"/>
              </a:rPr>
              <a:t>（</a:t>
            </a:r>
            <a:r>
              <a:rPr lang="en-US" altLang="zh-CN" sz="2000" b="1" i="1" dirty="0" err="1">
                <a:solidFill>
                  <a:schemeClr val="bg1"/>
                </a:solidFill>
                <a:latin typeface="宋体" panose="02010600030101010101" pitchFamily="2" charset="-122"/>
                <a:ea typeface="宋体" panose="02010600030101010101" pitchFamily="2" charset="-122"/>
              </a:rPr>
              <a:t>i</a:t>
            </a:r>
            <a:r>
              <a:rPr lang="en-US" altLang="zh-CN" sz="2000" b="1" dirty="0">
                <a:solidFill>
                  <a:schemeClr val="bg1"/>
                </a:solidFill>
                <a:latin typeface="宋体" panose="02010600030101010101" pitchFamily="2" charset="-122"/>
                <a:ea typeface="宋体" panose="02010600030101010101" pitchFamily="2" charset="-122"/>
              </a:rPr>
              <a:t>=1,2,3</a:t>
            </a:r>
            <a:r>
              <a:rPr lang="zh-CN" altLang="en-US" sz="2000" b="1" dirty="0">
                <a:solidFill>
                  <a:schemeClr val="bg1"/>
                </a:solidFill>
                <a:latin typeface="宋体" panose="02010600030101010101" pitchFamily="2" charset="-122"/>
                <a:ea typeface="宋体" panose="02010600030101010101" pitchFamily="2" charset="-122"/>
              </a:rPr>
              <a:t>，</a:t>
            </a:r>
            <a:r>
              <a:rPr lang="en-US" altLang="zh-CN" sz="2000" b="1" dirty="0">
                <a:solidFill>
                  <a:schemeClr val="bg1"/>
                </a:solidFill>
                <a:latin typeface="宋体" panose="02010600030101010101" pitchFamily="2" charset="-122"/>
                <a:ea typeface="宋体" panose="02010600030101010101" pitchFamily="2" charset="-122"/>
              </a:rPr>
              <a:t>….</a:t>
            </a:r>
            <a:r>
              <a:rPr lang="zh-CN" altLang="en-US" sz="2000" b="1" dirty="0">
                <a:solidFill>
                  <a:schemeClr val="bg1"/>
                </a:solidFill>
                <a:latin typeface="宋体" panose="02010600030101010101" pitchFamily="2" charset="-122"/>
                <a:ea typeface="宋体" panose="02010600030101010101" pitchFamily="2" charset="-122"/>
              </a:rPr>
              <a:t>）</a:t>
            </a:r>
            <a:endParaRPr lang="en-US" altLang="zh-CN" sz="2000" b="1" dirty="0">
              <a:solidFill>
                <a:schemeClr val="bg1"/>
              </a:solidFill>
              <a:latin typeface="宋体" panose="02010600030101010101" pitchFamily="2" charset="-122"/>
              <a:ea typeface="宋体" panose="02010600030101010101" pitchFamily="2" charset="-122"/>
            </a:endParaRPr>
          </a:p>
          <a:p>
            <a:r>
              <a:rPr lang="zh-CN" altLang="en-US" sz="2000" b="1" dirty="0">
                <a:solidFill>
                  <a:schemeClr val="bg1"/>
                </a:solidFill>
                <a:latin typeface="宋体" panose="02010600030101010101" pitchFamily="2" charset="-122"/>
                <a:ea typeface="宋体" panose="02010600030101010101" pitchFamily="2" charset="-122"/>
              </a:rPr>
              <a:t>解密变换：</a:t>
            </a:r>
            <a:r>
              <a:rPr lang="en-US" altLang="zh-CN" sz="2000" b="1" dirty="0">
                <a:solidFill>
                  <a:schemeClr val="bg1"/>
                </a:solidFill>
                <a:latin typeface="宋体" panose="02010600030101010101" pitchFamily="2" charset="-122"/>
                <a:ea typeface="宋体" panose="02010600030101010101" pitchFamily="2" charset="-122"/>
              </a:rPr>
              <a:t>m</a:t>
            </a:r>
            <a:r>
              <a:rPr lang="en-US" altLang="zh-CN" sz="2000" b="1" baseline="-25000" dirty="0">
                <a:solidFill>
                  <a:schemeClr val="bg1"/>
                </a:solidFill>
                <a:latin typeface="宋体" panose="02010600030101010101" pitchFamily="2" charset="-122"/>
                <a:ea typeface="宋体" panose="02010600030101010101" pitchFamily="2" charset="-122"/>
              </a:rPr>
              <a:t>i</a:t>
            </a:r>
            <a:r>
              <a:rPr lang="en-US" altLang="zh-CN" sz="2000" b="1" dirty="0">
                <a:solidFill>
                  <a:schemeClr val="bg1"/>
                </a:solidFill>
                <a:latin typeface="宋体" panose="02010600030101010101" pitchFamily="2" charset="-122"/>
                <a:ea typeface="宋体" panose="02010600030101010101" pitchFamily="2" charset="-122"/>
              </a:rPr>
              <a:t>=D</a:t>
            </a:r>
            <a:r>
              <a:rPr lang="en-US" altLang="zh-CN" sz="2000" b="1" baseline="-25000" dirty="0">
                <a:solidFill>
                  <a:schemeClr val="bg1"/>
                </a:solidFill>
                <a:latin typeface="宋体" panose="02010600030101010101" pitchFamily="2" charset="-122"/>
                <a:ea typeface="宋体" panose="02010600030101010101" pitchFamily="2" charset="-122"/>
              </a:rPr>
              <a:t>k</a:t>
            </a:r>
            <a:r>
              <a:rPr lang="en-US" altLang="zh-CN" sz="2000" b="1" dirty="0">
                <a:solidFill>
                  <a:schemeClr val="bg1"/>
                </a:solidFill>
                <a:latin typeface="宋体" panose="02010600030101010101" pitchFamily="2" charset="-122"/>
                <a:ea typeface="宋体" panose="02010600030101010101" pitchFamily="2" charset="-122"/>
              </a:rPr>
              <a:t>(c</a:t>
            </a:r>
            <a:r>
              <a:rPr lang="en-US" altLang="zh-CN" sz="2000" b="1" baseline="-25000" dirty="0">
                <a:solidFill>
                  <a:schemeClr val="bg1"/>
                </a:solidFill>
                <a:latin typeface="宋体" panose="02010600030101010101" pitchFamily="2" charset="-122"/>
                <a:ea typeface="宋体" panose="02010600030101010101" pitchFamily="2" charset="-122"/>
              </a:rPr>
              <a:t>i</a:t>
            </a:r>
            <a:r>
              <a:rPr lang="en-US" altLang="zh-CN" sz="2000" b="1" dirty="0">
                <a:solidFill>
                  <a:schemeClr val="bg1"/>
                </a:solidFill>
                <a:latin typeface="宋体" panose="02010600030101010101" pitchFamily="2" charset="-122"/>
                <a:ea typeface="宋体" panose="02010600030101010101" pitchFamily="2" charset="-122"/>
              </a:rPr>
              <a:t>)  </a:t>
            </a:r>
            <a:r>
              <a:rPr lang="zh-CN" altLang="en-US" sz="2000" b="1" dirty="0">
                <a:solidFill>
                  <a:schemeClr val="bg1"/>
                </a:solidFill>
                <a:latin typeface="宋体" panose="02010600030101010101" pitchFamily="2" charset="-122"/>
                <a:ea typeface="宋体" panose="02010600030101010101" pitchFamily="2" charset="-122"/>
              </a:rPr>
              <a:t>（</a:t>
            </a:r>
            <a:r>
              <a:rPr lang="en-US" altLang="zh-CN" sz="2000" b="1" dirty="0" err="1">
                <a:solidFill>
                  <a:schemeClr val="bg1"/>
                </a:solidFill>
                <a:latin typeface="宋体" panose="02010600030101010101" pitchFamily="2" charset="-122"/>
                <a:ea typeface="宋体" panose="02010600030101010101" pitchFamily="2" charset="-122"/>
              </a:rPr>
              <a:t>i</a:t>
            </a:r>
            <a:r>
              <a:rPr lang="en-US" altLang="zh-CN" sz="2000" b="1" dirty="0">
                <a:solidFill>
                  <a:schemeClr val="bg1"/>
                </a:solidFill>
                <a:latin typeface="宋体" panose="02010600030101010101" pitchFamily="2" charset="-122"/>
                <a:ea typeface="宋体" panose="02010600030101010101" pitchFamily="2" charset="-122"/>
              </a:rPr>
              <a:t>=1,2,3</a:t>
            </a:r>
            <a:r>
              <a:rPr lang="zh-CN" altLang="en-US" sz="2000" b="1" dirty="0">
                <a:solidFill>
                  <a:schemeClr val="bg1"/>
                </a:solidFill>
                <a:latin typeface="宋体" panose="02010600030101010101" pitchFamily="2" charset="-122"/>
                <a:ea typeface="宋体" panose="02010600030101010101" pitchFamily="2" charset="-122"/>
              </a:rPr>
              <a:t>，</a:t>
            </a:r>
            <a:r>
              <a:rPr lang="en-US" altLang="zh-CN" sz="2000" b="1" dirty="0">
                <a:solidFill>
                  <a:schemeClr val="bg1"/>
                </a:solidFill>
                <a:latin typeface="宋体" panose="02010600030101010101" pitchFamily="2" charset="-122"/>
                <a:ea typeface="宋体" panose="02010600030101010101" pitchFamily="2" charset="-122"/>
              </a:rPr>
              <a:t>….</a:t>
            </a:r>
            <a:r>
              <a:rPr lang="zh-CN" altLang="en-US" sz="2000" b="1" dirty="0">
                <a:solidFill>
                  <a:schemeClr val="bg1"/>
                </a:solidFill>
                <a:latin typeface="宋体" panose="02010600030101010101" pitchFamily="2" charset="-122"/>
                <a:ea typeface="宋体" panose="02010600030101010101" pitchFamily="2" charset="-122"/>
              </a:rPr>
              <a:t>）</a:t>
            </a:r>
          </a:p>
        </p:txBody>
      </p:sp>
      <p:sp>
        <p:nvSpPr>
          <p:cNvPr id="7" name="矩形 6">
            <a:extLst>
              <a:ext uri="{FF2B5EF4-FFF2-40B4-BE49-F238E27FC236}">
                <a16:creationId xmlns:a16="http://schemas.microsoft.com/office/drawing/2014/main" id="{AD018B2B-C0DD-4EEB-B39C-19350C3E023B}"/>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8" name="矩形 7">
            <a:extLst>
              <a:ext uri="{FF2B5EF4-FFF2-40B4-BE49-F238E27FC236}">
                <a16:creationId xmlns:a16="http://schemas.microsoft.com/office/drawing/2014/main" id="{B00DD7DA-8480-4942-9872-82A3EEADE26B}"/>
              </a:ext>
            </a:extLst>
          </p:cNvPr>
          <p:cNvSpPr/>
          <p:nvPr/>
        </p:nvSpPr>
        <p:spPr>
          <a:xfrm>
            <a:off x="1135712" y="1177508"/>
            <a:ext cx="1697901" cy="369332"/>
          </a:xfrm>
          <a:prstGeom prst="rect">
            <a:avLst/>
          </a:prstGeom>
        </p:spPr>
        <p:txBody>
          <a:bodyPr wrap="none">
            <a:spAutoFit/>
          </a:bodyPr>
          <a:lstStyle/>
          <a:p>
            <a:r>
              <a:rPr lang="zh-CN" altLang="en-US" dirty="0"/>
              <a:t>（</a:t>
            </a:r>
            <a:r>
              <a:rPr lang="en-US" altLang="zh-CN" dirty="0"/>
              <a:t>2</a:t>
            </a:r>
            <a:r>
              <a:rPr lang="zh-CN" altLang="en-US" dirty="0"/>
              <a:t>）分组密码</a:t>
            </a:r>
          </a:p>
        </p:txBody>
      </p:sp>
    </p:spTree>
    <p:extLst>
      <p:ext uri="{BB962C8B-B14F-4D97-AF65-F5344CB8AC3E}">
        <p14:creationId xmlns:p14="http://schemas.microsoft.com/office/powerpoint/2010/main" val="211266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238" y="235784"/>
            <a:ext cx="3564948" cy="523220"/>
          </a:xfrm>
          <a:prstGeom prst="rect">
            <a:avLst/>
          </a:prstGeom>
          <a:noFill/>
        </p:spPr>
        <p:txBody>
          <a:bodyPr wrap="square">
            <a:spAutoFit/>
          </a:bodyPr>
          <a:lstStyle/>
          <a:p>
            <a:pPr marL="0" lvl="1" eaLnBrk="1" fontAlgn="auto" hangingPunct="1">
              <a:spcBef>
                <a:spcPts val="2400"/>
              </a:spcBef>
              <a:spcAft>
                <a:spcPts val="0"/>
              </a:spcAft>
              <a:defRPr/>
            </a:pPr>
            <a:r>
              <a:rPr lang="zh-CN" altLang="en-US" sz="2800" dirty="0">
                <a:latin typeface="+mj-ea"/>
              </a:rPr>
              <a:t>第</a:t>
            </a:r>
            <a:r>
              <a:rPr lang="en-US" altLang="zh-CN" sz="2800" dirty="0">
                <a:latin typeface="+mj-ea"/>
              </a:rPr>
              <a:t>2</a:t>
            </a:r>
            <a:r>
              <a:rPr lang="zh-CN" altLang="en-US" sz="2800" dirty="0">
                <a:latin typeface="+mj-ea"/>
              </a:rPr>
              <a:t>章 加密技术</a:t>
            </a:r>
          </a:p>
        </p:txBody>
      </p:sp>
      <p:sp>
        <p:nvSpPr>
          <p:cNvPr id="3" name="文本框 2"/>
          <p:cNvSpPr txBox="1">
            <a:spLocks noChangeArrowheads="1"/>
          </p:cNvSpPr>
          <p:nvPr/>
        </p:nvSpPr>
        <p:spPr bwMode="auto">
          <a:xfrm>
            <a:off x="3317896" y="2391196"/>
            <a:ext cx="26962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a:t>
            </a:r>
            <a:r>
              <a:rPr lang="zh-CN" altLang="en-US" sz="2400" dirty="0">
                <a:solidFill>
                  <a:schemeClr val="tx1"/>
                </a:solidFill>
              </a:rPr>
              <a:t>传统密码技术</a:t>
            </a:r>
          </a:p>
        </p:txBody>
      </p:sp>
      <p:sp>
        <p:nvSpPr>
          <p:cNvPr id="21508" name="文本框 3"/>
          <p:cNvSpPr txBox="1">
            <a:spLocks noChangeArrowheads="1"/>
          </p:cNvSpPr>
          <p:nvPr/>
        </p:nvSpPr>
        <p:spPr bwMode="auto">
          <a:xfrm>
            <a:off x="3317896" y="3777400"/>
            <a:ext cx="2876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2.4 </a:t>
            </a:r>
            <a:r>
              <a:rPr lang="zh-CN" altLang="en-US" sz="2400" dirty="0">
                <a:solidFill>
                  <a:schemeClr val="tx1"/>
                </a:solidFill>
              </a:rPr>
              <a:t>非对称密码技术</a:t>
            </a:r>
          </a:p>
        </p:txBody>
      </p:sp>
      <p:sp>
        <p:nvSpPr>
          <p:cNvPr id="6" name="文本框 5"/>
          <p:cNvSpPr txBox="1">
            <a:spLocks noChangeArrowheads="1"/>
          </p:cNvSpPr>
          <p:nvPr/>
        </p:nvSpPr>
        <p:spPr bwMode="auto">
          <a:xfrm>
            <a:off x="3317896" y="1698094"/>
            <a:ext cx="2399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schemeClr val="tx1"/>
                </a:solidFill>
              </a:rPr>
              <a:t>密码学概述</a:t>
            </a:r>
          </a:p>
        </p:txBody>
      </p:sp>
      <p:sp>
        <p:nvSpPr>
          <p:cNvPr id="7" name="文本框 6"/>
          <p:cNvSpPr txBox="1">
            <a:spLocks noChangeArrowheads="1"/>
          </p:cNvSpPr>
          <p:nvPr/>
        </p:nvSpPr>
        <p:spPr bwMode="auto">
          <a:xfrm>
            <a:off x="3317896" y="3084298"/>
            <a:ext cx="2876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2.3 </a:t>
            </a:r>
            <a:r>
              <a:rPr lang="zh-CN" altLang="en-US" sz="2400" dirty="0">
                <a:solidFill>
                  <a:schemeClr val="tx1"/>
                </a:solidFill>
              </a:rPr>
              <a:t>对称密码技术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2000" fill="hold"/>
                                        <p:tgtEl>
                                          <p:spTgt spid="6"/>
                                        </p:tgtEl>
                                        <p:attrNameLst>
                                          <p:attrName>fillcolor</p:attrName>
                                        </p:attrNameLst>
                                      </p:cBhvr>
                                      <p:to>
                                        <a:srgbClr val="A53010"/>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par>
                          <p:cTn id="9" fill="hold">
                            <p:stCondLst>
                              <p:cond delay="2000"/>
                            </p:stCondLst>
                            <p:childTnLst>
                              <p:par>
                                <p:cTn id="10" presetID="3" presetClass="emph" presetSubtype="2" fill="hold" grpId="0" nodeType="afterEffect">
                                  <p:stCondLst>
                                    <p:cond delay="0"/>
                                  </p:stCondLst>
                                  <p:childTnLst>
                                    <p:animClr clrSpc="rgb" dir="cw">
                                      <p:cBhvr override="childStyle">
                                        <p:cTn id="11" dur="2000" fill="hold"/>
                                        <p:tgtEl>
                                          <p:spTgt spid="6"/>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A4FA93A-BA0B-44FF-BB9A-2AD91455AF9C}"/>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5" name="矩形 4">
            <a:extLst>
              <a:ext uri="{FF2B5EF4-FFF2-40B4-BE49-F238E27FC236}">
                <a16:creationId xmlns:a16="http://schemas.microsoft.com/office/drawing/2014/main" id="{8EC2121D-2146-4990-9E99-3C108DE65F48}"/>
              </a:ext>
            </a:extLst>
          </p:cNvPr>
          <p:cNvSpPr/>
          <p:nvPr/>
        </p:nvSpPr>
        <p:spPr>
          <a:xfrm>
            <a:off x="1181100" y="1230766"/>
            <a:ext cx="2954655" cy="369332"/>
          </a:xfrm>
          <a:prstGeom prst="rect">
            <a:avLst/>
          </a:prstGeom>
        </p:spPr>
        <p:txBody>
          <a:bodyPr wrap="none">
            <a:spAutoFit/>
          </a:bodyPr>
          <a:lstStyle/>
          <a:p>
            <a:pPr>
              <a:defRPr/>
            </a:pPr>
            <a:r>
              <a:rPr lang="zh-CN" altLang="en-US" dirty="0"/>
              <a:t>二、对称密码体制的优缺点</a:t>
            </a:r>
            <a:endParaRPr lang="en-US" altLang="zh-CN" dirty="0"/>
          </a:p>
        </p:txBody>
      </p:sp>
      <p:sp>
        <p:nvSpPr>
          <p:cNvPr id="6" name="矩形 5">
            <a:extLst>
              <a:ext uri="{FF2B5EF4-FFF2-40B4-BE49-F238E27FC236}">
                <a16:creationId xmlns:a16="http://schemas.microsoft.com/office/drawing/2014/main" id="{BA515218-A30E-40B0-990E-8E7915A0AEDE}"/>
              </a:ext>
            </a:extLst>
          </p:cNvPr>
          <p:cNvSpPr/>
          <p:nvPr/>
        </p:nvSpPr>
        <p:spPr>
          <a:xfrm>
            <a:off x="1269982" y="2378716"/>
            <a:ext cx="3002377" cy="1034129"/>
          </a:xfrm>
          <a:prstGeom prst="rect">
            <a:avLst/>
          </a:prstGeom>
        </p:spPr>
        <p:txBody>
          <a:bodyPr wrap="square">
            <a:spAutoFit/>
          </a:bodyPr>
          <a:lstStyle/>
          <a:p>
            <a:pPr marL="514350" lvl="0" indent="-514350" defTabSz="914400" eaLnBrk="1" hangingPunct="1">
              <a:spcBef>
                <a:spcPct val="20000"/>
              </a:spcBef>
              <a:buClr>
                <a:schemeClr val="accent1"/>
              </a:buClr>
              <a:buFont typeface="Wingdings" panose="05000000000000000000" pitchFamily="2" charset="2"/>
              <a:buChar char="q"/>
              <a:defRPr/>
            </a:pPr>
            <a:r>
              <a:rPr lang="zh-CN" altLang="en-US" b="1" kern="0" dirty="0">
                <a:latin typeface="+mn-ea"/>
              </a:rPr>
              <a:t>计算量小</a:t>
            </a:r>
            <a:endParaRPr lang="en-US" altLang="zh-CN" b="1" kern="0" dirty="0">
              <a:latin typeface="+mn-ea"/>
            </a:endParaRPr>
          </a:p>
          <a:p>
            <a:pPr marL="514350" indent="-514350" defTabSz="914400" eaLnBrk="1" hangingPunct="1">
              <a:spcBef>
                <a:spcPct val="20000"/>
              </a:spcBef>
              <a:buClr>
                <a:schemeClr val="accent1"/>
              </a:buClr>
              <a:buFont typeface="Wingdings" panose="05000000000000000000" pitchFamily="2" charset="2"/>
              <a:buChar char="q"/>
              <a:defRPr/>
            </a:pPr>
            <a:r>
              <a:rPr lang="zh-CN" altLang="en-US" b="1" kern="0" dirty="0">
                <a:latin typeface="+mn-ea"/>
              </a:rPr>
              <a:t>加解密速度快</a:t>
            </a:r>
            <a:endParaRPr lang="en-US" altLang="zh-CN" b="1" kern="0" dirty="0">
              <a:latin typeface="+mn-ea"/>
            </a:endParaRPr>
          </a:p>
          <a:p>
            <a:pPr marL="514350" indent="-514350" defTabSz="914400" eaLnBrk="1" hangingPunct="1">
              <a:spcBef>
                <a:spcPct val="20000"/>
              </a:spcBef>
              <a:buClr>
                <a:schemeClr val="accent1"/>
              </a:buClr>
              <a:buFont typeface="Wingdings" panose="05000000000000000000" pitchFamily="2" charset="2"/>
              <a:buChar char="q"/>
              <a:defRPr/>
            </a:pPr>
            <a:r>
              <a:rPr lang="zh-CN" altLang="en-US" b="1" kern="0" dirty="0">
                <a:latin typeface="+mn-ea"/>
              </a:rPr>
              <a:t>加解密效率高</a:t>
            </a:r>
            <a:endParaRPr lang="en-US" altLang="zh-CN" b="1" kern="0" dirty="0">
              <a:latin typeface="+mn-ea"/>
            </a:endParaRPr>
          </a:p>
        </p:txBody>
      </p:sp>
      <p:sp>
        <p:nvSpPr>
          <p:cNvPr id="7" name="矩形 6">
            <a:extLst>
              <a:ext uri="{FF2B5EF4-FFF2-40B4-BE49-F238E27FC236}">
                <a16:creationId xmlns:a16="http://schemas.microsoft.com/office/drawing/2014/main" id="{D0225BB2-C3CE-494F-8FAB-13BB3387004B}"/>
              </a:ext>
            </a:extLst>
          </p:cNvPr>
          <p:cNvSpPr/>
          <p:nvPr/>
        </p:nvSpPr>
        <p:spPr>
          <a:xfrm>
            <a:off x="1269982" y="1804741"/>
            <a:ext cx="992579" cy="369332"/>
          </a:xfrm>
          <a:prstGeom prst="rect">
            <a:avLst/>
          </a:prstGeom>
        </p:spPr>
        <p:txBody>
          <a:bodyPr wrap="none">
            <a:spAutoFit/>
          </a:bodyPr>
          <a:lstStyle/>
          <a:p>
            <a:pPr lvl="0" defTabSz="914400" eaLnBrk="1" hangingPunct="1">
              <a:spcBef>
                <a:spcPct val="20000"/>
              </a:spcBef>
              <a:buClr>
                <a:srgbClr val="5D4BC7"/>
              </a:buClr>
              <a:defRPr/>
            </a:pPr>
            <a:r>
              <a:rPr lang="en-US" altLang="zh-CN" kern="0" dirty="0">
                <a:latin typeface="Times New Roman"/>
              </a:rPr>
              <a:t>1</a:t>
            </a:r>
            <a:r>
              <a:rPr lang="zh-CN" altLang="en-US" kern="0" dirty="0">
                <a:latin typeface="Times New Roman"/>
              </a:rPr>
              <a:t>、优点</a:t>
            </a:r>
            <a:endParaRPr lang="en-US" altLang="zh-CN" kern="0" dirty="0">
              <a:latin typeface="Times New Roman"/>
            </a:endParaRPr>
          </a:p>
        </p:txBody>
      </p:sp>
      <p:sp>
        <p:nvSpPr>
          <p:cNvPr id="8" name="矩形 7">
            <a:extLst>
              <a:ext uri="{FF2B5EF4-FFF2-40B4-BE49-F238E27FC236}">
                <a16:creationId xmlns:a16="http://schemas.microsoft.com/office/drawing/2014/main" id="{4261138D-E871-4C6B-BD11-22DB6BC8CDB1}"/>
              </a:ext>
            </a:extLst>
          </p:cNvPr>
          <p:cNvSpPr/>
          <p:nvPr/>
        </p:nvSpPr>
        <p:spPr>
          <a:xfrm>
            <a:off x="1266776" y="3798598"/>
            <a:ext cx="997389" cy="369332"/>
          </a:xfrm>
          <a:prstGeom prst="rect">
            <a:avLst/>
          </a:prstGeom>
        </p:spPr>
        <p:txBody>
          <a:bodyPr wrap="none">
            <a:spAutoFit/>
          </a:bodyPr>
          <a:lstStyle/>
          <a:p>
            <a:pPr lvl="0" defTabSz="914400" eaLnBrk="1" hangingPunct="1">
              <a:spcBef>
                <a:spcPct val="20000"/>
              </a:spcBef>
              <a:buClr>
                <a:srgbClr val="5D4BC7"/>
              </a:buClr>
              <a:defRPr/>
            </a:pPr>
            <a:r>
              <a:rPr lang="en-US" altLang="zh-CN" b="1" kern="0" dirty="0">
                <a:latin typeface="Times New Roman"/>
              </a:rPr>
              <a:t>2</a:t>
            </a:r>
            <a:r>
              <a:rPr lang="zh-CN" altLang="en-US" b="1" kern="0" dirty="0">
                <a:latin typeface="Times New Roman"/>
              </a:rPr>
              <a:t>、缺点</a:t>
            </a:r>
            <a:endParaRPr lang="en-US" altLang="zh-CN" b="1" kern="0" dirty="0">
              <a:latin typeface="Times New Roman"/>
            </a:endParaRPr>
          </a:p>
        </p:txBody>
      </p:sp>
      <p:sp>
        <p:nvSpPr>
          <p:cNvPr id="9" name="矩形 8">
            <a:extLst>
              <a:ext uri="{FF2B5EF4-FFF2-40B4-BE49-F238E27FC236}">
                <a16:creationId xmlns:a16="http://schemas.microsoft.com/office/drawing/2014/main" id="{EA02855A-8C52-449B-91D5-D5E1DCE09B97}"/>
              </a:ext>
            </a:extLst>
          </p:cNvPr>
          <p:cNvSpPr/>
          <p:nvPr/>
        </p:nvSpPr>
        <p:spPr>
          <a:xfrm>
            <a:off x="1266776" y="4372573"/>
            <a:ext cx="6557307" cy="1366528"/>
          </a:xfrm>
          <a:prstGeom prst="rect">
            <a:avLst/>
          </a:prstGeom>
        </p:spPr>
        <p:txBody>
          <a:bodyPr wrap="square">
            <a:spAutoFit/>
          </a:bodyPr>
          <a:lstStyle/>
          <a:p>
            <a:pPr marL="514350" indent="-514350" defTabSz="914400" eaLnBrk="1" hangingPunct="1">
              <a:spcBef>
                <a:spcPct val="20000"/>
              </a:spcBef>
              <a:buClr>
                <a:schemeClr val="accent1"/>
              </a:buClr>
              <a:buFont typeface="Wingdings" panose="05000000000000000000" pitchFamily="2" charset="2"/>
              <a:buChar char="q"/>
              <a:defRPr/>
            </a:pPr>
            <a:r>
              <a:rPr lang="zh-CN" altLang="en-US" b="1" kern="0" dirty="0">
                <a:latin typeface="+mn-ea"/>
              </a:rPr>
              <a:t>交易双方使用同样密钥，安全性难以保证</a:t>
            </a:r>
            <a:endParaRPr lang="en-US" altLang="zh-CN" b="1" kern="0" dirty="0">
              <a:latin typeface="+mn-ea"/>
            </a:endParaRPr>
          </a:p>
          <a:p>
            <a:pPr marL="514350" indent="-514350" defTabSz="914400" eaLnBrk="1" hangingPunct="1">
              <a:spcBef>
                <a:spcPct val="20000"/>
              </a:spcBef>
              <a:buClr>
                <a:schemeClr val="accent1"/>
              </a:buClr>
              <a:buFont typeface="Wingdings" panose="05000000000000000000" pitchFamily="2" charset="2"/>
              <a:buChar char="q"/>
              <a:defRPr/>
            </a:pPr>
            <a:r>
              <a:rPr lang="zh-CN" altLang="en-US" b="1" kern="0" dirty="0">
                <a:latin typeface="+mn-ea"/>
              </a:rPr>
              <a:t>密钥数量呈几何级数增长，密钥管理困难</a:t>
            </a:r>
            <a:endParaRPr lang="en-US" altLang="zh-CN" b="1" kern="0" dirty="0">
              <a:latin typeface="+mn-ea"/>
            </a:endParaRPr>
          </a:p>
          <a:p>
            <a:pPr marL="514350" indent="-514350" defTabSz="914400" eaLnBrk="1" hangingPunct="1">
              <a:spcBef>
                <a:spcPct val="20000"/>
              </a:spcBef>
              <a:buClr>
                <a:schemeClr val="accent1"/>
              </a:buClr>
              <a:buFont typeface="Wingdings" panose="05000000000000000000" pitchFamily="2" charset="2"/>
              <a:buChar char="q"/>
              <a:defRPr/>
            </a:pPr>
            <a:r>
              <a:rPr lang="zh-CN" altLang="en-US" b="1" kern="0" dirty="0">
                <a:latin typeface="+mn-ea"/>
              </a:rPr>
              <a:t>不适于分布式网络系统，密钥管理困难，成本高</a:t>
            </a:r>
            <a:endParaRPr lang="en-US" altLang="zh-CN" b="1" kern="0" dirty="0">
              <a:latin typeface="+mn-ea"/>
            </a:endParaRPr>
          </a:p>
          <a:p>
            <a:pPr marL="514350" indent="-514350" defTabSz="914400" eaLnBrk="1" hangingPunct="1">
              <a:spcBef>
                <a:spcPct val="20000"/>
              </a:spcBef>
              <a:buClr>
                <a:schemeClr val="accent1"/>
              </a:buClr>
              <a:buFont typeface="Wingdings" panose="05000000000000000000" pitchFamily="2" charset="2"/>
              <a:buChar char="q"/>
              <a:defRPr/>
            </a:pPr>
            <a:r>
              <a:rPr lang="zh-CN" altLang="en-US" b="1" kern="0" dirty="0">
                <a:latin typeface="+mn-ea"/>
              </a:rPr>
              <a:t>提供加密和认证，但缺乏签名功能，使用范围有所较小</a:t>
            </a:r>
            <a:endParaRPr lang="en-US" altLang="zh-CN" b="1" kern="0" dirty="0">
              <a:latin typeface="+mn-ea"/>
            </a:endParaRPr>
          </a:p>
        </p:txBody>
      </p:sp>
    </p:spTree>
    <p:extLst>
      <p:ext uri="{BB962C8B-B14F-4D97-AF65-F5344CB8AC3E}">
        <p14:creationId xmlns:p14="http://schemas.microsoft.com/office/powerpoint/2010/main" val="338162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6F3C96-5069-456E-B657-06B5A3C6645F}"/>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4" name="矩形 3">
            <a:extLst>
              <a:ext uri="{FF2B5EF4-FFF2-40B4-BE49-F238E27FC236}">
                <a16:creationId xmlns:a16="http://schemas.microsoft.com/office/drawing/2014/main" id="{AEE9C904-96E6-4392-A868-AD0D593AA938}"/>
              </a:ext>
            </a:extLst>
          </p:cNvPr>
          <p:cNvSpPr/>
          <p:nvPr/>
        </p:nvSpPr>
        <p:spPr>
          <a:xfrm>
            <a:off x="932896" y="1232654"/>
            <a:ext cx="1569660" cy="369332"/>
          </a:xfrm>
          <a:prstGeom prst="rect">
            <a:avLst/>
          </a:prstGeom>
        </p:spPr>
        <p:txBody>
          <a:bodyPr wrap="none">
            <a:spAutoFit/>
          </a:bodyPr>
          <a:lstStyle/>
          <a:p>
            <a:r>
              <a:rPr lang="zh-CN" altLang="en-US" dirty="0"/>
              <a:t>三、分组密码</a:t>
            </a:r>
          </a:p>
        </p:txBody>
      </p:sp>
      <p:sp>
        <p:nvSpPr>
          <p:cNvPr id="5" name="矩形 4">
            <a:extLst>
              <a:ext uri="{FF2B5EF4-FFF2-40B4-BE49-F238E27FC236}">
                <a16:creationId xmlns:a16="http://schemas.microsoft.com/office/drawing/2014/main" id="{0FD53A6F-3E8D-4784-9563-578A8D25AF70}"/>
              </a:ext>
            </a:extLst>
          </p:cNvPr>
          <p:cNvSpPr/>
          <p:nvPr/>
        </p:nvSpPr>
        <p:spPr>
          <a:xfrm>
            <a:off x="932895" y="2361634"/>
            <a:ext cx="7686318" cy="646331"/>
          </a:xfrm>
          <a:prstGeom prst="rect">
            <a:avLst/>
          </a:prstGeom>
        </p:spPr>
        <p:txBody>
          <a:bodyPr wrap="square">
            <a:spAutoFit/>
          </a:bodyPr>
          <a:lstStyle/>
          <a:p>
            <a:r>
              <a:rPr lang="zh-CN" altLang="en-US" dirty="0"/>
              <a:t>分组密码又称块密码，是将明文</a:t>
            </a:r>
            <a:r>
              <a:rPr lang="en-US" altLang="zh-CN" dirty="0"/>
              <a:t>M</a:t>
            </a:r>
            <a:r>
              <a:rPr lang="zh-CN" altLang="en-US" dirty="0"/>
              <a:t>划分为一系列的明文块</a:t>
            </a:r>
            <a:r>
              <a:rPr lang="en-US" altLang="zh-CN" dirty="0"/>
              <a:t>Mi­</a:t>
            </a:r>
            <a:r>
              <a:rPr lang="zh-CN" altLang="en-US" dirty="0"/>
              <a:t>，并且对每一块</a:t>
            </a:r>
            <a:r>
              <a:rPr lang="en-US" altLang="zh-CN" dirty="0"/>
              <a:t>Mi</a:t>
            </a:r>
            <a:r>
              <a:rPr lang="zh-CN" altLang="en-US" dirty="0"/>
              <a:t>都用同一个密钥</a:t>
            </a:r>
            <a:r>
              <a:rPr lang="en-US" altLang="zh-CN" dirty="0"/>
              <a:t>K</a:t>
            </a:r>
            <a:r>
              <a:rPr lang="zh-CN" altLang="en-US" dirty="0"/>
              <a:t>进行加密的密码体制。</a:t>
            </a:r>
          </a:p>
        </p:txBody>
      </p:sp>
      <p:sp>
        <p:nvSpPr>
          <p:cNvPr id="7" name="矩形 6">
            <a:extLst>
              <a:ext uri="{FF2B5EF4-FFF2-40B4-BE49-F238E27FC236}">
                <a16:creationId xmlns:a16="http://schemas.microsoft.com/office/drawing/2014/main" id="{19F2025F-AAFB-4D86-9E65-CF4E1420CE50}"/>
              </a:ext>
            </a:extLst>
          </p:cNvPr>
          <p:cNvSpPr/>
          <p:nvPr/>
        </p:nvSpPr>
        <p:spPr>
          <a:xfrm>
            <a:off x="932895" y="3277278"/>
            <a:ext cx="6883236" cy="369332"/>
          </a:xfrm>
          <a:prstGeom prst="rect">
            <a:avLst/>
          </a:prstGeom>
        </p:spPr>
        <p:txBody>
          <a:bodyPr wrap="square">
            <a:spAutoFit/>
          </a:bodyPr>
          <a:lstStyle/>
          <a:p>
            <a:r>
              <a:rPr lang="zh-CN" altLang="en-US" dirty="0">
                <a:latin typeface="+mn-ea"/>
              </a:rPr>
              <a:t>例如</a:t>
            </a:r>
            <a:r>
              <a:rPr lang="en-US" altLang="zh-CN" dirty="0">
                <a:latin typeface="+mn-ea"/>
              </a:rPr>
              <a:t>:FOUR_AND_FOUR</a:t>
            </a:r>
            <a:r>
              <a:rPr lang="zh-CN" altLang="en-US" dirty="0">
                <a:latin typeface="+mn-ea"/>
              </a:rPr>
              <a:t>分成三块</a:t>
            </a:r>
            <a:r>
              <a:rPr lang="en-US" altLang="zh-CN" dirty="0">
                <a:latin typeface="+mn-ea"/>
              </a:rPr>
              <a:t>FOUR</a:t>
            </a:r>
            <a:r>
              <a:rPr lang="zh-CN" altLang="en-US" dirty="0">
                <a:latin typeface="+mn-ea"/>
              </a:rPr>
              <a:t>、</a:t>
            </a:r>
            <a:r>
              <a:rPr lang="en-US" altLang="zh-CN" dirty="0">
                <a:latin typeface="+mn-ea"/>
              </a:rPr>
              <a:t>_AND_</a:t>
            </a:r>
            <a:r>
              <a:rPr lang="zh-CN" altLang="en-US" dirty="0">
                <a:latin typeface="+mn-ea"/>
              </a:rPr>
              <a:t>、</a:t>
            </a:r>
            <a:r>
              <a:rPr lang="en-US" altLang="zh-CN" dirty="0">
                <a:latin typeface="+mn-ea"/>
              </a:rPr>
              <a:t>FOUR</a:t>
            </a:r>
            <a:endParaRPr lang="zh-CN" altLang="en-US" dirty="0">
              <a:latin typeface="+mn-ea"/>
            </a:endParaRPr>
          </a:p>
        </p:txBody>
      </p:sp>
      <p:pic>
        <p:nvPicPr>
          <p:cNvPr id="8" name="图片 7">
            <a:extLst>
              <a:ext uri="{FF2B5EF4-FFF2-40B4-BE49-F238E27FC236}">
                <a16:creationId xmlns:a16="http://schemas.microsoft.com/office/drawing/2014/main" id="{5C8C0956-2C8C-4478-94E5-96D9346628BB}"/>
              </a:ext>
            </a:extLst>
          </p:cNvPr>
          <p:cNvPicPr>
            <a:picLocks noChangeAspect="1"/>
          </p:cNvPicPr>
          <p:nvPr/>
        </p:nvPicPr>
        <p:blipFill>
          <a:blip r:embed="rId2"/>
          <a:stretch>
            <a:fillRect/>
          </a:stretch>
        </p:blipFill>
        <p:spPr>
          <a:xfrm>
            <a:off x="1969432" y="4088057"/>
            <a:ext cx="4810161" cy="2450804"/>
          </a:xfrm>
          <a:prstGeom prst="rect">
            <a:avLst/>
          </a:prstGeom>
        </p:spPr>
      </p:pic>
      <p:sp>
        <p:nvSpPr>
          <p:cNvPr id="9" name="矩形 8">
            <a:extLst>
              <a:ext uri="{FF2B5EF4-FFF2-40B4-BE49-F238E27FC236}">
                <a16:creationId xmlns:a16="http://schemas.microsoft.com/office/drawing/2014/main" id="{D5103664-B866-46EC-B16A-E006487F0FC4}"/>
              </a:ext>
            </a:extLst>
          </p:cNvPr>
          <p:cNvSpPr/>
          <p:nvPr/>
        </p:nvSpPr>
        <p:spPr>
          <a:xfrm>
            <a:off x="932895" y="1722990"/>
            <a:ext cx="2390398" cy="369332"/>
          </a:xfrm>
          <a:prstGeom prst="rect">
            <a:avLst/>
          </a:prstGeom>
        </p:spPr>
        <p:txBody>
          <a:bodyPr wrap="none">
            <a:spAutoFit/>
          </a:bodyPr>
          <a:lstStyle/>
          <a:p>
            <a:r>
              <a:rPr lang="en-US" altLang="zh-CN" dirty="0"/>
              <a:t>1</a:t>
            </a:r>
            <a:r>
              <a:rPr lang="zh-CN" altLang="en-US" dirty="0"/>
              <a:t>、分组密码基本概念</a:t>
            </a:r>
          </a:p>
        </p:txBody>
      </p:sp>
    </p:spTree>
    <p:extLst>
      <p:ext uri="{BB962C8B-B14F-4D97-AF65-F5344CB8AC3E}">
        <p14:creationId xmlns:p14="http://schemas.microsoft.com/office/powerpoint/2010/main" val="2129157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68CFF35-2270-48B1-9306-04D897F02858}"/>
              </a:ext>
            </a:extLst>
          </p:cNvPr>
          <p:cNvSpPr/>
          <p:nvPr/>
        </p:nvSpPr>
        <p:spPr>
          <a:xfrm>
            <a:off x="1148396" y="1316874"/>
            <a:ext cx="2262158" cy="369332"/>
          </a:xfrm>
          <a:prstGeom prst="rect">
            <a:avLst/>
          </a:prstGeom>
        </p:spPr>
        <p:txBody>
          <a:bodyPr wrap="none">
            <a:spAutoFit/>
          </a:bodyPr>
          <a:lstStyle/>
          <a:p>
            <a:r>
              <a:rPr lang="zh-CN" altLang="en-US" dirty="0">
                <a:ea typeface="宋体" panose="02010600030101010101" pitchFamily="2" charset="-122"/>
              </a:rPr>
              <a:t>解密也是按块进行。</a:t>
            </a:r>
            <a:endParaRPr lang="en-US" altLang="zh-CN" dirty="0">
              <a:ea typeface="宋体" panose="02010600030101010101" pitchFamily="2" charset="-122"/>
            </a:endParaRPr>
          </a:p>
        </p:txBody>
      </p:sp>
      <p:sp>
        <p:nvSpPr>
          <p:cNvPr id="5" name="矩形 4">
            <a:extLst>
              <a:ext uri="{FF2B5EF4-FFF2-40B4-BE49-F238E27FC236}">
                <a16:creationId xmlns:a16="http://schemas.microsoft.com/office/drawing/2014/main" id="{78310A99-EEDA-4C79-BEAA-F011BFD64D4B}"/>
              </a:ext>
            </a:extLst>
          </p:cNvPr>
          <p:cNvSpPr/>
          <p:nvPr/>
        </p:nvSpPr>
        <p:spPr>
          <a:xfrm>
            <a:off x="949380" y="5148672"/>
            <a:ext cx="7208658"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ea typeface="宋体" panose="02010600030101010101" pitchFamily="2" charset="-122"/>
              </a:rPr>
              <a:t>块加密技术有重复文本问题，因为相同的块会产生相同的密文块。给密码分析员提供一些模式信息。</a:t>
            </a:r>
          </a:p>
        </p:txBody>
      </p:sp>
      <p:sp>
        <p:nvSpPr>
          <p:cNvPr id="6" name="矩形 5">
            <a:extLst>
              <a:ext uri="{FF2B5EF4-FFF2-40B4-BE49-F238E27FC236}">
                <a16:creationId xmlns:a16="http://schemas.microsoft.com/office/drawing/2014/main" id="{A526EDD1-8AA0-4F96-80D5-ACF0553739E6}"/>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pic>
        <p:nvPicPr>
          <p:cNvPr id="7" name="图片 6">
            <a:extLst>
              <a:ext uri="{FF2B5EF4-FFF2-40B4-BE49-F238E27FC236}">
                <a16:creationId xmlns:a16="http://schemas.microsoft.com/office/drawing/2014/main" id="{12725353-811C-4033-BBE4-AC4D7668BF8D}"/>
              </a:ext>
            </a:extLst>
          </p:cNvPr>
          <p:cNvPicPr>
            <a:picLocks noChangeAspect="1"/>
          </p:cNvPicPr>
          <p:nvPr/>
        </p:nvPicPr>
        <p:blipFill>
          <a:blip r:embed="rId2"/>
          <a:stretch>
            <a:fillRect/>
          </a:stretch>
        </p:blipFill>
        <p:spPr>
          <a:xfrm>
            <a:off x="1960185" y="2184646"/>
            <a:ext cx="4810161" cy="2456901"/>
          </a:xfrm>
          <a:prstGeom prst="rect">
            <a:avLst/>
          </a:prstGeom>
        </p:spPr>
      </p:pic>
      <p:sp>
        <p:nvSpPr>
          <p:cNvPr id="8" name="矩形 7">
            <a:extLst>
              <a:ext uri="{FF2B5EF4-FFF2-40B4-BE49-F238E27FC236}">
                <a16:creationId xmlns:a16="http://schemas.microsoft.com/office/drawing/2014/main" id="{31608E2A-74F3-4A45-AC59-33CA81D67DDC}"/>
              </a:ext>
            </a:extLst>
          </p:cNvPr>
          <p:cNvSpPr/>
          <p:nvPr/>
        </p:nvSpPr>
        <p:spPr>
          <a:xfrm>
            <a:off x="949380" y="5887336"/>
            <a:ext cx="2089033"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latin typeface="+mn-ea"/>
              </a:rPr>
              <a:t>通常</a:t>
            </a:r>
            <a:r>
              <a:rPr lang="en-US" altLang="zh-CN" dirty="0">
                <a:latin typeface="+mn-ea"/>
              </a:rPr>
              <a:t>64</a:t>
            </a:r>
            <a:r>
              <a:rPr lang="zh-CN" altLang="en-US" dirty="0">
                <a:latin typeface="+mn-ea"/>
              </a:rPr>
              <a:t>位以上。</a:t>
            </a:r>
          </a:p>
        </p:txBody>
      </p:sp>
    </p:spTree>
    <p:extLst>
      <p:ext uri="{BB962C8B-B14F-4D97-AF65-F5344CB8AC3E}">
        <p14:creationId xmlns:p14="http://schemas.microsoft.com/office/powerpoint/2010/main" val="2324881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81E2C52-BAEC-4D60-8E0B-D2A7D166AA7E}"/>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4" name="矩形 3">
            <a:extLst>
              <a:ext uri="{FF2B5EF4-FFF2-40B4-BE49-F238E27FC236}">
                <a16:creationId xmlns:a16="http://schemas.microsoft.com/office/drawing/2014/main" id="{F09D0457-5D2A-4B77-805E-E7E1DE58C7B4}"/>
              </a:ext>
            </a:extLst>
          </p:cNvPr>
          <p:cNvSpPr/>
          <p:nvPr/>
        </p:nvSpPr>
        <p:spPr>
          <a:xfrm>
            <a:off x="989936" y="2399389"/>
            <a:ext cx="5032147"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混淆</a:t>
            </a:r>
            <a:r>
              <a:rPr lang="en-US" altLang="zh-CN" dirty="0">
                <a:latin typeface="+mn-ea"/>
              </a:rPr>
              <a:t>(confusion)——</a:t>
            </a:r>
            <a:r>
              <a:rPr lang="zh-CN" altLang="en-US" dirty="0">
                <a:latin typeface="+mn-ea"/>
              </a:rPr>
              <a:t>替换技术</a:t>
            </a:r>
          </a:p>
          <a:p>
            <a:pPr marL="285750" indent="-285750">
              <a:buClr>
                <a:schemeClr val="accent1"/>
              </a:buClr>
              <a:buFont typeface="Wingdings" panose="05000000000000000000" pitchFamily="2" charset="2"/>
              <a:buChar char="q"/>
            </a:pPr>
            <a:r>
              <a:rPr lang="zh-CN" altLang="en-US" dirty="0">
                <a:latin typeface="+mn-ea"/>
              </a:rPr>
              <a:t>扩散</a:t>
            </a:r>
            <a:r>
              <a:rPr lang="en-US" altLang="zh-CN" dirty="0">
                <a:latin typeface="+mn-ea"/>
              </a:rPr>
              <a:t>(diffusion)——</a:t>
            </a:r>
            <a:r>
              <a:rPr lang="zh-CN" altLang="en-US" dirty="0">
                <a:latin typeface="+mn-ea"/>
              </a:rPr>
              <a:t>置换技术（变换技术）</a:t>
            </a:r>
          </a:p>
        </p:txBody>
      </p:sp>
      <p:sp>
        <p:nvSpPr>
          <p:cNvPr id="5" name="矩形 4">
            <a:extLst>
              <a:ext uri="{FF2B5EF4-FFF2-40B4-BE49-F238E27FC236}">
                <a16:creationId xmlns:a16="http://schemas.microsoft.com/office/drawing/2014/main" id="{6B8AD090-5534-4743-A0DA-3D9ACC29BCAA}"/>
              </a:ext>
            </a:extLst>
          </p:cNvPr>
          <p:cNvSpPr/>
          <p:nvPr/>
        </p:nvSpPr>
        <p:spPr>
          <a:xfrm>
            <a:off x="989936" y="1695670"/>
            <a:ext cx="7739126" cy="646331"/>
          </a:xfrm>
          <a:prstGeom prst="rect">
            <a:avLst/>
          </a:prstGeom>
        </p:spPr>
        <p:txBody>
          <a:bodyPr wrap="square">
            <a:spAutoFit/>
          </a:bodyPr>
          <a:lstStyle/>
          <a:p>
            <a:r>
              <a:rPr lang="en-US" altLang="zh-CN" dirty="0"/>
              <a:t>1949</a:t>
            </a:r>
            <a:r>
              <a:rPr lang="zh-CN" altLang="en-US" dirty="0"/>
              <a:t>年，</a:t>
            </a:r>
            <a:r>
              <a:rPr lang="en-US" altLang="zh-CN" dirty="0"/>
              <a:t>Shannon</a:t>
            </a:r>
            <a:r>
              <a:rPr lang="zh-CN" altLang="en-US" dirty="0"/>
              <a:t>提出了能够破坏对密码系统进行各种统计分析攻击的两个基本操作：</a:t>
            </a:r>
          </a:p>
        </p:txBody>
      </p:sp>
      <p:sp>
        <p:nvSpPr>
          <p:cNvPr id="6" name="矩形 5">
            <a:extLst>
              <a:ext uri="{FF2B5EF4-FFF2-40B4-BE49-F238E27FC236}">
                <a16:creationId xmlns:a16="http://schemas.microsoft.com/office/drawing/2014/main" id="{5419D881-E029-4B26-92E4-78504299E036}"/>
              </a:ext>
            </a:extLst>
          </p:cNvPr>
          <p:cNvSpPr/>
          <p:nvPr/>
        </p:nvSpPr>
        <p:spPr>
          <a:xfrm>
            <a:off x="989936" y="1240287"/>
            <a:ext cx="2390398" cy="369332"/>
          </a:xfrm>
          <a:prstGeom prst="rect">
            <a:avLst/>
          </a:prstGeom>
        </p:spPr>
        <p:txBody>
          <a:bodyPr wrap="none">
            <a:spAutoFit/>
          </a:bodyPr>
          <a:lstStyle/>
          <a:p>
            <a:r>
              <a:rPr lang="en-US" altLang="zh-CN" dirty="0"/>
              <a:t>2</a:t>
            </a:r>
            <a:r>
              <a:rPr lang="zh-CN" altLang="en-US" dirty="0"/>
              <a:t>、分组密码主要技术</a:t>
            </a:r>
          </a:p>
        </p:txBody>
      </p:sp>
      <p:sp>
        <p:nvSpPr>
          <p:cNvPr id="7" name="矩形 6">
            <a:extLst>
              <a:ext uri="{FF2B5EF4-FFF2-40B4-BE49-F238E27FC236}">
                <a16:creationId xmlns:a16="http://schemas.microsoft.com/office/drawing/2014/main" id="{4BA7B08F-5721-4187-ABBE-A47F123E9715}"/>
              </a:ext>
            </a:extLst>
          </p:cNvPr>
          <p:cNvSpPr/>
          <p:nvPr/>
        </p:nvSpPr>
        <p:spPr>
          <a:xfrm>
            <a:off x="989936" y="4228644"/>
            <a:ext cx="2390398" cy="369332"/>
          </a:xfrm>
          <a:prstGeom prst="rect">
            <a:avLst/>
          </a:prstGeom>
        </p:spPr>
        <p:txBody>
          <a:bodyPr wrap="none">
            <a:spAutoFit/>
          </a:bodyPr>
          <a:lstStyle/>
          <a:p>
            <a:r>
              <a:rPr lang="en-US" altLang="zh-CN" dirty="0"/>
              <a:t>3</a:t>
            </a:r>
            <a:r>
              <a:rPr lang="zh-CN" altLang="en-US" dirty="0"/>
              <a:t>、经典分组密码算法</a:t>
            </a:r>
          </a:p>
        </p:txBody>
      </p:sp>
      <p:sp>
        <p:nvSpPr>
          <p:cNvPr id="8" name="矩形 7">
            <a:extLst>
              <a:ext uri="{FF2B5EF4-FFF2-40B4-BE49-F238E27FC236}">
                <a16:creationId xmlns:a16="http://schemas.microsoft.com/office/drawing/2014/main" id="{DF1ADD68-D7D3-451F-AD4D-B3EE30CDE65C}"/>
              </a:ext>
            </a:extLst>
          </p:cNvPr>
          <p:cNvSpPr/>
          <p:nvPr/>
        </p:nvSpPr>
        <p:spPr>
          <a:xfrm>
            <a:off x="989936" y="4771519"/>
            <a:ext cx="5032147" cy="369332"/>
          </a:xfrm>
          <a:prstGeom prst="rect">
            <a:avLst/>
          </a:prstGeom>
        </p:spPr>
        <p:txBody>
          <a:bodyPr wrap="none">
            <a:spAutoFit/>
          </a:bodyPr>
          <a:lstStyle/>
          <a:p>
            <a:r>
              <a:rPr lang="zh-CN" altLang="en-US" dirty="0"/>
              <a:t>在分组密码体制中，有如下一些基本算法模式：</a:t>
            </a:r>
          </a:p>
        </p:txBody>
      </p:sp>
      <p:sp>
        <p:nvSpPr>
          <p:cNvPr id="9" name="矩形 8">
            <a:extLst>
              <a:ext uri="{FF2B5EF4-FFF2-40B4-BE49-F238E27FC236}">
                <a16:creationId xmlns:a16="http://schemas.microsoft.com/office/drawing/2014/main" id="{02657685-BDEB-470E-9AD2-1AC7802934B8}"/>
              </a:ext>
            </a:extLst>
          </p:cNvPr>
          <p:cNvSpPr/>
          <p:nvPr/>
        </p:nvSpPr>
        <p:spPr>
          <a:xfrm>
            <a:off x="989936" y="5314394"/>
            <a:ext cx="8000384" cy="923330"/>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数据加密标准（</a:t>
            </a:r>
            <a:r>
              <a:rPr lang="en-US" altLang="zh-CN" dirty="0">
                <a:latin typeface="+mn-ea"/>
              </a:rPr>
              <a:t>Data Encryption Standard</a:t>
            </a:r>
            <a:r>
              <a:rPr lang="zh-CN" altLang="en-US" dirty="0">
                <a:latin typeface="+mn-ea"/>
              </a:rPr>
              <a:t>，</a:t>
            </a:r>
            <a:r>
              <a:rPr lang="en-US" altLang="zh-CN" dirty="0">
                <a:latin typeface="+mn-ea"/>
              </a:rPr>
              <a:t>DES</a:t>
            </a:r>
            <a:r>
              <a:rPr lang="zh-CN" altLang="en-US" dirty="0">
                <a:latin typeface="+mn-ea"/>
              </a:rPr>
              <a:t>）</a:t>
            </a:r>
            <a:endParaRPr lang="en-US" altLang="zh-CN" dirty="0">
              <a:latin typeface="+mn-ea"/>
            </a:endParaRPr>
          </a:p>
          <a:p>
            <a:pPr marL="285750" indent="-285750">
              <a:buClr>
                <a:schemeClr val="accent1"/>
              </a:buClr>
              <a:buFont typeface="Wingdings" panose="05000000000000000000" pitchFamily="2" charset="2"/>
              <a:buChar char="q"/>
            </a:pPr>
            <a:r>
              <a:rPr lang="zh-CN" altLang="en-US" dirty="0">
                <a:latin typeface="+mn-ea"/>
              </a:rPr>
              <a:t>高级加密标准（</a:t>
            </a:r>
            <a:r>
              <a:rPr lang="en-US" altLang="zh-CN" dirty="0">
                <a:latin typeface="+mn-ea"/>
              </a:rPr>
              <a:t>Advanced Encryption Standard</a:t>
            </a:r>
            <a:r>
              <a:rPr lang="zh-CN" altLang="en-US" dirty="0">
                <a:latin typeface="+mn-ea"/>
              </a:rPr>
              <a:t>，</a:t>
            </a:r>
            <a:r>
              <a:rPr lang="en-US" altLang="zh-CN" dirty="0">
                <a:latin typeface="+mn-ea"/>
              </a:rPr>
              <a:t>AES</a:t>
            </a:r>
            <a:r>
              <a:rPr lang="zh-CN" altLang="en-US" dirty="0">
                <a:latin typeface="+mn-ea"/>
              </a:rPr>
              <a:t>）</a:t>
            </a:r>
            <a:endParaRPr lang="en-US" altLang="zh-CN" dirty="0">
              <a:latin typeface="+mn-ea"/>
            </a:endParaRPr>
          </a:p>
          <a:p>
            <a:pPr marL="285750" indent="-285750">
              <a:buClr>
                <a:schemeClr val="accent1"/>
              </a:buClr>
              <a:buFont typeface="Wingdings" panose="05000000000000000000" pitchFamily="2" charset="2"/>
              <a:buChar char="q"/>
            </a:pPr>
            <a:r>
              <a:rPr lang="zh-CN" altLang="en-US" dirty="0">
                <a:latin typeface="+mn-ea"/>
              </a:rPr>
              <a:t>国际数据加密算法（</a:t>
            </a:r>
            <a:r>
              <a:rPr lang="en-US" altLang="zh-CN" dirty="0">
                <a:latin typeface="+mn-ea"/>
              </a:rPr>
              <a:t>International Data Encryption Algorithm</a:t>
            </a:r>
            <a:r>
              <a:rPr lang="zh-CN" altLang="en-US" dirty="0">
                <a:latin typeface="+mn-ea"/>
              </a:rPr>
              <a:t>，</a:t>
            </a:r>
            <a:r>
              <a:rPr lang="en-US" altLang="zh-CN" dirty="0">
                <a:latin typeface="+mn-ea"/>
              </a:rPr>
              <a:t>IDEA</a:t>
            </a:r>
            <a:r>
              <a:rPr lang="zh-CN" altLang="en-US" dirty="0">
                <a:latin typeface="+mn-ea"/>
              </a:rPr>
              <a:t>）</a:t>
            </a:r>
          </a:p>
        </p:txBody>
      </p:sp>
      <p:sp>
        <p:nvSpPr>
          <p:cNvPr id="10" name="文本框 9">
            <a:extLst>
              <a:ext uri="{FF2B5EF4-FFF2-40B4-BE49-F238E27FC236}">
                <a16:creationId xmlns:a16="http://schemas.microsoft.com/office/drawing/2014/main" id="{F81C6A65-4C37-4EC3-B7D0-0CBFE8191C17}"/>
              </a:ext>
            </a:extLst>
          </p:cNvPr>
          <p:cNvSpPr txBox="1"/>
          <p:nvPr/>
        </p:nvSpPr>
        <p:spPr>
          <a:xfrm>
            <a:off x="989936" y="3175517"/>
            <a:ext cx="7739126" cy="646331"/>
          </a:xfrm>
          <a:prstGeom prst="rect">
            <a:avLst/>
          </a:prstGeom>
          <a:noFill/>
        </p:spPr>
        <p:txBody>
          <a:bodyPr wrap="square">
            <a:spAutoFit/>
          </a:bodyPr>
          <a:lstStyle/>
          <a:p>
            <a:r>
              <a:rPr lang="en-US" altLang="zh-CN" dirty="0"/>
              <a:t>IBM</a:t>
            </a:r>
            <a:r>
              <a:rPr lang="zh-CN" altLang="en-US" dirty="0"/>
              <a:t>公司的物理学家</a:t>
            </a:r>
            <a:r>
              <a:rPr lang="en-US" altLang="zh-CN" dirty="0"/>
              <a:t>Horst Feistel</a:t>
            </a:r>
            <a:r>
              <a:rPr lang="zh-CN" altLang="en-US" dirty="0"/>
              <a:t>以</a:t>
            </a:r>
            <a:r>
              <a:rPr lang="en-US" altLang="zh-CN" dirty="0"/>
              <a:t>Shannon</a:t>
            </a:r>
            <a:r>
              <a:rPr lang="zh-CN" altLang="en-US" dirty="0"/>
              <a:t>的观念为基础，提出了一种交替使用替换与置换技术的对称加密系统结构，即</a:t>
            </a:r>
            <a:r>
              <a:rPr lang="en-US" altLang="zh-CN" dirty="0"/>
              <a:t>Feistel</a:t>
            </a:r>
            <a:r>
              <a:rPr lang="zh-CN" altLang="en-US" dirty="0"/>
              <a:t>密码或</a:t>
            </a:r>
            <a:r>
              <a:rPr lang="en-US" altLang="zh-CN" dirty="0"/>
              <a:t>Feistel</a:t>
            </a:r>
            <a:r>
              <a:rPr lang="zh-CN" altLang="en-US" dirty="0"/>
              <a:t>网络。</a:t>
            </a:r>
            <a:r>
              <a:rPr lang="en-US" altLang="zh-CN" dirty="0"/>
              <a:t> </a:t>
            </a:r>
            <a:endParaRPr lang="zh-CN" altLang="en-US" dirty="0"/>
          </a:p>
        </p:txBody>
      </p:sp>
    </p:spTree>
    <p:extLst>
      <p:ext uri="{BB962C8B-B14F-4D97-AF65-F5344CB8AC3E}">
        <p14:creationId xmlns:p14="http://schemas.microsoft.com/office/powerpoint/2010/main" val="3064313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74172" y="1309255"/>
            <a:ext cx="3057247" cy="369332"/>
          </a:xfrm>
          <a:prstGeom prst="rect">
            <a:avLst/>
          </a:prstGeom>
          <a:noFill/>
        </p:spPr>
        <p:txBody>
          <a:bodyPr wrap="square" rtlCol="0">
            <a:spAutoFit/>
          </a:bodyPr>
          <a:lstStyle/>
          <a:p>
            <a:r>
              <a:rPr lang="zh-CN" altLang="en-US" dirty="0"/>
              <a:t>四、数据加密标准</a:t>
            </a:r>
          </a:p>
        </p:txBody>
      </p:sp>
      <p:sp>
        <p:nvSpPr>
          <p:cNvPr id="6" name="矩形 5"/>
          <p:cNvSpPr/>
          <p:nvPr/>
        </p:nvSpPr>
        <p:spPr>
          <a:xfrm>
            <a:off x="1174172" y="2352125"/>
            <a:ext cx="7595754" cy="1477328"/>
          </a:xfrm>
          <a:prstGeom prst="rect">
            <a:avLst/>
          </a:prstGeom>
        </p:spPr>
        <p:txBody>
          <a:bodyPr wrap="square">
            <a:spAutoFit/>
          </a:bodyPr>
          <a:lstStyle/>
          <a:p>
            <a:r>
              <a:rPr lang="en-US" altLang="zh-CN" dirty="0"/>
              <a:t>1977</a:t>
            </a:r>
            <a:r>
              <a:rPr lang="zh-CN" altLang="en-US" dirty="0"/>
              <a:t>年，在</a:t>
            </a:r>
            <a:r>
              <a:rPr lang="en-US" altLang="zh-CN" dirty="0"/>
              <a:t>IBM</a:t>
            </a:r>
            <a:r>
              <a:rPr lang="zh-CN" altLang="en-US" dirty="0"/>
              <a:t>的</a:t>
            </a:r>
            <a:r>
              <a:rPr lang="en-US" altLang="zh-CN" dirty="0"/>
              <a:t>LUCIFER</a:t>
            </a:r>
            <a:r>
              <a:rPr lang="zh-CN" altLang="en-US" dirty="0"/>
              <a:t>方案基础上，美国国家标准局颁布了世界上第一个现代分组密码算法</a:t>
            </a:r>
            <a:r>
              <a:rPr lang="en-US" altLang="zh-CN" dirty="0"/>
              <a:t>--</a:t>
            </a:r>
            <a:r>
              <a:rPr lang="zh-CN" altLang="en-US" dirty="0"/>
              <a:t>数据加密标准（</a:t>
            </a:r>
            <a:r>
              <a:rPr lang="en-US" altLang="zh-CN" dirty="0"/>
              <a:t>Data Encryption Standard, DES</a:t>
            </a:r>
            <a:r>
              <a:rPr lang="zh-CN" altLang="en-US" dirty="0"/>
              <a:t>）。</a:t>
            </a:r>
            <a:r>
              <a:rPr lang="en-US" altLang="zh-CN" dirty="0"/>
              <a:t>DES </a:t>
            </a:r>
            <a:r>
              <a:rPr lang="zh-CN" altLang="en-US" dirty="0"/>
              <a:t>是分组长度为</a:t>
            </a:r>
            <a:r>
              <a:rPr lang="en-US" altLang="zh-CN" dirty="0"/>
              <a:t>64 </a:t>
            </a:r>
            <a:r>
              <a:rPr lang="zh-CN" altLang="en-US" dirty="0"/>
              <a:t>位的分组密码算法，密钥长度也是</a:t>
            </a:r>
            <a:r>
              <a:rPr lang="en-US" altLang="zh-CN" dirty="0"/>
              <a:t>64</a:t>
            </a:r>
            <a:r>
              <a:rPr lang="zh-CN" altLang="en-US" dirty="0"/>
              <a:t>位，其中每</a:t>
            </a:r>
            <a:r>
              <a:rPr lang="en-US" altLang="zh-CN" dirty="0"/>
              <a:t>8</a:t>
            </a:r>
            <a:r>
              <a:rPr lang="zh-CN" altLang="en-US" dirty="0"/>
              <a:t>位有一个奇偶校验位 ，因此有效密钥长度为</a:t>
            </a:r>
            <a:r>
              <a:rPr lang="en-US" altLang="zh-CN" dirty="0"/>
              <a:t>56</a:t>
            </a:r>
            <a:r>
              <a:rPr lang="zh-CN" altLang="en-US" dirty="0"/>
              <a:t>位。</a:t>
            </a:r>
            <a:r>
              <a:rPr lang="en-US" altLang="zh-CN" dirty="0"/>
              <a:t>DES </a:t>
            </a:r>
            <a:r>
              <a:rPr lang="zh-CN" altLang="en-US" dirty="0"/>
              <a:t>算法公开，安全性依赖密钥的保密程度。</a:t>
            </a:r>
          </a:p>
        </p:txBody>
      </p:sp>
      <p:sp>
        <p:nvSpPr>
          <p:cNvPr id="2" name="文本框 1"/>
          <p:cNvSpPr txBox="1"/>
          <p:nvPr/>
        </p:nvSpPr>
        <p:spPr>
          <a:xfrm>
            <a:off x="1174172" y="4120055"/>
            <a:ext cx="7523018" cy="1200329"/>
          </a:xfrm>
          <a:prstGeom prst="rect">
            <a:avLst/>
          </a:prstGeom>
          <a:noFill/>
        </p:spPr>
        <p:txBody>
          <a:bodyPr wrap="square" rtlCol="0">
            <a:spAutoFit/>
          </a:bodyPr>
          <a:lstStyle/>
          <a:p>
            <a:r>
              <a:rPr lang="en-US" altLang="zh-CN" dirty="0"/>
              <a:t>DES</a:t>
            </a:r>
            <a:r>
              <a:rPr lang="zh-CN" altLang="en-US" dirty="0"/>
              <a:t>具有一种</a:t>
            </a:r>
            <a:r>
              <a:rPr lang="en-US" altLang="zh-CN" dirty="0" err="1"/>
              <a:t>Festel</a:t>
            </a:r>
            <a:r>
              <a:rPr lang="zh-CN" altLang="en-US" dirty="0"/>
              <a:t>结构，加、解密过程和算法完全相同，有三个参数：</a:t>
            </a:r>
            <a:r>
              <a:rPr lang="en-US" altLang="zh-CN" dirty="0"/>
              <a:t>Key</a:t>
            </a:r>
            <a:r>
              <a:rPr lang="zh-CN" altLang="en-US" dirty="0"/>
              <a:t>、</a:t>
            </a:r>
            <a:r>
              <a:rPr lang="en-US" altLang="zh-CN" dirty="0"/>
              <a:t>Data</a:t>
            </a:r>
            <a:r>
              <a:rPr lang="zh-CN" altLang="en-US" dirty="0"/>
              <a:t>、</a:t>
            </a:r>
            <a:r>
              <a:rPr lang="en-US" altLang="zh-CN" dirty="0"/>
              <a:t>Mode</a:t>
            </a:r>
            <a:r>
              <a:rPr lang="zh-CN" altLang="en-US" dirty="0"/>
              <a:t>。其中</a:t>
            </a:r>
            <a:r>
              <a:rPr lang="en-US" altLang="zh-CN" dirty="0"/>
              <a:t>Key</a:t>
            </a:r>
            <a:r>
              <a:rPr lang="zh-CN" altLang="en-US" dirty="0"/>
              <a:t>是密钥，</a:t>
            </a:r>
            <a:r>
              <a:rPr lang="en-US" altLang="zh-CN" dirty="0"/>
              <a:t>8</a:t>
            </a:r>
            <a:r>
              <a:rPr lang="zh-CN" altLang="en-US" dirty="0"/>
              <a:t>个字节共</a:t>
            </a:r>
            <a:r>
              <a:rPr lang="en-US" altLang="zh-CN" dirty="0"/>
              <a:t>64</a:t>
            </a:r>
            <a:r>
              <a:rPr lang="zh-CN" altLang="en-US" dirty="0"/>
              <a:t>位；</a:t>
            </a:r>
            <a:r>
              <a:rPr lang="en-US" altLang="zh-CN" dirty="0"/>
              <a:t>Data</a:t>
            </a:r>
            <a:r>
              <a:rPr lang="zh-CN" altLang="en-US" dirty="0"/>
              <a:t>为待加密（或解密）的数据，以</a:t>
            </a:r>
            <a:r>
              <a:rPr lang="en-US" altLang="zh-CN" dirty="0"/>
              <a:t>64</a:t>
            </a:r>
            <a:r>
              <a:rPr lang="zh-CN" altLang="en-US" dirty="0"/>
              <a:t>比特为单位分组；</a:t>
            </a:r>
            <a:r>
              <a:rPr lang="en-US" altLang="zh-CN" dirty="0"/>
              <a:t>Mode</a:t>
            </a:r>
            <a:r>
              <a:rPr lang="zh-CN" altLang="en-US" dirty="0"/>
              <a:t>为工作方式有两种：加密或解密。</a:t>
            </a:r>
          </a:p>
        </p:txBody>
      </p:sp>
      <p:sp>
        <p:nvSpPr>
          <p:cNvPr id="8" name="矩形 7"/>
          <p:cNvSpPr/>
          <p:nvPr/>
        </p:nvSpPr>
        <p:spPr>
          <a:xfrm>
            <a:off x="1174172" y="5548745"/>
            <a:ext cx="7595754" cy="923330"/>
          </a:xfrm>
          <a:prstGeom prst="rect">
            <a:avLst/>
          </a:prstGeom>
        </p:spPr>
        <p:txBody>
          <a:bodyPr wrap="square">
            <a:spAutoFit/>
          </a:bodyPr>
          <a:lstStyle/>
          <a:p>
            <a:r>
              <a:rPr lang="zh-CN" altLang="en-US" dirty="0"/>
              <a:t>如</a:t>
            </a:r>
            <a:r>
              <a:rPr lang="en-US" altLang="zh-CN" dirty="0"/>
              <a:t>Mode</a:t>
            </a:r>
            <a:r>
              <a:rPr lang="zh-CN" altLang="en-US" dirty="0"/>
              <a:t>为加密，则用</a:t>
            </a:r>
            <a:r>
              <a:rPr lang="en-US" altLang="zh-CN" dirty="0"/>
              <a:t>Key</a:t>
            </a:r>
            <a:r>
              <a:rPr lang="zh-CN" altLang="en-US" dirty="0"/>
              <a:t>对明文数据</a:t>
            </a:r>
            <a:r>
              <a:rPr lang="en-US" altLang="zh-CN" dirty="0"/>
              <a:t>Data</a:t>
            </a:r>
            <a:r>
              <a:rPr lang="zh-CN" altLang="en-US" dirty="0"/>
              <a:t>进行加密，生成</a:t>
            </a:r>
            <a:r>
              <a:rPr lang="en-US" altLang="zh-CN" dirty="0"/>
              <a:t>Data</a:t>
            </a:r>
            <a:r>
              <a:rPr lang="zh-CN" altLang="en-US" dirty="0"/>
              <a:t>的密文形式（</a:t>
            </a:r>
            <a:r>
              <a:rPr lang="en-US" altLang="zh-CN" dirty="0"/>
              <a:t>64</a:t>
            </a:r>
            <a:r>
              <a:rPr lang="zh-CN" altLang="en-US" dirty="0"/>
              <a:t>位）作为输出；如</a:t>
            </a:r>
            <a:r>
              <a:rPr lang="en-US" altLang="zh-CN" dirty="0"/>
              <a:t>Mode</a:t>
            </a:r>
            <a:r>
              <a:rPr lang="zh-CN" altLang="en-US" dirty="0"/>
              <a:t>为解密，则用</a:t>
            </a:r>
            <a:r>
              <a:rPr lang="en-US" altLang="zh-CN" dirty="0"/>
              <a:t>Key</a:t>
            </a:r>
            <a:r>
              <a:rPr lang="zh-CN" altLang="en-US" dirty="0"/>
              <a:t>对密文数据</a:t>
            </a:r>
            <a:r>
              <a:rPr lang="en-US" altLang="zh-CN" dirty="0"/>
              <a:t>Data</a:t>
            </a:r>
            <a:r>
              <a:rPr lang="zh-CN" altLang="en-US" dirty="0"/>
              <a:t>进行解密，还原为</a:t>
            </a:r>
            <a:r>
              <a:rPr lang="en-US" altLang="zh-CN" dirty="0"/>
              <a:t>Data</a:t>
            </a:r>
            <a:r>
              <a:rPr lang="zh-CN" altLang="en-US" dirty="0"/>
              <a:t>的明文形式（</a:t>
            </a:r>
            <a:r>
              <a:rPr lang="en-US" altLang="zh-CN" dirty="0"/>
              <a:t>64</a:t>
            </a:r>
            <a:r>
              <a:rPr lang="zh-CN" altLang="en-US" dirty="0"/>
              <a:t>位）作为输出。</a:t>
            </a:r>
          </a:p>
        </p:txBody>
      </p:sp>
      <p:sp>
        <p:nvSpPr>
          <p:cNvPr id="7" name="矩形 6">
            <a:extLst>
              <a:ext uri="{FF2B5EF4-FFF2-40B4-BE49-F238E27FC236}">
                <a16:creationId xmlns:a16="http://schemas.microsoft.com/office/drawing/2014/main" id="{9D17AEFB-ABC5-4AB7-B804-5AABAC8A5852}"/>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9" name="文本框 8">
            <a:extLst>
              <a:ext uri="{FF2B5EF4-FFF2-40B4-BE49-F238E27FC236}">
                <a16:creationId xmlns:a16="http://schemas.microsoft.com/office/drawing/2014/main" id="{FF75F7B8-3005-40DD-822F-BA8C585150FF}"/>
              </a:ext>
            </a:extLst>
          </p:cNvPr>
          <p:cNvSpPr txBox="1"/>
          <p:nvPr/>
        </p:nvSpPr>
        <p:spPr>
          <a:xfrm>
            <a:off x="1174171" y="1830690"/>
            <a:ext cx="2913735" cy="369332"/>
          </a:xfrm>
          <a:prstGeom prst="rect">
            <a:avLst/>
          </a:prstGeom>
          <a:noFill/>
        </p:spPr>
        <p:txBody>
          <a:bodyPr wrap="square" rtlCol="0">
            <a:spAutoFit/>
          </a:bodyPr>
          <a:lstStyle/>
          <a:p>
            <a:r>
              <a:rPr lang="en-US" altLang="zh-CN" dirty="0"/>
              <a:t>1. </a:t>
            </a:r>
            <a:r>
              <a:rPr lang="zh-CN" altLang="en-US" dirty="0"/>
              <a:t>数据加密标准基本概念</a:t>
            </a:r>
          </a:p>
        </p:txBody>
      </p:sp>
    </p:spTree>
    <p:extLst>
      <p:ext uri="{BB962C8B-B14F-4D97-AF65-F5344CB8AC3E}">
        <p14:creationId xmlns:p14="http://schemas.microsoft.com/office/powerpoint/2010/main" val="2618549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7526" y="1236518"/>
            <a:ext cx="2715733" cy="369332"/>
          </a:xfrm>
          <a:prstGeom prst="rect">
            <a:avLst/>
          </a:prstGeom>
          <a:noFill/>
        </p:spPr>
        <p:txBody>
          <a:bodyPr wrap="square" rtlCol="0">
            <a:spAutoFit/>
          </a:bodyPr>
          <a:lstStyle/>
          <a:p>
            <a:r>
              <a:rPr lang="en-US" altLang="zh-CN" dirty="0">
                <a:latin typeface="+mn-ea"/>
              </a:rPr>
              <a:t>2.</a:t>
            </a:r>
            <a:r>
              <a:rPr lang="zh-CN" altLang="en-US" dirty="0">
                <a:latin typeface="+mn-ea"/>
              </a:rPr>
              <a:t> </a:t>
            </a:r>
            <a:r>
              <a:rPr lang="en-US" altLang="zh-CN" dirty="0">
                <a:latin typeface="+mn-ea"/>
              </a:rPr>
              <a:t>DES</a:t>
            </a:r>
            <a:r>
              <a:rPr lang="zh-CN" altLang="en-US" dirty="0">
                <a:latin typeface="+mn-ea"/>
              </a:rPr>
              <a:t>的加密主要过程</a:t>
            </a:r>
          </a:p>
        </p:txBody>
      </p:sp>
      <p:sp>
        <p:nvSpPr>
          <p:cNvPr id="6" name="矩形 5"/>
          <p:cNvSpPr/>
          <p:nvPr/>
        </p:nvSpPr>
        <p:spPr>
          <a:xfrm>
            <a:off x="997526" y="1786748"/>
            <a:ext cx="2933816" cy="369332"/>
          </a:xfrm>
          <a:prstGeom prst="rect">
            <a:avLst/>
          </a:prstGeom>
        </p:spPr>
        <p:txBody>
          <a:bodyPr wrap="none">
            <a:spAutoFit/>
          </a:bodyPr>
          <a:lstStyle/>
          <a:p>
            <a:r>
              <a:rPr lang="en-US" altLang="zh-CN" dirty="0"/>
              <a:t>DES</a:t>
            </a:r>
            <a:r>
              <a:rPr lang="zh-CN" altLang="en-US" dirty="0"/>
              <a:t>算法的主要过程示意：</a:t>
            </a:r>
          </a:p>
        </p:txBody>
      </p:sp>
      <p:sp>
        <p:nvSpPr>
          <p:cNvPr id="12" name="矩形 11">
            <a:extLst>
              <a:ext uri="{FF2B5EF4-FFF2-40B4-BE49-F238E27FC236}">
                <a16:creationId xmlns:a16="http://schemas.microsoft.com/office/drawing/2014/main" id="{43926882-D538-48B7-94F4-3EFEF18040F6}"/>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14" name="Rectangle 6">
            <a:extLst>
              <a:ext uri="{FF2B5EF4-FFF2-40B4-BE49-F238E27FC236}">
                <a16:creationId xmlns:a16="http://schemas.microsoft.com/office/drawing/2014/main" id="{6527C4F3-9167-455A-A71D-2EBDDD35EDB9}"/>
              </a:ext>
            </a:extLst>
          </p:cNvPr>
          <p:cNvSpPr>
            <a:spLocks noChangeArrowheads="1"/>
          </p:cNvSpPr>
          <p:nvPr/>
        </p:nvSpPr>
        <p:spPr bwMode="auto">
          <a:xfrm>
            <a:off x="1590862" y="3099122"/>
            <a:ext cx="1670050"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初始置换</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IP</a:t>
            </a:r>
          </a:p>
        </p:txBody>
      </p:sp>
      <p:sp>
        <p:nvSpPr>
          <p:cNvPr id="15" name="Line 7">
            <a:extLst>
              <a:ext uri="{FF2B5EF4-FFF2-40B4-BE49-F238E27FC236}">
                <a16:creationId xmlns:a16="http://schemas.microsoft.com/office/drawing/2014/main" id="{6C2B4587-3D1D-412D-8880-64D71EEA1879}"/>
              </a:ext>
            </a:extLst>
          </p:cNvPr>
          <p:cNvSpPr>
            <a:spLocks noChangeShapeType="1"/>
          </p:cNvSpPr>
          <p:nvPr/>
        </p:nvSpPr>
        <p:spPr bwMode="auto">
          <a:xfrm>
            <a:off x="2438587" y="2840359"/>
            <a:ext cx="0" cy="2317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 name="Text Box 8">
            <a:extLst>
              <a:ext uri="{FF2B5EF4-FFF2-40B4-BE49-F238E27FC236}">
                <a16:creationId xmlns:a16="http://schemas.microsoft.com/office/drawing/2014/main" id="{2014E137-DD20-4C84-81D3-7C7FB1D49428}"/>
              </a:ext>
            </a:extLst>
          </p:cNvPr>
          <p:cNvSpPr txBox="1">
            <a:spLocks noChangeArrowheads="1"/>
          </p:cNvSpPr>
          <p:nvPr/>
        </p:nvSpPr>
        <p:spPr bwMode="auto">
          <a:xfrm>
            <a:off x="1705162" y="2441897"/>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1" hangingPunct="1">
              <a:spcBef>
                <a:spcPct val="50000"/>
              </a:spcBef>
            </a:pPr>
            <a:r>
              <a:rPr kumimoji="1" lang="en-US" altLang="zh-CN" sz="2400" dirty="0">
                <a:solidFill>
                  <a:srgbClr val="000000"/>
                </a:solidFill>
                <a:latin typeface="Tahoma" panose="020B0604030504040204" pitchFamily="34" charset="0"/>
                <a:ea typeface="宋体" panose="02010600030101010101" pitchFamily="2" charset="-122"/>
              </a:rPr>
              <a:t>64</a:t>
            </a:r>
            <a:r>
              <a:rPr kumimoji="1" lang="zh-CN" altLang="en-US" sz="2400" dirty="0">
                <a:solidFill>
                  <a:srgbClr val="000000"/>
                </a:solidFill>
                <a:latin typeface="Tahoma" panose="020B0604030504040204" pitchFamily="34" charset="0"/>
                <a:ea typeface="宋体" panose="02010600030101010101" pitchFamily="2" charset="-122"/>
              </a:rPr>
              <a:t>位明文</a:t>
            </a:r>
          </a:p>
        </p:txBody>
      </p:sp>
      <p:sp>
        <p:nvSpPr>
          <p:cNvPr id="17" name="Rectangle 9">
            <a:extLst>
              <a:ext uri="{FF2B5EF4-FFF2-40B4-BE49-F238E27FC236}">
                <a16:creationId xmlns:a16="http://schemas.microsoft.com/office/drawing/2014/main" id="{E87A39A7-112A-48F5-9389-625EB0189390}"/>
              </a:ext>
            </a:extLst>
          </p:cNvPr>
          <p:cNvSpPr>
            <a:spLocks noChangeArrowheads="1"/>
          </p:cNvSpPr>
          <p:nvPr/>
        </p:nvSpPr>
        <p:spPr bwMode="auto">
          <a:xfrm>
            <a:off x="1636900" y="3756347"/>
            <a:ext cx="1670050"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第一轮置换与替代</a:t>
            </a:r>
          </a:p>
        </p:txBody>
      </p:sp>
      <p:sp>
        <p:nvSpPr>
          <p:cNvPr id="18" name="Line 10">
            <a:extLst>
              <a:ext uri="{FF2B5EF4-FFF2-40B4-BE49-F238E27FC236}">
                <a16:creationId xmlns:a16="http://schemas.microsoft.com/office/drawing/2014/main" id="{829A322D-2BC8-46F9-B01C-06E9896B0262}"/>
              </a:ext>
            </a:extLst>
          </p:cNvPr>
          <p:cNvSpPr>
            <a:spLocks noChangeShapeType="1"/>
          </p:cNvSpPr>
          <p:nvPr/>
        </p:nvSpPr>
        <p:spPr bwMode="auto">
          <a:xfrm>
            <a:off x="2459225" y="3561084"/>
            <a:ext cx="0" cy="2317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 name="Line 11">
            <a:extLst>
              <a:ext uri="{FF2B5EF4-FFF2-40B4-BE49-F238E27FC236}">
                <a16:creationId xmlns:a16="http://schemas.microsoft.com/office/drawing/2014/main" id="{76AFD403-2711-4772-8EA8-297879A6FEDA}"/>
              </a:ext>
            </a:extLst>
          </p:cNvPr>
          <p:cNvSpPr>
            <a:spLocks noChangeShapeType="1"/>
          </p:cNvSpPr>
          <p:nvPr/>
        </p:nvSpPr>
        <p:spPr bwMode="auto">
          <a:xfrm>
            <a:off x="2471925" y="4175447"/>
            <a:ext cx="0" cy="517525"/>
          </a:xfrm>
          <a:prstGeom prst="line">
            <a:avLst/>
          </a:prstGeom>
          <a:noFill/>
          <a:ln w="12700">
            <a:solidFill>
              <a:srgbClr val="00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 name="Rectangle 12">
            <a:extLst>
              <a:ext uri="{FF2B5EF4-FFF2-40B4-BE49-F238E27FC236}">
                <a16:creationId xmlns:a16="http://schemas.microsoft.com/office/drawing/2014/main" id="{49D821C3-F091-4888-9DB9-4D182650CAEF}"/>
              </a:ext>
            </a:extLst>
          </p:cNvPr>
          <p:cNvSpPr>
            <a:spLocks noChangeArrowheads="1"/>
          </p:cNvSpPr>
          <p:nvPr/>
        </p:nvSpPr>
        <p:spPr bwMode="auto">
          <a:xfrm>
            <a:off x="1636900" y="4746947"/>
            <a:ext cx="1670050"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dirty="0">
                <a:ln>
                  <a:noFill/>
                </a:ln>
                <a:solidFill>
                  <a:srgbClr val="000000"/>
                </a:solidFill>
                <a:effectLst/>
                <a:uLnTx/>
                <a:uFillTx/>
                <a:latin typeface="+mn-ea"/>
              </a:rPr>
              <a:t>第</a:t>
            </a:r>
            <a:r>
              <a:rPr kumimoji="1" lang="en-US" altLang="zh-CN" sz="1600" b="0" i="0" u="none" strike="noStrike" kern="0" cap="none" spc="0" normalizeH="0" baseline="0" noProof="0" dirty="0">
                <a:ln>
                  <a:noFill/>
                </a:ln>
                <a:solidFill>
                  <a:srgbClr val="000000"/>
                </a:solidFill>
                <a:effectLst/>
                <a:uLnTx/>
                <a:uFillTx/>
                <a:latin typeface="+mn-ea"/>
              </a:rPr>
              <a:t>16</a:t>
            </a:r>
            <a:r>
              <a:rPr kumimoji="1" lang="zh-CN" altLang="en-US" sz="1600" b="0" i="0" u="none" strike="noStrike" kern="0" cap="none" spc="0" normalizeH="0" baseline="0" noProof="0" dirty="0">
                <a:ln>
                  <a:noFill/>
                </a:ln>
                <a:solidFill>
                  <a:srgbClr val="000000"/>
                </a:solidFill>
                <a:effectLst/>
                <a:uLnTx/>
                <a:uFillTx/>
                <a:latin typeface="+mn-ea"/>
              </a:rPr>
              <a:t>轮置换与替代</a:t>
            </a:r>
          </a:p>
        </p:txBody>
      </p:sp>
      <p:sp>
        <p:nvSpPr>
          <p:cNvPr id="22" name="Line 14">
            <a:extLst>
              <a:ext uri="{FF2B5EF4-FFF2-40B4-BE49-F238E27FC236}">
                <a16:creationId xmlns:a16="http://schemas.microsoft.com/office/drawing/2014/main" id="{83F7FD13-DF38-4011-BCE1-28BCA794DABC}"/>
              </a:ext>
            </a:extLst>
          </p:cNvPr>
          <p:cNvSpPr>
            <a:spLocks noChangeShapeType="1"/>
          </p:cNvSpPr>
          <p:nvPr/>
        </p:nvSpPr>
        <p:spPr bwMode="auto">
          <a:xfrm>
            <a:off x="2484625" y="5158109"/>
            <a:ext cx="0" cy="2317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3" name="Rectangle 15">
            <a:extLst>
              <a:ext uri="{FF2B5EF4-FFF2-40B4-BE49-F238E27FC236}">
                <a16:creationId xmlns:a16="http://schemas.microsoft.com/office/drawing/2014/main" id="{CB1FBFBB-B81C-478E-BEAD-7B1776ECCFDB}"/>
              </a:ext>
            </a:extLst>
          </p:cNvPr>
          <p:cNvSpPr>
            <a:spLocks noChangeArrowheads="1"/>
          </p:cNvSpPr>
          <p:nvPr/>
        </p:nvSpPr>
        <p:spPr bwMode="auto">
          <a:xfrm>
            <a:off x="1636900" y="5397084"/>
            <a:ext cx="1670050"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逆初始置换</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IP</a:t>
            </a:r>
            <a:r>
              <a:rPr kumimoji="1" lang="en-US" altLang="zh-CN" sz="2400" b="0" i="0" u="none" strike="noStrike" kern="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5" name="Text Box 17">
            <a:extLst>
              <a:ext uri="{FF2B5EF4-FFF2-40B4-BE49-F238E27FC236}">
                <a16:creationId xmlns:a16="http://schemas.microsoft.com/office/drawing/2014/main" id="{26D0645A-F2F8-4538-AAD4-66987C021213}"/>
              </a:ext>
            </a:extLst>
          </p:cNvPr>
          <p:cNvSpPr txBox="1">
            <a:spLocks noChangeArrowheads="1"/>
          </p:cNvSpPr>
          <p:nvPr/>
        </p:nvSpPr>
        <p:spPr bwMode="auto">
          <a:xfrm>
            <a:off x="1705162" y="6047221"/>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1" hangingPunct="1">
              <a:spcBef>
                <a:spcPct val="50000"/>
              </a:spcBef>
            </a:pPr>
            <a:r>
              <a:rPr kumimoji="1" lang="en-US" altLang="zh-CN" sz="2400">
                <a:solidFill>
                  <a:srgbClr val="000000"/>
                </a:solidFill>
                <a:latin typeface="Tahoma" panose="020B0604030504040204" pitchFamily="34" charset="0"/>
                <a:ea typeface="宋体" panose="02010600030101010101" pitchFamily="2" charset="-122"/>
              </a:rPr>
              <a:t>64</a:t>
            </a:r>
            <a:r>
              <a:rPr kumimoji="1" lang="zh-CN" altLang="en-US" sz="2400">
                <a:solidFill>
                  <a:srgbClr val="000000"/>
                </a:solidFill>
                <a:latin typeface="Tahoma" panose="020B0604030504040204" pitchFamily="34" charset="0"/>
                <a:ea typeface="宋体" panose="02010600030101010101" pitchFamily="2" charset="-122"/>
              </a:rPr>
              <a:t>位密文</a:t>
            </a:r>
          </a:p>
        </p:txBody>
      </p:sp>
      <p:sp>
        <p:nvSpPr>
          <p:cNvPr id="26" name="Line 18">
            <a:extLst>
              <a:ext uri="{FF2B5EF4-FFF2-40B4-BE49-F238E27FC236}">
                <a16:creationId xmlns:a16="http://schemas.microsoft.com/office/drawing/2014/main" id="{487D55A3-1757-4809-B54F-B43EF2FFE81E}"/>
              </a:ext>
            </a:extLst>
          </p:cNvPr>
          <p:cNvSpPr>
            <a:spLocks noChangeShapeType="1"/>
          </p:cNvSpPr>
          <p:nvPr/>
        </p:nvSpPr>
        <p:spPr bwMode="auto">
          <a:xfrm>
            <a:off x="2475099" y="5877358"/>
            <a:ext cx="0" cy="2317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7" name="Rectangle 19">
            <a:extLst>
              <a:ext uri="{FF2B5EF4-FFF2-40B4-BE49-F238E27FC236}">
                <a16:creationId xmlns:a16="http://schemas.microsoft.com/office/drawing/2014/main" id="{A7FE7F2C-12F2-4AD7-92D6-AABA4C8D5113}"/>
              </a:ext>
            </a:extLst>
          </p:cNvPr>
          <p:cNvSpPr>
            <a:spLocks noChangeArrowheads="1"/>
          </p:cNvSpPr>
          <p:nvPr/>
        </p:nvSpPr>
        <p:spPr bwMode="auto">
          <a:xfrm>
            <a:off x="6394637" y="3091184"/>
            <a:ext cx="1670050"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置换选择</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PC-1</a:t>
            </a:r>
          </a:p>
        </p:txBody>
      </p:sp>
      <p:sp>
        <p:nvSpPr>
          <p:cNvPr id="28" name="Line 20">
            <a:extLst>
              <a:ext uri="{FF2B5EF4-FFF2-40B4-BE49-F238E27FC236}">
                <a16:creationId xmlns:a16="http://schemas.microsoft.com/office/drawing/2014/main" id="{1D8F7BDA-A068-4222-87A6-6560DB26CF18}"/>
              </a:ext>
            </a:extLst>
          </p:cNvPr>
          <p:cNvSpPr>
            <a:spLocks noChangeShapeType="1"/>
          </p:cNvSpPr>
          <p:nvPr/>
        </p:nvSpPr>
        <p:spPr bwMode="auto">
          <a:xfrm>
            <a:off x="7242362" y="2832422"/>
            <a:ext cx="0" cy="2317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9" name="Text Box 21">
            <a:extLst>
              <a:ext uri="{FF2B5EF4-FFF2-40B4-BE49-F238E27FC236}">
                <a16:creationId xmlns:a16="http://schemas.microsoft.com/office/drawing/2014/main" id="{835CCFAF-C4EA-4CFE-BB9F-3CFBDD55D9E6}"/>
              </a:ext>
            </a:extLst>
          </p:cNvPr>
          <p:cNvSpPr txBox="1">
            <a:spLocks noChangeArrowheads="1"/>
          </p:cNvSpPr>
          <p:nvPr/>
        </p:nvSpPr>
        <p:spPr bwMode="auto">
          <a:xfrm>
            <a:off x="6508937" y="2433959"/>
            <a:ext cx="1584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1" hangingPunct="1">
              <a:spcBef>
                <a:spcPct val="50000"/>
              </a:spcBef>
            </a:pPr>
            <a:r>
              <a:rPr kumimoji="1" lang="en-US" altLang="zh-CN" sz="2400" dirty="0">
                <a:solidFill>
                  <a:srgbClr val="000000"/>
                </a:solidFill>
                <a:latin typeface="Tahoma" panose="020B0604030504040204" pitchFamily="34" charset="0"/>
                <a:ea typeface="宋体" panose="02010600030101010101" pitchFamily="2" charset="-122"/>
              </a:rPr>
              <a:t>64</a:t>
            </a:r>
            <a:r>
              <a:rPr kumimoji="1" lang="zh-CN" altLang="en-US" sz="2400" dirty="0">
                <a:solidFill>
                  <a:srgbClr val="000000"/>
                </a:solidFill>
                <a:latin typeface="Tahoma" panose="020B0604030504040204" pitchFamily="34" charset="0"/>
                <a:ea typeface="宋体" panose="02010600030101010101" pitchFamily="2" charset="-122"/>
              </a:rPr>
              <a:t>位密钥</a:t>
            </a:r>
          </a:p>
        </p:txBody>
      </p:sp>
      <p:sp>
        <p:nvSpPr>
          <p:cNvPr id="30" name="Rectangle 22">
            <a:extLst>
              <a:ext uri="{FF2B5EF4-FFF2-40B4-BE49-F238E27FC236}">
                <a16:creationId xmlns:a16="http://schemas.microsoft.com/office/drawing/2014/main" id="{B6C6B6B8-9089-4408-A387-C0099AD84D18}"/>
              </a:ext>
            </a:extLst>
          </p:cNvPr>
          <p:cNvSpPr>
            <a:spLocks noChangeArrowheads="1"/>
          </p:cNvSpPr>
          <p:nvPr/>
        </p:nvSpPr>
        <p:spPr bwMode="auto">
          <a:xfrm>
            <a:off x="6440675" y="3748409"/>
            <a:ext cx="1670050"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循环左移</a:t>
            </a:r>
          </a:p>
        </p:txBody>
      </p:sp>
      <p:sp>
        <p:nvSpPr>
          <p:cNvPr id="31" name="Line 23">
            <a:extLst>
              <a:ext uri="{FF2B5EF4-FFF2-40B4-BE49-F238E27FC236}">
                <a16:creationId xmlns:a16="http://schemas.microsoft.com/office/drawing/2014/main" id="{2FB9527B-D987-4AC2-857D-463D968FE413}"/>
              </a:ext>
            </a:extLst>
          </p:cNvPr>
          <p:cNvSpPr>
            <a:spLocks noChangeShapeType="1"/>
          </p:cNvSpPr>
          <p:nvPr/>
        </p:nvSpPr>
        <p:spPr bwMode="auto">
          <a:xfrm>
            <a:off x="7263000" y="3553147"/>
            <a:ext cx="0" cy="2317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2" name="Line 24">
            <a:extLst>
              <a:ext uri="{FF2B5EF4-FFF2-40B4-BE49-F238E27FC236}">
                <a16:creationId xmlns:a16="http://schemas.microsoft.com/office/drawing/2014/main" id="{A3ABCC9E-2D8C-4177-94B8-3DBA89143CB5}"/>
              </a:ext>
            </a:extLst>
          </p:cNvPr>
          <p:cNvSpPr>
            <a:spLocks noChangeShapeType="1"/>
          </p:cNvSpPr>
          <p:nvPr/>
        </p:nvSpPr>
        <p:spPr bwMode="auto">
          <a:xfrm>
            <a:off x="7275700" y="4167509"/>
            <a:ext cx="0" cy="517525"/>
          </a:xfrm>
          <a:prstGeom prst="line">
            <a:avLst/>
          </a:prstGeom>
          <a:noFill/>
          <a:ln w="9525">
            <a:solidFill>
              <a:srgbClr val="00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3" name="Rectangle 25">
            <a:extLst>
              <a:ext uri="{FF2B5EF4-FFF2-40B4-BE49-F238E27FC236}">
                <a16:creationId xmlns:a16="http://schemas.microsoft.com/office/drawing/2014/main" id="{A7A0638D-C29E-40EE-B89E-E1DD4FE718D8}"/>
              </a:ext>
            </a:extLst>
          </p:cNvPr>
          <p:cNvSpPr>
            <a:spLocks noChangeArrowheads="1"/>
          </p:cNvSpPr>
          <p:nvPr/>
        </p:nvSpPr>
        <p:spPr bwMode="auto">
          <a:xfrm>
            <a:off x="6440675" y="4739009"/>
            <a:ext cx="1670050"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循环左移</a:t>
            </a:r>
          </a:p>
        </p:txBody>
      </p:sp>
      <p:sp>
        <p:nvSpPr>
          <p:cNvPr id="34" name="Rectangle 26">
            <a:extLst>
              <a:ext uri="{FF2B5EF4-FFF2-40B4-BE49-F238E27FC236}">
                <a16:creationId xmlns:a16="http://schemas.microsoft.com/office/drawing/2014/main" id="{84885DE6-6C62-42AF-A4A8-6242E0B502F5}"/>
              </a:ext>
            </a:extLst>
          </p:cNvPr>
          <p:cNvSpPr>
            <a:spLocks noChangeArrowheads="1"/>
          </p:cNvSpPr>
          <p:nvPr/>
        </p:nvSpPr>
        <p:spPr bwMode="auto">
          <a:xfrm>
            <a:off x="4018150" y="3772222"/>
            <a:ext cx="1670050"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置换选择</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PC-2</a:t>
            </a:r>
          </a:p>
        </p:txBody>
      </p:sp>
      <p:sp>
        <p:nvSpPr>
          <p:cNvPr id="35" name="Line 27">
            <a:extLst>
              <a:ext uri="{FF2B5EF4-FFF2-40B4-BE49-F238E27FC236}">
                <a16:creationId xmlns:a16="http://schemas.microsoft.com/office/drawing/2014/main" id="{9C941794-90B9-46F4-B02E-46C87CF40435}"/>
              </a:ext>
            </a:extLst>
          </p:cNvPr>
          <p:cNvSpPr>
            <a:spLocks noChangeShapeType="1"/>
          </p:cNvSpPr>
          <p:nvPr/>
        </p:nvSpPr>
        <p:spPr bwMode="auto">
          <a:xfrm flipH="1">
            <a:off x="3272025" y="3975422"/>
            <a:ext cx="72072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mn-ea"/>
            </a:endParaRPr>
          </a:p>
        </p:txBody>
      </p:sp>
      <p:sp>
        <p:nvSpPr>
          <p:cNvPr id="36" name="Line 28">
            <a:extLst>
              <a:ext uri="{FF2B5EF4-FFF2-40B4-BE49-F238E27FC236}">
                <a16:creationId xmlns:a16="http://schemas.microsoft.com/office/drawing/2014/main" id="{3999671A-68AD-4C9F-9545-5B01A384DFA5}"/>
              </a:ext>
            </a:extLst>
          </p:cNvPr>
          <p:cNvSpPr>
            <a:spLocks noChangeShapeType="1"/>
          </p:cNvSpPr>
          <p:nvPr/>
        </p:nvSpPr>
        <p:spPr bwMode="auto">
          <a:xfrm flipH="1">
            <a:off x="5707250" y="3967484"/>
            <a:ext cx="72072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7" name="Text Box 29">
            <a:extLst>
              <a:ext uri="{FF2B5EF4-FFF2-40B4-BE49-F238E27FC236}">
                <a16:creationId xmlns:a16="http://schemas.microsoft.com/office/drawing/2014/main" id="{3A259EDB-E9F8-47CE-BE06-404CAF9716F7}"/>
              </a:ext>
            </a:extLst>
          </p:cNvPr>
          <p:cNvSpPr txBox="1">
            <a:spLocks noChangeArrowheads="1"/>
          </p:cNvSpPr>
          <p:nvPr/>
        </p:nvSpPr>
        <p:spPr bwMode="auto">
          <a:xfrm>
            <a:off x="3324412" y="3538352"/>
            <a:ext cx="4411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1" hangingPunct="1"/>
            <a:r>
              <a:rPr kumimoji="1" lang="en-US" altLang="zh-CN" sz="2400" dirty="0">
                <a:solidFill>
                  <a:srgbClr val="000000"/>
                </a:solidFill>
                <a:latin typeface="+mn-ea"/>
              </a:rPr>
              <a:t>K</a:t>
            </a:r>
            <a:r>
              <a:rPr kumimoji="1" lang="en-US" altLang="zh-CN" sz="2400" baseline="-25000" dirty="0">
                <a:solidFill>
                  <a:srgbClr val="000000"/>
                </a:solidFill>
                <a:latin typeface="+mn-ea"/>
              </a:rPr>
              <a:t>1</a:t>
            </a:r>
          </a:p>
        </p:txBody>
      </p:sp>
      <p:sp>
        <p:nvSpPr>
          <p:cNvPr id="38" name="Rectangle 30">
            <a:extLst>
              <a:ext uri="{FF2B5EF4-FFF2-40B4-BE49-F238E27FC236}">
                <a16:creationId xmlns:a16="http://schemas.microsoft.com/office/drawing/2014/main" id="{5FADD692-3292-4B20-B8BB-2F987E32AA58}"/>
              </a:ext>
            </a:extLst>
          </p:cNvPr>
          <p:cNvSpPr>
            <a:spLocks noChangeArrowheads="1"/>
          </p:cNvSpPr>
          <p:nvPr/>
        </p:nvSpPr>
        <p:spPr bwMode="auto">
          <a:xfrm>
            <a:off x="4038787" y="4772347"/>
            <a:ext cx="1670050"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置换选择</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PC-2</a:t>
            </a:r>
          </a:p>
        </p:txBody>
      </p:sp>
      <p:sp>
        <p:nvSpPr>
          <p:cNvPr id="39" name="Line 31">
            <a:extLst>
              <a:ext uri="{FF2B5EF4-FFF2-40B4-BE49-F238E27FC236}">
                <a16:creationId xmlns:a16="http://schemas.microsoft.com/office/drawing/2014/main" id="{C4B6544B-CB85-4406-94EF-114396A60E87}"/>
              </a:ext>
            </a:extLst>
          </p:cNvPr>
          <p:cNvSpPr>
            <a:spLocks noChangeShapeType="1"/>
          </p:cNvSpPr>
          <p:nvPr/>
        </p:nvSpPr>
        <p:spPr bwMode="auto">
          <a:xfrm flipH="1">
            <a:off x="3292662" y="4975547"/>
            <a:ext cx="72072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mn-ea"/>
            </a:endParaRPr>
          </a:p>
        </p:txBody>
      </p:sp>
      <p:sp>
        <p:nvSpPr>
          <p:cNvPr id="40" name="Line 32">
            <a:extLst>
              <a:ext uri="{FF2B5EF4-FFF2-40B4-BE49-F238E27FC236}">
                <a16:creationId xmlns:a16="http://schemas.microsoft.com/office/drawing/2014/main" id="{EF4B191D-8CFD-41C1-988D-FEE18852F660}"/>
              </a:ext>
            </a:extLst>
          </p:cNvPr>
          <p:cNvSpPr>
            <a:spLocks noChangeShapeType="1"/>
          </p:cNvSpPr>
          <p:nvPr/>
        </p:nvSpPr>
        <p:spPr bwMode="auto">
          <a:xfrm flipH="1">
            <a:off x="5727887" y="4967609"/>
            <a:ext cx="72072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1" name="Text Box 33">
            <a:extLst>
              <a:ext uri="{FF2B5EF4-FFF2-40B4-BE49-F238E27FC236}">
                <a16:creationId xmlns:a16="http://schemas.microsoft.com/office/drawing/2014/main" id="{E329EC48-597D-4BF4-A22D-AAD5C1034583}"/>
              </a:ext>
            </a:extLst>
          </p:cNvPr>
          <p:cNvSpPr txBox="1">
            <a:spLocks noChangeArrowheads="1"/>
          </p:cNvSpPr>
          <p:nvPr/>
        </p:nvSpPr>
        <p:spPr bwMode="auto">
          <a:xfrm>
            <a:off x="3345050" y="4500057"/>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1" hangingPunct="1"/>
            <a:r>
              <a:rPr kumimoji="1" lang="en-US" altLang="zh-CN" sz="2400" dirty="0">
                <a:solidFill>
                  <a:srgbClr val="000000"/>
                </a:solidFill>
                <a:latin typeface="+mn-ea"/>
              </a:rPr>
              <a:t>K</a:t>
            </a:r>
            <a:r>
              <a:rPr kumimoji="1" lang="en-US" altLang="zh-CN" sz="2400" baseline="-25000" dirty="0">
                <a:solidFill>
                  <a:srgbClr val="000000"/>
                </a:solidFill>
                <a:latin typeface="+mn-ea"/>
              </a:rPr>
              <a:t>16</a:t>
            </a:r>
          </a:p>
        </p:txBody>
      </p:sp>
      <p:sp>
        <p:nvSpPr>
          <p:cNvPr id="2" name="文本框 1">
            <a:extLst>
              <a:ext uri="{FF2B5EF4-FFF2-40B4-BE49-F238E27FC236}">
                <a16:creationId xmlns:a16="http://schemas.microsoft.com/office/drawing/2014/main" id="{608760EC-0D0A-46D8-92DC-AF09F9CA2377}"/>
              </a:ext>
            </a:extLst>
          </p:cNvPr>
          <p:cNvSpPr txBox="1"/>
          <p:nvPr/>
        </p:nvSpPr>
        <p:spPr>
          <a:xfrm>
            <a:off x="3713259" y="5508301"/>
            <a:ext cx="3529103" cy="461665"/>
          </a:xfrm>
          <a:prstGeom prst="rect">
            <a:avLst/>
          </a:prstGeom>
          <a:noFill/>
        </p:spPr>
        <p:txBody>
          <a:bodyPr wrap="square" rtlCol="0">
            <a:spAutoFit/>
          </a:bodyPr>
          <a:lstStyle/>
          <a:p>
            <a:r>
              <a:rPr lang="zh-CN" altLang="en-US" sz="2400" dirty="0">
                <a:latin typeface="+mn-ea"/>
              </a:rPr>
              <a:t>其中：</a:t>
            </a:r>
            <a:r>
              <a:rPr lang="en-US" altLang="zh-CN" sz="2400" dirty="0">
                <a:latin typeface="+mn-ea"/>
              </a:rPr>
              <a:t>K</a:t>
            </a:r>
            <a:r>
              <a:rPr lang="en-US" altLang="zh-CN" sz="2400" baseline="-25000" dirty="0">
                <a:latin typeface="+mn-ea"/>
              </a:rPr>
              <a:t>1</a:t>
            </a:r>
            <a:r>
              <a:rPr lang="en-US" altLang="zh-CN" sz="2400" dirty="0">
                <a:latin typeface="+mn-ea"/>
                <a:sym typeface="Symbol" panose="05050102010706020507" pitchFamily="18" charset="2"/>
              </a:rPr>
              <a:t></a:t>
            </a:r>
            <a:r>
              <a:rPr lang="en-US" altLang="zh-CN" sz="2400" dirty="0">
                <a:latin typeface="+mn-ea"/>
              </a:rPr>
              <a:t>K</a:t>
            </a:r>
            <a:r>
              <a:rPr lang="en-US" altLang="zh-CN" sz="2400" baseline="-25000" dirty="0">
                <a:latin typeface="+mn-ea"/>
              </a:rPr>
              <a:t>16</a:t>
            </a:r>
            <a:r>
              <a:rPr lang="zh-CN" altLang="en-US" sz="2400" dirty="0">
                <a:latin typeface="+mn-ea"/>
              </a:rPr>
              <a:t>是子密钥</a:t>
            </a:r>
          </a:p>
        </p:txBody>
      </p:sp>
      <p:sp>
        <p:nvSpPr>
          <p:cNvPr id="3" name="矩形 2">
            <a:extLst>
              <a:ext uri="{FF2B5EF4-FFF2-40B4-BE49-F238E27FC236}">
                <a16:creationId xmlns:a16="http://schemas.microsoft.com/office/drawing/2014/main" id="{C3280A82-EF4C-4ADA-9207-9AD1DF268E6B}"/>
              </a:ext>
            </a:extLst>
          </p:cNvPr>
          <p:cNvSpPr/>
          <p:nvPr/>
        </p:nvSpPr>
        <p:spPr>
          <a:xfrm>
            <a:off x="778222" y="2978341"/>
            <a:ext cx="8191180" cy="319410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3200" dirty="0">
                <a:solidFill>
                  <a:schemeClr val="bg1"/>
                </a:solidFill>
                <a:latin typeface="+mn-ea"/>
              </a:rPr>
              <a:t>DES</a:t>
            </a:r>
            <a:r>
              <a:rPr lang="zh-CN" altLang="en-US" sz="3200" dirty="0">
                <a:solidFill>
                  <a:schemeClr val="bg1"/>
                </a:solidFill>
                <a:latin typeface="+mn-ea"/>
              </a:rPr>
              <a:t>加密算法可以归纳为三个关键步骤：</a:t>
            </a:r>
            <a:endParaRPr lang="en-US" altLang="zh-CN" sz="3200" dirty="0">
              <a:solidFill>
                <a:schemeClr val="bg1"/>
              </a:solidFill>
              <a:latin typeface="+mn-ea"/>
            </a:endParaRPr>
          </a:p>
          <a:p>
            <a:pPr marL="285750" indent="-285750">
              <a:buClr>
                <a:schemeClr val="accent1"/>
              </a:buClr>
              <a:buFont typeface="Wingdings" panose="05000000000000000000" pitchFamily="2" charset="2"/>
              <a:buChar char="q"/>
            </a:pPr>
            <a:r>
              <a:rPr lang="zh-CN" altLang="en-US" sz="3200" dirty="0">
                <a:solidFill>
                  <a:schemeClr val="bg1"/>
                </a:solidFill>
                <a:latin typeface="+mn-ea"/>
              </a:rPr>
              <a:t>两次初始置换</a:t>
            </a:r>
            <a:endParaRPr lang="en-US" altLang="zh-CN" sz="3200" dirty="0">
              <a:solidFill>
                <a:schemeClr val="bg1"/>
              </a:solidFill>
              <a:latin typeface="+mn-ea"/>
            </a:endParaRPr>
          </a:p>
          <a:p>
            <a:pPr>
              <a:buClr>
                <a:schemeClr val="accent1"/>
              </a:buClr>
            </a:pPr>
            <a:r>
              <a:rPr lang="en-US" altLang="zh-CN" sz="3200" dirty="0">
                <a:solidFill>
                  <a:schemeClr val="bg1"/>
                </a:solidFill>
                <a:latin typeface="+mn-ea"/>
              </a:rPr>
              <a:t>  </a:t>
            </a:r>
            <a:r>
              <a:rPr lang="zh-CN" altLang="en-US" sz="3200" dirty="0">
                <a:solidFill>
                  <a:schemeClr val="bg1"/>
                </a:solidFill>
                <a:latin typeface="+mn-ea"/>
              </a:rPr>
              <a:t>（初始置换和初始逆置换）</a:t>
            </a:r>
          </a:p>
          <a:p>
            <a:pPr marL="285750" indent="-285750">
              <a:buClr>
                <a:schemeClr val="accent1"/>
              </a:buClr>
              <a:buFont typeface="Wingdings" panose="05000000000000000000" pitchFamily="2" charset="2"/>
              <a:buChar char="q"/>
            </a:pPr>
            <a:r>
              <a:rPr lang="zh-CN" altLang="en-US" sz="3200" dirty="0">
                <a:solidFill>
                  <a:schemeClr val="bg1"/>
                </a:solidFill>
                <a:latin typeface="+mn-ea"/>
              </a:rPr>
              <a:t>子密钥控制下的十六轮迭代加密</a:t>
            </a:r>
            <a:endParaRPr lang="en-US" altLang="zh-CN" sz="3200" dirty="0">
              <a:solidFill>
                <a:schemeClr val="bg1"/>
              </a:solidFill>
              <a:latin typeface="+mn-ea"/>
            </a:endParaRPr>
          </a:p>
          <a:p>
            <a:pPr>
              <a:buClr>
                <a:schemeClr val="accent1"/>
              </a:buClr>
            </a:pPr>
            <a:r>
              <a:rPr lang="en-US" altLang="zh-CN" sz="3200" dirty="0">
                <a:solidFill>
                  <a:schemeClr val="bg1"/>
                </a:solidFill>
                <a:latin typeface="+mn-ea"/>
              </a:rPr>
              <a:t>   (</a:t>
            </a:r>
            <a:r>
              <a:rPr lang="zh-CN" altLang="en-US" sz="3200" dirty="0">
                <a:solidFill>
                  <a:schemeClr val="bg1"/>
                </a:solidFill>
                <a:latin typeface="+mn-ea"/>
              </a:rPr>
              <a:t>也称为乘积变换）</a:t>
            </a:r>
          </a:p>
          <a:p>
            <a:pPr marL="285750" indent="-285750">
              <a:buClr>
                <a:schemeClr val="accent1"/>
              </a:buClr>
              <a:buFont typeface="Wingdings" panose="05000000000000000000" pitchFamily="2" charset="2"/>
              <a:buChar char="q"/>
            </a:pPr>
            <a:r>
              <a:rPr lang="zh-CN" altLang="en-US" sz="3200" dirty="0">
                <a:solidFill>
                  <a:schemeClr val="bg1"/>
                </a:solidFill>
                <a:latin typeface="+mn-ea"/>
              </a:rPr>
              <a:t>十六轮子密钥生成</a:t>
            </a:r>
          </a:p>
        </p:txBody>
      </p:sp>
    </p:spTree>
    <p:extLst>
      <p:ext uri="{BB962C8B-B14F-4D97-AF65-F5344CB8AC3E}">
        <p14:creationId xmlns:p14="http://schemas.microsoft.com/office/powerpoint/2010/main" val="15507211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up)">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righ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right)">
                                      <p:cBhvr>
                                        <p:cTn id="51" dur="500"/>
                                        <p:tgtEl>
                                          <p:spTgt spid="3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up)">
                                      <p:cBhvr>
                                        <p:cTn id="54" dur="500"/>
                                        <p:tgtEl>
                                          <p:spTgt spid="18"/>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right)">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up)">
                                      <p:cBhvr>
                                        <p:cTn id="62" dur="500"/>
                                        <p:tgtEl>
                                          <p:spTgt spid="17"/>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up)">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up)">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right)">
                                      <p:cBhvr>
                                        <p:cTn id="75" dur="500"/>
                                        <p:tgtEl>
                                          <p:spTgt spid="4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right)">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right)">
                                      <p:cBhvr>
                                        <p:cTn id="85" dur="500"/>
                                        <p:tgtEl>
                                          <p:spTgt spid="39"/>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wipe(up)">
                                      <p:cBhvr>
                                        <p:cTn id="88" dur="500"/>
                                        <p:tgtEl>
                                          <p:spTgt spid="41"/>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up)">
                                      <p:cBhvr>
                                        <p:cTn id="91" dur="500"/>
                                        <p:tgtEl>
                                          <p:spTgt spid="1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wipe(up)">
                                      <p:cBhvr>
                                        <p:cTn id="96" dur="5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up)">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up)">
                                      <p:cBhvr>
                                        <p:cTn id="106" dur="500"/>
                                        <p:tgtEl>
                                          <p:spTgt spid="2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up)">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wipe(up)">
                                      <p:cBhvr>
                                        <p:cTn id="116" dur="500"/>
                                        <p:tgtEl>
                                          <p:spTgt spid="25"/>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2"/>
                                        </p:tgtEl>
                                        <p:attrNameLst>
                                          <p:attrName>style.visibility</p:attrName>
                                        </p:attrNameLst>
                                      </p:cBhvr>
                                      <p:to>
                                        <p:strVal val="visible"/>
                                      </p:to>
                                    </p:set>
                                    <p:animEffect transition="in" filter="fade">
                                      <p:cBhvr>
                                        <p:cTn id="121" dur="1000"/>
                                        <p:tgtEl>
                                          <p:spTgt spid="2"/>
                                        </p:tgtEl>
                                      </p:cBhvr>
                                    </p:animEffect>
                                    <p:anim calcmode="lin" valueType="num">
                                      <p:cBhvr>
                                        <p:cTn id="122" dur="1000" fill="hold"/>
                                        <p:tgtEl>
                                          <p:spTgt spid="2"/>
                                        </p:tgtEl>
                                        <p:attrNameLst>
                                          <p:attrName>ppt_x</p:attrName>
                                        </p:attrNameLst>
                                      </p:cBhvr>
                                      <p:tavLst>
                                        <p:tav tm="0">
                                          <p:val>
                                            <p:strVal val="#ppt_x"/>
                                          </p:val>
                                        </p:tav>
                                        <p:tav tm="100000">
                                          <p:val>
                                            <p:strVal val="#ppt_x"/>
                                          </p:val>
                                        </p:tav>
                                      </p:tavLst>
                                    </p:anim>
                                    <p:anim calcmode="lin" valueType="num">
                                      <p:cBhvr>
                                        <p:cTn id="1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
                                        </p:tgtEl>
                                        <p:attrNameLst>
                                          <p:attrName>style.visibility</p:attrName>
                                        </p:attrNameLst>
                                      </p:cBhvr>
                                      <p:to>
                                        <p:strVal val="visible"/>
                                      </p:to>
                                    </p:set>
                                    <p:animEffect transition="in" filter="fade">
                                      <p:cBhvr>
                                        <p:cTn id="1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animBg="1"/>
      <p:bldP spid="18" grpId="0" animBg="1"/>
      <p:bldP spid="19" grpId="0" animBg="1"/>
      <p:bldP spid="20" grpId="0" animBg="1"/>
      <p:bldP spid="22" grpId="0" animBg="1"/>
      <p:bldP spid="23" grpId="0" animBg="1"/>
      <p:bldP spid="25" grpId="0"/>
      <p:bldP spid="26" grpId="0" animBg="1"/>
      <p:bldP spid="27" grpId="0" animBg="1"/>
      <p:bldP spid="28" grpId="0" animBg="1"/>
      <p:bldP spid="29" grpId="0"/>
      <p:bldP spid="30" grpId="0" animBg="1"/>
      <p:bldP spid="31" grpId="0" animBg="1"/>
      <p:bldP spid="32" grpId="0" animBg="1"/>
      <p:bldP spid="33" grpId="0" animBg="1"/>
      <p:bldP spid="34" grpId="0" animBg="1"/>
      <p:bldP spid="35" grpId="0" animBg="1"/>
      <p:bldP spid="36" grpId="0" animBg="1"/>
      <p:bldP spid="37" grpId="0"/>
      <p:bldP spid="38" grpId="0" animBg="1"/>
      <p:bldP spid="39" grpId="0" animBg="1"/>
      <p:bldP spid="40" grpId="0" animBg="1"/>
      <p:bldP spid="41" grpId="0"/>
      <p:bldP spid="2" grpId="0"/>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E1B8EC6-7F37-402D-821E-2E19F1EBD6F0}"/>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4" name="文本框 3">
            <a:extLst>
              <a:ext uri="{FF2B5EF4-FFF2-40B4-BE49-F238E27FC236}">
                <a16:creationId xmlns:a16="http://schemas.microsoft.com/office/drawing/2014/main" id="{FF394E88-1694-4C2E-88C0-676F90C1BCA8}"/>
              </a:ext>
            </a:extLst>
          </p:cNvPr>
          <p:cNvSpPr txBox="1"/>
          <p:nvPr/>
        </p:nvSpPr>
        <p:spPr>
          <a:xfrm>
            <a:off x="952819" y="1313970"/>
            <a:ext cx="3304135" cy="369332"/>
          </a:xfrm>
          <a:prstGeom prst="rect">
            <a:avLst/>
          </a:prstGeom>
          <a:noFill/>
        </p:spPr>
        <p:txBody>
          <a:bodyPr wrap="square" rtlCol="0">
            <a:spAutoFit/>
          </a:bodyPr>
          <a:lstStyle/>
          <a:p>
            <a:r>
              <a:rPr lang="zh-CN" altLang="en-US" dirty="0"/>
              <a:t>（</a:t>
            </a:r>
            <a:r>
              <a:rPr lang="en-US" altLang="zh-CN" dirty="0"/>
              <a:t>1</a:t>
            </a:r>
            <a:r>
              <a:rPr lang="zh-CN" altLang="en-US" dirty="0"/>
              <a:t>）初始置换和初始逆置换</a:t>
            </a:r>
          </a:p>
        </p:txBody>
      </p:sp>
      <p:sp>
        <p:nvSpPr>
          <p:cNvPr id="6" name="文本框 5">
            <a:extLst>
              <a:ext uri="{FF2B5EF4-FFF2-40B4-BE49-F238E27FC236}">
                <a16:creationId xmlns:a16="http://schemas.microsoft.com/office/drawing/2014/main" id="{7310A2D6-0878-4809-9977-C1E1D6C7DEBF}"/>
              </a:ext>
            </a:extLst>
          </p:cNvPr>
          <p:cNvSpPr txBox="1"/>
          <p:nvPr/>
        </p:nvSpPr>
        <p:spPr>
          <a:xfrm>
            <a:off x="952819" y="1873749"/>
            <a:ext cx="5198249" cy="369332"/>
          </a:xfrm>
          <a:prstGeom prst="rect">
            <a:avLst/>
          </a:prstGeom>
          <a:noFill/>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初始置换（</a:t>
            </a:r>
            <a:r>
              <a:rPr lang="en-US" altLang="zh-CN" dirty="0">
                <a:latin typeface="+mn-ea"/>
              </a:rPr>
              <a:t>Initial Permutation</a:t>
            </a:r>
            <a:r>
              <a:rPr lang="zh-CN" altLang="en-US" dirty="0">
                <a:latin typeface="+mn-ea"/>
              </a:rPr>
              <a:t>，</a:t>
            </a:r>
            <a:r>
              <a:rPr lang="en-US" altLang="zh-CN" dirty="0">
                <a:latin typeface="+mn-ea"/>
              </a:rPr>
              <a:t>IP</a:t>
            </a:r>
            <a:r>
              <a:rPr lang="zh-CN" altLang="en-US" dirty="0">
                <a:latin typeface="+mn-ea"/>
              </a:rPr>
              <a:t>置换）</a:t>
            </a:r>
          </a:p>
        </p:txBody>
      </p:sp>
      <p:sp>
        <p:nvSpPr>
          <p:cNvPr id="8" name="文本框 7">
            <a:extLst>
              <a:ext uri="{FF2B5EF4-FFF2-40B4-BE49-F238E27FC236}">
                <a16:creationId xmlns:a16="http://schemas.microsoft.com/office/drawing/2014/main" id="{1BCAB2A4-C5E4-4C9D-9571-E539C27D6F77}"/>
              </a:ext>
            </a:extLst>
          </p:cNvPr>
          <p:cNvSpPr txBox="1"/>
          <p:nvPr/>
        </p:nvSpPr>
        <p:spPr>
          <a:xfrm>
            <a:off x="952818" y="2374117"/>
            <a:ext cx="6108809" cy="369332"/>
          </a:xfrm>
          <a:prstGeom prst="rect">
            <a:avLst/>
          </a:prstGeom>
          <a:noFill/>
        </p:spPr>
        <p:txBody>
          <a:bodyPr wrap="square">
            <a:spAutoFit/>
          </a:bodyPr>
          <a:lstStyle/>
          <a:p>
            <a:r>
              <a:rPr lang="en-US" altLang="zh-CN" dirty="0"/>
              <a:t>64</a:t>
            </a:r>
            <a:r>
              <a:rPr lang="zh-CN" altLang="en-US" dirty="0"/>
              <a:t>比特明文的初始置换。</a:t>
            </a:r>
          </a:p>
        </p:txBody>
      </p:sp>
      <p:graphicFrame>
        <p:nvGraphicFramePr>
          <p:cNvPr id="11" name="Group 2">
            <a:extLst>
              <a:ext uri="{FF2B5EF4-FFF2-40B4-BE49-F238E27FC236}">
                <a16:creationId xmlns:a16="http://schemas.microsoft.com/office/drawing/2014/main" id="{EAE034D7-22DD-4023-97E6-649675D68D0A}"/>
              </a:ext>
            </a:extLst>
          </p:cNvPr>
          <p:cNvGraphicFramePr>
            <a:graphicFrameLocks/>
          </p:cNvGraphicFramePr>
          <p:nvPr>
            <p:extLst>
              <p:ext uri="{D42A27DB-BD31-4B8C-83A1-F6EECF244321}">
                <p14:modId xmlns:p14="http://schemas.microsoft.com/office/powerpoint/2010/main" val="2816339205"/>
              </p:ext>
            </p:extLst>
          </p:nvPr>
        </p:nvGraphicFramePr>
        <p:xfrm>
          <a:off x="719538" y="2933896"/>
          <a:ext cx="8232775" cy="36576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31875">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411163">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rgbClr val="000099"/>
                          </a:solidFill>
                          <a:effectLst/>
                          <a:latin typeface="Arial" charset="0"/>
                          <a:ea typeface="宋体" charset="-122"/>
                        </a:rPr>
                        <a:t>58</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rgbClr val="000099"/>
                          </a:solidFill>
                          <a:effectLst/>
                          <a:latin typeface="Arial" charset="0"/>
                          <a:ea typeface="宋体"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rgbClr val="000099"/>
                          </a:solidFill>
                          <a:effectLst/>
                          <a:latin typeface="Arial" charset="0"/>
                          <a:ea typeface="宋体"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rgbClr val="000099"/>
                          </a:solidFill>
                          <a:effectLst/>
                          <a:latin typeface="Arial" charset="0"/>
                          <a:ea typeface="宋体"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60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28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4</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62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rgbClr val="000099"/>
                          </a:solidFill>
                          <a:effectLst/>
                          <a:latin typeface="Arial" charset="0"/>
                          <a:ea typeface="宋体" charset="-122"/>
                        </a:rPr>
                        <a:t>54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6</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64</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56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48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rgbClr val="000099"/>
                          </a:solidFill>
                          <a:effectLst/>
                          <a:latin typeface="Arial" charset="0"/>
                          <a:ea typeface="宋体" charset="-122"/>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8</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163">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57</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rgbClr val="000099"/>
                          </a:solidFill>
                          <a:effectLst/>
                          <a:latin typeface="Arial" charset="0"/>
                          <a:ea typeface="宋体" charset="-122"/>
                        </a:rPr>
                        <a:t>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41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17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1</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9575">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59</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51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43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27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163">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61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53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5</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9575">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63</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rgbClr val="000099"/>
                          </a:solidFill>
                          <a:effectLst/>
                          <a:latin typeface="Arial" charset="0"/>
                          <a:ea typeface="宋体" charset="-122"/>
                        </a:rPr>
                        <a:t>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99"/>
                          </a:solidFill>
                          <a:effectLst/>
                          <a:latin typeface="Arial" charset="0"/>
                          <a:ea typeface="宋体" charset="-122"/>
                        </a:rPr>
                        <a:t>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rgbClr val="000099"/>
                          </a:solidFill>
                          <a:effectLst/>
                          <a:latin typeface="Arial" charset="0"/>
                          <a:ea typeface="宋体" charset="-122"/>
                        </a:rPr>
                        <a:t>7</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文本框 4">
            <a:extLst>
              <a:ext uri="{FF2B5EF4-FFF2-40B4-BE49-F238E27FC236}">
                <a16:creationId xmlns:a16="http://schemas.microsoft.com/office/drawing/2014/main" id="{36B2505D-CE1D-40C7-8D4D-D540244BD5E6}"/>
              </a:ext>
            </a:extLst>
          </p:cNvPr>
          <p:cNvSpPr txBox="1"/>
          <p:nvPr/>
        </p:nvSpPr>
        <p:spPr>
          <a:xfrm>
            <a:off x="727158" y="2941516"/>
            <a:ext cx="1017822" cy="461665"/>
          </a:xfrm>
          <a:prstGeom prst="rect">
            <a:avLst/>
          </a:prstGeom>
          <a:solidFill>
            <a:srgbClr val="FF0000"/>
          </a:solidFill>
        </p:spPr>
        <p:txBody>
          <a:bodyPr wrap="squar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58</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7" name="对话气泡: 椭圆形 6">
            <a:extLst>
              <a:ext uri="{FF2B5EF4-FFF2-40B4-BE49-F238E27FC236}">
                <a16:creationId xmlns:a16="http://schemas.microsoft.com/office/drawing/2014/main" id="{6C2996A9-4894-47E0-B5D4-50AD1E16CE9C}"/>
              </a:ext>
            </a:extLst>
          </p:cNvPr>
          <p:cNvSpPr/>
          <p:nvPr/>
        </p:nvSpPr>
        <p:spPr>
          <a:xfrm>
            <a:off x="3779520" y="949890"/>
            <a:ext cx="2243546" cy="1109250"/>
          </a:xfrm>
          <a:prstGeom prst="wedgeEllipseCallout">
            <a:avLst>
              <a:gd name="adj1" fmla="val -162729"/>
              <a:gd name="adj2" fmla="val 151803"/>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mn-ea"/>
              </a:rPr>
              <a:t>原字符串中第</a:t>
            </a:r>
            <a:r>
              <a:rPr lang="en-US" altLang="zh-CN" sz="2400">
                <a:latin typeface="+mn-ea"/>
              </a:rPr>
              <a:t>58</a:t>
            </a:r>
            <a:r>
              <a:rPr lang="zh-CN" altLang="en-US" sz="2400">
                <a:latin typeface="+mn-ea"/>
              </a:rPr>
              <a:t>位</a:t>
            </a:r>
            <a:endParaRPr lang="zh-CN" altLang="en-US" sz="2400" dirty="0">
              <a:latin typeface="+mn-ea"/>
            </a:endParaRPr>
          </a:p>
        </p:txBody>
      </p:sp>
      <p:sp>
        <p:nvSpPr>
          <p:cNvPr id="10" name="文本框 9">
            <a:extLst>
              <a:ext uri="{FF2B5EF4-FFF2-40B4-BE49-F238E27FC236}">
                <a16:creationId xmlns:a16="http://schemas.microsoft.com/office/drawing/2014/main" id="{874499B0-6649-4B20-AACB-11E0CD5A4597}"/>
              </a:ext>
            </a:extLst>
          </p:cNvPr>
          <p:cNvSpPr txBox="1"/>
          <p:nvPr/>
        </p:nvSpPr>
        <p:spPr>
          <a:xfrm>
            <a:off x="7934491" y="4762696"/>
            <a:ext cx="1017822" cy="461665"/>
          </a:xfrm>
          <a:prstGeom prst="rect">
            <a:avLst/>
          </a:prstGeom>
          <a:solidFill>
            <a:srgbClr val="FF0000"/>
          </a:solidFill>
        </p:spPr>
        <p:txBody>
          <a:bodyPr wrap="squar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1</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12" name="对话气泡: 椭圆形 11">
            <a:extLst>
              <a:ext uri="{FF2B5EF4-FFF2-40B4-BE49-F238E27FC236}">
                <a16:creationId xmlns:a16="http://schemas.microsoft.com/office/drawing/2014/main" id="{2009C28D-F823-41F2-A6FF-3F9E3797B05C}"/>
              </a:ext>
            </a:extLst>
          </p:cNvPr>
          <p:cNvSpPr/>
          <p:nvPr/>
        </p:nvSpPr>
        <p:spPr>
          <a:xfrm>
            <a:off x="3931920" y="1102290"/>
            <a:ext cx="2243546" cy="1109250"/>
          </a:xfrm>
          <a:prstGeom prst="wedgeEllipseCallout">
            <a:avLst>
              <a:gd name="adj1" fmla="val 144306"/>
              <a:gd name="adj2" fmla="val 2940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n-ea"/>
              </a:rPr>
              <a:t>原字符串中第</a:t>
            </a:r>
            <a:r>
              <a:rPr lang="en-US" altLang="zh-CN" sz="2400" dirty="0">
                <a:latin typeface="+mn-ea"/>
              </a:rPr>
              <a:t>1</a:t>
            </a:r>
            <a:r>
              <a:rPr lang="zh-CN" altLang="en-US" sz="2400" dirty="0">
                <a:latin typeface="+mn-ea"/>
              </a:rPr>
              <a:t>位</a:t>
            </a:r>
          </a:p>
        </p:txBody>
      </p:sp>
      <p:sp>
        <p:nvSpPr>
          <p:cNvPr id="13" name="文本框 12">
            <a:extLst>
              <a:ext uri="{FF2B5EF4-FFF2-40B4-BE49-F238E27FC236}">
                <a16:creationId xmlns:a16="http://schemas.microsoft.com/office/drawing/2014/main" id="{51E3A22A-EFB5-450C-BB47-6499ABD008FA}"/>
              </a:ext>
            </a:extLst>
          </p:cNvPr>
          <p:cNvSpPr txBox="1"/>
          <p:nvPr/>
        </p:nvSpPr>
        <p:spPr>
          <a:xfrm>
            <a:off x="3818103" y="4301031"/>
            <a:ext cx="1017822" cy="461665"/>
          </a:xfrm>
          <a:prstGeom prst="rect">
            <a:avLst/>
          </a:prstGeom>
          <a:solidFill>
            <a:srgbClr val="FF0000"/>
          </a:solidFill>
        </p:spPr>
        <p:txBody>
          <a:bodyPr wrap="squar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40</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14" name="对话气泡: 椭圆形 13">
            <a:extLst>
              <a:ext uri="{FF2B5EF4-FFF2-40B4-BE49-F238E27FC236}">
                <a16:creationId xmlns:a16="http://schemas.microsoft.com/office/drawing/2014/main" id="{6510875B-41A3-4C84-A9EF-F67D7F2D4AD7}"/>
              </a:ext>
            </a:extLst>
          </p:cNvPr>
          <p:cNvSpPr/>
          <p:nvPr/>
        </p:nvSpPr>
        <p:spPr>
          <a:xfrm>
            <a:off x="4488180" y="1041861"/>
            <a:ext cx="2243546" cy="1109250"/>
          </a:xfrm>
          <a:prstGeom prst="wedgeEllipseCallout">
            <a:avLst>
              <a:gd name="adj1" fmla="val -53365"/>
              <a:gd name="adj2" fmla="val 259654"/>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n-ea"/>
              </a:rPr>
              <a:t>原字符串中第</a:t>
            </a:r>
            <a:r>
              <a:rPr lang="en-US" altLang="zh-CN" sz="2400" dirty="0">
                <a:latin typeface="+mn-ea"/>
              </a:rPr>
              <a:t>40</a:t>
            </a:r>
            <a:r>
              <a:rPr lang="zh-CN" altLang="en-US" sz="2400" dirty="0">
                <a:latin typeface="+mn-ea"/>
              </a:rPr>
              <a:t>位</a:t>
            </a:r>
          </a:p>
        </p:txBody>
      </p:sp>
    </p:spTree>
    <p:extLst>
      <p:ext uri="{BB962C8B-B14F-4D97-AF65-F5344CB8AC3E}">
        <p14:creationId xmlns:p14="http://schemas.microsoft.com/office/powerpoint/2010/main" val="136353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10" grpId="0" animBg="1"/>
      <p:bldP spid="12" grpId="0" animBg="1"/>
      <p:bldP spid="12" grpId="1" animBg="1"/>
      <p:bldP spid="13" grpId="0" animBg="1"/>
      <p:bldP spid="14" grpId="0" animBg="1"/>
      <p:bldP spid="14"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348CDC-AE6E-4899-84AF-761086B97CC7}"/>
              </a:ext>
            </a:extLst>
          </p:cNvPr>
          <p:cNvSpPr txBox="1"/>
          <p:nvPr/>
        </p:nvSpPr>
        <p:spPr>
          <a:xfrm>
            <a:off x="868294" y="1282078"/>
            <a:ext cx="5198249" cy="369332"/>
          </a:xfrm>
          <a:prstGeom prst="rect">
            <a:avLst/>
          </a:prstGeom>
          <a:noFill/>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逆初始置换（</a:t>
            </a:r>
            <a:r>
              <a:rPr lang="en-US" altLang="zh-CN" dirty="0">
                <a:latin typeface="+mn-ea"/>
              </a:rPr>
              <a:t>Inverse Initial Permutation</a:t>
            </a:r>
            <a:r>
              <a:rPr lang="zh-CN" altLang="en-US" dirty="0">
                <a:latin typeface="+mn-ea"/>
              </a:rPr>
              <a:t>）</a:t>
            </a:r>
          </a:p>
        </p:txBody>
      </p:sp>
      <p:sp>
        <p:nvSpPr>
          <p:cNvPr id="4" name="文本框 3">
            <a:extLst>
              <a:ext uri="{FF2B5EF4-FFF2-40B4-BE49-F238E27FC236}">
                <a16:creationId xmlns:a16="http://schemas.microsoft.com/office/drawing/2014/main" id="{0E437CD7-7588-40C9-8762-98B43E92C498}"/>
              </a:ext>
            </a:extLst>
          </p:cNvPr>
          <p:cNvSpPr txBox="1"/>
          <p:nvPr/>
        </p:nvSpPr>
        <p:spPr>
          <a:xfrm>
            <a:off x="868293" y="1782446"/>
            <a:ext cx="6838793" cy="646331"/>
          </a:xfrm>
          <a:prstGeom prst="rect">
            <a:avLst/>
          </a:prstGeom>
          <a:noFill/>
        </p:spPr>
        <p:txBody>
          <a:bodyPr wrap="square">
            <a:spAutoFit/>
          </a:bodyPr>
          <a:lstStyle/>
          <a:p>
            <a:r>
              <a:rPr lang="zh-CN" altLang="en-US" dirty="0"/>
              <a:t>完成</a:t>
            </a:r>
            <a:r>
              <a:rPr lang="en-US" altLang="zh-CN" dirty="0"/>
              <a:t>16</a:t>
            </a:r>
            <a:r>
              <a:rPr lang="zh-CN" altLang="en-US" dirty="0"/>
              <a:t>轮迭代加密后，将得到的</a:t>
            </a:r>
            <a:r>
              <a:rPr lang="en-US" altLang="zh-CN" dirty="0"/>
              <a:t>64</a:t>
            </a:r>
            <a:r>
              <a:rPr lang="zh-CN" altLang="en-US" dirty="0"/>
              <a:t>比特准密文再次进行的置换。置换完成后，即得到正式的密文并输出。</a:t>
            </a:r>
          </a:p>
        </p:txBody>
      </p:sp>
      <p:graphicFrame>
        <p:nvGraphicFramePr>
          <p:cNvPr id="5" name="Group 92">
            <a:extLst>
              <a:ext uri="{FF2B5EF4-FFF2-40B4-BE49-F238E27FC236}">
                <a16:creationId xmlns:a16="http://schemas.microsoft.com/office/drawing/2014/main" id="{3CC1222F-927A-44A6-AA7D-78397C36B381}"/>
              </a:ext>
            </a:extLst>
          </p:cNvPr>
          <p:cNvGraphicFramePr>
            <a:graphicFrameLocks noGrp="1"/>
          </p:cNvGraphicFramePr>
          <p:nvPr>
            <p:extLst>
              <p:ext uri="{D42A27DB-BD31-4B8C-83A1-F6EECF244321}">
                <p14:modId xmlns:p14="http://schemas.microsoft.com/office/powerpoint/2010/main" val="3092351519"/>
              </p:ext>
            </p:extLst>
          </p:nvPr>
        </p:nvGraphicFramePr>
        <p:xfrm>
          <a:off x="596900" y="2528047"/>
          <a:ext cx="8345488" cy="2934542"/>
        </p:xfrm>
        <a:graphic>
          <a:graphicData uri="http://schemas.openxmlformats.org/drawingml/2006/table">
            <a:tbl>
              <a:tblPr/>
              <a:tblGrid>
                <a:gridCol w="519113">
                  <a:extLst>
                    <a:ext uri="{9D8B030D-6E8A-4147-A177-3AD203B41FA5}">
                      <a16:colId xmlns:a16="http://schemas.microsoft.com/office/drawing/2014/main" val="20000"/>
                    </a:ext>
                  </a:extLst>
                </a:gridCol>
                <a:gridCol w="522287">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2288">
                  <a:extLst>
                    <a:ext uri="{9D8B030D-6E8A-4147-A177-3AD203B41FA5}">
                      <a16:colId xmlns:a16="http://schemas.microsoft.com/office/drawing/2014/main" val="20005"/>
                    </a:ext>
                  </a:extLst>
                </a:gridCol>
                <a:gridCol w="522287">
                  <a:extLst>
                    <a:ext uri="{9D8B030D-6E8A-4147-A177-3AD203B41FA5}">
                      <a16:colId xmlns:a16="http://schemas.microsoft.com/office/drawing/2014/main" val="20006"/>
                    </a:ext>
                  </a:extLst>
                </a:gridCol>
                <a:gridCol w="522288">
                  <a:extLst>
                    <a:ext uri="{9D8B030D-6E8A-4147-A177-3AD203B41FA5}">
                      <a16:colId xmlns:a16="http://schemas.microsoft.com/office/drawing/2014/main" val="20007"/>
                    </a:ext>
                  </a:extLst>
                </a:gridCol>
                <a:gridCol w="519112">
                  <a:extLst>
                    <a:ext uri="{9D8B030D-6E8A-4147-A177-3AD203B41FA5}">
                      <a16:colId xmlns:a16="http://schemas.microsoft.com/office/drawing/2014/main" val="20008"/>
                    </a:ext>
                  </a:extLst>
                </a:gridCol>
                <a:gridCol w="520700">
                  <a:extLst>
                    <a:ext uri="{9D8B030D-6E8A-4147-A177-3AD203B41FA5}">
                      <a16:colId xmlns:a16="http://schemas.microsoft.com/office/drawing/2014/main" val="20009"/>
                    </a:ext>
                  </a:extLst>
                </a:gridCol>
                <a:gridCol w="522288">
                  <a:extLst>
                    <a:ext uri="{9D8B030D-6E8A-4147-A177-3AD203B41FA5}">
                      <a16:colId xmlns:a16="http://schemas.microsoft.com/office/drawing/2014/main" val="20010"/>
                    </a:ext>
                  </a:extLst>
                </a:gridCol>
                <a:gridCol w="522287">
                  <a:extLst>
                    <a:ext uri="{9D8B030D-6E8A-4147-A177-3AD203B41FA5}">
                      <a16:colId xmlns:a16="http://schemas.microsoft.com/office/drawing/2014/main" val="20011"/>
                    </a:ext>
                  </a:extLst>
                </a:gridCol>
                <a:gridCol w="522288">
                  <a:extLst>
                    <a:ext uri="{9D8B030D-6E8A-4147-A177-3AD203B41FA5}">
                      <a16:colId xmlns:a16="http://schemas.microsoft.com/office/drawing/2014/main" val="20012"/>
                    </a:ext>
                  </a:extLst>
                </a:gridCol>
                <a:gridCol w="520700">
                  <a:extLst>
                    <a:ext uri="{9D8B030D-6E8A-4147-A177-3AD203B41FA5}">
                      <a16:colId xmlns:a16="http://schemas.microsoft.com/office/drawing/2014/main" val="20013"/>
                    </a:ext>
                  </a:extLst>
                </a:gridCol>
                <a:gridCol w="522287">
                  <a:extLst>
                    <a:ext uri="{9D8B030D-6E8A-4147-A177-3AD203B41FA5}">
                      <a16:colId xmlns:a16="http://schemas.microsoft.com/office/drawing/2014/main" val="20014"/>
                    </a:ext>
                  </a:extLst>
                </a:gridCol>
                <a:gridCol w="522288">
                  <a:extLst>
                    <a:ext uri="{9D8B030D-6E8A-4147-A177-3AD203B41FA5}">
                      <a16:colId xmlns:a16="http://schemas.microsoft.com/office/drawing/2014/main" val="20015"/>
                    </a:ext>
                  </a:extLst>
                </a:gridCol>
              </a:tblGrid>
              <a:tr h="7358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40</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8</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18</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16</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39</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7</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47</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34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38</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37</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13</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29</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8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28</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19</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59</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27</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34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18</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58</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41</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9</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49</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17</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57</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25</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矩形 1">
            <a:extLst>
              <a:ext uri="{FF2B5EF4-FFF2-40B4-BE49-F238E27FC236}">
                <a16:creationId xmlns:a16="http://schemas.microsoft.com/office/drawing/2014/main" id="{F10F02A7-DECB-4D0B-ABE2-397DFA7DC4CF}"/>
              </a:ext>
            </a:extLst>
          </p:cNvPr>
          <p:cNvSpPr/>
          <p:nvPr/>
        </p:nvSpPr>
        <p:spPr>
          <a:xfrm>
            <a:off x="596900" y="2528047"/>
            <a:ext cx="508000" cy="7485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40</a:t>
            </a:r>
            <a:endParaRPr lang="zh-CN" altLang="en-US" sz="2000" dirty="0">
              <a:latin typeface="Times New Roman" panose="02020603050405020304" pitchFamily="18" charset="0"/>
              <a:cs typeface="Times New Roman" panose="02020603050405020304" pitchFamily="18" charset="0"/>
            </a:endParaRPr>
          </a:p>
        </p:txBody>
      </p:sp>
      <p:sp>
        <p:nvSpPr>
          <p:cNvPr id="7" name="对话气泡: 椭圆形 6">
            <a:extLst>
              <a:ext uri="{FF2B5EF4-FFF2-40B4-BE49-F238E27FC236}">
                <a16:creationId xmlns:a16="http://schemas.microsoft.com/office/drawing/2014/main" id="{8AB1DC6E-C64B-469F-8DFF-DCFC97F3F938}"/>
              </a:ext>
            </a:extLst>
          </p:cNvPr>
          <p:cNvSpPr/>
          <p:nvPr/>
        </p:nvSpPr>
        <p:spPr>
          <a:xfrm>
            <a:off x="3596640" y="949890"/>
            <a:ext cx="2426426" cy="1109250"/>
          </a:xfrm>
          <a:prstGeom prst="wedgeEllipseCallout">
            <a:avLst>
              <a:gd name="adj1" fmla="val -161266"/>
              <a:gd name="adj2" fmla="val 129133"/>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n-ea"/>
              </a:rPr>
              <a:t>加密后符串中第</a:t>
            </a:r>
            <a:r>
              <a:rPr lang="en-US" altLang="zh-CN" sz="2400" dirty="0">
                <a:latin typeface="+mn-ea"/>
              </a:rPr>
              <a:t>40</a:t>
            </a:r>
            <a:r>
              <a:rPr lang="zh-CN" altLang="en-US" sz="2400" dirty="0">
                <a:latin typeface="+mn-ea"/>
              </a:rPr>
              <a:t>位</a:t>
            </a:r>
          </a:p>
        </p:txBody>
      </p:sp>
      <p:sp>
        <p:nvSpPr>
          <p:cNvPr id="8" name="矩形 7">
            <a:extLst>
              <a:ext uri="{FF2B5EF4-FFF2-40B4-BE49-F238E27FC236}">
                <a16:creationId xmlns:a16="http://schemas.microsoft.com/office/drawing/2014/main" id="{1FE5B2A1-BA9C-4D5A-AAD3-E6F143CF4779}"/>
              </a:ext>
            </a:extLst>
          </p:cNvPr>
          <p:cNvSpPr/>
          <p:nvPr/>
        </p:nvSpPr>
        <p:spPr>
          <a:xfrm>
            <a:off x="5298440" y="4736896"/>
            <a:ext cx="508000" cy="7104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sp>
        <p:nvSpPr>
          <p:cNvPr id="9" name="对话气泡: 椭圆形 8">
            <a:extLst>
              <a:ext uri="{FF2B5EF4-FFF2-40B4-BE49-F238E27FC236}">
                <a16:creationId xmlns:a16="http://schemas.microsoft.com/office/drawing/2014/main" id="{2EE61CF0-34EF-43F0-8E43-41B5ADDCA0AD}"/>
              </a:ext>
            </a:extLst>
          </p:cNvPr>
          <p:cNvSpPr/>
          <p:nvPr/>
        </p:nvSpPr>
        <p:spPr>
          <a:xfrm>
            <a:off x="3749040" y="1102290"/>
            <a:ext cx="2426426" cy="1109250"/>
          </a:xfrm>
          <a:prstGeom prst="wedgeEllipseCallout">
            <a:avLst>
              <a:gd name="adj1" fmla="val 23390"/>
              <a:gd name="adj2" fmla="val 30361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n-ea"/>
              </a:rPr>
              <a:t>加密后符串中第</a:t>
            </a:r>
            <a:r>
              <a:rPr lang="en-US" altLang="zh-CN" sz="2400" dirty="0">
                <a:latin typeface="+mn-ea"/>
              </a:rPr>
              <a:t>1</a:t>
            </a:r>
            <a:r>
              <a:rPr lang="zh-CN" altLang="en-US" sz="2400" dirty="0">
                <a:latin typeface="+mn-ea"/>
              </a:rPr>
              <a:t>位</a:t>
            </a:r>
          </a:p>
        </p:txBody>
      </p:sp>
      <p:sp>
        <p:nvSpPr>
          <p:cNvPr id="11" name="矩形 10">
            <a:extLst>
              <a:ext uri="{FF2B5EF4-FFF2-40B4-BE49-F238E27FC236}">
                <a16:creationId xmlns:a16="http://schemas.microsoft.com/office/drawing/2014/main" id="{436A5108-B097-4124-AB6A-34DCE5E53072}"/>
              </a:ext>
            </a:extLst>
          </p:cNvPr>
          <p:cNvSpPr/>
          <p:nvPr/>
        </p:nvSpPr>
        <p:spPr>
          <a:xfrm>
            <a:off x="4261644" y="4002632"/>
            <a:ext cx="508000" cy="7104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28</a:t>
            </a:r>
            <a:endParaRPr lang="zh-CN" altLang="en-US" sz="2000" dirty="0">
              <a:latin typeface="Times New Roman" panose="02020603050405020304" pitchFamily="18" charset="0"/>
              <a:cs typeface="Times New Roman" panose="02020603050405020304" pitchFamily="18" charset="0"/>
            </a:endParaRPr>
          </a:p>
        </p:txBody>
      </p:sp>
      <p:sp>
        <p:nvSpPr>
          <p:cNvPr id="10" name="对话气泡: 椭圆形 9">
            <a:extLst>
              <a:ext uri="{FF2B5EF4-FFF2-40B4-BE49-F238E27FC236}">
                <a16:creationId xmlns:a16="http://schemas.microsoft.com/office/drawing/2014/main" id="{465FA683-901C-460B-8540-A9A872F68451}"/>
              </a:ext>
            </a:extLst>
          </p:cNvPr>
          <p:cNvSpPr/>
          <p:nvPr/>
        </p:nvSpPr>
        <p:spPr>
          <a:xfrm>
            <a:off x="3901440" y="1254690"/>
            <a:ext cx="2426426" cy="1109250"/>
          </a:xfrm>
          <a:prstGeom prst="wedgeEllipseCallout">
            <a:avLst>
              <a:gd name="adj1" fmla="val -24658"/>
              <a:gd name="adj2" fmla="val 223245"/>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n-ea"/>
              </a:rPr>
              <a:t>加密后符串中第</a:t>
            </a:r>
            <a:r>
              <a:rPr lang="en-US" altLang="zh-CN" sz="2400" dirty="0">
                <a:latin typeface="+mn-ea"/>
              </a:rPr>
              <a:t>28</a:t>
            </a:r>
            <a:r>
              <a:rPr lang="zh-CN" altLang="en-US" sz="2400" dirty="0">
                <a:latin typeface="+mn-ea"/>
              </a:rPr>
              <a:t>位</a:t>
            </a:r>
          </a:p>
        </p:txBody>
      </p:sp>
      <p:sp>
        <p:nvSpPr>
          <p:cNvPr id="12" name="矩形 11">
            <a:extLst>
              <a:ext uri="{FF2B5EF4-FFF2-40B4-BE49-F238E27FC236}">
                <a16:creationId xmlns:a16="http://schemas.microsoft.com/office/drawing/2014/main" id="{F5F63038-588C-4F00-B170-97371A537EF0}"/>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30622187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7" grpId="1" animBg="1"/>
      <p:bldP spid="8" grpId="0" animBg="1"/>
      <p:bldP spid="9" grpId="0" animBg="1"/>
      <p:bldP spid="9" grpId="1" animBg="1"/>
      <p:bldP spid="11" grpId="0" animBg="1"/>
      <p:bldP spid="10" grpId="0" animBg="1"/>
      <p:bldP spid="10"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4D1F561-6149-4D72-AA6B-E9418D6CC39C}"/>
              </a:ext>
            </a:extLst>
          </p:cNvPr>
          <p:cNvSpPr txBox="1"/>
          <p:nvPr/>
        </p:nvSpPr>
        <p:spPr>
          <a:xfrm>
            <a:off x="952819" y="1313970"/>
            <a:ext cx="3304135" cy="369332"/>
          </a:xfrm>
          <a:prstGeom prst="rect">
            <a:avLst/>
          </a:prstGeom>
          <a:noFill/>
        </p:spPr>
        <p:txBody>
          <a:bodyPr wrap="square" rtlCol="0">
            <a:spAutoFit/>
          </a:bodyPr>
          <a:lstStyle/>
          <a:p>
            <a:r>
              <a:rPr lang="zh-CN" altLang="en-US" dirty="0"/>
              <a:t>（</a:t>
            </a:r>
            <a:r>
              <a:rPr lang="en-US" altLang="zh-CN" dirty="0"/>
              <a:t>2</a:t>
            </a:r>
            <a:r>
              <a:rPr lang="zh-CN" altLang="en-US" dirty="0"/>
              <a:t>）</a:t>
            </a:r>
            <a:r>
              <a:rPr lang="en-US" altLang="zh-CN" dirty="0"/>
              <a:t>16</a:t>
            </a:r>
            <a:r>
              <a:rPr lang="zh-CN" altLang="en-US" dirty="0"/>
              <a:t>轮迭代加密</a:t>
            </a:r>
          </a:p>
        </p:txBody>
      </p:sp>
      <p:grpSp>
        <p:nvGrpSpPr>
          <p:cNvPr id="2" name="组合 1">
            <a:extLst>
              <a:ext uri="{FF2B5EF4-FFF2-40B4-BE49-F238E27FC236}">
                <a16:creationId xmlns:a16="http://schemas.microsoft.com/office/drawing/2014/main" id="{D8C4B327-0B31-4775-8AA5-184454BF43BD}"/>
              </a:ext>
            </a:extLst>
          </p:cNvPr>
          <p:cNvGrpSpPr/>
          <p:nvPr/>
        </p:nvGrpSpPr>
        <p:grpSpPr>
          <a:xfrm>
            <a:off x="1237650" y="2078398"/>
            <a:ext cx="7523403" cy="3602038"/>
            <a:chOff x="1237650" y="2078398"/>
            <a:chExt cx="7523403" cy="3602038"/>
          </a:xfrm>
        </p:grpSpPr>
        <p:sp>
          <p:nvSpPr>
            <p:cNvPr id="4" name="Rectangle 2">
              <a:extLst>
                <a:ext uri="{FF2B5EF4-FFF2-40B4-BE49-F238E27FC236}">
                  <a16:creationId xmlns:a16="http://schemas.microsoft.com/office/drawing/2014/main" id="{D1CB2360-7491-416A-BA16-D31A86236752}"/>
                </a:ext>
              </a:extLst>
            </p:cNvPr>
            <p:cNvSpPr>
              <a:spLocks noChangeArrowheads="1"/>
            </p:cNvSpPr>
            <p:nvPr/>
          </p:nvSpPr>
          <p:spPr bwMode="auto">
            <a:xfrm>
              <a:off x="2495191" y="2078398"/>
              <a:ext cx="4248150" cy="504825"/>
            </a:xfrm>
            <a:prstGeom prst="rect">
              <a:avLst/>
            </a:prstGeom>
            <a:noFill/>
            <a:ln w="28575">
              <a:solidFill>
                <a:srgbClr val="333399"/>
              </a:solidFill>
              <a:miter lim="800000"/>
              <a:headEnd/>
              <a:tailEnd/>
            </a:ln>
          </p:spPr>
          <p:txBody>
            <a:bodyPr wrap="none" anchor="ctr"/>
            <a:lstStyle/>
            <a:p>
              <a:pPr algn="ctr"/>
              <a:r>
                <a:rPr lang="zh-CN" altLang="en-US" sz="2000" b="0">
                  <a:solidFill>
                    <a:srgbClr val="000099"/>
                  </a:solidFill>
                  <a:latin typeface="Times New Roman" pitchFamily="18" charset="0"/>
                  <a:ea typeface="黑体" pitchFamily="49" charset="-122"/>
                </a:rPr>
                <a:t>明文（</a:t>
              </a:r>
              <a:r>
                <a:rPr lang="en-US" altLang="zh-CN" sz="2000" b="0">
                  <a:solidFill>
                    <a:srgbClr val="000099"/>
                  </a:solidFill>
                  <a:latin typeface="Times New Roman" pitchFamily="18" charset="0"/>
                  <a:ea typeface="黑体" pitchFamily="49" charset="-122"/>
                </a:rPr>
                <a:t>64bits</a:t>
              </a:r>
              <a:r>
                <a:rPr lang="zh-CN" altLang="en-US" sz="2000" b="0">
                  <a:solidFill>
                    <a:srgbClr val="000099"/>
                  </a:solidFill>
                  <a:latin typeface="Times New Roman" pitchFamily="18" charset="0"/>
                  <a:ea typeface="黑体" pitchFamily="49" charset="-122"/>
                </a:rPr>
                <a:t>）</a:t>
              </a:r>
            </a:p>
          </p:txBody>
        </p:sp>
        <p:sp>
          <p:nvSpPr>
            <p:cNvPr id="5" name="Rectangle 4">
              <a:extLst>
                <a:ext uri="{FF2B5EF4-FFF2-40B4-BE49-F238E27FC236}">
                  <a16:creationId xmlns:a16="http://schemas.microsoft.com/office/drawing/2014/main" id="{5ABEE022-4F81-405C-BA48-D4CC73824B36}"/>
                </a:ext>
              </a:extLst>
            </p:cNvPr>
            <p:cNvSpPr>
              <a:spLocks noChangeArrowheads="1"/>
            </p:cNvSpPr>
            <p:nvPr/>
          </p:nvSpPr>
          <p:spPr bwMode="auto">
            <a:xfrm>
              <a:off x="2207853" y="3662723"/>
              <a:ext cx="2447925" cy="360363"/>
            </a:xfrm>
            <a:prstGeom prst="rect">
              <a:avLst/>
            </a:prstGeom>
            <a:noFill/>
            <a:ln w="28575">
              <a:solidFill>
                <a:srgbClr val="333399"/>
              </a:solidFill>
              <a:miter lim="800000"/>
              <a:headEnd/>
              <a:tailEnd/>
            </a:ln>
          </p:spPr>
          <p:txBody>
            <a:bodyPr wrap="none" anchor="ctr"/>
            <a:lstStyle/>
            <a:p>
              <a:pPr algn="ctr"/>
              <a:r>
                <a:rPr lang="en-US" altLang="zh-CN" sz="2000" dirty="0">
                  <a:solidFill>
                    <a:srgbClr val="000099"/>
                  </a:solidFill>
                  <a:latin typeface="Times New Roman" pitchFamily="18" charset="0"/>
                  <a:ea typeface="黑体" pitchFamily="49" charset="-122"/>
                </a:rPr>
                <a:t>L</a:t>
              </a:r>
              <a:r>
                <a:rPr lang="en-US" altLang="zh-CN" sz="2000" baseline="-25000" dirty="0">
                  <a:solidFill>
                    <a:srgbClr val="000099"/>
                  </a:solidFill>
                  <a:latin typeface="Times New Roman" pitchFamily="18" charset="0"/>
                  <a:ea typeface="黑体" pitchFamily="49" charset="-122"/>
                </a:rPr>
                <a:t>i-1</a:t>
              </a:r>
              <a:r>
                <a:rPr lang="en-US" altLang="zh-CN" dirty="0">
                  <a:solidFill>
                    <a:srgbClr val="000099"/>
                  </a:solidFill>
                  <a:latin typeface="Garamond" pitchFamily="18" charset="0"/>
                </a:rPr>
                <a:t>(32bits)</a:t>
              </a:r>
            </a:p>
          </p:txBody>
        </p:sp>
        <p:sp>
          <p:nvSpPr>
            <p:cNvPr id="6" name="Rectangle 5">
              <a:extLst>
                <a:ext uri="{FF2B5EF4-FFF2-40B4-BE49-F238E27FC236}">
                  <a16:creationId xmlns:a16="http://schemas.microsoft.com/office/drawing/2014/main" id="{9AA57FE2-24AA-4F73-A4C2-B4AB9A94F094}"/>
                </a:ext>
              </a:extLst>
            </p:cNvPr>
            <p:cNvSpPr>
              <a:spLocks noChangeArrowheads="1"/>
            </p:cNvSpPr>
            <p:nvPr/>
          </p:nvSpPr>
          <p:spPr bwMode="auto">
            <a:xfrm>
              <a:off x="4655778" y="3662723"/>
              <a:ext cx="2305050" cy="360363"/>
            </a:xfrm>
            <a:prstGeom prst="rect">
              <a:avLst/>
            </a:prstGeom>
            <a:noFill/>
            <a:ln w="28575">
              <a:solidFill>
                <a:srgbClr val="333399"/>
              </a:solidFill>
              <a:miter lim="800000"/>
              <a:headEnd/>
              <a:tailEnd/>
            </a:ln>
          </p:spPr>
          <p:txBody>
            <a:bodyPr wrap="none" anchor="ctr"/>
            <a:lstStyle/>
            <a:p>
              <a:pPr algn="ctr"/>
              <a:r>
                <a:rPr lang="en-US" altLang="zh-CN" sz="2000" dirty="0">
                  <a:solidFill>
                    <a:srgbClr val="000099"/>
                  </a:solidFill>
                  <a:latin typeface="Times New Roman" pitchFamily="18" charset="0"/>
                  <a:ea typeface="黑体" pitchFamily="49" charset="-122"/>
                </a:rPr>
                <a:t>R</a:t>
              </a:r>
              <a:r>
                <a:rPr lang="en-US" altLang="zh-CN" sz="2000" baseline="-25000" dirty="0">
                  <a:solidFill>
                    <a:srgbClr val="000099"/>
                  </a:solidFill>
                  <a:latin typeface="Times New Roman" pitchFamily="18" charset="0"/>
                  <a:ea typeface="黑体" pitchFamily="49" charset="-122"/>
                </a:rPr>
                <a:t>i-1</a:t>
              </a:r>
              <a:r>
                <a:rPr lang="en-US" altLang="zh-CN" dirty="0">
                  <a:solidFill>
                    <a:srgbClr val="000099"/>
                  </a:solidFill>
                  <a:latin typeface="Garamond" pitchFamily="18" charset="0"/>
                </a:rPr>
                <a:t>(32bits)</a:t>
              </a:r>
            </a:p>
          </p:txBody>
        </p:sp>
        <p:sp>
          <p:nvSpPr>
            <p:cNvPr id="7" name="Line 7">
              <a:extLst>
                <a:ext uri="{FF2B5EF4-FFF2-40B4-BE49-F238E27FC236}">
                  <a16:creationId xmlns:a16="http://schemas.microsoft.com/office/drawing/2014/main" id="{B70B5B63-33E4-4F6E-B2E1-12D31E58ED68}"/>
                </a:ext>
              </a:extLst>
            </p:cNvPr>
            <p:cNvSpPr>
              <a:spLocks noChangeShapeType="1"/>
            </p:cNvSpPr>
            <p:nvPr/>
          </p:nvSpPr>
          <p:spPr bwMode="auto">
            <a:xfrm flipH="1">
              <a:off x="3431816" y="4383448"/>
              <a:ext cx="2376487" cy="647700"/>
            </a:xfrm>
            <a:prstGeom prst="line">
              <a:avLst/>
            </a:prstGeom>
            <a:noFill/>
            <a:ln w="28575">
              <a:solidFill>
                <a:srgbClr val="333399"/>
              </a:solidFill>
              <a:round/>
              <a:headEnd/>
              <a:tailEnd/>
            </a:ln>
          </p:spPr>
          <p:txBody>
            <a:bodyPr/>
            <a:lstStyle/>
            <a:p>
              <a:endParaRPr lang="zh-CN" altLang="en-US"/>
            </a:p>
          </p:txBody>
        </p:sp>
        <p:sp>
          <p:nvSpPr>
            <p:cNvPr id="8" name="Rectangle 9">
              <a:extLst>
                <a:ext uri="{FF2B5EF4-FFF2-40B4-BE49-F238E27FC236}">
                  <a16:creationId xmlns:a16="http://schemas.microsoft.com/office/drawing/2014/main" id="{1C1B3206-E8D1-450C-AB1D-A76626578ACB}"/>
                </a:ext>
              </a:extLst>
            </p:cNvPr>
            <p:cNvSpPr>
              <a:spLocks noChangeArrowheads="1"/>
            </p:cNvSpPr>
            <p:nvPr/>
          </p:nvSpPr>
          <p:spPr bwMode="auto">
            <a:xfrm>
              <a:off x="2207853" y="5320073"/>
              <a:ext cx="2447925" cy="360363"/>
            </a:xfrm>
            <a:prstGeom prst="rect">
              <a:avLst/>
            </a:prstGeom>
            <a:noFill/>
            <a:ln w="28575">
              <a:solidFill>
                <a:srgbClr val="333399"/>
              </a:solidFill>
              <a:miter lim="800000"/>
              <a:headEnd/>
              <a:tailEnd/>
            </a:ln>
          </p:spPr>
          <p:txBody>
            <a:bodyPr wrap="none" anchor="ctr"/>
            <a:lstStyle/>
            <a:p>
              <a:pPr algn="ctr"/>
              <a:r>
                <a:rPr lang="en-US" altLang="zh-CN" sz="2000" dirty="0">
                  <a:solidFill>
                    <a:srgbClr val="000099"/>
                  </a:solidFill>
                  <a:latin typeface="Times New Roman" pitchFamily="18" charset="0"/>
                  <a:ea typeface="黑体" pitchFamily="49" charset="-122"/>
                </a:rPr>
                <a:t>L</a:t>
              </a:r>
              <a:r>
                <a:rPr lang="en-US" altLang="zh-CN" sz="2000" baseline="-25000" dirty="0">
                  <a:solidFill>
                    <a:srgbClr val="000099"/>
                  </a:solidFill>
                  <a:latin typeface="Times New Roman" pitchFamily="18" charset="0"/>
                  <a:ea typeface="黑体" pitchFamily="49" charset="-122"/>
                </a:rPr>
                <a:t>i</a:t>
              </a:r>
              <a:r>
                <a:rPr lang="en-US" altLang="zh-CN" sz="2000" dirty="0">
                  <a:solidFill>
                    <a:srgbClr val="000099"/>
                  </a:solidFill>
                  <a:latin typeface="Times New Roman" pitchFamily="18" charset="0"/>
                  <a:ea typeface="黑体" pitchFamily="49" charset="-122"/>
                </a:rPr>
                <a:t>=R</a:t>
              </a:r>
              <a:r>
                <a:rPr lang="en-US" altLang="zh-CN" sz="2000" baseline="-25000" dirty="0">
                  <a:solidFill>
                    <a:srgbClr val="000099"/>
                  </a:solidFill>
                  <a:latin typeface="Times New Roman" pitchFamily="18" charset="0"/>
                  <a:ea typeface="黑体" pitchFamily="49" charset="-122"/>
                </a:rPr>
                <a:t>i-1</a:t>
              </a:r>
            </a:p>
          </p:txBody>
        </p:sp>
        <p:sp>
          <p:nvSpPr>
            <p:cNvPr id="9" name="Rectangle 10">
              <a:extLst>
                <a:ext uri="{FF2B5EF4-FFF2-40B4-BE49-F238E27FC236}">
                  <a16:creationId xmlns:a16="http://schemas.microsoft.com/office/drawing/2014/main" id="{F3D112DE-66E2-4D04-9C67-9838D3648AB2}"/>
                </a:ext>
              </a:extLst>
            </p:cNvPr>
            <p:cNvSpPr>
              <a:spLocks noChangeArrowheads="1"/>
            </p:cNvSpPr>
            <p:nvPr/>
          </p:nvSpPr>
          <p:spPr bwMode="auto">
            <a:xfrm>
              <a:off x="4655778" y="5320073"/>
              <a:ext cx="2305050" cy="360363"/>
            </a:xfrm>
            <a:prstGeom prst="rect">
              <a:avLst/>
            </a:prstGeom>
            <a:noFill/>
            <a:ln w="28575">
              <a:solidFill>
                <a:srgbClr val="333399"/>
              </a:solidFill>
              <a:miter lim="800000"/>
              <a:headEnd/>
              <a:tailEnd/>
            </a:ln>
          </p:spPr>
          <p:txBody>
            <a:bodyPr wrap="none" anchor="ctr"/>
            <a:lstStyle/>
            <a:p>
              <a:pPr algn="ctr"/>
              <a:r>
                <a:rPr lang="en-US" altLang="zh-CN" sz="2000" dirty="0">
                  <a:solidFill>
                    <a:srgbClr val="000099"/>
                  </a:solidFill>
                  <a:latin typeface="Times New Roman" pitchFamily="18" charset="0"/>
                  <a:ea typeface="黑体" pitchFamily="49" charset="-122"/>
                </a:rPr>
                <a:t>R</a:t>
              </a:r>
              <a:r>
                <a:rPr lang="en-US" altLang="zh-CN" sz="2000" baseline="-25000" dirty="0">
                  <a:solidFill>
                    <a:srgbClr val="000099"/>
                  </a:solidFill>
                  <a:latin typeface="Times New Roman" pitchFamily="18" charset="0"/>
                  <a:ea typeface="黑体" pitchFamily="49" charset="-122"/>
                </a:rPr>
                <a:t>i</a:t>
              </a:r>
              <a:r>
                <a:rPr lang="en-US" altLang="zh-CN" dirty="0">
                  <a:solidFill>
                    <a:srgbClr val="000099"/>
                  </a:solidFill>
                  <a:latin typeface="Garamond" pitchFamily="18" charset="0"/>
                </a:rPr>
                <a:t>=L</a:t>
              </a:r>
              <a:r>
                <a:rPr lang="en-US" altLang="zh-CN" baseline="-25000" dirty="0">
                  <a:solidFill>
                    <a:srgbClr val="000099"/>
                  </a:solidFill>
                  <a:latin typeface="Garamond" pitchFamily="18" charset="0"/>
                </a:rPr>
                <a:t>i-1       </a:t>
              </a:r>
              <a:r>
                <a:rPr lang="en-US" altLang="zh-CN" b="0" i="1" dirty="0">
                  <a:solidFill>
                    <a:srgbClr val="000099"/>
                  </a:solidFill>
                  <a:latin typeface="Garamond" pitchFamily="18" charset="0"/>
                </a:rPr>
                <a:t>f</a:t>
              </a:r>
              <a:r>
                <a:rPr lang="en-US" altLang="zh-CN" dirty="0">
                  <a:solidFill>
                    <a:srgbClr val="000099"/>
                  </a:solidFill>
                  <a:latin typeface="Garamond" pitchFamily="18" charset="0"/>
                </a:rPr>
                <a:t>(R</a:t>
              </a:r>
              <a:r>
                <a:rPr lang="en-US" altLang="zh-CN" baseline="-25000" dirty="0">
                  <a:solidFill>
                    <a:srgbClr val="000099"/>
                  </a:solidFill>
                  <a:latin typeface="Garamond" pitchFamily="18" charset="0"/>
                </a:rPr>
                <a:t>i-1</a:t>
              </a:r>
              <a:r>
                <a:rPr lang="en-US" altLang="zh-CN" dirty="0">
                  <a:solidFill>
                    <a:srgbClr val="000099"/>
                  </a:solidFill>
                  <a:latin typeface="Garamond" pitchFamily="18" charset="0"/>
                </a:rPr>
                <a:t>,k</a:t>
              </a:r>
              <a:r>
                <a:rPr lang="en-US" altLang="zh-CN" baseline="-25000" dirty="0">
                  <a:solidFill>
                    <a:srgbClr val="000099"/>
                  </a:solidFill>
                  <a:latin typeface="Garamond" pitchFamily="18" charset="0"/>
                </a:rPr>
                <a:t>i</a:t>
              </a:r>
              <a:r>
                <a:rPr lang="en-US" altLang="zh-CN" dirty="0">
                  <a:solidFill>
                    <a:srgbClr val="000099"/>
                  </a:solidFill>
                  <a:latin typeface="Garamond" pitchFamily="18" charset="0"/>
                </a:rPr>
                <a:t>)</a:t>
              </a:r>
            </a:p>
          </p:txBody>
        </p:sp>
        <p:sp>
          <p:nvSpPr>
            <p:cNvPr id="10" name="Line 12">
              <a:extLst>
                <a:ext uri="{FF2B5EF4-FFF2-40B4-BE49-F238E27FC236}">
                  <a16:creationId xmlns:a16="http://schemas.microsoft.com/office/drawing/2014/main" id="{15D3196F-93B9-47AF-A4AA-526C9998BF4D}"/>
                </a:ext>
              </a:extLst>
            </p:cNvPr>
            <p:cNvSpPr>
              <a:spLocks noChangeShapeType="1"/>
            </p:cNvSpPr>
            <p:nvPr/>
          </p:nvSpPr>
          <p:spPr bwMode="auto">
            <a:xfrm>
              <a:off x="3431816" y="4383448"/>
              <a:ext cx="2879725" cy="503238"/>
            </a:xfrm>
            <a:prstGeom prst="line">
              <a:avLst/>
            </a:prstGeom>
            <a:noFill/>
            <a:ln w="28575">
              <a:solidFill>
                <a:srgbClr val="333399"/>
              </a:solidFill>
              <a:round/>
              <a:headEnd/>
              <a:tailEnd type="triangle" w="med" len="med"/>
            </a:ln>
          </p:spPr>
          <p:txBody>
            <a:bodyPr/>
            <a:lstStyle/>
            <a:p>
              <a:endParaRPr lang="zh-CN" altLang="en-US"/>
            </a:p>
          </p:txBody>
        </p:sp>
        <p:sp>
          <p:nvSpPr>
            <p:cNvPr id="11" name="Line 14">
              <a:extLst>
                <a:ext uri="{FF2B5EF4-FFF2-40B4-BE49-F238E27FC236}">
                  <a16:creationId xmlns:a16="http://schemas.microsoft.com/office/drawing/2014/main" id="{44937B3F-D2BA-479D-853C-6233BDE98FDE}"/>
                </a:ext>
              </a:extLst>
            </p:cNvPr>
            <p:cNvSpPr>
              <a:spLocks noChangeShapeType="1"/>
            </p:cNvSpPr>
            <p:nvPr/>
          </p:nvSpPr>
          <p:spPr bwMode="auto">
            <a:xfrm>
              <a:off x="7392628" y="3807186"/>
              <a:ext cx="0" cy="863600"/>
            </a:xfrm>
            <a:prstGeom prst="line">
              <a:avLst/>
            </a:prstGeom>
            <a:noFill/>
            <a:ln w="28575">
              <a:solidFill>
                <a:srgbClr val="333399"/>
              </a:solidFill>
              <a:round/>
              <a:headEnd/>
              <a:tailEnd type="triangle" w="med" len="med"/>
            </a:ln>
          </p:spPr>
          <p:txBody>
            <a:bodyPr/>
            <a:lstStyle/>
            <a:p>
              <a:endParaRPr lang="zh-CN" altLang="en-US"/>
            </a:p>
          </p:txBody>
        </p:sp>
        <p:sp>
          <p:nvSpPr>
            <p:cNvPr id="12" name="Oval 15">
              <a:extLst>
                <a:ext uri="{FF2B5EF4-FFF2-40B4-BE49-F238E27FC236}">
                  <a16:creationId xmlns:a16="http://schemas.microsoft.com/office/drawing/2014/main" id="{EA280E4D-3A56-415A-9B25-78299E7F20B0}"/>
                </a:ext>
              </a:extLst>
            </p:cNvPr>
            <p:cNvSpPr>
              <a:spLocks noChangeArrowheads="1"/>
            </p:cNvSpPr>
            <p:nvPr/>
          </p:nvSpPr>
          <p:spPr bwMode="auto">
            <a:xfrm>
              <a:off x="7176728" y="4670786"/>
              <a:ext cx="431800" cy="431800"/>
            </a:xfrm>
            <a:prstGeom prst="ellipse">
              <a:avLst/>
            </a:prstGeom>
            <a:noFill/>
            <a:ln w="28575">
              <a:solidFill>
                <a:srgbClr val="333399"/>
              </a:solidFill>
              <a:round/>
              <a:headEnd/>
              <a:tailEnd/>
            </a:ln>
          </p:spPr>
          <p:txBody>
            <a:bodyPr wrap="none" anchor="ctr"/>
            <a:lstStyle/>
            <a:p>
              <a:pPr algn="ctr"/>
              <a:r>
                <a:rPr lang="en-US" altLang="zh-CN" sz="2000" i="1">
                  <a:solidFill>
                    <a:srgbClr val="000099"/>
                  </a:solidFill>
                  <a:latin typeface="Times New Roman" pitchFamily="18" charset="0"/>
                  <a:ea typeface="黑体" pitchFamily="49" charset="-122"/>
                </a:rPr>
                <a:t>f</a:t>
              </a:r>
            </a:p>
          </p:txBody>
        </p:sp>
        <p:sp>
          <p:nvSpPr>
            <p:cNvPr id="13" name="Line 16">
              <a:extLst>
                <a:ext uri="{FF2B5EF4-FFF2-40B4-BE49-F238E27FC236}">
                  <a16:creationId xmlns:a16="http://schemas.microsoft.com/office/drawing/2014/main" id="{DBA77126-9657-4DA6-B795-890D2AEECEB6}"/>
                </a:ext>
              </a:extLst>
            </p:cNvPr>
            <p:cNvSpPr>
              <a:spLocks noChangeShapeType="1"/>
            </p:cNvSpPr>
            <p:nvPr/>
          </p:nvSpPr>
          <p:spPr bwMode="auto">
            <a:xfrm flipH="1">
              <a:off x="7608528" y="4886686"/>
              <a:ext cx="576263" cy="0"/>
            </a:xfrm>
            <a:prstGeom prst="line">
              <a:avLst/>
            </a:prstGeom>
            <a:noFill/>
            <a:ln w="28575">
              <a:solidFill>
                <a:srgbClr val="333399"/>
              </a:solidFill>
              <a:round/>
              <a:headEnd/>
              <a:tailEnd type="triangle" w="med" len="med"/>
            </a:ln>
          </p:spPr>
          <p:txBody>
            <a:bodyPr/>
            <a:lstStyle/>
            <a:p>
              <a:endParaRPr lang="zh-CN" altLang="en-US"/>
            </a:p>
          </p:txBody>
        </p:sp>
        <p:sp>
          <p:nvSpPr>
            <p:cNvPr id="14" name="Rectangle 17">
              <a:extLst>
                <a:ext uri="{FF2B5EF4-FFF2-40B4-BE49-F238E27FC236}">
                  <a16:creationId xmlns:a16="http://schemas.microsoft.com/office/drawing/2014/main" id="{6FD07B9C-4099-4E78-9A9A-6AF65E0BD9B0}"/>
                </a:ext>
              </a:extLst>
            </p:cNvPr>
            <p:cNvSpPr>
              <a:spLocks noChangeArrowheads="1"/>
            </p:cNvSpPr>
            <p:nvPr/>
          </p:nvSpPr>
          <p:spPr bwMode="auto">
            <a:xfrm>
              <a:off x="8184791" y="4670786"/>
              <a:ext cx="576262" cy="431800"/>
            </a:xfrm>
            <a:prstGeom prst="rect">
              <a:avLst/>
            </a:prstGeom>
            <a:noFill/>
            <a:ln w="28575">
              <a:solidFill>
                <a:srgbClr val="333399"/>
              </a:solidFill>
              <a:miter lim="800000"/>
              <a:headEnd/>
              <a:tailEnd/>
            </a:ln>
          </p:spPr>
          <p:txBody>
            <a:bodyPr wrap="none" anchor="ctr"/>
            <a:lstStyle/>
            <a:p>
              <a:pPr algn="ctr"/>
              <a:r>
                <a:rPr lang="en-US" altLang="zh-CN" sz="2000" dirty="0">
                  <a:solidFill>
                    <a:srgbClr val="000099"/>
                  </a:solidFill>
                  <a:latin typeface="Times New Roman" pitchFamily="18" charset="0"/>
                  <a:ea typeface="黑体" pitchFamily="49" charset="-122"/>
                </a:rPr>
                <a:t>k</a:t>
              </a:r>
              <a:r>
                <a:rPr lang="en-US" altLang="zh-CN" sz="2000" i="1" baseline="-25000" dirty="0">
                  <a:solidFill>
                    <a:srgbClr val="000099"/>
                  </a:solidFill>
                  <a:latin typeface="Times New Roman" pitchFamily="18" charset="0"/>
                  <a:ea typeface="黑体" pitchFamily="49" charset="-122"/>
                </a:rPr>
                <a:t>i</a:t>
              </a:r>
            </a:p>
          </p:txBody>
        </p:sp>
        <p:sp>
          <p:nvSpPr>
            <p:cNvPr id="15" name="Line 18">
              <a:extLst>
                <a:ext uri="{FF2B5EF4-FFF2-40B4-BE49-F238E27FC236}">
                  <a16:creationId xmlns:a16="http://schemas.microsoft.com/office/drawing/2014/main" id="{7D463F1D-4435-4884-9C02-9B9EBE0DD1A8}"/>
                </a:ext>
              </a:extLst>
            </p:cNvPr>
            <p:cNvSpPr>
              <a:spLocks noChangeShapeType="1"/>
            </p:cNvSpPr>
            <p:nvPr/>
          </p:nvSpPr>
          <p:spPr bwMode="auto">
            <a:xfrm flipH="1">
              <a:off x="6671903" y="4886686"/>
              <a:ext cx="504825" cy="0"/>
            </a:xfrm>
            <a:prstGeom prst="line">
              <a:avLst/>
            </a:prstGeom>
            <a:noFill/>
            <a:ln w="28575">
              <a:solidFill>
                <a:srgbClr val="333399"/>
              </a:solidFill>
              <a:round/>
              <a:headEnd/>
              <a:tailEnd type="triangle" w="med" len="med"/>
            </a:ln>
          </p:spPr>
          <p:txBody>
            <a:bodyPr/>
            <a:lstStyle/>
            <a:p>
              <a:endParaRPr lang="zh-CN" altLang="en-US"/>
            </a:p>
          </p:txBody>
        </p:sp>
        <p:sp>
          <p:nvSpPr>
            <p:cNvPr id="16" name="Line 21">
              <a:extLst>
                <a:ext uri="{FF2B5EF4-FFF2-40B4-BE49-F238E27FC236}">
                  <a16:creationId xmlns:a16="http://schemas.microsoft.com/office/drawing/2014/main" id="{101FC7AF-27DB-4E4D-BBAC-D455A1EF03AA}"/>
                </a:ext>
              </a:extLst>
            </p:cNvPr>
            <p:cNvSpPr>
              <a:spLocks noChangeShapeType="1"/>
            </p:cNvSpPr>
            <p:nvPr/>
          </p:nvSpPr>
          <p:spPr bwMode="auto">
            <a:xfrm>
              <a:off x="4655778" y="2583223"/>
              <a:ext cx="0" cy="287338"/>
            </a:xfrm>
            <a:prstGeom prst="line">
              <a:avLst/>
            </a:prstGeom>
            <a:noFill/>
            <a:ln w="28575">
              <a:solidFill>
                <a:srgbClr val="000080"/>
              </a:solidFill>
              <a:round/>
              <a:headEnd/>
              <a:tailEnd type="triangle" w="med" len="med"/>
            </a:ln>
          </p:spPr>
          <p:txBody>
            <a:bodyPr/>
            <a:lstStyle/>
            <a:p>
              <a:endParaRPr lang="zh-CN" altLang="en-US"/>
            </a:p>
          </p:txBody>
        </p:sp>
        <p:sp>
          <p:nvSpPr>
            <p:cNvPr id="17" name="Line 22">
              <a:extLst>
                <a:ext uri="{FF2B5EF4-FFF2-40B4-BE49-F238E27FC236}">
                  <a16:creationId xmlns:a16="http://schemas.microsoft.com/office/drawing/2014/main" id="{0A3FF6D7-859A-45FE-AE77-15420EE68E73}"/>
                </a:ext>
              </a:extLst>
            </p:cNvPr>
            <p:cNvSpPr>
              <a:spLocks noChangeShapeType="1"/>
            </p:cNvSpPr>
            <p:nvPr/>
          </p:nvSpPr>
          <p:spPr bwMode="auto">
            <a:xfrm>
              <a:off x="4655778" y="3375386"/>
              <a:ext cx="0" cy="287337"/>
            </a:xfrm>
            <a:prstGeom prst="line">
              <a:avLst/>
            </a:prstGeom>
            <a:noFill/>
            <a:ln w="28575">
              <a:solidFill>
                <a:srgbClr val="333399"/>
              </a:solidFill>
              <a:round/>
              <a:headEnd/>
              <a:tailEnd type="triangle" w="med" len="med"/>
            </a:ln>
          </p:spPr>
          <p:txBody>
            <a:bodyPr/>
            <a:lstStyle/>
            <a:p>
              <a:endParaRPr lang="zh-CN" altLang="en-US"/>
            </a:p>
          </p:txBody>
        </p:sp>
        <p:sp>
          <p:nvSpPr>
            <p:cNvPr id="18" name="AutoShape 3">
              <a:extLst>
                <a:ext uri="{FF2B5EF4-FFF2-40B4-BE49-F238E27FC236}">
                  <a16:creationId xmlns:a16="http://schemas.microsoft.com/office/drawing/2014/main" id="{C250D033-6AF6-4B5C-AD10-EC9BA7A803A5}"/>
                </a:ext>
              </a:extLst>
            </p:cNvPr>
            <p:cNvSpPr>
              <a:spLocks noChangeArrowheads="1"/>
            </p:cNvSpPr>
            <p:nvPr/>
          </p:nvSpPr>
          <p:spPr bwMode="auto">
            <a:xfrm>
              <a:off x="2950042" y="2862809"/>
              <a:ext cx="3529012" cy="504825"/>
            </a:xfrm>
            <a:prstGeom prst="flowChartAlternateProcess">
              <a:avLst/>
            </a:prstGeom>
            <a:noFill/>
            <a:ln w="28575">
              <a:solidFill>
                <a:srgbClr val="333399"/>
              </a:solidFill>
              <a:miter lim="800000"/>
              <a:headEnd/>
              <a:tailEnd/>
            </a:ln>
          </p:spPr>
          <p:txBody>
            <a:bodyPr wrap="none" anchor="ctr"/>
            <a:lstStyle/>
            <a:p>
              <a:pPr algn="ctr"/>
              <a:r>
                <a:rPr lang="en-US" altLang="zh-CN" sz="2000" b="0">
                  <a:solidFill>
                    <a:srgbClr val="000099"/>
                  </a:solidFill>
                  <a:latin typeface="Times New Roman" pitchFamily="18" charset="0"/>
                  <a:ea typeface="黑体" pitchFamily="49" charset="-122"/>
                </a:rPr>
                <a:t>IP</a:t>
              </a:r>
              <a:r>
                <a:rPr lang="zh-CN" altLang="en-US" sz="2000" b="0">
                  <a:solidFill>
                    <a:srgbClr val="000099"/>
                  </a:solidFill>
                  <a:latin typeface="Times New Roman" pitchFamily="18" charset="0"/>
                  <a:ea typeface="黑体" pitchFamily="49" charset="-122"/>
                </a:rPr>
                <a:t>置换（</a:t>
              </a:r>
              <a:r>
                <a:rPr lang="en-US" altLang="zh-CN" sz="2000" b="0">
                  <a:solidFill>
                    <a:srgbClr val="000099"/>
                  </a:solidFill>
                  <a:latin typeface="Times New Roman" pitchFamily="18" charset="0"/>
                  <a:ea typeface="黑体" pitchFamily="49" charset="-122"/>
                </a:rPr>
                <a:t>64bits</a:t>
              </a:r>
              <a:r>
                <a:rPr lang="zh-CN" altLang="en-US" sz="2000" b="0">
                  <a:solidFill>
                    <a:srgbClr val="000099"/>
                  </a:solidFill>
                  <a:latin typeface="Times New Roman" pitchFamily="18" charset="0"/>
                  <a:ea typeface="黑体" pitchFamily="49" charset="-122"/>
                </a:rPr>
                <a:t>）</a:t>
              </a:r>
            </a:p>
          </p:txBody>
        </p:sp>
        <p:sp>
          <p:nvSpPr>
            <p:cNvPr id="19" name="Line 6">
              <a:extLst>
                <a:ext uri="{FF2B5EF4-FFF2-40B4-BE49-F238E27FC236}">
                  <a16:creationId xmlns:a16="http://schemas.microsoft.com/office/drawing/2014/main" id="{0A71A6C4-5BC0-4A6D-B9F2-016315F18EA2}"/>
                </a:ext>
              </a:extLst>
            </p:cNvPr>
            <p:cNvSpPr>
              <a:spLocks noChangeShapeType="1"/>
            </p:cNvSpPr>
            <p:nvPr/>
          </p:nvSpPr>
          <p:spPr bwMode="auto">
            <a:xfrm>
              <a:off x="5825766" y="4009592"/>
              <a:ext cx="0" cy="360362"/>
            </a:xfrm>
            <a:prstGeom prst="line">
              <a:avLst/>
            </a:prstGeom>
            <a:noFill/>
            <a:ln w="28575">
              <a:solidFill>
                <a:srgbClr val="333399"/>
              </a:solidFill>
              <a:round/>
              <a:headEnd/>
              <a:tailEnd/>
            </a:ln>
          </p:spPr>
          <p:txBody>
            <a:bodyPr/>
            <a:lstStyle/>
            <a:p>
              <a:endParaRPr lang="zh-CN" altLang="en-US"/>
            </a:p>
          </p:txBody>
        </p:sp>
        <p:sp>
          <p:nvSpPr>
            <p:cNvPr id="20" name="Line 8">
              <a:extLst>
                <a:ext uri="{FF2B5EF4-FFF2-40B4-BE49-F238E27FC236}">
                  <a16:creationId xmlns:a16="http://schemas.microsoft.com/office/drawing/2014/main" id="{A0766E0A-897C-4632-94A6-449B9E738FAC}"/>
                </a:ext>
              </a:extLst>
            </p:cNvPr>
            <p:cNvSpPr>
              <a:spLocks noChangeShapeType="1"/>
            </p:cNvSpPr>
            <p:nvPr/>
          </p:nvSpPr>
          <p:spPr bwMode="auto">
            <a:xfrm>
              <a:off x="3449279" y="5017654"/>
              <a:ext cx="0" cy="288925"/>
            </a:xfrm>
            <a:prstGeom prst="line">
              <a:avLst/>
            </a:prstGeom>
            <a:noFill/>
            <a:ln w="28575">
              <a:solidFill>
                <a:srgbClr val="333399"/>
              </a:solidFill>
              <a:round/>
              <a:headEnd/>
              <a:tailEnd type="triangle" w="med" len="med"/>
            </a:ln>
          </p:spPr>
          <p:txBody>
            <a:bodyPr/>
            <a:lstStyle/>
            <a:p>
              <a:endParaRPr lang="zh-CN" altLang="en-US"/>
            </a:p>
          </p:txBody>
        </p:sp>
        <p:sp>
          <p:nvSpPr>
            <p:cNvPr id="21" name="Line 11">
              <a:extLst>
                <a:ext uri="{FF2B5EF4-FFF2-40B4-BE49-F238E27FC236}">
                  <a16:creationId xmlns:a16="http://schemas.microsoft.com/office/drawing/2014/main" id="{B1631706-13F3-4AF9-B8AF-3BAF0BCC7555}"/>
                </a:ext>
              </a:extLst>
            </p:cNvPr>
            <p:cNvSpPr>
              <a:spLocks noChangeShapeType="1"/>
            </p:cNvSpPr>
            <p:nvPr/>
          </p:nvSpPr>
          <p:spPr bwMode="auto">
            <a:xfrm>
              <a:off x="3449279" y="4009592"/>
              <a:ext cx="0" cy="360362"/>
            </a:xfrm>
            <a:prstGeom prst="line">
              <a:avLst/>
            </a:prstGeom>
            <a:noFill/>
            <a:ln w="28575">
              <a:solidFill>
                <a:srgbClr val="333399"/>
              </a:solidFill>
              <a:round/>
              <a:headEnd/>
              <a:tailEnd/>
            </a:ln>
          </p:spPr>
          <p:txBody>
            <a:bodyPr/>
            <a:lstStyle/>
            <a:p>
              <a:endParaRPr lang="zh-CN" altLang="en-US"/>
            </a:p>
          </p:txBody>
        </p:sp>
        <p:sp>
          <p:nvSpPr>
            <p:cNvPr id="22" name="Oval 19">
              <a:extLst>
                <a:ext uri="{FF2B5EF4-FFF2-40B4-BE49-F238E27FC236}">
                  <a16:creationId xmlns:a16="http://schemas.microsoft.com/office/drawing/2014/main" id="{A3150740-07F9-4F03-A6CF-DAD0C3BA14AD}"/>
                </a:ext>
              </a:extLst>
            </p:cNvPr>
            <p:cNvSpPr>
              <a:spLocks noChangeArrowheads="1"/>
            </p:cNvSpPr>
            <p:nvPr/>
          </p:nvSpPr>
          <p:spPr bwMode="auto">
            <a:xfrm>
              <a:off x="6335354" y="4701742"/>
              <a:ext cx="344487" cy="342900"/>
            </a:xfrm>
            <a:prstGeom prst="ellipse">
              <a:avLst/>
            </a:prstGeom>
            <a:noFill/>
            <a:ln w="28575">
              <a:solidFill>
                <a:srgbClr val="333399"/>
              </a:solidFill>
              <a:round/>
              <a:headEnd/>
              <a:tailEnd/>
            </a:ln>
          </p:spPr>
          <p:txBody>
            <a:bodyPr wrap="none" anchor="ctr"/>
            <a:lstStyle/>
            <a:p>
              <a:pPr algn="ctr"/>
              <a:r>
                <a:rPr lang="en-US" altLang="zh-CN" sz="2000" dirty="0">
                  <a:solidFill>
                    <a:srgbClr val="000099"/>
                  </a:solidFill>
                  <a:latin typeface="Times New Roman" pitchFamily="18" charset="0"/>
                  <a:ea typeface="黑体" pitchFamily="49" charset="-122"/>
                </a:rPr>
                <a:t>+</a:t>
              </a:r>
            </a:p>
          </p:txBody>
        </p:sp>
        <p:sp>
          <p:nvSpPr>
            <p:cNvPr id="23" name="Line 20">
              <a:extLst>
                <a:ext uri="{FF2B5EF4-FFF2-40B4-BE49-F238E27FC236}">
                  <a16:creationId xmlns:a16="http://schemas.microsoft.com/office/drawing/2014/main" id="{D81B8521-55D1-4FE2-ABC9-583567B548E8}"/>
                </a:ext>
              </a:extLst>
            </p:cNvPr>
            <p:cNvSpPr>
              <a:spLocks noChangeShapeType="1"/>
            </p:cNvSpPr>
            <p:nvPr/>
          </p:nvSpPr>
          <p:spPr bwMode="auto">
            <a:xfrm>
              <a:off x="6494104" y="5043054"/>
              <a:ext cx="6350" cy="263525"/>
            </a:xfrm>
            <a:prstGeom prst="line">
              <a:avLst/>
            </a:prstGeom>
            <a:noFill/>
            <a:ln w="28575">
              <a:solidFill>
                <a:srgbClr val="333399"/>
              </a:solidFill>
              <a:round/>
              <a:headEnd/>
              <a:tailEnd type="triangle" w="med" len="med"/>
            </a:ln>
          </p:spPr>
          <p:txBody>
            <a:bodyPr/>
            <a:lstStyle/>
            <a:p>
              <a:endParaRPr lang="zh-CN" altLang="en-US"/>
            </a:p>
          </p:txBody>
        </p:sp>
        <p:sp>
          <p:nvSpPr>
            <p:cNvPr id="24" name="Oval 27">
              <a:extLst>
                <a:ext uri="{FF2B5EF4-FFF2-40B4-BE49-F238E27FC236}">
                  <a16:creationId xmlns:a16="http://schemas.microsoft.com/office/drawing/2014/main" id="{B6A977C8-AD84-4B97-97CE-CBBF7C1FC589}"/>
                </a:ext>
              </a:extLst>
            </p:cNvPr>
            <p:cNvSpPr>
              <a:spLocks noChangeArrowheads="1"/>
            </p:cNvSpPr>
            <p:nvPr/>
          </p:nvSpPr>
          <p:spPr bwMode="auto">
            <a:xfrm>
              <a:off x="5700353" y="5392304"/>
              <a:ext cx="215900" cy="215900"/>
            </a:xfrm>
            <a:prstGeom prst="ellipse">
              <a:avLst/>
            </a:prstGeom>
            <a:noFill/>
            <a:ln w="9525">
              <a:solidFill>
                <a:srgbClr val="000080"/>
              </a:solidFill>
              <a:round/>
              <a:headEnd/>
              <a:tailEnd/>
            </a:ln>
          </p:spPr>
          <p:txBody>
            <a:bodyPr wrap="none" anchor="ctr"/>
            <a:lstStyle/>
            <a:p>
              <a:pPr algn="ctr"/>
              <a:r>
                <a:rPr lang="en-US" altLang="zh-CN" dirty="0">
                  <a:latin typeface="Garamond" pitchFamily="18" charset="0"/>
                </a:rPr>
                <a:t>+</a:t>
              </a:r>
            </a:p>
          </p:txBody>
        </p:sp>
        <p:sp>
          <p:nvSpPr>
            <p:cNvPr id="25" name="Line 13">
              <a:extLst>
                <a:ext uri="{FF2B5EF4-FFF2-40B4-BE49-F238E27FC236}">
                  <a16:creationId xmlns:a16="http://schemas.microsoft.com/office/drawing/2014/main" id="{6B0FF841-DF37-45A1-A06D-8D0135654893}"/>
                </a:ext>
              </a:extLst>
            </p:cNvPr>
            <p:cNvSpPr>
              <a:spLocks noChangeShapeType="1"/>
            </p:cNvSpPr>
            <p:nvPr/>
          </p:nvSpPr>
          <p:spPr bwMode="auto">
            <a:xfrm>
              <a:off x="6960828" y="3818459"/>
              <a:ext cx="431800" cy="0"/>
            </a:xfrm>
            <a:prstGeom prst="line">
              <a:avLst/>
            </a:prstGeom>
            <a:noFill/>
            <a:ln w="28575">
              <a:solidFill>
                <a:srgbClr val="333399"/>
              </a:solidFill>
              <a:round/>
              <a:headEnd/>
              <a:tailEnd/>
            </a:ln>
          </p:spPr>
          <p:txBody>
            <a:bodyPr/>
            <a:lstStyle/>
            <a:p>
              <a:endParaRPr lang="zh-CN" altLang="en-US"/>
            </a:p>
          </p:txBody>
        </p:sp>
        <p:sp>
          <p:nvSpPr>
            <p:cNvPr id="26" name="Line 13">
              <a:extLst>
                <a:ext uri="{FF2B5EF4-FFF2-40B4-BE49-F238E27FC236}">
                  <a16:creationId xmlns:a16="http://schemas.microsoft.com/office/drawing/2014/main" id="{6B884E2B-148B-4785-A97D-5BA725903946}"/>
                </a:ext>
              </a:extLst>
            </p:cNvPr>
            <p:cNvSpPr>
              <a:spLocks noChangeShapeType="1"/>
            </p:cNvSpPr>
            <p:nvPr/>
          </p:nvSpPr>
          <p:spPr bwMode="auto">
            <a:xfrm>
              <a:off x="1776053" y="5500254"/>
              <a:ext cx="431800" cy="0"/>
            </a:xfrm>
            <a:prstGeom prst="line">
              <a:avLst/>
            </a:prstGeom>
            <a:noFill/>
            <a:ln w="28575">
              <a:solidFill>
                <a:srgbClr val="333399"/>
              </a:solidFill>
              <a:round/>
              <a:headEnd/>
              <a:tailEnd/>
            </a:ln>
          </p:spPr>
          <p:txBody>
            <a:bodyPr/>
            <a:lstStyle/>
            <a:p>
              <a:endParaRPr lang="zh-CN" altLang="en-US"/>
            </a:p>
          </p:txBody>
        </p:sp>
        <p:sp>
          <p:nvSpPr>
            <p:cNvPr id="27" name="Line 11">
              <a:extLst>
                <a:ext uri="{FF2B5EF4-FFF2-40B4-BE49-F238E27FC236}">
                  <a16:creationId xmlns:a16="http://schemas.microsoft.com/office/drawing/2014/main" id="{23B271BC-5551-4C58-B5AB-E73CFBEF6451}"/>
                </a:ext>
              </a:extLst>
            </p:cNvPr>
            <p:cNvSpPr>
              <a:spLocks noChangeShapeType="1"/>
            </p:cNvSpPr>
            <p:nvPr/>
          </p:nvSpPr>
          <p:spPr bwMode="auto">
            <a:xfrm>
              <a:off x="1776052" y="3818459"/>
              <a:ext cx="1" cy="1692047"/>
            </a:xfrm>
            <a:prstGeom prst="line">
              <a:avLst/>
            </a:prstGeom>
            <a:noFill/>
            <a:ln w="28575">
              <a:solidFill>
                <a:srgbClr val="333399"/>
              </a:solidFill>
              <a:round/>
              <a:headEnd/>
              <a:tailEnd/>
            </a:ln>
          </p:spPr>
          <p:txBody>
            <a:bodyPr/>
            <a:lstStyle/>
            <a:p>
              <a:endParaRPr lang="zh-CN" altLang="en-US"/>
            </a:p>
          </p:txBody>
        </p:sp>
        <p:sp>
          <p:nvSpPr>
            <p:cNvPr id="28" name="Line 13">
              <a:extLst>
                <a:ext uri="{FF2B5EF4-FFF2-40B4-BE49-F238E27FC236}">
                  <a16:creationId xmlns:a16="http://schemas.microsoft.com/office/drawing/2014/main" id="{B740B9C6-FA37-4B23-8D17-57ECCE44B991}"/>
                </a:ext>
              </a:extLst>
            </p:cNvPr>
            <p:cNvSpPr>
              <a:spLocks noChangeShapeType="1"/>
            </p:cNvSpPr>
            <p:nvPr/>
          </p:nvSpPr>
          <p:spPr bwMode="auto">
            <a:xfrm>
              <a:off x="1776052" y="3818459"/>
              <a:ext cx="431800" cy="0"/>
            </a:xfrm>
            <a:prstGeom prst="line">
              <a:avLst/>
            </a:prstGeom>
            <a:noFill/>
            <a:ln w="28575">
              <a:solidFill>
                <a:srgbClr val="333399"/>
              </a:solidFill>
              <a:round/>
              <a:headEnd type="none" w="med" len="med"/>
              <a:tailEnd type="arrow" w="med" len="med"/>
            </a:ln>
          </p:spPr>
          <p:txBody>
            <a:bodyPr/>
            <a:lstStyle/>
            <a:p>
              <a:endParaRPr lang="zh-CN" altLang="en-US"/>
            </a:p>
          </p:txBody>
        </p:sp>
        <p:sp>
          <p:nvSpPr>
            <p:cNvPr id="29" name="文本框 28">
              <a:extLst>
                <a:ext uri="{FF2B5EF4-FFF2-40B4-BE49-F238E27FC236}">
                  <a16:creationId xmlns:a16="http://schemas.microsoft.com/office/drawing/2014/main" id="{D9EBDB9B-5EBB-4DC0-9163-13CE0DCCD917}"/>
                </a:ext>
              </a:extLst>
            </p:cNvPr>
            <p:cNvSpPr txBox="1"/>
            <p:nvPr/>
          </p:nvSpPr>
          <p:spPr>
            <a:xfrm>
              <a:off x="1237650" y="4023086"/>
              <a:ext cx="549753" cy="1200329"/>
            </a:xfrm>
            <a:prstGeom prst="rect">
              <a:avLst/>
            </a:prstGeom>
            <a:noFill/>
          </p:spPr>
          <p:txBody>
            <a:bodyPr wrap="square" rtlCol="0">
              <a:spAutoFit/>
            </a:bodyPr>
            <a:lstStyle/>
            <a:p>
              <a:r>
                <a:rPr lang="zh-CN" altLang="en-US" dirty="0"/>
                <a:t>迭代</a:t>
              </a:r>
              <a:r>
                <a:rPr lang="en-US" altLang="zh-CN" dirty="0"/>
                <a:t>16</a:t>
              </a:r>
              <a:r>
                <a:rPr lang="zh-CN" altLang="en-US" dirty="0"/>
                <a:t>次</a:t>
              </a:r>
            </a:p>
          </p:txBody>
        </p:sp>
      </p:grpSp>
      <p:sp>
        <p:nvSpPr>
          <p:cNvPr id="30" name="矩形 29">
            <a:extLst>
              <a:ext uri="{FF2B5EF4-FFF2-40B4-BE49-F238E27FC236}">
                <a16:creationId xmlns:a16="http://schemas.microsoft.com/office/drawing/2014/main" id="{519A5381-6FF9-4CC5-BD46-6EDD29CD0A07}"/>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13110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a:extLst>
              <a:ext uri="{FF2B5EF4-FFF2-40B4-BE49-F238E27FC236}">
                <a16:creationId xmlns:a16="http://schemas.microsoft.com/office/drawing/2014/main" id="{37E082E8-F640-40E2-BEDA-F838CCA97E1F}"/>
              </a:ext>
            </a:extLst>
          </p:cNvPr>
          <p:cNvSpPr txBox="1"/>
          <p:nvPr/>
        </p:nvSpPr>
        <p:spPr>
          <a:xfrm>
            <a:off x="398029" y="2090732"/>
            <a:ext cx="3329189" cy="523220"/>
          </a:xfrm>
          <a:prstGeom prst="rect">
            <a:avLst/>
          </a:prstGeom>
          <a:noFill/>
        </p:spPr>
        <p:txBody>
          <a:bodyPr wrap="square" rtlCol="0">
            <a:spAutoFit/>
          </a:bodyPr>
          <a:lstStyle/>
          <a:p>
            <a:r>
              <a:rPr lang="zh-CN" altLang="en-US" sz="2800" dirty="0">
                <a:latin typeface="+mn-ea"/>
              </a:rPr>
              <a:t>某一轮迭代中</a:t>
            </a:r>
            <a:r>
              <a:rPr lang="en-US" altLang="zh-CN" sz="2800" i="1" dirty="0">
                <a:solidFill>
                  <a:schemeClr val="tx1"/>
                </a:solidFill>
                <a:effectLst>
                  <a:outerShdw blurRad="38100" dist="38100" dir="2700000" algn="tl">
                    <a:srgbClr val="C0C0C0"/>
                  </a:outerShdw>
                </a:effectLst>
                <a:latin typeface="+mn-ea"/>
              </a:rPr>
              <a:t>f</a:t>
            </a:r>
            <a:r>
              <a:rPr lang="zh-CN" altLang="en-US" sz="2800" i="1" dirty="0">
                <a:solidFill>
                  <a:schemeClr val="tx1"/>
                </a:solidFill>
                <a:effectLst>
                  <a:outerShdw blurRad="38100" dist="38100" dir="2700000" algn="tl">
                    <a:srgbClr val="C0C0C0"/>
                  </a:outerShdw>
                </a:effectLst>
                <a:latin typeface="+mn-ea"/>
              </a:rPr>
              <a:t>函数</a:t>
            </a:r>
            <a:endParaRPr lang="zh-CN" altLang="en-US" sz="2800" dirty="0">
              <a:latin typeface="+mn-ea"/>
            </a:endParaRPr>
          </a:p>
        </p:txBody>
      </p:sp>
      <p:pic>
        <p:nvPicPr>
          <p:cNvPr id="3" name="图片 2">
            <a:extLst>
              <a:ext uri="{FF2B5EF4-FFF2-40B4-BE49-F238E27FC236}">
                <a16:creationId xmlns:a16="http://schemas.microsoft.com/office/drawing/2014/main" id="{D36608D6-46E9-4E92-BA77-B302B15D28D7}"/>
              </a:ext>
            </a:extLst>
          </p:cNvPr>
          <p:cNvPicPr>
            <a:picLocks noChangeAspect="1"/>
          </p:cNvPicPr>
          <p:nvPr/>
        </p:nvPicPr>
        <p:blipFill>
          <a:blip r:embed="rId2"/>
          <a:stretch>
            <a:fillRect/>
          </a:stretch>
        </p:blipFill>
        <p:spPr>
          <a:xfrm>
            <a:off x="3727218" y="724994"/>
            <a:ext cx="5416781" cy="6133005"/>
          </a:xfrm>
          <a:prstGeom prst="rect">
            <a:avLst/>
          </a:prstGeom>
        </p:spPr>
      </p:pic>
      <p:sp>
        <p:nvSpPr>
          <p:cNvPr id="4" name="矩形 3">
            <a:extLst>
              <a:ext uri="{FF2B5EF4-FFF2-40B4-BE49-F238E27FC236}">
                <a16:creationId xmlns:a16="http://schemas.microsoft.com/office/drawing/2014/main" id="{A2BA4ED0-166D-4BD7-AB2A-36A02C5A2C8D}"/>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152094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
        <p:nvSpPr>
          <p:cNvPr id="2" name="矩形 1"/>
          <p:cNvSpPr/>
          <p:nvPr/>
        </p:nvSpPr>
        <p:spPr>
          <a:xfrm>
            <a:off x="1119761" y="1152483"/>
            <a:ext cx="7292975" cy="923330"/>
          </a:xfrm>
          <a:prstGeom prst="rect">
            <a:avLst/>
          </a:prstGeom>
        </p:spPr>
        <p:txBody>
          <a:bodyPr wrap="square">
            <a:spAutoFit/>
          </a:bodyPr>
          <a:lstStyle/>
          <a:p>
            <a:r>
              <a:rPr lang="zh-CN" altLang="en-US"/>
              <a:t>信息安全</a:t>
            </a:r>
            <a:r>
              <a:rPr lang="zh-CN" altLang="en-US" dirty="0"/>
              <a:t>可以简单的分为主动保护和被动防范。其中，防火墙、病毒查杀、入侵检测等属于被动的安全防范措施；数据加密则是主动的安全保护措施。</a:t>
            </a:r>
          </a:p>
        </p:txBody>
      </p:sp>
      <p:sp>
        <p:nvSpPr>
          <p:cNvPr id="4" name="文本框 3"/>
          <p:cNvSpPr txBox="1"/>
          <p:nvPr/>
        </p:nvSpPr>
        <p:spPr>
          <a:xfrm>
            <a:off x="1119757" y="2139185"/>
            <a:ext cx="1891146" cy="369332"/>
          </a:xfrm>
          <a:prstGeom prst="rect">
            <a:avLst/>
          </a:prstGeom>
          <a:noFill/>
        </p:spPr>
        <p:txBody>
          <a:bodyPr wrap="square" rtlCol="0">
            <a:spAutoFit/>
          </a:bodyPr>
          <a:lstStyle/>
          <a:p>
            <a:r>
              <a:rPr lang="zh-CN" altLang="en-US" dirty="0"/>
              <a:t>一、密码学定义</a:t>
            </a:r>
          </a:p>
        </p:txBody>
      </p:sp>
      <p:sp>
        <p:nvSpPr>
          <p:cNvPr id="5" name="矩形 4"/>
          <p:cNvSpPr/>
          <p:nvPr/>
        </p:nvSpPr>
        <p:spPr>
          <a:xfrm>
            <a:off x="1119756" y="2571889"/>
            <a:ext cx="7292975" cy="646331"/>
          </a:xfrm>
          <a:prstGeom prst="rect">
            <a:avLst/>
          </a:prstGeom>
        </p:spPr>
        <p:txBody>
          <a:bodyPr wrap="square">
            <a:spAutoFit/>
          </a:bodyPr>
          <a:lstStyle/>
          <a:p>
            <a:r>
              <a:rPr lang="zh-CN" altLang="en-US" dirty="0"/>
              <a:t>密码学（</a:t>
            </a:r>
            <a:r>
              <a:rPr lang="en-US" altLang="zh-CN" dirty="0"/>
              <a:t>Cryptology</a:t>
            </a:r>
            <a:r>
              <a:rPr lang="zh-CN" altLang="en-US" dirty="0"/>
              <a:t>）是研究密码系统或保密通信的一门科学，主要包括密码编码学和密码分析学两个部分。其中：</a:t>
            </a:r>
          </a:p>
        </p:txBody>
      </p:sp>
      <p:sp>
        <p:nvSpPr>
          <p:cNvPr id="6" name="矩形 5"/>
          <p:cNvSpPr/>
          <p:nvPr/>
        </p:nvSpPr>
        <p:spPr>
          <a:xfrm>
            <a:off x="1117603" y="4244743"/>
            <a:ext cx="3397920" cy="369332"/>
          </a:xfrm>
          <a:prstGeom prst="rect">
            <a:avLst/>
          </a:prstGeom>
        </p:spPr>
        <p:txBody>
          <a:bodyPr wrap="square">
            <a:spAutoFit/>
          </a:bodyPr>
          <a:lstStyle/>
          <a:p>
            <a:r>
              <a:rPr lang="zh-CN" altLang="en-US" dirty="0"/>
              <a:t>密码学具有 </a:t>
            </a:r>
            <a:r>
              <a:rPr lang="en-US" altLang="zh-CN" dirty="0"/>
              <a:t>4 </a:t>
            </a:r>
            <a:r>
              <a:rPr lang="zh-CN" altLang="en-US" dirty="0"/>
              <a:t>个基本功能 ：</a:t>
            </a:r>
          </a:p>
        </p:txBody>
      </p:sp>
      <p:sp>
        <p:nvSpPr>
          <p:cNvPr id="7" name="矩形 6"/>
          <p:cNvSpPr/>
          <p:nvPr/>
        </p:nvSpPr>
        <p:spPr>
          <a:xfrm>
            <a:off x="1117600" y="4702754"/>
            <a:ext cx="7292975" cy="369332"/>
          </a:xfrm>
          <a:prstGeom prst="rect">
            <a:avLst/>
          </a:prstGeom>
        </p:spPr>
        <p:txBody>
          <a:bodyPr wrap="square">
            <a:spAutoFit/>
          </a:bodyPr>
          <a:lstStyle/>
          <a:p>
            <a:r>
              <a:rPr lang="zh-CN" altLang="en-US" dirty="0"/>
              <a:t>①保密性，非授权者无法知道消息的内容 ；</a:t>
            </a:r>
          </a:p>
        </p:txBody>
      </p:sp>
      <p:sp>
        <p:nvSpPr>
          <p:cNvPr id="8" name="矩形 7"/>
          <p:cNvSpPr/>
          <p:nvPr/>
        </p:nvSpPr>
        <p:spPr>
          <a:xfrm>
            <a:off x="1117600" y="5135458"/>
            <a:ext cx="7546260" cy="369332"/>
          </a:xfrm>
          <a:prstGeom prst="rect">
            <a:avLst/>
          </a:prstGeom>
        </p:spPr>
        <p:txBody>
          <a:bodyPr wrap="square">
            <a:spAutoFit/>
          </a:bodyPr>
          <a:lstStyle/>
          <a:p>
            <a:r>
              <a:rPr lang="zh-CN" altLang="en-US" dirty="0"/>
              <a:t>②完整性 ，消息的接收者应该能够验证消息在传输过程中没有被改变  ；</a:t>
            </a:r>
          </a:p>
        </p:txBody>
      </p:sp>
      <p:sp>
        <p:nvSpPr>
          <p:cNvPr id="9" name="矩形 8"/>
          <p:cNvSpPr/>
          <p:nvPr/>
        </p:nvSpPr>
        <p:spPr>
          <a:xfrm>
            <a:off x="1117600" y="5568162"/>
            <a:ext cx="7546260" cy="369332"/>
          </a:xfrm>
          <a:prstGeom prst="rect">
            <a:avLst/>
          </a:prstGeom>
        </p:spPr>
        <p:txBody>
          <a:bodyPr wrap="square">
            <a:spAutoFit/>
          </a:bodyPr>
          <a:lstStyle/>
          <a:p>
            <a:r>
              <a:rPr lang="zh-CN" altLang="en-US" dirty="0"/>
              <a:t>③鉴别，消息的接收者应该能够确 认消息的来源；</a:t>
            </a:r>
          </a:p>
        </p:txBody>
      </p:sp>
      <p:sp>
        <p:nvSpPr>
          <p:cNvPr id="10" name="矩形 9"/>
          <p:cNvSpPr/>
          <p:nvPr/>
        </p:nvSpPr>
        <p:spPr>
          <a:xfrm>
            <a:off x="1117599" y="6000866"/>
            <a:ext cx="7292975" cy="369332"/>
          </a:xfrm>
          <a:prstGeom prst="rect">
            <a:avLst/>
          </a:prstGeom>
        </p:spPr>
        <p:txBody>
          <a:bodyPr wrap="square">
            <a:spAutoFit/>
          </a:bodyPr>
          <a:lstStyle/>
          <a:p>
            <a:r>
              <a:rPr lang="zh-CN" altLang="en-US" dirty="0"/>
              <a:t>④不可否认性 ，发送方不能否认已经发送的消息 </a:t>
            </a:r>
          </a:p>
        </p:txBody>
      </p:sp>
      <p:sp>
        <p:nvSpPr>
          <p:cNvPr id="11" name="矩形 10"/>
          <p:cNvSpPr/>
          <p:nvPr/>
        </p:nvSpPr>
        <p:spPr>
          <a:xfrm>
            <a:off x="1117600" y="3634229"/>
            <a:ext cx="6614059"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密码分析学主要是研究加密消息的破译或消息的伪造。 </a:t>
            </a:r>
          </a:p>
        </p:txBody>
      </p:sp>
      <p:sp>
        <p:nvSpPr>
          <p:cNvPr id="12" name="矩形 11"/>
          <p:cNvSpPr/>
          <p:nvPr/>
        </p:nvSpPr>
        <p:spPr>
          <a:xfrm>
            <a:off x="1117600" y="3242360"/>
            <a:ext cx="7048626"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密码编码学主要是研究保证消息保密性或认证性的方法；</a:t>
            </a:r>
          </a:p>
        </p:txBody>
      </p:sp>
    </p:spTree>
    <p:extLst>
      <p:ext uri="{BB962C8B-B14F-4D97-AF65-F5344CB8AC3E}">
        <p14:creationId xmlns:p14="http://schemas.microsoft.com/office/powerpoint/2010/main" val="4156191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89E40D5-8330-4174-9B51-BBB1D7CDFB06}"/>
              </a:ext>
            </a:extLst>
          </p:cNvPr>
          <p:cNvSpPr txBox="1"/>
          <p:nvPr/>
        </p:nvSpPr>
        <p:spPr>
          <a:xfrm>
            <a:off x="1033502" y="1298851"/>
            <a:ext cx="7695559" cy="646331"/>
          </a:xfrm>
          <a:prstGeom prst="rect">
            <a:avLst/>
          </a:prstGeom>
          <a:noFill/>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扩展变换（</a:t>
            </a:r>
            <a:r>
              <a:rPr lang="en-US" altLang="zh-CN" dirty="0">
                <a:latin typeface="+mn-ea"/>
              </a:rPr>
              <a:t>Expansion Permutation</a:t>
            </a:r>
            <a:r>
              <a:rPr lang="zh-CN" altLang="en-US" dirty="0">
                <a:latin typeface="+mn-ea"/>
              </a:rPr>
              <a:t>，也称为</a:t>
            </a:r>
            <a:r>
              <a:rPr lang="en-US" altLang="zh-CN" dirty="0">
                <a:latin typeface="+mn-ea"/>
              </a:rPr>
              <a:t>E</a:t>
            </a:r>
            <a:r>
              <a:rPr lang="zh-CN" altLang="en-US" dirty="0">
                <a:latin typeface="+mn-ea"/>
              </a:rPr>
              <a:t>－盒）将</a:t>
            </a:r>
            <a:r>
              <a:rPr lang="en-US" altLang="zh-CN" dirty="0">
                <a:latin typeface="+mn-ea"/>
              </a:rPr>
              <a:t>64</a:t>
            </a:r>
            <a:r>
              <a:rPr lang="zh-CN" altLang="en-US" dirty="0">
                <a:latin typeface="+mn-ea"/>
              </a:rPr>
              <a:t>位输入序列的右半部分从</a:t>
            </a:r>
            <a:r>
              <a:rPr lang="en-US" altLang="zh-CN" dirty="0">
                <a:latin typeface="+mn-ea"/>
              </a:rPr>
              <a:t>32</a:t>
            </a:r>
            <a:r>
              <a:rPr lang="zh-CN" altLang="en-US" dirty="0">
                <a:latin typeface="+mn-ea"/>
              </a:rPr>
              <a:t>位扩展到</a:t>
            </a:r>
            <a:r>
              <a:rPr lang="en-US" altLang="zh-CN" dirty="0">
                <a:latin typeface="+mn-ea"/>
              </a:rPr>
              <a:t>48</a:t>
            </a:r>
            <a:r>
              <a:rPr lang="zh-CN" altLang="en-US" dirty="0">
                <a:latin typeface="+mn-ea"/>
              </a:rPr>
              <a:t>位。</a:t>
            </a:r>
          </a:p>
        </p:txBody>
      </p:sp>
      <p:sp>
        <p:nvSpPr>
          <p:cNvPr id="4" name="矩形 3">
            <a:extLst>
              <a:ext uri="{FF2B5EF4-FFF2-40B4-BE49-F238E27FC236}">
                <a16:creationId xmlns:a16="http://schemas.microsoft.com/office/drawing/2014/main" id="{F132CB95-91C0-47A7-8CE3-A5D356966A0E}"/>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graphicFrame>
        <p:nvGraphicFramePr>
          <p:cNvPr id="2" name="表格 2">
            <a:extLst>
              <a:ext uri="{FF2B5EF4-FFF2-40B4-BE49-F238E27FC236}">
                <a16:creationId xmlns:a16="http://schemas.microsoft.com/office/drawing/2014/main" id="{F9A3479B-1765-4DB1-90D2-7FB0282D3B8B}"/>
              </a:ext>
            </a:extLst>
          </p:cNvPr>
          <p:cNvGraphicFramePr>
            <a:graphicFrameLocks noGrp="1"/>
          </p:cNvGraphicFramePr>
          <p:nvPr>
            <p:extLst>
              <p:ext uri="{D42A27DB-BD31-4B8C-83A1-F6EECF244321}">
                <p14:modId xmlns:p14="http://schemas.microsoft.com/office/powerpoint/2010/main" val="1890150679"/>
              </p:ext>
            </p:extLst>
          </p:nvPr>
        </p:nvGraphicFramePr>
        <p:xfrm>
          <a:off x="2794960" y="2496924"/>
          <a:ext cx="4064000" cy="29616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217237768"/>
                    </a:ext>
                  </a:extLst>
                </a:gridCol>
                <a:gridCol w="1016000">
                  <a:extLst>
                    <a:ext uri="{9D8B030D-6E8A-4147-A177-3AD203B41FA5}">
                      <a16:colId xmlns:a16="http://schemas.microsoft.com/office/drawing/2014/main" val="285540958"/>
                    </a:ext>
                  </a:extLst>
                </a:gridCol>
                <a:gridCol w="1016000">
                  <a:extLst>
                    <a:ext uri="{9D8B030D-6E8A-4147-A177-3AD203B41FA5}">
                      <a16:colId xmlns:a16="http://schemas.microsoft.com/office/drawing/2014/main" val="1782020065"/>
                    </a:ext>
                  </a:extLst>
                </a:gridCol>
                <a:gridCol w="1016000">
                  <a:extLst>
                    <a:ext uri="{9D8B030D-6E8A-4147-A177-3AD203B41FA5}">
                      <a16:colId xmlns:a16="http://schemas.microsoft.com/office/drawing/2014/main" val="809709376"/>
                    </a:ext>
                  </a:extLst>
                </a:gridCol>
              </a:tblGrid>
              <a:tr h="0">
                <a:tc>
                  <a:txBody>
                    <a:bodyPr/>
                    <a:lstStyle/>
                    <a:p>
                      <a:r>
                        <a:rPr lang="en-US" altLang="zh-CN" dirty="0"/>
                        <a:t>1</a:t>
                      </a:r>
                      <a:endParaRPr lang="zh-CN" altLang="en-US" dirty="0"/>
                    </a:p>
                  </a:txBody>
                  <a:tcPr anchor="ctr" anchorCtr="1"/>
                </a:tc>
                <a:tc>
                  <a:txBody>
                    <a:bodyPr/>
                    <a:lstStyle/>
                    <a:p>
                      <a:r>
                        <a:rPr lang="en-US" altLang="zh-CN" dirty="0"/>
                        <a:t>2</a:t>
                      </a:r>
                      <a:endParaRPr lang="zh-CN" altLang="en-US" dirty="0"/>
                    </a:p>
                  </a:txBody>
                  <a:tcPr anchor="ctr" anchorCtr="1"/>
                </a:tc>
                <a:tc>
                  <a:txBody>
                    <a:bodyPr/>
                    <a:lstStyle/>
                    <a:p>
                      <a:r>
                        <a:rPr lang="en-US" altLang="zh-CN" dirty="0"/>
                        <a:t>3</a:t>
                      </a:r>
                      <a:endParaRPr lang="zh-CN" altLang="en-US" dirty="0"/>
                    </a:p>
                  </a:txBody>
                  <a:tcPr anchor="ctr" anchorCtr="1"/>
                </a:tc>
                <a:tc>
                  <a:txBody>
                    <a:bodyPr/>
                    <a:lstStyle/>
                    <a:p>
                      <a:r>
                        <a:rPr lang="en-US" altLang="zh-CN" dirty="0"/>
                        <a:t>4</a:t>
                      </a:r>
                      <a:endParaRPr lang="zh-CN" altLang="en-US" dirty="0"/>
                    </a:p>
                  </a:txBody>
                  <a:tcPr anchor="ctr" anchorCtr="1"/>
                </a:tc>
                <a:extLst>
                  <a:ext uri="{0D108BD9-81ED-4DB2-BD59-A6C34878D82A}">
                    <a16:rowId xmlns:a16="http://schemas.microsoft.com/office/drawing/2014/main" val="4151083460"/>
                  </a:ext>
                </a:extLst>
              </a:tr>
              <a:tr h="370840">
                <a:tc>
                  <a:txBody>
                    <a:bodyPr/>
                    <a:lstStyle/>
                    <a:p>
                      <a:r>
                        <a:rPr lang="en-US" altLang="zh-CN" dirty="0"/>
                        <a:t>5</a:t>
                      </a:r>
                      <a:endParaRPr lang="zh-CN" altLang="en-US" dirty="0"/>
                    </a:p>
                  </a:txBody>
                  <a:tcPr anchor="ctr" anchorCtr="1"/>
                </a:tc>
                <a:tc>
                  <a:txBody>
                    <a:bodyPr/>
                    <a:lstStyle/>
                    <a:p>
                      <a:r>
                        <a:rPr lang="en-US" altLang="zh-CN" dirty="0"/>
                        <a:t>6</a:t>
                      </a:r>
                      <a:endParaRPr lang="zh-CN" altLang="en-US" dirty="0"/>
                    </a:p>
                  </a:txBody>
                  <a:tcPr anchor="ctr" anchorCtr="1"/>
                </a:tc>
                <a:tc>
                  <a:txBody>
                    <a:bodyPr/>
                    <a:lstStyle/>
                    <a:p>
                      <a:r>
                        <a:rPr lang="en-US" altLang="zh-CN" dirty="0"/>
                        <a:t>7</a:t>
                      </a:r>
                      <a:endParaRPr lang="zh-CN" altLang="en-US" dirty="0"/>
                    </a:p>
                  </a:txBody>
                  <a:tcPr anchor="ctr" anchorCtr="1"/>
                </a:tc>
                <a:tc>
                  <a:txBody>
                    <a:bodyPr/>
                    <a:lstStyle/>
                    <a:p>
                      <a:r>
                        <a:rPr lang="en-US" altLang="zh-CN" dirty="0"/>
                        <a:t>8</a:t>
                      </a:r>
                      <a:endParaRPr lang="zh-CN" altLang="en-US" dirty="0"/>
                    </a:p>
                  </a:txBody>
                  <a:tcPr anchor="ctr" anchorCtr="1"/>
                </a:tc>
                <a:extLst>
                  <a:ext uri="{0D108BD9-81ED-4DB2-BD59-A6C34878D82A}">
                    <a16:rowId xmlns:a16="http://schemas.microsoft.com/office/drawing/2014/main" val="1487359110"/>
                  </a:ext>
                </a:extLst>
              </a:tr>
              <a:tr h="370840">
                <a:tc>
                  <a:txBody>
                    <a:bodyPr/>
                    <a:lstStyle/>
                    <a:p>
                      <a:r>
                        <a:rPr lang="en-US" altLang="zh-CN" dirty="0"/>
                        <a:t>9</a:t>
                      </a:r>
                      <a:endParaRPr lang="zh-CN" altLang="en-US" dirty="0"/>
                    </a:p>
                  </a:txBody>
                  <a:tcPr anchor="ctr" anchorCtr="1"/>
                </a:tc>
                <a:tc>
                  <a:txBody>
                    <a:bodyPr/>
                    <a:lstStyle/>
                    <a:p>
                      <a:r>
                        <a:rPr lang="en-US" altLang="zh-CN" dirty="0"/>
                        <a:t>10</a:t>
                      </a:r>
                      <a:endParaRPr lang="zh-CN" altLang="en-US" dirty="0"/>
                    </a:p>
                  </a:txBody>
                  <a:tcPr anchor="ctr" anchorCtr="1"/>
                </a:tc>
                <a:tc>
                  <a:txBody>
                    <a:bodyPr/>
                    <a:lstStyle/>
                    <a:p>
                      <a:r>
                        <a:rPr lang="en-US" altLang="zh-CN" dirty="0"/>
                        <a:t>11</a:t>
                      </a:r>
                      <a:endParaRPr lang="zh-CN" altLang="en-US" dirty="0"/>
                    </a:p>
                  </a:txBody>
                  <a:tcPr anchor="ctr" anchorCtr="1"/>
                </a:tc>
                <a:tc>
                  <a:txBody>
                    <a:bodyPr/>
                    <a:lstStyle/>
                    <a:p>
                      <a:r>
                        <a:rPr lang="en-US" altLang="zh-CN" dirty="0"/>
                        <a:t>12</a:t>
                      </a:r>
                      <a:endParaRPr lang="zh-CN" altLang="en-US" dirty="0"/>
                    </a:p>
                  </a:txBody>
                  <a:tcPr anchor="ctr" anchorCtr="1"/>
                </a:tc>
                <a:extLst>
                  <a:ext uri="{0D108BD9-81ED-4DB2-BD59-A6C34878D82A}">
                    <a16:rowId xmlns:a16="http://schemas.microsoft.com/office/drawing/2014/main" val="3418092456"/>
                  </a:ext>
                </a:extLst>
              </a:tr>
              <a:tr h="370840">
                <a:tc>
                  <a:txBody>
                    <a:bodyPr/>
                    <a:lstStyle/>
                    <a:p>
                      <a:r>
                        <a:rPr lang="en-US" altLang="zh-CN" dirty="0"/>
                        <a:t>13</a:t>
                      </a:r>
                      <a:endParaRPr lang="zh-CN" altLang="en-US" dirty="0"/>
                    </a:p>
                  </a:txBody>
                  <a:tcPr anchor="ctr" anchorCtr="1"/>
                </a:tc>
                <a:tc>
                  <a:txBody>
                    <a:bodyPr/>
                    <a:lstStyle/>
                    <a:p>
                      <a:r>
                        <a:rPr lang="en-US" altLang="zh-CN" dirty="0"/>
                        <a:t>14</a:t>
                      </a:r>
                      <a:endParaRPr lang="zh-CN" altLang="en-US" dirty="0"/>
                    </a:p>
                  </a:txBody>
                  <a:tcPr anchor="ctr" anchorCtr="1"/>
                </a:tc>
                <a:tc>
                  <a:txBody>
                    <a:bodyPr/>
                    <a:lstStyle/>
                    <a:p>
                      <a:r>
                        <a:rPr lang="en-US" altLang="zh-CN" dirty="0"/>
                        <a:t>15</a:t>
                      </a:r>
                      <a:endParaRPr lang="zh-CN" altLang="en-US" dirty="0"/>
                    </a:p>
                  </a:txBody>
                  <a:tcPr anchor="ctr" anchorCtr="1"/>
                </a:tc>
                <a:tc>
                  <a:txBody>
                    <a:bodyPr/>
                    <a:lstStyle/>
                    <a:p>
                      <a:r>
                        <a:rPr lang="en-US" altLang="zh-CN" dirty="0"/>
                        <a:t>16</a:t>
                      </a:r>
                      <a:endParaRPr lang="zh-CN" altLang="en-US" dirty="0"/>
                    </a:p>
                  </a:txBody>
                  <a:tcPr anchor="ctr" anchorCtr="1"/>
                </a:tc>
                <a:extLst>
                  <a:ext uri="{0D108BD9-81ED-4DB2-BD59-A6C34878D82A}">
                    <a16:rowId xmlns:a16="http://schemas.microsoft.com/office/drawing/2014/main" val="2543952432"/>
                  </a:ext>
                </a:extLst>
              </a:tr>
              <a:tr h="370840">
                <a:tc>
                  <a:txBody>
                    <a:bodyPr/>
                    <a:lstStyle/>
                    <a:p>
                      <a:r>
                        <a:rPr lang="en-US" altLang="zh-CN" dirty="0"/>
                        <a:t>17</a:t>
                      </a:r>
                      <a:endParaRPr lang="zh-CN" altLang="en-US" dirty="0"/>
                    </a:p>
                  </a:txBody>
                  <a:tcPr anchor="ctr" anchorCtr="1"/>
                </a:tc>
                <a:tc>
                  <a:txBody>
                    <a:bodyPr/>
                    <a:lstStyle/>
                    <a:p>
                      <a:r>
                        <a:rPr lang="en-US" altLang="zh-CN" dirty="0"/>
                        <a:t>18</a:t>
                      </a:r>
                      <a:endParaRPr lang="zh-CN" altLang="en-US" dirty="0"/>
                    </a:p>
                  </a:txBody>
                  <a:tcPr anchor="ctr" anchorCtr="1"/>
                </a:tc>
                <a:tc>
                  <a:txBody>
                    <a:bodyPr/>
                    <a:lstStyle/>
                    <a:p>
                      <a:r>
                        <a:rPr lang="en-US" altLang="zh-CN" dirty="0"/>
                        <a:t>19</a:t>
                      </a:r>
                      <a:endParaRPr lang="zh-CN" altLang="en-US" dirty="0"/>
                    </a:p>
                  </a:txBody>
                  <a:tcPr anchor="ctr" anchorCtr="1"/>
                </a:tc>
                <a:tc>
                  <a:txBody>
                    <a:bodyPr/>
                    <a:lstStyle/>
                    <a:p>
                      <a:r>
                        <a:rPr lang="en-US" altLang="zh-CN" dirty="0"/>
                        <a:t>20</a:t>
                      </a:r>
                      <a:endParaRPr lang="zh-CN" altLang="en-US" dirty="0"/>
                    </a:p>
                  </a:txBody>
                  <a:tcPr anchor="ctr" anchorCtr="1"/>
                </a:tc>
                <a:extLst>
                  <a:ext uri="{0D108BD9-81ED-4DB2-BD59-A6C34878D82A}">
                    <a16:rowId xmlns:a16="http://schemas.microsoft.com/office/drawing/2014/main" val="3864797312"/>
                  </a:ext>
                </a:extLst>
              </a:tr>
              <a:tr h="370840">
                <a:tc>
                  <a:txBody>
                    <a:bodyPr/>
                    <a:lstStyle/>
                    <a:p>
                      <a:r>
                        <a:rPr lang="en-US" altLang="zh-CN" dirty="0"/>
                        <a:t>21</a:t>
                      </a:r>
                      <a:endParaRPr lang="zh-CN" altLang="en-US" dirty="0"/>
                    </a:p>
                  </a:txBody>
                  <a:tcPr anchor="ctr" anchorCtr="1"/>
                </a:tc>
                <a:tc>
                  <a:txBody>
                    <a:bodyPr/>
                    <a:lstStyle/>
                    <a:p>
                      <a:r>
                        <a:rPr lang="en-US" altLang="zh-CN" dirty="0"/>
                        <a:t>22</a:t>
                      </a:r>
                      <a:endParaRPr lang="zh-CN" altLang="en-US" dirty="0"/>
                    </a:p>
                  </a:txBody>
                  <a:tcPr anchor="ctr" anchorCtr="1"/>
                </a:tc>
                <a:tc>
                  <a:txBody>
                    <a:bodyPr/>
                    <a:lstStyle/>
                    <a:p>
                      <a:r>
                        <a:rPr lang="en-US" altLang="zh-CN" dirty="0"/>
                        <a:t>23</a:t>
                      </a:r>
                      <a:endParaRPr lang="zh-CN" altLang="en-US" dirty="0"/>
                    </a:p>
                  </a:txBody>
                  <a:tcPr anchor="ctr" anchorCtr="1"/>
                </a:tc>
                <a:tc>
                  <a:txBody>
                    <a:bodyPr/>
                    <a:lstStyle/>
                    <a:p>
                      <a:r>
                        <a:rPr lang="en-US" altLang="zh-CN" dirty="0"/>
                        <a:t>24</a:t>
                      </a:r>
                      <a:endParaRPr lang="zh-CN" altLang="en-US" dirty="0"/>
                    </a:p>
                  </a:txBody>
                  <a:tcPr anchor="ctr" anchorCtr="1"/>
                </a:tc>
                <a:extLst>
                  <a:ext uri="{0D108BD9-81ED-4DB2-BD59-A6C34878D82A}">
                    <a16:rowId xmlns:a16="http://schemas.microsoft.com/office/drawing/2014/main" val="2697638058"/>
                  </a:ext>
                </a:extLst>
              </a:tr>
              <a:tr h="370840">
                <a:tc>
                  <a:txBody>
                    <a:bodyPr/>
                    <a:lstStyle/>
                    <a:p>
                      <a:r>
                        <a:rPr lang="en-US" altLang="zh-CN" dirty="0"/>
                        <a:t>25</a:t>
                      </a:r>
                      <a:endParaRPr lang="zh-CN" altLang="en-US" dirty="0"/>
                    </a:p>
                  </a:txBody>
                  <a:tcPr anchor="ctr" anchorCtr="1"/>
                </a:tc>
                <a:tc>
                  <a:txBody>
                    <a:bodyPr/>
                    <a:lstStyle/>
                    <a:p>
                      <a:r>
                        <a:rPr lang="en-US" altLang="zh-CN" dirty="0"/>
                        <a:t>26</a:t>
                      </a:r>
                      <a:endParaRPr lang="zh-CN" altLang="en-US" dirty="0"/>
                    </a:p>
                  </a:txBody>
                  <a:tcPr anchor="ctr" anchorCtr="1"/>
                </a:tc>
                <a:tc>
                  <a:txBody>
                    <a:bodyPr/>
                    <a:lstStyle/>
                    <a:p>
                      <a:r>
                        <a:rPr lang="en-US" altLang="zh-CN" dirty="0"/>
                        <a:t>27</a:t>
                      </a:r>
                      <a:endParaRPr lang="zh-CN" altLang="en-US" dirty="0"/>
                    </a:p>
                  </a:txBody>
                  <a:tcPr anchor="ctr" anchorCtr="1"/>
                </a:tc>
                <a:tc>
                  <a:txBody>
                    <a:bodyPr/>
                    <a:lstStyle/>
                    <a:p>
                      <a:r>
                        <a:rPr lang="en-US" altLang="zh-CN" dirty="0"/>
                        <a:t>28</a:t>
                      </a:r>
                      <a:endParaRPr lang="zh-CN" altLang="en-US" dirty="0"/>
                    </a:p>
                  </a:txBody>
                  <a:tcPr anchor="ctr" anchorCtr="1"/>
                </a:tc>
                <a:extLst>
                  <a:ext uri="{0D108BD9-81ED-4DB2-BD59-A6C34878D82A}">
                    <a16:rowId xmlns:a16="http://schemas.microsoft.com/office/drawing/2014/main" val="1652065200"/>
                  </a:ext>
                </a:extLst>
              </a:tr>
              <a:tr h="370840">
                <a:tc>
                  <a:txBody>
                    <a:bodyPr/>
                    <a:lstStyle/>
                    <a:p>
                      <a:r>
                        <a:rPr lang="en-US" altLang="zh-CN" dirty="0"/>
                        <a:t>29</a:t>
                      </a:r>
                      <a:endParaRPr lang="zh-CN" altLang="en-US" dirty="0"/>
                    </a:p>
                  </a:txBody>
                  <a:tcPr anchor="ctr" anchorCtr="1"/>
                </a:tc>
                <a:tc>
                  <a:txBody>
                    <a:bodyPr/>
                    <a:lstStyle/>
                    <a:p>
                      <a:r>
                        <a:rPr lang="en-US" altLang="zh-CN" dirty="0"/>
                        <a:t>30</a:t>
                      </a:r>
                      <a:endParaRPr lang="zh-CN" altLang="en-US" dirty="0"/>
                    </a:p>
                  </a:txBody>
                  <a:tcPr anchor="ctr" anchorCtr="1"/>
                </a:tc>
                <a:tc>
                  <a:txBody>
                    <a:bodyPr/>
                    <a:lstStyle/>
                    <a:p>
                      <a:r>
                        <a:rPr lang="en-US" altLang="zh-CN" dirty="0"/>
                        <a:t>31</a:t>
                      </a:r>
                      <a:endParaRPr lang="zh-CN" altLang="en-US" dirty="0"/>
                    </a:p>
                  </a:txBody>
                  <a:tcPr anchor="ctr" anchorCtr="1"/>
                </a:tc>
                <a:tc>
                  <a:txBody>
                    <a:bodyPr/>
                    <a:lstStyle/>
                    <a:p>
                      <a:r>
                        <a:rPr lang="en-US" altLang="zh-CN" dirty="0"/>
                        <a:t>32</a:t>
                      </a:r>
                      <a:endParaRPr lang="zh-CN" altLang="en-US" dirty="0"/>
                    </a:p>
                  </a:txBody>
                  <a:tcPr anchor="ctr" anchorCtr="1"/>
                </a:tc>
                <a:extLst>
                  <a:ext uri="{0D108BD9-81ED-4DB2-BD59-A6C34878D82A}">
                    <a16:rowId xmlns:a16="http://schemas.microsoft.com/office/drawing/2014/main" val="1109489729"/>
                  </a:ext>
                </a:extLst>
              </a:tr>
            </a:tbl>
          </a:graphicData>
        </a:graphic>
      </p:graphicFrame>
      <p:graphicFrame>
        <p:nvGraphicFramePr>
          <p:cNvPr id="3" name="表格 4">
            <a:extLst>
              <a:ext uri="{FF2B5EF4-FFF2-40B4-BE49-F238E27FC236}">
                <a16:creationId xmlns:a16="http://schemas.microsoft.com/office/drawing/2014/main" id="{EB711E99-8539-4804-9712-AAB8FBCC1714}"/>
              </a:ext>
            </a:extLst>
          </p:cNvPr>
          <p:cNvGraphicFramePr>
            <a:graphicFrameLocks noGrp="1"/>
          </p:cNvGraphicFramePr>
          <p:nvPr>
            <p:extLst>
              <p:ext uri="{D42A27DB-BD31-4B8C-83A1-F6EECF244321}">
                <p14:modId xmlns:p14="http://schemas.microsoft.com/office/powerpoint/2010/main" val="2979548390"/>
              </p:ext>
            </p:extLst>
          </p:nvPr>
        </p:nvGraphicFramePr>
        <p:xfrm>
          <a:off x="1759240" y="2489842"/>
          <a:ext cx="1035720" cy="2969094"/>
        </p:xfrm>
        <a:graphic>
          <a:graphicData uri="http://schemas.openxmlformats.org/drawingml/2006/table">
            <a:tbl>
              <a:tblPr firstRow="1" bandRow="1">
                <a:tableStyleId>{5940675A-B579-460E-94D1-54222C63F5DA}</a:tableStyleId>
              </a:tblPr>
              <a:tblGrid>
                <a:gridCol w="1035720">
                  <a:extLst>
                    <a:ext uri="{9D8B030D-6E8A-4147-A177-3AD203B41FA5}">
                      <a16:colId xmlns:a16="http://schemas.microsoft.com/office/drawing/2014/main" val="3287210876"/>
                    </a:ext>
                  </a:extLst>
                </a:gridCol>
              </a:tblGrid>
              <a:tr h="369240">
                <a:tc>
                  <a:txBody>
                    <a:bodyPr/>
                    <a:lstStyle/>
                    <a:p>
                      <a:r>
                        <a:rPr lang="en-US" altLang="zh-CN" dirty="0"/>
                        <a:t>32</a:t>
                      </a:r>
                      <a:endParaRPr lang="zh-CN" altLang="en-US" dirty="0"/>
                    </a:p>
                  </a:txBody>
                  <a:tcPr anchor="ctr" anchorCtr="1">
                    <a:solidFill>
                      <a:schemeClr val="accent6"/>
                    </a:solidFill>
                  </a:tcPr>
                </a:tc>
                <a:extLst>
                  <a:ext uri="{0D108BD9-81ED-4DB2-BD59-A6C34878D82A}">
                    <a16:rowId xmlns:a16="http://schemas.microsoft.com/office/drawing/2014/main" val="2665685885"/>
                  </a:ext>
                </a:extLst>
              </a:tr>
              <a:tr h="369240">
                <a:tc>
                  <a:txBody>
                    <a:bodyPr/>
                    <a:lstStyle/>
                    <a:p>
                      <a:r>
                        <a:rPr lang="en-US" altLang="zh-CN" dirty="0"/>
                        <a:t>4</a:t>
                      </a:r>
                      <a:endParaRPr lang="zh-CN" altLang="en-US" dirty="0"/>
                    </a:p>
                  </a:txBody>
                  <a:tcPr anchor="ctr" anchorCtr="1">
                    <a:solidFill>
                      <a:schemeClr val="accent6"/>
                    </a:solidFill>
                  </a:tcPr>
                </a:tc>
                <a:extLst>
                  <a:ext uri="{0D108BD9-81ED-4DB2-BD59-A6C34878D82A}">
                    <a16:rowId xmlns:a16="http://schemas.microsoft.com/office/drawing/2014/main" val="3201077948"/>
                  </a:ext>
                </a:extLst>
              </a:tr>
              <a:tr h="369240">
                <a:tc>
                  <a:txBody>
                    <a:bodyPr/>
                    <a:lstStyle/>
                    <a:p>
                      <a:r>
                        <a:rPr lang="en-US" altLang="zh-CN" dirty="0"/>
                        <a:t>8</a:t>
                      </a:r>
                      <a:endParaRPr lang="zh-CN" altLang="en-US" dirty="0"/>
                    </a:p>
                  </a:txBody>
                  <a:tcPr anchor="ctr" anchorCtr="1">
                    <a:solidFill>
                      <a:schemeClr val="accent6"/>
                    </a:solidFill>
                  </a:tcPr>
                </a:tc>
                <a:extLst>
                  <a:ext uri="{0D108BD9-81ED-4DB2-BD59-A6C34878D82A}">
                    <a16:rowId xmlns:a16="http://schemas.microsoft.com/office/drawing/2014/main" val="4042276458"/>
                  </a:ext>
                </a:extLst>
              </a:tr>
              <a:tr h="384414">
                <a:tc>
                  <a:txBody>
                    <a:bodyPr/>
                    <a:lstStyle/>
                    <a:p>
                      <a:r>
                        <a:rPr lang="en-US" altLang="zh-CN" dirty="0"/>
                        <a:t>12</a:t>
                      </a:r>
                      <a:endParaRPr lang="zh-CN" altLang="en-US" dirty="0"/>
                    </a:p>
                  </a:txBody>
                  <a:tcPr anchor="ctr" anchorCtr="1">
                    <a:solidFill>
                      <a:schemeClr val="accent6"/>
                    </a:solidFill>
                  </a:tcPr>
                </a:tc>
                <a:extLst>
                  <a:ext uri="{0D108BD9-81ED-4DB2-BD59-A6C34878D82A}">
                    <a16:rowId xmlns:a16="http://schemas.microsoft.com/office/drawing/2014/main" val="807907553"/>
                  </a:ext>
                </a:extLst>
              </a:tr>
              <a:tr h="369240">
                <a:tc>
                  <a:txBody>
                    <a:bodyPr/>
                    <a:lstStyle/>
                    <a:p>
                      <a:r>
                        <a:rPr lang="en-US" altLang="zh-CN" dirty="0"/>
                        <a:t>16</a:t>
                      </a:r>
                      <a:endParaRPr lang="zh-CN" altLang="en-US" dirty="0"/>
                    </a:p>
                  </a:txBody>
                  <a:tcPr anchor="ctr" anchorCtr="1">
                    <a:solidFill>
                      <a:schemeClr val="accent6"/>
                    </a:solidFill>
                  </a:tcPr>
                </a:tc>
                <a:extLst>
                  <a:ext uri="{0D108BD9-81ED-4DB2-BD59-A6C34878D82A}">
                    <a16:rowId xmlns:a16="http://schemas.microsoft.com/office/drawing/2014/main" val="3494108159"/>
                  </a:ext>
                </a:extLst>
              </a:tr>
              <a:tr h="369240">
                <a:tc>
                  <a:txBody>
                    <a:bodyPr/>
                    <a:lstStyle/>
                    <a:p>
                      <a:r>
                        <a:rPr lang="en-US" altLang="zh-CN" dirty="0"/>
                        <a:t>20</a:t>
                      </a:r>
                      <a:endParaRPr lang="zh-CN" altLang="en-US" dirty="0"/>
                    </a:p>
                  </a:txBody>
                  <a:tcPr anchor="ctr" anchorCtr="1">
                    <a:solidFill>
                      <a:schemeClr val="accent6"/>
                    </a:solidFill>
                  </a:tcPr>
                </a:tc>
                <a:extLst>
                  <a:ext uri="{0D108BD9-81ED-4DB2-BD59-A6C34878D82A}">
                    <a16:rowId xmlns:a16="http://schemas.microsoft.com/office/drawing/2014/main" val="257464356"/>
                  </a:ext>
                </a:extLst>
              </a:tr>
              <a:tr h="369240">
                <a:tc>
                  <a:txBody>
                    <a:bodyPr/>
                    <a:lstStyle/>
                    <a:p>
                      <a:r>
                        <a:rPr lang="en-US" altLang="zh-CN" dirty="0"/>
                        <a:t>24</a:t>
                      </a:r>
                      <a:endParaRPr lang="zh-CN" altLang="en-US" dirty="0"/>
                    </a:p>
                  </a:txBody>
                  <a:tcPr anchor="ctr" anchorCtr="1">
                    <a:solidFill>
                      <a:schemeClr val="accent6"/>
                    </a:solidFill>
                  </a:tcPr>
                </a:tc>
                <a:extLst>
                  <a:ext uri="{0D108BD9-81ED-4DB2-BD59-A6C34878D82A}">
                    <a16:rowId xmlns:a16="http://schemas.microsoft.com/office/drawing/2014/main" val="1266467252"/>
                  </a:ext>
                </a:extLst>
              </a:tr>
              <a:tr h="369240">
                <a:tc>
                  <a:txBody>
                    <a:bodyPr/>
                    <a:lstStyle/>
                    <a:p>
                      <a:r>
                        <a:rPr lang="en-US" altLang="zh-CN" dirty="0"/>
                        <a:t>28</a:t>
                      </a:r>
                      <a:endParaRPr lang="zh-CN" altLang="en-US" dirty="0"/>
                    </a:p>
                  </a:txBody>
                  <a:tcPr anchor="ctr" anchorCtr="1">
                    <a:solidFill>
                      <a:schemeClr val="accent6"/>
                    </a:solidFill>
                  </a:tcPr>
                </a:tc>
                <a:extLst>
                  <a:ext uri="{0D108BD9-81ED-4DB2-BD59-A6C34878D82A}">
                    <a16:rowId xmlns:a16="http://schemas.microsoft.com/office/drawing/2014/main" val="2364282237"/>
                  </a:ext>
                </a:extLst>
              </a:tr>
            </a:tbl>
          </a:graphicData>
        </a:graphic>
      </p:graphicFrame>
      <p:graphicFrame>
        <p:nvGraphicFramePr>
          <p:cNvPr id="8" name="表格 4">
            <a:extLst>
              <a:ext uri="{FF2B5EF4-FFF2-40B4-BE49-F238E27FC236}">
                <a16:creationId xmlns:a16="http://schemas.microsoft.com/office/drawing/2014/main" id="{8E612C85-1F44-410B-8C3C-E371794E7BDC}"/>
              </a:ext>
            </a:extLst>
          </p:cNvPr>
          <p:cNvGraphicFramePr>
            <a:graphicFrameLocks noGrp="1"/>
          </p:cNvGraphicFramePr>
          <p:nvPr>
            <p:extLst>
              <p:ext uri="{D42A27DB-BD31-4B8C-83A1-F6EECF244321}">
                <p14:modId xmlns:p14="http://schemas.microsoft.com/office/powerpoint/2010/main" val="4087528308"/>
              </p:ext>
            </p:extLst>
          </p:nvPr>
        </p:nvGraphicFramePr>
        <p:xfrm>
          <a:off x="6863884" y="2497389"/>
          <a:ext cx="1035720" cy="2969094"/>
        </p:xfrm>
        <a:graphic>
          <a:graphicData uri="http://schemas.openxmlformats.org/drawingml/2006/table">
            <a:tbl>
              <a:tblPr firstRow="1" bandRow="1">
                <a:tableStyleId>{5940675A-B579-460E-94D1-54222C63F5DA}</a:tableStyleId>
              </a:tblPr>
              <a:tblGrid>
                <a:gridCol w="1035720">
                  <a:extLst>
                    <a:ext uri="{9D8B030D-6E8A-4147-A177-3AD203B41FA5}">
                      <a16:colId xmlns:a16="http://schemas.microsoft.com/office/drawing/2014/main" val="3287210876"/>
                    </a:ext>
                  </a:extLst>
                </a:gridCol>
              </a:tblGrid>
              <a:tr h="369240">
                <a:tc>
                  <a:txBody>
                    <a:bodyPr/>
                    <a:lstStyle/>
                    <a:p>
                      <a:r>
                        <a:rPr lang="en-US" altLang="zh-CN" dirty="0"/>
                        <a:t>5</a:t>
                      </a:r>
                      <a:endParaRPr lang="zh-CN" altLang="en-US" dirty="0"/>
                    </a:p>
                  </a:txBody>
                  <a:tcPr anchor="ctr" anchorCtr="1">
                    <a:solidFill>
                      <a:schemeClr val="accent2"/>
                    </a:solidFill>
                  </a:tcPr>
                </a:tc>
                <a:extLst>
                  <a:ext uri="{0D108BD9-81ED-4DB2-BD59-A6C34878D82A}">
                    <a16:rowId xmlns:a16="http://schemas.microsoft.com/office/drawing/2014/main" val="2665685885"/>
                  </a:ext>
                </a:extLst>
              </a:tr>
              <a:tr h="369240">
                <a:tc>
                  <a:txBody>
                    <a:bodyPr/>
                    <a:lstStyle/>
                    <a:p>
                      <a:r>
                        <a:rPr lang="en-US" altLang="zh-CN" dirty="0"/>
                        <a:t>9</a:t>
                      </a:r>
                      <a:endParaRPr lang="zh-CN" altLang="en-US" dirty="0"/>
                    </a:p>
                  </a:txBody>
                  <a:tcPr anchor="ctr" anchorCtr="1">
                    <a:solidFill>
                      <a:schemeClr val="accent2"/>
                    </a:solidFill>
                  </a:tcPr>
                </a:tc>
                <a:extLst>
                  <a:ext uri="{0D108BD9-81ED-4DB2-BD59-A6C34878D82A}">
                    <a16:rowId xmlns:a16="http://schemas.microsoft.com/office/drawing/2014/main" val="3201077948"/>
                  </a:ext>
                </a:extLst>
              </a:tr>
              <a:tr h="369240">
                <a:tc>
                  <a:txBody>
                    <a:bodyPr/>
                    <a:lstStyle/>
                    <a:p>
                      <a:r>
                        <a:rPr lang="en-US" altLang="zh-CN" dirty="0"/>
                        <a:t>13</a:t>
                      </a:r>
                      <a:endParaRPr lang="zh-CN" altLang="en-US" dirty="0"/>
                    </a:p>
                  </a:txBody>
                  <a:tcPr anchor="ctr" anchorCtr="1">
                    <a:solidFill>
                      <a:schemeClr val="accent2"/>
                    </a:solidFill>
                  </a:tcPr>
                </a:tc>
                <a:extLst>
                  <a:ext uri="{0D108BD9-81ED-4DB2-BD59-A6C34878D82A}">
                    <a16:rowId xmlns:a16="http://schemas.microsoft.com/office/drawing/2014/main" val="4042276458"/>
                  </a:ext>
                </a:extLst>
              </a:tr>
              <a:tr h="384414">
                <a:tc>
                  <a:txBody>
                    <a:bodyPr/>
                    <a:lstStyle/>
                    <a:p>
                      <a:r>
                        <a:rPr lang="en-US" altLang="zh-CN" dirty="0"/>
                        <a:t>17</a:t>
                      </a:r>
                      <a:endParaRPr lang="zh-CN" altLang="en-US" dirty="0"/>
                    </a:p>
                  </a:txBody>
                  <a:tcPr anchor="ctr" anchorCtr="1">
                    <a:solidFill>
                      <a:schemeClr val="accent2"/>
                    </a:solidFill>
                  </a:tcPr>
                </a:tc>
                <a:extLst>
                  <a:ext uri="{0D108BD9-81ED-4DB2-BD59-A6C34878D82A}">
                    <a16:rowId xmlns:a16="http://schemas.microsoft.com/office/drawing/2014/main" val="807907553"/>
                  </a:ext>
                </a:extLst>
              </a:tr>
              <a:tr h="369240">
                <a:tc>
                  <a:txBody>
                    <a:bodyPr/>
                    <a:lstStyle/>
                    <a:p>
                      <a:r>
                        <a:rPr lang="en-US" altLang="zh-CN" dirty="0"/>
                        <a:t>21</a:t>
                      </a:r>
                      <a:endParaRPr lang="zh-CN" altLang="en-US" dirty="0"/>
                    </a:p>
                  </a:txBody>
                  <a:tcPr anchor="ctr" anchorCtr="1">
                    <a:solidFill>
                      <a:schemeClr val="accent2"/>
                    </a:solidFill>
                  </a:tcPr>
                </a:tc>
                <a:extLst>
                  <a:ext uri="{0D108BD9-81ED-4DB2-BD59-A6C34878D82A}">
                    <a16:rowId xmlns:a16="http://schemas.microsoft.com/office/drawing/2014/main" val="3494108159"/>
                  </a:ext>
                </a:extLst>
              </a:tr>
              <a:tr h="369240">
                <a:tc>
                  <a:txBody>
                    <a:bodyPr/>
                    <a:lstStyle/>
                    <a:p>
                      <a:r>
                        <a:rPr lang="en-US" altLang="zh-CN" dirty="0"/>
                        <a:t>25</a:t>
                      </a:r>
                      <a:endParaRPr lang="zh-CN" altLang="en-US" dirty="0"/>
                    </a:p>
                  </a:txBody>
                  <a:tcPr anchor="ctr" anchorCtr="1">
                    <a:solidFill>
                      <a:schemeClr val="accent2"/>
                    </a:solidFill>
                  </a:tcPr>
                </a:tc>
                <a:extLst>
                  <a:ext uri="{0D108BD9-81ED-4DB2-BD59-A6C34878D82A}">
                    <a16:rowId xmlns:a16="http://schemas.microsoft.com/office/drawing/2014/main" val="257464356"/>
                  </a:ext>
                </a:extLst>
              </a:tr>
              <a:tr h="369240">
                <a:tc>
                  <a:txBody>
                    <a:bodyPr/>
                    <a:lstStyle/>
                    <a:p>
                      <a:r>
                        <a:rPr lang="en-US" altLang="zh-CN" dirty="0"/>
                        <a:t>29</a:t>
                      </a:r>
                      <a:endParaRPr lang="zh-CN" altLang="en-US" dirty="0"/>
                    </a:p>
                  </a:txBody>
                  <a:tcPr anchor="ctr" anchorCtr="1">
                    <a:solidFill>
                      <a:schemeClr val="accent2"/>
                    </a:solidFill>
                  </a:tcPr>
                </a:tc>
                <a:extLst>
                  <a:ext uri="{0D108BD9-81ED-4DB2-BD59-A6C34878D82A}">
                    <a16:rowId xmlns:a16="http://schemas.microsoft.com/office/drawing/2014/main" val="1266467252"/>
                  </a:ext>
                </a:extLst>
              </a:tr>
              <a:tr h="369240">
                <a:tc>
                  <a:txBody>
                    <a:bodyPr/>
                    <a:lstStyle/>
                    <a:p>
                      <a:r>
                        <a:rPr lang="en-US" altLang="zh-CN" dirty="0"/>
                        <a:t>1</a:t>
                      </a:r>
                      <a:endParaRPr lang="zh-CN" altLang="en-US" dirty="0"/>
                    </a:p>
                  </a:txBody>
                  <a:tcPr anchor="ctr" anchorCtr="1">
                    <a:solidFill>
                      <a:schemeClr val="accent2"/>
                    </a:solidFill>
                  </a:tcPr>
                </a:tc>
                <a:extLst>
                  <a:ext uri="{0D108BD9-81ED-4DB2-BD59-A6C34878D82A}">
                    <a16:rowId xmlns:a16="http://schemas.microsoft.com/office/drawing/2014/main" val="2364282237"/>
                  </a:ext>
                </a:extLst>
              </a:tr>
            </a:tbl>
          </a:graphicData>
        </a:graphic>
      </p:graphicFrame>
    </p:spTree>
    <p:extLst>
      <p:ext uri="{BB962C8B-B14F-4D97-AF65-F5344CB8AC3E}">
        <p14:creationId xmlns:p14="http://schemas.microsoft.com/office/powerpoint/2010/main" val="14350349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C3553C5-37E4-4341-985A-2D3D5A6FBCB6}"/>
              </a:ext>
            </a:extLst>
          </p:cNvPr>
          <p:cNvSpPr txBox="1"/>
          <p:nvPr/>
        </p:nvSpPr>
        <p:spPr>
          <a:xfrm>
            <a:off x="1064238" y="1129802"/>
            <a:ext cx="4429846" cy="369332"/>
          </a:xfrm>
          <a:prstGeom prst="rect">
            <a:avLst/>
          </a:prstGeom>
          <a:noFill/>
        </p:spPr>
        <p:txBody>
          <a:bodyPr wrap="square">
            <a:spAutoFit/>
          </a:bodyPr>
          <a:lstStyle/>
          <a:p>
            <a:pPr marL="285750" indent="-285750">
              <a:buClr>
                <a:schemeClr val="accent1"/>
              </a:buClr>
              <a:buFont typeface="Wingdings" panose="05000000000000000000" pitchFamily="2" charset="2"/>
              <a:buChar char="q"/>
            </a:pPr>
            <a:r>
              <a:rPr lang="en-US" altLang="zh-CN" dirty="0">
                <a:latin typeface="+mn-ea"/>
              </a:rPr>
              <a:t>S</a:t>
            </a:r>
            <a:r>
              <a:rPr lang="zh-CN" altLang="en-US" dirty="0">
                <a:latin typeface="+mn-ea"/>
              </a:rPr>
              <a:t>盒替代（</a:t>
            </a:r>
            <a:r>
              <a:rPr lang="en-US" altLang="zh-CN" dirty="0">
                <a:latin typeface="+mn-ea"/>
              </a:rPr>
              <a:t>S</a:t>
            </a:r>
            <a:r>
              <a:rPr lang="zh-CN" altLang="en-US" dirty="0">
                <a:latin typeface="+mn-ea"/>
              </a:rPr>
              <a:t>－</a:t>
            </a:r>
            <a:r>
              <a:rPr lang="en-US" altLang="zh-CN" dirty="0">
                <a:latin typeface="+mn-ea"/>
              </a:rPr>
              <a:t>boxes Substitution</a:t>
            </a:r>
            <a:r>
              <a:rPr lang="zh-CN" altLang="en-US" dirty="0">
                <a:latin typeface="+mn-ea"/>
              </a:rPr>
              <a:t>）</a:t>
            </a:r>
          </a:p>
        </p:txBody>
      </p:sp>
      <p:sp>
        <p:nvSpPr>
          <p:cNvPr id="4" name="文本框 3">
            <a:extLst>
              <a:ext uri="{FF2B5EF4-FFF2-40B4-BE49-F238E27FC236}">
                <a16:creationId xmlns:a16="http://schemas.microsoft.com/office/drawing/2014/main" id="{AD8BEB87-5C68-4A9F-9CF6-E26F919F1D5A}"/>
              </a:ext>
            </a:extLst>
          </p:cNvPr>
          <p:cNvSpPr txBox="1"/>
          <p:nvPr/>
        </p:nvSpPr>
        <p:spPr>
          <a:xfrm>
            <a:off x="1064238" y="1698171"/>
            <a:ext cx="7580300" cy="923330"/>
          </a:xfrm>
          <a:prstGeom prst="rect">
            <a:avLst/>
          </a:prstGeom>
          <a:noFill/>
        </p:spPr>
        <p:txBody>
          <a:bodyPr wrap="square" rtlCol="0">
            <a:spAutoFit/>
          </a:bodyPr>
          <a:lstStyle/>
          <a:p>
            <a:r>
              <a:rPr lang="zh-CN" altLang="en-US" dirty="0"/>
              <a:t>将通过</a:t>
            </a:r>
            <a:r>
              <a:rPr lang="en-US" altLang="zh-CN" dirty="0"/>
              <a:t>E</a:t>
            </a:r>
            <a:r>
              <a:rPr lang="zh-CN" altLang="en-US" dirty="0"/>
              <a:t>盒扩展后得到的</a:t>
            </a:r>
            <a:r>
              <a:rPr lang="en-US" altLang="zh-CN" dirty="0"/>
              <a:t>48</a:t>
            </a:r>
            <a:r>
              <a:rPr lang="zh-CN" altLang="en-US" dirty="0"/>
              <a:t>比特数据与第</a:t>
            </a:r>
            <a:r>
              <a:rPr lang="en-US" altLang="zh-CN" dirty="0" err="1"/>
              <a:t>i</a:t>
            </a:r>
            <a:r>
              <a:rPr lang="zh-CN" altLang="en-US" dirty="0"/>
              <a:t>轮子密钥</a:t>
            </a:r>
            <a:r>
              <a:rPr lang="en-US" altLang="zh-CN" dirty="0"/>
              <a:t>K</a:t>
            </a:r>
            <a:r>
              <a:rPr lang="en-US" altLang="zh-CN" baseline="-25000" dirty="0"/>
              <a:t>i</a:t>
            </a:r>
            <a:r>
              <a:rPr lang="zh-CN" altLang="en-US" dirty="0"/>
              <a:t>进行异或操作，并将</a:t>
            </a:r>
            <a:r>
              <a:rPr lang="en-US" altLang="zh-CN" dirty="0"/>
              <a:t>48</a:t>
            </a:r>
            <a:r>
              <a:rPr lang="zh-CN" altLang="en-US" dirty="0"/>
              <a:t>比特的异或结果以</a:t>
            </a:r>
            <a:r>
              <a:rPr lang="en-US" altLang="zh-CN" dirty="0"/>
              <a:t>6</a:t>
            </a:r>
            <a:r>
              <a:rPr lang="zh-CN" altLang="en-US" dirty="0"/>
              <a:t>比特为单位分成</a:t>
            </a:r>
            <a:r>
              <a:rPr lang="en-US" altLang="zh-CN" dirty="0"/>
              <a:t>8</a:t>
            </a:r>
            <a:r>
              <a:rPr lang="zh-CN" altLang="en-US" dirty="0"/>
              <a:t>个分组，分别输入到八个</a:t>
            </a:r>
            <a:r>
              <a:rPr lang="en-US" altLang="zh-CN" dirty="0"/>
              <a:t>S</a:t>
            </a:r>
            <a:r>
              <a:rPr lang="zh-CN" altLang="en-US" dirty="0"/>
              <a:t>盒进行非线性替换。</a:t>
            </a:r>
          </a:p>
        </p:txBody>
      </p:sp>
      <p:pic>
        <p:nvPicPr>
          <p:cNvPr id="5" name="Picture 6">
            <a:extLst>
              <a:ext uri="{FF2B5EF4-FFF2-40B4-BE49-F238E27FC236}">
                <a16:creationId xmlns:a16="http://schemas.microsoft.com/office/drawing/2014/main" id="{BD68BAE6-99AC-4625-BC0C-F74B1CC22BD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848" b="95310" l="240" r="97722">
                        <a14:foregroundMark x1="3957" y1="28978" x2="3957" y2="28978"/>
                        <a14:foregroundMark x1="3957" y1="28978" x2="6115" y2="28978"/>
                        <a14:foregroundMark x1="18705" y1="2848" x2="23741" y2="3183"/>
                        <a14:foregroundMark x1="67506" y1="27471" x2="74460" y2="28811"/>
                        <a14:foregroundMark x1="74460" y1="28811" x2="74460" y2="28811"/>
                        <a14:foregroundMark x1="74460" y1="28811" x2="74460" y2="28811"/>
                        <a14:foregroundMark x1="86811" y1="29816" x2="91966" y2="30151"/>
                        <a14:foregroundMark x1="91966" y1="30151" x2="91966" y2="30151"/>
                        <a14:foregroundMark x1="96523" y1="29313" x2="97722" y2="29146"/>
                        <a14:foregroundMark x1="54556" y1="95477" x2="57554" y2="95477"/>
                        <a14:foregroundMark x1="50240" y1="74874" x2="50240" y2="74707"/>
                        <a14:foregroundMark x1="50240" y1="74707" x2="50240" y2="75042"/>
                        <a14:foregroundMark x1="50240" y1="92295" x2="50360" y2="89782"/>
                        <a14:foregroundMark x1="93765" y1="57621" x2="93765" y2="57621"/>
                        <a14:foregroundMark x1="240" y1="28643" x2="240" y2="28643"/>
                      </a14:backgroundRemoval>
                    </a14:imgEffect>
                  </a14:imgLayer>
                </a14:imgProps>
              </a:ext>
              <a:ext uri="{28A0092B-C50C-407E-A947-70E740481C1C}">
                <a14:useLocalDpi xmlns:a14="http://schemas.microsoft.com/office/drawing/2010/main" val="0"/>
              </a:ext>
            </a:extLst>
          </a:blip>
          <a:srcRect/>
          <a:stretch>
            <a:fillRect/>
          </a:stretch>
        </p:blipFill>
        <p:spPr bwMode="auto">
          <a:xfrm>
            <a:off x="1064238" y="2942984"/>
            <a:ext cx="7691718" cy="383350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8594951A-15E4-4133-8D75-A490D7F16F0C}"/>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34327785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39C687E-AAE6-454C-A4E6-B9BA23EF3028}"/>
              </a:ext>
            </a:extLst>
          </p:cNvPr>
          <p:cNvPicPr>
            <a:picLocks noChangeAspect="1"/>
          </p:cNvPicPr>
          <p:nvPr/>
        </p:nvPicPr>
        <p:blipFill>
          <a:blip r:embed="rId2"/>
          <a:stretch>
            <a:fillRect/>
          </a:stretch>
        </p:blipFill>
        <p:spPr>
          <a:xfrm>
            <a:off x="2237664" y="905030"/>
            <a:ext cx="4822354" cy="5785605"/>
          </a:xfrm>
          <a:prstGeom prst="rect">
            <a:avLst/>
          </a:prstGeom>
        </p:spPr>
      </p:pic>
      <p:sp>
        <p:nvSpPr>
          <p:cNvPr id="3" name="矩形 2">
            <a:extLst>
              <a:ext uri="{FF2B5EF4-FFF2-40B4-BE49-F238E27FC236}">
                <a16:creationId xmlns:a16="http://schemas.microsoft.com/office/drawing/2014/main" id="{4BCC70F0-8EBE-42C3-83FD-D4489C0107EB}"/>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1126149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Group 3">
            <a:extLst>
              <a:ext uri="{FF2B5EF4-FFF2-40B4-BE49-F238E27FC236}">
                <a16:creationId xmlns:a16="http://schemas.microsoft.com/office/drawing/2014/main" id="{AB4F1B1C-F3BB-44B8-BBCA-F9B7CAEAFA67}"/>
              </a:ext>
            </a:extLst>
          </p:cNvPr>
          <p:cNvGraphicFramePr>
            <a:graphicFrameLocks noGrp="1"/>
          </p:cNvGraphicFramePr>
          <p:nvPr>
            <p:extLst>
              <p:ext uri="{D42A27DB-BD31-4B8C-83A1-F6EECF244321}">
                <p14:modId xmlns:p14="http://schemas.microsoft.com/office/powerpoint/2010/main" val="3714191773"/>
              </p:ext>
            </p:extLst>
          </p:nvPr>
        </p:nvGraphicFramePr>
        <p:xfrm>
          <a:off x="1021015" y="3407703"/>
          <a:ext cx="7632700" cy="1641476"/>
        </p:xfrm>
        <a:graphic>
          <a:graphicData uri="http://schemas.openxmlformats.org/drawingml/2006/table">
            <a:tbl>
              <a:tblPr/>
              <a:tblGrid>
                <a:gridCol w="449262">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474663">
                  <a:extLst>
                    <a:ext uri="{9D8B030D-6E8A-4147-A177-3AD203B41FA5}">
                      <a16:colId xmlns:a16="http://schemas.microsoft.com/office/drawing/2014/main" val="20002"/>
                    </a:ext>
                  </a:extLst>
                </a:gridCol>
                <a:gridCol w="477837">
                  <a:extLst>
                    <a:ext uri="{9D8B030D-6E8A-4147-A177-3AD203B41FA5}">
                      <a16:colId xmlns:a16="http://schemas.microsoft.com/office/drawing/2014/main" val="20003"/>
                    </a:ext>
                  </a:extLst>
                </a:gridCol>
                <a:gridCol w="446088">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477837">
                  <a:extLst>
                    <a:ext uri="{9D8B030D-6E8A-4147-A177-3AD203B41FA5}">
                      <a16:colId xmlns:a16="http://schemas.microsoft.com/office/drawing/2014/main" val="20006"/>
                    </a:ext>
                  </a:extLst>
                </a:gridCol>
                <a:gridCol w="481013">
                  <a:extLst>
                    <a:ext uri="{9D8B030D-6E8A-4147-A177-3AD203B41FA5}">
                      <a16:colId xmlns:a16="http://schemas.microsoft.com/office/drawing/2014/main" val="20007"/>
                    </a:ext>
                  </a:extLst>
                </a:gridCol>
                <a:gridCol w="473075">
                  <a:extLst>
                    <a:ext uri="{9D8B030D-6E8A-4147-A177-3AD203B41FA5}">
                      <a16:colId xmlns:a16="http://schemas.microsoft.com/office/drawing/2014/main" val="20008"/>
                    </a:ext>
                  </a:extLst>
                </a:gridCol>
                <a:gridCol w="477837">
                  <a:extLst>
                    <a:ext uri="{9D8B030D-6E8A-4147-A177-3AD203B41FA5}">
                      <a16:colId xmlns:a16="http://schemas.microsoft.com/office/drawing/2014/main" val="20009"/>
                    </a:ext>
                  </a:extLst>
                </a:gridCol>
                <a:gridCol w="477838">
                  <a:extLst>
                    <a:ext uri="{9D8B030D-6E8A-4147-A177-3AD203B41FA5}">
                      <a16:colId xmlns:a16="http://schemas.microsoft.com/office/drawing/2014/main" val="20010"/>
                    </a:ext>
                  </a:extLst>
                </a:gridCol>
                <a:gridCol w="474662">
                  <a:extLst>
                    <a:ext uri="{9D8B030D-6E8A-4147-A177-3AD203B41FA5}">
                      <a16:colId xmlns:a16="http://schemas.microsoft.com/office/drawing/2014/main" val="20011"/>
                    </a:ext>
                  </a:extLst>
                </a:gridCol>
                <a:gridCol w="469900">
                  <a:extLst>
                    <a:ext uri="{9D8B030D-6E8A-4147-A177-3AD203B41FA5}">
                      <a16:colId xmlns:a16="http://schemas.microsoft.com/office/drawing/2014/main" val="20012"/>
                    </a:ext>
                  </a:extLst>
                </a:gridCol>
                <a:gridCol w="503238">
                  <a:extLst>
                    <a:ext uri="{9D8B030D-6E8A-4147-A177-3AD203B41FA5}">
                      <a16:colId xmlns:a16="http://schemas.microsoft.com/office/drawing/2014/main" val="20013"/>
                    </a:ext>
                  </a:extLst>
                </a:gridCol>
                <a:gridCol w="500062">
                  <a:extLst>
                    <a:ext uri="{9D8B030D-6E8A-4147-A177-3AD203B41FA5}">
                      <a16:colId xmlns:a16="http://schemas.microsoft.com/office/drawing/2014/main" val="20014"/>
                    </a:ext>
                  </a:extLst>
                </a:gridCol>
                <a:gridCol w="436563">
                  <a:extLst>
                    <a:ext uri="{9D8B030D-6E8A-4147-A177-3AD203B41FA5}">
                      <a16:colId xmlns:a16="http://schemas.microsoft.com/office/drawing/2014/main" val="20015"/>
                    </a:ext>
                  </a:extLst>
                </a:gridCol>
              </a:tblGrid>
              <a:tr h="411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15</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8</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14</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11</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9</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7</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13</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12</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0</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10</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13</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7</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15</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8</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14</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12</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0</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10</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9</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11</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5</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0</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14</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11</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10</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13</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8</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12</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9</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15</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13</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8</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10</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3</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15</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4</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11</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6</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7</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12</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0</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14</a:t>
                      </a:r>
                      <a:endParaRPr kumimoji="0" lang="en-US" altLang="zh-CN" sz="14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9</a:t>
                      </a:r>
                      <a:endParaRPr kumimoji="0" lang="en-US" altLang="zh-CN" sz="14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矩形 6">
            <a:extLst>
              <a:ext uri="{FF2B5EF4-FFF2-40B4-BE49-F238E27FC236}">
                <a16:creationId xmlns:a16="http://schemas.microsoft.com/office/drawing/2014/main" id="{38AC6E1F-3BC4-4366-A432-B2A2D370A5A2}"/>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8" name="文本框 7">
            <a:extLst>
              <a:ext uri="{FF2B5EF4-FFF2-40B4-BE49-F238E27FC236}">
                <a16:creationId xmlns:a16="http://schemas.microsoft.com/office/drawing/2014/main" id="{80714125-F243-4825-835F-B95943FDC331}"/>
              </a:ext>
            </a:extLst>
          </p:cNvPr>
          <p:cNvSpPr txBox="1"/>
          <p:nvPr/>
        </p:nvSpPr>
        <p:spPr>
          <a:xfrm>
            <a:off x="1145754" y="1679899"/>
            <a:ext cx="7648885" cy="923330"/>
          </a:xfrm>
          <a:prstGeom prst="rect">
            <a:avLst/>
          </a:prstGeom>
          <a:noFill/>
        </p:spPr>
        <p:txBody>
          <a:bodyPr wrap="square">
            <a:spAutoFit/>
          </a:bodyPr>
          <a:lstStyle/>
          <a:p>
            <a:r>
              <a:rPr lang="zh-CN" altLang="en-US" dirty="0"/>
              <a:t>将每个</a:t>
            </a:r>
            <a:r>
              <a:rPr lang="en-US" altLang="zh-CN" dirty="0"/>
              <a:t>6</a:t>
            </a:r>
            <a:r>
              <a:rPr lang="zh-CN" altLang="en-US" dirty="0"/>
              <a:t>比特分组中的第</a:t>
            </a:r>
            <a:r>
              <a:rPr lang="en-US" altLang="zh-CN" dirty="0"/>
              <a:t>1</a:t>
            </a:r>
            <a:r>
              <a:rPr lang="zh-CN" altLang="en-US" dirty="0"/>
              <a:t>、</a:t>
            </a:r>
            <a:r>
              <a:rPr lang="en-US" altLang="zh-CN" dirty="0"/>
              <a:t>6</a:t>
            </a:r>
            <a:r>
              <a:rPr lang="zh-CN" altLang="en-US" dirty="0"/>
              <a:t>位比特组成的二进制数为行，以</a:t>
            </a:r>
            <a:r>
              <a:rPr lang="en-US" altLang="zh-CN" dirty="0"/>
              <a:t>6</a:t>
            </a:r>
            <a:r>
              <a:rPr lang="zh-CN" altLang="en-US" dirty="0"/>
              <a:t>比特分组中第</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位比特组成的二进制数为列，分别查找对应的</a:t>
            </a:r>
            <a:r>
              <a:rPr lang="en-US" altLang="zh-CN" dirty="0"/>
              <a:t>S</a:t>
            </a:r>
            <a:r>
              <a:rPr lang="zh-CN" altLang="en-US" dirty="0"/>
              <a:t>盒中的值，并以此值替换</a:t>
            </a:r>
            <a:r>
              <a:rPr lang="en-US" altLang="zh-CN" dirty="0"/>
              <a:t>6</a:t>
            </a:r>
            <a:r>
              <a:rPr lang="zh-CN" altLang="en-US" dirty="0"/>
              <a:t>比特分组。</a:t>
            </a:r>
          </a:p>
        </p:txBody>
      </p:sp>
      <p:sp>
        <p:nvSpPr>
          <p:cNvPr id="10" name="文本框 9">
            <a:extLst>
              <a:ext uri="{FF2B5EF4-FFF2-40B4-BE49-F238E27FC236}">
                <a16:creationId xmlns:a16="http://schemas.microsoft.com/office/drawing/2014/main" id="{BA67E031-2DC5-4AAC-8EFB-714AFA224A17}"/>
              </a:ext>
            </a:extLst>
          </p:cNvPr>
          <p:cNvSpPr txBox="1"/>
          <p:nvPr/>
        </p:nvSpPr>
        <p:spPr>
          <a:xfrm>
            <a:off x="1145754" y="2630261"/>
            <a:ext cx="7648885" cy="646331"/>
          </a:xfrm>
          <a:prstGeom prst="rect">
            <a:avLst/>
          </a:prstGeom>
          <a:noFill/>
        </p:spPr>
        <p:txBody>
          <a:bodyPr wrap="square" rtlCol="0">
            <a:spAutoFit/>
          </a:bodyPr>
          <a:lstStyle/>
          <a:p>
            <a:r>
              <a:rPr lang="zh-CN" altLang="en-US" dirty="0"/>
              <a:t>设第</a:t>
            </a:r>
            <a:r>
              <a:rPr lang="en-US" altLang="zh-CN" dirty="0"/>
              <a:t>2</a:t>
            </a:r>
            <a:r>
              <a:rPr lang="zh-CN" altLang="en-US" dirty="0"/>
              <a:t>个</a:t>
            </a:r>
            <a:r>
              <a:rPr lang="en-US" altLang="zh-CN" dirty="0"/>
              <a:t>6</a:t>
            </a:r>
            <a:r>
              <a:rPr lang="zh-CN" altLang="en-US" dirty="0"/>
              <a:t>比特分组为</a:t>
            </a:r>
            <a:r>
              <a:rPr lang="en-US" altLang="zh-CN" dirty="0"/>
              <a:t>101101</a:t>
            </a:r>
            <a:r>
              <a:rPr lang="zh-CN" altLang="en-US" dirty="0"/>
              <a:t>，第</a:t>
            </a:r>
            <a:r>
              <a:rPr lang="en-US" altLang="zh-CN" dirty="0"/>
              <a:t>1</a:t>
            </a:r>
            <a:r>
              <a:rPr lang="zh-CN" altLang="en-US" dirty="0"/>
              <a:t>、</a:t>
            </a:r>
            <a:r>
              <a:rPr lang="en-US" altLang="zh-CN" dirty="0"/>
              <a:t>6</a:t>
            </a:r>
            <a:r>
              <a:rPr lang="zh-CN" altLang="en-US" dirty="0"/>
              <a:t>位比特的为</a:t>
            </a:r>
            <a:r>
              <a:rPr lang="en-US" altLang="zh-CN" dirty="0"/>
              <a:t>11</a:t>
            </a:r>
            <a:r>
              <a:rPr lang="zh-CN" altLang="en-US" dirty="0"/>
              <a:t>，第</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位比特为</a:t>
            </a:r>
            <a:r>
              <a:rPr lang="en-US" altLang="zh-CN" dirty="0"/>
              <a:t>0110</a:t>
            </a:r>
            <a:r>
              <a:rPr lang="zh-CN" altLang="en-US" dirty="0"/>
              <a:t>，因此就在</a:t>
            </a:r>
            <a:r>
              <a:rPr lang="en-US" altLang="zh-CN" dirty="0"/>
              <a:t>S2</a:t>
            </a:r>
            <a:r>
              <a:rPr lang="zh-CN" altLang="en-US" dirty="0"/>
              <a:t>盒中查找第</a:t>
            </a:r>
            <a:r>
              <a:rPr lang="en-US" altLang="zh-CN" dirty="0"/>
              <a:t>3</a:t>
            </a:r>
            <a:r>
              <a:rPr lang="zh-CN" altLang="en-US" dirty="0"/>
              <a:t>行、第</a:t>
            </a:r>
            <a:r>
              <a:rPr lang="en-US" altLang="zh-CN" dirty="0"/>
              <a:t>6</a:t>
            </a:r>
            <a:r>
              <a:rPr lang="zh-CN" altLang="en-US" dirty="0"/>
              <a:t>列的值。</a:t>
            </a:r>
          </a:p>
        </p:txBody>
      </p:sp>
      <p:sp>
        <p:nvSpPr>
          <p:cNvPr id="13" name="文本框 12">
            <a:extLst>
              <a:ext uri="{FF2B5EF4-FFF2-40B4-BE49-F238E27FC236}">
                <a16:creationId xmlns:a16="http://schemas.microsoft.com/office/drawing/2014/main" id="{50E46C13-CF9F-4D62-9C89-390A717995F0}"/>
              </a:ext>
            </a:extLst>
          </p:cNvPr>
          <p:cNvSpPr txBox="1"/>
          <p:nvPr/>
        </p:nvSpPr>
        <p:spPr>
          <a:xfrm>
            <a:off x="1011197" y="5125630"/>
            <a:ext cx="8251825" cy="369332"/>
          </a:xfrm>
          <a:prstGeom prst="rect">
            <a:avLst/>
          </a:prstGeom>
          <a:noFill/>
        </p:spPr>
        <p:txBody>
          <a:bodyPr wrap="square" rtlCol="0">
            <a:spAutoFit/>
          </a:bodyPr>
          <a:lstStyle/>
          <a:p>
            <a:r>
              <a:rPr lang="en-US" altLang="zh-CN" dirty="0"/>
              <a:t> 0      1     2      3     4      5      6     7     8     9     10    11   12    13    14   15</a:t>
            </a:r>
            <a:endParaRPr lang="zh-CN" altLang="en-US" dirty="0"/>
          </a:p>
        </p:txBody>
      </p:sp>
      <p:sp>
        <p:nvSpPr>
          <p:cNvPr id="14" name="文本框 13">
            <a:extLst>
              <a:ext uri="{FF2B5EF4-FFF2-40B4-BE49-F238E27FC236}">
                <a16:creationId xmlns:a16="http://schemas.microsoft.com/office/drawing/2014/main" id="{ED424B1C-2357-40EA-A28E-CE7CD6D38568}"/>
              </a:ext>
            </a:extLst>
          </p:cNvPr>
          <p:cNvSpPr txBox="1"/>
          <p:nvPr/>
        </p:nvSpPr>
        <p:spPr>
          <a:xfrm>
            <a:off x="680783" y="4651758"/>
            <a:ext cx="330414" cy="369332"/>
          </a:xfrm>
          <a:prstGeom prst="rect">
            <a:avLst/>
          </a:prstGeom>
          <a:noFill/>
        </p:spPr>
        <p:txBody>
          <a:bodyPr wrap="square" rtlCol="0">
            <a:spAutoFit/>
          </a:bodyPr>
          <a:lstStyle/>
          <a:p>
            <a:r>
              <a:rPr lang="en-US" altLang="zh-CN" dirty="0"/>
              <a:t>3</a:t>
            </a:r>
          </a:p>
        </p:txBody>
      </p:sp>
      <p:sp>
        <p:nvSpPr>
          <p:cNvPr id="15" name="文本框 14">
            <a:extLst>
              <a:ext uri="{FF2B5EF4-FFF2-40B4-BE49-F238E27FC236}">
                <a16:creationId xmlns:a16="http://schemas.microsoft.com/office/drawing/2014/main" id="{7206410C-2666-46FE-AB64-7942C6DC67E8}"/>
              </a:ext>
            </a:extLst>
          </p:cNvPr>
          <p:cNvSpPr txBox="1"/>
          <p:nvPr/>
        </p:nvSpPr>
        <p:spPr>
          <a:xfrm>
            <a:off x="886281" y="5571802"/>
            <a:ext cx="3597088" cy="369332"/>
          </a:xfrm>
          <a:prstGeom prst="rect">
            <a:avLst/>
          </a:prstGeom>
          <a:noFill/>
        </p:spPr>
        <p:txBody>
          <a:bodyPr wrap="square" rtlCol="0">
            <a:spAutoFit/>
          </a:bodyPr>
          <a:lstStyle/>
          <a:p>
            <a:r>
              <a:rPr lang="zh-CN" altLang="en-US" dirty="0"/>
              <a:t>即：</a:t>
            </a:r>
            <a:r>
              <a:rPr lang="en-US" altLang="zh-CN" dirty="0"/>
              <a:t>S2</a:t>
            </a:r>
            <a:r>
              <a:rPr lang="zh-CN" altLang="en-US" dirty="0"/>
              <a:t>（</a:t>
            </a:r>
            <a:r>
              <a:rPr lang="en-US" altLang="zh-CN" dirty="0"/>
              <a:t>101101</a:t>
            </a:r>
            <a:r>
              <a:rPr lang="zh-CN" altLang="en-US" dirty="0"/>
              <a:t>）得到</a:t>
            </a:r>
            <a:r>
              <a:rPr lang="en-US" altLang="zh-CN" dirty="0"/>
              <a:t>0100</a:t>
            </a:r>
            <a:endParaRPr lang="zh-CN" altLang="en-US" dirty="0"/>
          </a:p>
        </p:txBody>
      </p:sp>
      <p:sp>
        <p:nvSpPr>
          <p:cNvPr id="17" name="矩形 16">
            <a:extLst>
              <a:ext uri="{FF2B5EF4-FFF2-40B4-BE49-F238E27FC236}">
                <a16:creationId xmlns:a16="http://schemas.microsoft.com/office/drawing/2014/main" id="{C0F1BB01-C8E5-4E06-952F-C66586DE3ED0}"/>
              </a:ext>
            </a:extLst>
          </p:cNvPr>
          <p:cNvSpPr/>
          <p:nvPr/>
        </p:nvSpPr>
        <p:spPr>
          <a:xfrm>
            <a:off x="3872753" y="4643054"/>
            <a:ext cx="507146" cy="40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1" name="文本框 20">
            <a:extLst>
              <a:ext uri="{FF2B5EF4-FFF2-40B4-BE49-F238E27FC236}">
                <a16:creationId xmlns:a16="http://schemas.microsoft.com/office/drawing/2014/main" id="{3769722F-3DEE-4B35-AA1C-EEE263337507}"/>
              </a:ext>
            </a:extLst>
          </p:cNvPr>
          <p:cNvSpPr txBox="1"/>
          <p:nvPr/>
        </p:nvSpPr>
        <p:spPr>
          <a:xfrm>
            <a:off x="705970" y="3462216"/>
            <a:ext cx="305227" cy="369332"/>
          </a:xfrm>
          <a:prstGeom prst="rect">
            <a:avLst/>
          </a:prstGeom>
          <a:noFill/>
        </p:spPr>
        <p:txBody>
          <a:bodyPr wrap="square">
            <a:spAutoFit/>
          </a:bodyPr>
          <a:lstStyle/>
          <a:p>
            <a:r>
              <a:rPr lang="en-US" altLang="zh-CN" dirty="0"/>
              <a:t>0</a:t>
            </a:r>
          </a:p>
        </p:txBody>
      </p:sp>
      <p:sp>
        <p:nvSpPr>
          <p:cNvPr id="23" name="文本框 22">
            <a:extLst>
              <a:ext uri="{FF2B5EF4-FFF2-40B4-BE49-F238E27FC236}">
                <a16:creationId xmlns:a16="http://schemas.microsoft.com/office/drawing/2014/main" id="{F024DEDA-DD7B-4405-842C-BF417445A28C}"/>
              </a:ext>
            </a:extLst>
          </p:cNvPr>
          <p:cNvSpPr txBox="1"/>
          <p:nvPr/>
        </p:nvSpPr>
        <p:spPr>
          <a:xfrm>
            <a:off x="705970" y="3871010"/>
            <a:ext cx="315045" cy="369332"/>
          </a:xfrm>
          <a:prstGeom prst="rect">
            <a:avLst/>
          </a:prstGeom>
          <a:noFill/>
        </p:spPr>
        <p:txBody>
          <a:bodyPr wrap="square">
            <a:spAutoFit/>
          </a:bodyPr>
          <a:lstStyle/>
          <a:p>
            <a:r>
              <a:rPr lang="en-US" altLang="zh-CN" dirty="0"/>
              <a:t>1</a:t>
            </a:r>
            <a:endParaRPr lang="zh-CN" altLang="en-US" dirty="0"/>
          </a:p>
        </p:txBody>
      </p:sp>
      <p:sp>
        <p:nvSpPr>
          <p:cNvPr id="25" name="文本框 24">
            <a:extLst>
              <a:ext uri="{FF2B5EF4-FFF2-40B4-BE49-F238E27FC236}">
                <a16:creationId xmlns:a16="http://schemas.microsoft.com/office/drawing/2014/main" id="{F7430FE5-4729-40E4-91C7-C91DCE88BC6C}"/>
              </a:ext>
            </a:extLst>
          </p:cNvPr>
          <p:cNvSpPr txBox="1"/>
          <p:nvPr/>
        </p:nvSpPr>
        <p:spPr>
          <a:xfrm>
            <a:off x="705970" y="4254337"/>
            <a:ext cx="315045" cy="369332"/>
          </a:xfrm>
          <a:prstGeom prst="rect">
            <a:avLst/>
          </a:prstGeom>
          <a:noFill/>
        </p:spPr>
        <p:txBody>
          <a:bodyPr wrap="square">
            <a:spAutoFit/>
          </a:bodyPr>
          <a:lstStyle/>
          <a:p>
            <a:r>
              <a:rPr lang="en-US" altLang="zh-CN" dirty="0"/>
              <a:t>2</a:t>
            </a:r>
          </a:p>
        </p:txBody>
      </p:sp>
      <p:sp>
        <p:nvSpPr>
          <p:cNvPr id="27" name="文本框 26">
            <a:extLst>
              <a:ext uri="{FF2B5EF4-FFF2-40B4-BE49-F238E27FC236}">
                <a16:creationId xmlns:a16="http://schemas.microsoft.com/office/drawing/2014/main" id="{3A5440F3-087A-4E4D-AE89-C9CEBDBC93A4}"/>
              </a:ext>
            </a:extLst>
          </p:cNvPr>
          <p:cNvSpPr txBox="1"/>
          <p:nvPr/>
        </p:nvSpPr>
        <p:spPr>
          <a:xfrm>
            <a:off x="1145754" y="1017861"/>
            <a:ext cx="7421943" cy="646331"/>
          </a:xfrm>
          <a:prstGeom prst="rect">
            <a:avLst/>
          </a:prstGeom>
          <a:noFill/>
        </p:spPr>
        <p:txBody>
          <a:bodyPr wrap="square">
            <a:spAutoFit/>
          </a:bodyPr>
          <a:lstStyle/>
          <a:p>
            <a:r>
              <a:rPr lang="zh-CN" altLang="en-US" dirty="0"/>
              <a:t>每个</a:t>
            </a:r>
            <a:r>
              <a:rPr lang="en-US" altLang="zh-CN" dirty="0"/>
              <a:t>S</a:t>
            </a:r>
            <a:r>
              <a:rPr lang="zh-CN" altLang="en-US" dirty="0"/>
              <a:t>盒都有</a:t>
            </a:r>
            <a:r>
              <a:rPr lang="en-US" altLang="zh-CN" dirty="0"/>
              <a:t>4</a:t>
            </a:r>
            <a:r>
              <a:rPr lang="zh-CN" altLang="en-US" dirty="0"/>
              <a:t>行</a:t>
            </a:r>
            <a:r>
              <a:rPr lang="en-US" altLang="zh-CN" dirty="0"/>
              <a:t>16</a:t>
            </a:r>
            <a:r>
              <a:rPr lang="zh-CN" altLang="en-US" dirty="0"/>
              <a:t>列，共</a:t>
            </a:r>
            <a:r>
              <a:rPr lang="en-US" altLang="zh-CN" dirty="0"/>
              <a:t>64</a:t>
            </a:r>
            <a:r>
              <a:rPr lang="zh-CN" altLang="en-US" dirty="0"/>
              <a:t>个单元格。每个单元格中可设置</a:t>
            </a:r>
            <a:r>
              <a:rPr lang="en-US" altLang="zh-CN" dirty="0"/>
              <a:t>1</a:t>
            </a:r>
            <a:r>
              <a:rPr lang="zh-CN" altLang="en-US" dirty="0"/>
              <a:t>个</a:t>
            </a:r>
            <a:r>
              <a:rPr lang="en-US" altLang="zh-CN" dirty="0"/>
              <a:t>4</a:t>
            </a:r>
            <a:r>
              <a:rPr lang="zh-CN" altLang="en-US" dirty="0"/>
              <a:t>比特二进制数，即每个单元格中的数字都是在</a:t>
            </a:r>
            <a:r>
              <a:rPr lang="en-US" altLang="zh-CN" dirty="0"/>
              <a:t>0-15</a:t>
            </a:r>
            <a:r>
              <a:rPr lang="zh-CN" altLang="en-US" dirty="0"/>
              <a:t>之间。</a:t>
            </a:r>
          </a:p>
        </p:txBody>
      </p:sp>
      <p:sp>
        <p:nvSpPr>
          <p:cNvPr id="18" name="文本框 17">
            <a:extLst>
              <a:ext uri="{FF2B5EF4-FFF2-40B4-BE49-F238E27FC236}">
                <a16:creationId xmlns:a16="http://schemas.microsoft.com/office/drawing/2014/main" id="{F37811B4-1957-4646-82B6-9545A01E32C2}"/>
              </a:ext>
            </a:extLst>
          </p:cNvPr>
          <p:cNvSpPr txBox="1"/>
          <p:nvPr/>
        </p:nvSpPr>
        <p:spPr>
          <a:xfrm>
            <a:off x="607784" y="2461906"/>
            <a:ext cx="8536215" cy="193899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ltLang="zh-CN" sz="2400" dirty="0">
                <a:latin typeface="+mn-ea"/>
              </a:rPr>
              <a:t>S</a:t>
            </a:r>
            <a:r>
              <a:rPr lang="zh-CN" altLang="en-US" sz="2400" dirty="0">
                <a:latin typeface="+mn-ea"/>
              </a:rPr>
              <a:t>盒是</a:t>
            </a:r>
            <a:r>
              <a:rPr lang="en-US" altLang="zh-CN" sz="2400" dirty="0">
                <a:latin typeface="+mn-ea"/>
              </a:rPr>
              <a:t>DES</a:t>
            </a:r>
            <a:r>
              <a:rPr lang="zh-CN" altLang="en-US" sz="2400" dirty="0">
                <a:latin typeface="+mn-ea"/>
              </a:rPr>
              <a:t>加密算法中唯一的非线性操作，也是</a:t>
            </a:r>
            <a:r>
              <a:rPr lang="en-US" altLang="zh-CN" sz="2400" dirty="0">
                <a:latin typeface="+mn-ea"/>
              </a:rPr>
              <a:t>DES</a:t>
            </a:r>
            <a:r>
              <a:rPr lang="zh-CN" altLang="en-US" sz="2400" dirty="0">
                <a:latin typeface="+mn-ea"/>
              </a:rPr>
              <a:t>具有较高安全性的关键所在。</a:t>
            </a:r>
            <a:endParaRPr lang="en-US" altLang="zh-CN" sz="2400" dirty="0">
              <a:latin typeface="+mn-ea"/>
            </a:endParaRPr>
          </a:p>
          <a:p>
            <a:endParaRPr lang="en-US" altLang="zh-CN" sz="2400" dirty="0">
              <a:latin typeface="+mn-ea"/>
            </a:endParaRPr>
          </a:p>
          <a:p>
            <a:r>
              <a:rPr lang="en-US" altLang="zh-CN" sz="2400" dirty="0">
                <a:latin typeface="+mn-ea"/>
              </a:rPr>
              <a:t>S</a:t>
            </a:r>
            <a:r>
              <a:rPr lang="zh-CN" altLang="en-US" sz="2400" dirty="0">
                <a:latin typeface="+mn-ea"/>
              </a:rPr>
              <a:t>盒的构造方法和过程并未正式公布，只有一些非正式泄露的构造</a:t>
            </a:r>
            <a:r>
              <a:rPr lang="en-US" altLang="zh-CN" sz="2400" dirty="0">
                <a:latin typeface="+mn-ea"/>
              </a:rPr>
              <a:t>S</a:t>
            </a:r>
            <a:r>
              <a:rPr lang="zh-CN" altLang="en-US" sz="2400" dirty="0">
                <a:latin typeface="+mn-ea"/>
              </a:rPr>
              <a:t>盒的准则。</a:t>
            </a:r>
          </a:p>
        </p:txBody>
      </p:sp>
    </p:spTree>
    <p:extLst>
      <p:ext uri="{BB962C8B-B14F-4D97-AF65-F5344CB8AC3E}">
        <p14:creationId xmlns:p14="http://schemas.microsoft.com/office/powerpoint/2010/main" val="35612227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animBg="1"/>
      <p:bldP spid="21" grpId="0"/>
      <p:bldP spid="23" grpId="0"/>
      <p:bldP spid="25" grpId="0"/>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7E7A016-26E4-4F99-83CD-850CE87FB5C5}"/>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6" name="文本框 5">
            <a:extLst>
              <a:ext uri="{FF2B5EF4-FFF2-40B4-BE49-F238E27FC236}">
                <a16:creationId xmlns:a16="http://schemas.microsoft.com/office/drawing/2014/main" id="{59370249-53CA-4924-B9E5-97CCE0D6D535}"/>
              </a:ext>
            </a:extLst>
          </p:cNvPr>
          <p:cNvSpPr txBox="1"/>
          <p:nvPr/>
        </p:nvSpPr>
        <p:spPr>
          <a:xfrm>
            <a:off x="1064238" y="1129802"/>
            <a:ext cx="4429846" cy="369332"/>
          </a:xfrm>
          <a:prstGeom prst="rect">
            <a:avLst/>
          </a:prstGeom>
          <a:noFill/>
        </p:spPr>
        <p:txBody>
          <a:bodyPr wrap="square">
            <a:spAutoFit/>
          </a:bodyPr>
          <a:lstStyle/>
          <a:p>
            <a:pPr marL="285750" indent="-285750">
              <a:buClr>
                <a:schemeClr val="accent1"/>
              </a:buClr>
              <a:buFont typeface="Wingdings" panose="05000000000000000000" pitchFamily="2" charset="2"/>
              <a:buChar char="q"/>
            </a:pPr>
            <a:r>
              <a:rPr lang="en-US" altLang="zh-CN" dirty="0">
                <a:latin typeface="+mn-ea"/>
              </a:rPr>
              <a:t>P</a:t>
            </a:r>
            <a:r>
              <a:rPr lang="zh-CN" altLang="en-US" dirty="0">
                <a:latin typeface="+mn-ea"/>
              </a:rPr>
              <a:t>置换（</a:t>
            </a:r>
            <a:r>
              <a:rPr lang="en-US" altLang="zh-CN" dirty="0">
                <a:latin typeface="+mn-ea"/>
              </a:rPr>
              <a:t>P Permutation</a:t>
            </a:r>
            <a:r>
              <a:rPr lang="zh-CN" altLang="en-US" dirty="0">
                <a:latin typeface="+mn-ea"/>
              </a:rPr>
              <a:t>）</a:t>
            </a:r>
          </a:p>
        </p:txBody>
      </p:sp>
      <p:sp>
        <p:nvSpPr>
          <p:cNvPr id="10" name="文本框 9">
            <a:extLst>
              <a:ext uri="{FF2B5EF4-FFF2-40B4-BE49-F238E27FC236}">
                <a16:creationId xmlns:a16="http://schemas.microsoft.com/office/drawing/2014/main" id="{A514B721-4CAE-45E7-83DC-B080B057338A}"/>
              </a:ext>
            </a:extLst>
          </p:cNvPr>
          <p:cNvSpPr txBox="1"/>
          <p:nvPr/>
        </p:nvSpPr>
        <p:spPr>
          <a:xfrm>
            <a:off x="1056554" y="1651909"/>
            <a:ext cx="7361304" cy="369332"/>
          </a:xfrm>
          <a:prstGeom prst="rect">
            <a:avLst/>
          </a:prstGeom>
          <a:noFill/>
        </p:spPr>
        <p:txBody>
          <a:bodyPr wrap="square" rtlCol="0">
            <a:spAutoFit/>
          </a:bodyPr>
          <a:lstStyle/>
          <a:p>
            <a:r>
              <a:rPr lang="zh-CN" altLang="en-US" dirty="0"/>
              <a:t>将每个</a:t>
            </a:r>
            <a:r>
              <a:rPr lang="en-US" altLang="zh-CN" dirty="0"/>
              <a:t>S</a:t>
            </a:r>
            <a:r>
              <a:rPr lang="zh-CN" altLang="en-US" dirty="0"/>
              <a:t>盒的输出组合成一个</a:t>
            </a:r>
            <a:r>
              <a:rPr lang="en-US" altLang="zh-CN" dirty="0"/>
              <a:t>32</a:t>
            </a:r>
            <a:r>
              <a:rPr lang="zh-CN" altLang="en-US" dirty="0"/>
              <a:t>位串，再按照下表进行置换：</a:t>
            </a:r>
          </a:p>
        </p:txBody>
      </p:sp>
      <p:graphicFrame>
        <p:nvGraphicFramePr>
          <p:cNvPr id="11" name="Group 4">
            <a:extLst>
              <a:ext uri="{FF2B5EF4-FFF2-40B4-BE49-F238E27FC236}">
                <a16:creationId xmlns:a16="http://schemas.microsoft.com/office/drawing/2014/main" id="{8137D7AD-08EF-44F0-A84E-AB79882A73BE}"/>
              </a:ext>
            </a:extLst>
          </p:cNvPr>
          <p:cNvGraphicFramePr>
            <a:graphicFrameLocks/>
          </p:cNvGraphicFramePr>
          <p:nvPr>
            <p:extLst>
              <p:ext uri="{D42A27DB-BD31-4B8C-83A1-F6EECF244321}">
                <p14:modId xmlns:p14="http://schemas.microsoft.com/office/powerpoint/2010/main" val="2498713952"/>
              </p:ext>
            </p:extLst>
          </p:nvPr>
        </p:nvGraphicFramePr>
        <p:xfrm>
          <a:off x="1056554" y="2204751"/>
          <a:ext cx="7493000" cy="2801938"/>
        </p:xfrm>
        <a:graphic>
          <a:graphicData uri="http://schemas.openxmlformats.org/drawingml/2006/table">
            <a:tbl>
              <a:tblPr/>
              <a:tblGrid>
                <a:gridCol w="46990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9900">
                  <a:extLst>
                    <a:ext uri="{9D8B030D-6E8A-4147-A177-3AD203B41FA5}">
                      <a16:colId xmlns:a16="http://schemas.microsoft.com/office/drawing/2014/main" val="20002"/>
                    </a:ext>
                  </a:extLst>
                </a:gridCol>
                <a:gridCol w="465138">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9900">
                  <a:extLst>
                    <a:ext uri="{9D8B030D-6E8A-4147-A177-3AD203B41FA5}">
                      <a16:colId xmlns:a16="http://schemas.microsoft.com/office/drawing/2014/main" val="20007"/>
                    </a:ext>
                  </a:extLst>
                </a:gridCol>
                <a:gridCol w="466725">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466725">
                  <a:extLst>
                    <a:ext uri="{9D8B030D-6E8A-4147-A177-3AD203B41FA5}">
                      <a16:colId xmlns:a16="http://schemas.microsoft.com/office/drawing/2014/main" val="20010"/>
                    </a:ext>
                  </a:extLst>
                </a:gridCol>
                <a:gridCol w="455612">
                  <a:extLst>
                    <a:ext uri="{9D8B030D-6E8A-4147-A177-3AD203B41FA5}">
                      <a16:colId xmlns:a16="http://schemas.microsoft.com/office/drawing/2014/main" val="20011"/>
                    </a:ext>
                  </a:extLst>
                </a:gridCol>
                <a:gridCol w="479425">
                  <a:extLst>
                    <a:ext uri="{9D8B030D-6E8A-4147-A177-3AD203B41FA5}">
                      <a16:colId xmlns:a16="http://schemas.microsoft.com/office/drawing/2014/main" val="20012"/>
                    </a:ext>
                  </a:extLst>
                </a:gridCol>
                <a:gridCol w="469900">
                  <a:extLst>
                    <a:ext uri="{9D8B030D-6E8A-4147-A177-3AD203B41FA5}">
                      <a16:colId xmlns:a16="http://schemas.microsoft.com/office/drawing/2014/main" val="20013"/>
                    </a:ext>
                  </a:extLst>
                </a:gridCol>
                <a:gridCol w="466725">
                  <a:extLst>
                    <a:ext uri="{9D8B030D-6E8A-4147-A177-3AD203B41FA5}">
                      <a16:colId xmlns:a16="http://schemas.microsoft.com/office/drawing/2014/main" val="20014"/>
                    </a:ext>
                  </a:extLst>
                </a:gridCol>
                <a:gridCol w="469900">
                  <a:extLst>
                    <a:ext uri="{9D8B030D-6E8A-4147-A177-3AD203B41FA5}">
                      <a16:colId xmlns:a16="http://schemas.microsoft.com/office/drawing/2014/main" val="20015"/>
                    </a:ext>
                  </a:extLst>
                </a:gridCol>
              </a:tblGrid>
              <a:tr h="14160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7</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29</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28</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17</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18</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85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8</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24</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14</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32</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27</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9</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19</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25</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文本框 12">
            <a:extLst>
              <a:ext uri="{FF2B5EF4-FFF2-40B4-BE49-F238E27FC236}">
                <a16:creationId xmlns:a16="http://schemas.microsoft.com/office/drawing/2014/main" id="{6305AC2C-B8F6-4816-AF87-C17EF362D26A}"/>
              </a:ext>
            </a:extLst>
          </p:cNvPr>
          <p:cNvSpPr txBox="1"/>
          <p:nvPr/>
        </p:nvSpPr>
        <p:spPr>
          <a:xfrm>
            <a:off x="985476" y="5190199"/>
            <a:ext cx="7564077" cy="646331"/>
          </a:xfrm>
          <a:prstGeom prst="rect">
            <a:avLst/>
          </a:prstGeom>
          <a:noFill/>
        </p:spPr>
        <p:txBody>
          <a:bodyPr wrap="square">
            <a:spAutoFit/>
          </a:bodyPr>
          <a:lstStyle/>
          <a:p>
            <a:r>
              <a:rPr lang="zh-CN" altLang="en-US" dirty="0"/>
              <a:t>将</a:t>
            </a:r>
            <a:r>
              <a:rPr lang="en-US" altLang="zh-CN" dirty="0"/>
              <a:t>P</a:t>
            </a:r>
            <a:r>
              <a:rPr lang="zh-CN" altLang="en-US" dirty="0"/>
              <a:t>置换后的二进制串与上一轮产生的左半部</a:t>
            </a:r>
            <a:r>
              <a:rPr lang="en-US" altLang="zh-CN" dirty="0"/>
              <a:t>32</a:t>
            </a:r>
            <a:r>
              <a:rPr lang="zh-CN" altLang="en-US" dirty="0"/>
              <a:t>位二进制串进行异或，并将结果作为本轮迭代的右半部分。</a:t>
            </a:r>
          </a:p>
        </p:txBody>
      </p:sp>
      <p:sp>
        <p:nvSpPr>
          <p:cNvPr id="14" name="文本框 13">
            <a:extLst>
              <a:ext uri="{FF2B5EF4-FFF2-40B4-BE49-F238E27FC236}">
                <a16:creationId xmlns:a16="http://schemas.microsoft.com/office/drawing/2014/main" id="{D4715CBB-8B11-440E-AD4D-639EF2D8EF6D}"/>
              </a:ext>
            </a:extLst>
          </p:cNvPr>
          <p:cNvSpPr txBox="1"/>
          <p:nvPr/>
        </p:nvSpPr>
        <p:spPr>
          <a:xfrm>
            <a:off x="1083449" y="5980698"/>
            <a:ext cx="7466104" cy="646331"/>
          </a:xfrm>
          <a:prstGeom prst="rect">
            <a:avLst/>
          </a:prstGeom>
          <a:noFill/>
        </p:spPr>
        <p:txBody>
          <a:bodyPr wrap="square" rtlCol="0">
            <a:spAutoFit/>
          </a:bodyPr>
          <a:lstStyle/>
          <a:p>
            <a:r>
              <a:rPr lang="zh-CN" altLang="en-US" dirty="0"/>
              <a:t>在</a:t>
            </a:r>
            <a:r>
              <a:rPr lang="en-US" altLang="zh-CN" dirty="0"/>
              <a:t>16</a:t>
            </a:r>
            <a:r>
              <a:rPr lang="zh-CN" altLang="en-US" dirty="0"/>
              <a:t>轮迭代完成后，将输出的</a:t>
            </a:r>
            <a:r>
              <a:rPr lang="en-US" altLang="zh-CN" dirty="0"/>
              <a:t>64</a:t>
            </a:r>
            <a:r>
              <a:rPr lang="zh-CN" altLang="en-US" dirty="0"/>
              <a:t>位二进制串再进行一次逆初始置换，即得到了</a:t>
            </a:r>
            <a:r>
              <a:rPr lang="en-US" altLang="zh-CN" dirty="0"/>
              <a:t>64</a:t>
            </a:r>
            <a:r>
              <a:rPr lang="zh-CN" altLang="en-US" dirty="0"/>
              <a:t>位明文相对应的密文。</a:t>
            </a:r>
          </a:p>
        </p:txBody>
      </p:sp>
    </p:spTree>
    <p:extLst>
      <p:ext uri="{BB962C8B-B14F-4D97-AF65-F5344CB8AC3E}">
        <p14:creationId xmlns:p14="http://schemas.microsoft.com/office/powerpoint/2010/main" val="2269639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9CBFD4-3617-4683-830B-E7A81CFA4C90}"/>
              </a:ext>
            </a:extLst>
          </p:cNvPr>
          <p:cNvSpPr txBox="1"/>
          <p:nvPr/>
        </p:nvSpPr>
        <p:spPr>
          <a:xfrm>
            <a:off x="937452" y="1221762"/>
            <a:ext cx="2443524" cy="369332"/>
          </a:xfrm>
          <a:prstGeom prst="rect">
            <a:avLst/>
          </a:prstGeom>
          <a:noFill/>
        </p:spPr>
        <p:txBody>
          <a:bodyPr wrap="square" rtlCol="0">
            <a:spAutoFit/>
          </a:bodyPr>
          <a:lstStyle/>
          <a:p>
            <a:r>
              <a:rPr lang="zh-CN" altLang="en-US" dirty="0"/>
              <a:t>（</a:t>
            </a:r>
            <a:r>
              <a:rPr lang="en-US" altLang="zh-CN" dirty="0"/>
              <a:t>3</a:t>
            </a:r>
            <a:r>
              <a:rPr lang="zh-CN" altLang="en-US" dirty="0"/>
              <a:t>）子密钥生成</a:t>
            </a:r>
          </a:p>
        </p:txBody>
      </p:sp>
      <p:sp>
        <p:nvSpPr>
          <p:cNvPr id="5" name="文本框 4">
            <a:extLst>
              <a:ext uri="{FF2B5EF4-FFF2-40B4-BE49-F238E27FC236}">
                <a16:creationId xmlns:a16="http://schemas.microsoft.com/office/drawing/2014/main" id="{7EB7A5F7-0294-4D93-BC4D-4625E543288D}"/>
              </a:ext>
            </a:extLst>
          </p:cNvPr>
          <p:cNvSpPr txBox="1"/>
          <p:nvPr/>
        </p:nvSpPr>
        <p:spPr>
          <a:xfrm>
            <a:off x="937452" y="1713539"/>
            <a:ext cx="2797299" cy="1200329"/>
          </a:xfrm>
          <a:prstGeom prst="rect">
            <a:avLst/>
          </a:prstGeom>
          <a:noFill/>
        </p:spPr>
        <p:txBody>
          <a:bodyPr wrap="square" rtlCol="0">
            <a:spAutoFit/>
          </a:bodyPr>
          <a:lstStyle/>
          <a:p>
            <a:r>
              <a:rPr lang="zh-CN" altLang="en-US" dirty="0"/>
              <a:t>在</a:t>
            </a:r>
            <a:r>
              <a:rPr lang="en-US" altLang="zh-CN" dirty="0"/>
              <a:t>16</a:t>
            </a:r>
            <a:r>
              <a:rPr lang="zh-CN" altLang="en-US" dirty="0"/>
              <a:t>轮的迭代中，每一轮都有一个相应的密钥参与其中。这个密钥称为轮密钥，或轮子密钥。</a:t>
            </a:r>
          </a:p>
        </p:txBody>
      </p:sp>
      <p:sp>
        <p:nvSpPr>
          <p:cNvPr id="7" name="文本框 6">
            <a:extLst>
              <a:ext uri="{FF2B5EF4-FFF2-40B4-BE49-F238E27FC236}">
                <a16:creationId xmlns:a16="http://schemas.microsoft.com/office/drawing/2014/main" id="{119122C4-80CD-4B5D-9E77-682340BD78E0}"/>
              </a:ext>
            </a:extLst>
          </p:cNvPr>
          <p:cNvSpPr txBox="1"/>
          <p:nvPr/>
        </p:nvSpPr>
        <p:spPr>
          <a:xfrm>
            <a:off x="904998" y="3570645"/>
            <a:ext cx="2829753" cy="1477328"/>
          </a:xfrm>
          <a:prstGeom prst="rect">
            <a:avLst/>
          </a:prstGeom>
          <a:noFill/>
        </p:spPr>
        <p:txBody>
          <a:bodyPr wrap="square">
            <a:spAutoFit/>
          </a:bodyPr>
          <a:lstStyle/>
          <a:p>
            <a:r>
              <a:rPr lang="zh-CN" altLang="en-US" dirty="0"/>
              <a:t>子密钥是从用户输入的密钥</a:t>
            </a:r>
            <a:r>
              <a:rPr lang="en-US" altLang="zh-CN" dirty="0"/>
              <a:t>k</a:t>
            </a:r>
            <a:r>
              <a:rPr lang="zh-CN" altLang="en-US" dirty="0"/>
              <a:t>中产生。用户确定</a:t>
            </a:r>
            <a:r>
              <a:rPr lang="en-US" altLang="zh-CN" dirty="0"/>
              <a:t>56</a:t>
            </a:r>
            <a:r>
              <a:rPr lang="zh-CN" altLang="en-US" dirty="0"/>
              <a:t>位密钥，系统根据</a:t>
            </a:r>
            <a:r>
              <a:rPr lang="en-US" altLang="zh-CN" dirty="0"/>
              <a:t>56</a:t>
            </a:r>
            <a:r>
              <a:rPr lang="zh-CN" altLang="en-US" dirty="0"/>
              <a:t>位密钥另外生成</a:t>
            </a:r>
            <a:r>
              <a:rPr lang="en-US" altLang="zh-CN" dirty="0"/>
              <a:t>8</a:t>
            </a:r>
            <a:r>
              <a:rPr lang="zh-CN" altLang="en-US" dirty="0"/>
              <a:t>位奇偶校验位，使得密钥共有</a:t>
            </a:r>
            <a:r>
              <a:rPr lang="en-US" altLang="zh-CN" dirty="0"/>
              <a:t>64</a:t>
            </a:r>
            <a:r>
              <a:rPr lang="zh-CN" altLang="en-US" dirty="0"/>
              <a:t>位。</a:t>
            </a:r>
          </a:p>
        </p:txBody>
      </p:sp>
      <p:sp>
        <p:nvSpPr>
          <p:cNvPr id="36" name="矩形 35">
            <a:extLst>
              <a:ext uri="{FF2B5EF4-FFF2-40B4-BE49-F238E27FC236}">
                <a16:creationId xmlns:a16="http://schemas.microsoft.com/office/drawing/2014/main" id="{DC1F9B88-F151-46A4-AD86-4C320553CB1B}"/>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grpSp>
        <p:nvGrpSpPr>
          <p:cNvPr id="2" name="组合 1">
            <a:extLst>
              <a:ext uri="{FF2B5EF4-FFF2-40B4-BE49-F238E27FC236}">
                <a16:creationId xmlns:a16="http://schemas.microsoft.com/office/drawing/2014/main" id="{3EDC2B9A-A2E0-4564-8838-3D3E20B0CB69}"/>
              </a:ext>
            </a:extLst>
          </p:cNvPr>
          <p:cNvGrpSpPr/>
          <p:nvPr/>
        </p:nvGrpSpPr>
        <p:grpSpPr>
          <a:xfrm>
            <a:off x="4042593" y="996947"/>
            <a:ext cx="4920340" cy="5497781"/>
            <a:chOff x="3166293" y="419298"/>
            <a:chExt cx="4920340" cy="5497781"/>
          </a:xfrm>
        </p:grpSpPr>
        <p:sp>
          <p:nvSpPr>
            <p:cNvPr id="37" name="矩形 36">
              <a:extLst>
                <a:ext uri="{FF2B5EF4-FFF2-40B4-BE49-F238E27FC236}">
                  <a16:creationId xmlns:a16="http://schemas.microsoft.com/office/drawing/2014/main" id="{1E8A0254-BF60-401C-BABD-049A53649BEE}"/>
                </a:ext>
              </a:extLst>
            </p:cNvPr>
            <p:cNvSpPr/>
            <p:nvPr/>
          </p:nvSpPr>
          <p:spPr bwMode="auto">
            <a:xfrm>
              <a:off x="4167776" y="419298"/>
              <a:ext cx="2975429" cy="580568"/>
            </a:xfrm>
            <a:prstGeom prst="rect">
              <a:avLst/>
            </a:prstGeom>
            <a:gradFill rotWithShape="1">
              <a:gsLst>
                <a:gs pos="0">
                  <a:srgbClr val="808080">
                    <a:tint val="80000"/>
                    <a:satMod val="300000"/>
                  </a:srgbClr>
                </a:gs>
                <a:gs pos="100000">
                  <a:srgbClr val="808080">
                    <a:shade val="30000"/>
                    <a:satMod val="200000"/>
                  </a:srgbClr>
                </a:gs>
              </a:gsLst>
              <a:path path="circle">
                <a:fillToRect l="50000" t="50000" r="50000" b="50000"/>
              </a:path>
            </a:gradFill>
            <a:ln w="9525" cap="flat" cmpd="sng" algn="ctr">
              <a:solidFill>
                <a:srgbClr val="808080"/>
              </a:solidFill>
              <a:prstDash val="solid"/>
              <a:round/>
              <a:headEnd type="none" w="med" len="med"/>
              <a:tailEnd type="none" w="med" len="me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Garamond" pitchFamily="18" charset="0"/>
                  <a:ea typeface="宋体"/>
                  <a:cs typeface="+mj-cs"/>
                </a:rPr>
                <a:t>初始密钥</a:t>
              </a:r>
              <a:r>
                <a:rPr kumimoji="0" lang="zh-CN" altLang="en-US" sz="2400" b="1" i="0" u="none" strike="noStrike" kern="0" cap="none" spc="0" normalizeH="0" baseline="0" noProof="0" dirty="0">
                  <a:ln>
                    <a:noFill/>
                  </a:ln>
                  <a:solidFill>
                    <a:srgbClr val="FF0000"/>
                  </a:solidFill>
                  <a:effectLst/>
                  <a:uLnTx/>
                  <a:uFillTx/>
                  <a:latin typeface="Garamond" pitchFamily="18" charset="0"/>
                  <a:ea typeface="宋体"/>
                  <a:cs typeface="+mj-cs"/>
                </a:rPr>
                <a:t>（</a:t>
              </a:r>
              <a:r>
                <a:rPr kumimoji="0" lang="en-US" altLang="zh-CN" sz="2400" b="1" i="0" u="none" strike="noStrike" kern="0" cap="none" spc="0" normalizeH="0" baseline="0" noProof="0" dirty="0">
                  <a:ln>
                    <a:noFill/>
                  </a:ln>
                  <a:solidFill>
                    <a:srgbClr val="FF0000"/>
                  </a:solidFill>
                  <a:effectLst/>
                  <a:uLnTx/>
                  <a:uFillTx/>
                  <a:latin typeface="Garamond" pitchFamily="18" charset="0"/>
                  <a:ea typeface="宋体"/>
                  <a:cs typeface="+mj-cs"/>
                </a:rPr>
                <a:t>64</a:t>
              </a:r>
              <a:r>
                <a:rPr kumimoji="0" lang="zh-CN" altLang="en-US" sz="2400" b="1" i="0" u="none" strike="noStrike" kern="0" cap="none" spc="0" normalizeH="0" baseline="0" noProof="0" dirty="0">
                  <a:ln>
                    <a:noFill/>
                  </a:ln>
                  <a:solidFill>
                    <a:srgbClr val="FF0000"/>
                  </a:solidFill>
                  <a:effectLst/>
                  <a:uLnTx/>
                  <a:uFillTx/>
                  <a:latin typeface="Garamond" pitchFamily="18" charset="0"/>
                  <a:ea typeface="宋体"/>
                  <a:cs typeface="+mj-cs"/>
                </a:rPr>
                <a:t>比特）</a:t>
              </a:r>
            </a:p>
          </p:txBody>
        </p:sp>
        <p:sp>
          <p:nvSpPr>
            <p:cNvPr id="38" name="矩形 37">
              <a:extLst>
                <a:ext uri="{FF2B5EF4-FFF2-40B4-BE49-F238E27FC236}">
                  <a16:creationId xmlns:a16="http://schemas.microsoft.com/office/drawing/2014/main" id="{F919F6C0-2C38-4517-8022-805E79DDF4ED}"/>
                </a:ext>
              </a:extLst>
            </p:cNvPr>
            <p:cNvSpPr/>
            <p:nvPr/>
          </p:nvSpPr>
          <p:spPr bwMode="auto">
            <a:xfrm>
              <a:off x="6359432" y="2509347"/>
              <a:ext cx="1727201" cy="522517"/>
            </a:xfrm>
            <a:prstGeom prst="rect">
              <a:avLst/>
            </a:prstGeom>
            <a:gradFill rotWithShape="1">
              <a:gsLst>
                <a:gs pos="0">
                  <a:srgbClr val="808080">
                    <a:tint val="80000"/>
                    <a:satMod val="300000"/>
                  </a:srgbClr>
                </a:gs>
                <a:gs pos="100000">
                  <a:srgbClr val="808080">
                    <a:shade val="30000"/>
                    <a:satMod val="200000"/>
                  </a:srgbClr>
                </a:gs>
              </a:gsLst>
              <a:path path="circle">
                <a:fillToRect l="50000" t="50000" r="50000" b="50000"/>
              </a:path>
            </a:gradFill>
            <a:ln w="9525" cap="flat" cmpd="sng" algn="ctr">
              <a:solidFill>
                <a:srgbClr val="808080"/>
              </a:solidFill>
              <a:prstDash val="solid"/>
              <a:round/>
              <a:headEnd type="none" w="med" len="med"/>
              <a:tailEnd type="none" w="med" len="me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latin typeface="Garamond" pitchFamily="18" charset="0"/>
                  <a:ea typeface="宋体"/>
                  <a:cs typeface="+mj-cs"/>
                </a:rPr>
                <a:t>D</a:t>
              </a:r>
              <a:r>
                <a:rPr kumimoji="0" lang="en-US" altLang="zh-CN" sz="2400" b="1" i="0" u="none" strike="noStrike" kern="0" cap="none" spc="0" normalizeH="0" baseline="-25000" noProof="0" dirty="0">
                  <a:ln>
                    <a:noFill/>
                  </a:ln>
                  <a:solidFill>
                    <a:schemeClr val="bg1"/>
                  </a:solidFill>
                  <a:effectLst/>
                  <a:uLnTx/>
                  <a:uFillTx/>
                  <a:latin typeface="Garamond" pitchFamily="18" charset="0"/>
                  <a:ea typeface="宋体"/>
                  <a:cs typeface="+mj-cs"/>
                </a:rPr>
                <a:t>0</a:t>
              </a:r>
              <a:r>
                <a:rPr kumimoji="0" lang="en-US" altLang="zh-CN" sz="2400" b="1" i="0" u="none" strike="noStrike" kern="0" cap="none" spc="0" normalizeH="0" baseline="0" noProof="0" dirty="0">
                  <a:ln>
                    <a:noFill/>
                  </a:ln>
                  <a:solidFill>
                    <a:srgbClr val="FF0000"/>
                  </a:solidFill>
                  <a:effectLst/>
                  <a:uLnTx/>
                  <a:uFillTx/>
                  <a:latin typeface="Garamond" pitchFamily="18" charset="0"/>
                  <a:ea typeface="宋体"/>
                  <a:cs typeface="+mj-cs"/>
                </a:rPr>
                <a:t>(28</a:t>
              </a:r>
              <a:r>
                <a:rPr kumimoji="0" lang="zh-CN" altLang="en-US" sz="2400" b="1" i="0" u="none" strike="noStrike" kern="0" cap="none" spc="0" normalizeH="0" baseline="0" noProof="0" dirty="0">
                  <a:ln>
                    <a:noFill/>
                  </a:ln>
                  <a:solidFill>
                    <a:srgbClr val="FF0000"/>
                  </a:solidFill>
                  <a:effectLst/>
                  <a:uLnTx/>
                  <a:uFillTx/>
                  <a:latin typeface="Garamond" pitchFamily="18" charset="0"/>
                  <a:ea typeface="宋体"/>
                  <a:cs typeface="+mj-cs"/>
                </a:rPr>
                <a:t>比特</a:t>
              </a:r>
              <a:r>
                <a:rPr kumimoji="0" lang="en-US" altLang="zh-CN" sz="2400" b="1" i="0" u="none" strike="noStrike" kern="0" cap="none" spc="0" normalizeH="0" baseline="0" noProof="0" dirty="0">
                  <a:ln>
                    <a:noFill/>
                  </a:ln>
                  <a:solidFill>
                    <a:srgbClr val="FF0000"/>
                  </a:solidFill>
                  <a:effectLst/>
                  <a:uLnTx/>
                  <a:uFillTx/>
                  <a:latin typeface="Garamond" pitchFamily="18" charset="0"/>
                  <a:ea typeface="宋体"/>
                  <a:cs typeface="+mj-cs"/>
                </a:rPr>
                <a:t>)</a:t>
              </a:r>
              <a:endParaRPr kumimoji="0" lang="zh-CN" altLang="en-US" sz="2400" b="1" i="0" u="none" strike="noStrike" kern="0" cap="none" spc="0" normalizeH="0" baseline="0" noProof="0" dirty="0">
                <a:ln>
                  <a:noFill/>
                </a:ln>
                <a:solidFill>
                  <a:srgbClr val="FF0000"/>
                </a:solidFill>
                <a:effectLst/>
                <a:uLnTx/>
                <a:uFillTx/>
                <a:latin typeface="Garamond" pitchFamily="18" charset="0"/>
                <a:ea typeface="宋体"/>
                <a:cs typeface="+mj-cs"/>
              </a:endParaRPr>
            </a:p>
          </p:txBody>
        </p:sp>
        <p:sp>
          <p:nvSpPr>
            <p:cNvPr id="39" name="矩形 38">
              <a:extLst>
                <a:ext uri="{FF2B5EF4-FFF2-40B4-BE49-F238E27FC236}">
                  <a16:creationId xmlns:a16="http://schemas.microsoft.com/office/drawing/2014/main" id="{4C6A68D0-0846-4154-B29D-6DE3433C1A51}"/>
                </a:ext>
              </a:extLst>
            </p:cNvPr>
            <p:cNvSpPr/>
            <p:nvPr/>
          </p:nvSpPr>
          <p:spPr bwMode="auto">
            <a:xfrm>
              <a:off x="3253377" y="3757584"/>
              <a:ext cx="1712685" cy="420909"/>
            </a:xfrm>
            <a:prstGeom prst="rect">
              <a:avLst/>
            </a:prstGeom>
            <a:gradFill rotWithShape="1">
              <a:gsLst>
                <a:gs pos="0">
                  <a:srgbClr val="808080">
                    <a:tint val="80000"/>
                    <a:satMod val="300000"/>
                  </a:srgbClr>
                </a:gs>
                <a:gs pos="100000">
                  <a:srgbClr val="808080">
                    <a:shade val="30000"/>
                    <a:satMod val="200000"/>
                  </a:srgbClr>
                </a:gs>
              </a:gsLst>
              <a:path path="circle">
                <a:fillToRect l="50000" t="50000" r="50000" b="50000"/>
              </a:path>
            </a:gradFill>
            <a:ln w="9525" cap="flat" cmpd="sng" algn="ctr">
              <a:solidFill>
                <a:srgbClr val="808080"/>
              </a:solidFill>
              <a:prstDash val="solid"/>
              <a:round/>
              <a:headEnd type="none" w="med" len="med"/>
              <a:tailEnd type="none" w="med" len="me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Garamond" pitchFamily="18" charset="0"/>
                  <a:ea typeface="宋体"/>
                  <a:cs typeface="+mj-cs"/>
                </a:rPr>
                <a:t> </a:t>
              </a:r>
              <a:r>
                <a:rPr kumimoji="0" lang="zh-CN" altLang="en-US" sz="2400" b="1" i="0" u="none" strike="noStrike" kern="0" cap="none" spc="0" normalizeH="0" baseline="0" noProof="0" dirty="0">
                  <a:ln>
                    <a:noFill/>
                  </a:ln>
                  <a:solidFill>
                    <a:schemeClr val="bg1"/>
                  </a:solidFill>
                  <a:effectLst/>
                  <a:uLnTx/>
                  <a:uFillTx/>
                  <a:latin typeface="Garamond" pitchFamily="18" charset="0"/>
                  <a:ea typeface="宋体"/>
                  <a:cs typeface="+mj-cs"/>
                </a:rPr>
                <a:t>循环移位</a:t>
              </a:r>
            </a:p>
          </p:txBody>
        </p:sp>
        <p:sp>
          <p:nvSpPr>
            <p:cNvPr id="40" name="矩形 39">
              <a:extLst>
                <a:ext uri="{FF2B5EF4-FFF2-40B4-BE49-F238E27FC236}">
                  <a16:creationId xmlns:a16="http://schemas.microsoft.com/office/drawing/2014/main" id="{5A40BEF4-2E32-4FB3-8433-C30DA8E86512}"/>
                </a:ext>
              </a:extLst>
            </p:cNvPr>
            <p:cNvSpPr/>
            <p:nvPr/>
          </p:nvSpPr>
          <p:spPr bwMode="auto">
            <a:xfrm>
              <a:off x="6373946" y="3728554"/>
              <a:ext cx="1698171" cy="435424"/>
            </a:xfrm>
            <a:prstGeom prst="rect">
              <a:avLst/>
            </a:prstGeom>
            <a:gradFill rotWithShape="1">
              <a:gsLst>
                <a:gs pos="0">
                  <a:srgbClr val="808080">
                    <a:tint val="80000"/>
                    <a:satMod val="300000"/>
                  </a:srgbClr>
                </a:gs>
                <a:gs pos="100000">
                  <a:srgbClr val="808080">
                    <a:shade val="30000"/>
                    <a:satMod val="200000"/>
                  </a:srgbClr>
                </a:gs>
              </a:gsLst>
              <a:path path="circle">
                <a:fillToRect l="50000" t="50000" r="50000" b="50000"/>
              </a:path>
            </a:gradFill>
            <a:ln w="9525" cap="flat" cmpd="sng" algn="ctr">
              <a:solidFill>
                <a:srgbClr val="808080"/>
              </a:solidFill>
              <a:prstDash val="solid"/>
              <a:round/>
              <a:headEnd type="none" w="med" len="med"/>
              <a:tailEnd type="none" w="med" len="me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Garamond" pitchFamily="18" charset="0"/>
                  <a:ea typeface="宋体"/>
                  <a:cs typeface="+mj-cs"/>
                </a:rPr>
                <a:t> </a:t>
              </a:r>
              <a:r>
                <a:rPr kumimoji="0" lang="zh-CN" altLang="en-US" sz="2400" b="1" i="0" u="none" strike="noStrike" kern="0" cap="none" spc="0" normalizeH="0" baseline="0" noProof="0" dirty="0">
                  <a:ln>
                    <a:noFill/>
                  </a:ln>
                  <a:solidFill>
                    <a:schemeClr val="bg1"/>
                  </a:solidFill>
                  <a:effectLst/>
                  <a:uLnTx/>
                  <a:uFillTx/>
                  <a:latin typeface="Garamond" pitchFamily="18" charset="0"/>
                  <a:ea typeface="宋体"/>
                  <a:cs typeface="+mj-cs"/>
                </a:rPr>
                <a:t>循环移位</a:t>
              </a:r>
            </a:p>
          </p:txBody>
        </p:sp>
        <p:sp>
          <p:nvSpPr>
            <p:cNvPr id="41" name="矩形 40">
              <a:extLst>
                <a:ext uri="{FF2B5EF4-FFF2-40B4-BE49-F238E27FC236}">
                  <a16:creationId xmlns:a16="http://schemas.microsoft.com/office/drawing/2014/main" id="{F80F2219-740B-4630-8DBE-69268A4911FE}"/>
                </a:ext>
              </a:extLst>
            </p:cNvPr>
            <p:cNvSpPr/>
            <p:nvPr/>
          </p:nvSpPr>
          <p:spPr bwMode="auto">
            <a:xfrm>
              <a:off x="4849945" y="1522384"/>
              <a:ext cx="1625600" cy="420914"/>
            </a:xfrm>
            <a:prstGeom prst="rect">
              <a:avLst/>
            </a:prstGeom>
            <a:gradFill rotWithShape="1">
              <a:gsLst>
                <a:gs pos="0">
                  <a:srgbClr val="808080">
                    <a:tint val="80000"/>
                    <a:satMod val="300000"/>
                  </a:srgbClr>
                </a:gs>
                <a:gs pos="100000">
                  <a:srgbClr val="808080">
                    <a:shade val="30000"/>
                    <a:satMod val="200000"/>
                  </a:srgbClr>
                </a:gs>
              </a:gsLst>
              <a:path path="circle">
                <a:fillToRect l="50000" t="50000" r="50000" b="50000"/>
              </a:path>
            </a:gradFill>
            <a:ln w="9525" cap="flat" cmpd="sng" algn="ctr">
              <a:solidFill>
                <a:srgbClr val="808080"/>
              </a:solidFill>
              <a:prstDash val="solid"/>
              <a:round/>
              <a:headEnd type="none" w="med" len="med"/>
              <a:tailEnd type="none" w="med" len="me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Garamond" pitchFamily="18" charset="0"/>
                  <a:ea typeface="宋体"/>
                  <a:cs typeface="+mj-cs"/>
                </a:rPr>
                <a:t>密钥置换</a:t>
              </a:r>
            </a:p>
          </p:txBody>
        </p:sp>
        <p:sp>
          <p:nvSpPr>
            <p:cNvPr id="42" name="矩形 41">
              <a:extLst>
                <a:ext uri="{FF2B5EF4-FFF2-40B4-BE49-F238E27FC236}">
                  <a16:creationId xmlns:a16="http://schemas.microsoft.com/office/drawing/2014/main" id="{8C39AC36-F5BF-4192-B13D-3BDFFA707139}"/>
                </a:ext>
              </a:extLst>
            </p:cNvPr>
            <p:cNvSpPr/>
            <p:nvPr/>
          </p:nvSpPr>
          <p:spPr bwMode="auto">
            <a:xfrm>
              <a:off x="3166293" y="2538377"/>
              <a:ext cx="1843314" cy="508001"/>
            </a:xfrm>
            <a:prstGeom prst="rect">
              <a:avLst/>
            </a:prstGeom>
            <a:gradFill rotWithShape="1">
              <a:gsLst>
                <a:gs pos="0">
                  <a:srgbClr val="808080">
                    <a:tint val="80000"/>
                    <a:satMod val="300000"/>
                  </a:srgbClr>
                </a:gs>
                <a:gs pos="100000">
                  <a:srgbClr val="808080">
                    <a:shade val="30000"/>
                    <a:satMod val="200000"/>
                  </a:srgbClr>
                </a:gs>
              </a:gsLst>
              <a:path path="circle">
                <a:fillToRect l="50000" t="50000" r="50000" b="50000"/>
              </a:path>
            </a:gradFill>
            <a:ln w="9525" cap="flat" cmpd="sng" algn="ctr">
              <a:solidFill>
                <a:srgbClr val="808080"/>
              </a:solidFill>
              <a:prstDash val="solid"/>
              <a:round/>
              <a:headEnd type="none" w="med" len="med"/>
              <a:tailEnd type="none" w="med" len="me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latin typeface="Garamond" pitchFamily="18" charset="0"/>
                  <a:ea typeface="宋体"/>
                  <a:cs typeface="+mj-cs"/>
                </a:rPr>
                <a:t>C</a:t>
              </a:r>
              <a:r>
                <a:rPr kumimoji="0" lang="en-US" altLang="zh-CN" sz="2400" b="1" i="0" u="none" strike="noStrike" kern="0" cap="none" spc="0" normalizeH="0" baseline="-25000" noProof="0" dirty="0">
                  <a:ln>
                    <a:noFill/>
                  </a:ln>
                  <a:solidFill>
                    <a:schemeClr val="bg1"/>
                  </a:solidFill>
                  <a:effectLst/>
                  <a:uLnTx/>
                  <a:uFillTx/>
                  <a:latin typeface="Garamond" pitchFamily="18" charset="0"/>
                  <a:ea typeface="宋体"/>
                  <a:cs typeface="+mj-cs"/>
                </a:rPr>
                <a:t>0</a:t>
              </a:r>
              <a:r>
                <a:rPr kumimoji="0" lang="en-US" altLang="zh-CN" sz="2400" b="1" i="0" u="none" strike="noStrike" kern="0" cap="none" spc="0" normalizeH="0" baseline="0" noProof="0" dirty="0">
                  <a:ln>
                    <a:noFill/>
                  </a:ln>
                  <a:solidFill>
                    <a:srgbClr val="FF0000"/>
                  </a:solidFill>
                  <a:effectLst/>
                  <a:uLnTx/>
                  <a:uFillTx/>
                  <a:latin typeface="Garamond" pitchFamily="18" charset="0"/>
                  <a:ea typeface="宋体"/>
                  <a:cs typeface="+mj-cs"/>
                </a:rPr>
                <a:t>(28</a:t>
              </a:r>
              <a:r>
                <a:rPr kumimoji="0" lang="zh-CN" altLang="en-US" sz="2400" b="1" i="0" u="none" strike="noStrike" kern="0" cap="none" spc="0" normalizeH="0" baseline="0" noProof="0" dirty="0">
                  <a:ln>
                    <a:noFill/>
                  </a:ln>
                  <a:solidFill>
                    <a:srgbClr val="FF0000"/>
                  </a:solidFill>
                  <a:effectLst/>
                  <a:uLnTx/>
                  <a:uFillTx/>
                  <a:latin typeface="Garamond" pitchFamily="18" charset="0"/>
                  <a:ea typeface="宋体"/>
                  <a:cs typeface="+mj-cs"/>
                </a:rPr>
                <a:t>比特</a:t>
              </a:r>
              <a:r>
                <a:rPr kumimoji="0" lang="en-US" altLang="zh-CN" sz="2400" b="1" i="0" u="none" strike="noStrike" kern="0" cap="none" spc="0" normalizeH="0" baseline="0" noProof="0" dirty="0">
                  <a:ln>
                    <a:noFill/>
                  </a:ln>
                  <a:solidFill>
                    <a:srgbClr val="FF0000"/>
                  </a:solidFill>
                  <a:effectLst/>
                  <a:uLnTx/>
                  <a:uFillTx/>
                  <a:latin typeface="Garamond" pitchFamily="18" charset="0"/>
                  <a:ea typeface="宋体"/>
                  <a:cs typeface="+mj-cs"/>
                </a:rPr>
                <a:t>)</a:t>
              </a:r>
              <a:endParaRPr kumimoji="0" lang="zh-CN" altLang="en-US" sz="2400" b="1" i="0" u="none" strike="noStrike" kern="0" cap="none" spc="0" normalizeH="0" baseline="0" noProof="0" dirty="0">
                <a:ln>
                  <a:noFill/>
                </a:ln>
                <a:solidFill>
                  <a:srgbClr val="FF0000"/>
                </a:solidFill>
                <a:effectLst/>
                <a:uLnTx/>
                <a:uFillTx/>
                <a:latin typeface="Garamond" pitchFamily="18" charset="0"/>
                <a:ea typeface="宋体"/>
                <a:cs typeface="+mj-cs"/>
              </a:endParaRPr>
            </a:p>
          </p:txBody>
        </p:sp>
        <p:sp>
          <p:nvSpPr>
            <p:cNvPr id="43" name="矩形 42">
              <a:extLst>
                <a:ext uri="{FF2B5EF4-FFF2-40B4-BE49-F238E27FC236}">
                  <a16:creationId xmlns:a16="http://schemas.microsoft.com/office/drawing/2014/main" id="{2436BEF5-8964-4E81-948A-F6B08561DB6F}"/>
                </a:ext>
              </a:extLst>
            </p:cNvPr>
            <p:cNvSpPr/>
            <p:nvPr/>
          </p:nvSpPr>
          <p:spPr bwMode="auto">
            <a:xfrm>
              <a:off x="4839624" y="4744324"/>
              <a:ext cx="1625600" cy="420914"/>
            </a:xfrm>
            <a:prstGeom prst="rect">
              <a:avLst/>
            </a:prstGeom>
            <a:gradFill rotWithShape="1">
              <a:gsLst>
                <a:gs pos="0">
                  <a:srgbClr val="808080">
                    <a:tint val="80000"/>
                    <a:satMod val="300000"/>
                  </a:srgbClr>
                </a:gs>
                <a:gs pos="100000">
                  <a:srgbClr val="808080">
                    <a:shade val="30000"/>
                    <a:satMod val="200000"/>
                  </a:srgbClr>
                </a:gs>
              </a:gsLst>
              <a:path path="circle">
                <a:fillToRect l="50000" t="50000" r="50000" b="50000"/>
              </a:path>
            </a:gradFill>
            <a:ln w="9525" cap="flat" cmpd="sng" algn="ctr">
              <a:solidFill>
                <a:srgbClr val="808080"/>
              </a:solidFill>
              <a:prstDash val="solid"/>
              <a:round/>
              <a:headEnd type="none" w="med" len="med"/>
              <a:tailEnd type="none" w="med" len="me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Garamond" pitchFamily="18" charset="0"/>
                  <a:ea typeface="宋体"/>
                  <a:cs typeface="+mj-cs"/>
                </a:rPr>
                <a:t> </a:t>
              </a:r>
              <a:r>
                <a:rPr kumimoji="0" lang="zh-CN" altLang="en-US" sz="2400" b="1" i="0" u="none" strike="noStrike" kern="0" cap="none" spc="0" normalizeH="0" baseline="0" noProof="0" dirty="0">
                  <a:ln>
                    <a:noFill/>
                  </a:ln>
                  <a:solidFill>
                    <a:schemeClr val="bg1"/>
                  </a:solidFill>
                  <a:effectLst/>
                  <a:uLnTx/>
                  <a:uFillTx/>
                  <a:latin typeface="Garamond" pitchFamily="18" charset="0"/>
                  <a:ea typeface="宋体"/>
                  <a:cs typeface="+mj-cs"/>
                </a:rPr>
                <a:t>压缩置换</a:t>
              </a:r>
            </a:p>
          </p:txBody>
        </p:sp>
        <p:sp>
          <p:nvSpPr>
            <p:cNvPr id="46" name="矩形 45">
              <a:extLst>
                <a:ext uri="{FF2B5EF4-FFF2-40B4-BE49-F238E27FC236}">
                  <a16:creationId xmlns:a16="http://schemas.microsoft.com/office/drawing/2014/main" id="{9CFD412A-ED6C-4194-A50E-8503A5D67325}"/>
                </a:ext>
              </a:extLst>
            </p:cNvPr>
            <p:cNvSpPr/>
            <p:nvPr/>
          </p:nvSpPr>
          <p:spPr bwMode="auto">
            <a:xfrm>
              <a:off x="5077114" y="5539254"/>
              <a:ext cx="1393825" cy="377825"/>
            </a:xfrm>
            <a:prstGeom prst="rect">
              <a:avLst/>
            </a:prstGeom>
            <a:solidFill>
              <a:srgbClr val="000000">
                <a:lumMod val="40000"/>
                <a:lumOff val="60000"/>
              </a:srgbClr>
            </a:solidFill>
            <a:ln w="9525" cap="flat" cmpd="sng" algn="ctr">
              <a:solidFill>
                <a:srgbClr val="808080"/>
              </a:solidFill>
              <a:prstDash val="solid"/>
              <a:round/>
              <a:headEnd type="none" w="med" len="med"/>
              <a:tailEnd type="none" w="med" len="me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Garamond" pitchFamily="18" charset="0"/>
                  <a:ea typeface="宋体" pitchFamily="2" charset="-122"/>
                </a:rPr>
                <a:t>子密钥</a:t>
              </a:r>
              <a:r>
                <a:rPr kumimoji="0" lang="en-US" altLang="zh-CN" sz="2400" b="1" i="0" u="none" strike="noStrike" kern="0" cap="none" spc="0" normalizeH="0" baseline="0" noProof="0" dirty="0">
                  <a:ln>
                    <a:noFill/>
                  </a:ln>
                  <a:solidFill>
                    <a:schemeClr val="bg1"/>
                  </a:solidFill>
                  <a:effectLst/>
                  <a:uLnTx/>
                  <a:uFillTx/>
                  <a:latin typeface="Garamond" pitchFamily="18" charset="0"/>
                  <a:ea typeface="宋体" pitchFamily="2" charset="-122"/>
                </a:rPr>
                <a:t>K</a:t>
              </a:r>
              <a:r>
                <a:rPr lang="en-US" altLang="zh-CN" sz="2400" b="1" kern="0" baseline="-25000" dirty="0">
                  <a:solidFill>
                    <a:schemeClr val="bg1"/>
                  </a:solidFill>
                  <a:latin typeface="Garamond" pitchFamily="18" charset="0"/>
                  <a:ea typeface="宋体" pitchFamily="2" charset="-122"/>
                </a:rPr>
                <a:t>i</a:t>
              </a:r>
              <a:endParaRPr kumimoji="0" lang="zh-CN" altLang="en-US" sz="2400" b="1" i="0" u="none" strike="noStrike" kern="0" cap="none" spc="0" normalizeH="0" baseline="-25000" noProof="0" dirty="0">
                <a:ln>
                  <a:noFill/>
                </a:ln>
                <a:solidFill>
                  <a:schemeClr val="bg1"/>
                </a:solidFill>
                <a:effectLst/>
                <a:uLnTx/>
                <a:uFillTx/>
                <a:latin typeface="Garamond" pitchFamily="18" charset="0"/>
                <a:ea typeface="宋体" pitchFamily="2" charset="-122"/>
              </a:endParaRPr>
            </a:p>
          </p:txBody>
        </p:sp>
        <p:cxnSp>
          <p:nvCxnSpPr>
            <p:cNvPr id="47" name="直接箭头连接符 46">
              <a:extLst>
                <a:ext uri="{FF2B5EF4-FFF2-40B4-BE49-F238E27FC236}">
                  <a16:creationId xmlns:a16="http://schemas.microsoft.com/office/drawing/2014/main" id="{5F8009BB-DEC9-4C26-BB40-7B122AC1B2D8}"/>
                </a:ext>
              </a:extLst>
            </p:cNvPr>
            <p:cNvCxnSpPr/>
            <p:nvPr/>
          </p:nvCxnSpPr>
          <p:spPr bwMode="auto">
            <a:xfrm rot="16200000" flipH="1">
              <a:off x="5397976" y="1257380"/>
              <a:ext cx="522288" cy="6350"/>
            </a:xfrm>
            <a:prstGeom prst="straightConnector1">
              <a:avLst/>
            </a:prstGeom>
            <a:noFill/>
            <a:ln w="38100" cap="flat" cmpd="sng" algn="ctr">
              <a:solidFill>
                <a:srgbClr val="002060"/>
              </a:solidFill>
              <a:prstDash val="solid"/>
              <a:headEnd type="none" w="med" len="med"/>
              <a:tailEnd type="arrow"/>
            </a:ln>
            <a:effectLst>
              <a:outerShdw blurRad="40000" dist="23000" dir="5400000" rotWithShape="0">
                <a:srgbClr val="000000">
                  <a:alpha val="35000"/>
                </a:srgbClr>
              </a:outerShdw>
            </a:effectLst>
          </p:spPr>
        </p:cxnSp>
        <p:cxnSp>
          <p:nvCxnSpPr>
            <p:cNvPr id="48" name="形状 23">
              <a:extLst>
                <a:ext uri="{FF2B5EF4-FFF2-40B4-BE49-F238E27FC236}">
                  <a16:creationId xmlns:a16="http://schemas.microsoft.com/office/drawing/2014/main" id="{04C5F4CF-C7ED-4C70-96A0-8E60CBE644D4}"/>
                </a:ext>
              </a:extLst>
            </p:cNvPr>
            <p:cNvCxnSpPr/>
            <p:nvPr/>
          </p:nvCxnSpPr>
          <p:spPr bwMode="auto">
            <a:xfrm>
              <a:off x="6475095" y="1732836"/>
              <a:ext cx="747713" cy="776288"/>
            </a:xfrm>
            <a:prstGeom prst="bentConnector2">
              <a:avLst/>
            </a:prstGeom>
            <a:noFill/>
            <a:ln w="38100" cap="flat" cmpd="sng" algn="ctr">
              <a:solidFill>
                <a:srgbClr val="002060"/>
              </a:solidFill>
              <a:prstDash val="solid"/>
              <a:headEnd type="none" w="med" len="med"/>
              <a:tailEnd type="arrow"/>
            </a:ln>
            <a:effectLst>
              <a:outerShdw blurRad="40000" dist="23000" dir="5400000" rotWithShape="0">
                <a:srgbClr val="000000">
                  <a:alpha val="35000"/>
                </a:srgbClr>
              </a:outerShdw>
            </a:effectLst>
          </p:spPr>
        </p:cxnSp>
        <p:cxnSp>
          <p:nvCxnSpPr>
            <p:cNvPr id="49" name="形状 25">
              <a:extLst>
                <a:ext uri="{FF2B5EF4-FFF2-40B4-BE49-F238E27FC236}">
                  <a16:creationId xmlns:a16="http://schemas.microsoft.com/office/drawing/2014/main" id="{4B9A414B-1025-4489-80F4-599EA4C27B37}"/>
                </a:ext>
              </a:extLst>
            </p:cNvPr>
            <p:cNvCxnSpPr/>
            <p:nvPr/>
          </p:nvCxnSpPr>
          <p:spPr bwMode="auto">
            <a:xfrm rot="10800000" flipV="1">
              <a:off x="4087495" y="1732836"/>
              <a:ext cx="762000" cy="804863"/>
            </a:xfrm>
            <a:prstGeom prst="bentConnector2">
              <a:avLst/>
            </a:prstGeom>
            <a:noFill/>
            <a:ln w="38100" cap="flat" cmpd="sng" algn="ctr">
              <a:solidFill>
                <a:srgbClr val="002060"/>
              </a:solidFill>
              <a:prstDash val="solid"/>
              <a:headEnd type="none" w="med" len="med"/>
              <a:tailEnd type="arrow"/>
            </a:ln>
            <a:effectLst>
              <a:outerShdw blurRad="40000" dist="23000" dir="5400000" rotWithShape="0">
                <a:srgbClr val="000000">
                  <a:alpha val="35000"/>
                </a:srgbClr>
              </a:outerShdw>
            </a:effectLst>
          </p:spPr>
        </p:cxnSp>
        <p:cxnSp>
          <p:nvCxnSpPr>
            <p:cNvPr id="50" name="直接箭头连接符 49">
              <a:extLst>
                <a:ext uri="{FF2B5EF4-FFF2-40B4-BE49-F238E27FC236}">
                  <a16:creationId xmlns:a16="http://schemas.microsoft.com/office/drawing/2014/main" id="{462DB79B-2F43-42D8-9F4D-BAB26F8A488E}"/>
                </a:ext>
              </a:extLst>
            </p:cNvPr>
            <p:cNvCxnSpPr/>
            <p:nvPr/>
          </p:nvCxnSpPr>
          <p:spPr bwMode="auto">
            <a:xfrm rot="5400000">
              <a:off x="6874351" y="3379868"/>
              <a:ext cx="696913" cy="0"/>
            </a:xfrm>
            <a:prstGeom prst="straightConnector1">
              <a:avLst/>
            </a:prstGeom>
            <a:noFill/>
            <a:ln w="38100" cap="flat" cmpd="sng" algn="ctr">
              <a:solidFill>
                <a:srgbClr val="002060"/>
              </a:solidFill>
              <a:prstDash val="solid"/>
              <a:headEnd type="none" w="med" len="med"/>
              <a:tailEnd type="arrow"/>
            </a:ln>
            <a:effectLst>
              <a:outerShdw blurRad="40000" dist="23000" dir="5400000" rotWithShape="0">
                <a:srgbClr val="000000">
                  <a:alpha val="35000"/>
                </a:srgbClr>
              </a:outerShdw>
            </a:effectLst>
          </p:spPr>
        </p:cxnSp>
        <p:cxnSp>
          <p:nvCxnSpPr>
            <p:cNvPr id="51" name="直接箭头连接符 50">
              <a:extLst>
                <a:ext uri="{FF2B5EF4-FFF2-40B4-BE49-F238E27FC236}">
                  <a16:creationId xmlns:a16="http://schemas.microsoft.com/office/drawing/2014/main" id="{E718FA70-BE9A-492C-AC14-ED889EBA517F}"/>
                </a:ext>
              </a:extLst>
            </p:cNvPr>
            <p:cNvCxnSpPr/>
            <p:nvPr/>
          </p:nvCxnSpPr>
          <p:spPr bwMode="auto">
            <a:xfrm rot="16200000" flipH="1">
              <a:off x="3743008" y="3390186"/>
              <a:ext cx="711200" cy="22225"/>
            </a:xfrm>
            <a:prstGeom prst="straightConnector1">
              <a:avLst/>
            </a:prstGeom>
            <a:noFill/>
            <a:ln w="38100" cap="flat" cmpd="sng" algn="ctr">
              <a:solidFill>
                <a:srgbClr val="002060"/>
              </a:solidFill>
              <a:prstDash val="solid"/>
              <a:headEnd type="none" w="med" len="med"/>
              <a:tailEnd type="arrow"/>
            </a:ln>
            <a:effectLst>
              <a:outerShdw blurRad="40000" dist="23000" dir="5400000" rotWithShape="0">
                <a:srgbClr val="000000">
                  <a:alpha val="35000"/>
                </a:srgbClr>
              </a:outerShdw>
            </a:effectLst>
          </p:spPr>
        </p:cxnSp>
        <p:cxnSp>
          <p:nvCxnSpPr>
            <p:cNvPr id="55" name="直接箭头连接符 54">
              <a:extLst>
                <a:ext uri="{FF2B5EF4-FFF2-40B4-BE49-F238E27FC236}">
                  <a16:creationId xmlns:a16="http://schemas.microsoft.com/office/drawing/2014/main" id="{7E56957D-3008-43E1-A8C6-C706E6196A2E}"/>
                </a:ext>
              </a:extLst>
            </p:cNvPr>
            <p:cNvCxnSpPr>
              <a:cxnSpLocks/>
            </p:cNvCxnSpPr>
            <p:nvPr/>
          </p:nvCxnSpPr>
          <p:spPr bwMode="auto">
            <a:xfrm>
              <a:off x="5668328" y="5122149"/>
              <a:ext cx="0" cy="386081"/>
            </a:xfrm>
            <a:prstGeom prst="straightConnector1">
              <a:avLst/>
            </a:prstGeom>
            <a:noFill/>
            <a:ln w="38100" cap="flat" cmpd="sng" algn="ctr">
              <a:solidFill>
                <a:srgbClr val="002060"/>
              </a:solidFill>
              <a:prstDash val="solid"/>
              <a:headEnd type="none" w="med" len="med"/>
              <a:tailEnd type="arrow"/>
            </a:ln>
            <a:effectLst>
              <a:outerShdw blurRad="40000" dist="23000" dir="5400000" rotWithShape="0">
                <a:srgbClr val="000000">
                  <a:alpha val="35000"/>
                </a:srgbClr>
              </a:outerShdw>
            </a:effectLst>
          </p:spPr>
        </p:cxnSp>
        <p:cxnSp>
          <p:nvCxnSpPr>
            <p:cNvPr id="57" name="形状 64">
              <a:extLst>
                <a:ext uri="{FF2B5EF4-FFF2-40B4-BE49-F238E27FC236}">
                  <a16:creationId xmlns:a16="http://schemas.microsoft.com/office/drawing/2014/main" id="{F153584B-8D02-4442-BA74-23A2ECC1C487}"/>
                </a:ext>
              </a:extLst>
            </p:cNvPr>
            <p:cNvCxnSpPr>
              <a:cxnSpLocks/>
              <a:endCxn id="43" idx="1"/>
            </p:cNvCxnSpPr>
            <p:nvPr/>
          </p:nvCxnSpPr>
          <p:spPr bwMode="auto">
            <a:xfrm rot="16200000" flipH="1">
              <a:off x="4089427" y="4204584"/>
              <a:ext cx="784778" cy="715616"/>
            </a:xfrm>
            <a:prstGeom prst="bentConnector2">
              <a:avLst/>
            </a:prstGeom>
            <a:noFill/>
            <a:ln w="38100" cap="flat" cmpd="sng" algn="ctr">
              <a:solidFill>
                <a:srgbClr val="002060"/>
              </a:solidFill>
              <a:prstDash val="solid"/>
              <a:headEnd type="none" w="med" len="med"/>
              <a:tailEnd type="arrow"/>
            </a:ln>
            <a:effectLst>
              <a:outerShdw blurRad="40000" dist="23000" dir="5400000" rotWithShape="0">
                <a:srgbClr val="000000">
                  <a:alpha val="35000"/>
                </a:srgbClr>
              </a:outerShdw>
            </a:effectLst>
          </p:spPr>
        </p:cxnSp>
        <p:cxnSp>
          <p:nvCxnSpPr>
            <p:cNvPr id="58" name="形状 66">
              <a:extLst>
                <a:ext uri="{FF2B5EF4-FFF2-40B4-BE49-F238E27FC236}">
                  <a16:creationId xmlns:a16="http://schemas.microsoft.com/office/drawing/2014/main" id="{A32E9B02-D276-4C9C-989A-AEFC7C183F29}"/>
                </a:ext>
              </a:extLst>
            </p:cNvPr>
            <p:cNvCxnSpPr>
              <a:cxnSpLocks/>
              <a:stCxn id="40" idx="2"/>
              <a:endCxn id="43" idx="3"/>
            </p:cNvCxnSpPr>
            <p:nvPr/>
          </p:nvCxnSpPr>
          <p:spPr bwMode="auto">
            <a:xfrm rot="5400000">
              <a:off x="6448727" y="4180475"/>
              <a:ext cx="790803" cy="757808"/>
            </a:xfrm>
            <a:prstGeom prst="bentConnector2">
              <a:avLst/>
            </a:prstGeom>
            <a:noFill/>
            <a:ln w="38100" cap="flat" cmpd="sng" algn="ctr">
              <a:solidFill>
                <a:srgbClr val="002060"/>
              </a:solidFill>
              <a:prstDash val="solid"/>
              <a:headEnd type="none" w="med" len="med"/>
              <a:tailEnd type="arrow"/>
            </a:ln>
            <a:effectLst>
              <a:outerShdw blurRad="40000" dist="23000" dir="5400000" rotWithShape="0">
                <a:srgbClr val="000000">
                  <a:alpha val="35000"/>
                </a:srgbClr>
              </a:outerShdw>
            </a:effectLst>
          </p:spPr>
        </p:cxnSp>
      </p:grpSp>
      <p:cxnSp>
        <p:nvCxnSpPr>
          <p:cNvPr id="67" name="形状 64">
            <a:extLst>
              <a:ext uri="{FF2B5EF4-FFF2-40B4-BE49-F238E27FC236}">
                <a16:creationId xmlns:a16="http://schemas.microsoft.com/office/drawing/2014/main" id="{16004AC4-3F8B-4CA7-8C5F-AA90395582D3}"/>
              </a:ext>
            </a:extLst>
          </p:cNvPr>
          <p:cNvCxnSpPr>
            <a:cxnSpLocks/>
            <a:stCxn id="39" idx="3"/>
          </p:cNvCxnSpPr>
          <p:nvPr/>
        </p:nvCxnSpPr>
        <p:spPr bwMode="auto">
          <a:xfrm flipH="1" flipV="1">
            <a:off x="4963795" y="3978947"/>
            <a:ext cx="878567" cy="566741"/>
          </a:xfrm>
          <a:prstGeom prst="bentConnector3">
            <a:avLst>
              <a:gd name="adj1" fmla="val -26020"/>
            </a:avLst>
          </a:prstGeom>
          <a:noFill/>
          <a:ln w="38100" cap="flat" cmpd="sng" algn="ctr">
            <a:solidFill>
              <a:srgbClr val="002060"/>
            </a:solidFill>
            <a:prstDash val="solid"/>
            <a:headEnd type="none" w="med" len="med"/>
            <a:tailEnd type="arrow"/>
          </a:ln>
          <a:effectLst>
            <a:outerShdw blurRad="40000" dist="23000" dir="5400000" rotWithShape="0">
              <a:srgbClr val="000000">
                <a:alpha val="35000"/>
              </a:srgbClr>
            </a:outerShdw>
          </a:effectLst>
        </p:spPr>
      </p:cxnSp>
      <p:cxnSp>
        <p:nvCxnSpPr>
          <p:cNvPr id="70" name="形状 64">
            <a:extLst>
              <a:ext uri="{FF2B5EF4-FFF2-40B4-BE49-F238E27FC236}">
                <a16:creationId xmlns:a16="http://schemas.microsoft.com/office/drawing/2014/main" id="{50C8118F-3C8D-4367-B938-8BC14ACA1BBA}"/>
              </a:ext>
            </a:extLst>
          </p:cNvPr>
          <p:cNvCxnSpPr>
            <a:cxnSpLocks/>
            <a:stCxn id="40" idx="1"/>
          </p:cNvCxnSpPr>
          <p:nvPr/>
        </p:nvCxnSpPr>
        <p:spPr bwMode="auto">
          <a:xfrm rot="10800000" flipH="1">
            <a:off x="7250245" y="3978947"/>
            <a:ext cx="834229" cy="544968"/>
          </a:xfrm>
          <a:prstGeom prst="bentConnector3">
            <a:avLst>
              <a:gd name="adj1" fmla="val -27403"/>
            </a:avLst>
          </a:prstGeom>
          <a:noFill/>
          <a:ln w="38100" cap="flat" cmpd="sng" algn="ctr">
            <a:solidFill>
              <a:srgbClr val="002060"/>
            </a:solidFill>
            <a:prstDash val="solid"/>
            <a:headEnd type="none" w="med" len="med"/>
            <a:tailEnd type="arrow"/>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1825984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83">
            <a:extLst>
              <a:ext uri="{FF2B5EF4-FFF2-40B4-BE49-F238E27FC236}">
                <a16:creationId xmlns:a16="http://schemas.microsoft.com/office/drawing/2014/main" id="{6267B770-6ACD-4210-9BFF-A7F024397439}"/>
              </a:ext>
            </a:extLst>
          </p:cNvPr>
          <p:cNvGraphicFramePr>
            <a:graphicFrameLocks/>
          </p:cNvGraphicFramePr>
          <p:nvPr>
            <p:extLst>
              <p:ext uri="{D42A27DB-BD31-4B8C-83A1-F6EECF244321}">
                <p14:modId xmlns:p14="http://schemas.microsoft.com/office/powerpoint/2010/main" val="2305565455"/>
              </p:ext>
            </p:extLst>
          </p:nvPr>
        </p:nvGraphicFramePr>
        <p:xfrm>
          <a:off x="883930" y="1846262"/>
          <a:ext cx="7913688" cy="3165476"/>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6738">
                  <a:extLst>
                    <a:ext uri="{9D8B030D-6E8A-4147-A177-3AD203B41FA5}">
                      <a16:colId xmlns:a16="http://schemas.microsoft.com/office/drawing/2014/main" val="20003"/>
                    </a:ext>
                  </a:extLst>
                </a:gridCol>
                <a:gridCol w="563562">
                  <a:extLst>
                    <a:ext uri="{9D8B030D-6E8A-4147-A177-3AD203B41FA5}">
                      <a16:colId xmlns:a16="http://schemas.microsoft.com/office/drawing/2014/main" val="20004"/>
                    </a:ext>
                  </a:extLst>
                </a:gridCol>
                <a:gridCol w="566738">
                  <a:extLst>
                    <a:ext uri="{9D8B030D-6E8A-4147-A177-3AD203B41FA5}">
                      <a16:colId xmlns:a16="http://schemas.microsoft.com/office/drawing/2014/main" val="20005"/>
                    </a:ext>
                  </a:extLst>
                </a:gridCol>
                <a:gridCol w="565150">
                  <a:extLst>
                    <a:ext uri="{9D8B030D-6E8A-4147-A177-3AD203B41FA5}">
                      <a16:colId xmlns:a16="http://schemas.microsoft.com/office/drawing/2014/main" val="20006"/>
                    </a:ext>
                  </a:extLst>
                </a:gridCol>
                <a:gridCol w="563562">
                  <a:extLst>
                    <a:ext uri="{9D8B030D-6E8A-4147-A177-3AD203B41FA5}">
                      <a16:colId xmlns:a16="http://schemas.microsoft.com/office/drawing/2014/main" val="20007"/>
                    </a:ext>
                  </a:extLst>
                </a:gridCol>
                <a:gridCol w="565150">
                  <a:extLst>
                    <a:ext uri="{9D8B030D-6E8A-4147-A177-3AD203B41FA5}">
                      <a16:colId xmlns:a16="http://schemas.microsoft.com/office/drawing/2014/main" val="20008"/>
                    </a:ext>
                  </a:extLst>
                </a:gridCol>
                <a:gridCol w="565150">
                  <a:extLst>
                    <a:ext uri="{9D8B030D-6E8A-4147-A177-3AD203B41FA5}">
                      <a16:colId xmlns:a16="http://schemas.microsoft.com/office/drawing/2014/main" val="20009"/>
                    </a:ext>
                  </a:extLst>
                </a:gridCol>
                <a:gridCol w="566738">
                  <a:extLst>
                    <a:ext uri="{9D8B030D-6E8A-4147-A177-3AD203B41FA5}">
                      <a16:colId xmlns:a16="http://schemas.microsoft.com/office/drawing/2014/main" val="20010"/>
                    </a:ext>
                  </a:extLst>
                </a:gridCol>
                <a:gridCol w="565150">
                  <a:extLst>
                    <a:ext uri="{9D8B030D-6E8A-4147-A177-3AD203B41FA5}">
                      <a16:colId xmlns:a16="http://schemas.microsoft.com/office/drawing/2014/main" val="20011"/>
                    </a:ext>
                  </a:extLst>
                </a:gridCol>
                <a:gridCol w="565150">
                  <a:extLst>
                    <a:ext uri="{9D8B030D-6E8A-4147-A177-3AD203B41FA5}">
                      <a16:colId xmlns:a16="http://schemas.microsoft.com/office/drawing/2014/main" val="20012"/>
                    </a:ext>
                  </a:extLst>
                </a:gridCol>
                <a:gridCol w="565150">
                  <a:extLst>
                    <a:ext uri="{9D8B030D-6E8A-4147-A177-3AD203B41FA5}">
                      <a16:colId xmlns:a16="http://schemas.microsoft.com/office/drawing/2014/main" val="20013"/>
                    </a:ext>
                  </a:extLst>
                </a:gridCol>
              </a:tblGrid>
              <a:tr h="792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57</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49</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41</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33</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25</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17</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9</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58</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50</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42</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34</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26</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18</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0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10</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59</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51</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43</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35</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27</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19</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11</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60</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52</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44</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36</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63</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55</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47</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39</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31</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23</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15</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7</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62</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54</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46</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38</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30</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22</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0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14</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61</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53</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45</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37</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29</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21</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13</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28</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20</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12</a:t>
                      </a:r>
                      <a:endParaRPr kumimoji="0" lang="en-US" altLang="zh-CN" sz="2400" b="0" i="0" u="none" strike="noStrike" cap="none" normalizeH="0" baseline="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4</a:t>
                      </a:r>
                      <a:endParaRPr kumimoji="0" lang="en-US" altLang="zh-CN" sz="2400" b="0" i="0" u="none" strike="noStrike" cap="none" normalizeH="0" baseline="0" dirty="0">
                        <a:ln>
                          <a:noFill/>
                        </a:ln>
                        <a:solidFill>
                          <a:srgbClr val="000099"/>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文本框 4">
            <a:extLst>
              <a:ext uri="{FF2B5EF4-FFF2-40B4-BE49-F238E27FC236}">
                <a16:creationId xmlns:a16="http://schemas.microsoft.com/office/drawing/2014/main" id="{E624444A-9EAF-4ED2-9D20-B786FCD6E94B}"/>
              </a:ext>
            </a:extLst>
          </p:cNvPr>
          <p:cNvSpPr txBox="1"/>
          <p:nvPr/>
        </p:nvSpPr>
        <p:spPr>
          <a:xfrm>
            <a:off x="883929" y="1252248"/>
            <a:ext cx="4817623" cy="369332"/>
          </a:xfrm>
          <a:prstGeom prst="rect">
            <a:avLst/>
          </a:prstGeom>
          <a:noFill/>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置换选择</a:t>
            </a:r>
            <a:r>
              <a:rPr lang="en-US" altLang="zh-CN" dirty="0">
                <a:latin typeface="+mn-ea"/>
              </a:rPr>
              <a:t>1</a:t>
            </a:r>
            <a:r>
              <a:rPr lang="zh-CN" altLang="en-US" dirty="0">
                <a:latin typeface="+mn-ea"/>
              </a:rPr>
              <a:t>（</a:t>
            </a:r>
            <a:r>
              <a:rPr lang="en-US" altLang="zh-CN" dirty="0">
                <a:latin typeface="+mn-ea"/>
              </a:rPr>
              <a:t>Permuted Choice One</a:t>
            </a:r>
            <a:r>
              <a:rPr lang="zh-CN" altLang="en-US" dirty="0">
                <a:latin typeface="+mn-ea"/>
              </a:rPr>
              <a:t>，</a:t>
            </a:r>
            <a:r>
              <a:rPr lang="en-US" altLang="zh-CN" dirty="0">
                <a:latin typeface="+mn-ea"/>
              </a:rPr>
              <a:t>PC1</a:t>
            </a:r>
            <a:r>
              <a:rPr lang="zh-CN" altLang="en-US" dirty="0">
                <a:latin typeface="+mn-ea"/>
              </a:rPr>
              <a:t>）</a:t>
            </a:r>
            <a:endParaRPr lang="en-US" altLang="zh-CN" dirty="0">
              <a:latin typeface="+mn-ea"/>
            </a:endParaRPr>
          </a:p>
        </p:txBody>
      </p:sp>
      <p:sp>
        <p:nvSpPr>
          <p:cNvPr id="6" name="矩形 5">
            <a:extLst>
              <a:ext uri="{FF2B5EF4-FFF2-40B4-BE49-F238E27FC236}">
                <a16:creationId xmlns:a16="http://schemas.microsoft.com/office/drawing/2014/main" id="{A60035A6-4E46-45CD-AF87-7357BFD9C9A5}"/>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316692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1882F6-4ED8-4875-B746-873B9D1AEA63}"/>
              </a:ext>
            </a:extLst>
          </p:cNvPr>
          <p:cNvSpPr txBox="1"/>
          <p:nvPr/>
        </p:nvSpPr>
        <p:spPr>
          <a:xfrm>
            <a:off x="883929" y="1252248"/>
            <a:ext cx="4817623" cy="369332"/>
          </a:xfrm>
          <a:prstGeom prst="rect">
            <a:avLst/>
          </a:prstGeom>
          <a:noFill/>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循环左移（</a:t>
            </a:r>
            <a:r>
              <a:rPr lang="en-US" altLang="zh-CN" dirty="0">
                <a:latin typeface="+mn-ea"/>
              </a:rPr>
              <a:t>circular left shifts </a:t>
            </a:r>
            <a:r>
              <a:rPr lang="zh-CN" altLang="en-US" dirty="0">
                <a:latin typeface="+mn-ea"/>
              </a:rPr>
              <a:t>）</a:t>
            </a:r>
            <a:endParaRPr lang="en-US" altLang="zh-CN" dirty="0">
              <a:latin typeface="+mn-ea"/>
            </a:endParaRPr>
          </a:p>
        </p:txBody>
      </p:sp>
      <p:grpSp>
        <p:nvGrpSpPr>
          <p:cNvPr id="4" name="Group 7">
            <a:extLst>
              <a:ext uri="{FF2B5EF4-FFF2-40B4-BE49-F238E27FC236}">
                <a16:creationId xmlns:a16="http://schemas.microsoft.com/office/drawing/2014/main" id="{3D9BD5BF-7973-46E9-8C3A-CA967F7A0610}"/>
              </a:ext>
            </a:extLst>
          </p:cNvPr>
          <p:cNvGrpSpPr>
            <a:grpSpLocks/>
          </p:cNvGrpSpPr>
          <p:nvPr/>
        </p:nvGrpSpPr>
        <p:grpSpPr bwMode="auto">
          <a:xfrm>
            <a:off x="965833" y="2437981"/>
            <a:ext cx="7286628" cy="1073150"/>
            <a:chOff x="672" y="2355"/>
            <a:chExt cx="5054" cy="676"/>
          </a:xfrm>
        </p:grpSpPr>
        <p:sp>
          <p:nvSpPr>
            <p:cNvPr id="5" name="Rectangle 4">
              <a:extLst>
                <a:ext uri="{FF2B5EF4-FFF2-40B4-BE49-F238E27FC236}">
                  <a16:creationId xmlns:a16="http://schemas.microsoft.com/office/drawing/2014/main" id="{C029892F-635D-4E58-9A4A-C716F7968C36}"/>
                </a:ext>
              </a:extLst>
            </p:cNvPr>
            <p:cNvSpPr>
              <a:spLocks noChangeArrowheads="1"/>
            </p:cNvSpPr>
            <p:nvPr/>
          </p:nvSpPr>
          <p:spPr bwMode="auto">
            <a:xfrm>
              <a:off x="672" y="2355"/>
              <a:ext cx="5040" cy="672"/>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1" hangingPunct="1"/>
              <a:endParaRPr kumimoji="1" lang="zh-CN" altLang="en-US" sz="2000" dirty="0">
                <a:solidFill>
                  <a:srgbClr val="000000"/>
                </a:solidFill>
                <a:latin typeface="+mn-ea"/>
              </a:endParaRPr>
            </a:p>
          </p:txBody>
        </p:sp>
        <p:sp>
          <p:nvSpPr>
            <p:cNvPr id="6" name="Line 5">
              <a:extLst>
                <a:ext uri="{FF2B5EF4-FFF2-40B4-BE49-F238E27FC236}">
                  <a16:creationId xmlns:a16="http://schemas.microsoft.com/office/drawing/2014/main" id="{AE8591FE-A881-46A8-A6E3-F0B13EA6EE52}"/>
                </a:ext>
              </a:extLst>
            </p:cNvPr>
            <p:cNvSpPr>
              <a:spLocks noChangeShapeType="1"/>
            </p:cNvSpPr>
            <p:nvPr/>
          </p:nvSpPr>
          <p:spPr bwMode="auto">
            <a:xfrm>
              <a:off x="686" y="2691"/>
              <a:ext cx="504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1" hangingPunct="1"/>
              <a:endParaRPr kumimoji="1" lang="zh-CN" altLang="en-US" sz="2000" dirty="0">
                <a:solidFill>
                  <a:srgbClr val="000000"/>
                </a:solidFill>
                <a:latin typeface="+mn-ea"/>
              </a:endParaRPr>
            </a:p>
          </p:txBody>
        </p:sp>
        <p:sp>
          <p:nvSpPr>
            <p:cNvPr id="7" name="Line 6">
              <a:extLst>
                <a:ext uri="{FF2B5EF4-FFF2-40B4-BE49-F238E27FC236}">
                  <a16:creationId xmlns:a16="http://schemas.microsoft.com/office/drawing/2014/main" id="{39574B0A-0CEE-49B1-A55E-02B9DF72FB68}"/>
                </a:ext>
              </a:extLst>
            </p:cNvPr>
            <p:cNvSpPr>
              <a:spLocks noChangeShapeType="1"/>
            </p:cNvSpPr>
            <p:nvPr/>
          </p:nvSpPr>
          <p:spPr bwMode="auto">
            <a:xfrm>
              <a:off x="1776" y="2359"/>
              <a:ext cx="0" cy="67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1" hangingPunct="1"/>
              <a:endParaRPr kumimoji="1" lang="zh-CN" altLang="en-US" sz="2000">
                <a:solidFill>
                  <a:srgbClr val="000000"/>
                </a:solidFill>
                <a:latin typeface="+mn-ea"/>
              </a:endParaRPr>
            </a:p>
          </p:txBody>
        </p:sp>
      </p:grpSp>
      <p:sp>
        <p:nvSpPr>
          <p:cNvPr id="13" name="文本框 12">
            <a:extLst>
              <a:ext uri="{FF2B5EF4-FFF2-40B4-BE49-F238E27FC236}">
                <a16:creationId xmlns:a16="http://schemas.microsoft.com/office/drawing/2014/main" id="{5B5DCAC4-A99F-4941-9287-6DAECDC57E74}"/>
              </a:ext>
            </a:extLst>
          </p:cNvPr>
          <p:cNvSpPr txBox="1"/>
          <p:nvPr/>
        </p:nvSpPr>
        <p:spPr>
          <a:xfrm>
            <a:off x="1140837" y="2507801"/>
            <a:ext cx="6799204" cy="400110"/>
          </a:xfrm>
          <a:prstGeom prst="rect">
            <a:avLst/>
          </a:prstGeom>
          <a:noFill/>
        </p:spPr>
        <p:txBody>
          <a:bodyPr wrap="square">
            <a:spAutoFit/>
          </a:bodyPr>
          <a:lstStyle/>
          <a:p>
            <a:r>
              <a:rPr kumimoji="1" lang="zh-CN" altLang="en-US" sz="2000" b="1" i="0" u="none" strike="noStrike" kern="1200" cap="none" spc="0" normalizeH="0" baseline="0" noProof="0" dirty="0">
                <a:ln>
                  <a:noFill/>
                </a:ln>
                <a:solidFill>
                  <a:srgbClr val="000000"/>
                </a:solidFill>
                <a:effectLst/>
                <a:uLnTx/>
                <a:uFillTx/>
                <a:latin typeface="+mn-ea"/>
              </a:rPr>
              <a:t>迭代轮次     1 2 3 4 5 6 7 8 9 10 11 12 13 14 15 16</a:t>
            </a:r>
            <a:endParaRPr lang="zh-CN" altLang="en-US" sz="2000" dirty="0">
              <a:latin typeface="+mn-ea"/>
            </a:endParaRPr>
          </a:p>
        </p:txBody>
      </p:sp>
      <p:sp>
        <p:nvSpPr>
          <p:cNvPr id="15" name="文本框 14">
            <a:extLst>
              <a:ext uri="{FF2B5EF4-FFF2-40B4-BE49-F238E27FC236}">
                <a16:creationId xmlns:a16="http://schemas.microsoft.com/office/drawing/2014/main" id="{FEE8FE23-CFE1-42F1-8548-C13170FF683F}"/>
              </a:ext>
            </a:extLst>
          </p:cNvPr>
          <p:cNvSpPr txBox="1"/>
          <p:nvPr/>
        </p:nvSpPr>
        <p:spPr>
          <a:xfrm>
            <a:off x="897325" y="3025820"/>
            <a:ext cx="6867455" cy="400110"/>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ts val="600"/>
              </a:spcAft>
              <a:buClr>
                <a:srgbClr val="0099CC"/>
              </a:buClr>
              <a:buSzPct val="80000"/>
              <a:buFont typeface="Wingdings" panose="05000000000000000000"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mn-ea"/>
                <a:cs typeface="+mn-cs"/>
              </a:rPr>
              <a:t>循环左移位数   1 1 2 2 2 2 2 2 1 2  2  2  2  2  2  1</a:t>
            </a:r>
          </a:p>
        </p:txBody>
      </p:sp>
      <p:sp>
        <p:nvSpPr>
          <p:cNvPr id="16" name="文本框 15">
            <a:extLst>
              <a:ext uri="{FF2B5EF4-FFF2-40B4-BE49-F238E27FC236}">
                <a16:creationId xmlns:a16="http://schemas.microsoft.com/office/drawing/2014/main" id="{D1CCAB57-A8B0-4C9E-A186-9976CA7B222E}"/>
              </a:ext>
            </a:extLst>
          </p:cNvPr>
          <p:cNvSpPr txBox="1"/>
          <p:nvPr/>
        </p:nvSpPr>
        <p:spPr>
          <a:xfrm>
            <a:off x="1112272" y="1740327"/>
            <a:ext cx="4731937" cy="369332"/>
          </a:xfrm>
          <a:prstGeom prst="rect">
            <a:avLst/>
          </a:prstGeom>
          <a:noFill/>
        </p:spPr>
        <p:txBody>
          <a:bodyPr wrap="square" rtlCol="0">
            <a:spAutoFit/>
          </a:bodyPr>
          <a:lstStyle/>
          <a:p>
            <a:r>
              <a:rPr lang="zh-CN" altLang="en-US" dirty="0"/>
              <a:t>左移的位数根据迭代次数而有所不同。</a:t>
            </a:r>
          </a:p>
        </p:txBody>
      </p:sp>
      <p:graphicFrame>
        <p:nvGraphicFramePr>
          <p:cNvPr id="17" name="Group 5">
            <a:extLst>
              <a:ext uri="{FF2B5EF4-FFF2-40B4-BE49-F238E27FC236}">
                <a16:creationId xmlns:a16="http://schemas.microsoft.com/office/drawing/2014/main" id="{1C7E913F-B699-44B4-8474-D2475DA6D4A8}"/>
              </a:ext>
            </a:extLst>
          </p:cNvPr>
          <p:cNvGraphicFramePr>
            <a:graphicFrameLocks noGrp="1"/>
          </p:cNvGraphicFramePr>
          <p:nvPr>
            <p:extLst>
              <p:ext uri="{D42A27DB-BD31-4B8C-83A1-F6EECF244321}">
                <p14:modId xmlns:p14="http://schemas.microsoft.com/office/powerpoint/2010/main" val="4062001814"/>
              </p:ext>
            </p:extLst>
          </p:nvPr>
        </p:nvGraphicFramePr>
        <p:xfrm>
          <a:off x="965905" y="5063323"/>
          <a:ext cx="7888287" cy="1657352"/>
        </p:xfrm>
        <a:graphic>
          <a:graphicData uri="http://schemas.openxmlformats.org/drawingml/2006/table">
            <a:tb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gridCol w="657225">
                  <a:extLst>
                    <a:ext uri="{9D8B030D-6E8A-4147-A177-3AD203B41FA5}">
                      <a16:colId xmlns:a16="http://schemas.microsoft.com/office/drawing/2014/main" val="20004"/>
                    </a:ext>
                  </a:extLst>
                </a:gridCol>
                <a:gridCol w="658812">
                  <a:extLst>
                    <a:ext uri="{9D8B030D-6E8A-4147-A177-3AD203B41FA5}">
                      <a16:colId xmlns:a16="http://schemas.microsoft.com/office/drawing/2014/main" val="20005"/>
                    </a:ext>
                  </a:extLst>
                </a:gridCol>
                <a:gridCol w="657225">
                  <a:extLst>
                    <a:ext uri="{9D8B030D-6E8A-4147-A177-3AD203B41FA5}">
                      <a16:colId xmlns:a16="http://schemas.microsoft.com/office/drawing/2014/main" val="20006"/>
                    </a:ext>
                  </a:extLst>
                </a:gridCol>
                <a:gridCol w="657225">
                  <a:extLst>
                    <a:ext uri="{9D8B030D-6E8A-4147-A177-3AD203B41FA5}">
                      <a16:colId xmlns:a16="http://schemas.microsoft.com/office/drawing/2014/main" val="20007"/>
                    </a:ext>
                  </a:extLst>
                </a:gridCol>
                <a:gridCol w="657225">
                  <a:extLst>
                    <a:ext uri="{9D8B030D-6E8A-4147-A177-3AD203B41FA5}">
                      <a16:colId xmlns:a16="http://schemas.microsoft.com/office/drawing/2014/main" val="20008"/>
                    </a:ext>
                  </a:extLst>
                </a:gridCol>
                <a:gridCol w="657225">
                  <a:extLst>
                    <a:ext uri="{9D8B030D-6E8A-4147-A177-3AD203B41FA5}">
                      <a16:colId xmlns:a16="http://schemas.microsoft.com/office/drawing/2014/main" val="20009"/>
                    </a:ext>
                  </a:extLst>
                </a:gridCol>
                <a:gridCol w="657225">
                  <a:extLst>
                    <a:ext uri="{9D8B030D-6E8A-4147-A177-3AD203B41FA5}">
                      <a16:colId xmlns:a16="http://schemas.microsoft.com/office/drawing/2014/main" val="20010"/>
                    </a:ext>
                  </a:extLst>
                </a:gridCol>
                <a:gridCol w="657225">
                  <a:extLst>
                    <a:ext uri="{9D8B030D-6E8A-4147-A177-3AD203B41FA5}">
                      <a16:colId xmlns:a16="http://schemas.microsoft.com/office/drawing/2014/main" val="20011"/>
                    </a:ext>
                  </a:extLst>
                </a:gridCol>
              </a:tblGrid>
              <a:tr h="414338">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14</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17</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28</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19</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8</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7</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27</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13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37</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47</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51</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45</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48</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49</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39</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34</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53</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42</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50</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36</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99"/>
                          </a:solidFill>
                          <a:effectLst/>
                          <a:latin typeface="Times New Roman" pitchFamily="18" charset="0"/>
                          <a:ea typeface="宋体" pitchFamily="2" charset="-122"/>
                          <a:cs typeface="Times New Roman" pitchFamily="18" charset="0"/>
                        </a:rPr>
                        <a:t>29</a:t>
                      </a:r>
                      <a:endParaRPr kumimoji="0" lang="en-US" altLang="zh-CN" sz="2000" b="0" i="0" u="none" strike="noStrike" cap="none" normalizeH="0" baseline="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ea typeface="宋体"/>
                        </a:defRPr>
                      </a:lvl1pPr>
                      <a:lvl2pPr marL="457200" algn="l" defTabSz="457200" rtl="0" eaLnBrk="1" latinLnBrk="0" hangingPunct="1">
                        <a:defRPr sz="1800" kern="1200">
                          <a:solidFill>
                            <a:schemeClr val="tx1"/>
                          </a:solidFill>
                          <a:latin typeface="Arial"/>
                          <a:ea typeface="宋体"/>
                        </a:defRPr>
                      </a:lvl2pPr>
                      <a:lvl3pPr marL="914400" algn="l" defTabSz="457200" rtl="0" eaLnBrk="1" latinLnBrk="0" hangingPunct="1">
                        <a:defRPr sz="1800" kern="1200">
                          <a:solidFill>
                            <a:schemeClr val="tx1"/>
                          </a:solidFill>
                          <a:latin typeface="Arial"/>
                          <a:ea typeface="宋体"/>
                        </a:defRPr>
                      </a:lvl3pPr>
                      <a:lvl4pPr marL="1371600" algn="l" defTabSz="457200" rtl="0" eaLnBrk="1" latinLnBrk="0" hangingPunct="1">
                        <a:defRPr sz="1800" kern="1200">
                          <a:solidFill>
                            <a:schemeClr val="tx1"/>
                          </a:solidFill>
                          <a:latin typeface="Arial"/>
                          <a:ea typeface="宋体"/>
                        </a:defRPr>
                      </a:lvl4pPr>
                      <a:lvl5pPr marL="1828800" algn="l" defTabSz="457200" rtl="0" eaLnBrk="1" latinLnBrk="0" hangingPunct="1">
                        <a:defRPr sz="1800" kern="1200">
                          <a:solidFill>
                            <a:schemeClr val="tx1"/>
                          </a:solidFill>
                          <a:latin typeface="Arial"/>
                          <a:ea typeface="宋体"/>
                        </a:defRPr>
                      </a:lvl5pPr>
                      <a:lvl6pPr marL="2286000" algn="l" defTabSz="457200" rtl="0" eaLnBrk="1" latinLnBrk="0" hangingPunct="1">
                        <a:defRPr sz="1800" kern="1200">
                          <a:solidFill>
                            <a:schemeClr val="tx1"/>
                          </a:solidFill>
                          <a:latin typeface="Arial"/>
                          <a:ea typeface="宋体"/>
                        </a:defRPr>
                      </a:lvl6pPr>
                      <a:lvl7pPr marL="2743200" algn="l" defTabSz="457200" rtl="0" eaLnBrk="1" latinLnBrk="0" hangingPunct="1">
                        <a:defRPr sz="1800" kern="1200">
                          <a:solidFill>
                            <a:schemeClr val="tx1"/>
                          </a:solidFill>
                          <a:latin typeface="Arial"/>
                          <a:ea typeface="宋体"/>
                        </a:defRPr>
                      </a:lvl7pPr>
                      <a:lvl8pPr marL="3200400" algn="l" defTabSz="457200" rtl="0" eaLnBrk="1" latinLnBrk="0" hangingPunct="1">
                        <a:defRPr sz="1800" kern="1200">
                          <a:solidFill>
                            <a:schemeClr val="tx1"/>
                          </a:solidFill>
                          <a:latin typeface="Arial"/>
                          <a:ea typeface="宋体"/>
                        </a:defRPr>
                      </a:lvl8pPr>
                      <a:lvl9pPr marL="3657600" algn="l" defTabSz="457200" rtl="0" eaLnBrk="1" latinLnBrk="0" hangingPunct="1">
                        <a:defRPr sz="1800" kern="1200">
                          <a:solidFill>
                            <a:schemeClr val="tx1"/>
                          </a:solidFill>
                          <a:latin typeface="Arial"/>
                          <a:ea typeface="宋体"/>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99"/>
                          </a:solidFill>
                          <a:effectLst/>
                          <a:latin typeface="Times New Roman" pitchFamily="18" charset="0"/>
                          <a:ea typeface="宋体" pitchFamily="2" charset="-122"/>
                          <a:cs typeface="Times New Roman" pitchFamily="18" charset="0"/>
                        </a:rPr>
                        <a:t>32</a:t>
                      </a:r>
                      <a:endParaRPr kumimoji="0" lang="en-US" altLang="zh-CN" sz="2000" b="0" i="0" u="none" strike="noStrike" cap="none" normalizeH="0" baseline="0" dirty="0">
                        <a:ln>
                          <a:noFill/>
                        </a:ln>
                        <a:solidFill>
                          <a:srgbClr val="000099"/>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8" name="文本框 17">
            <a:extLst>
              <a:ext uri="{FF2B5EF4-FFF2-40B4-BE49-F238E27FC236}">
                <a16:creationId xmlns:a16="http://schemas.microsoft.com/office/drawing/2014/main" id="{099C57A4-3DD6-4774-96CC-3C2E649F125A}"/>
              </a:ext>
            </a:extLst>
          </p:cNvPr>
          <p:cNvSpPr txBox="1"/>
          <p:nvPr/>
        </p:nvSpPr>
        <p:spPr>
          <a:xfrm>
            <a:off x="813432" y="3733706"/>
            <a:ext cx="4817623" cy="369332"/>
          </a:xfrm>
          <a:prstGeom prst="rect">
            <a:avLst/>
          </a:prstGeom>
          <a:noFill/>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压缩置换（</a:t>
            </a:r>
            <a:r>
              <a:rPr lang="en-US" altLang="zh-CN" dirty="0">
                <a:latin typeface="+mn-ea"/>
              </a:rPr>
              <a:t>Permuted Choice Two</a:t>
            </a:r>
            <a:r>
              <a:rPr lang="zh-CN" altLang="en-US" dirty="0">
                <a:latin typeface="+mn-ea"/>
              </a:rPr>
              <a:t>，</a:t>
            </a:r>
            <a:r>
              <a:rPr lang="en-US" altLang="zh-CN" dirty="0">
                <a:latin typeface="+mn-ea"/>
              </a:rPr>
              <a:t>PC2</a:t>
            </a:r>
            <a:r>
              <a:rPr lang="zh-CN" altLang="en-US" dirty="0">
                <a:latin typeface="+mn-ea"/>
              </a:rPr>
              <a:t>）</a:t>
            </a:r>
            <a:endParaRPr lang="en-US" altLang="zh-CN" dirty="0">
              <a:latin typeface="+mn-ea"/>
            </a:endParaRPr>
          </a:p>
        </p:txBody>
      </p:sp>
      <p:sp>
        <p:nvSpPr>
          <p:cNvPr id="19" name="文本框 18">
            <a:extLst>
              <a:ext uri="{FF2B5EF4-FFF2-40B4-BE49-F238E27FC236}">
                <a16:creationId xmlns:a16="http://schemas.microsoft.com/office/drawing/2014/main" id="{A8686A62-D4BD-4872-9F8A-89444805780F}"/>
              </a:ext>
            </a:extLst>
          </p:cNvPr>
          <p:cNvSpPr txBox="1"/>
          <p:nvPr/>
        </p:nvSpPr>
        <p:spPr>
          <a:xfrm>
            <a:off x="813432" y="4260015"/>
            <a:ext cx="8001000" cy="646331"/>
          </a:xfrm>
          <a:prstGeom prst="rect">
            <a:avLst/>
          </a:prstGeom>
          <a:noFill/>
        </p:spPr>
        <p:txBody>
          <a:bodyPr wrap="square" rtlCol="0">
            <a:spAutoFit/>
          </a:bodyPr>
          <a:lstStyle/>
          <a:p>
            <a:r>
              <a:rPr lang="zh-CN" altLang="en-US" dirty="0"/>
              <a:t>左移完成后，按照下表进行压缩置换，从</a:t>
            </a:r>
            <a:r>
              <a:rPr lang="en-US" altLang="zh-CN" dirty="0"/>
              <a:t>56</a:t>
            </a:r>
            <a:r>
              <a:rPr lang="zh-CN" altLang="en-US" dirty="0"/>
              <a:t>位二进制串中挑选出</a:t>
            </a:r>
            <a:r>
              <a:rPr lang="en-US" altLang="zh-CN" dirty="0"/>
              <a:t>48</a:t>
            </a:r>
            <a:r>
              <a:rPr lang="zh-CN" altLang="en-US" dirty="0"/>
              <a:t>位成为本轮子密钥。</a:t>
            </a:r>
          </a:p>
        </p:txBody>
      </p:sp>
      <p:sp>
        <p:nvSpPr>
          <p:cNvPr id="20" name="矩形 19">
            <a:extLst>
              <a:ext uri="{FF2B5EF4-FFF2-40B4-BE49-F238E27FC236}">
                <a16:creationId xmlns:a16="http://schemas.microsoft.com/office/drawing/2014/main" id="{331E95EA-9968-4B88-8196-E6887524D28C}"/>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166140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amond(in)">
                                      <p:cBhvr>
                                        <p:cTn id="1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47DE989-C697-4A5F-B590-A8F0BEED9359}"/>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
        <p:nvSpPr>
          <p:cNvPr id="4" name="文本框 3">
            <a:extLst>
              <a:ext uri="{FF2B5EF4-FFF2-40B4-BE49-F238E27FC236}">
                <a16:creationId xmlns:a16="http://schemas.microsoft.com/office/drawing/2014/main" id="{F3BB13FA-5268-4D87-A781-498C3F49A198}"/>
              </a:ext>
            </a:extLst>
          </p:cNvPr>
          <p:cNvSpPr txBox="1"/>
          <p:nvPr/>
        </p:nvSpPr>
        <p:spPr>
          <a:xfrm>
            <a:off x="1125711" y="1198460"/>
            <a:ext cx="1901798" cy="369332"/>
          </a:xfrm>
          <a:prstGeom prst="rect">
            <a:avLst/>
          </a:prstGeom>
          <a:noFill/>
        </p:spPr>
        <p:txBody>
          <a:bodyPr wrap="square">
            <a:spAutoFit/>
          </a:bodyPr>
          <a:lstStyle/>
          <a:p>
            <a:r>
              <a:rPr lang="en-US" altLang="zh-CN" dirty="0"/>
              <a:t>3. DES</a:t>
            </a:r>
            <a:r>
              <a:rPr lang="zh-CN" altLang="en-US" dirty="0"/>
              <a:t>的解密</a:t>
            </a:r>
          </a:p>
        </p:txBody>
      </p:sp>
      <p:sp>
        <p:nvSpPr>
          <p:cNvPr id="5" name="文本框 4">
            <a:extLst>
              <a:ext uri="{FF2B5EF4-FFF2-40B4-BE49-F238E27FC236}">
                <a16:creationId xmlns:a16="http://schemas.microsoft.com/office/drawing/2014/main" id="{FD9A3547-BED4-4711-A3E6-0A775AA9F765}"/>
              </a:ext>
            </a:extLst>
          </p:cNvPr>
          <p:cNvSpPr txBox="1"/>
          <p:nvPr/>
        </p:nvSpPr>
        <p:spPr>
          <a:xfrm>
            <a:off x="1125711" y="1773674"/>
            <a:ext cx="7660149" cy="369332"/>
          </a:xfrm>
          <a:prstGeom prst="rect">
            <a:avLst/>
          </a:prstGeom>
          <a:noFill/>
        </p:spPr>
        <p:txBody>
          <a:bodyPr wrap="square" rtlCol="0">
            <a:spAutoFit/>
          </a:bodyPr>
          <a:lstStyle/>
          <a:p>
            <a:r>
              <a:rPr lang="en-US" altLang="zh-CN" dirty="0"/>
              <a:t>DES</a:t>
            </a:r>
            <a:r>
              <a:rPr lang="zh-CN" altLang="en-US" dirty="0"/>
              <a:t>的解密算法与加密算法完全一样。</a:t>
            </a:r>
          </a:p>
        </p:txBody>
      </p:sp>
      <p:sp>
        <p:nvSpPr>
          <p:cNvPr id="6" name="文本框 5">
            <a:extLst>
              <a:ext uri="{FF2B5EF4-FFF2-40B4-BE49-F238E27FC236}">
                <a16:creationId xmlns:a16="http://schemas.microsoft.com/office/drawing/2014/main" id="{79835BAC-F0BE-4144-8184-BDC7941B2436}"/>
              </a:ext>
            </a:extLst>
          </p:cNvPr>
          <p:cNvSpPr txBox="1"/>
          <p:nvPr/>
        </p:nvSpPr>
        <p:spPr>
          <a:xfrm>
            <a:off x="1125711" y="2303360"/>
            <a:ext cx="7231380" cy="369332"/>
          </a:xfrm>
          <a:prstGeom prst="rect">
            <a:avLst/>
          </a:prstGeom>
          <a:noFill/>
        </p:spPr>
        <p:txBody>
          <a:bodyPr wrap="square" rtlCol="0">
            <a:spAutoFit/>
          </a:bodyPr>
          <a:lstStyle/>
          <a:p>
            <a:r>
              <a:rPr lang="zh-CN" altLang="en-US" dirty="0"/>
              <a:t>只是子密钥的使用顺序相反，即按照</a:t>
            </a:r>
            <a:r>
              <a:rPr lang="en-US" altLang="zh-CN" dirty="0"/>
              <a:t>K</a:t>
            </a:r>
            <a:r>
              <a:rPr lang="en-US" altLang="zh-CN" baseline="-25000" dirty="0"/>
              <a:t>16</a:t>
            </a:r>
            <a:r>
              <a:rPr lang="zh-CN" altLang="en-US" dirty="0"/>
              <a:t>、</a:t>
            </a:r>
            <a:r>
              <a:rPr lang="en-US" altLang="zh-CN" dirty="0"/>
              <a:t>K</a:t>
            </a:r>
            <a:r>
              <a:rPr lang="en-US" altLang="zh-CN" baseline="-25000" dirty="0"/>
              <a:t>15</a:t>
            </a:r>
            <a:r>
              <a:rPr lang="zh-CN" altLang="en-US" dirty="0"/>
              <a:t>、</a:t>
            </a:r>
            <a:r>
              <a:rPr lang="en-US" altLang="zh-CN" dirty="0"/>
              <a:t>…</a:t>
            </a:r>
            <a:r>
              <a:rPr lang="zh-CN" altLang="en-US" dirty="0"/>
              <a:t>、</a:t>
            </a:r>
            <a:r>
              <a:rPr lang="en-US" altLang="zh-CN" dirty="0"/>
              <a:t>K</a:t>
            </a:r>
            <a:r>
              <a:rPr lang="en-US" altLang="zh-CN" baseline="-25000" dirty="0"/>
              <a:t>1</a:t>
            </a:r>
            <a:r>
              <a:rPr lang="zh-CN" altLang="en-US" dirty="0"/>
              <a:t>顺序逐轮使用。</a:t>
            </a:r>
          </a:p>
        </p:txBody>
      </p:sp>
      <p:sp>
        <p:nvSpPr>
          <p:cNvPr id="7" name="文本框 6">
            <a:extLst>
              <a:ext uri="{FF2B5EF4-FFF2-40B4-BE49-F238E27FC236}">
                <a16:creationId xmlns:a16="http://schemas.microsoft.com/office/drawing/2014/main" id="{026E2E15-0A8F-4128-B4BC-7A5EB517A374}"/>
              </a:ext>
            </a:extLst>
          </p:cNvPr>
          <p:cNvSpPr txBox="1"/>
          <p:nvPr/>
        </p:nvSpPr>
        <p:spPr>
          <a:xfrm>
            <a:off x="1135380" y="2833046"/>
            <a:ext cx="6873240" cy="369332"/>
          </a:xfrm>
          <a:prstGeom prst="rect">
            <a:avLst/>
          </a:prstGeom>
          <a:noFill/>
        </p:spPr>
        <p:txBody>
          <a:bodyPr wrap="square" rtlCol="0">
            <a:spAutoFit/>
          </a:bodyPr>
          <a:lstStyle/>
          <a:p>
            <a:r>
              <a:rPr lang="zh-CN" altLang="en-US" dirty="0"/>
              <a:t>子密钥算法按照下表循环右移：</a:t>
            </a:r>
          </a:p>
        </p:txBody>
      </p:sp>
      <p:grpSp>
        <p:nvGrpSpPr>
          <p:cNvPr id="8" name="Group 7">
            <a:extLst>
              <a:ext uri="{FF2B5EF4-FFF2-40B4-BE49-F238E27FC236}">
                <a16:creationId xmlns:a16="http://schemas.microsoft.com/office/drawing/2014/main" id="{275EBEB0-CD94-4A39-B359-3C7923807873}"/>
              </a:ext>
            </a:extLst>
          </p:cNvPr>
          <p:cNvGrpSpPr>
            <a:grpSpLocks/>
          </p:cNvGrpSpPr>
          <p:nvPr/>
        </p:nvGrpSpPr>
        <p:grpSpPr bwMode="auto">
          <a:xfrm>
            <a:off x="1194219" y="3429000"/>
            <a:ext cx="7286628" cy="1073150"/>
            <a:chOff x="672" y="2355"/>
            <a:chExt cx="5054" cy="676"/>
          </a:xfrm>
        </p:grpSpPr>
        <p:sp>
          <p:nvSpPr>
            <p:cNvPr id="9" name="Rectangle 4">
              <a:extLst>
                <a:ext uri="{FF2B5EF4-FFF2-40B4-BE49-F238E27FC236}">
                  <a16:creationId xmlns:a16="http://schemas.microsoft.com/office/drawing/2014/main" id="{100762F3-F91A-44CE-9C07-FDECE5D983F4}"/>
                </a:ext>
              </a:extLst>
            </p:cNvPr>
            <p:cNvSpPr>
              <a:spLocks noChangeArrowheads="1"/>
            </p:cNvSpPr>
            <p:nvPr/>
          </p:nvSpPr>
          <p:spPr bwMode="auto">
            <a:xfrm>
              <a:off x="672" y="2355"/>
              <a:ext cx="5040" cy="672"/>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1" hangingPunct="1"/>
              <a:endParaRPr kumimoji="1" lang="zh-CN" altLang="en-US" sz="2000" dirty="0">
                <a:solidFill>
                  <a:srgbClr val="000000"/>
                </a:solidFill>
                <a:latin typeface="+mn-ea"/>
              </a:endParaRPr>
            </a:p>
          </p:txBody>
        </p:sp>
        <p:sp>
          <p:nvSpPr>
            <p:cNvPr id="10" name="Line 5">
              <a:extLst>
                <a:ext uri="{FF2B5EF4-FFF2-40B4-BE49-F238E27FC236}">
                  <a16:creationId xmlns:a16="http://schemas.microsoft.com/office/drawing/2014/main" id="{EDC4AE76-A1BC-4055-B625-F17D1B49AF05}"/>
                </a:ext>
              </a:extLst>
            </p:cNvPr>
            <p:cNvSpPr>
              <a:spLocks noChangeShapeType="1"/>
            </p:cNvSpPr>
            <p:nvPr/>
          </p:nvSpPr>
          <p:spPr bwMode="auto">
            <a:xfrm>
              <a:off x="686" y="2691"/>
              <a:ext cx="504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1" hangingPunct="1"/>
              <a:endParaRPr kumimoji="1" lang="zh-CN" altLang="en-US" sz="2000" dirty="0">
                <a:solidFill>
                  <a:srgbClr val="000000"/>
                </a:solidFill>
                <a:latin typeface="+mn-ea"/>
              </a:endParaRPr>
            </a:p>
          </p:txBody>
        </p:sp>
        <p:sp>
          <p:nvSpPr>
            <p:cNvPr id="11" name="Line 6">
              <a:extLst>
                <a:ext uri="{FF2B5EF4-FFF2-40B4-BE49-F238E27FC236}">
                  <a16:creationId xmlns:a16="http://schemas.microsoft.com/office/drawing/2014/main" id="{8E8EE5A6-741D-42D6-9EF2-E0E54B16A13A}"/>
                </a:ext>
              </a:extLst>
            </p:cNvPr>
            <p:cNvSpPr>
              <a:spLocks noChangeShapeType="1"/>
            </p:cNvSpPr>
            <p:nvPr/>
          </p:nvSpPr>
          <p:spPr bwMode="auto">
            <a:xfrm>
              <a:off x="1776" y="2359"/>
              <a:ext cx="0" cy="67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1" hangingPunct="1"/>
              <a:endParaRPr kumimoji="1" lang="zh-CN" altLang="en-US" sz="2000">
                <a:solidFill>
                  <a:srgbClr val="000000"/>
                </a:solidFill>
                <a:latin typeface="+mn-ea"/>
              </a:endParaRPr>
            </a:p>
          </p:txBody>
        </p:sp>
      </p:grpSp>
      <p:sp>
        <p:nvSpPr>
          <p:cNvPr id="12" name="文本框 11">
            <a:extLst>
              <a:ext uri="{FF2B5EF4-FFF2-40B4-BE49-F238E27FC236}">
                <a16:creationId xmlns:a16="http://schemas.microsoft.com/office/drawing/2014/main" id="{3636D5C5-62CC-4A00-A8D0-7EFBD4F3E237}"/>
              </a:ext>
            </a:extLst>
          </p:cNvPr>
          <p:cNvSpPr txBox="1"/>
          <p:nvPr/>
        </p:nvSpPr>
        <p:spPr>
          <a:xfrm>
            <a:off x="1369223" y="3498820"/>
            <a:ext cx="6799204" cy="400110"/>
          </a:xfrm>
          <a:prstGeom prst="rect">
            <a:avLst/>
          </a:prstGeom>
          <a:noFill/>
        </p:spPr>
        <p:txBody>
          <a:bodyPr wrap="square">
            <a:spAutoFit/>
          </a:bodyPr>
          <a:lstStyle/>
          <a:p>
            <a:r>
              <a:rPr kumimoji="1" lang="zh-CN" altLang="en-US" sz="2000" b="1" i="0" u="none" strike="noStrike" kern="1200" cap="none" spc="0" normalizeH="0" baseline="0" noProof="0" dirty="0">
                <a:ln>
                  <a:noFill/>
                </a:ln>
                <a:solidFill>
                  <a:srgbClr val="000000"/>
                </a:solidFill>
                <a:effectLst/>
                <a:uLnTx/>
                <a:uFillTx/>
                <a:latin typeface="+mn-ea"/>
              </a:rPr>
              <a:t>迭代轮次     1 2 3 4 5 6 7 8 9 10 11 12 13 14 15 16</a:t>
            </a:r>
            <a:endParaRPr lang="zh-CN" altLang="en-US" sz="2000" dirty="0">
              <a:latin typeface="+mn-ea"/>
            </a:endParaRPr>
          </a:p>
        </p:txBody>
      </p:sp>
      <p:sp>
        <p:nvSpPr>
          <p:cNvPr id="13" name="文本框 12">
            <a:extLst>
              <a:ext uri="{FF2B5EF4-FFF2-40B4-BE49-F238E27FC236}">
                <a16:creationId xmlns:a16="http://schemas.microsoft.com/office/drawing/2014/main" id="{19C22B04-C62D-4B2E-88F5-750629E96FDA}"/>
              </a:ext>
            </a:extLst>
          </p:cNvPr>
          <p:cNvSpPr txBox="1"/>
          <p:nvPr/>
        </p:nvSpPr>
        <p:spPr>
          <a:xfrm>
            <a:off x="1125711" y="4016839"/>
            <a:ext cx="6867455" cy="400110"/>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ts val="600"/>
              </a:spcAft>
              <a:buClr>
                <a:srgbClr val="0099CC"/>
              </a:buClr>
              <a:buSzPct val="80000"/>
              <a:buFont typeface="Wingdings" panose="05000000000000000000"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mn-ea"/>
                <a:cs typeface="+mn-cs"/>
              </a:rPr>
              <a:t>循环右移位数   </a:t>
            </a:r>
            <a:r>
              <a:rPr kumimoji="1" lang="en-US" altLang="zh-CN" sz="2000" b="1" i="0" u="none" strike="noStrike" kern="1200" cap="none" spc="0" normalizeH="0" baseline="0" noProof="0" dirty="0">
                <a:ln>
                  <a:noFill/>
                </a:ln>
                <a:solidFill>
                  <a:srgbClr val="000000"/>
                </a:solidFill>
                <a:effectLst/>
                <a:uLnTx/>
                <a:uFillTx/>
                <a:latin typeface="+mn-ea"/>
                <a:cs typeface="+mn-cs"/>
              </a:rPr>
              <a:t>0</a:t>
            </a:r>
            <a:r>
              <a:rPr kumimoji="1" lang="zh-CN" altLang="en-US" sz="2000" b="1" i="0" u="none" strike="noStrike" kern="1200" cap="none" spc="0" normalizeH="0" baseline="0" noProof="0" dirty="0">
                <a:ln>
                  <a:noFill/>
                </a:ln>
                <a:solidFill>
                  <a:srgbClr val="000000"/>
                </a:solidFill>
                <a:effectLst/>
                <a:uLnTx/>
                <a:uFillTx/>
                <a:latin typeface="+mn-ea"/>
                <a:cs typeface="+mn-cs"/>
              </a:rPr>
              <a:t> 1 2 2 2 2 2 2 1 2  2  2  2  2  2  1</a:t>
            </a:r>
          </a:p>
        </p:txBody>
      </p:sp>
    </p:spTree>
    <p:extLst>
      <p:ext uri="{BB962C8B-B14F-4D97-AF65-F5344CB8AC3E}">
        <p14:creationId xmlns:p14="http://schemas.microsoft.com/office/powerpoint/2010/main" val="3653909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847B0A-9A27-4A9E-B98E-18CA604FBA04}"/>
              </a:ext>
            </a:extLst>
          </p:cNvPr>
          <p:cNvSpPr txBox="1"/>
          <p:nvPr/>
        </p:nvSpPr>
        <p:spPr>
          <a:xfrm>
            <a:off x="1125711" y="1198460"/>
            <a:ext cx="1901798" cy="369332"/>
          </a:xfrm>
          <a:prstGeom prst="rect">
            <a:avLst/>
          </a:prstGeom>
          <a:noFill/>
        </p:spPr>
        <p:txBody>
          <a:bodyPr wrap="square">
            <a:spAutoFit/>
          </a:bodyPr>
          <a:lstStyle/>
          <a:p>
            <a:r>
              <a:rPr lang="en-US" altLang="zh-CN" dirty="0"/>
              <a:t>4. DES</a:t>
            </a:r>
            <a:r>
              <a:rPr lang="zh-CN" altLang="en-US" dirty="0"/>
              <a:t>的安全性</a:t>
            </a:r>
          </a:p>
        </p:txBody>
      </p:sp>
      <p:sp>
        <p:nvSpPr>
          <p:cNvPr id="5" name="Rectangle 3">
            <a:extLst>
              <a:ext uri="{FF2B5EF4-FFF2-40B4-BE49-F238E27FC236}">
                <a16:creationId xmlns:a16="http://schemas.microsoft.com/office/drawing/2014/main" id="{9E0091FF-09E1-4A17-91B3-24B1340A240D}"/>
              </a:ext>
            </a:extLst>
          </p:cNvPr>
          <p:cNvSpPr txBox="1">
            <a:spLocks noChangeArrowheads="1"/>
          </p:cNvSpPr>
          <p:nvPr/>
        </p:nvSpPr>
        <p:spPr bwMode="auto">
          <a:xfrm>
            <a:off x="921430" y="1887084"/>
            <a:ext cx="7772400" cy="308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zh-CN" altLang="en-US" sz="1800" dirty="0">
                <a:solidFill>
                  <a:srgbClr val="000000"/>
                </a:solidFill>
                <a:latin typeface="+mn-ea"/>
              </a:rPr>
              <a:t>安全性</a:t>
            </a:r>
            <a:r>
              <a:rPr kumimoji="1" lang="zh-CN" altLang="en-US" sz="1800" b="0" i="0" u="none" strike="noStrike" kern="1200" cap="none" spc="0" normalizeH="0" baseline="0" noProof="0" dirty="0">
                <a:ln>
                  <a:noFill/>
                </a:ln>
                <a:solidFill>
                  <a:srgbClr val="000000"/>
                </a:solidFill>
                <a:effectLst/>
                <a:uLnTx/>
                <a:uFillTx/>
                <a:latin typeface="+mn-ea"/>
                <a:cs typeface="+mn-cs"/>
              </a:rPr>
              <a:t>不够</a:t>
            </a:r>
          </a:p>
          <a:p>
            <a:pPr marL="742950" marR="0" lvl="1" indent="-28575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Char char="§"/>
              <a:tabLst/>
              <a:defRPr/>
            </a:pPr>
            <a:r>
              <a:rPr kumimoji="1" lang="en-US" altLang="zh-CN" sz="1800" b="0" i="0" u="none" strike="noStrike" kern="1200" cap="none" spc="0" normalizeH="0" baseline="0" noProof="0" dirty="0">
                <a:ln>
                  <a:noFill/>
                </a:ln>
                <a:solidFill>
                  <a:srgbClr val="000000"/>
                </a:solidFill>
                <a:effectLst/>
                <a:uLnTx/>
                <a:uFillTx/>
                <a:latin typeface="+mn-ea"/>
                <a:cs typeface="+mn-cs"/>
              </a:rPr>
              <a:t>1998</a:t>
            </a:r>
            <a:r>
              <a:rPr kumimoji="1" lang="zh-CN" altLang="en-US" sz="1800" b="0" i="0" u="none" strike="noStrike" kern="1200" cap="none" spc="0" normalizeH="0" baseline="0" noProof="0" dirty="0">
                <a:ln>
                  <a:noFill/>
                </a:ln>
                <a:solidFill>
                  <a:srgbClr val="000000"/>
                </a:solidFill>
                <a:effectLst/>
                <a:uLnTx/>
                <a:uFillTx/>
                <a:latin typeface="+mn-ea"/>
                <a:cs typeface="+mn-cs"/>
              </a:rPr>
              <a:t>年</a:t>
            </a:r>
            <a:r>
              <a:rPr kumimoji="1" lang="en-US" altLang="zh-CN" sz="1800" b="0" i="0" u="none" strike="noStrike" kern="1200" cap="none" spc="0" normalizeH="0" baseline="0" noProof="0" dirty="0">
                <a:ln>
                  <a:noFill/>
                </a:ln>
                <a:solidFill>
                  <a:srgbClr val="000000"/>
                </a:solidFill>
                <a:effectLst/>
                <a:uLnTx/>
                <a:uFillTx/>
                <a:latin typeface="+mn-ea"/>
                <a:cs typeface="+mn-cs"/>
              </a:rPr>
              <a:t>7</a:t>
            </a:r>
            <a:r>
              <a:rPr kumimoji="1" lang="zh-CN" altLang="en-US" sz="1800" b="0" i="0" u="none" strike="noStrike" kern="1200" cap="none" spc="0" normalizeH="0" baseline="0" noProof="0" dirty="0">
                <a:ln>
                  <a:noFill/>
                </a:ln>
                <a:solidFill>
                  <a:srgbClr val="000000"/>
                </a:solidFill>
                <a:effectLst/>
                <a:uLnTx/>
                <a:uFillTx/>
                <a:latin typeface="+mn-ea"/>
                <a:cs typeface="+mn-cs"/>
              </a:rPr>
              <a:t>月美国</a:t>
            </a:r>
            <a:r>
              <a:rPr kumimoji="1" lang="en-US" altLang="zh-CN" sz="1800" b="0" i="0" u="none" strike="noStrike" kern="1200" cap="none" spc="0" normalizeH="0" baseline="0" noProof="0" dirty="0">
                <a:ln>
                  <a:noFill/>
                </a:ln>
                <a:solidFill>
                  <a:srgbClr val="000000"/>
                </a:solidFill>
                <a:effectLst/>
                <a:uLnTx/>
                <a:uFillTx/>
                <a:latin typeface="+mn-ea"/>
                <a:cs typeface="+mn-cs"/>
              </a:rPr>
              <a:t>EFF(Electronic Frontier Foundation)</a:t>
            </a:r>
            <a:r>
              <a:rPr kumimoji="1" lang="zh-CN" altLang="en-US" sz="1800" b="0" i="0" u="none" strike="noStrike" kern="1200" cap="none" spc="0" normalizeH="0" baseline="0" noProof="0" dirty="0">
                <a:ln>
                  <a:noFill/>
                </a:ln>
                <a:solidFill>
                  <a:srgbClr val="000000"/>
                </a:solidFill>
                <a:effectLst/>
                <a:uLnTx/>
                <a:uFillTx/>
                <a:latin typeface="+mn-ea"/>
                <a:cs typeface="+mn-cs"/>
              </a:rPr>
              <a:t>宣布，他们以一台价值</a:t>
            </a:r>
            <a:r>
              <a:rPr kumimoji="1" lang="en-US" altLang="zh-CN" sz="1800" b="0" i="0" u="none" strike="noStrike" kern="1200" cap="none" spc="0" normalizeH="0" baseline="0" noProof="0" dirty="0">
                <a:ln>
                  <a:noFill/>
                </a:ln>
                <a:solidFill>
                  <a:srgbClr val="000000"/>
                </a:solidFill>
                <a:effectLst/>
                <a:uLnTx/>
                <a:uFillTx/>
                <a:latin typeface="+mn-ea"/>
                <a:cs typeface="+mn-cs"/>
              </a:rPr>
              <a:t>25</a:t>
            </a:r>
            <a:r>
              <a:rPr kumimoji="1" lang="zh-CN" altLang="en-US" sz="1800" b="0" i="0" u="none" strike="noStrike" kern="1200" cap="none" spc="0" normalizeH="0" baseline="0" noProof="0" dirty="0">
                <a:ln>
                  <a:noFill/>
                </a:ln>
                <a:solidFill>
                  <a:srgbClr val="000000"/>
                </a:solidFill>
                <a:effectLst/>
                <a:uLnTx/>
                <a:uFillTx/>
                <a:latin typeface="+mn-ea"/>
                <a:cs typeface="+mn-cs"/>
              </a:rPr>
              <a:t>万美元的计算机改装成的专用解密机，用</a:t>
            </a:r>
            <a:r>
              <a:rPr kumimoji="1" lang="en-US" altLang="zh-CN" sz="1800" b="0" i="0" u="none" strike="noStrike" kern="1200" cap="none" spc="0" normalizeH="0" baseline="0" noProof="0" dirty="0">
                <a:ln>
                  <a:noFill/>
                </a:ln>
                <a:solidFill>
                  <a:srgbClr val="000000"/>
                </a:solidFill>
                <a:effectLst/>
                <a:uLnTx/>
                <a:uFillTx/>
                <a:latin typeface="+mn-ea"/>
                <a:cs typeface="+mn-cs"/>
              </a:rPr>
              <a:t>56</a:t>
            </a:r>
            <a:r>
              <a:rPr kumimoji="1" lang="zh-CN" altLang="en-US" sz="1800" b="0" i="0" u="none" strike="noStrike" kern="1200" cap="none" spc="0" normalizeH="0" baseline="0" noProof="0" dirty="0">
                <a:ln>
                  <a:noFill/>
                </a:ln>
                <a:solidFill>
                  <a:srgbClr val="000000"/>
                </a:solidFill>
                <a:effectLst/>
                <a:uLnTx/>
                <a:uFillTx/>
                <a:latin typeface="+mn-ea"/>
                <a:cs typeface="+mn-cs"/>
              </a:rPr>
              <a:t>小时破译了</a:t>
            </a:r>
            <a:r>
              <a:rPr kumimoji="1" lang="en-US" altLang="zh-CN" sz="1800" b="0" i="0" u="none" strike="noStrike" kern="1200" cap="none" spc="0" normalizeH="0" baseline="0" noProof="0" dirty="0">
                <a:ln>
                  <a:noFill/>
                </a:ln>
                <a:solidFill>
                  <a:srgbClr val="000000"/>
                </a:solidFill>
                <a:effectLst/>
                <a:uLnTx/>
                <a:uFillTx/>
                <a:latin typeface="+mn-ea"/>
                <a:cs typeface="+mn-cs"/>
              </a:rPr>
              <a:t>56 bits</a:t>
            </a:r>
            <a:r>
              <a:rPr kumimoji="1" lang="zh-CN" altLang="en-US" sz="1800" b="0" i="0" u="none" strike="noStrike" kern="1200" cap="none" spc="0" normalizeH="0" baseline="0" noProof="0" dirty="0">
                <a:ln>
                  <a:noFill/>
                </a:ln>
                <a:solidFill>
                  <a:srgbClr val="000000"/>
                </a:solidFill>
                <a:effectLst/>
                <a:uLnTx/>
                <a:uFillTx/>
                <a:latin typeface="+mn-ea"/>
                <a:cs typeface="+mn-cs"/>
              </a:rPr>
              <a:t>密钥</a:t>
            </a:r>
            <a:r>
              <a:rPr kumimoji="1" lang="en-US" altLang="zh-CN" sz="1800" b="0" i="0" u="none" strike="noStrike" kern="1200" cap="none" spc="0" normalizeH="0" baseline="0" noProof="0" dirty="0">
                <a:ln>
                  <a:noFill/>
                </a:ln>
                <a:solidFill>
                  <a:srgbClr val="000000"/>
                </a:solidFill>
                <a:effectLst/>
                <a:uLnTx/>
                <a:uFillTx/>
                <a:latin typeface="+mn-ea"/>
                <a:cs typeface="+mn-cs"/>
              </a:rPr>
              <a:t>DES</a:t>
            </a:r>
            <a:r>
              <a:rPr kumimoji="1" lang="zh-CN" altLang="en-US" sz="1800" b="0" i="0" u="none" strike="noStrike" kern="1200" cap="none" spc="0" normalizeH="0" baseline="0" noProof="0" dirty="0">
                <a:ln>
                  <a:noFill/>
                </a:ln>
                <a:solidFill>
                  <a:srgbClr val="00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rgbClr val="3333CC"/>
              </a:buClr>
              <a:buSzTx/>
              <a:buFont typeface="Wingdings" panose="05000000000000000000" pitchFamily="2" charset="2"/>
              <a:buChar char="§"/>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存在弱密钥</a:t>
            </a:r>
          </a:p>
          <a:p>
            <a:pPr marL="742950" marR="0" lvl="1" indent="-28575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Char char="§"/>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若 </a:t>
            </a:r>
            <a:r>
              <a:rPr kumimoji="1" lang="en-US" altLang="zh-CN" sz="1800" b="0" i="0" u="none" strike="noStrike" kern="1200" cap="none" spc="0" normalizeH="0" baseline="0" noProof="0" dirty="0">
                <a:ln>
                  <a:noFill/>
                </a:ln>
                <a:solidFill>
                  <a:srgbClr val="000000"/>
                </a:solidFill>
                <a:effectLst/>
                <a:uLnTx/>
                <a:uFillTx/>
                <a:latin typeface="+mn-ea"/>
                <a:cs typeface="+mn-cs"/>
              </a:rPr>
              <a:t>k</a:t>
            </a:r>
            <a:r>
              <a:rPr kumimoji="1" lang="en-US" altLang="zh-CN" sz="1800" b="0" i="0" u="none" strike="noStrike" kern="1200" cap="none" spc="0" normalizeH="0" baseline="-25000" noProof="0" dirty="0">
                <a:ln>
                  <a:noFill/>
                </a:ln>
                <a:solidFill>
                  <a:srgbClr val="000000"/>
                </a:solidFill>
                <a:effectLst/>
                <a:uLnTx/>
                <a:uFillTx/>
                <a:latin typeface="+mn-ea"/>
                <a:cs typeface="+mn-cs"/>
              </a:rPr>
              <a:t>1</a:t>
            </a:r>
            <a:r>
              <a:rPr kumimoji="1" lang="en-US" altLang="zh-CN" sz="1800" b="0" i="0" u="none" strike="noStrike" kern="1200" cap="none" spc="0" normalizeH="0" baseline="0" noProof="0" dirty="0">
                <a:ln>
                  <a:noFill/>
                </a:ln>
                <a:solidFill>
                  <a:srgbClr val="000000"/>
                </a:solidFill>
                <a:effectLst/>
                <a:uLnTx/>
                <a:uFillTx/>
                <a:latin typeface="+mn-ea"/>
                <a:cs typeface="+mn-cs"/>
              </a:rPr>
              <a:t>=k</a:t>
            </a:r>
            <a:r>
              <a:rPr kumimoji="1" lang="en-US" altLang="zh-CN" sz="1800" b="0" i="0" u="none" strike="noStrike" kern="1200" cap="none" spc="0" normalizeH="0" baseline="-25000" noProof="0" dirty="0">
                <a:ln>
                  <a:noFill/>
                </a:ln>
                <a:solidFill>
                  <a:srgbClr val="000000"/>
                </a:solidFill>
                <a:effectLst/>
                <a:uLnTx/>
                <a:uFillTx/>
                <a:latin typeface="+mn-ea"/>
                <a:cs typeface="+mn-cs"/>
              </a:rPr>
              <a:t>2</a:t>
            </a:r>
            <a:r>
              <a:rPr kumimoji="1" lang="en-US" altLang="zh-CN" sz="1800" b="0" i="0" u="none" strike="noStrike" kern="1200" cap="none" spc="0" normalizeH="0" baseline="0" noProof="0" dirty="0">
                <a:ln>
                  <a:noFill/>
                </a:ln>
                <a:solidFill>
                  <a:srgbClr val="000000"/>
                </a:solidFill>
                <a:effectLst/>
                <a:uLnTx/>
                <a:uFillTx/>
                <a:latin typeface="+mn-ea"/>
                <a:cs typeface="+mn-cs"/>
              </a:rPr>
              <a:t>=…=k</a:t>
            </a:r>
            <a:r>
              <a:rPr kumimoji="1" lang="en-US" altLang="zh-CN" sz="1800" b="0" i="0" u="none" strike="noStrike" kern="1200" cap="none" spc="0" normalizeH="0" baseline="-25000" noProof="0" dirty="0">
                <a:ln>
                  <a:noFill/>
                </a:ln>
                <a:solidFill>
                  <a:srgbClr val="000000"/>
                </a:solidFill>
                <a:effectLst/>
                <a:uLnTx/>
                <a:uFillTx/>
                <a:latin typeface="+mn-ea"/>
                <a:cs typeface="+mn-cs"/>
              </a:rPr>
              <a:t>16</a:t>
            </a:r>
            <a:r>
              <a:rPr kumimoji="1" lang="en-US" altLang="zh-CN" sz="1800" b="0" i="0" u="none" strike="noStrike" kern="1200" cap="none" spc="0" normalizeH="0" baseline="0" noProof="0" dirty="0">
                <a:ln>
                  <a:noFill/>
                </a:ln>
                <a:solidFill>
                  <a:srgbClr val="000000"/>
                </a:solidFill>
                <a:effectLst/>
                <a:uLnTx/>
                <a:uFillTx/>
                <a:latin typeface="+mn-ea"/>
                <a:cs typeface="+mn-cs"/>
              </a:rPr>
              <a:t> </a:t>
            </a:r>
            <a:r>
              <a:rPr kumimoji="1" lang="zh-CN" altLang="en-US" sz="1800" b="0" i="0" u="none" strike="noStrike" kern="1200" cap="none" spc="0" normalizeH="0" baseline="0" noProof="0" dirty="0">
                <a:ln>
                  <a:noFill/>
                </a:ln>
                <a:solidFill>
                  <a:srgbClr val="000000"/>
                </a:solidFill>
                <a:effectLst/>
                <a:uLnTx/>
                <a:uFillTx/>
                <a:latin typeface="+mn-ea"/>
                <a:cs typeface="+mn-cs"/>
              </a:rPr>
              <a:t>，则 </a:t>
            </a:r>
            <a:r>
              <a:rPr kumimoji="1" lang="en-US" altLang="zh-CN" sz="1800" b="0" i="0" u="none" strike="noStrike" kern="1200" cap="none" spc="0" normalizeH="0" baseline="0" noProof="0" dirty="0" err="1">
                <a:ln>
                  <a:noFill/>
                </a:ln>
                <a:solidFill>
                  <a:srgbClr val="000000"/>
                </a:solidFill>
                <a:effectLst/>
                <a:uLnTx/>
                <a:uFillTx/>
                <a:latin typeface="+mn-ea"/>
                <a:cs typeface="+mn-cs"/>
              </a:rPr>
              <a:t>DES</a:t>
            </a:r>
            <a:r>
              <a:rPr kumimoji="1" lang="en-US" altLang="zh-CN" sz="1800" b="0" i="0" u="none" strike="noStrike" kern="1200" cap="none" spc="0" normalizeH="0" baseline="-25000" noProof="0" dirty="0" err="1">
                <a:ln>
                  <a:noFill/>
                </a:ln>
                <a:solidFill>
                  <a:srgbClr val="000000"/>
                </a:solidFill>
                <a:effectLst/>
                <a:uLnTx/>
                <a:uFillTx/>
                <a:latin typeface="+mn-ea"/>
                <a:cs typeface="+mn-cs"/>
              </a:rPr>
              <a:t>k</a:t>
            </a:r>
            <a:r>
              <a:rPr kumimoji="1" lang="en-US" altLang="zh-CN" sz="1800" b="0" i="0" u="none" strike="noStrike" kern="1200" cap="none" spc="0" normalizeH="0" baseline="0" noProof="0" dirty="0">
                <a:ln>
                  <a:noFill/>
                </a:ln>
                <a:solidFill>
                  <a:srgbClr val="000000"/>
                </a:solidFill>
                <a:effectLst/>
                <a:uLnTx/>
                <a:uFillTx/>
                <a:latin typeface="+mn-ea"/>
                <a:cs typeface="+mn-cs"/>
              </a:rPr>
              <a:t>(m)=DES</a:t>
            </a:r>
            <a:r>
              <a:rPr kumimoji="1" lang="en-US" altLang="zh-CN" sz="1800" b="0" i="0" u="none" strike="noStrike" kern="1200" cap="none" spc="0" normalizeH="0" baseline="-25000" noProof="0" dirty="0">
                <a:ln>
                  <a:noFill/>
                </a:ln>
                <a:solidFill>
                  <a:srgbClr val="000000"/>
                </a:solidFill>
                <a:effectLst/>
                <a:uLnTx/>
                <a:uFillTx/>
                <a:latin typeface="+mn-ea"/>
                <a:cs typeface="+mn-cs"/>
              </a:rPr>
              <a:t>k</a:t>
            </a:r>
            <a:r>
              <a:rPr kumimoji="1" lang="en-US" altLang="zh-CN" sz="1800" b="0" i="0" u="none" strike="noStrike" kern="1200" cap="none" spc="0" normalizeH="0" baseline="30000" noProof="0" dirty="0">
                <a:ln>
                  <a:noFill/>
                </a:ln>
                <a:solidFill>
                  <a:srgbClr val="000000"/>
                </a:solidFill>
                <a:effectLst/>
                <a:uLnTx/>
                <a:uFillTx/>
                <a:latin typeface="+mn-ea"/>
                <a:cs typeface="+mn-cs"/>
              </a:rPr>
              <a:t>-1</a:t>
            </a:r>
            <a:r>
              <a:rPr kumimoji="1" lang="en-US" altLang="zh-CN" sz="1800" b="0" i="0" u="none" strike="noStrike" kern="1200" cap="none" spc="0" normalizeH="0" baseline="0" noProof="0" dirty="0">
                <a:ln>
                  <a:noFill/>
                </a:ln>
                <a:solidFill>
                  <a:srgbClr val="000000"/>
                </a:solidFill>
                <a:effectLst/>
                <a:uLnTx/>
                <a:uFillTx/>
                <a:latin typeface="+mn-ea"/>
                <a:cs typeface="+mn-cs"/>
              </a:rPr>
              <a:t>(m)</a:t>
            </a:r>
          </a:p>
          <a:p>
            <a:pPr marL="342900" marR="0" lvl="0" indent="-342900" algn="l" defTabSz="914400" rtl="0" eaLnBrk="1" fontAlgn="base" latinLnBrk="0" hangingPunct="1">
              <a:lnSpc>
                <a:spcPct val="100000"/>
              </a:lnSpc>
              <a:spcBef>
                <a:spcPct val="20000"/>
              </a:spcBef>
              <a:spcAft>
                <a:spcPct val="0"/>
              </a:spcAft>
              <a:buClr>
                <a:srgbClr val="3333CC"/>
              </a:buClr>
              <a:buSzTx/>
              <a:buFont typeface="Wingdings" panose="05000000000000000000" pitchFamily="2" charset="2"/>
              <a:buChar char="§"/>
              <a:tabLst/>
              <a:defRPr/>
            </a:pPr>
            <a:r>
              <a:rPr kumimoji="1" lang="en-US" altLang="zh-CN" sz="1800" b="0" i="0" u="none" strike="noStrike" kern="1200" cap="none" spc="0" normalizeH="0" baseline="0" noProof="0" dirty="0">
                <a:ln>
                  <a:noFill/>
                </a:ln>
                <a:solidFill>
                  <a:srgbClr val="000000"/>
                </a:solidFill>
                <a:effectLst/>
                <a:uLnTx/>
                <a:uFillTx/>
                <a:latin typeface="+mn-ea"/>
                <a:cs typeface="+mn-cs"/>
              </a:rPr>
              <a:t>S-box</a:t>
            </a:r>
            <a:r>
              <a:rPr kumimoji="1" lang="zh-CN" altLang="en-US" sz="1800" b="0" i="0" u="none" strike="noStrike" kern="1200" cap="none" spc="0" normalizeH="0" baseline="0" noProof="0" dirty="0">
                <a:ln>
                  <a:noFill/>
                </a:ln>
                <a:solidFill>
                  <a:srgbClr val="000000"/>
                </a:solidFill>
                <a:effectLst/>
                <a:uLnTx/>
                <a:uFillTx/>
                <a:latin typeface="+mn-ea"/>
                <a:cs typeface="+mn-cs"/>
              </a:rPr>
              <a:t>问题</a:t>
            </a:r>
          </a:p>
          <a:p>
            <a:pPr marL="742950" marR="0" lvl="1" indent="-28575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Char char="§"/>
              <a:tabLst/>
              <a:defRPr/>
            </a:pPr>
            <a:r>
              <a:rPr kumimoji="1" lang="en-US" altLang="zh-CN" sz="1800" b="0" i="0" u="none" strike="noStrike" kern="1200" cap="none" spc="0" normalizeH="0" baseline="0" noProof="0" dirty="0">
                <a:ln>
                  <a:noFill/>
                </a:ln>
                <a:solidFill>
                  <a:srgbClr val="000000"/>
                </a:solidFill>
                <a:effectLst/>
                <a:uLnTx/>
                <a:uFillTx/>
                <a:latin typeface="+mn-ea"/>
                <a:cs typeface="+mn-cs"/>
              </a:rPr>
              <a:t>S</a:t>
            </a:r>
            <a:r>
              <a:rPr kumimoji="1" lang="zh-CN" altLang="en-US" sz="1800" b="0" i="0" u="none" strike="noStrike" kern="1200" cap="none" spc="0" normalizeH="0" baseline="0" noProof="0" dirty="0">
                <a:ln>
                  <a:noFill/>
                </a:ln>
                <a:solidFill>
                  <a:srgbClr val="000000"/>
                </a:solidFill>
                <a:effectLst/>
                <a:uLnTx/>
                <a:uFillTx/>
                <a:latin typeface="+mn-ea"/>
                <a:cs typeface="+mn-cs"/>
              </a:rPr>
              <a:t>盒是不公开的，人们怀疑</a:t>
            </a:r>
            <a:r>
              <a:rPr kumimoji="1" lang="en-US" altLang="zh-CN" sz="1800" b="0" i="0" u="none" strike="noStrike" kern="1200" cap="none" spc="0" normalizeH="0" baseline="0" noProof="0" dirty="0">
                <a:ln>
                  <a:noFill/>
                </a:ln>
                <a:solidFill>
                  <a:srgbClr val="000000"/>
                </a:solidFill>
                <a:effectLst/>
                <a:uLnTx/>
                <a:uFillTx/>
                <a:latin typeface="+mn-ea"/>
                <a:cs typeface="+mn-cs"/>
              </a:rPr>
              <a:t>S</a:t>
            </a:r>
            <a:r>
              <a:rPr kumimoji="1" lang="zh-CN" altLang="en-US" sz="1800" b="0" i="0" u="none" strike="noStrike" kern="1200" cap="none" spc="0" normalizeH="0" baseline="0" noProof="0" dirty="0">
                <a:ln>
                  <a:noFill/>
                </a:ln>
                <a:solidFill>
                  <a:srgbClr val="000000"/>
                </a:solidFill>
                <a:effectLst/>
                <a:uLnTx/>
                <a:uFillTx/>
                <a:latin typeface="+mn-ea"/>
                <a:cs typeface="+mn-cs"/>
              </a:rPr>
              <a:t>盒的构造方法是否有弱点</a:t>
            </a:r>
          </a:p>
          <a:p>
            <a:pPr marL="342900" marR="0" lvl="0" indent="-342900" algn="l" defTabSz="914400" rtl="0" eaLnBrk="1" fontAlgn="base" latinLnBrk="0" hangingPunct="1">
              <a:lnSpc>
                <a:spcPct val="100000"/>
              </a:lnSpc>
              <a:spcBef>
                <a:spcPct val="20000"/>
              </a:spcBef>
              <a:spcAft>
                <a:spcPct val="0"/>
              </a:spcAft>
              <a:buClr>
                <a:srgbClr val="3333CC"/>
              </a:buClr>
              <a:buSzTx/>
              <a:buFont typeface="Wingdings" panose="05000000000000000000" pitchFamily="2" charset="2"/>
              <a:buChar char="§"/>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不能抗差分分析</a:t>
            </a:r>
          </a:p>
          <a:p>
            <a:pPr marL="742950" marR="0" lvl="1" indent="-28575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Char char="§"/>
              <a:tabLst/>
              <a:defRPr/>
            </a:pPr>
            <a:endParaRPr kumimoji="1" lang="en-US" altLang="zh-CN" sz="1800" b="0" i="0" u="none" strike="noStrike" kern="1200" cap="none" spc="0" normalizeH="0" baseline="0" noProof="0" dirty="0">
              <a:ln>
                <a:noFill/>
              </a:ln>
              <a:solidFill>
                <a:srgbClr val="000000"/>
              </a:solidFill>
              <a:effectLst/>
              <a:uLnTx/>
              <a:uFillTx/>
              <a:latin typeface="+mn-ea"/>
              <a:cs typeface="+mn-cs"/>
            </a:endParaRPr>
          </a:p>
        </p:txBody>
      </p:sp>
      <p:sp>
        <p:nvSpPr>
          <p:cNvPr id="6" name="矩形 5">
            <a:extLst>
              <a:ext uri="{FF2B5EF4-FFF2-40B4-BE49-F238E27FC236}">
                <a16:creationId xmlns:a16="http://schemas.microsoft.com/office/drawing/2014/main" id="{D2BA35E8-5BBF-4511-8CEA-6A4F049E840E}"/>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252239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229806" y="4935025"/>
            <a:ext cx="7431957" cy="674998"/>
          </a:xfrm>
          <a:prstGeom prst="rect">
            <a:avLst/>
          </a:prstGeom>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dirty="0">
                <a:latin typeface="+mn-ea"/>
              </a:rPr>
              <a:t>20</a:t>
            </a:r>
            <a:r>
              <a:rPr lang="zh-CN" altLang="en-US" dirty="0">
                <a:latin typeface="+mn-ea"/>
              </a:rPr>
              <a:t>世纪</a:t>
            </a:r>
            <a:r>
              <a:rPr lang="en-US" altLang="zh-CN" dirty="0">
                <a:latin typeface="+mn-ea"/>
              </a:rPr>
              <a:t>70</a:t>
            </a:r>
            <a:r>
              <a:rPr lang="zh-CN" altLang="en-US" dirty="0">
                <a:latin typeface="+mn-ea"/>
              </a:rPr>
              <a:t>年代以来，由于计算机、电子通信的广泛使用，现代密码学得到了空前发展，特别是非对称密钥的出现，开创了密码学发展新方向。</a:t>
            </a:r>
          </a:p>
        </p:txBody>
      </p:sp>
      <p:sp>
        <p:nvSpPr>
          <p:cNvPr id="5" name="文本框 4"/>
          <p:cNvSpPr txBox="1"/>
          <p:nvPr/>
        </p:nvSpPr>
        <p:spPr>
          <a:xfrm>
            <a:off x="1098978" y="1016620"/>
            <a:ext cx="2497719" cy="369332"/>
          </a:xfrm>
          <a:prstGeom prst="rect">
            <a:avLst/>
          </a:prstGeom>
          <a:noFill/>
        </p:spPr>
        <p:txBody>
          <a:bodyPr wrap="square" rtlCol="0">
            <a:spAutoFit/>
          </a:bodyPr>
          <a:lstStyle/>
          <a:p>
            <a:r>
              <a:rPr lang="zh-CN" altLang="en-US" dirty="0"/>
              <a:t>二、密码学的发展历程</a:t>
            </a:r>
          </a:p>
        </p:txBody>
      </p:sp>
      <p:sp>
        <p:nvSpPr>
          <p:cNvPr id="6" name="矩形 5"/>
          <p:cNvSpPr/>
          <p:nvPr/>
        </p:nvSpPr>
        <p:spPr>
          <a:xfrm>
            <a:off x="1098978" y="1414619"/>
            <a:ext cx="7431958" cy="923330"/>
          </a:xfrm>
          <a:prstGeom prst="rect">
            <a:avLst/>
          </a:prstGeom>
        </p:spPr>
        <p:txBody>
          <a:bodyPr wrap="square">
            <a:spAutoFit/>
          </a:bodyPr>
          <a:lstStyle/>
          <a:p>
            <a:r>
              <a:rPr lang="zh-CN" altLang="en-US" dirty="0">
                <a:latin typeface="+mn-ea"/>
              </a:rPr>
              <a:t>密码学有非常悠久的历史。据说，四千年前的古埃及人就开始使用密码来保密传递消息；两千多年前，罗马人就开始使用称为“恺撒密码”的密码系统。</a:t>
            </a:r>
          </a:p>
        </p:txBody>
      </p:sp>
      <p:sp>
        <p:nvSpPr>
          <p:cNvPr id="8" name="矩形 7"/>
          <p:cNvSpPr/>
          <p:nvPr/>
        </p:nvSpPr>
        <p:spPr>
          <a:xfrm>
            <a:off x="1098978" y="2407710"/>
            <a:ext cx="7431958" cy="646331"/>
          </a:xfrm>
          <a:prstGeom prst="rect">
            <a:avLst/>
          </a:prstGeom>
        </p:spPr>
        <p:txBody>
          <a:bodyPr wrap="square">
            <a:spAutoFit/>
          </a:bodyPr>
          <a:lstStyle/>
          <a:p>
            <a:r>
              <a:rPr lang="zh-CN" altLang="en-US" dirty="0"/>
              <a:t>一直到第二次世界大战，密码学一直与科学无关，主要依靠的是对文字的直觉和信念，而不是推理和证明。</a:t>
            </a:r>
          </a:p>
        </p:txBody>
      </p:sp>
      <p:sp>
        <p:nvSpPr>
          <p:cNvPr id="9" name="文本框 8"/>
          <p:cNvSpPr txBox="1"/>
          <p:nvPr/>
        </p:nvSpPr>
        <p:spPr>
          <a:xfrm>
            <a:off x="1098976" y="3123802"/>
            <a:ext cx="7664778" cy="646331"/>
          </a:xfrm>
          <a:prstGeom prst="rect">
            <a:avLst/>
          </a:prstGeom>
          <a:noFill/>
        </p:spPr>
        <p:txBody>
          <a:bodyPr wrap="square" rtlCol="0">
            <a:spAutoFit/>
          </a:bodyPr>
          <a:lstStyle/>
          <a:p>
            <a:r>
              <a:rPr lang="zh-CN" altLang="en-US" dirty="0"/>
              <a:t>第二次世界大战期间出现的德国</a:t>
            </a:r>
            <a:r>
              <a:rPr lang="en-US" altLang="zh-CN" dirty="0"/>
              <a:t>ENIGMA</a:t>
            </a:r>
            <a:r>
              <a:rPr lang="zh-CN" altLang="en-US" dirty="0"/>
              <a:t>加密机首先在密码编制上出现了突破；以雷杰夫斯基、图灵等以数学分析方法开始了密码破译的新阶段。</a:t>
            </a:r>
          </a:p>
        </p:txBody>
      </p:sp>
      <p:sp>
        <p:nvSpPr>
          <p:cNvPr id="10" name="矩形 9"/>
          <p:cNvSpPr/>
          <p:nvPr/>
        </p:nvSpPr>
        <p:spPr>
          <a:xfrm>
            <a:off x="1180454" y="4075799"/>
            <a:ext cx="7350478" cy="646331"/>
          </a:xfrm>
          <a:prstGeom prst="rect">
            <a:avLst/>
          </a:prstGeom>
        </p:spPr>
        <p:txBody>
          <a:bodyPr wrap="square">
            <a:spAutoFit/>
          </a:bodyPr>
          <a:lstStyle/>
          <a:p>
            <a:r>
              <a:rPr lang="en-US" altLang="zh-CN" dirty="0">
                <a:latin typeface="+mn-ea"/>
              </a:rPr>
              <a:t>1949</a:t>
            </a:r>
            <a:r>
              <a:rPr lang="zh-CN" altLang="en-US" dirty="0">
                <a:latin typeface="+mn-ea"/>
              </a:rPr>
              <a:t>年，美国数学家</a:t>
            </a:r>
            <a:r>
              <a:rPr lang="zh-CN" altLang="en-US" dirty="0">
                <a:latin typeface="+mn-ea"/>
                <a:hlinkClick r:id="rId2" action="ppaction://hlinksldjump"/>
              </a:rPr>
              <a:t>克劳德</a:t>
            </a:r>
            <a:r>
              <a:rPr lang="en-US" altLang="zh-CN" dirty="0">
                <a:latin typeface="+mn-ea"/>
                <a:hlinkClick r:id="rId2" action="ppaction://hlinksldjump"/>
              </a:rPr>
              <a:t>﹒</a:t>
            </a:r>
            <a:r>
              <a:rPr lang="zh-CN" altLang="en-US" dirty="0">
                <a:latin typeface="+mn-ea"/>
                <a:hlinkClick r:id="rId2" action="ppaction://hlinksldjump"/>
              </a:rPr>
              <a:t>香农</a:t>
            </a:r>
            <a:r>
              <a:rPr lang="zh-CN" altLang="en-US" dirty="0">
                <a:latin typeface="+mn-ea"/>
              </a:rPr>
              <a:t>（</a:t>
            </a:r>
            <a:r>
              <a:rPr lang="en-US" altLang="zh-CN" dirty="0">
                <a:latin typeface="+mn-ea"/>
              </a:rPr>
              <a:t>Claude Shannon</a:t>
            </a:r>
            <a:r>
              <a:rPr lang="zh-CN" altLang="en-US" dirty="0">
                <a:latin typeface="+mn-ea"/>
              </a:rPr>
              <a:t>）发表了</a:t>
            </a:r>
            <a:r>
              <a:rPr lang="en-US" altLang="zh-CN" dirty="0">
                <a:latin typeface="+mn-ea"/>
              </a:rPr>
              <a:t>《</a:t>
            </a:r>
            <a:r>
              <a:rPr lang="zh-CN" altLang="en-US" dirty="0">
                <a:latin typeface="+mn-ea"/>
              </a:rPr>
              <a:t>保密系统的通信理论</a:t>
            </a:r>
            <a:r>
              <a:rPr lang="en-US" altLang="zh-CN" dirty="0">
                <a:latin typeface="+mn-ea"/>
              </a:rPr>
              <a:t>》</a:t>
            </a:r>
            <a:r>
              <a:rPr lang="zh-CN" altLang="en-US" dirty="0">
                <a:latin typeface="+mn-ea"/>
              </a:rPr>
              <a:t>一文，正式标志着现代密码学的开始。</a:t>
            </a:r>
            <a:endParaRPr lang="zh-CN" altLang="en-US" dirty="0"/>
          </a:p>
        </p:txBody>
      </p:sp>
      <p:sp>
        <p:nvSpPr>
          <p:cNvPr id="12" name="矩形 11">
            <a:extLst>
              <a:ext uri="{FF2B5EF4-FFF2-40B4-BE49-F238E27FC236}">
                <a16:creationId xmlns:a16="http://schemas.microsoft.com/office/drawing/2014/main" id="{20C8B265-1970-4817-8B01-E75200091402}"/>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2693755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9501D5-7CF9-4FE9-8D23-82AD26FFEABE}"/>
              </a:ext>
            </a:extLst>
          </p:cNvPr>
          <p:cNvSpPr txBox="1"/>
          <p:nvPr/>
        </p:nvSpPr>
        <p:spPr>
          <a:xfrm>
            <a:off x="1174172" y="1309255"/>
            <a:ext cx="3057247" cy="369332"/>
          </a:xfrm>
          <a:prstGeom prst="rect">
            <a:avLst/>
          </a:prstGeom>
          <a:noFill/>
        </p:spPr>
        <p:txBody>
          <a:bodyPr wrap="square" rtlCol="0">
            <a:spAutoFit/>
          </a:bodyPr>
          <a:lstStyle/>
          <a:p>
            <a:r>
              <a:rPr lang="zh-CN" altLang="en-US" dirty="0"/>
              <a:t>五、其他对称加密方法</a:t>
            </a:r>
          </a:p>
        </p:txBody>
      </p:sp>
      <p:sp>
        <p:nvSpPr>
          <p:cNvPr id="4" name="文本框 3">
            <a:extLst>
              <a:ext uri="{FF2B5EF4-FFF2-40B4-BE49-F238E27FC236}">
                <a16:creationId xmlns:a16="http://schemas.microsoft.com/office/drawing/2014/main" id="{04A39329-C5AB-4E53-B08A-87B99D4A15BC}"/>
              </a:ext>
            </a:extLst>
          </p:cNvPr>
          <p:cNvSpPr txBox="1"/>
          <p:nvPr/>
        </p:nvSpPr>
        <p:spPr>
          <a:xfrm>
            <a:off x="1174171" y="1867220"/>
            <a:ext cx="7262897" cy="646331"/>
          </a:xfrm>
          <a:prstGeom prst="rect">
            <a:avLst/>
          </a:prstGeom>
          <a:noFill/>
        </p:spPr>
        <p:txBody>
          <a:bodyPr wrap="square" rtlCol="0">
            <a:spAutoFit/>
          </a:bodyPr>
          <a:lstStyle/>
          <a:p>
            <a:r>
              <a:rPr lang="en-US" altLang="zh-CN" dirty="0"/>
              <a:t>DES</a:t>
            </a:r>
            <a:r>
              <a:rPr lang="zh-CN" altLang="en-US" dirty="0"/>
              <a:t>加密方法存在不能应对差分分析攻击，并且应对穷举攻击的能力也随着计算技术的发展而无法满足安全性能要求更高的应用。</a:t>
            </a:r>
          </a:p>
        </p:txBody>
      </p:sp>
      <p:sp>
        <p:nvSpPr>
          <p:cNvPr id="2" name="文本框 1">
            <a:extLst>
              <a:ext uri="{FF2B5EF4-FFF2-40B4-BE49-F238E27FC236}">
                <a16:creationId xmlns:a16="http://schemas.microsoft.com/office/drawing/2014/main" id="{5759DB86-2AFB-46BB-B65C-860CA4364D81}"/>
              </a:ext>
            </a:extLst>
          </p:cNvPr>
          <p:cNvSpPr txBox="1"/>
          <p:nvPr/>
        </p:nvSpPr>
        <p:spPr>
          <a:xfrm>
            <a:off x="1260182" y="2989089"/>
            <a:ext cx="2067005" cy="369332"/>
          </a:xfrm>
          <a:prstGeom prst="rect">
            <a:avLst/>
          </a:prstGeom>
          <a:noFill/>
        </p:spPr>
        <p:txBody>
          <a:bodyPr wrap="square" rtlCol="0">
            <a:spAutoFit/>
          </a:bodyPr>
          <a:lstStyle/>
          <a:p>
            <a:r>
              <a:rPr lang="en-US" altLang="zh-CN" dirty="0"/>
              <a:t>3DES</a:t>
            </a:r>
            <a:endParaRPr lang="zh-CN" altLang="en-US" dirty="0"/>
          </a:p>
        </p:txBody>
      </p:sp>
      <p:sp>
        <p:nvSpPr>
          <p:cNvPr id="5" name="文本框 4">
            <a:extLst>
              <a:ext uri="{FF2B5EF4-FFF2-40B4-BE49-F238E27FC236}">
                <a16:creationId xmlns:a16="http://schemas.microsoft.com/office/drawing/2014/main" id="{A3C7367B-69CF-4768-B184-A0EB39633CE1}"/>
              </a:ext>
            </a:extLst>
          </p:cNvPr>
          <p:cNvSpPr txBox="1"/>
          <p:nvPr/>
        </p:nvSpPr>
        <p:spPr>
          <a:xfrm>
            <a:off x="1260182" y="3483430"/>
            <a:ext cx="2067005" cy="369332"/>
          </a:xfrm>
          <a:prstGeom prst="rect">
            <a:avLst/>
          </a:prstGeom>
          <a:noFill/>
        </p:spPr>
        <p:txBody>
          <a:bodyPr wrap="square" rtlCol="0">
            <a:spAutoFit/>
          </a:bodyPr>
          <a:lstStyle/>
          <a:p>
            <a:r>
              <a:rPr lang="en-US" altLang="zh-CN" dirty="0"/>
              <a:t>AES</a:t>
            </a:r>
            <a:endParaRPr lang="zh-CN" altLang="en-US" dirty="0"/>
          </a:p>
        </p:txBody>
      </p:sp>
      <p:sp>
        <p:nvSpPr>
          <p:cNvPr id="6" name="文本框 5">
            <a:extLst>
              <a:ext uri="{FF2B5EF4-FFF2-40B4-BE49-F238E27FC236}">
                <a16:creationId xmlns:a16="http://schemas.microsoft.com/office/drawing/2014/main" id="{AD92CF4C-E1D2-470E-ABAA-2A6CB1DD1889}"/>
              </a:ext>
            </a:extLst>
          </p:cNvPr>
          <p:cNvSpPr txBox="1"/>
          <p:nvPr/>
        </p:nvSpPr>
        <p:spPr>
          <a:xfrm>
            <a:off x="1260182" y="3977771"/>
            <a:ext cx="2067005" cy="369332"/>
          </a:xfrm>
          <a:prstGeom prst="rect">
            <a:avLst/>
          </a:prstGeom>
          <a:noFill/>
        </p:spPr>
        <p:txBody>
          <a:bodyPr wrap="square" rtlCol="0">
            <a:spAutoFit/>
          </a:bodyPr>
          <a:lstStyle/>
          <a:p>
            <a:r>
              <a:rPr lang="en-US" altLang="zh-CN" dirty="0"/>
              <a:t>IDES</a:t>
            </a:r>
            <a:endParaRPr lang="zh-CN" altLang="en-US" dirty="0"/>
          </a:p>
        </p:txBody>
      </p:sp>
      <p:sp>
        <p:nvSpPr>
          <p:cNvPr id="7" name="文本框 6">
            <a:extLst>
              <a:ext uri="{FF2B5EF4-FFF2-40B4-BE49-F238E27FC236}">
                <a16:creationId xmlns:a16="http://schemas.microsoft.com/office/drawing/2014/main" id="{E27857A1-CCBB-436F-8249-C6DB03468EF2}"/>
              </a:ext>
            </a:extLst>
          </p:cNvPr>
          <p:cNvSpPr txBox="1"/>
          <p:nvPr/>
        </p:nvSpPr>
        <p:spPr>
          <a:xfrm>
            <a:off x="1260182" y="4472112"/>
            <a:ext cx="2067005" cy="369332"/>
          </a:xfrm>
          <a:prstGeom prst="rect">
            <a:avLst/>
          </a:prstGeom>
          <a:noFill/>
        </p:spPr>
        <p:txBody>
          <a:bodyPr wrap="square" rtlCol="0">
            <a:spAutoFit/>
          </a:bodyPr>
          <a:lstStyle/>
          <a:p>
            <a:r>
              <a:rPr lang="en-US" altLang="zh-CN" dirty="0"/>
              <a:t>……</a:t>
            </a:r>
            <a:endParaRPr lang="zh-CN" altLang="en-US" dirty="0"/>
          </a:p>
        </p:txBody>
      </p:sp>
      <p:sp>
        <p:nvSpPr>
          <p:cNvPr id="8" name="矩形 7">
            <a:extLst>
              <a:ext uri="{FF2B5EF4-FFF2-40B4-BE49-F238E27FC236}">
                <a16:creationId xmlns:a16="http://schemas.microsoft.com/office/drawing/2014/main" id="{305AA342-7266-4D54-B5E3-534930CBEA9F}"/>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2194048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BC2244-6EA6-46E6-A724-CD39885CA223}"/>
              </a:ext>
            </a:extLst>
          </p:cNvPr>
          <p:cNvSpPr txBox="1"/>
          <p:nvPr/>
        </p:nvSpPr>
        <p:spPr>
          <a:xfrm>
            <a:off x="1125711" y="1198460"/>
            <a:ext cx="1901798" cy="369332"/>
          </a:xfrm>
          <a:prstGeom prst="rect">
            <a:avLst/>
          </a:prstGeom>
          <a:noFill/>
        </p:spPr>
        <p:txBody>
          <a:bodyPr wrap="square">
            <a:spAutoFit/>
          </a:bodyPr>
          <a:lstStyle/>
          <a:p>
            <a:r>
              <a:rPr lang="en-US" altLang="zh-CN" dirty="0"/>
              <a:t>1. 3DES</a:t>
            </a:r>
            <a:endParaRPr lang="zh-CN" altLang="en-US" dirty="0"/>
          </a:p>
        </p:txBody>
      </p:sp>
      <p:sp>
        <p:nvSpPr>
          <p:cNvPr id="4" name="文本框 3">
            <a:extLst>
              <a:ext uri="{FF2B5EF4-FFF2-40B4-BE49-F238E27FC236}">
                <a16:creationId xmlns:a16="http://schemas.microsoft.com/office/drawing/2014/main" id="{3C3DB389-76A9-4268-8FF7-C901D61311EE}"/>
              </a:ext>
            </a:extLst>
          </p:cNvPr>
          <p:cNvSpPr txBox="1"/>
          <p:nvPr/>
        </p:nvSpPr>
        <p:spPr>
          <a:xfrm>
            <a:off x="1125711" y="1592714"/>
            <a:ext cx="7368989" cy="923330"/>
          </a:xfrm>
          <a:prstGeom prst="rect">
            <a:avLst/>
          </a:prstGeom>
          <a:noFill/>
        </p:spPr>
        <p:txBody>
          <a:bodyPr wrap="square" rtlCol="0">
            <a:spAutoFit/>
          </a:bodyPr>
          <a:lstStyle/>
          <a:p>
            <a:r>
              <a:rPr lang="en-US" altLang="zh-CN" dirty="0"/>
              <a:t>DES</a:t>
            </a:r>
            <a:r>
              <a:rPr lang="zh-CN" altLang="en-US" dirty="0"/>
              <a:t>安全性能较差与密钥长度只有</a:t>
            </a:r>
            <a:r>
              <a:rPr lang="en-US" altLang="zh-CN" dirty="0"/>
              <a:t>56</a:t>
            </a:r>
            <a:r>
              <a:rPr lang="zh-CN" altLang="en-US" dirty="0"/>
              <a:t>位有密切关系。最简单的改进算法安全性的方法是应用不同的密钥对同一个分组消息进行多次加密，由此产生了多重</a:t>
            </a:r>
            <a:r>
              <a:rPr lang="en-US" altLang="zh-CN" dirty="0"/>
              <a:t>DES</a:t>
            </a:r>
            <a:r>
              <a:rPr lang="zh-CN" altLang="en-US" dirty="0"/>
              <a:t>加密算法。</a:t>
            </a:r>
            <a:r>
              <a:rPr lang="en-US" altLang="zh-CN" dirty="0"/>
              <a:t>3</a:t>
            </a:r>
            <a:r>
              <a:rPr lang="zh-CN" altLang="en-US" dirty="0"/>
              <a:t>重</a:t>
            </a:r>
            <a:r>
              <a:rPr lang="en-US" altLang="zh-CN" dirty="0"/>
              <a:t>DES</a:t>
            </a:r>
            <a:r>
              <a:rPr lang="zh-CN" altLang="en-US" dirty="0"/>
              <a:t>加密算法是比较典型的一个方法。</a:t>
            </a:r>
          </a:p>
        </p:txBody>
      </p:sp>
      <p:sp>
        <p:nvSpPr>
          <p:cNvPr id="41" name="矩形 40">
            <a:extLst>
              <a:ext uri="{FF2B5EF4-FFF2-40B4-BE49-F238E27FC236}">
                <a16:creationId xmlns:a16="http://schemas.microsoft.com/office/drawing/2014/main" id="{565E9973-B5BF-41A2-8980-5210EB6AB7F3}"/>
              </a:ext>
            </a:extLst>
          </p:cNvPr>
          <p:cNvSpPr/>
          <p:nvPr/>
        </p:nvSpPr>
        <p:spPr>
          <a:xfrm>
            <a:off x="5217458" y="2514271"/>
            <a:ext cx="883664" cy="376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42" name="矩形 41">
            <a:extLst>
              <a:ext uri="{FF2B5EF4-FFF2-40B4-BE49-F238E27FC236}">
                <a16:creationId xmlns:a16="http://schemas.microsoft.com/office/drawing/2014/main" id="{91A31B65-949A-4BBE-A196-3246F367FD14}"/>
              </a:ext>
            </a:extLst>
          </p:cNvPr>
          <p:cNvSpPr/>
          <p:nvPr/>
        </p:nvSpPr>
        <p:spPr>
          <a:xfrm>
            <a:off x="7282145" y="2514271"/>
            <a:ext cx="883664" cy="376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43" name="矩形 42">
            <a:extLst>
              <a:ext uri="{FF2B5EF4-FFF2-40B4-BE49-F238E27FC236}">
                <a16:creationId xmlns:a16="http://schemas.microsoft.com/office/drawing/2014/main" id="{F2CB87AD-F9A3-4687-8162-4451500A47DE}"/>
              </a:ext>
            </a:extLst>
          </p:cNvPr>
          <p:cNvSpPr/>
          <p:nvPr/>
        </p:nvSpPr>
        <p:spPr>
          <a:xfrm>
            <a:off x="5217458" y="3249094"/>
            <a:ext cx="883664" cy="376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r>
              <a:rPr lang="en-US" altLang="zh-CN" baseline="-25000" dirty="0"/>
              <a:t>A</a:t>
            </a:r>
            <a:endParaRPr lang="zh-CN" altLang="en-US" baseline="-25000" dirty="0"/>
          </a:p>
        </p:txBody>
      </p:sp>
      <p:sp>
        <p:nvSpPr>
          <p:cNvPr id="44" name="矩形 43">
            <a:extLst>
              <a:ext uri="{FF2B5EF4-FFF2-40B4-BE49-F238E27FC236}">
                <a16:creationId xmlns:a16="http://schemas.microsoft.com/office/drawing/2014/main" id="{7617A1F8-57F6-41E0-99D3-1A92549B04D2}"/>
              </a:ext>
            </a:extLst>
          </p:cNvPr>
          <p:cNvSpPr/>
          <p:nvPr/>
        </p:nvSpPr>
        <p:spPr>
          <a:xfrm>
            <a:off x="7282145" y="3249094"/>
            <a:ext cx="883664" cy="376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r>
              <a:rPr lang="en-US" altLang="zh-CN" baseline="-25000" dirty="0"/>
              <a:t>A</a:t>
            </a:r>
            <a:endParaRPr lang="zh-CN" altLang="en-US" baseline="-25000" dirty="0"/>
          </a:p>
        </p:txBody>
      </p:sp>
      <p:sp>
        <p:nvSpPr>
          <p:cNvPr id="45" name="矩形 44">
            <a:extLst>
              <a:ext uri="{FF2B5EF4-FFF2-40B4-BE49-F238E27FC236}">
                <a16:creationId xmlns:a16="http://schemas.microsoft.com/office/drawing/2014/main" id="{E0CD0994-4FBB-44E3-82FF-EFC4B457FC78}"/>
              </a:ext>
            </a:extLst>
          </p:cNvPr>
          <p:cNvSpPr/>
          <p:nvPr/>
        </p:nvSpPr>
        <p:spPr>
          <a:xfrm>
            <a:off x="5217458" y="3983917"/>
            <a:ext cx="883664" cy="376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r>
              <a:rPr lang="en-US" altLang="zh-CN" baseline="-25000" dirty="0"/>
              <a:t>B</a:t>
            </a:r>
            <a:endParaRPr lang="zh-CN" altLang="en-US" baseline="-25000" dirty="0"/>
          </a:p>
        </p:txBody>
      </p:sp>
      <p:sp>
        <p:nvSpPr>
          <p:cNvPr id="46" name="矩形 45">
            <a:extLst>
              <a:ext uri="{FF2B5EF4-FFF2-40B4-BE49-F238E27FC236}">
                <a16:creationId xmlns:a16="http://schemas.microsoft.com/office/drawing/2014/main" id="{A255BC8B-FAF9-4C86-A180-A3963B6A5B76}"/>
              </a:ext>
            </a:extLst>
          </p:cNvPr>
          <p:cNvSpPr/>
          <p:nvPr/>
        </p:nvSpPr>
        <p:spPr>
          <a:xfrm>
            <a:off x="7282145" y="3983917"/>
            <a:ext cx="883664" cy="376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r>
              <a:rPr lang="en-US" altLang="zh-CN" baseline="-25000" dirty="0"/>
              <a:t>B</a:t>
            </a:r>
            <a:endParaRPr lang="zh-CN" altLang="en-US" baseline="-25000" dirty="0"/>
          </a:p>
        </p:txBody>
      </p:sp>
      <p:sp>
        <p:nvSpPr>
          <p:cNvPr id="47" name="矩形 46">
            <a:extLst>
              <a:ext uri="{FF2B5EF4-FFF2-40B4-BE49-F238E27FC236}">
                <a16:creationId xmlns:a16="http://schemas.microsoft.com/office/drawing/2014/main" id="{81606B17-047A-4160-9CC8-FD322ABFD80C}"/>
              </a:ext>
            </a:extLst>
          </p:cNvPr>
          <p:cNvSpPr/>
          <p:nvPr/>
        </p:nvSpPr>
        <p:spPr>
          <a:xfrm>
            <a:off x="5217458" y="4718740"/>
            <a:ext cx="883664" cy="376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r>
              <a:rPr lang="en-US" altLang="zh-CN" baseline="-25000" dirty="0"/>
              <a:t>C</a:t>
            </a:r>
            <a:endParaRPr lang="zh-CN" altLang="en-US" baseline="-25000" dirty="0"/>
          </a:p>
        </p:txBody>
      </p:sp>
      <p:sp>
        <p:nvSpPr>
          <p:cNvPr id="48" name="矩形 47">
            <a:extLst>
              <a:ext uri="{FF2B5EF4-FFF2-40B4-BE49-F238E27FC236}">
                <a16:creationId xmlns:a16="http://schemas.microsoft.com/office/drawing/2014/main" id="{9B717368-C3A4-46CC-A339-604EB4E35603}"/>
              </a:ext>
            </a:extLst>
          </p:cNvPr>
          <p:cNvSpPr/>
          <p:nvPr/>
        </p:nvSpPr>
        <p:spPr>
          <a:xfrm>
            <a:off x="7282145" y="4718740"/>
            <a:ext cx="883664" cy="376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r>
              <a:rPr lang="en-US" altLang="zh-CN" baseline="-25000" dirty="0"/>
              <a:t>C</a:t>
            </a:r>
            <a:endParaRPr lang="zh-CN" altLang="en-US" baseline="-25000" dirty="0"/>
          </a:p>
        </p:txBody>
      </p:sp>
      <p:sp>
        <p:nvSpPr>
          <p:cNvPr id="49" name="矩形 48">
            <a:extLst>
              <a:ext uri="{FF2B5EF4-FFF2-40B4-BE49-F238E27FC236}">
                <a16:creationId xmlns:a16="http://schemas.microsoft.com/office/drawing/2014/main" id="{96F55408-38F7-45B9-BFAA-8B5B571FCFFD}"/>
              </a:ext>
            </a:extLst>
          </p:cNvPr>
          <p:cNvSpPr/>
          <p:nvPr/>
        </p:nvSpPr>
        <p:spPr>
          <a:xfrm>
            <a:off x="6284258" y="5286926"/>
            <a:ext cx="883664" cy="376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51" name="直接箭头连接符 50">
            <a:extLst>
              <a:ext uri="{FF2B5EF4-FFF2-40B4-BE49-F238E27FC236}">
                <a16:creationId xmlns:a16="http://schemas.microsoft.com/office/drawing/2014/main" id="{63BFE3D0-A9E8-4886-9664-A23C8F88C4DD}"/>
              </a:ext>
            </a:extLst>
          </p:cNvPr>
          <p:cNvCxnSpPr>
            <a:stCxn id="41" idx="2"/>
            <a:endCxn id="43" idx="0"/>
          </p:cNvCxnSpPr>
          <p:nvPr/>
        </p:nvCxnSpPr>
        <p:spPr>
          <a:xfrm>
            <a:off x="5659290" y="2890789"/>
            <a:ext cx="0" cy="35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316DCD62-1938-4F13-82E6-0E4DD0D84D26}"/>
              </a:ext>
            </a:extLst>
          </p:cNvPr>
          <p:cNvCxnSpPr/>
          <p:nvPr/>
        </p:nvCxnSpPr>
        <p:spPr>
          <a:xfrm>
            <a:off x="5658010" y="3627173"/>
            <a:ext cx="0" cy="35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EBA40506-B182-4B5F-9F3D-FE467A19255B}"/>
              </a:ext>
            </a:extLst>
          </p:cNvPr>
          <p:cNvCxnSpPr/>
          <p:nvPr/>
        </p:nvCxnSpPr>
        <p:spPr>
          <a:xfrm>
            <a:off x="5658010" y="4360435"/>
            <a:ext cx="0" cy="35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A03C03D2-2C09-45DA-9BFC-EACFD69479BF}"/>
              </a:ext>
            </a:extLst>
          </p:cNvPr>
          <p:cNvCxnSpPr/>
          <p:nvPr/>
        </p:nvCxnSpPr>
        <p:spPr>
          <a:xfrm rot="10800000">
            <a:off x="7728857" y="4361995"/>
            <a:ext cx="0" cy="35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9F466B28-B1C2-4045-AE33-26E124066934}"/>
              </a:ext>
            </a:extLst>
          </p:cNvPr>
          <p:cNvCxnSpPr/>
          <p:nvPr/>
        </p:nvCxnSpPr>
        <p:spPr>
          <a:xfrm rot="10800000">
            <a:off x="7730137" y="3625611"/>
            <a:ext cx="0" cy="35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284572A1-363B-43F1-A66D-C293F7F83940}"/>
              </a:ext>
            </a:extLst>
          </p:cNvPr>
          <p:cNvCxnSpPr/>
          <p:nvPr/>
        </p:nvCxnSpPr>
        <p:spPr>
          <a:xfrm rot="10800000">
            <a:off x="7730137" y="2892349"/>
            <a:ext cx="0" cy="35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094A92A1-7150-4C7D-83F4-4603AF191F70}"/>
              </a:ext>
            </a:extLst>
          </p:cNvPr>
          <p:cNvCxnSpPr/>
          <p:nvPr/>
        </p:nvCxnSpPr>
        <p:spPr>
          <a:xfrm>
            <a:off x="5659291" y="5116880"/>
            <a:ext cx="0" cy="35830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675ED447-1186-4075-8CA3-DD13DE703749}"/>
              </a:ext>
            </a:extLst>
          </p:cNvPr>
          <p:cNvCxnSpPr>
            <a:cxnSpLocks/>
            <a:endCxn id="49" idx="1"/>
          </p:cNvCxnSpPr>
          <p:nvPr/>
        </p:nvCxnSpPr>
        <p:spPr>
          <a:xfrm>
            <a:off x="5658010" y="5475185"/>
            <a:ext cx="62624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EF73B4D9-64FB-4DF9-A8F5-552DF7371985}"/>
              </a:ext>
            </a:extLst>
          </p:cNvPr>
          <p:cNvCxnSpPr>
            <a:cxnSpLocks/>
          </p:cNvCxnSpPr>
          <p:nvPr/>
        </p:nvCxnSpPr>
        <p:spPr>
          <a:xfrm flipV="1">
            <a:off x="7723977" y="5107773"/>
            <a:ext cx="0" cy="35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2257E5A-422F-4EF2-8F3A-79BD1193C37C}"/>
              </a:ext>
            </a:extLst>
          </p:cNvPr>
          <p:cNvCxnSpPr>
            <a:cxnSpLocks/>
            <a:endCxn id="49" idx="3"/>
          </p:cNvCxnSpPr>
          <p:nvPr/>
        </p:nvCxnSpPr>
        <p:spPr>
          <a:xfrm flipH="1">
            <a:off x="7167922" y="5475185"/>
            <a:ext cx="556055"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7895D84A-5D95-4CE1-B13F-379D1DE93F6F}"/>
              </a:ext>
            </a:extLst>
          </p:cNvPr>
          <p:cNvSpPr txBox="1"/>
          <p:nvPr/>
        </p:nvSpPr>
        <p:spPr>
          <a:xfrm>
            <a:off x="4372414" y="3289072"/>
            <a:ext cx="515072" cy="369332"/>
          </a:xfrm>
          <a:prstGeom prst="rect">
            <a:avLst/>
          </a:prstGeom>
          <a:noFill/>
        </p:spPr>
        <p:txBody>
          <a:bodyPr wrap="square" rtlCol="0">
            <a:spAutoFit/>
          </a:bodyPr>
          <a:lstStyle/>
          <a:p>
            <a:r>
              <a:rPr lang="en-US" altLang="zh-CN" dirty="0"/>
              <a:t>K</a:t>
            </a:r>
            <a:r>
              <a:rPr lang="en-US" altLang="zh-CN" baseline="-25000" dirty="0"/>
              <a:t>A</a:t>
            </a:r>
            <a:endParaRPr lang="zh-CN" altLang="en-US" baseline="-25000" dirty="0"/>
          </a:p>
        </p:txBody>
      </p:sp>
      <p:sp>
        <p:nvSpPr>
          <p:cNvPr id="72" name="文本框 71">
            <a:extLst>
              <a:ext uri="{FF2B5EF4-FFF2-40B4-BE49-F238E27FC236}">
                <a16:creationId xmlns:a16="http://schemas.microsoft.com/office/drawing/2014/main" id="{39CB5598-9659-4C82-BFD6-55BE4580E3E7}"/>
              </a:ext>
            </a:extLst>
          </p:cNvPr>
          <p:cNvSpPr txBox="1"/>
          <p:nvPr/>
        </p:nvSpPr>
        <p:spPr>
          <a:xfrm>
            <a:off x="4409433" y="3983917"/>
            <a:ext cx="515072" cy="369332"/>
          </a:xfrm>
          <a:prstGeom prst="rect">
            <a:avLst/>
          </a:prstGeom>
          <a:noFill/>
        </p:spPr>
        <p:txBody>
          <a:bodyPr wrap="square" rtlCol="0">
            <a:spAutoFit/>
          </a:bodyPr>
          <a:lstStyle/>
          <a:p>
            <a:r>
              <a:rPr lang="en-US" altLang="zh-CN" dirty="0"/>
              <a:t>K</a:t>
            </a:r>
            <a:r>
              <a:rPr lang="en-US" altLang="zh-CN" baseline="-25000" dirty="0"/>
              <a:t>B</a:t>
            </a:r>
            <a:endParaRPr lang="zh-CN" altLang="en-US" baseline="-25000" dirty="0"/>
          </a:p>
        </p:txBody>
      </p:sp>
      <p:sp>
        <p:nvSpPr>
          <p:cNvPr id="73" name="文本框 72">
            <a:extLst>
              <a:ext uri="{FF2B5EF4-FFF2-40B4-BE49-F238E27FC236}">
                <a16:creationId xmlns:a16="http://schemas.microsoft.com/office/drawing/2014/main" id="{0C19A6E7-F5A0-44F0-8049-D1B90B975A16}"/>
              </a:ext>
            </a:extLst>
          </p:cNvPr>
          <p:cNvSpPr txBox="1"/>
          <p:nvPr/>
        </p:nvSpPr>
        <p:spPr>
          <a:xfrm>
            <a:off x="4446054" y="4718740"/>
            <a:ext cx="515072" cy="369332"/>
          </a:xfrm>
          <a:prstGeom prst="rect">
            <a:avLst/>
          </a:prstGeom>
          <a:noFill/>
        </p:spPr>
        <p:txBody>
          <a:bodyPr wrap="square" rtlCol="0">
            <a:spAutoFit/>
          </a:bodyPr>
          <a:lstStyle/>
          <a:p>
            <a:r>
              <a:rPr lang="en-US" altLang="zh-CN" dirty="0"/>
              <a:t>K</a:t>
            </a:r>
            <a:r>
              <a:rPr lang="en-US" altLang="zh-CN" baseline="-25000" dirty="0"/>
              <a:t>C</a:t>
            </a:r>
            <a:endParaRPr lang="zh-CN" altLang="en-US" baseline="-25000" dirty="0"/>
          </a:p>
        </p:txBody>
      </p:sp>
      <p:sp>
        <p:nvSpPr>
          <p:cNvPr id="74" name="文本框 73">
            <a:extLst>
              <a:ext uri="{FF2B5EF4-FFF2-40B4-BE49-F238E27FC236}">
                <a16:creationId xmlns:a16="http://schemas.microsoft.com/office/drawing/2014/main" id="{7E52104D-5661-480E-834B-D0D4825A94EF}"/>
              </a:ext>
            </a:extLst>
          </p:cNvPr>
          <p:cNvSpPr txBox="1"/>
          <p:nvPr/>
        </p:nvSpPr>
        <p:spPr>
          <a:xfrm>
            <a:off x="8500021" y="3259994"/>
            <a:ext cx="515072" cy="369332"/>
          </a:xfrm>
          <a:prstGeom prst="rect">
            <a:avLst/>
          </a:prstGeom>
          <a:noFill/>
        </p:spPr>
        <p:txBody>
          <a:bodyPr wrap="square" rtlCol="0">
            <a:spAutoFit/>
          </a:bodyPr>
          <a:lstStyle/>
          <a:p>
            <a:r>
              <a:rPr lang="en-US" altLang="zh-CN" dirty="0"/>
              <a:t>K</a:t>
            </a:r>
            <a:r>
              <a:rPr lang="en-US" altLang="zh-CN" baseline="-25000" dirty="0"/>
              <a:t>A</a:t>
            </a:r>
            <a:endParaRPr lang="zh-CN" altLang="en-US" baseline="-25000" dirty="0"/>
          </a:p>
        </p:txBody>
      </p:sp>
      <p:sp>
        <p:nvSpPr>
          <p:cNvPr id="75" name="文本框 74">
            <a:extLst>
              <a:ext uri="{FF2B5EF4-FFF2-40B4-BE49-F238E27FC236}">
                <a16:creationId xmlns:a16="http://schemas.microsoft.com/office/drawing/2014/main" id="{F0E02DB2-B58F-4514-A61E-76324063D716}"/>
              </a:ext>
            </a:extLst>
          </p:cNvPr>
          <p:cNvSpPr txBox="1"/>
          <p:nvPr/>
        </p:nvSpPr>
        <p:spPr>
          <a:xfrm>
            <a:off x="8537040" y="3978517"/>
            <a:ext cx="515072" cy="369332"/>
          </a:xfrm>
          <a:prstGeom prst="rect">
            <a:avLst/>
          </a:prstGeom>
          <a:noFill/>
        </p:spPr>
        <p:txBody>
          <a:bodyPr wrap="square" rtlCol="0">
            <a:spAutoFit/>
          </a:bodyPr>
          <a:lstStyle/>
          <a:p>
            <a:r>
              <a:rPr lang="en-US" altLang="zh-CN" dirty="0"/>
              <a:t>K</a:t>
            </a:r>
            <a:r>
              <a:rPr lang="en-US" altLang="zh-CN" baseline="-25000" dirty="0"/>
              <a:t>B</a:t>
            </a:r>
            <a:endParaRPr lang="zh-CN" altLang="en-US" baseline="-25000" dirty="0"/>
          </a:p>
        </p:txBody>
      </p:sp>
      <p:sp>
        <p:nvSpPr>
          <p:cNvPr id="76" name="文本框 75">
            <a:extLst>
              <a:ext uri="{FF2B5EF4-FFF2-40B4-BE49-F238E27FC236}">
                <a16:creationId xmlns:a16="http://schemas.microsoft.com/office/drawing/2014/main" id="{1CBC56C9-75F0-4A6C-9690-20CB668805C0}"/>
              </a:ext>
            </a:extLst>
          </p:cNvPr>
          <p:cNvSpPr txBox="1"/>
          <p:nvPr/>
        </p:nvSpPr>
        <p:spPr>
          <a:xfrm>
            <a:off x="8573661" y="4713340"/>
            <a:ext cx="515072" cy="369332"/>
          </a:xfrm>
          <a:prstGeom prst="rect">
            <a:avLst/>
          </a:prstGeom>
          <a:noFill/>
        </p:spPr>
        <p:txBody>
          <a:bodyPr wrap="square" rtlCol="0">
            <a:spAutoFit/>
          </a:bodyPr>
          <a:lstStyle/>
          <a:p>
            <a:r>
              <a:rPr lang="en-US" altLang="zh-CN" dirty="0"/>
              <a:t>K</a:t>
            </a:r>
            <a:r>
              <a:rPr lang="en-US" altLang="zh-CN" baseline="-25000" dirty="0"/>
              <a:t>C</a:t>
            </a:r>
            <a:endParaRPr lang="zh-CN" altLang="en-US" baseline="-25000" dirty="0"/>
          </a:p>
        </p:txBody>
      </p:sp>
      <p:cxnSp>
        <p:nvCxnSpPr>
          <p:cNvPr id="77" name="直接箭头连接符 76">
            <a:extLst>
              <a:ext uri="{FF2B5EF4-FFF2-40B4-BE49-F238E27FC236}">
                <a16:creationId xmlns:a16="http://schemas.microsoft.com/office/drawing/2014/main" id="{6AF3939D-22E6-4332-B632-EF63B7C5DF28}"/>
              </a:ext>
            </a:extLst>
          </p:cNvPr>
          <p:cNvCxnSpPr>
            <a:cxnSpLocks/>
            <a:endCxn id="43" idx="1"/>
          </p:cNvCxnSpPr>
          <p:nvPr/>
        </p:nvCxnSpPr>
        <p:spPr>
          <a:xfrm>
            <a:off x="4764100" y="3437353"/>
            <a:ext cx="4533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66154C43-88E8-4FAF-ADB7-4F8A05F6C1EE}"/>
              </a:ext>
            </a:extLst>
          </p:cNvPr>
          <p:cNvCxnSpPr>
            <a:cxnSpLocks/>
          </p:cNvCxnSpPr>
          <p:nvPr/>
        </p:nvCxnSpPr>
        <p:spPr>
          <a:xfrm>
            <a:off x="4783112" y="4189108"/>
            <a:ext cx="4533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4927D3AF-325C-4A69-A5B6-6A6C39324D93}"/>
              </a:ext>
            </a:extLst>
          </p:cNvPr>
          <p:cNvCxnSpPr>
            <a:cxnSpLocks/>
          </p:cNvCxnSpPr>
          <p:nvPr/>
        </p:nvCxnSpPr>
        <p:spPr>
          <a:xfrm>
            <a:off x="4798480" y="4903723"/>
            <a:ext cx="4533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2D4F5514-FD9A-48AF-B996-5DFD5280B65B}"/>
              </a:ext>
            </a:extLst>
          </p:cNvPr>
          <p:cNvCxnSpPr>
            <a:cxnSpLocks/>
            <a:stCxn id="74" idx="1"/>
            <a:endCxn id="44" idx="3"/>
          </p:cNvCxnSpPr>
          <p:nvPr/>
        </p:nvCxnSpPr>
        <p:spPr>
          <a:xfrm flipH="1" flipV="1">
            <a:off x="8165809" y="3437353"/>
            <a:ext cx="334212" cy="73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E66F7295-CDEB-4809-9F39-A098F44333EE}"/>
              </a:ext>
            </a:extLst>
          </p:cNvPr>
          <p:cNvCxnSpPr>
            <a:cxnSpLocks/>
          </p:cNvCxnSpPr>
          <p:nvPr/>
        </p:nvCxnSpPr>
        <p:spPr>
          <a:xfrm flipH="1" flipV="1">
            <a:off x="8165809" y="4170016"/>
            <a:ext cx="334212" cy="73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6BE61EB8-1F6D-4191-94EC-302DDA17BDF2}"/>
              </a:ext>
            </a:extLst>
          </p:cNvPr>
          <p:cNvCxnSpPr>
            <a:cxnSpLocks/>
          </p:cNvCxnSpPr>
          <p:nvPr/>
        </p:nvCxnSpPr>
        <p:spPr>
          <a:xfrm flipH="1" flipV="1">
            <a:off x="8165809" y="4919984"/>
            <a:ext cx="334212" cy="73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Object 4">
                <a:extLst>
                  <a:ext uri="{FF2B5EF4-FFF2-40B4-BE49-F238E27FC236}">
                    <a16:creationId xmlns:a16="http://schemas.microsoft.com/office/drawing/2014/main" id="{5C12B1F1-475F-49ED-9C59-EF0F55889719}"/>
                  </a:ext>
                </a:extLst>
              </p:cNvPr>
              <p:cNvSpPr txBox="1"/>
              <p:nvPr/>
            </p:nvSpPr>
            <p:spPr bwMode="auto">
              <a:xfrm>
                <a:off x="1038825" y="4758784"/>
                <a:ext cx="3648075" cy="59848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rPr>
                        <m:t>𝐶</m:t>
                      </m:r>
                      <m:r>
                        <a:rPr lang="zh-CN" altLang="en-US" sz="2800" i="1" smtClean="0">
                          <a:solidFill>
                            <a:srgbClr val="000000"/>
                          </a:solidFill>
                          <a:latin typeface="Cambria Math" panose="02040503050406030204" pitchFamily="18" charset="0"/>
                        </a:rPr>
                        <m:t>=</m:t>
                      </m:r>
                      <m:r>
                        <a:rPr lang="zh-CN" altLang="en-US" sz="2800" i="1" smtClean="0">
                          <a:solidFill>
                            <a:srgbClr val="000000"/>
                          </a:solidFill>
                          <a:latin typeface="Cambria Math" panose="02040503050406030204" pitchFamily="18" charset="0"/>
                        </a:rPr>
                        <m:t>𝐸𝐾𝐴</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𝐷𝐾𝐵</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𝐸𝐾𝐴</m:t>
                      </m:r>
                      <m:r>
                        <a:rPr lang="zh-CN" altLang="en-US" sz="2800" i="1" baseline="-40000" smtClean="0">
                          <a:solidFill>
                            <a:srgbClr val="000000"/>
                          </a:solidFill>
                          <a:latin typeface="Cambria Math" panose="02040503050406030204" pitchFamily="18" charset="0"/>
                        </a:rPr>
                        <m:t> </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𝑃</m:t>
                      </m:r>
                      <m:r>
                        <a:rPr lang="zh-CN" altLang="en-US" sz="2800" i="1">
                          <a:solidFill>
                            <a:srgbClr val="000000"/>
                          </a:solidFill>
                          <a:latin typeface="Cambria Math" panose="02040503050406030204" pitchFamily="18" charset="0"/>
                        </a:rPr>
                        <m:t>]]]</m:t>
                      </m:r>
                    </m:oMath>
                  </m:oMathPara>
                </a14:m>
                <a:endParaRPr lang="zh-CN" altLang="en-US" sz="2800" dirty="0"/>
              </a:p>
            </p:txBody>
          </p:sp>
        </mc:Choice>
        <mc:Fallback xmlns="">
          <p:sp>
            <p:nvSpPr>
              <p:cNvPr id="92" name="Object 4">
                <a:extLst>
                  <a:ext uri="{FF2B5EF4-FFF2-40B4-BE49-F238E27FC236}">
                    <a16:creationId xmlns:a16="http://schemas.microsoft.com/office/drawing/2014/main" id="{5C12B1F1-475F-49ED-9C59-EF0F55889719}"/>
                  </a:ext>
                </a:extLst>
              </p:cNvPr>
              <p:cNvSpPr txBox="1">
                <a:spLocks noRot="1" noChangeAspect="1" noMove="1" noResize="1" noEditPoints="1" noAdjustHandles="1" noChangeArrowheads="1" noChangeShapeType="1" noTextEdit="1"/>
              </p:cNvSpPr>
              <p:nvPr/>
            </p:nvSpPr>
            <p:spPr bwMode="auto">
              <a:xfrm>
                <a:off x="1038825" y="4758784"/>
                <a:ext cx="3648075" cy="598488"/>
              </a:xfrm>
              <a:prstGeom prst="rect">
                <a:avLst/>
              </a:prstGeom>
              <a:blipFill>
                <a:blip r:embed="rId2"/>
                <a:stretch>
                  <a:fillRect l="-334"/>
                </a:stretch>
              </a:blipFill>
              <a:ln>
                <a:noFill/>
              </a:ln>
              <a:effectLst/>
            </p:spPr>
            <p:txBody>
              <a:bodyPr/>
              <a:lstStyle/>
              <a:p>
                <a:r>
                  <a:rPr lang="zh-CN" altLang="en-US">
                    <a:noFill/>
                  </a:rPr>
                  <a:t> </a:t>
                </a:r>
              </a:p>
            </p:txBody>
          </p:sp>
        </mc:Fallback>
      </mc:AlternateContent>
      <p:sp>
        <p:nvSpPr>
          <p:cNvPr id="96" name="文本框 95">
            <a:extLst>
              <a:ext uri="{FF2B5EF4-FFF2-40B4-BE49-F238E27FC236}">
                <a16:creationId xmlns:a16="http://schemas.microsoft.com/office/drawing/2014/main" id="{69F8EC26-886E-4F8B-880D-BDDE41027D94}"/>
              </a:ext>
            </a:extLst>
          </p:cNvPr>
          <p:cNvSpPr txBox="1"/>
          <p:nvPr/>
        </p:nvSpPr>
        <p:spPr>
          <a:xfrm>
            <a:off x="1130380" y="3412054"/>
            <a:ext cx="3299508" cy="1200329"/>
          </a:xfrm>
          <a:prstGeom prst="rect">
            <a:avLst/>
          </a:prstGeom>
          <a:noFill/>
        </p:spPr>
        <p:txBody>
          <a:bodyPr wrap="square">
            <a:spAutoFit/>
          </a:bodyPr>
          <a:lstStyle/>
          <a:p>
            <a:r>
              <a:rPr lang="zh-CN" altLang="en-US" dirty="0"/>
              <a:t>由于采用了两个密钥后可以完全兼容单重</a:t>
            </a:r>
            <a:r>
              <a:rPr lang="en-US" altLang="zh-CN" dirty="0"/>
              <a:t>DES</a:t>
            </a:r>
            <a:r>
              <a:rPr lang="zh-CN" altLang="en-US" dirty="0"/>
              <a:t>算法，从而可以保护在单重</a:t>
            </a:r>
            <a:r>
              <a:rPr lang="en-US" altLang="zh-CN" dirty="0"/>
              <a:t>DES</a:t>
            </a:r>
            <a:r>
              <a:rPr lang="zh-CN" altLang="en-US" dirty="0"/>
              <a:t>方面的投入而受到欢迎</a:t>
            </a:r>
          </a:p>
        </p:txBody>
      </p:sp>
      <p:sp>
        <p:nvSpPr>
          <p:cNvPr id="98" name="文本框 97">
            <a:extLst>
              <a:ext uri="{FF2B5EF4-FFF2-40B4-BE49-F238E27FC236}">
                <a16:creationId xmlns:a16="http://schemas.microsoft.com/office/drawing/2014/main" id="{14EEDF91-683C-45F2-A556-C99108B28EFF}"/>
              </a:ext>
            </a:extLst>
          </p:cNvPr>
          <p:cNvSpPr txBox="1"/>
          <p:nvPr/>
        </p:nvSpPr>
        <p:spPr>
          <a:xfrm>
            <a:off x="1125711" y="5726920"/>
            <a:ext cx="7447949" cy="646331"/>
          </a:xfrm>
          <a:prstGeom prst="rect">
            <a:avLst/>
          </a:prstGeom>
          <a:noFill/>
        </p:spPr>
        <p:txBody>
          <a:bodyPr wrap="square">
            <a:spAutoFit/>
          </a:bodyPr>
          <a:lstStyle/>
          <a:p>
            <a:r>
              <a:rPr lang="zh-CN" altLang="en-US" dirty="0"/>
              <a:t>没有针对三重</a:t>
            </a:r>
            <a:r>
              <a:rPr lang="en-US" altLang="zh-CN" dirty="0"/>
              <a:t>DES</a:t>
            </a:r>
            <a:r>
              <a:rPr lang="zh-CN" altLang="en-US" dirty="0"/>
              <a:t>的攻击方法，被许多对安全有较高要求的场合，比如</a:t>
            </a:r>
            <a:r>
              <a:rPr lang="en-US" altLang="zh-CN" dirty="0"/>
              <a:t>PGP</a:t>
            </a:r>
            <a:r>
              <a:rPr lang="zh-CN" altLang="en-US" dirty="0"/>
              <a:t>、</a:t>
            </a:r>
            <a:r>
              <a:rPr lang="en-US" altLang="zh-CN" dirty="0"/>
              <a:t>S/MIME</a:t>
            </a:r>
            <a:r>
              <a:rPr lang="zh-CN" altLang="en-US" dirty="0"/>
              <a:t>、</a:t>
            </a:r>
            <a:r>
              <a:rPr lang="fr-FR" altLang="zh-CN" dirty="0"/>
              <a:t>ANS X9.17</a:t>
            </a:r>
            <a:r>
              <a:rPr lang="zh-CN" altLang="fr-FR" dirty="0"/>
              <a:t>和</a:t>
            </a:r>
            <a:r>
              <a:rPr lang="fr-FR" altLang="zh-CN" dirty="0"/>
              <a:t>ISO 8732</a:t>
            </a:r>
            <a:r>
              <a:rPr lang="zh-CN" altLang="en-US" dirty="0"/>
              <a:t>等。</a:t>
            </a:r>
          </a:p>
        </p:txBody>
      </p:sp>
      <p:sp>
        <p:nvSpPr>
          <p:cNvPr id="99" name="文本框 98">
            <a:extLst>
              <a:ext uri="{FF2B5EF4-FFF2-40B4-BE49-F238E27FC236}">
                <a16:creationId xmlns:a16="http://schemas.microsoft.com/office/drawing/2014/main" id="{A6FC53AD-0A0B-4EA3-A3CF-45CF94D3B83D}"/>
              </a:ext>
            </a:extLst>
          </p:cNvPr>
          <p:cNvSpPr txBox="1"/>
          <p:nvPr/>
        </p:nvSpPr>
        <p:spPr>
          <a:xfrm>
            <a:off x="1125711" y="2769082"/>
            <a:ext cx="1297150" cy="369332"/>
          </a:xfrm>
          <a:prstGeom prst="rect">
            <a:avLst/>
          </a:prstGeom>
          <a:noFill/>
        </p:spPr>
        <p:txBody>
          <a:bodyPr wrap="none" rtlCol="0">
            <a:spAutoFit/>
          </a:bodyPr>
          <a:lstStyle/>
          <a:p>
            <a:r>
              <a:rPr lang="zh-CN" altLang="en-US" dirty="0"/>
              <a:t>当：</a:t>
            </a:r>
            <a:r>
              <a:rPr lang="en-US" altLang="zh-CN" dirty="0"/>
              <a:t>K</a:t>
            </a:r>
            <a:r>
              <a:rPr lang="en-US" altLang="zh-CN" baseline="-25000" dirty="0"/>
              <a:t>A</a:t>
            </a:r>
            <a:r>
              <a:rPr lang="en-US" altLang="zh-CN" dirty="0"/>
              <a:t>=K</a:t>
            </a:r>
            <a:r>
              <a:rPr lang="en-US" altLang="zh-CN" baseline="-25000" dirty="0"/>
              <a:t>C</a:t>
            </a:r>
            <a:endParaRPr lang="zh-CN" altLang="en-US" baseline="-25000" dirty="0"/>
          </a:p>
        </p:txBody>
      </p:sp>
      <p:sp>
        <p:nvSpPr>
          <p:cNvPr id="100" name="矩形 99">
            <a:extLst>
              <a:ext uri="{FF2B5EF4-FFF2-40B4-BE49-F238E27FC236}">
                <a16:creationId xmlns:a16="http://schemas.microsoft.com/office/drawing/2014/main" id="{66CCEC0A-D810-48EB-BA90-8785999CA01F}"/>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377920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left)">
                                      <p:cBhvr>
                                        <p:cTn id="19" dur="500"/>
                                        <p:tgtEl>
                                          <p:spTgt spid="7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500"/>
                                        <p:tgtEl>
                                          <p:spTgt spid="4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up)">
                                      <p:cBhvr>
                                        <p:cTn id="27" dur="500"/>
                                        <p:tgtEl>
                                          <p:spTgt spid="5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wipe(left)">
                                      <p:cBhvr>
                                        <p:cTn id="31" dur="500"/>
                                        <p:tgtEl>
                                          <p:spTgt spid="72"/>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left)">
                                      <p:cBhvr>
                                        <p:cTn id="35" dur="500"/>
                                        <p:tgtEl>
                                          <p:spTgt spid="82"/>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up)">
                                      <p:cBhvr>
                                        <p:cTn id="39" dur="500"/>
                                        <p:tgtEl>
                                          <p:spTgt spid="45"/>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up)">
                                      <p:cBhvr>
                                        <p:cTn id="43" dur="500"/>
                                        <p:tgtEl>
                                          <p:spTgt spid="5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wipe(left)">
                                      <p:cBhvr>
                                        <p:cTn id="47" dur="500"/>
                                        <p:tgtEl>
                                          <p:spTgt spid="73"/>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500"/>
                                        <p:tgtEl>
                                          <p:spTgt spid="83"/>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up)">
                                      <p:cBhvr>
                                        <p:cTn id="59" dur="500"/>
                                        <p:tgtEl>
                                          <p:spTgt spid="58"/>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wipe(left)">
                                      <p:cBhvr>
                                        <p:cTn id="63" dur="500"/>
                                        <p:tgtEl>
                                          <p:spTgt spid="59"/>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500"/>
                                        <p:tgtEl>
                                          <p:spTgt spid="66"/>
                                        </p:tgtEl>
                                      </p:cBhvr>
                                    </p:animEffect>
                                  </p:childTnLst>
                                </p:cTn>
                              </p:par>
                            </p:childTnLst>
                          </p:cTn>
                        </p:par>
                        <p:par>
                          <p:cTn id="73" fill="hold">
                            <p:stCondLst>
                              <p:cond delay="500"/>
                            </p:stCondLst>
                            <p:childTnLst>
                              <p:par>
                                <p:cTn id="74" presetID="22" presetClass="entr" presetSubtype="4" fill="hold" nodeType="after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wipe(down)">
                                      <p:cBhvr>
                                        <p:cTn id="76" dur="500"/>
                                        <p:tgtEl>
                                          <p:spTgt spid="63"/>
                                        </p:tgtEl>
                                      </p:cBhvr>
                                    </p:animEffect>
                                  </p:childTnLst>
                                </p:cTn>
                              </p:par>
                            </p:childTnLst>
                          </p:cTn>
                        </p:par>
                        <p:par>
                          <p:cTn id="77" fill="hold">
                            <p:stCondLst>
                              <p:cond delay="1000"/>
                            </p:stCondLst>
                            <p:childTnLst>
                              <p:par>
                                <p:cTn id="78" presetID="22" presetClass="entr" presetSubtype="2" fill="hold" grpId="0" nodeType="after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wipe(right)">
                                      <p:cBhvr>
                                        <p:cTn id="80" dur="500"/>
                                        <p:tgtEl>
                                          <p:spTgt spid="76"/>
                                        </p:tgtEl>
                                      </p:cBhvr>
                                    </p:animEffect>
                                  </p:childTnLst>
                                </p:cTn>
                              </p:par>
                            </p:childTnLst>
                          </p:cTn>
                        </p:par>
                        <p:par>
                          <p:cTn id="81" fill="hold">
                            <p:stCondLst>
                              <p:cond delay="1500"/>
                            </p:stCondLst>
                            <p:childTnLst>
                              <p:par>
                                <p:cTn id="82" presetID="22" presetClass="entr" presetSubtype="2" fill="hold" nodeType="afterEffect">
                                  <p:stCondLst>
                                    <p:cond delay="0"/>
                                  </p:stCondLst>
                                  <p:childTnLst>
                                    <p:set>
                                      <p:cBhvr>
                                        <p:cTn id="83" dur="1" fill="hold">
                                          <p:stCondLst>
                                            <p:cond delay="0"/>
                                          </p:stCondLst>
                                        </p:cTn>
                                        <p:tgtEl>
                                          <p:spTgt spid="91"/>
                                        </p:tgtEl>
                                        <p:attrNameLst>
                                          <p:attrName>style.visibility</p:attrName>
                                        </p:attrNameLst>
                                      </p:cBhvr>
                                      <p:to>
                                        <p:strVal val="visible"/>
                                      </p:to>
                                    </p:set>
                                    <p:animEffect transition="in" filter="wipe(right)">
                                      <p:cBhvr>
                                        <p:cTn id="84" dur="500"/>
                                        <p:tgtEl>
                                          <p:spTgt spid="91"/>
                                        </p:tgtEl>
                                      </p:cBhvr>
                                    </p:animEffect>
                                  </p:childTnLst>
                                </p:cTn>
                              </p:par>
                            </p:childTnLst>
                          </p:cTn>
                        </p:par>
                        <p:par>
                          <p:cTn id="85" fill="hold">
                            <p:stCondLst>
                              <p:cond delay="2000"/>
                            </p:stCondLst>
                            <p:childTnLst>
                              <p:par>
                                <p:cTn id="86" presetID="22" presetClass="entr" presetSubtype="4" fill="hold" grpId="0" nodeType="after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500"/>
                                        <p:tgtEl>
                                          <p:spTgt spid="48"/>
                                        </p:tgtEl>
                                      </p:cBhvr>
                                    </p:animEffect>
                                  </p:childTnLst>
                                </p:cTn>
                              </p:par>
                            </p:childTnLst>
                          </p:cTn>
                        </p:par>
                        <p:par>
                          <p:cTn id="89" fill="hold">
                            <p:stCondLst>
                              <p:cond delay="2500"/>
                            </p:stCondLst>
                            <p:childTnLst>
                              <p:par>
                                <p:cTn id="90" presetID="22" presetClass="entr" presetSubtype="4" fill="hold" nodeType="after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wipe(down)">
                                      <p:cBhvr>
                                        <p:cTn id="92" dur="500"/>
                                        <p:tgtEl>
                                          <p:spTgt spid="54"/>
                                        </p:tgtEl>
                                      </p:cBhvr>
                                    </p:animEffect>
                                  </p:childTnLst>
                                </p:cTn>
                              </p:par>
                            </p:childTnLst>
                          </p:cTn>
                        </p:par>
                        <p:par>
                          <p:cTn id="93" fill="hold">
                            <p:stCondLst>
                              <p:cond delay="3000"/>
                            </p:stCondLst>
                            <p:childTnLst>
                              <p:par>
                                <p:cTn id="94" presetID="22" presetClass="entr" presetSubtype="2" fill="hold" grpId="0" nodeType="after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wipe(right)">
                                      <p:cBhvr>
                                        <p:cTn id="96" dur="500"/>
                                        <p:tgtEl>
                                          <p:spTgt spid="75"/>
                                        </p:tgtEl>
                                      </p:cBhvr>
                                    </p:animEffect>
                                  </p:childTnLst>
                                </p:cTn>
                              </p:par>
                            </p:childTnLst>
                          </p:cTn>
                        </p:par>
                        <p:par>
                          <p:cTn id="97" fill="hold">
                            <p:stCondLst>
                              <p:cond delay="3500"/>
                            </p:stCondLst>
                            <p:childTnLst>
                              <p:par>
                                <p:cTn id="98" presetID="22" presetClass="entr" presetSubtype="2" fill="hold" nodeType="after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wipe(right)">
                                      <p:cBhvr>
                                        <p:cTn id="100" dur="500"/>
                                        <p:tgtEl>
                                          <p:spTgt spid="90"/>
                                        </p:tgtEl>
                                      </p:cBhvr>
                                    </p:animEffect>
                                  </p:childTnLst>
                                </p:cTn>
                              </p:par>
                            </p:childTnLst>
                          </p:cTn>
                        </p:par>
                        <p:par>
                          <p:cTn id="101" fill="hold">
                            <p:stCondLst>
                              <p:cond delay="40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par>
                          <p:cTn id="105" fill="hold">
                            <p:stCondLst>
                              <p:cond delay="4500"/>
                            </p:stCondLst>
                            <p:childTnLst>
                              <p:par>
                                <p:cTn id="106" presetID="22" presetClass="entr" presetSubtype="4" fill="hold" nodeType="after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wipe(down)">
                                      <p:cBhvr>
                                        <p:cTn id="108" dur="500"/>
                                        <p:tgtEl>
                                          <p:spTgt spid="55"/>
                                        </p:tgtEl>
                                      </p:cBhvr>
                                    </p:animEffect>
                                  </p:childTnLst>
                                </p:cTn>
                              </p:par>
                            </p:childTnLst>
                          </p:cTn>
                        </p:par>
                        <p:par>
                          <p:cTn id="109" fill="hold">
                            <p:stCondLst>
                              <p:cond delay="5000"/>
                            </p:stCondLst>
                            <p:childTnLst>
                              <p:par>
                                <p:cTn id="110" presetID="22" presetClass="entr" presetSubtype="2"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wipe(right)">
                                      <p:cBhvr>
                                        <p:cTn id="112" dur="500"/>
                                        <p:tgtEl>
                                          <p:spTgt spid="74"/>
                                        </p:tgtEl>
                                      </p:cBhvr>
                                    </p:animEffect>
                                  </p:childTnLst>
                                </p:cTn>
                              </p:par>
                            </p:childTnLst>
                          </p:cTn>
                        </p:par>
                        <p:par>
                          <p:cTn id="113" fill="hold">
                            <p:stCondLst>
                              <p:cond delay="5500"/>
                            </p:stCondLst>
                            <p:childTnLst>
                              <p:par>
                                <p:cTn id="114" presetID="22" presetClass="entr" presetSubtype="2" fill="hold" nodeType="afterEffect">
                                  <p:stCondLst>
                                    <p:cond delay="0"/>
                                  </p:stCondLst>
                                  <p:childTnLst>
                                    <p:set>
                                      <p:cBhvr>
                                        <p:cTn id="115" dur="1" fill="hold">
                                          <p:stCondLst>
                                            <p:cond delay="0"/>
                                          </p:stCondLst>
                                        </p:cTn>
                                        <p:tgtEl>
                                          <p:spTgt spid="84"/>
                                        </p:tgtEl>
                                        <p:attrNameLst>
                                          <p:attrName>style.visibility</p:attrName>
                                        </p:attrNameLst>
                                      </p:cBhvr>
                                      <p:to>
                                        <p:strVal val="visible"/>
                                      </p:to>
                                    </p:set>
                                    <p:animEffect transition="in" filter="wipe(right)">
                                      <p:cBhvr>
                                        <p:cTn id="116" dur="500"/>
                                        <p:tgtEl>
                                          <p:spTgt spid="84"/>
                                        </p:tgtEl>
                                      </p:cBhvr>
                                    </p:animEffect>
                                  </p:childTnLst>
                                </p:cTn>
                              </p:par>
                            </p:childTnLst>
                          </p:cTn>
                        </p:par>
                        <p:par>
                          <p:cTn id="117" fill="hold">
                            <p:stCondLst>
                              <p:cond delay="6000"/>
                            </p:stCondLst>
                            <p:childTnLst>
                              <p:par>
                                <p:cTn id="118" presetID="22" presetClass="entr" presetSubtype="4" fill="hold" grpId="0" nodeType="after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ipe(down)">
                                      <p:cBhvr>
                                        <p:cTn id="120" dur="500"/>
                                        <p:tgtEl>
                                          <p:spTgt spid="44"/>
                                        </p:tgtEl>
                                      </p:cBhvr>
                                    </p:animEffect>
                                  </p:childTnLst>
                                </p:cTn>
                              </p:par>
                            </p:childTnLst>
                          </p:cTn>
                        </p:par>
                        <p:par>
                          <p:cTn id="121" fill="hold">
                            <p:stCondLst>
                              <p:cond delay="6500"/>
                            </p:stCondLst>
                            <p:childTnLst>
                              <p:par>
                                <p:cTn id="122" presetID="22" presetClass="entr" presetSubtype="4" fill="hold" nodeType="after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wipe(down)">
                                      <p:cBhvr>
                                        <p:cTn id="124" dur="500"/>
                                        <p:tgtEl>
                                          <p:spTgt spid="56"/>
                                        </p:tgtEl>
                                      </p:cBhvr>
                                    </p:animEffect>
                                  </p:childTnLst>
                                </p:cTn>
                              </p:par>
                            </p:childTnLst>
                          </p:cTn>
                        </p:par>
                        <p:par>
                          <p:cTn id="125" fill="hold">
                            <p:stCondLst>
                              <p:cond delay="7000"/>
                            </p:stCondLst>
                            <p:childTnLst>
                              <p:par>
                                <p:cTn id="126" presetID="22" presetClass="entr" presetSubtype="4" fill="hold" grpId="0" nodeType="after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wipe(down)">
                                      <p:cBhvr>
                                        <p:cTn id="128" dur="500"/>
                                        <p:tgtEl>
                                          <p:spTgt spid="42"/>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99"/>
                                        </p:tgtEl>
                                        <p:attrNameLst>
                                          <p:attrName>style.visibility</p:attrName>
                                        </p:attrNameLst>
                                      </p:cBhvr>
                                      <p:to>
                                        <p:strVal val="visible"/>
                                      </p:to>
                                    </p:set>
                                    <p:animEffect transition="in" filter="fade">
                                      <p:cBhvr>
                                        <p:cTn id="133" dur="1000"/>
                                        <p:tgtEl>
                                          <p:spTgt spid="99"/>
                                        </p:tgtEl>
                                      </p:cBhvr>
                                    </p:animEffect>
                                    <p:anim calcmode="lin" valueType="num">
                                      <p:cBhvr>
                                        <p:cTn id="134" dur="1000" fill="hold"/>
                                        <p:tgtEl>
                                          <p:spTgt spid="99"/>
                                        </p:tgtEl>
                                        <p:attrNameLst>
                                          <p:attrName>ppt_x</p:attrName>
                                        </p:attrNameLst>
                                      </p:cBhvr>
                                      <p:tavLst>
                                        <p:tav tm="0">
                                          <p:val>
                                            <p:strVal val="#ppt_x"/>
                                          </p:val>
                                        </p:tav>
                                        <p:tav tm="100000">
                                          <p:val>
                                            <p:strVal val="#ppt_x"/>
                                          </p:val>
                                        </p:tav>
                                      </p:tavLst>
                                    </p:anim>
                                    <p:anim calcmode="lin" valueType="num">
                                      <p:cBhvr>
                                        <p:cTn id="135"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6" presetClass="entr" presetSubtype="16" fill="hold" grpId="0" nodeType="clickEffect">
                                  <p:stCondLst>
                                    <p:cond delay="0"/>
                                  </p:stCondLst>
                                  <p:childTnLst>
                                    <p:set>
                                      <p:cBhvr>
                                        <p:cTn id="139" dur="1" fill="hold">
                                          <p:stCondLst>
                                            <p:cond delay="0"/>
                                          </p:stCondLst>
                                        </p:cTn>
                                        <p:tgtEl>
                                          <p:spTgt spid="96"/>
                                        </p:tgtEl>
                                        <p:attrNameLst>
                                          <p:attrName>style.visibility</p:attrName>
                                        </p:attrNameLst>
                                      </p:cBhvr>
                                      <p:to>
                                        <p:strVal val="visible"/>
                                      </p:to>
                                    </p:set>
                                    <p:animEffect transition="in" filter="circle(in)">
                                      <p:cBhvr>
                                        <p:cTn id="140" dur="2000"/>
                                        <p:tgtEl>
                                          <p:spTgt spid="96"/>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92"/>
                                        </p:tgtEl>
                                        <p:attrNameLst>
                                          <p:attrName>style.visibility</p:attrName>
                                        </p:attrNameLst>
                                      </p:cBhvr>
                                      <p:to>
                                        <p:strVal val="visible"/>
                                      </p:to>
                                    </p:set>
                                    <p:animEffect transition="in" filter="fade">
                                      <p:cBhvr>
                                        <p:cTn id="145" dur="1000"/>
                                        <p:tgtEl>
                                          <p:spTgt spid="92"/>
                                        </p:tgtEl>
                                      </p:cBhvr>
                                    </p:animEffect>
                                    <p:anim calcmode="lin" valueType="num">
                                      <p:cBhvr>
                                        <p:cTn id="146" dur="1000" fill="hold"/>
                                        <p:tgtEl>
                                          <p:spTgt spid="92"/>
                                        </p:tgtEl>
                                        <p:attrNameLst>
                                          <p:attrName>ppt_x</p:attrName>
                                        </p:attrNameLst>
                                      </p:cBhvr>
                                      <p:tavLst>
                                        <p:tav tm="0">
                                          <p:val>
                                            <p:strVal val="#ppt_x"/>
                                          </p:val>
                                        </p:tav>
                                        <p:tav tm="100000">
                                          <p:val>
                                            <p:strVal val="#ppt_x"/>
                                          </p:val>
                                        </p:tav>
                                      </p:tavLst>
                                    </p:anim>
                                    <p:anim calcmode="lin" valueType="num">
                                      <p:cBhvr>
                                        <p:cTn id="147"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98"/>
                                        </p:tgtEl>
                                        <p:attrNameLst>
                                          <p:attrName>style.visibility</p:attrName>
                                        </p:attrNameLst>
                                      </p:cBhvr>
                                      <p:to>
                                        <p:strVal val="visible"/>
                                      </p:to>
                                    </p:set>
                                    <p:animEffect transition="in" filter="fade">
                                      <p:cBhvr>
                                        <p:cTn id="152" dur="1000"/>
                                        <p:tgtEl>
                                          <p:spTgt spid="98"/>
                                        </p:tgtEl>
                                      </p:cBhvr>
                                    </p:animEffect>
                                    <p:anim calcmode="lin" valueType="num">
                                      <p:cBhvr>
                                        <p:cTn id="153" dur="1000" fill="hold"/>
                                        <p:tgtEl>
                                          <p:spTgt spid="98"/>
                                        </p:tgtEl>
                                        <p:attrNameLst>
                                          <p:attrName>ppt_x</p:attrName>
                                        </p:attrNameLst>
                                      </p:cBhvr>
                                      <p:tavLst>
                                        <p:tav tm="0">
                                          <p:val>
                                            <p:strVal val="#ppt_x"/>
                                          </p:val>
                                        </p:tav>
                                        <p:tav tm="100000">
                                          <p:val>
                                            <p:strVal val="#ppt_x"/>
                                          </p:val>
                                        </p:tav>
                                      </p:tavLst>
                                    </p:anim>
                                    <p:anim calcmode="lin" valueType="num">
                                      <p:cBhvr>
                                        <p:cTn id="154"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49" grpId="0" animBg="1"/>
      <p:bldP spid="71" grpId="0"/>
      <p:bldP spid="72" grpId="0"/>
      <p:bldP spid="73" grpId="0"/>
      <p:bldP spid="74" grpId="0"/>
      <p:bldP spid="75" grpId="0"/>
      <p:bldP spid="76" grpId="0"/>
      <p:bldP spid="92" grpId="0"/>
      <p:bldP spid="96" grpId="0"/>
      <p:bldP spid="98" grpId="0"/>
      <p:bldP spid="9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0F88A6-56D1-4AC7-ADFC-30BE1C5CF1A9}"/>
              </a:ext>
            </a:extLst>
          </p:cNvPr>
          <p:cNvSpPr txBox="1"/>
          <p:nvPr/>
        </p:nvSpPr>
        <p:spPr>
          <a:xfrm>
            <a:off x="1125711" y="1198460"/>
            <a:ext cx="1901798" cy="369332"/>
          </a:xfrm>
          <a:prstGeom prst="rect">
            <a:avLst/>
          </a:prstGeom>
          <a:noFill/>
        </p:spPr>
        <p:txBody>
          <a:bodyPr wrap="square">
            <a:spAutoFit/>
          </a:bodyPr>
          <a:lstStyle/>
          <a:p>
            <a:r>
              <a:rPr lang="en-US" altLang="zh-CN" dirty="0"/>
              <a:t>2. AES</a:t>
            </a:r>
            <a:endParaRPr lang="zh-CN" altLang="en-US" dirty="0"/>
          </a:p>
        </p:txBody>
      </p:sp>
      <p:sp>
        <p:nvSpPr>
          <p:cNvPr id="5" name="文本框 4">
            <a:extLst>
              <a:ext uri="{FF2B5EF4-FFF2-40B4-BE49-F238E27FC236}">
                <a16:creationId xmlns:a16="http://schemas.microsoft.com/office/drawing/2014/main" id="{68997F2F-B2F3-4B2C-B141-5ED9F8C91C1F}"/>
              </a:ext>
            </a:extLst>
          </p:cNvPr>
          <p:cNvSpPr txBox="1"/>
          <p:nvPr/>
        </p:nvSpPr>
        <p:spPr>
          <a:xfrm>
            <a:off x="1125711" y="1732501"/>
            <a:ext cx="4572000" cy="369332"/>
          </a:xfrm>
          <a:prstGeom prst="rect">
            <a:avLst/>
          </a:prstGeom>
          <a:noFill/>
        </p:spPr>
        <p:txBody>
          <a:bodyPr wrap="square">
            <a:spAutoFit/>
          </a:bodyPr>
          <a:lstStyle/>
          <a:p>
            <a:r>
              <a:rPr lang="en-US" altLang="zh-CN" dirty="0"/>
              <a:t>DES</a:t>
            </a:r>
            <a:r>
              <a:rPr lang="zh-CN" altLang="en-US" dirty="0"/>
              <a:t>太弱，</a:t>
            </a:r>
            <a:r>
              <a:rPr lang="en-US" altLang="zh-CN" dirty="0"/>
              <a:t>3DES</a:t>
            </a:r>
            <a:r>
              <a:rPr lang="zh-CN" altLang="en-US" dirty="0"/>
              <a:t>太慢</a:t>
            </a:r>
          </a:p>
        </p:txBody>
      </p:sp>
      <p:sp>
        <p:nvSpPr>
          <p:cNvPr id="7" name="文本框 6">
            <a:extLst>
              <a:ext uri="{FF2B5EF4-FFF2-40B4-BE49-F238E27FC236}">
                <a16:creationId xmlns:a16="http://schemas.microsoft.com/office/drawing/2014/main" id="{DFB5370A-E401-440E-BF76-35B29A2E05C4}"/>
              </a:ext>
            </a:extLst>
          </p:cNvPr>
          <p:cNvSpPr txBox="1"/>
          <p:nvPr/>
        </p:nvSpPr>
        <p:spPr>
          <a:xfrm>
            <a:off x="1125711" y="2266542"/>
            <a:ext cx="7349778" cy="646331"/>
          </a:xfrm>
          <a:prstGeom prst="rect">
            <a:avLst/>
          </a:prstGeom>
          <a:noFill/>
        </p:spPr>
        <p:txBody>
          <a:bodyPr wrap="square">
            <a:spAutoFit/>
          </a:bodyPr>
          <a:lstStyle/>
          <a:p>
            <a:r>
              <a:rPr lang="en-US" altLang="zh-CN" dirty="0"/>
              <a:t>1997</a:t>
            </a:r>
            <a:r>
              <a:rPr lang="zh-CN" altLang="en-US" dirty="0"/>
              <a:t>年</a:t>
            </a:r>
            <a:r>
              <a:rPr lang="en-US" altLang="zh-CN" dirty="0"/>
              <a:t>,</a:t>
            </a:r>
            <a:r>
              <a:rPr lang="zh-CN" altLang="en-US" dirty="0"/>
              <a:t>美国国家标准与技术研究院（</a:t>
            </a:r>
            <a:r>
              <a:rPr lang="en-US" altLang="zh-CN" dirty="0"/>
              <a:t>NIST</a:t>
            </a:r>
            <a:r>
              <a:rPr lang="zh-CN" altLang="en-US" dirty="0"/>
              <a:t>）面向全世界征集高级加密标准 ：</a:t>
            </a:r>
          </a:p>
        </p:txBody>
      </p:sp>
      <p:sp>
        <p:nvSpPr>
          <p:cNvPr id="9" name="文本框 8">
            <a:extLst>
              <a:ext uri="{FF2B5EF4-FFF2-40B4-BE49-F238E27FC236}">
                <a16:creationId xmlns:a16="http://schemas.microsoft.com/office/drawing/2014/main" id="{E100572E-A44B-4EDE-B3C4-75036B53464F}"/>
              </a:ext>
            </a:extLst>
          </p:cNvPr>
          <p:cNvSpPr txBox="1"/>
          <p:nvPr/>
        </p:nvSpPr>
        <p:spPr>
          <a:xfrm>
            <a:off x="1125710" y="2985249"/>
            <a:ext cx="7253567" cy="1477328"/>
          </a:xfrm>
          <a:prstGeom prst="rect">
            <a:avLst/>
          </a:prstGeom>
          <a:noFill/>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采用对称分组加密体制，具有可变长度密钥（</a:t>
            </a:r>
            <a:r>
              <a:rPr lang="en-US" altLang="zh-CN" dirty="0">
                <a:latin typeface="+mn-ea"/>
              </a:rPr>
              <a:t>128</a:t>
            </a:r>
            <a:r>
              <a:rPr lang="zh-CN" altLang="en-US" dirty="0">
                <a:latin typeface="+mn-ea"/>
              </a:rPr>
              <a:t>、</a:t>
            </a:r>
            <a:r>
              <a:rPr lang="en-US" altLang="zh-CN" dirty="0">
                <a:latin typeface="+mn-ea"/>
              </a:rPr>
              <a:t>192</a:t>
            </a:r>
            <a:r>
              <a:rPr lang="zh-CN" altLang="en-US" dirty="0">
                <a:latin typeface="+mn-ea"/>
              </a:rPr>
              <a:t>或</a:t>
            </a:r>
            <a:r>
              <a:rPr lang="en-US" altLang="zh-CN" dirty="0">
                <a:latin typeface="+mn-ea"/>
              </a:rPr>
              <a:t>256</a:t>
            </a:r>
            <a:r>
              <a:rPr lang="zh-CN" altLang="en-US" dirty="0">
                <a:latin typeface="+mn-ea"/>
              </a:rPr>
              <a:t>位），具有</a:t>
            </a:r>
            <a:r>
              <a:rPr lang="en-US" altLang="zh-CN" dirty="0">
                <a:latin typeface="+mn-ea"/>
              </a:rPr>
              <a:t>128</a:t>
            </a:r>
            <a:r>
              <a:rPr lang="zh-CN" altLang="en-US" dirty="0">
                <a:latin typeface="+mn-ea"/>
              </a:rPr>
              <a:t>位的分组长度；</a:t>
            </a:r>
          </a:p>
          <a:p>
            <a:pPr marL="285750" indent="-285750">
              <a:buClr>
                <a:schemeClr val="accent1"/>
              </a:buClr>
              <a:buFont typeface="Wingdings" panose="05000000000000000000" pitchFamily="2" charset="2"/>
              <a:buChar char="q"/>
            </a:pPr>
            <a:r>
              <a:rPr lang="zh-CN" altLang="en-US" dirty="0">
                <a:latin typeface="+mn-ea"/>
              </a:rPr>
              <a:t>比</a:t>
            </a:r>
            <a:r>
              <a:rPr lang="en-US" altLang="zh-CN" dirty="0">
                <a:latin typeface="+mn-ea"/>
              </a:rPr>
              <a:t>3DES</a:t>
            </a:r>
            <a:r>
              <a:rPr lang="zh-CN" altLang="en-US" dirty="0">
                <a:latin typeface="+mn-ea"/>
              </a:rPr>
              <a:t>快、安全性能至少达到</a:t>
            </a:r>
            <a:r>
              <a:rPr lang="en-US" altLang="zh-CN" dirty="0">
                <a:latin typeface="+mn-ea"/>
              </a:rPr>
              <a:t>3DES</a:t>
            </a:r>
            <a:r>
              <a:rPr lang="zh-CN" altLang="en-US" dirty="0">
                <a:latin typeface="+mn-ea"/>
              </a:rPr>
              <a:t>；</a:t>
            </a:r>
          </a:p>
          <a:p>
            <a:pPr marL="285750" indent="-285750">
              <a:buClr>
                <a:schemeClr val="accent1"/>
              </a:buClr>
              <a:buFont typeface="Wingdings" panose="05000000000000000000" pitchFamily="2" charset="2"/>
              <a:buChar char="q"/>
            </a:pPr>
            <a:r>
              <a:rPr lang="zh-CN" altLang="en-US" dirty="0">
                <a:latin typeface="+mn-ea"/>
              </a:rPr>
              <a:t>可应用于公共领域并能够在全世界范围内免费使用；</a:t>
            </a:r>
          </a:p>
          <a:p>
            <a:pPr marL="285750" indent="-285750">
              <a:buClr>
                <a:schemeClr val="accent1"/>
              </a:buClr>
              <a:buFont typeface="Wingdings" panose="05000000000000000000" pitchFamily="2" charset="2"/>
              <a:buChar char="q"/>
            </a:pPr>
            <a:r>
              <a:rPr lang="zh-CN" altLang="en-US" dirty="0">
                <a:latin typeface="+mn-ea"/>
              </a:rPr>
              <a:t>至少在</a:t>
            </a:r>
            <a:r>
              <a:rPr lang="en-US" altLang="zh-CN" dirty="0">
                <a:latin typeface="+mn-ea"/>
              </a:rPr>
              <a:t>30</a:t>
            </a:r>
            <a:r>
              <a:rPr lang="zh-CN" altLang="en-US" dirty="0">
                <a:latin typeface="+mn-ea"/>
              </a:rPr>
              <a:t>年内是安全的。</a:t>
            </a:r>
          </a:p>
        </p:txBody>
      </p:sp>
      <p:sp>
        <p:nvSpPr>
          <p:cNvPr id="11" name="文本框 10">
            <a:extLst>
              <a:ext uri="{FF2B5EF4-FFF2-40B4-BE49-F238E27FC236}">
                <a16:creationId xmlns:a16="http://schemas.microsoft.com/office/drawing/2014/main" id="{D3F6F2C2-8508-4455-801B-CE66FB219F2A}"/>
              </a:ext>
            </a:extLst>
          </p:cNvPr>
          <p:cNvSpPr txBox="1"/>
          <p:nvPr/>
        </p:nvSpPr>
        <p:spPr>
          <a:xfrm>
            <a:off x="1125709" y="5059375"/>
            <a:ext cx="7434303" cy="646331"/>
          </a:xfrm>
          <a:prstGeom prst="rect">
            <a:avLst/>
          </a:prstGeom>
          <a:noFill/>
        </p:spPr>
        <p:txBody>
          <a:bodyPr wrap="square">
            <a:spAutoFit/>
          </a:bodyPr>
          <a:lstStyle/>
          <a:p>
            <a:r>
              <a:rPr lang="zh-CN" altLang="en-US" dirty="0"/>
              <a:t>到</a:t>
            </a:r>
            <a:r>
              <a:rPr lang="en-US" altLang="zh-CN" dirty="0"/>
              <a:t>2000</a:t>
            </a:r>
            <a:r>
              <a:rPr lang="zh-CN" altLang="en-US" dirty="0"/>
              <a:t>年</a:t>
            </a:r>
            <a:r>
              <a:rPr lang="en-US" altLang="zh-CN" dirty="0"/>
              <a:t>10</a:t>
            </a:r>
            <a:r>
              <a:rPr lang="zh-CN" altLang="en-US" dirty="0"/>
              <a:t>月</a:t>
            </a:r>
            <a:r>
              <a:rPr lang="en-US" altLang="zh-CN" dirty="0"/>
              <a:t>2</a:t>
            </a:r>
            <a:r>
              <a:rPr lang="zh-CN" altLang="en-US" dirty="0"/>
              <a:t>日，</a:t>
            </a:r>
            <a:r>
              <a:rPr lang="en-US" altLang="zh-CN" dirty="0"/>
              <a:t>NIST</a:t>
            </a:r>
            <a:r>
              <a:rPr lang="zh-CN" altLang="en-US" dirty="0"/>
              <a:t>正式宣布由两位比利时人</a:t>
            </a:r>
            <a:r>
              <a:rPr lang="en-US" altLang="zh-CN" dirty="0"/>
              <a:t>Daemen</a:t>
            </a:r>
            <a:r>
              <a:rPr lang="zh-CN" altLang="en-US" dirty="0"/>
              <a:t>和</a:t>
            </a:r>
            <a:r>
              <a:rPr lang="en-US" altLang="zh-CN" dirty="0" err="1"/>
              <a:t>Rijmen</a:t>
            </a:r>
            <a:r>
              <a:rPr lang="zh-CN" altLang="en-US" dirty="0"/>
              <a:t>提出的</a:t>
            </a:r>
            <a:r>
              <a:rPr lang="en-US" altLang="zh-CN" dirty="0"/>
              <a:t>Rijndael</a:t>
            </a:r>
            <a:r>
              <a:rPr lang="zh-CN" altLang="en-US" dirty="0"/>
              <a:t>算法，被选择为高级数据加密标准（</a:t>
            </a:r>
            <a:r>
              <a:rPr lang="en-US" altLang="zh-CN" dirty="0"/>
              <a:t>AES</a:t>
            </a:r>
            <a:r>
              <a:rPr lang="zh-CN" altLang="en-US" dirty="0"/>
              <a:t>）算法。</a:t>
            </a:r>
          </a:p>
        </p:txBody>
      </p:sp>
      <p:sp>
        <p:nvSpPr>
          <p:cNvPr id="13" name="文本框 12">
            <a:extLst>
              <a:ext uri="{FF2B5EF4-FFF2-40B4-BE49-F238E27FC236}">
                <a16:creationId xmlns:a16="http://schemas.microsoft.com/office/drawing/2014/main" id="{2575FA9B-0FC7-443E-A8B1-378B3E8AD45A}"/>
              </a:ext>
            </a:extLst>
          </p:cNvPr>
          <p:cNvSpPr txBox="1"/>
          <p:nvPr/>
        </p:nvSpPr>
        <p:spPr>
          <a:xfrm>
            <a:off x="1125710" y="4576310"/>
            <a:ext cx="7019365" cy="369332"/>
          </a:xfrm>
          <a:prstGeom prst="rect">
            <a:avLst/>
          </a:prstGeom>
          <a:noFill/>
        </p:spPr>
        <p:txBody>
          <a:bodyPr wrap="square">
            <a:spAutoFit/>
          </a:bodyPr>
          <a:lstStyle/>
          <a:p>
            <a:r>
              <a:rPr lang="zh-CN" altLang="en-US" dirty="0"/>
              <a:t>共有来自</a:t>
            </a:r>
            <a:r>
              <a:rPr lang="en-US" altLang="zh-CN" dirty="0"/>
              <a:t>10</a:t>
            </a:r>
            <a:r>
              <a:rPr lang="zh-CN" altLang="en-US" dirty="0"/>
              <a:t>个不同国家的研究人员提交了</a:t>
            </a:r>
            <a:r>
              <a:rPr lang="en-US" altLang="zh-CN" dirty="0"/>
              <a:t>15</a:t>
            </a:r>
            <a:r>
              <a:rPr lang="zh-CN" altLang="en-US" dirty="0"/>
              <a:t>个</a:t>
            </a:r>
            <a:r>
              <a:rPr lang="en-US" altLang="zh-CN" dirty="0"/>
              <a:t>AES</a:t>
            </a:r>
            <a:r>
              <a:rPr lang="zh-CN" altLang="en-US" dirty="0"/>
              <a:t>的候选算法。</a:t>
            </a:r>
          </a:p>
        </p:txBody>
      </p:sp>
      <p:sp>
        <p:nvSpPr>
          <p:cNvPr id="14" name="矩形 13">
            <a:extLst>
              <a:ext uri="{FF2B5EF4-FFF2-40B4-BE49-F238E27FC236}">
                <a16:creationId xmlns:a16="http://schemas.microsoft.com/office/drawing/2014/main" id="{279336F7-90C6-4578-92BD-4C2270C97084}"/>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567275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F98BE3E4-1FEF-4749-8B3B-CB92186C7121}"/>
              </a:ext>
            </a:extLst>
          </p:cNvPr>
          <p:cNvSpPr txBox="1">
            <a:spLocks noChangeArrowheads="1"/>
          </p:cNvSpPr>
          <p:nvPr/>
        </p:nvSpPr>
        <p:spPr bwMode="auto">
          <a:xfrm>
            <a:off x="749193" y="151567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defTabSz="914400" eaLnBrk="1" hangingPunct="1">
              <a:lnSpc>
                <a:spcPct val="90000"/>
              </a:lnSpc>
            </a:pPr>
            <a:r>
              <a:rPr lang="en-US" altLang="zh-CN" kern="0" dirty="0">
                <a:latin typeface="宋体" charset="-122"/>
              </a:rPr>
              <a:t>AES</a:t>
            </a:r>
            <a:r>
              <a:rPr lang="zh-CN" altLang="en-US" kern="0" dirty="0">
                <a:latin typeface="宋体" charset="-122"/>
              </a:rPr>
              <a:t>也是一个典型的迭代型分组密码，而且分组长度和密钥长度都可变，分组长度和密钥长度可以独立的指定为</a:t>
            </a:r>
            <a:r>
              <a:rPr lang="en-US" altLang="zh-CN" kern="0" dirty="0">
                <a:solidFill>
                  <a:srgbClr val="FF0000"/>
                </a:solidFill>
                <a:latin typeface="宋体" charset="-122"/>
              </a:rPr>
              <a:t>128</a:t>
            </a:r>
            <a:r>
              <a:rPr lang="zh-CN" altLang="en-US" kern="0" dirty="0">
                <a:latin typeface="宋体" charset="-122"/>
              </a:rPr>
              <a:t>位、</a:t>
            </a:r>
            <a:r>
              <a:rPr lang="en-US" altLang="zh-CN" kern="0" dirty="0">
                <a:solidFill>
                  <a:srgbClr val="FF0000"/>
                </a:solidFill>
                <a:latin typeface="宋体" charset="-122"/>
              </a:rPr>
              <a:t>192</a:t>
            </a:r>
            <a:r>
              <a:rPr lang="zh-CN" altLang="en-US" kern="0" dirty="0">
                <a:latin typeface="宋体" charset="-122"/>
              </a:rPr>
              <a:t>位和</a:t>
            </a:r>
            <a:r>
              <a:rPr lang="en-US" altLang="zh-CN" kern="0" dirty="0">
                <a:solidFill>
                  <a:srgbClr val="FF0000"/>
                </a:solidFill>
                <a:latin typeface="宋体" charset="-122"/>
              </a:rPr>
              <a:t>256</a:t>
            </a:r>
            <a:r>
              <a:rPr lang="zh-CN" altLang="en-US" kern="0" dirty="0">
                <a:latin typeface="宋体" charset="-122"/>
              </a:rPr>
              <a:t>位。</a:t>
            </a:r>
          </a:p>
          <a:p>
            <a:pPr defTabSz="914400" eaLnBrk="1" hangingPunct="1">
              <a:lnSpc>
                <a:spcPct val="90000"/>
              </a:lnSpc>
            </a:pPr>
            <a:r>
              <a:rPr lang="zh-CN" altLang="en-US" kern="0" dirty="0">
                <a:latin typeface="宋体" charset="-122"/>
              </a:rPr>
              <a:t>现在被采用的</a:t>
            </a:r>
            <a:r>
              <a:rPr lang="en-US" altLang="zh-CN" kern="0" dirty="0">
                <a:latin typeface="宋体" charset="-122"/>
              </a:rPr>
              <a:t>AES</a:t>
            </a:r>
            <a:r>
              <a:rPr lang="zh-CN" altLang="en-US" kern="0" dirty="0">
                <a:latin typeface="宋体" charset="-122"/>
              </a:rPr>
              <a:t>算法的加密轮数依赖于所选择的子密钥长度。对于选择</a:t>
            </a:r>
            <a:r>
              <a:rPr lang="en-US" altLang="zh-CN" kern="0" dirty="0">
                <a:latin typeface="宋体" charset="-122"/>
              </a:rPr>
              <a:t>128</a:t>
            </a:r>
            <a:r>
              <a:rPr lang="zh-CN" altLang="en-US" kern="0" dirty="0">
                <a:latin typeface="宋体" charset="-122"/>
              </a:rPr>
              <a:t>位的密钥长度，加密的轮数为</a:t>
            </a:r>
            <a:r>
              <a:rPr lang="en-US" altLang="zh-CN" kern="0" dirty="0">
                <a:solidFill>
                  <a:srgbClr val="FF0000"/>
                </a:solidFill>
                <a:latin typeface="宋体" charset="-122"/>
              </a:rPr>
              <a:t>10</a:t>
            </a:r>
            <a:r>
              <a:rPr lang="zh-CN" altLang="en-US" kern="0" dirty="0">
                <a:latin typeface="宋体" charset="-122"/>
              </a:rPr>
              <a:t>；对于选择</a:t>
            </a:r>
            <a:r>
              <a:rPr lang="en-US" altLang="zh-CN" kern="0" dirty="0">
                <a:latin typeface="宋体" charset="-122"/>
              </a:rPr>
              <a:t>192</a:t>
            </a:r>
            <a:r>
              <a:rPr lang="zh-CN" altLang="en-US" kern="0" dirty="0">
                <a:latin typeface="宋体" charset="-122"/>
              </a:rPr>
              <a:t>位的密钥长度，加密的轮数为</a:t>
            </a:r>
            <a:r>
              <a:rPr lang="en-US" altLang="zh-CN" kern="0" dirty="0">
                <a:solidFill>
                  <a:srgbClr val="FF0000"/>
                </a:solidFill>
                <a:latin typeface="宋体" charset="-122"/>
              </a:rPr>
              <a:t>12</a:t>
            </a:r>
            <a:r>
              <a:rPr lang="zh-CN" altLang="en-US" kern="0" dirty="0">
                <a:latin typeface="宋体" charset="-122"/>
              </a:rPr>
              <a:t>；对于选择</a:t>
            </a:r>
            <a:r>
              <a:rPr lang="en-US" altLang="zh-CN" kern="0" dirty="0">
                <a:latin typeface="宋体" charset="-122"/>
              </a:rPr>
              <a:t>256</a:t>
            </a:r>
            <a:r>
              <a:rPr lang="zh-CN" altLang="en-US" kern="0" dirty="0">
                <a:latin typeface="宋体" charset="-122"/>
              </a:rPr>
              <a:t>位的密钥长度，加密的轮数为</a:t>
            </a:r>
            <a:r>
              <a:rPr lang="en-US" altLang="zh-CN" kern="0" dirty="0">
                <a:solidFill>
                  <a:srgbClr val="FF0000"/>
                </a:solidFill>
                <a:latin typeface="宋体" charset="-122"/>
              </a:rPr>
              <a:t>14</a:t>
            </a:r>
            <a:r>
              <a:rPr lang="zh-CN" altLang="en-US" kern="0" dirty="0">
                <a:latin typeface="宋体" charset="-122"/>
              </a:rPr>
              <a:t>。 </a:t>
            </a:r>
          </a:p>
        </p:txBody>
      </p:sp>
      <p:sp>
        <p:nvSpPr>
          <p:cNvPr id="4" name="矩形 3">
            <a:extLst>
              <a:ext uri="{FF2B5EF4-FFF2-40B4-BE49-F238E27FC236}">
                <a16:creationId xmlns:a16="http://schemas.microsoft.com/office/drawing/2014/main" id="{79D0877F-14B9-4D7C-92CB-3D5207B00BA4}"/>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93657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7DA511C5-03E2-4FD0-8F58-FF5D00302FFA}"/>
              </a:ext>
            </a:extLst>
          </p:cNvPr>
          <p:cNvSpPr>
            <a:spLocks noChangeArrowheads="1"/>
          </p:cNvSpPr>
          <p:nvPr/>
        </p:nvSpPr>
        <p:spPr bwMode="auto">
          <a:xfrm>
            <a:off x="703263" y="2503488"/>
            <a:ext cx="1268412" cy="422275"/>
          </a:xfrm>
          <a:prstGeom prst="rect">
            <a:avLst/>
          </a:prstGeom>
          <a:gradFill rotWithShape="0">
            <a:gsLst>
              <a:gs pos="0">
                <a:srgbClr val="175E5E"/>
              </a:gs>
              <a:gs pos="50000">
                <a:srgbClr val="33CCCC"/>
              </a:gs>
              <a:gs pos="100000">
                <a:srgbClr val="175E5E"/>
              </a:gs>
            </a:gsLst>
            <a:lin ang="5400000" scaled="1"/>
          </a:gradFill>
          <a:ln w="9525">
            <a:noFill/>
            <a:miter lim="800000"/>
            <a:headEnd/>
            <a:tailEnd/>
          </a:ln>
        </p:spPr>
        <p:txBody>
          <a:bodyPr wrap="none" anchor="ctr"/>
          <a:lstStyle/>
          <a:p>
            <a:pPr algn="ctr" defTabSz="914400" eaLnBrk="1" hangingPunct="1"/>
            <a:r>
              <a:rPr lang="zh-CN" altLang="en-US" sz="1400" b="1">
                <a:solidFill>
                  <a:srgbClr val="000000"/>
                </a:solidFill>
                <a:latin typeface="Dotum" pitchFamily="34" charset="-127"/>
                <a:ea typeface="Dotum" pitchFamily="34" charset="-127"/>
              </a:rPr>
              <a:t>AddRoundkey</a:t>
            </a:r>
          </a:p>
        </p:txBody>
      </p:sp>
      <p:sp>
        <p:nvSpPr>
          <p:cNvPr id="4" name="Rectangle 8">
            <a:extLst>
              <a:ext uri="{FF2B5EF4-FFF2-40B4-BE49-F238E27FC236}">
                <a16:creationId xmlns:a16="http://schemas.microsoft.com/office/drawing/2014/main" id="{B09DEFCD-00EB-40C5-A3F4-7AED79F41407}"/>
              </a:ext>
            </a:extLst>
          </p:cNvPr>
          <p:cNvSpPr>
            <a:spLocks noChangeArrowheads="1"/>
          </p:cNvSpPr>
          <p:nvPr/>
        </p:nvSpPr>
        <p:spPr bwMode="auto">
          <a:xfrm>
            <a:off x="2622550" y="5086350"/>
            <a:ext cx="1270000" cy="422275"/>
          </a:xfrm>
          <a:prstGeom prst="rect">
            <a:avLst/>
          </a:prstGeom>
          <a:gradFill rotWithShape="0">
            <a:gsLst>
              <a:gs pos="0">
                <a:srgbClr val="175E5E"/>
              </a:gs>
              <a:gs pos="50000">
                <a:srgbClr val="33CCCC"/>
              </a:gs>
              <a:gs pos="100000">
                <a:srgbClr val="175E5E"/>
              </a:gs>
            </a:gsLst>
            <a:lin ang="5400000" scaled="1"/>
          </a:gradFill>
          <a:ln w="9525">
            <a:noFill/>
            <a:miter lim="800000"/>
            <a:headEnd/>
            <a:tailEnd/>
          </a:ln>
        </p:spPr>
        <p:txBody>
          <a:bodyPr wrap="none" anchor="ctr"/>
          <a:lstStyle/>
          <a:p>
            <a:pPr algn="ctr" defTabSz="914400" eaLnBrk="1" hangingPunct="1"/>
            <a:r>
              <a:rPr lang="zh-CN" altLang="en-US" sz="1400" b="1">
                <a:solidFill>
                  <a:srgbClr val="000000"/>
                </a:solidFill>
                <a:latin typeface="Dotum" pitchFamily="34" charset="-127"/>
                <a:ea typeface="Dotum" pitchFamily="34" charset="-127"/>
              </a:rPr>
              <a:t>AddRoundkey</a:t>
            </a:r>
          </a:p>
        </p:txBody>
      </p:sp>
      <p:sp>
        <p:nvSpPr>
          <p:cNvPr id="5" name="Rectangle 9">
            <a:extLst>
              <a:ext uri="{FF2B5EF4-FFF2-40B4-BE49-F238E27FC236}">
                <a16:creationId xmlns:a16="http://schemas.microsoft.com/office/drawing/2014/main" id="{28D81694-90D9-44FE-AC73-12DF79EFE747}"/>
              </a:ext>
            </a:extLst>
          </p:cNvPr>
          <p:cNvSpPr>
            <a:spLocks noChangeArrowheads="1"/>
          </p:cNvSpPr>
          <p:nvPr/>
        </p:nvSpPr>
        <p:spPr bwMode="auto">
          <a:xfrm>
            <a:off x="7721600" y="2492375"/>
            <a:ext cx="1268413" cy="422275"/>
          </a:xfrm>
          <a:prstGeom prst="rect">
            <a:avLst/>
          </a:prstGeom>
          <a:gradFill rotWithShape="0">
            <a:gsLst>
              <a:gs pos="0">
                <a:srgbClr val="175E5E"/>
              </a:gs>
              <a:gs pos="50000">
                <a:srgbClr val="33CCCC"/>
              </a:gs>
              <a:gs pos="100000">
                <a:srgbClr val="175E5E"/>
              </a:gs>
            </a:gsLst>
            <a:lin ang="5400000" scaled="1"/>
          </a:gradFill>
          <a:ln w="9525">
            <a:noFill/>
            <a:miter lim="800000"/>
            <a:headEnd/>
            <a:tailEnd/>
          </a:ln>
        </p:spPr>
        <p:txBody>
          <a:bodyPr wrap="none" anchor="ctr"/>
          <a:lstStyle/>
          <a:p>
            <a:pPr algn="ctr" defTabSz="914400" eaLnBrk="1" hangingPunct="1"/>
            <a:r>
              <a:rPr lang="zh-CN" altLang="en-US" sz="1400" b="1">
                <a:solidFill>
                  <a:srgbClr val="000000"/>
                </a:solidFill>
                <a:latin typeface="Dotum" pitchFamily="34" charset="-127"/>
                <a:ea typeface="Dotum" pitchFamily="34" charset="-127"/>
              </a:rPr>
              <a:t>AddRoundkey</a:t>
            </a:r>
          </a:p>
        </p:txBody>
      </p:sp>
      <p:sp>
        <p:nvSpPr>
          <p:cNvPr id="6" name="Rectangle 10">
            <a:extLst>
              <a:ext uri="{FF2B5EF4-FFF2-40B4-BE49-F238E27FC236}">
                <a16:creationId xmlns:a16="http://schemas.microsoft.com/office/drawing/2014/main" id="{CE05E550-8C61-49D0-834A-92DAC4925337}"/>
              </a:ext>
            </a:extLst>
          </p:cNvPr>
          <p:cNvSpPr>
            <a:spLocks noChangeArrowheads="1"/>
          </p:cNvSpPr>
          <p:nvPr/>
        </p:nvSpPr>
        <p:spPr bwMode="auto">
          <a:xfrm>
            <a:off x="2532063" y="2503488"/>
            <a:ext cx="1017587" cy="422275"/>
          </a:xfrm>
          <a:prstGeom prst="rect">
            <a:avLst/>
          </a:prstGeom>
          <a:gradFill rotWithShape="0">
            <a:gsLst>
              <a:gs pos="0">
                <a:srgbClr val="175E5E"/>
              </a:gs>
              <a:gs pos="50000">
                <a:srgbClr val="33CCCC"/>
              </a:gs>
              <a:gs pos="100000">
                <a:srgbClr val="175E5E"/>
              </a:gs>
            </a:gsLst>
            <a:lin ang="5400000" scaled="1"/>
          </a:gradFill>
          <a:ln w="9525">
            <a:noFill/>
            <a:miter lim="800000"/>
            <a:headEnd/>
            <a:tailEnd/>
          </a:ln>
        </p:spPr>
        <p:txBody>
          <a:bodyPr wrap="none" anchor="ctr"/>
          <a:lstStyle/>
          <a:p>
            <a:pPr algn="ctr" defTabSz="914400" eaLnBrk="1" hangingPunct="1"/>
            <a:r>
              <a:rPr lang="zh-CN" altLang="en-US" sz="1400" b="1">
                <a:solidFill>
                  <a:srgbClr val="000000"/>
                </a:solidFill>
                <a:latin typeface="Dotum" pitchFamily="34" charset="-127"/>
                <a:ea typeface="Dotum" pitchFamily="34" charset="-127"/>
              </a:rPr>
              <a:t>ByteSubs</a:t>
            </a:r>
          </a:p>
        </p:txBody>
      </p:sp>
      <p:sp>
        <p:nvSpPr>
          <p:cNvPr id="7" name="Rectangle 11">
            <a:extLst>
              <a:ext uri="{FF2B5EF4-FFF2-40B4-BE49-F238E27FC236}">
                <a16:creationId xmlns:a16="http://schemas.microsoft.com/office/drawing/2014/main" id="{900F051C-9CE9-4D6C-AFDB-852C2B390947}"/>
              </a:ext>
            </a:extLst>
          </p:cNvPr>
          <p:cNvSpPr>
            <a:spLocks noChangeArrowheads="1"/>
          </p:cNvSpPr>
          <p:nvPr/>
        </p:nvSpPr>
        <p:spPr bwMode="auto">
          <a:xfrm>
            <a:off x="7847013" y="5075238"/>
            <a:ext cx="1108075" cy="422275"/>
          </a:xfrm>
          <a:prstGeom prst="rect">
            <a:avLst/>
          </a:prstGeom>
          <a:gradFill rotWithShape="0">
            <a:gsLst>
              <a:gs pos="0">
                <a:srgbClr val="175E5E"/>
              </a:gs>
              <a:gs pos="50000">
                <a:srgbClr val="33CCCC"/>
              </a:gs>
              <a:gs pos="100000">
                <a:srgbClr val="175E5E"/>
              </a:gs>
            </a:gsLst>
            <a:lin ang="5400000" scaled="1"/>
          </a:gradFill>
          <a:ln w="9525">
            <a:noFill/>
            <a:miter lim="800000"/>
            <a:headEnd/>
            <a:tailEnd/>
          </a:ln>
        </p:spPr>
        <p:txBody>
          <a:bodyPr wrap="none" anchor="ctr"/>
          <a:lstStyle/>
          <a:p>
            <a:pPr algn="ctr" defTabSz="914400" eaLnBrk="1" hangingPunct="1"/>
            <a:r>
              <a:rPr lang="zh-CN" altLang="en-US" sz="1400" b="1">
                <a:solidFill>
                  <a:srgbClr val="000000"/>
                </a:solidFill>
                <a:latin typeface="Dotum" pitchFamily="34" charset="-127"/>
                <a:ea typeface="Dotum" pitchFamily="34" charset="-127"/>
              </a:rPr>
              <a:t>ByteSubs</a:t>
            </a:r>
            <a:endParaRPr lang="zh-CN" altLang="en-US" sz="2400" b="1">
              <a:solidFill>
                <a:srgbClr val="000000"/>
              </a:solidFill>
              <a:latin typeface="Garamond" pitchFamily="18" charset="0"/>
              <a:ea typeface="宋体" charset="-122"/>
            </a:endParaRPr>
          </a:p>
        </p:txBody>
      </p:sp>
      <p:sp>
        <p:nvSpPr>
          <p:cNvPr id="8" name="Rectangle 12">
            <a:extLst>
              <a:ext uri="{FF2B5EF4-FFF2-40B4-BE49-F238E27FC236}">
                <a16:creationId xmlns:a16="http://schemas.microsoft.com/office/drawing/2014/main" id="{FFA996DC-A7DB-4C8C-B242-C5F7D30C522D}"/>
              </a:ext>
            </a:extLst>
          </p:cNvPr>
          <p:cNvSpPr>
            <a:spLocks noChangeArrowheads="1"/>
          </p:cNvSpPr>
          <p:nvPr/>
        </p:nvSpPr>
        <p:spPr bwMode="auto">
          <a:xfrm>
            <a:off x="4189413" y="2492375"/>
            <a:ext cx="936625" cy="422275"/>
          </a:xfrm>
          <a:prstGeom prst="rect">
            <a:avLst/>
          </a:prstGeom>
          <a:gradFill rotWithShape="0">
            <a:gsLst>
              <a:gs pos="0">
                <a:srgbClr val="175E5E"/>
              </a:gs>
              <a:gs pos="50000">
                <a:srgbClr val="33CCCC"/>
              </a:gs>
              <a:gs pos="100000">
                <a:srgbClr val="175E5E"/>
              </a:gs>
            </a:gsLst>
            <a:lin ang="5400000" scaled="1"/>
          </a:gradFill>
          <a:ln w="9525">
            <a:noFill/>
            <a:miter lim="800000"/>
            <a:headEnd/>
            <a:tailEnd/>
          </a:ln>
        </p:spPr>
        <p:txBody>
          <a:bodyPr wrap="none" anchor="ctr"/>
          <a:lstStyle/>
          <a:p>
            <a:pPr algn="ctr" defTabSz="914400" eaLnBrk="1" hangingPunct="1"/>
            <a:r>
              <a:rPr lang="zh-CN" altLang="en-US" sz="1400" b="1">
                <a:solidFill>
                  <a:srgbClr val="000000"/>
                </a:solidFill>
                <a:latin typeface="Dotum" pitchFamily="34" charset="-127"/>
                <a:ea typeface="Dotum" pitchFamily="34" charset="-127"/>
              </a:rPr>
              <a:t>ShiftRows</a:t>
            </a:r>
            <a:endParaRPr lang="zh-CN" altLang="en-US" sz="2400" b="1">
              <a:solidFill>
                <a:srgbClr val="000000"/>
              </a:solidFill>
              <a:latin typeface="Garamond" pitchFamily="18" charset="0"/>
              <a:ea typeface="宋体" charset="-122"/>
            </a:endParaRPr>
          </a:p>
        </p:txBody>
      </p:sp>
      <p:sp>
        <p:nvSpPr>
          <p:cNvPr id="9" name="Rectangle 13">
            <a:extLst>
              <a:ext uri="{FF2B5EF4-FFF2-40B4-BE49-F238E27FC236}">
                <a16:creationId xmlns:a16="http://schemas.microsoft.com/office/drawing/2014/main" id="{62E4902B-5813-4868-AEBD-D3AD452D46D2}"/>
              </a:ext>
            </a:extLst>
          </p:cNvPr>
          <p:cNvSpPr>
            <a:spLocks noChangeArrowheads="1"/>
          </p:cNvSpPr>
          <p:nvPr/>
        </p:nvSpPr>
        <p:spPr bwMode="auto">
          <a:xfrm>
            <a:off x="5926138" y="2492375"/>
            <a:ext cx="1120775" cy="422275"/>
          </a:xfrm>
          <a:prstGeom prst="rect">
            <a:avLst/>
          </a:prstGeom>
          <a:gradFill rotWithShape="0">
            <a:gsLst>
              <a:gs pos="0">
                <a:srgbClr val="175E5E"/>
              </a:gs>
              <a:gs pos="50000">
                <a:srgbClr val="33CCCC"/>
              </a:gs>
              <a:gs pos="100000">
                <a:srgbClr val="175E5E"/>
              </a:gs>
            </a:gsLst>
            <a:lin ang="5400000" scaled="1"/>
          </a:gradFill>
          <a:ln w="9525">
            <a:noFill/>
            <a:miter lim="800000"/>
            <a:headEnd/>
            <a:tailEnd/>
          </a:ln>
        </p:spPr>
        <p:txBody>
          <a:bodyPr wrap="none" anchor="ctr"/>
          <a:lstStyle/>
          <a:p>
            <a:pPr algn="ctr" defTabSz="914400" eaLnBrk="1" hangingPunct="1"/>
            <a:r>
              <a:rPr lang="zh-CN" altLang="en-US" sz="1400" b="1">
                <a:solidFill>
                  <a:srgbClr val="000000"/>
                </a:solidFill>
                <a:latin typeface="Dotum" pitchFamily="34" charset="-127"/>
                <a:ea typeface="Dotum" pitchFamily="34" charset="-127"/>
              </a:rPr>
              <a:t>MixColumns</a:t>
            </a:r>
            <a:endParaRPr lang="zh-CN" altLang="en-US" sz="2400" b="1">
              <a:solidFill>
                <a:srgbClr val="000000"/>
              </a:solidFill>
              <a:latin typeface="Garamond" pitchFamily="18" charset="0"/>
              <a:ea typeface="宋体" charset="-122"/>
            </a:endParaRPr>
          </a:p>
        </p:txBody>
      </p:sp>
      <p:sp>
        <p:nvSpPr>
          <p:cNvPr id="10" name="Rectangle 14">
            <a:extLst>
              <a:ext uri="{FF2B5EF4-FFF2-40B4-BE49-F238E27FC236}">
                <a16:creationId xmlns:a16="http://schemas.microsoft.com/office/drawing/2014/main" id="{1CF99172-254D-4405-8F07-26B713202959}"/>
              </a:ext>
            </a:extLst>
          </p:cNvPr>
          <p:cNvSpPr>
            <a:spLocks noChangeArrowheads="1"/>
          </p:cNvSpPr>
          <p:nvPr/>
        </p:nvSpPr>
        <p:spPr bwMode="auto">
          <a:xfrm>
            <a:off x="5264150" y="5086350"/>
            <a:ext cx="1039813" cy="422275"/>
          </a:xfrm>
          <a:prstGeom prst="rect">
            <a:avLst/>
          </a:prstGeom>
          <a:gradFill rotWithShape="0">
            <a:gsLst>
              <a:gs pos="0">
                <a:srgbClr val="175E5E"/>
              </a:gs>
              <a:gs pos="50000">
                <a:srgbClr val="33CCCC"/>
              </a:gs>
              <a:gs pos="100000">
                <a:srgbClr val="175E5E"/>
              </a:gs>
            </a:gsLst>
            <a:lin ang="5400000" scaled="1"/>
          </a:gradFill>
          <a:ln w="9525">
            <a:noFill/>
            <a:miter lim="800000"/>
            <a:headEnd/>
            <a:tailEnd/>
          </a:ln>
        </p:spPr>
        <p:txBody>
          <a:bodyPr wrap="none" anchor="ctr"/>
          <a:lstStyle/>
          <a:p>
            <a:pPr algn="ctr" defTabSz="914400" eaLnBrk="1" hangingPunct="1"/>
            <a:r>
              <a:rPr lang="zh-CN" altLang="en-US" sz="1400" b="1" dirty="0">
                <a:solidFill>
                  <a:srgbClr val="000000"/>
                </a:solidFill>
                <a:latin typeface="Dotum" pitchFamily="34" charset="-127"/>
                <a:ea typeface="Dotum" pitchFamily="34" charset="-127"/>
              </a:rPr>
              <a:t>ShiftRows</a:t>
            </a:r>
            <a:endParaRPr lang="zh-CN" altLang="en-US" sz="2400" b="1" dirty="0">
              <a:solidFill>
                <a:srgbClr val="000000"/>
              </a:solidFill>
              <a:latin typeface="Garamond" pitchFamily="18" charset="0"/>
              <a:ea typeface="宋体" charset="-122"/>
            </a:endParaRPr>
          </a:p>
        </p:txBody>
      </p:sp>
      <p:sp>
        <p:nvSpPr>
          <p:cNvPr id="11" name="Line 15">
            <a:extLst>
              <a:ext uri="{FF2B5EF4-FFF2-40B4-BE49-F238E27FC236}">
                <a16:creationId xmlns:a16="http://schemas.microsoft.com/office/drawing/2014/main" id="{A909A60B-E7A2-4288-ABC2-55FA272AB3B3}"/>
              </a:ext>
            </a:extLst>
          </p:cNvPr>
          <p:cNvSpPr>
            <a:spLocks noChangeShapeType="1"/>
          </p:cNvSpPr>
          <p:nvPr/>
        </p:nvSpPr>
        <p:spPr bwMode="auto">
          <a:xfrm>
            <a:off x="1365250" y="1736725"/>
            <a:ext cx="1588" cy="766763"/>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12" name="Line 16">
            <a:extLst>
              <a:ext uri="{FF2B5EF4-FFF2-40B4-BE49-F238E27FC236}">
                <a16:creationId xmlns:a16="http://schemas.microsoft.com/office/drawing/2014/main" id="{35429BDB-A1E6-448F-9FA9-490E406E1AB9}"/>
              </a:ext>
            </a:extLst>
          </p:cNvPr>
          <p:cNvSpPr>
            <a:spLocks noChangeShapeType="1"/>
          </p:cNvSpPr>
          <p:nvPr/>
        </p:nvSpPr>
        <p:spPr bwMode="auto">
          <a:xfrm flipV="1">
            <a:off x="1365250" y="2925763"/>
            <a:ext cx="1588" cy="811212"/>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13" name="Line 17">
            <a:extLst>
              <a:ext uri="{FF2B5EF4-FFF2-40B4-BE49-F238E27FC236}">
                <a16:creationId xmlns:a16="http://schemas.microsoft.com/office/drawing/2014/main" id="{88D3F89B-2837-417B-A4C9-ADB3BBD52340}"/>
              </a:ext>
            </a:extLst>
          </p:cNvPr>
          <p:cNvSpPr>
            <a:spLocks noChangeShapeType="1"/>
          </p:cNvSpPr>
          <p:nvPr/>
        </p:nvSpPr>
        <p:spPr bwMode="auto">
          <a:xfrm>
            <a:off x="1982788" y="2732088"/>
            <a:ext cx="549275" cy="0"/>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14" name="Line 18">
            <a:extLst>
              <a:ext uri="{FF2B5EF4-FFF2-40B4-BE49-F238E27FC236}">
                <a16:creationId xmlns:a16="http://schemas.microsoft.com/office/drawing/2014/main" id="{2CE8C5D7-8781-409C-81C9-C7A85AA611DA}"/>
              </a:ext>
            </a:extLst>
          </p:cNvPr>
          <p:cNvSpPr>
            <a:spLocks noChangeShapeType="1"/>
          </p:cNvSpPr>
          <p:nvPr/>
        </p:nvSpPr>
        <p:spPr bwMode="auto">
          <a:xfrm>
            <a:off x="3560763" y="2720975"/>
            <a:ext cx="617537" cy="0"/>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15" name="Line 19">
            <a:extLst>
              <a:ext uri="{FF2B5EF4-FFF2-40B4-BE49-F238E27FC236}">
                <a16:creationId xmlns:a16="http://schemas.microsoft.com/office/drawing/2014/main" id="{EBBEF61F-EDE1-4B53-BF7F-00FC4A050E96}"/>
              </a:ext>
            </a:extLst>
          </p:cNvPr>
          <p:cNvSpPr>
            <a:spLocks noChangeShapeType="1"/>
          </p:cNvSpPr>
          <p:nvPr/>
        </p:nvSpPr>
        <p:spPr bwMode="auto">
          <a:xfrm>
            <a:off x="5137150" y="2708275"/>
            <a:ext cx="777875" cy="1588"/>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16" name="Line 20">
            <a:extLst>
              <a:ext uri="{FF2B5EF4-FFF2-40B4-BE49-F238E27FC236}">
                <a16:creationId xmlns:a16="http://schemas.microsoft.com/office/drawing/2014/main" id="{BE9C6535-94EE-4B2E-B97D-EF987FE41DC8}"/>
              </a:ext>
            </a:extLst>
          </p:cNvPr>
          <p:cNvSpPr>
            <a:spLocks noChangeShapeType="1"/>
          </p:cNvSpPr>
          <p:nvPr/>
        </p:nvSpPr>
        <p:spPr bwMode="auto">
          <a:xfrm>
            <a:off x="7069138" y="2720975"/>
            <a:ext cx="639762" cy="0"/>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17" name="Line 21">
            <a:extLst>
              <a:ext uri="{FF2B5EF4-FFF2-40B4-BE49-F238E27FC236}">
                <a16:creationId xmlns:a16="http://schemas.microsoft.com/office/drawing/2014/main" id="{B2FFB11B-B35A-4AF5-A93B-E1B8E39F68D3}"/>
              </a:ext>
            </a:extLst>
          </p:cNvPr>
          <p:cNvSpPr>
            <a:spLocks noChangeShapeType="1"/>
          </p:cNvSpPr>
          <p:nvPr/>
        </p:nvSpPr>
        <p:spPr bwMode="auto">
          <a:xfrm>
            <a:off x="8407400" y="2936875"/>
            <a:ext cx="0" cy="606425"/>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18" name="Line 22">
            <a:extLst>
              <a:ext uri="{FF2B5EF4-FFF2-40B4-BE49-F238E27FC236}">
                <a16:creationId xmlns:a16="http://schemas.microsoft.com/office/drawing/2014/main" id="{B21519E4-0F33-4DC3-9F48-027F37E391D9}"/>
              </a:ext>
            </a:extLst>
          </p:cNvPr>
          <p:cNvSpPr>
            <a:spLocks noChangeShapeType="1"/>
          </p:cNvSpPr>
          <p:nvPr/>
        </p:nvSpPr>
        <p:spPr bwMode="auto">
          <a:xfrm flipH="1">
            <a:off x="3868738" y="5292725"/>
            <a:ext cx="1382712" cy="0"/>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19" name="AutoShape 23">
            <a:extLst>
              <a:ext uri="{FF2B5EF4-FFF2-40B4-BE49-F238E27FC236}">
                <a16:creationId xmlns:a16="http://schemas.microsoft.com/office/drawing/2014/main" id="{350587B7-E248-404F-BD42-AD00A52D4B60}"/>
              </a:ext>
            </a:extLst>
          </p:cNvPr>
          <p:cNvSpPr>
            <a:spLocks noChangeArrowheads="1"/>
          </p:cNvSpPr>
          <p:nvPr/>
        </p:nvSpPr>
        <p:spPr bwMode="auto">
          <a:xfrm rot="2220000">
            <a:off x="7997825" y="3636963"/>
            <a:ext cx="811213" cy="608012"/>
          </a:xfrm>
          <a:prstGeom prst="parallelogram">
            <a:avLst>
              <a:gd name="adj" fmla="val 28210"/>
            </a:avLst>
          </a:prstGeom>
          <a:gradFill rotWithShape="0">
            <a:gsLst>
              <a:gs pos="0">
                <a:srgbClr val="FF9900"/>
              </a:gs>
              <a:gs pos="100000">
                <a:srgbClr val="754600"/>
              </a:gs>
            </a:gsLst>
            <a:path path="shape">
              <a:fillToRect l="50000" t="50000" r="50000" b="50000"/>
            </a:path>
          </a:gradFill>
          <a:ln w="9525">
            <a:noFill/>
            <a:miter lim="800000"/>
            <a:headEnd/>
            <a:tailEnd/>
          </a:ln>
        </p:spPr>
        <p:txBody>
          <a:bodyPr wrap="none" anchor="ctr"/>
          <a:lstStyle/>
          <a:p>
            <a:pPr algn="ctr" defTabSz="914400" eaLnBrk="1" hangingPunct="1"/>
            <a:endParaRPr lang="zh-CN" altLang="en-US" b="1">
              <a:solidFill>
                <a:srgbClr val="FF0000"/>
              </a:solidFill>
              <a:latin typeface="Garamond" pitchFamily="18" charset="0"/>
              <a:ea typeface="MingLiU" pitchFamily="49" charset="-120"/>
            </a:endParaRPr>
          </a:p>
        </p:txBody>
      </p:sp>
      <p:sp>
        <p:nvSpPr>
          <p:cNvPr id="20" name="Text Box 24">
            <a:extLst>
              <a:ext uri="{FF2B5EF4-FFF2-40B4-BE49-F238E27FC236}">
                <a16:creationId xmlns:a16="http://schemas.microsoft.com/office/drawing/2014/main" id="{74C9CD8F-5AF6-4DAE-9CB3-6F74F8A00C1D}"/>
              </a:ext>
            </a:extLst>
          </p:cNvPr>
          <p:cNvSpPr txBox="1">
            <a:spLocks noChangeArrowheads="1"/>
          </p:cNvSpPr>
          <p:nvPr/>
        </p:nvSpPr>
        <p:spPr bwMode="auto">
          <a:xfrm>
            <a:off x="7894638" y="3754438"/>
            <a:ext cx="1058862" cy="366712"/>
          </a:xfrm>
          <a:prstGeom prst="rect">
            <a:avLst/>
          </a:prstGeom>
          <a:noFill/>
          <a:ln w="9525">
            <a:noFill/>
            <a:miter lim="800000"/>
            <a:headEnd/>
            <a:tailEnd/>
          </a:ln>
        </p:spPr>
        <p:txBody>
          <a:bodyPr wrap="none" anchor="ctr">
            <a:spAutoFit/>
          </a:bodyPr>
          <a:lstStyle/>
          <a:p>
            <a:pPr algn="ctr" defTabSz="914400" eaLnBrk="1" hangingPunct="1"/>
            <a:r>
              <a:rPr lang="zh-CN" altLang="en-US" b="1">
                <a:solidFill>
                  <a:srgbClr val="FF0000"/>
                </a:solidFill>
                <a:latin typeface="Garamond" pitchFamily="18" charset="0"/>
                <a:ea typeface="宋体" charset="-122"/>
              </a:rPr>
              <a:t>第n轮？ </a:t>
            </a:r>
            <a:endParaRPr lang="zh-CN" altLang="en-US" b="1">
              <a:solidFill>
                <a:srgbClr val="FF0000"/>
              </a:solidFill>
              <a:latin typeface="Garamond" pitchFamily="18" charset="0"/>
              <a:ea typeface="MingLiU" pitchFamily="49" charset="-120"/>
            </a:endParaRPr>
          </a:p>
        </p:txBody>
      </p:sp>
      <p:sp>
        <p:nvSpPr>
          <p:cNvPr id="21" name="Line 25">
            <a:extLst>
              <a:ext uri="{FF2B5EF4-FFF2-40B4-BE49-F238E27FC236}">
                <a16:creationId xmlns:a16="http://schemas.microsoft.com/office/drawing/2014/main" id="{360C16CA-48BA-42C2-9043-851126D881E5}"/>
              </a:ext>
            </a:extLst>
          </p:cNvPr>
          <p:cNvSpPr>
            <a:spLocks noChangeShapeType="1"/>
          </p:cNvSpPr>
          <p:nvPr/>
        </p:nvSpPr>
        <p:spPr bwMode="auto">
          <a:xfrm>
            <a:off x="8407400" y="4332288"/>
            <a:ext cx="0" cy="754062"/>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22" name="Line 26">
            <a:extLst>
              <a:ext uri="{FF2B5EF4-FFF2-40B4-BE49-F238E27FC236}">
                <a16:creationId xmlns:a16="http://schemas.microsoft.com/office/drawing/2014/main" id="{DBFAF3BF-FAD6-4AB2-BC32-97EA134D20EF}"/>
              </a:ext>
            </a:extLst>
          </p:cNvPr>
          <p:cNvSpPr>
            <a:spLocks noChangeShapeType="1"/>
          </p:cNvSpPr>
          <p:nvPr/>
        </p:nvSpPr>
        <p:spPr bwMode="auto">
          <a:xfrm flipH="1">
            <a:off x="6292850" y="5280025"/>
            <a:ext cx="1543050" cy="1588"/>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23" name="Line 27">
            <a:extLst>
              <a:ext uri="{FF2B5EF4-FFF2-40B4-BE49-F238E27FC236}">
                <a16:creationId xmlns:a16="http://schemas.microsoft.com/office/drawing/2014/main" id="{17D80C31-25E5-4AF8-83CD-E447ECD31817}"/>
              </a:ext>
            </a:extLst>
          </p:cNvPr>
          <p:cNvSpPr>
            <a:spLocks noChangeShapeType="1"/>
          </p:cNvSpPr>
          <p:nvPr/>
        </p:nvSpPr>
        <p:spPr bwMode="auto">
          <a:xfrm flipH="1">
            <a:off x="3057525" y="3932238"/>
            <a:ext cx="4857750" cy="0"/>
          </a:xfrm>
          <a:prstGeom prst="line">
            <a:avLst/>
          </a:prstGeom>
          <a:noFill/>
          <a:ln w="28575">
            <a:solidFill>
              <a:srgbClr val="000000"/>
            </a:solidFill>
            <a:round/>
            <a:headEnd/>
            <a:tailEn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24" name="Line 28">
            <a:extLst>
              <a:ext uri="{FF2B5EF4-FFF2-40B4-BE49-F238E27FC236}">
                <a16:creationId xmlns:a16="http://schemas.microsoft.com/office/drawing/2014/main" id="{AC68681A-AF1E-405B-9B1A-8FADE3B65D0C}"/>
              </a:ext>
            </a:extLst>
          </p:cNvPr>
          <p:cNvSpPr>
            <a:spLocks noChangeShapeType="1"/>
          </p:cNvSpPr>
          <p:nvPr/>
        </p:nvSpPr>
        <p:spPr bwMode="auto">
          <a:xfrm flipV="1">
            <a:off x="3068638" y="2903538"/>
            <a:ext cx="1587" cy="1039812"/>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25" name="Text Box 29">
            <a:extLst>
              <a:ext uri="{FF2B5EF4-FFF2-40B4-BE49-F238E27FC236}">
                <a16:creationId xmlns:a16="http://schemas.microsoft.com/office/drawing/2014/main" id="{69FB0CB8-F420-4499-983E-29A4E88F57AA}"/>
              </a:ext>
            </a:extLst>
          </p:cNvPr>
          <p:cNvSpPr txBox="1">
            <a:spLocks noChangeArrowheads="1"/>
          </p:cNvSpPr>
          <p:nvPr/>
        </p:nvSpPr>
        <p:spPr bwMode="auto">
          <a:xfrm>
            <a:off x="7094538" y="3475038"/>
            <a:ext cx="487362" cy="457200"/>
          </a:xfrm>
          <a:prstGeom prst="rect">
            <a:avLst/>
          </a:prstGeom>
          <a:noFill/>
          <a:ln w="9525">
            <a:noFill/>
            <a:miter lim="800000"/>
            <a:headEnd/>
            <a:tailEnd/>
          </a:ln>
        </p:spPr>
        <p:txBody>
          <a:bodyPr wrap="none" anchor="ctr">
            <a:spAutoFit/>
          </a:bodyPr>
          <a:lstStyle/>
          <a:p>
            <a:pPr algn="ctr" defTabSz="914400" eaLnBrk="1" hangingPunct="1"/>
            <a:r>
              <a:rPr lang="zh-CN" altLang="en-US" sz="2400" b="1">
                <a:solidFill>
                  <a:srgbClr val="FF9900"/>
                </a:solidFill>
                <a:latin typeface="Garamond" pitchFamily="18" charset="0"/>
                <a:ea typeface="宋体" charset="-122"/>
              </a:rPr>
              <a:t>否</a:t>
            </a:r>
            <a:endParaRPr lang="zh-CN" altLang="en-US" sz="2400" b="1">
              <a:solidFill>
                <a:srgbClr val="FF9900"/>
              </a:solidFill>
              <a:latin typeface="Garamond" pitchFamily="18" charset="0"/>
              <a:ea typeface="MingLiU" pitchFamily="49" charset="-120"/>
            </a:endParaRPr>
          </a:p>
        </p:txBody>
      </p:sp>
      <p:sp>
        <p:nvSpPr>
          <p:cNvPr id="26" name="Text Box 30">
            <a:extLst>
              <a:ext uri="{FF2B5EF4-FFF2-40B4-BE49-F238E27FC236}">
                <a16:creationId xmlns:a16="http://schemas.microsoft.com/office/drawing/2014/main" id="{B0DA8FCB-B1DA-4546-845D-46E4738A8FBD}"/>
              </a:ext>
            </a:extLst>
          </p:cNvPr>
          <p:cNvSpPr txBox="1">
            <a:spLocks noChangeArrowheads="1"/>
          </p:cNvSpPr>
          <p:nvPr/>
        </p:nvSpPr>
        <p:spPr bwMode="auto">
          <a:xfrm>
            <a:off x="7837488" y="4435475"/>
            <a:ext cx="487362" cy="457200"/>
          </a:xfrm>
          <a:prstGeom prst="rect">
            <a:avLst/>
          </a:prstGeom>
          <a:noFill/>
          <a:ln w="9525">
            <a:noFill/>
            <a:miter lim="800000"/>
            <a:headEnd/>
            <a:tailEnd/>
          </a:ln>
        </p:spPr>
        <p:txBody>
          <a:bodyPr wrap="none" anchor="ctr">
            <a:spAutoFit/>
          </a:bodyPr>
          <a:lstStyle/>
          <a:p>
            <a:pPr algn="ctr" defTabSz="914400" eaLnBrk="1" hangingPunct="1"/>
            <a:r>
              <a:rPr lang="zh-CN" altLang="en-US" sz="2400" b="1">
                <a:solidFill>
                  <a:srgbClr val="99CC00"/>
                </a:solidFill>
                <a:latin typeface="Garamond" pitchFamily="18" charset="0"/>
                <a:ea typeface="宋体" charset="-122"/>
              </a:rPr>
              <a:t>是</a:t>
            </a:r>
            <a:endParaRPr lang="zh-CN" altLang="en-US" sz="2400" b="1">
              <a:solidFill>
                <a:srgbClr val="99CC00"/>
              </a:solidFill>
              <a:latin typeface="Garamond" pitchFamily="18" charset="0"/>
              <a:ea typeface="MingLiU" pitchFamily="49" charset="-120"/>
            </a:endParaRPr>
          </a:p>
        </p:txBody>
      </p:sp>
      <p:sp>
        <p:nvSpPr>
          <p:cNvPr id="27" name="Line 31">
            <a:extLst>
              <a:ext uri="{FF2B5EF4-FFF2-40B4-BE49-F238E27FC236}">
                <a16:creationId xmlns:a16="http://schemas.microsoft.com/office/drawing/2014/main" id="{802650BF-5F09-4204-B521-5DE7B60FA47A}"/>
              </a:ext>
            </a:extLst>
          </p:cNvPr>
          <p:cNvSpPr>
            <a:spLocks noChangeShapeType="1"/>
          </p:cNvSpPr>
          <p:nvPr/>
        </p:nvSpPr>
        <p:spPr bwMode="auto">
          <a:xfrm flipV="1">
            <a:off x="3251200" y="5508625"/>
            <a:ext cx="1588" cy="606425"/>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28" name="Line 32">
            <a:extLst>
              <a:ext uri="{FF2B5EF4-FFF2-40B4-BE49-F238E27FC236}">
                <a16:creationId xmlns:a16="http://schemas.microsoft.com/office/drawing/2014/main" id="{7DA5E245-8254-4E78-B8F5-E7011974C29E}"/>
              </a:ext>
            </a:extLst>
          </p:cNvPr>
          <p:cNvSpPr>
            <a:spLocks noChangeShapeType="1"/>
          </p:cNvSpPr>
          <p:nvPr/>
        </p:nvSpPr>
        <p:spPr bwMode="auto">
          <a:xfrm flipH="1">
            <a:off x="1708150" y="5303838"/>
            <a:ext cx="914400" cy="0"/>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29" name="Text Box 33">
            <a:extLst>
              <a:ext uri="{FF2B5EF4-FFF2-40B4-BE49-F238E27FC236}">
                <a16:creationId xmlns:a16="http://schemas.microsoft.com/office/drawing/2014/main" id="{1EEF7F77-ABFD-49EA-A0AE-F571D5777838}"/>
              </a:ext>
            </a:extLst>
          </p:cNvPr>
          <p:cNvSpPr txBox="1">
            <a:spLocks noChangeArrowheads="1"/>
          </p:cNvSpPr>
          <p:nvPr/>
        </p:nvSpPr>
        <p:spPr bwMode="auto">
          <a:xfrm>
            <a:off x="1462088" y="3235325"/>
            <a:ext cx="873125" cy="457200"/>
          </a:xfrm>
          <a:prstGeom prst="rect">
            <a:avLst/>
          </a:prstGeom>
          <a:noFill/>
          <a:ln w="9525">
            <a:noFill/>
            <a:miter lim="800000"/>
            <a:headEnd/>
            <a:tailEnd/>
          </a:ln>
        </p:spPr>
        <p:txBody>
          <a:bodyPr wrap="none" anchor="ctr">
            <a:spAutoFit/>
          </a:bodyPr>
          <a:lstStyle/>
          <a:p>
            <a:pPr algn="ctr" defTabSz="914400" eaLnBrk="1" hangingPunct="1"/>
            <a:r>
              <a:rPr lang="zh-CN" altLang="en-US" sz="2400" b="1">
                <a:solidFill>
                  <a:srgbClr val="009A96"/>
                </a:solidFill>
                <a:latin typeface="Garamond" pitchFamily="18" charset="0"/>
                <a:ea typeface="宋体" charset="-122"/>
              </a:rPr>
              <a:t>明 文</a:t>
            </a:r>
            <a:endParaRPr lang="zh-CN" altLang="en-US" sz="2400" b="1">
              <a:solidFill>
                <a:srgbClr val="009A96"/>
              </a:solidFill>
              <a:latin typeface="Garamond" pitchFamily="18" charset="0"/>
              <a:ea typeface="MingLiU" pitchFamily="49" charset="-120"/>
            </a:endParaRPr>
          </a:p>
        </p:txBody>
      </p:sp>
      <p:sp>
        <p:nvSpPr>
          <p:cNvPr id="30" name="Text Box 34">
            <a:extLst>
              <a:ext uri="{FF2B5EF4-FFF2-40B4-BE49-F238E27FC236}">
                <a16:creationId xmlns:a16="http://schemas.microsoft.com/office/drawing/2014/main" id="{51EA7520-A0C1-4087-ACE5-0BDE7380D5B7}"/>
              </a:ext>
            </a:extLst>
          </p:cNvPr>
          <p:cNvSpPr txBox="1">
            <a:spLocks noChangeArrowheads="1"/>
          </p:cNvSpPr>
          <p:nvPr/>
        </p:nvSpPr>
        <p:spPr bwMode="auto">
          <a:xfrm>
            <a:off x="3240088" y="5622925"/>
            <a:ext cx="1179512" cy="457200"/>
          </a:xfrm>
          <a:prstGeom prst="rect">
            <a:avLst/>
          </a:prstGeom>
          <a:noFill/>
          <a:ln w="9525">
            <a:noFill/>
            <a:miter lim="800000"/>
            <a:headEnd/>
            <a:tailEnd/>
          </a:ln>
        </p:spPr>
        <p:txBody>
          <a:bodyPr wrap="none" anchor="ctr">
            <a:spAutoFit/>
          </a:bodyPr>
          <a:lstStyle/>
          <a:p>
            <a:pPr algn="ctr" defTabSz="914400" eaLnBrk="1" hangingPunct="1"/>
            <a:r>
              <a:rPr lang="zh-CN" altLang="en-US" sz="2400" b="1">
                <a:solidFill>
                  <a:srgbClr val="FF3300"/>
                </a:solidFill>
                <a:latin typeface="Garamond" pitchFamily="18" charset="0"/>
                <a:ea typeface="宋体" charset="-122"/>
              </a:rPr>
              <a:t>子密钥 </a:t>
            </a:r>
            <a:endParaRPr lang="zh-CN" altLang="en-US" sz="2400" b="1">
              <a:solidFill>
                <a:srgbClr val="FF3300"/>
              </a:solidFill>
              <a:latin typeface="Garamond" pitchFamily="18" charset="0"/>
              <a:ea typeface="MingLiU" pitchFamily="49" charset="-120"/>
            </a:endParaRPr>
          </a:p>
        </p:txBody>
      </p:sp>
      <p:sp>
        <p:nvSpPr>
          <p:cNvPr id="31" name="Text Box 35">
            <a:extLst>
              <a:ext uri="{FF2B5EF4-FFF2-40B4-BE49-F238E27FC236}">
                <a16:creationId xmlns:a16="http://schemas.microsoft.com/office/drawing/2014/main" id="{D7582DEF-970B-4E5D-8D36-F5D3E818F9E6}"/>
              </a:ext>
            </a:extLst>
          </p:cNvPr>
          <p:cNvSpPr txBox="1">
            <a:spLocks noChangeArrowheads="1"/>
          </p:cNvSpPr>
          <p:nvPr/>
        </p:nvSpPr>
        <p:spPr bwMode="auto">
          <a:xfrm>
            <a:off x="1552575" y="5349875"/>
            <a:ext cx="873125" cy="457200"/>
          </a:xfrm>
          <a:prstGeom prst="rect">
            <a:avLst/>
          </a:prstGeom>
          <a:noFill/>
          <a:ln w="9525">
            <a:noFill/>
            <a:miter lim="800000"/>
            <a:headEnd/>
            <a:tailEnd/>
          </a:ln>
        </p:spPr>
        <p:txBody>
          <a:bodyPr wrap="none" anchor="ctr">
            <a:spAutoFit/>
          </a:bodyPr>
          <a:lstStyle/>
          <a:p>
            <a:pPr algn="ctr" defTabSz="914400" eaLnBrk="1" hangingPunct="1"/>
            <a:r>
              <a:rPr lang="zh-CN" altLang="en-US" sz="2400" b="1">
                <a:solidFill>
                  <a:srgbClr val="FF3300"/>
                </a:solidFill>
                <a:latin typeface="Garamond" pitchFamily="18" charset="0"/>
                <a:ea typeface="宋体" charset="-122"/>
              </a:rPr>
              <a:t>密文 </a:t>
            </a:r>
            <a:endParaRPr lang="zh-CN" altLang="en-US" sz="2400" b="1">
              <a:solidFill>
                <a:srgbClr val="FF3300"/>
              </a:solidFill>
              <a:latin typeface="Garamond" pitchFamily="18" charset="0"/>
              <a:ea typeface="MingLiU" pitchFamily="49" charset="-120"/>
            </a:endParaRPr>
          </a:p>
        </p:txBody>
      </p:sp>
      <p:sp>
        <p:nvSpPr>
          <p:cNvPr id="32" name="Text Box 36">
            <a:extLst>
              <a:ext uri="{FF2B5EF4-FFF2-40B4-BE49-F238E27FC236}">
                <a16:creationId xmlns:a16="http://schemas.microsoft.com/office/drawing/2014/main" id="{ACE960E4-591B-4500-920E-82DAB82A668C}"/>
              </a:ext>
            </a:extLst>
          </p:cNvPr>
          <p:cNvSpPr txBox="1">
            <a:spLocks noChangeArrowheads="1"/>
          </p:cNvSpPr>
          <p:nvPr/>
        </p:nvSpPr>
        <p:spPr bwMode="auto">
          <a:xfrm>
            <a:off x="1484313" y="1657350"/>
            <a:ext cx="1103312" cy="457200"/>
          </a:xfrm>
          <a:prstGeom prst="rect">
            <a:avLst/>
          </a:prstGeom>
          <a:noFill/>
          <a:ln w="9525">
            <a:noFill/>
            <a:miter lim="800000"/>
            <a:headEnd/>
            <a:tailEnd/>
          </a:ln>
        </p:spPr>
        <p:txBody>
          <a:bodyPr wrap="none" anchor="ctr">
            <a:spAutoFit/>
          </a:bodyPr>
          <a:lstStyle/>
          <a:p>
            <a:pPr algn="ctr" defTabSz="914400" eaLnBrk="1" hangingPunct="1"/>
            <a:r>
              <a:rPr lang="zh-CN" altLang="en-US" sz="2400" b="1">
                <a:solidFill>
                  <a:srgbClr val="009A96"/>
                </a:solidFill>
                <a:latin typeface="Garamond" pitchFamily="18" charset="0"/>
                <a:ea typeface="宋体" charset="-122"/>
              </a:rPr>
              <a:t>子密钥</a:t>
            </a:r>
            <a:endParaRPr lang="zh-CN" altLang="en-US" sz="2400" b="1">
              <a:solidFill>
                <a:srgbClr val="009A96"/>
              </a:solidFill>
              <a:latin typeface="Garamond" pitchFamily="18" charset="0"/>
              <a:ea typeface="MingLiU" pitchFamily="49" charset="-120"/>
            </a:endParaRPr>
          </a:p>
        </p:txBody>
      </p:sp>
      <p:sp>
        <p:nvSpPr>
          <p:cNvPr id="33" name="Line 37">
            <a:extLst>
              <a:ext uri="{FF2B5EF4-FFF2-40B4-BE49-F238E27FC236}">
                <a16:creationId xmlns:a16="http://schemas.microsoft.com/office/drawing/2014/main" id="{A89720C3-627C-4210-A0C5-DC8EDC729BE4}"/>
              </a:ext>
            </a:extLst>
          </p:cNvPr>
          <p:cNvSpPr>
            <a:spLocks noChangeShapeType="1"/>
          </p:cNvSpPr>
          <p:nvPr/>
        </p:nvSpPr>
        <p:spPr bwMode="auto">
          <a:xfrm>
            <a:off x="8394700" y="1725613"/>
            <a:ext cx="1588" cy="766762"/>
          </a:xfrm>
          <a:prstGeom prst="line">
            <a:avLst/>
          </a:prstGeom>
          <a:noFill/>
          <a:ln w="28575">
            <a:solidFill>
              <a:srgbClr val="000000"/>
            </a:solidFill>
            <a:round/>
            <a:headEnd/>
            <a:tailEnd type="triangle" w="med" len="med"/>
          </a:ln>
        </p:spPr>
        <p:txBody>
          <a:bodyPr wrap="none" anchor="ctr"/>
          <a:lstStyle/>
          <a:p>
            <a:pPr defTabSz="914400" eaLnBrk="1" hangingPunct="1"/>
            <a:endParaRPr lang="zh-CN" altLang="en-US" b="1">
              <a:solidFill>
                <a:srgbClr val="000000"/>
              </a:solidFill>
              <a:latin typeface="Verdana" pitchFamily="34" charset="0"/>
              <a:ea typeface="宋体" charset="-122"/>
            </a:endParaRPr>
          </a:p>
        </p:txBody>
      </p:sp>
      <p:sp>
        <p:nvSpPr>
          <p:cNvPr id="34" name="Text Box 38">
            <a:extLst>
              <a:ext uri="{FF2B5EF4-FFF2-40B4-BE49-F238E27FC236}">
                <a16:creationId xmlns:a16="http://schemas.microsoft.com/office/drawing/2014/main" id="{30C8643D-2278-4759-8E50-69AC377761AF}"/>
              </a:ext>
            </a:extLst>
          </p:cNvPr>
          <p:cNvSpPr txBox="1">
            <a:spLocks noChangeArrowheads="1"/>
          </p:cNvSpPr>
          <p:nvPr/>
        </p:nvSpPr>
        <p:spPr bwMode="auto">
          <a:xfrm>
            <a:off x="7196138" y="1657350"/>
            <a:ext cx="1179512" cy="457200"/>
          </a:xfrm>
          <a:prstGeom prst="rect">
            <a:avLst/>
          </a:prstGeom>
          <a:noFill/>
          <a:ln w="9525">
            <a:noFill/>
            <a:miter lim="800000"/>
            <a:headEnd/>
            <a:tailEnd/>
          </a:ln>
        </p:spPr>
        <p:txBody>
          <a:bodyPr wrap="none" anchor="ctr">
            <a:spAutoFit/>
          </a:bodyPr>
          <a:lstStyle/>
          <a:p>
            <a:pPr algn="ctr" defTabSz="914400" eaLnBrk="1" hangingPunct="1"/>
            <a:r>
              <a:rPr lang="zh-CN" altLang="en-US" sz="2400" b="1">
                <a:solidFill>
                  <a:srgbClr val="009A96"/>
                </a:solidFill>
                <a:latin typeface="Garamond" pitchFamily="18" charset="0"/>
                <a:ea typeface="宋体" charset="-122"/>
              </a:rPr>
              <a:t> 子密钥</a:t>
            </a:r>
            <a:endParaRPr lang="zh-CN" altLang="en-US" sz="2400" b="1">
              <a:solidFill>
                <a:srgbClr val="009A96"/>
              </a:solidFill>
              <a:latin typeface="Garamond" pitchFamily="18" charset="0"/>
              <a:ea typeface="MingLiU" pitchFamily="49" charset="-120"/>
            </a:endParaRPr>
          </a:p>
        </p:txBody>
      </p:sp>
      <p:sp>
        <p:nvSpPr>
          <p:cNvPr id="35" name="矩形 34">
            <a:extLst>
              <a:ext uri="{FF2B5EF4-FFF2-40B4-BE49-F238E27FC236}">
                <a16:creationId xmlns:a16="http://schemas.microsoft.com/office/drawing/2014/main" id="{BEC47C2C-7607-464A-9161-56265837530F}"/>
              </a:ext>
            </a:extLst>
          </p:cNvPr>
          <p:cNvSpPr/>
          <p:nvPr/>
        </p:nvSpPr>
        <p:spPr>
          <a:xfrm>
            <a:off x="3596698" y="230971"/>
            <a:ext cx="3057247" cy="523220"/>
          </a:xfrm>
          <a:prstGeom prst="rect">
            <a:avLst/>
          </a:prstGeom>
        </p:spPr>
        <p:txBody>
          <a:bodyPr wrap="none">
            <a:spAutoFit/>
          </a:bodyPr>
          <a:lstStyle/>
          <a:p>
            <a:r>
              <a:rPr lang="en-US" altLang="zh-CN" sz="2800" dirty="0">
                <a:latin typeface="+mn-ea"/>
              </a:rPr>
              <a:t>2.3 </a:t>
            </a:r>
            <a:r>
              <a:rPr lang="zh-CN" altLang="en-US" sz="2800" dirty="0">
                <a:latin typeface="+mn-ea"/>
              </a:rPr>
              <a:t>对称密码技术</a:t>
            </a:r>
            <a:endParaRPr lang="zh-CN" altLang="en-US" sz="2800" dirty="0"/>
          </a:p>
        </p:txBody>
      </p:sp>
    </p:spTree>
    <p:extLst>
      <p:ext uri="{BB962C8B-B14F-4D97-AF65-F5344CB8AC3E}">
        <p14:creationId xmlns:p14="http://schemas.microsoft.com/office/powerpoint/2010/main" val="39778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par>
                          <p:cTn id="29" fill="hold">
                            <p:stCondLst>
                              <p:cond delay="500"/>
                            </p:stCondLst>
                            <p:childTnLst>
                              <p:par>
                                <p:cTn id="30" presetID="5" presetClass="entr" presetSubtype="1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par>
                          <p:cTn id="38" fill="hold">
                            <p:stCondLst>
                              <p:cond delay="500"/>
                            </p:stCondLst>
                            <p:childTnLst>
                              <p:par>
                                <p:cTn id="39" presetID="5" presetClass="entr" presetSubtype="1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checkerboard(across)">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dissolv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checkerboard(across)">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dissolve">
                                      <p:cBhvr>
                                        <p:cTn id="65" dur="500"/>
                                        <p:tgtEl>
                                          <p:spTgt spid="33"/>
                                        </p:tgtEl>
                                      </p:cBhvr>
                                    </p:animEffect>
                                  </p:childTnLst>
                                </p:cTn>
                              </p:par>
                            </p:childTnLst>
                          </p:cTn>
                        </p:par>
                        <p:par>
                          <p:cTn id="66" fill="hold">
                            <p:stCondLst>
                              <p:cond delay="500"/>
                            </p:stCondLst>
                            <p:childTnLst>
                              <p:par>
                                <p:cTn id="67" presetID="5" presetClass="entr" presetSubtype="10"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checkerboard(across)">
                                      <p:cBhvr>
                                        <p:cTn id="69" dur="5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dissolv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checkerboard(across)">
                                      <p:cBhvr>
                                        <p:cTn id="79" dur="500"/>
                                        <p:tgtEl>
                                          <p:spTgt spid="20"/>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checkerboard(across)">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checkerboard(across)">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dissolve">
                                      <p:cBhvr>
                                        <p:cTn id="92" dur="500"/>
                                        <p:tgtEl>
                                          <p:spTgt spid="2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dissolve">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ntr" presetSubtype="10" fill="hold" grpId="0" nodeType="click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checkerboard(across)">
                                      <p:cBhvr>
                                        <p:cTn id="100" dur="500"/>
                                        <p:tgtEl>
                                          <p:spTgt spid="2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dissolve">
                                      <p:cBhvr>
                                        <p:cTn id="105" dur="500"/>
                                        <p:tgtEl>
                                          <p:spTgt spid="21"/>
                                        </p:tgtEl>
                                      </p:cBhvr>
                                    </p:animEffect>
                                  </p:childTnLst>
                                </p:cTn>
                              </p:par>
                            </p:childTnLst>
                          </p:cTn>
                        </p:par>
                        <p:par>
                          <p:cTn id="106" fill="hold">
                            <p:stCondLst>
                              <p:cond delay="500"/>
                            </p:stCondLst>
                            <p:childTnLst>
                              <p:par>
                                <p:cTn id="107" presetID="5" presetClass="entr" presetSubtype="10" fill="hold" grpId="0" nodeType="afterEffect">
                                  <p:stCondLst>
                                    <p:cond delay="0"/>
                                  </p:stCondLst>
                                  <p:childTnLst>
                                    <p:set>
                                      <p:cBhvr>
                                        <p:cTn id="108" dur="1" fill="hold">
                                          <p:stCondLst>
                                            <p:cond delay="0"/>
                                          </p:stCondLst>
                                        </p:cTn>
                                        <p:tgtEl>
                                          <p:spTgt spid="7"/>
                                        </p:tgtEl>
                                        <p:attrNameLst>
                                          <p:attrName>style.visibility</p:attrName>
                                        </p:attrNameLst>
                                      </p:cBhvr>
                                      <p:to>
                                        <p:strVal val="visible"/>
                                      </p:to>
                                    </p:set>
                                    <p:animEffect transition="in" filter="checkerboard(across)">
                                      <p:cBhvr>
                                        <p:cTn id="109" dur="500"/>
                                        <p:tgtEl>
                                          <p:spTgt spid="7"/>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22"/>
                                        </p:tgtEl>
                                        <p:attrNameLst>
                                          <p:attrName>style.visibility</p:attrName>
                                        </p:attrNameLst>
                                      </p:cBhvr>
                                      <p:to>
                                        <p:strVal val="visible"/>
                                      </p:to>
                                    </p:set>
                                    <p:animEffect transition="in" filter="dissolve">
                                      <p:cBhvr>
                                        <p:cTn id="114" dur="500"/>
                                        <p:tgtEl>
                                          <p:spTgt spid="22"/>
                                        </p:tgtEl>
                                      </p:cBhvr>
                                    </p:animEffect>
                                  </p:childTnLst>
                                </p:cTn>
                              </p:par>
                            </p:childTnLst>
                          </p:cTn>
                        </p:par>
                        <p:par>
                          <p:cTn id="115" fill="hold">
                            <p:stCondLst>
                              <p:cond delay="500"/>
                            </p:stCondLst>
                            <p:childTnLst>
                              <p:par>
                                <p:cTn id="116" presetID="5" presetClass="entr" presetSubtype="10" fill="hold" grpId="0" nodeType="afterEffect">
                                  <p:stCondLst>
                                    <p:cond delay="0"/>
                                  </p:stCondLst>
                                  <p:childTnLst>
                                    <p:set>
                                      <p:cBhvr>
                                        <p:cTn id="117" dur="1" fill="hold">
                                          <p:stCondLst>
                                            <p:cond delay="0"/>
                                          </p:stCondLst>
                                        </p:cTn>
                                        <p:tgtEl>
                                          <p:spTgt spid="10"/>
                                        </p:tgtEl>
                                        <p:attrNameLst>
                                          <p:attrName>style.visibility</p:attrName>
                                        </p:attrNameLst>
                                      </p:cBhvr>
                                      <p:to>
                                        <p:strVal val="visible"/>
                                      </p:to>
                                    </p:set>
                                    <p:animEffect transition="in" filter="checkerboard(across)">
                                      <p:cBhvr>
                                        <p:cTn id="118" dur="500"/>
                                        <p:tgtEl>
                                          <p:spTgt spid="1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8"/>
                                        </p:tgtEl>
                                        <p:attrNameLst>
                                          <p:attrName>style.visibility</p:attrName>
                                        </p:attrNameLst>
                                      </p:cBhvr>
                                      <p:to>
                                        <p:strVal val="visible"/>
                                      </p:to>
                                    </p:set>
                                    <p:animEffect transition="in" filter="dissolve">
                                      <p:cBhvr>
                                        <p:cTn id="123" dur="500"/>
                                        <p:tgtEl>
                                          <p:spTgt spid="18"/>
                                        </p:tgtEl>
                                      </p:cBhvr>
                                    </p:animEffect>
                                  </p:childTnLst>
                                </p:cTn>
                              </p:par>
                            </p:childTnLst>
                          </p:cTn>
                        </p:par>
                      </p:childTnLst>
                    </p:cTn>
                  </p:par>
                  <p:par>
                    <p:cTn id="124" fill="hold">
                      <p:stCondLst>
                        <p:cond delay="indefinite"/>
                      </p:stCondLst>
                      <p:childTnLst>
                        <p:par>
                          <p:cTn id="125" fill="hold">
                            <p:stCondLst>
                              <p:cond delay="0"/>
                            </p:stCondLst>
                            <p:childTnLst>
                              <p:par>
                                <p:cTn id="126" presetID="5" presetClass="entr" presetSubtype="10" fill="hold" grpId="0" nodeType="click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checkerboard(across)">
                                      <p:cBhvr>
                                        <p:cTn id="128" dur="500"/>
                                        <p:tgtEl>
                                          <p:spTgt spid="30"/>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animEffect transition="in" filter="dissolve">
                                      <p:cBhvr>
                                        <p:cTn id="133" dur="500"/>
                                        <p:tgtEl>
                                          <p:spTgt spid="27"/>
                                        </p:tgtEl>
                                      </p:cBhvr>
                                    </p:animEffect>
                                  </p:childTnLst>
                                </p:cTn>
                              </p:par>
                            </p:childTnLst>
                          </p:cTn>
                        </p:par>
                        <p:par>
                          <p:cTn id="134" fill="hold">
                            <p:stCondLst>
                              <p:cond delay="500"/>
                            </p:stCondLst>
                            <p:childTnLst>
                              <p:par>
                                <p:cTn id="135" presetID="5" presetClass="entr" presetSubtype="10" fill="hold" grpId="0" nodeType="afterEffect">
                                  <p:stCondLst>
                                    <p:cond delay="0"/>
                                  </p:stCondLst>
                                  <p:childTnLst>
                                    <p:set>
                                      <p:cBhvr>
                                        <p:cTn id="136" dur="1" fill="hold">
                                          <p:stCondLst>
                                            <p:cond delay="0"/>
                                          </p:stCondLst>
                                        </p:cTn>
                                        <p:tgtEl>
                                          <p:spTgt spid="4"/>
                                        </p:tgtEl>
                                        <p:attrNameLst>
                                          <p:attrName>style.visibility</p:attrName>
                                        </p:attrNameLst>
                                      </p:cBhvr>
                                      <p:to>
                                        <p:strVal val="visible"/>
                                      </p:to>
                                    </p:set>
                                    <p:animEffect transition="in" filter="checkerboard(across)">
                                      <p:cBhvr>
                                        <p:cTn id="137" dur="500"/>
                                        <p:tgtEl>
                                          <p:spTgt spid="4"/>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28"/>
                                        </p:tgtEl>
                                        <p:attrNameLst>
                                          <p:attrName>style.visibility</p:attrName>
                                        </p:attrNameLst>
                                      </p:cBhvr>
                                      <p:to>
                                        <p:strVal val="visible"/>
                                      </p:to>
                                    </p:set>
                                    <p:animEffect transition="in" filter="dissolve">
                                      <p:cBhvr>
                                        <p:cTn id="142" dur="500"/>
                                        <p:tgtEl>
                                          <p:spTgt spid="28"/>
                                        </p:tgtEl>
                                      </p:cBhvr>
                                    </p:animEffect>
                                  </p:childTnLst>
                                </p:cTn>
                              </p:par>
                            </p:childTnLst>
                          </p:cTn>
                        </p:par>
                        <p:par>
                          <p:cTn id="143" fill="hold">
                            <p:stCondLst>
                              <p:cond delay="500"/>
                            </p:stCondLst>
                            <p:childTnLst>
                              <p:par>
                                <p:cTn id="144" presetID="5" presetClass="entr" presetSubtype="10" fill="hold" grpId="0" nodeType="afterEffect">
                                  <p:stCondLst>
                                    <p:cond delay="0"/>
                                  </p:stCondLst>
                                  <p:childTnLst>
                                    <p:set>
                                      <p:cBhvr>
                                        <p:cTn id="145" dur="1" fill="hold">
                                          <p:stCondLst>
                                            <p:cond delay="0"/>
                                          </p:stCondLst>
                                        </p:cTn>
                                        <p:tgtEl>
                                          <p:spTgt spid="31"/>
                                        </p:tgtEl>
                                        <p:attrNameLst>
                                          <p:attrName>style.visibility</p:attrName>
                                        </p:attrNameLst>
                                      </p:cBhvr>
                                      <p:to>
                                        <p:strVal val="visible"/>
                                      </p:to>
                                    </p:set>
                                    <p:animEffect transition="in" filter="checkerboard(across)">
                                      <p:cBhvr>
                                        <p:cTn id="1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4" grpId="0" bldLvl="0" animBg="1" autoUpdateAnimBg="0"/>
      <p:bldP spid="5" grpId="0" bldLvl="0" animBg="1" autoUpdateAnimBg="0"/>
      <p:bldP spid="6" grpId="0" bldLvl="0" animBg="1" autoUpdateAnimBg="0"/>
      <p:bldP spid="7" grpId="0" bldLvl="0" animBg="1" autoUpdateAnimBg="0"/>
      <p:bldP spid="8" grpId="0" bldLvl="0" animBg="1" autoUpdateAnimBg="0"/>
      <p:bldP spid="9" grpId="0" bldLvl="0" animBg="1" autoUpdateAnimBg="0"/>
      <p:bldP spid="10" grpId="0" bldLvl="0" animBg="1" autoUpdateAnimBg="0"/>
      <p:bldP spid="11" grpId="0" animBg="1"/>
      <p:bldP spid="12" grpId="0" animBg="1"/>
      <p:bldP spid="13" grpId="0" animBg="1"/>
      <p:bldP spid="14" grpId="0" animBg="1"/>
      <p:bldP spid="15" grpId="0" animBg="1"/>
      <p:bldP spid="16" grpId="0" animBg="1"/>
      <p:bldP spid="17" grpId="0" animBg="1"/>
      <p:bldP spid="18" grpId="0" animBg="1"/>
      <p:bldP spid="19" grpId="0" bldLvl="0" animBg="1" autoUpdateAnimBg="0"/>
      <p:bldP spid="20" grpId="0" bldLvl="0" autoUpdateAnimBg="0"/>
      <p:bldP spid="21" grpId="0" animBg="1"/>
      <p:bldP spid="22" grpId="0" animBg="1"/>
      <p:bldP spid="23" grpId="0" animBg="1"/>
      <p:bldP spid="24" grpId="0" animBg="1"/>
      <p:bldP spid="25" grpId="0" bldLvl="0" autoUpdateAnimBg="0"/>
      <p:bldP spid="26" grpId="0" bldLvl="0" autoUpdateAnimBg="0"/>
      <p:bldP spid="27" grpId="0" animBg="1"/>
      <p:bldP spid="28" grpId="0" animBg="1"/>
      <p:bldP spid="29" grpId="0" bldLvl="0" autoUpdateAnimBg="0"/>
      <p:bldP spid="30" grpId="0" bldLvl="0" autoUpdateAnimBg="0"/>
      <p:bldP spid="31" grpId="0" bldLvl="0" autoUpdateAnimBg="0"/>
      <p:bldP spid="32" grpId="0" bldLvl="0" autoUpdateAnimBg="0"/>
      <p:bldP spid="33" grpId="0" animBg="1"/>
      <p:bldP spid="34"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3233435" y="3781172"/>
            <a:ext cx="2876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2.4 </a:t>
            </a:r>
            <a:r>
              <a:rPr lang="zh-CN" altLang="en-US" sz="2400" dirty="0">
                <a:solidFill>
                  <a:schemeClr val="tx1"/>
                </a:solidFill>
              </a:rPr>
              <a:t>非对称密码技术</a:t>
            </a:r>
          </a:p>
        </p:txBody>
      </p:sp>
      <p:sp>
        <p:nvSpPr>
          <p:cNvPr id="21508" name="文本框 3"/>
          <p:cNvSpPr txBox="1">
            <a:spLocks noChangeArrowheads="1"/>
          </p:cNvSpPr>
          <p:nvPr/>
        </p:nvSpPr>
        <p:spPr bwMode="auto">
          <a:xfrm>
            <a:off x="3233435" y="3062847"/>
            <a:ext cx="3855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2.3 </a:t>
            </a:r>
            <a:r>
              <a:rPr lang="zh-CN" altLang="en-US" sz="2400" dirty="0">
                <a:solidFill>
                  <a:schemeClr val="tx1"/>
                </a:solidFill>
              </a:rPr>
              <a:t>对称密码技术</a:t>
            </a:r>
          </a:p>
        </p:txBody>
      </p:sp>
      <p:sp>
        <p:nvSpPr>
          <p:cNvPr id="6" name="文本框 5"/>
          <p:cNvSpPr txBox="1">
            <a:spLocks noChangeArrowheads="1"/>
          </p:cNvSpPr>
          <p:nvPr/>
        </p:nvSpPr>
        <p:spPr bwMode="auto">
          <a:xfrm>
            <a:off x="3233435" y="1626197"/>
            <a:ext cx="23451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schemeClr val="tx1"/>
                </a:solidFill>
              </a:rPr>
              <a:t>密码学概述</a:t>
            </a:r>
          </a:p>
        </p:txBody>
      </p:sp>
      <p:sp>
        <p:nvSpPr>
          <p:cNvPr id="7" name="文本框 6"/>
          <p:cNvSpPr txBox="1">
            <a:spLocks noChangeArrowheads="1"/>
          </p:cNvSpPr>
          <p:nvPr/>
        </p:nvSpPr>
        <p:spPr bwMode="auto">
          <a:xfrm>
            <a:off x="3233435" y="2344522"/>
            <a:ext cx="2876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a:t>
            </a:r>
            <a:r>
              <a:rPr lang="zh-CN" altLang="en-US" sz="2400" dirty="0">
                <a:solidFill>
                  <a:schemeClr val="tx1"/>
                </a:solidFill>
              </a:rPr>
              <a:t>传统密码技术</a:t>
            </a:r>
          </a:p>
        </p:txBody>
      </p:sp>
      <p:sp>
        <p:nvSpPr>
          <p:cNvPr id="8" name="文本框 7">
            <a:extLst>
              <a:ext uri="{FF2B5EF4-FFF2-40B4-BE49-F238E27FC236}">
                <a16:creationId xmlns:a16="http://schemas.microsoft.com/office/drawing/2014/main" id="{49B0E7A3-8849-4978-97E1-808DA3F8A425}"/>
              </a:ext>
            </a:extLst>
          </p:cNvPr>
          <p:cNvSpPr txBox="1"/>
          <p:nvPr/>
        </p:nvSpPr>
        <p:spPr>
          <a:xfrm>
            <a:off x="3029238" y="235784"/>
            <a:ext cx="3564948" cy="523220"/>
          </a:xfrm>
          <a:prstGeom prst="rect">
            <a:avLst/>
          </a:prstGeom>
          <a:noFill/>
        </p:spPr>
        <p:txBody>
          <a:bodyPr wrap="square">
            <a:spAutoFit/>
          </a:bodyPr>
          <a:lstStyle/>
          <a:p>
            <a:pPr marL="0" lvl="1" eaLnBrk="1" fontAlgn="auto" hangingPunct="1">
              <a:spcBef>
                <a:spcPts val="2400"/>
              </a:spcBef>
              <a:spcAft>
                <a:spcPts val="0"/>
              </a:spcAft>
              <a:defRPr/>
            </a:pPr>
            <a:r>
              <a:rPr lang="zh-CN" altLang="en-US" sz="2800" dirty="0">
                <a:latin typeface="+mj-ea"/>
              </a:rPr>
              <a:t>第</a:t>
            </a:r>
            <a:r>
              <a:rPr lang="en-US" altLang="zh-CN" sz="2800" dirty="0">
                <a:latin typeface="+mj-ea"/>
              </a:rPr>
              <a:t>2</a:t>
            </a:r>
            <a:r>
              <a:rPr lang="zh-CN" altLang="en-US" sz="2800" dirty="0">
                <a:latin typeface="+mj-ea"/>
              </a:rPr>
              <a:t>章 加密技术</a:t>
            </a:r>
          </a:p>
        </p:txBody>
      </p:sp>
    </p:spTree>
    <p:extLst>
      <p:ext uri="{BB962C8B-B14F-4D97-AF65-F5344CB8AC3E}">
        <p14:creationId xmlns:p14="http://schemas.microsoft.com/office/powerpoint/2010/main" val="4252124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after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par>
                          <p:cTn id="9" fill="hold">
                            <p:stCondLst>
                              <p:cond delay="2000"/>
                            </p:stCondLst>
                            <p:childTnLst>
                              <p:par>
                                <p:cTn id="10" presetID="3" presetClass="emph" presetSubtype="2" fill="hold" grpId="0" nodeType="afterEffect">
                                  <p:stCondLst>
                                    <p:cond delay="0"/>
                                  </p:stCondLst>
                                  <p:childTnLst>
                                    <p:animClr clrSpc="rgb" dir="cw">
                                      <p:cBhvr override="childStyle">
                                        <p:cTn id="11"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4" name="文本框 3"/>
          <p:cNvSpPr txBox="1"/>
          <p:nvPr/>
        </p:nvSpPr>
        <p:spPr>
          <a:xfrm>
            <a:off x="1039091" y="1183506"/>
            <a:ext cx="3373883" cy="369332"/>
          </a:xfrm>
          <a:prstGeom prst="rect">
            <a:avLst/>
          </a:prstGeom>
          <a:noFill/>
        </p:spPr>
        <p:txBody>
          <a:bodyPr wrap="square" rtlCol="0">
            <a:spAutoFit/>
          </a:bodyPr>
          <a:lstStyle/>
          <a:p>
            <a:r>
              <a:rPr lang="zh-CN" altLang="en-US" dirty="0"/>
              <a:t>一、非对称密码技术基本概念</a:t>
            </a:r>
          </a:p>
        </p:txBody>
      </p:sp>
      <p:sp>
        <p:nvSpPr>
          <p:cNvPr id="5" name="矩形 4"/>
          <p:cNvSpPr/>
          <p:nvPr/>
        </p:nvSpPr>
        <p:spPr>
          <a:xfrm>
            <a:off x="1039090" y="1716923"/>
            <a:ext cx="7277973" cy="369332"/>
          </a:xfrm>
          <a:prstGeom prst="rect">
            <a:avLst/>
          </a:prstGeom>
        </p:spPr>
        <p:txBody>
          <a:bodyPr wrap="square">
            <a:spAutoFit/>
          </a:bodyPr>
          <a:lstStyle/>
          <a:p>
            <a:r>
              <a:rPr lang="zh-CN" altLang="en-US" dirty="0"/>
              <a:t>非对称密码技术的发展是整个密码学发展历史中最伟大的一次革命。</a:t>
            </a:r>
          </a:p>
        </p:txBody>
      </p:sp>
      <p:sp>
        <p:nvSpPr>
          <p:cNvPr id="7" name="矩形 6">
            <a:extLst>
              <a:ext uri="{FF2B5EF4-FFF2-40B4-BE49-F238E27FC236}">
                <a16:creationId xmlns:a16="http://schemas.microsoft.com/office/drawing/2014/main" id="{2B180987-F21E-4173-970F-21A3AAB51DAA}"/>
              </a:ext>
            </a:extLst>
          </p:cNvPr>
          <p:cNvSpPr/>
          <p:nvPr/>
        </p:nvSpPr>
        <p:spPr>
          <a:xfrm>
            <a:off x="1039090" y="2401224"/>
            <a:ext cx="7444952" cy="1477328"/>
          </a:xfrm>
          <a:prstGeom prst="rect">
            <a:avLst/>
          </a:prstGeom>
        </p:spPr>
        <p:txBody>
          <a:bodyPr wrap="square">
            <a:spAutoFit/>
          </a:bodyPr>
          <a:lstStyle/>
          <a:p>
            <a:r>
              <a:rPr lang="zh-CN" altLang="en-US" dirty="0"/>
              <a:t>在非对称密码技术中，有两个完全不一样并且不可相互推导的密码，分别称为公开密钥（简称公钥）和私有密钥（简称私钥）。若用其中一个加密，则必须用另外一个密码才能解密，即所谓的“公钥加密，私钥加密”或“私钥加密，公钥加密”。在消息的保密性、密钥分配和认证领域有重要意义。</a:t>
            </a:r>
          </a:p>
        </p:txBody>
      </p:sp>
      <p:sp>
        <p:nvSpPr>
          <p:cNvPr id="9" name="矩形 8">
            <a:extLst>
              <a:ext uri="{FF2B5EF4-FFF2-40B4-BE49-F238E27FC236}">
                <a16:creationId xmlns:a16="http://schemas.microsoft.com/office/drawing/2014/main" id="{DDA4FFE6-9AC9-4195-9E4B-B44814E8C8F6}"/>
              </a:ext>
            </a:extLst>
          </p:cNvPr>
          <p:cNvSpPr/>
          <p:nvPr/>
        </p:nvSpPr>
        <p:spPr>
          <a:xfrm>
            <a:off x="1039090" y="4090155"/>
            <a:ext cx="7444952" cy="646331"/>
          </a:xfrm>
          <a:prstGeom prst="rect">
            <a:avLst/>
          </a:prstGeom>
        </p:spPr>
        <p:txBody>
          <a:bodyPr wrap="square">
            <a:spAutoFit/>
          </a:bodyPr>
          <a:lstStyle/>
          <a:p>
            <a:r>
              <a:rPr lang="zh-CN" altLang="en-US" dirty="0"/>
              <a:t>私钥只能由一方安全保管，不能外泄，公钥则可以发给任何有合法需要的用户。</a:t>
            </a:r>
          </a:p>
        </p:txBody>
      </p:sp>
      <p:sp>
        <p:nvSpPr>
          <p:cNvPr id="8" name="文本框 7">
            <a:extLst>
              <a:ext uri="{FF2B5EF4-FFF2-40B4-BE49-F238E27FC236}">
                <a16:creationId xmlns:a16="http://schemas.microsoft.com/office/drawing/2014/main" id="{7962E157-39ED-4B37-BC5C-DA0B791D13A6}"/>
              </a:ext>
            </a:extLst>
          </p:cNvPr>
          <p:cNvSpPr txBox="1"/>
          <p:nvPr/>
        </p:nvSpPr>
        <p:spPr>
          <a:xfrm>
            <a:off x="1039090" y="4948089"/>
            <a:ext cx="7389293" cy="646331"/>
          </a:xfrm>
          <a:prstGeom prst="rect">
            <a:avLst/>
          </a:prstGeom>
          <a:noFill/>
        </p:spPr>
        <p:txBody>
          <a:bodyPr wrap="square" rtlCol="0">
            <a:spAutoFit/>
          </a:bodyPr>
          <a:lstStyle/>
          <a:p>
            <a:r>
              <a:rPr lang="zh-CN" altLang="en-US" dirty="0"/>
              <a:t>因为可以将一个密钥公开，所以非对称加密技术也称为公开密钥加密技术。相应地，密码体制也称为公钥加密体制。</a:t>
            </a:r>
          </a:p>
        </p:txBody>
      </p:sp>
    </p:spTree>
    <p:extLst>
      <p:ext uri="{BB962C8B-B14F-4D97-AF65-F5344CB8AC3E}">
        <p14:creationId xmlns:p14="http://schemas.microsoft.com/office/powerpoint/2010/main" val="40499427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94447" y="2939586"/>
            <a:ext cx="7848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buClr>
                <a:srgbClr val="0066FF"/>
              </a:buClr>
            </a:pPr>
            <a:r>
              <a:rPr kumimoji="1" lang="en-US" altLang="zh-CN" dirty="0">
                <a:latin typeface="+mn-ea"/>
              </a:rPr>
              <a:t>1976</a:t>
            </a:r>
            <a:r>
              <a:rPr kumimoji="1" lang="zh-CN" altLang="en-US" dirty="0">
                <a:latin typeface="+mn-ea"/>
              </a:rPr>
              <a:t>年，</a:t>
            </a:r>
            <a:r>
              <a:rPr kumimoji="1" lang="en-US" altLang="zh-CN" dirty="0" err="1">
                <a:latin typeface="+mn-ea"/>
              </a:rPr>
              <a:t>Diffie</a:t>
            </a:r>
            <a:r>
              <a:rPr kumimoji="1" lang="zh-CN" altLang="en-US" dirty="0">
                <a:latin typeface="+mn-ea"/>
              </a:rPr>
              <a:t>和</a:t>
            </a:r>
            <a:r>
              <a:rPr kumimoji="1" lang="en-US" altLang="zh-CN" dirty="0">
                <a:latin typeface="+mn-ea"/>
              </a:rPr>
              <a:t>Hellman </a:t>
            </a:r>
            <a:r>
              <a:rPr kumimoji="1" lang="zh-CN" altLang="en-US" dirty="0">
                <a:latin typeface="+mn-ea"/>
              </a:rPr>
              <a:t>在“密码学新方向”一文中首次提出非对称加密体制的思想。</a:t>
            </a:r>
          </a:p>
        </p:txBody>
      </p:sp>
      <p:sp>
        <p:nvSpPr>
          <p:cNvPr id="5" name="矩形 4"/>
          <p:cNvSpPr/>
          <p:nvPr/>
        </p:nvSpPr>
        <p:spPr>
          <a:xfrm>
            <a:off x="694447" y="3644539"/>
            <a:ext cx="4572000" cy="1200329"/>
          </a:xfrm>
          <a:prstGeom prst="rect">
            <a:avLst/>
          </a:prstGeom>
        </p:spPr>
        <p:txBody>
          <a:bodyPr>
            <a:spAutoFit/>
          </a:bodyPr>
          <a:lstStyle/>
          <a:p>
            <a:pPr marL="285750" indent="-285750">
              <a:buClr>
                <a:schemeClr val="accent1"/>
              </a:buClr>
              <a:buFont typeface="Segoe UI Symbol" panose="020B0502040204020203" pitchFamily="34" charset="0"/>
              <a:buChar char="❐"/>
            </a:pPr>
            <a:r>
              <a:rPr kumimoji="1" lang="zh-CN" altLang="en-US" dirty="0">
                <a:latin typeface="+mn-ea"/>
              </a:rPr>
              <a:t>使用两个密钥：公开密钥、私有密钥</a:t>
            </a:r>
          </a:p>
          <a:p>
            <a:pPr marL="285750" indent="-285750">
              <a:buClr>
                <a:schemeClr val="accent1"/>
              </a:buClr>
              <a:buFont typeface="Segoe UI Symbol" panose="020B0502040204020203" pitchFamily="34" charset="0"/>
              <a:buChar char="❐"/>
            </a:pPr>
            <a:r>
              <a:rPr kumimoji="1" lang="zh-CN" altLang="en-US" dirty="0">
                <a:latin typeface="+mn-ea"/>
              </a:rPr>
              <a:t>加解密的非对称性</a:t>
            </a:r>
          </a:p>
          <a:p>
            <a:pPr marL="285750" indent="-285750">
              <a:buClr>
                <a:schemeClr val="accent1"/>
              </a:buClr>
              <a:buFont typeface="Segoe UI Symbol" panose="020B0502040204020203" pitchFamily="34" charset="0"/>
              <a:buChar char="❐"/>
            </a:pPr>
            <a:r>
              <a:rPr kumimoji="1" lang="zh-CN" altLang="en-US" dirty="0">
                <a:latin typeface="+mn-ea"/>
              </a:rPr>
              <a:t>利用数论的方法</a:t>
            </a:r>
          </a:p>
          <a:p>
            <a:pPr marL="285750" indent="-285750">
              <a:buClr>
                <a:schemeClr val="accent1"/>
              </a:buClr>
              <a:buFont typeface="Segoe UI Symbol" panose="020B0502040204020203" pitchFamily="34" charset="0"/>
              <a:buChar char="❐"/>
            </a:pPr>
            <a:r>
              <a:rPr kumimoji="1" lang="zh-CN" altLang="en-US" dirty="0">
                <a:latin typeface="+mn-ea"/>
              </a:rPr>
              <a:t>是对称密码的重要补充</a:t>
            </a:r>
          </a:p>
        </p:txBody>
      </p:sp>
      <p:sp>
        <p:nvSpPr>
          <p:cNvPr id="10" name="AutoShape 3">
            <a:extLst>
              <a:ext uri="{FF2B5EF4-FFF2-40B4-BE49-F238E27FC236}">
                <a16:creationId xmlns:a16="http://schemas.microsoft.com/office/drawing/2014/main" id="{230563CB-2231-43AA-BC10-C5FA5FD28919}"/>
              </a:ext>
            </a:extLst>
          </p:cNvPr>
          <p:cNvSpPr>
            <a:spLocks noGrp="1" noChangeArrowheads="1"/>
          </p:cNvSpPr>
          <p:nvPr>
            <p:ph type="title"/>
          </p:nvPr>
        </p:nvSpPr>
        <p:spPr>
          <a:xfrm>
            <a:off x="706223" y="1392131"/>
            <a:ext cx="3071592" cy="359556"/>
          </a:xfrm>
        </p:spPr>
        <p:txBody>
          <a:bodyPr/>
          <a:lstStyle/>
          <a:p>
            <a:r>
              <a:rPr lang="en-US" altLang="zh-CN" sz="1800" dirty="0"/>
              <a:t>1</a:t>
            </a:r>
            <a:r>
              <a:rPr lang="zh-CN" altLang="en-US" sz="1800" dirty="0"/>
              <a:t>、传统密码中的两个问题</a:t>
            </a:r>
          </a:p>
        </p:txBody>
      </p:sp>
      <p:sp>
        <p:nvSpPr>
          <p:cNvPr id="11" name="矩形 10">
            <a:extLst>
              <a:ext uri="{FF2B5EF4-FFF2-40B4-BE49-F238E27FC236}">
                <a16:creationId xmlns:a16="http://schemas.microsoft.com/office/drawing/2014/main" id="{A82E833B-E3C1-4C27-9136-D8F661F3FE60}"/>
              </a:ext>
            </a:extLst>
          </p:cNvPr>
          <p:cNvSpPr/>
          <p:nvPr/>
        </p:nvSpPr>
        <p:spPr>
          <a:xfrm>
            <a:off x="706223" y="1814907"/>
            <a:ext cx="7170566" cy="369332"/>
          </a:xfrm>
          <a:prstGeom prst="rect">
            <a:avLst/>
          </a:prstGeom>
        </p:spPr>
        <p:txBody>
          <a:bodyPr wrap="square">
            <a:spAutoFit/>
          </a:bodyPr>
          <a:lstStyle/>
          <a:p>
            <a:pPr marL="285750" indent="-285750">
              <a:spcBef>
                <a:spcPct val="20000"/>
              </a:spcBef>
              <a:buClr>
                <a:schemeClr val="accent1"/>
              </a:buClr>
              <a:buSzPct val="100000"/>
              <a:buFont typeface="Segoe UI Symbol" panose="020B0502040204020203" pitchFamily="34" charset="0"/>
              <a:buChar char="❐"/>
            </a:pPr>
            <a:r>
              <a:rPr lang="zh-CN" altLang="en-US" dirty="0"/>
              <a:t>密钥分配问题：如果密钥被偷，设计再好的密码体制都没有用</a:t>
            </a:r>
          </a:p>
        </p:txBody>
      </p:sp>
      <p:sp>
        <p:nvSpPr>
          <p:cNvPr id="12" name="矩形 11">
            <a:extLst>
              <a:ext uri="{FF2B5EF4-FFF2-40B4-BE49-F238E27FC236}">
                <a16:creationId xmlns:a16="http://schemas.microsoft.com/office/drawing/2014/main" id="{A87A47D1-AD4B-49B6-8E6A-A4B949513329}"/>
              </a:ext>
            </a:extLst>
          </p:cNvPr>
          <p:cNvSpPr/>
          <p:nvPr/>
        </p:nvSpPr>
        <p:spPr>
          <a:xfrm>
            <a:off x="694447" y="2238243"/>
            <a:ext cx="6939907" cy="646331"/>
          </a:xfrm>
          <a:prstGeom prst="rect">
            <a:avLst/>
          </a:prstGeom>
        </p:spPr>
        <p:txBody>
          <a:bodyPr wrap="square">
            <a:spAutoFit/>
          </a:bodyPr>
          <a:lstStyle/>
          <a:p>
            <a:pPr marL="285750" indent="-285750">
              <a:spcBef>
                <a:spcPct val="20000"/>
              </a:spcBef>
              <a:buClr>
                <a:schemeClr val="accent1"/>
              </a:buClr>
              <a:buSzPct val="100000"/>
              <a:buFont typeface="Segoe UI Symbol" panose="020B0502040204020203" pitchFamily="34" charset="0"/>
              <a:buChar char="❐"/>
            </a:pPr>
            <a:r>
              <a:rPr lang="zh-CN" altLang="en-US" dirty="0"/>
              <a:t>数字签名问题：能否设计一种方法确保数字签名出自某个特定的人，并且各方无异议？</a:t>
            </a:r>
          </a:p>
        </p:txBody>
      </p:sp>
      <p:sp>
        <p:nvSpPr>
          <p:cNvPr id="13" name="矩形 12">
            <a:extLst>
              <a:ext uri="{FF2B5EF4-FFF2-40B4-BE49-F238E27FC236}">
                <a16:creationId xmlns:a16="http://schemas.microsoft.com/office/drawing/2014/main" id="{C63FFACC-EE33-4AB6-8084-B73FB3397BF8}"/>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443690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357293-EC47-4D50-953A-F58116BCB275}"/>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5" name="矩形 4">
            <a:extLst>
              <a:ext uri="{FF2B5EF4-FFF2-40B4-BE49-F238E27FC236}">
                <a16:creationId xmlns:a16="http://schemas.microsoft.com/office/drawing/2014/main" id="{3CF230FF-A304-4CCF-8E5C-89093CEBB64C}"/>
              </a:ext>
            </a:extLst>
          </p:cNvPr>
          <p:cNvSpPr/>
          <p:nvPr/>
        </p:nvSpPr>
        <p:spPr>
          <a:xfrm>
            <a:off x="1044712" y="1837860"/>
            <a:ext cx="7335961" cy="369332"/>
          </a:xfrm>
          <a:prstGeom prst="rect">
            <a:avLst/>
          </a:prstGeom>
        </p:spPr>
        <p:txBody>
          <a:bodyPr wrap="square">
            <a:spAutoFit/>
          </a:bodyPr>
          <a:lstStyle/>
          <a:p>
            <a:r>
              <a:rPr lang="en-US" altLang="zh-CN" dirty="0">
                <a:latin typeface="+mn-ea"/>
              </a:rPr>
              <a:t>Diffie </a:t>
            </a:r>
            <a:r>
              <a:rPr lang="zh-CN" altLang="en-US" dirty="0">
                <a:latin typeface="+mn-ea"/>
              </a:rPr>
              <a:t>和</a:t>
            </a:r>
            <a:r>
              <a:rPr lang="en-US" altLang="zh-CN" dirty="0">
                <a:latin typeface="+mn-ea"/>
              </a:rPr>
              <a:t>Hellman</a:t>
            </a:r>
            <a:r>
              <a:rPr lang="zh-CN" altLang="en-US" dirty="0">
                <a:latin typeface="+mn-ea"/>
              </a:rPr>
              <a:t>提出：利用</a:t>
            </a:r>
            <a:r>
              <a:rPr lang="en-US" altLang="zh-CN" dirty="0">
                <a:latin typeface="+mn-ea"/>
              </a:rPr>
              <a:t>NP</a:t>
            </a:r>
            <a:r>
              <a:rPr lang="zh-CN" altLang="en-US" dirty="0">
                <a:latin typeface="+mn-ea"/>
              </a:rPr>
              <a:t>复杂性理论和陷门单向函数</a:t>
            </a:r>
          </a:p>
        </p:txBody>
      </p:sp>
      <p:sp>
        <p:nvSpPr>
          <p:cNvPr id="6" name="矩形 5">
            <a:extLst>
              <a:ext uri="{FF2B5EF4-FFF2-40B4-BE49-F238E27FC236}">
                <a16:creationId xmlns:a16="http://schemas.microsoft.com/office/drawing/2014/main" id="{FA22A3BE-5948-4A0D-9871-01068DE56FB9}"/>
              </a:ext>
            </a:extLst>
          </p:cNvPr>
          <p:cNvSpPr/>
          <p:nvPr/>
        </p:nvSpPr>
        <p:spPr>
          <a:xfrm>
            <a:off x="1044712" y="2475504"/>
            <a:ext cx="7145132" cy="590931"/>
          </a:xfrm>
          <a:prstGeom prst="rect">
            <a:avLst/>
          </a:prstGeom>
        </p:spPr>
        <p:txBody>
          <a:bodyPr wrap="square">
            <a:spAutoFit/>
          </a:bodyPr>
          <a:lstStyle/>
          <a:p>
            <a:pPr marL="285750" lvl="1" indent="-285750">
              <a:lnSpc>
                <a:spcPct val="90000"/>
              </a:lnSpc>
              <a:buClr>
                <a:schemeClr val="accent1"/>
              </a:buClr>
              <a:buFont typeface="Wingdings" panose="05000000000000000000" pitchFamily="2" charset="2"/>
              <a:buChar char="q"/>
            </a:pPr>
            <a:r>
              <a:rPr lang="zh-CN" altLang="en-US" dirty="0">
                <a:latin typeface="+mn-ea"/>
              </a:rPr>
              <a:t>单向函数：一个函数</a:t>
            </a:r>
            <a:r>
              <a:rPr lang="en-US" altLang="zh-CN" dirty="0">
                <a:latin typeface="+mn-ea"/>
              </a:rPr>
              <a:t>f </a:t>
            </a:r>
            <a:r>
              <a:rPr lang="zh-CN" altLang="en-US" dirty="0">
                <a:latin typeface="+mn-ea"/>
              </a:rPr>
              <a:t>对定义域上任意一个</a:t>
            </a:r>
            <a:r>
              <a:rPr lang="en-US" altLang="zh-CN" dirty="0">
                <a:latin typeface="+mn-ea"/>
              </a:rPr>
              <a:t>x,  f(x)</a:t>
            </a:r>
            <a:r>
              <a:rPr lang="zh-CN" altLang="en-US" dirty="0">
                <a:latin typeface="+mn-ea"/>
              </a:rPr>
              <a:t>容易计算；但对</a:t>
            </a:r>
            <a:r>
              <a:rPr lang="en-US" altLang="zh-CN" dirty="0">
                <a:latin typeface="+mn-ea"/>
              </a:rPr>
              <a:t>f</a:t>
            </a:r>
            <a:r>
              <a:rPr lang="zh-CN" altLang="en-US" dirty="0">
                <a:latin typeface="+mn-ea"/>
              </a:rPr>
              <a:t>值域上的任意</a:t>
            </a:r>
            <a:r>
              <a:rPr lang="en-US" altLang="zh-CN" dirty="0">
                <a:latin typeface="+mn-ea"/>
              </a:rPr>
              <a:t>y, f</a:t>
            </a:r>
            <a:r>
              <a:rPr lang="en-US" altLang="zh-CN" baseline="30000" dirty="0">
                <a:latin typeface="+mn-ea"/>
              </a:rPr>
              <a:t>-1</a:t>
            </a:r>
            <a:r>
              <a:rPr lang="en-US" altLang="zh-CN" dirty="0">
                <a:latin typeface="+mn-ea"/>
              </a:rPr>
              <a:t>(y)</a:t>
            </a:r>
            <a:r>
              <a:rPr lang="zh-CN" altLang="en-US" dirty="0">
                <a:latin typeface="+mn-ea"/>
              </a:rPr>
              <a:t>都在计算上不可行。</a:t>
            </a:r>
          </a:p>
        </p:txBody>
      </p:sp>
      <p:sp>
        <p:nvSpPr>
          <p:cNvPr id="7" name="矩形 6">
            <a:extLst>
              <a:ext uri="{FF2B5EF4-FFF2-40B4-BE49-F238E27FC236}">
                <a16:creationId xmlns:a16="http://schemas.microsoft.com/office/drawing/2014/main" id="{F5143207-297F-4A9D-B514-34C00D98C89B}"/>
              </a:ext>
            </a:extLst>
          </p:cNvPr>
          <p:cNvSpPr/>
          <p:nvPr/>
        </p:nvSpPr>
        <p:spPr>
          <a:xfrm>
            <a:off x="1044712" y="3334747"/>
            <a:ext cx="7145132" cy="590931"/>
          </a:xfrm>
          <a:prstGeom prst="rect">
            <a:avLst/>
          </a:prstGeom>
        </p:spPr>
        <p:txBody>
          <a:bodyPr wrap="square">
            <a:spAutoFit/>
          </a:bodyPr>
          <a:lstStyle/>
          <a:p>
            <a:pPr marL="285750" lvl="1" indent="-285750">
              <a:lnSpc>
                <a:spcPct val="90000"/>
              </a:lnSpc>
              <a:buClr>
                <a:schemeClr val="accent1"/>
              </a:buClr>
              <a:buFont typeface="Wingdings" panose="05000000000000000000" pitchFamily="2" charset="2"/>
              <a:buChar char="q"/>
            </a:pPr>
            <a:r>
              <a:rPr lang="zh-CN" altLang="en-US" dirty="0">
                <a:latin typeface="+mn-ea"/>
              </a:rPr>
              <a:t>陷门单向函数：单向函数</a:t>
            </a:r>
            <a:r>
              <a:rPr lang="en-US" altLang="zh-CN" dirty="0">
                <a:latin typeface="+mn-ea"/>
              </a:rPr>
              <a:t>f(x)，</a:t>
            </a:r>
            <a:r>
              <a:rPr lang="zh-CN" altLang="en-US" dirty="0">
                <a:latin typeface="+mn-ea"/>
              </a:rPr>
              <a:t>如果进一步给定某些辅助信息（如解密密钥），计算</a:t>
            </a:r>
            <a:r>
              <a:rPr lang="en-US" altLang="zh-CN" dirty="0">
                <a:latin typeface="+mn-ea"/>
              </a:rPr>
              <a:t>f</a:t>
            </a:r>
            <a:r>
              <a:rPr lang="en-US" altLang="zh-CN" baseline="30000" dirty="0">
                <a:latin typeface="+mn-ea"/>
              </a:rPr>
              <a:t>-1</a:t>
            </a:r>
            <a:r>
              <a:rPr lang="en-US" altLang="zh-CN" dirty="0">
                <a:latin typeface="+mn-ea"/>
              </a:rPr>
              <a:t>(y)</a:t>
            </a:r>
            <a:r>
              <a:rPr lang="zh-CN" altLang="en-US" dirty="0">
                <a:latin typeface="+mn-ea"/>
              </a:rPr>
              <a:t>又变得容易。</a:t>
            </a:r>
          </a:p>
        </p:txBody>
      </p:sp>
      <p:sp>
        <p:nvSpPr>
          <p:cNvPr id="8" name="矩形 7">
            <a:extLst>
              <a:ext uri="{FF2B5EF4-FFF2-40B4-BE49-F238E27FC236}">
                <a16:creationId xmlns:a16="http://schemas.microsoft.com/office/drawing/2014/main" id="{E874B2D8-6AFC-451A-BF98-B59BDD204029}"/>
              </a:ext>
            </a:extLst>
          </p:cNvPr>
          <p:cNvSpPr/>
          <p:nvPr/>
        </p:nvSpPr>
        <p:spPr>
          <a:xfrm>
            <a:off x="1044712" y="1207187"/>
            <a:ext cx="2390398" cy="369332"/>
          </a:xfrm>
          <a:prstGeom prst="rect">
            <a:avLst/>
          </a:prstGeom>
        </p:spPr>
        <p:txBody>
          <a:bodyPr wrap="none">
            <a:spAutoFit/>
          </a:bodyPr>
          <a:lstStyle/>
          <a:p>
            <a:r>
              <a:rPr lang="en-US" altLang="zh-CN" dirty="0"/>
              <a:t>2</a:t>
            </a:r>
            <a:r>
              <a:rPr lang="zh-CN" altLang="en-US" dirty="0"/>
              <a:t>、公钥密码体制原理</a:t>
            </a:r>
          </a:p>
        </p:txBody>
      </p:sp>
    </p:spTree>
    <p:extLst>
      <p:ext uri="{BB962C8B-B14F-4D97-AF65-F5344CB8AC3E}">
        <p14:creationId xmlns:p14="http://schemas.microsoft.com/office/powerpoint/2010/main" val="3714589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F709D7A1-00F2-4440-B4FC-D4DE6CC6423F}"/>
              </a:ext>
            </a:extLst>
          </p:cNvPr>
          <p:cNvSpPr>
            <a:spLocks noChangeShapeType="1"/>
          </p:cNvSpPr>
          <p:nvPr/>
        </p:nvSpPr>
        <p:spPr bwMode="auto">
          <a:xfrm>
            <a:off x="4716463" y="5834615"/>
            <a:ext cx="2159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4">
            <a:extLst>
              <a:ext uri="{FF2B5EF4-FFF2-40B4-BE49-F238E27FC236}">
                <a16:creationId xmlns:a16="http://schemas.microsoft.com/office/drawing/2014/main" id="{14A8D25A-903B-4714-8666-DA5077CD11B5}"/>
              </a:ext>
            </a:extLst>
          </p:cNvPr>
          <p:cNvSpPr>
            <a:spLocks noChangeShapeType="1"/>
          </p:cNvSpPr>
          <p:nvPr/>
        </p:nvSpPr>
        <p:spPr bwMode="auto">
          <a:xfrm>
            <a:off x="5364163" y="4683677"/>
            <a:ext cx="647700" cy="7143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Rectangle 5">
            <a:extLst>
              <a:ext uri="{FF2B5EF4-FFF2-40B4-BE49-F238E27FC236}">
                <a16:creationId xmlns:a16="http://schemas.microsoft.com/office/drawing/2014/main" id="{A3A60EC9-6F73-4AA6-8C97-A94217274B05}"/>
              </a:ext>
            </a:extLst>
          </p:cNvPr>
          <p:cNvSpPr>
            <a:spLocks noChangeArrowheads="1"/>
          </p:cNvSpPr>
          <p:nvPr/>
        </p:nvSpPr>
        <p:spPr bwMode="auto">
          <a:xfrm>
            <a:off x="540544" y="1721100"/>
            <a:ext cx="7848600" cy="169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1pPr>
            <a:lvl2pPr marL="742950" indent="-285750">
              <a:spcBef>
                <a:spcPct val="20000"/>
              </a:spcBef>
              <a:buClr>
                <a:srgbClr val="0099FF"/>
              </a:buClr>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rgbClr val="0000FF"/>
              </a:buClr>
              <a:buFont typeface="Wingdings" panose="05000000000000000000" pitchFamily="2" charset="2"/>
              <a:buChar char="p"/>
              <a:defRPr sz="2200" b="1">
                <a:solidFill>
                  <a:schemeClr val="tx1"/>
                </a:solidFill>
                <a:latin typeface="Times New Roman" panose="02020603050405020304" pitchFamily="18" charset="0"/>
                <a:ea typeface="楷体_GB2312" pitchFamily="49" charset="-122"/>
              </a:defRPr>
            </a:lvl3pPr>
            <a:lvl4pPr marL="1600200" indent="-228600">
              <a:spcBef>
                <a:spcPct val="20000"/>
              </a:spcBef>
              <a:buClr>
                <a:schemeClr val="hlink"/>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folHlink"/>
              </a:buClr>
              <a:buFont typeface="Wingdings" panose="05000000000000000000" pitchFamily="2" charset="2"/>
              <a:buChar char="§"/>
              <a:defRPr sz="2000" b="1">
                <a:solidFill>
                  <a:schemeClr val="tx1"/>
                </a:solidFill>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folHlink"/>
              </a:buClr>
              <a:buFont typeface="Wingdings" panose="05000000000000000000" pitchFamily="2" charset="2"/>
              <a:buChar char="§"/>
              <a:defRPr sz="2000" b="1">
                <a:solidFill>
                  <a:schemeClr val="tx1"/>
                </a:solidFill>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folHlink"/>
              </a:buClr>
              <a:buFont typeface="Wingdings" panose="05000000000000000000" pitchFamily="2" charset="2"/>
              <a:buChar char="§"/>
              <a:defRPr sz="2000" b="1">
                <a:solidFill>
                  <a:schemeClr val="tx1"/>
                </a:solidFill>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folHlink"/>
              </a:buClr>
              <a:buFont typeface="Wingdings" panose="05000000000000000000" pitchFamily="2" charset="2"/>
              <a:buChar char="§"/>
              <a:defRPr sz="2000" b="1">
                <a:solidFill>
                  <a:schemeClr val="tx1"/>
                </a:solidFill>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folHlink"/>
              </a:buClr>
              <a:buFont typeface="Wingdings" panose="05000000000000000000" pitchFamily="2" charset="2"/>
              <a:buChar char="§"/>
              <a:defRPr sz="2000" b="1">
                <a:solidFill>
                  <a:schemeClr val="tx1"/>
                </a:solidFill>
                <a:latin typeface="Times New Roman" panose="02020603050405020304" pitchFamily="18" charset="0"/>
                <a:ea typeface="楷体_GB2312" pitchFamily="49" charset="-122"/>
              </a:defRPr>
            </a:lvl9pPr>
          </a:lstStyle>
          <a:p>
            <a:pPr lvl="1"/>
            <a:r>
              <a:rPr lang="zh-CN" altLang="en-US" sz="1800" b="0" dirty="0">
                <a:latin typeface="+mn-ea"/>
                <a:ea typeface="+mn-ea"/>
              </a:rPr>
              <a:t>密钥</a:t>
            </a:r>
            <a:r>
              <a:rPr lang="en-US" altLang="zh-CN" sz="1800" b="0" i="1" dirty="0">
                <a:latin typeface="+mn-ea"/>
                <a:ea typeface="+mn-ea"/>
              </a:rPr>
              <a:t>K</a:t>
            </a:r>
            <a:r>
              <a:rPr lang="en-US" altLang="zh-CN" sz="1800" b="0" dirty="0">
                <a:latin typeface="+mn-ea"/>
                <a:ea typeface="+mn-ea"/>
              </a:rPr>
              <a:t>=(</a:t>
            </a:r>
            <a:r>
              <a:rPr lang="en-US" altLang="zh-CN" sz="1800" b="0" i="1" dirty="0">
                <a:latin typeface="+mn-ea"/>
                <a:ea typeface="+mn-ea"/>
              </a:rPr>
              <a:t>P</a:t>
            </a:r>
            <a:r>
              <a:rPr lang="en-US" altLang="zh-CN" sz="1800" b="0" i="1" baseline="-25000" dirty="0">
                <a:latin typeface="+mn-ea"/>
                <a:ea typeface="+mn-ea"/>
              </a:rPr>
              <a:t>K</a:t>
            </a:r>
            <a:r>
              <a:rPr lang="en-US" altLang="zh-CN" sz="1800" b="0" dirty="0">
                <a:latin typeface="+mn-ea"/>
                <a:ea typeface="+mn-ea"/>
              </a:rPr>
              <a:t>, </a:t>
            </a:r>
            <a:r>
              <a:rPr lang="en-US" altLang="zh-CN" sz="1800" b="0" i="1" dirty="0">
                <a:latin typeface="+mn-ea"/>
                <a:ea typeface="+mn-ea"/>
              </a:rPr>
              <a:t>S</a:t>
            </a:r>
            <a:r>
              <a:rPr lang="en-US" altLang="zh-CN" sz="1800" b="0" i="1" baseline="-25000" dirty="0">
                <a:latin typeface="+mn-ea"/>
                <a:ea typeface="+mn-ea"/>
              </a:rPr>
              <a:t>K</a:t>
            </a:r>
            <a:r>
              <a:rPr lang="en-US" altLang="zh-CN" sz="1800" b="0" dirty="0">
                <a:latin typeface="+mn-ea"/>
                <a:ea typeface="+mn-ea"/>
              </a:rPr>
              <a:t>): </a:t>
            </a:r>
            <a:r>
              <a:rPr lang="zh-CN" altLang="en-US" sz="1800" b="0" dirty="0">
                <a:latin typeface="+mn-ea"/>
                <a:ea typeface="+mn-ea"/>
              </a:rPr>
              <a:t>加密密钥</a:t>
            </a:r>
            <a:r>
              <a:rPr lang="en-US" altLang="zh-CN" sz="1800" b="0" i="1" dirty="0">
                <a:latin typeface="+mn-ea"/>
                <a:ea typeface="+mn-ea"/>
              </a:rPr>
              <a:t>P</a:t>
            </a:r>
            <a:r>
              <a:rPr lang="en-US" altLang="zh-CN" sz="1800" b="0" i="1" baseline="-25000" dirty="0">
                <a:latin typeface="+mn-ea"/>
                <a:ea typeface="+mn-ea"/>
              </a:rPr>
              <a:t>K</a:t>
            </a:r>
            <a:r>
              <a:rPr lang="zh-CN" altLang="en-US" sz="1800" b="0" dirty="0">
                <a:latin typeface="+mn-ea"/>
                <a:ea typeface="+mn-ea"/>
              </a:rPr>
              <a:t>公开</a:t>
            </a:r>
            <a:r>
              <a:rPr lang="en-US" altLang="zh-CN" sz="1800" b="0" dirty="0">
                <a:latin typeface="+mn-ea"/>
                <a:ea typeface="+mn-ea"/>
              </a:rPr>
              <a:t>; </a:t>
            </a:r>
            <a:r>
              <a:rPr lang="zh-CN" altLang="en-US" sz="1800" b="0" dirty="0">
                <a:latin typeface="+mn-ea"/>
                <a:ea typeface="+mn-ea"/>
              </a:rPr>
              <a:t>解密密钥</a:t>
            </a:r>
            <a:r>
              <a:rPr lang="en-US" altLang="zh-CN" sz="1800" b="0" i="1" dirty="0">
                <a:latin typeface="+mn-ea"/>
                <a:ea typeface="+mn-ea"/>
              </a:rPr>
              <a:t>S</a:t>
            </a:r>
            <a:r>
              <a:rPr lang="en-US" altLang="zh-CN" sz="1800" b="0" i="1" baseline="-25000" dirty="0">
                <a:latin typeface="+mn-ea"/>
                <a:ea typeface="+mn-ea"/>
              </a:rPr>
              <a:t>K</a:t>
            </a:r>
            <a:r>
              <a:rPr lang="zh-CN" altLang="en-US" sz="1800" b="0" dirty="0">
                <a:latin typeface="+mn-ea"/>
                <a:ea typeface="+mn-ea"/>
              </a:rPr>
              <a:t>保密</a:t>
            </a:r>
            <a:r>
              <a:rPr lang="en-US" altLang="zh-CN" sz="1800" b="0" dirty="0">
                <a:latin typeface="+mn-ea"/>
                <a:ea typeface="+mn-ea"/>
              </a:rPr>
              <a:t>.</a:t>
            </a:r>
          </a:p>
          <a:p>
            <a:pPr lvl="2"/>
            <a:r>
              <a:rPr lang="zh-CN" altLang="en-US" sz="1800" b="0" dirty="0">
                <a:latin typeface="+mn-ea"/>
                <a:ea typeface="+mn-ea"/>
              </a:rPr>
              <a:t>在计算上由</a:t>
            </a:r>
            <a:r>
              <a:rPr lang="en-US" altLang="zh-CN" sz="1800" b="0" i="1" dirty="0">
                <a:latin typeface="+mn-ea"/>
                <a:ea typeface="+mn-ea"/>
              </a:rPr>
              <a:t>P</a:t>
            </a:r>
            <a:r>
              <a:rPr lang="en-US" altLang="zh-CN" sz="1800" b="0" i="1" baseline="-25000" dirty="0">
                <a:latin typeface="+mn-ea"/>
                <a:ea typeface="+mn-ea"/>
              </a:rPr>
              <a:t>K</a:t>
            </a:r>
            <a:r>
              <a:rPr lang="zh-CN" altLang="en-US" sz="1800" b="0" dirty="0">
                <a:latin typeface="+mn-ea"/>
                <a:ea typeface="+mn-ea"/>
              </a:rPr>
              <a:t>推出</a:t>
            </a:r>
            <a:r>
              <a:rPr lang="en-US" altLang="zh-CN" sz="1800" b="0" i="1" dirty="0">
                <a:latin typeface="+mn-ea"/>
                <a:ea typeface="+mn-ea"/>
              </a:rPr>
              <a:t>S</a:t>
            </a:r>
            <a:r>
              <a:rPr lang="en-US" altLang="zh-CN" sz="1800" b="0" i="1" baseline="-25000" dirty="0">
                <a:latin typeface="+mn-ea"/>
                <a:ea typeface="+mn-ea"/>
              </a:rPr>
              <a:t>K</a:t>
            </a:r>
            <a:r>
              <a:rPr lang="zh-CN" altLang="en-US" sz="1800" b="0" dirty="0">
                <a:latin typeface="+mn-ea"/>
                <a:ea typeface="+mn-ea"/>
              </a:rPr>
              <a:t>是困难的</a:t>
            </a:r>
            <a:r>
              <a:rPr lang="en-US" altLang="zh-CN" sz="1800" b="0" dirty="0">
                <a:latin typeface="+mn-ea"/>
                <a:ea typeface="+mn-ea"/>
              </a:rPr>
              <a:t>.</a:t>
            </a:r>
          </a:p>
          <a:p>
            <a:pPr lvl="1" fontAlgn="b"/>
            <a:r>
              <a:rPr lang="zh-CN" altLang="en-US" sz="1800" b="0" dirty="0">
                <a:latin typeface="+mn-ea"/>
                <a:ea typeface="+mn-ea"/>
              </a:rPr>
              <a:t> 加密算法</a:t>
            </a:r>
            <a:r>
              <a:rPr lang="en-US" altLang="zh-CN" sz="1800" b="0" i="1" dirty="0" err="1">
                <a:latin typeface="+mn-ea"/>
                <a:ea typeface="+mn-ea"/>
              </a:rPr>
              <a:t>E</a:t>
            </a:r>
            <a:r>
              <a:rPr lang="en-US" altLang="zh-CN" sz="1800" b="0" i="1" baseline="-25000" dirty="0" err="1">
                <a:latin typeface="+mn-ea"/>
                <a:ea typeface="+mn-ea"/>
              </a:rPr>
              <a:t>Pk</a:t>
            </a:r>
            <a:r>
              <a:rPr lang="en-US" altLang="zh-CN" sz="1800" b="0" dirty="0">
                <a:latin typeface="+mn-ea"/>
                <a:ea typeface="+mn-ea"/>
              </a:rPr>
              <a:t>: </a:t>
            </a:r>
            <a:r>
              <a:rPr lang="en-US" altLang="zh-CN" sz="1800" b="0" i="1" dirty="0">
                <a:latin typeface="+mn-ea"/>
                <a:ea typeface="+mn-ea"/>
              </a:rPr>
              <a:t>c</a:t>
            </a:r>
            <a:r>
              <a:rPr lang="en-US" altLang="zh-CN" sz="1800" b="0" dirty="0">
                <a:latin typeface="+mn-ea"/>
                <a:ea typeface="+mn-ea"/>
              </a:rPr>
              <a:t>=</a:t>
            </a:r>
            <a:r>
              <a:rPr lang="en-US" altLang="zh-CN" sz="1800" b="0" i="1" dirty="0" err="1">
                <a:latin typeface="+mn-ea"/>
                <a:ea typeface="+mn-ea"/>
              </a:rPr>
              <a:t>E</a:t>
            </a:r>
            <a:r>
              <a:rPr lang="en-US" altLang="zh-CN" sz="1800" b="0" i="1" baseline="-25000" dirty="0" err="1">
                <a:latin typeface="+mn-ea"/>
                <a:ea typeface="+mn-ea"/>
              </a:rPr>
              <a:t>Pk</a:t>
            </a:r>
            <a:r>
              <a:rPr lang="en-US" altLang="zh-CN" sz="1800" b="0" dirty="0">
                <a:latin typeface="+mn-ea"/>
                <a:ea typeface="+mn-ea"/>
              </a:rPr>
              <a:t>(</a:t>
            </a:r>
            <a:r>
              <a:rPr lang="en-US" altLang="zh-CN" sz="1800" b="0" i="1" dirty="0">
                <a:latin typeface="+mn-ea"/>
                <a:ea typeface="+mn-ea"/>
              </a:rPr>
              <a:t>m</a:t>
            </a:r>
            <a:r>
              <a:rPr lang="en-US" altLang="zh-CN" sz="1800" b="0" dirty="0">
                <a:latin typeface="+mn-ea"/>
                <a:ea typeface="+mn-ea"/>
              </a:rPr>
              <a:t>)  </a:t>
            </a:r>
          </a:p>
          <a:p>
            <a:pPr lvl="1"/>
            <a:r>
              <a:rPr lang="en-US" altLang="zh-CN" sz="1800" b="0" dirty="0">
                <a:latin typeface="+mn-ea"/>
                <a:ea typeface="+mn-ea"/>
              </a:rPr>
              <a:t> </a:t>
            </a:r>
            <a:r>
              <a:rPr lang="zh-CN" altLang="en-US" sz="1800" b="0" dirty="0">
                <a:latin typeface="+mn-ea"/>
                <a:ea typeface="+mn-ea"/>
              </a:rPr>
              <a:t>解密算法</a:t>
            </a:r>
            <a:r>
              <a:rPr lang="en-US" altLang="zh-CN" sz="1800" b="0" i="1" dirty="0" err="1">
                <a:latin typeface="+mn-ea"/>
                <a:ea typeface="+mn-ea"/>
              </a:rPr>
              <a:t>D</a:t>
            </a:r>
            <a:r>
              <a:rPr lang="en-US" altLang="zh-CN" sz="1800" b="0" i="1" baseline="-25000" dirty="0" err="1">
                <a:latin typeface="+mn-ea"/>
                <a:ea typeface="+mn-ea"/>
              </a:rPr>
              <a:t>Sk</a:t>
            </a:r>
            <a:r>
              <a:rPr lang="zh-CN" altLang="en-US" sz="1800" b="0" dirty="0">
                <a:latin typeface="+mn-ea"/>
                <a:ea typeface="+mn-ea"/>
              </a:rPr>
              <a:t>满足</a:t>
            </a:r>
            <a:r>
              <a:rPr lang="en-US" altLang="zh-CN" sz="1800" b="0" dirty="0">
                <a:latin typeface="+mn-ea"/>
                <a:ea typeface="+mn-ea"/>
              </a:rPr>
              <a:t>: </a:t>
            </a:r>
            <a:r>
              <a:rPr lang="en-US" altLang="zh-CN" sz="1800" b="0" i="1" dirty="0">
                <a:latin typeface="+mn-ea"/>
                <a:ea typeface="+mn-ea"/>
              </a:rPr>
              <a:t>m</a:t>
            </a:r>
            <a:r>
              <a:rPr lang="en-US" altLang="zh-CN" sz="1800" b="0" dirty="0">
                <a:latin typeface="+mn-ea"/>
                <a:ea typeface="+mn-ea"/>
              </a:rPr>
              <a:t>=</a:t>
            </a:r>
            <a:r>
              <a:rPr lang="en-US" altLang="zh-CN" sz="1800" b="0" i="1" dirty="0" err="1">
                <a:latin typeface="+mn-ea"/>
                <a:ea typeface="+mn-ea"/>
              </a:rPr>
              <a:t>D</a:t>
            </a:r>
            <a:r>
              <a:rPr lang="en-US" altLang="zh-CN" sz="1800" b="0" i="1" baseline="-25000" dirty="0" err="1">
                <a:latin typeface="+mn-ea"/>
                <a:ea typeface="+mn-ea"/>
              </a:rPr>
              <a:t>Sk</a:t>
            </a:r>
            <a:r>
              <a:rPr lang="en-US" altLang="zh-CN" sz="1800" b="0" dirty="0">
                <a:latin typeface="+mn-ea"/>
                <a:ea typeface="+mn-ea"/>
              </a:rPr>
              <a:t>(</a:t>
            </a:r>
            <a:r>
              <a:rPr lang="en-US" altLang="zh-CN" sz="1800" b="0" i="1" dirty="0">
                <a:latin typeface="+mn-ea"/>
                <a:ea typeface="+mn-ea"/>
              </a:rPr>
              <a:t>c</a:t>
            </a:r>
            <a:r>
              <a:rPr lang="en-US" altLang="zh-CN" sz="1800" b="0" dirty="0">
                <a:latin typeface="+mn-ea"/>
                <a:ea typeface="+mn-ea"/>
              </a:rPr>
              <a:t>)</a:t>
            </a:r>
          </a:p>
          <a:p>
            <a:pPr lvl="1">
              <a:buFont typeface="Wingdings" panose="05000000000000000000" pitchFamily="2" charset="2"/>
              <a:buNone/>
            </a:pPr>
            <a:r>
              <a:rPr lang="en-US" altLang="zh-CN" sz="1800" b="0" dirty="0">
                <a:latin typeface="+mn-ea"/>
                <a:ea typeface="+mn-ea"/>
              </a:rPr>
              <a:t>                 </a:t>
            </a:r>
            <a:r>
              <a:rPr lang="zh-CN" altLang="en-US" sz="1800" b="0" dirty="0">
                <a:latin typeface="+mn-ea"/>
                <a:ea typeface="+mn-ea"/>
              </a:rPr>
              <a:t>即：</a:t>
            </a:r>
            <a:r>
              <a:rPr lang="en-US" altLang="zh-CN" sz="1800" b="0" dirty="0">
                <a:latin typeface="+mn-ea"/>
                <a:ea typeface="+mn-ea"/>
              </a:rPr>
              <a:t>  </a:t>
            </a:r>
            <a:r>
              <a:rPr lang="en-US" altLang="zh-CN" sz="1800" b="0" i="1" dirty="0">
                <a:latin typeface="+mn-ea"/>
                <a:ea typeface="+mn-ea"/>
              </a:rPr>
              <a:t>D</a:t>
            </a:r>
            <a:r>
              <a:rPr lang="en-US" altLang="zh-CN" sz="1800" b="0" i="1" baseline="-25000" dirty="0">
                <a:latin typeface="+mn-ea"/>
                <a:ea typeface="+mn-ea"/>
              </a:rPr>
              <a:t>SK</a:t>
            </a:r>
            <a:r>
              <a:rPr lang="en-US" altLang="zh-CN" sz="1800" b="0" dirty="0">
                <a:latin typeface="+mn-ea"/>
                <a:ea typeface="+mn-ea"/>
              </a:rPr>
              <a:t>(</a:t>
            </a:r>
            <a:r>
              <a:rPr lang="en-US" altLang="zh-CN" sz="1800" b="0" i="1" dirty="0">
                <a:latin typeface="+mn-ea"/>
                <a:ea typeface="+mn-ea"/>
              </a:rPr>
              <a:t>E</a:t>
            </a:r>
            <a:r>
              <a:rPr lang="en-US" altLang="zh-CN" sz="1800" b="0" i="1" baseline="-25000" dirty="0">
                <a:latin typeface="+mn-ea"/>
                <a:ea typeface="+mn-ea"/>
              </a:rPr>
              <a:t>PK</a:t>
            </a:r>
            <a:r>
              <a:rPr lang="en-US" altLang="zh-CN" sz="1800" b="0" dirty="0">
                <a:latin typeface="+mn-ea"/>
                <a:ea typeface="+mn-ea"/>
              </a:rPr>
              <a:t>(</a:t>
            </a:r>
            <a:r>
              <a:rPr lang="en-US" altLang="zh-CN" sz="1800" b="0" i="1" dirty="0">
                <a:latin typeface="+mn-ea"/>
                <a:ea typeface="+mn-ea"/>
              </a:rPr>
              <a:t>x</a:t>
            </a:r>
            <a:r>
              <a:rPr lang="en-US" altLang="zh-CN" sz="1800" b="0" dirty="0">
                <a:latin typeface="+mn-ea"/>
                <a:ea typeface="+mn-ea"/>
              </a:rPr>
              <a:t>))=</a:t>
            </a:r>
            <a:r>
              <a:rPr lang="en-US" altLang="zh-CN" sz="1800" b="0" i="1" dirty="0">
                <a:latin typeface="+mn-ea"/>
                <a:ea typeface="+mn-ea"/>
              </a:rPr>
              <a:t>x</a:t>
            </a:r>
            <a:r>
              <a:rPr lang="en-US" altLang="zh-CN" sz="1800" b="0" dirty="0">
                <a:latin typeface="+mn-ea"/>
                <a:ea typeface="+mn-ea"/>
              </a:rPr>
              <a:t>.</a:t>
            </a:r>
          </a:p>
        </p:txBody>
      </p:sp>
      <p:grpSp>
        <p:nvGrpSpPr>
          <p:cNvPr id="7" name="Group 6">
            <a:extLst>
              <a:ext uri="{FF2B5EF4-FFF2-40B4-BE49-F238E27FC236}">
                <a16:creationId xmlns:a16="http://schemas.microsoft.com/office/drawing/2014/main" id="{C0CC50D7-7F96-4279-A03E-DED2EC1736A5}"/>
              </a:ext>
            </a:extLst>
          </p:cNvPr>
          <p:cNvGrpSpPr>
            <a:grpSpLocks/>
          </p:cNvGrpSpPr>
          <p:nvPr/>
        </p:nvGrpSpPr>
        <p:grpSpPr bwMode="auto">
          <a:xfrm>
            <a:off x="1203478" y="3539343"/>
            <a:ext cx="6769100" cy="2736850"/>
            <a:chOff x="703" y="2296"/>
            <a:chExt cx="4264" cy="1724"/>
          </a:xfrm>
        </p:grpSpPr>
        <p:sp>
          <p:nvSpPr>
            <p:cNvPr id="8" name="Rectangle 7">
              <a:extLst>
                <a:ext uri="{FF2B5EF4-FFF2-40B4-BE49-F238E27FC236}">
                  <a16:creationId xmlns:a16="http://schemas.microsoft.com/office/drawing/2014/main" id="{B10B63E7-3823-4E2E-A3DB-CE88A4382A2C}"/>
                </a:ext>
              </a:extLst>
            </p:cNvPr>
            <p:cNvSpPr>
              <a:spLocks noChangeArrowheads="1"/>
            </p:cNvSpPr>
            <p:nvPr/>
          </p:nvSpPr>
          <p:spPr bwMode="auto">
            <a:xfrm>
              <a:off x="703" y="2296"/>
              <a:ext cx="4264" cy="1724"/>
            </a:xfrm>
            <a:prstGeom prst="rect">
              <a:avLst/>
            </a:prstGeom>
            <a:solidFill>
              <a:srgbClr val="CCFFFF"/>
            </a:solidFill>
            <a:ln w="31750" algn="ctr">
              <a:solidFill>
                <a:srgbClr val="00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9" name="Picture 8">
              <a:extLst>
                <a:ext uri="{FF2B5EF4-FFF2-40B4-BE49-F238E27FC236}">
                  <a16:creationId xmlns:a16="http://schemas.microsoft.com/office/drawing/2014/main" id="{41824CE5-2FF8-434B-94C3-6B2AFAA5D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 y="2455"/>
              <a:ext cx="4083" cy="142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文本框 9">
            <a:extLst>
              <a:ext uri="{FF2B5EF4-FFF2-40B4-BE49-F238E27FC236}">
                <a16:creationId xmlns:a16="http://schemas.microsoft.com/office/drawing/2014/main" id="{1FFA2B20-E58F-41E2-AB5C-EA7F7185668F}"/>
              </a:ext>
            </a:extLst>
          </p:cNvPr>
          <p:cNvSpPr txBox="1"/>
          <p:nvPr/>
        </p:nvSpPr>
        <p:spPr>
          <a:xfrm>
            <a:off x="1391478" y="1232452"/>
            <a:ext cx="2703444" cy="369332"/>
          </a:xfrm>
          <a:prstGeom prst="rect">
            <a:avLst/>
          </a:prstGeom>
          <a:noFill/>
        </p:spPr>
        <p:txBody>
          <a:bodyPr wrap="square" rtlCol="0">
            <a:spAutoFit/>
          </a:bodyPr>
          <a:lstStyle/>
          <a:p>
            <a:r>
              <a:rPr lang="zh-CN" altLang="en-US" dirty="0"/>
              <a:t>简单地说：</a:t>
            </a:r>
          </a:p>
        </p:txBody>
      </p:sp>
      <p:sp>
        <p:nvSpPr>
          <p:cNvPr id="11" name="矩形 10">
            <a:extLst>
              <a:ext uri="{FF2B5EF4-FFF2-40B4-BE49-F238E27FC236}">
                <a16:creationId xmlns:a16="http://schemas.microsoft.com/office/drawing/2014/main" id="{EACA69FD-AB29-4153-82D8-05E80F2B420A}"/>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396925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091" y="1340427"/>
            <a:ext cx="2088573" cy="369332"/>
          </a:xfrm>
          <a:prstGeom prst="rect">
            <a:avLst/>
          </a:prstGeom>
          <a:noFill/>
        </p:spPr>
        <p:txBody>
          <a:bodyPr wrap="square" rtlCol="0">
            <a:spAutoFit/>
          </a:bodyPr>
          <a:lstStyle/>
          <a:p>
            <a:r>
              <a:rPr lang="zh-CN" altLang="en-US" dirty="0"/>
              <a:t>三、保密通信模型</a:t>
            </a:r>
          </a:p>
        </p:txBody>
      </p:sp>
      <p:sp>
        <p:nvSpPr>
          <p:cNvPr id="4" name="矩形 3"/>
          <p:cNvSpPr/>
          <p:nvPr/>
        </p:nvSpPr>
        <p:spPr>
          <a:xfrm>
            <a:off x="1039088" y="1828903"/>
            <a:ext cx="7668491" cy="1200329"/>
          </a:xfrm>
          <a:prstGeom prst="rect">
            <a:avLst/>
          </a:prstGeom>
        </p:spPr>
        <p:txBody>
          <a:bodyPr wrap="square">
            <a:spAutoFit/>
          </a:bodyPr>
          <a:lstStyle/>
          <a:p>
            <a:r>
              <a:rPr lang="zh-CN" altLang="en-US" dirty="0"/>
              <a:t>香农以概率统计的观点对消息源、密钥源、接收和截获的消息进行数学描述和分析，用不确定性和唯一解距离来度量密码体制的保密性，阐明了密码系统、完善保密性、纯密码、理论保密性和实际保密性等重要概念，从而大大深化了人们对于保密学的理解。</a:t>
            </a:r>
          </a:p>
        </p:txBody>
      </p:sp>
      <p:sp>
        <p:nvSpPr>
          <p:cNvPr id="5" name="矩形 4"/>
          <p:cNvSpPr/>
          <p:nvPr/>
        </p:nvSpPr>
        <p:spPr>
          <a:xfrm>
            <a:off x="1039088" y="3148376"/>
            <a:ext cx="7668491" cy="923330"/>
          </a:xfrm>
          <a:prstGeom prst="rect">
            <a:avLst/>
          </a:prstGeom>
        </p:spPr>
        <p:txBody>
          <a:bodyPr wrap="square">
            <a:spAutoFit/>
          </a:bodyPr>
          <a:lstStyle/>
          <a:p>
            <a:r>
              <a:rPr lang="zh-CN" altLang="en-US" dirty="0"/>
              <a:t>香农的工作使信息论成为研究密码学和密码分析学的一个重要理论基础，宣告了科学的密码学时代的到来。波士顿环球报将此文誉为“将密码从艺术变成为科学。”</a:t>
            </a:r>
          </a:p>
        </p:txBody>
      </p:sp>
      <p:sp>
        <p:nvSpPr>
          <p:cNvPr id="8" name="文本框 7"/>
          <p:cNvSpPr txBox="1"/>
          <p:nvPr/>
        </p:nvSpPr>
        <p:spPr>
          <a:xfrm>
            <a:off x="4031672" y="6406992"/>
            <a:ext cx="2524991" cy="369332"/>
          </a:xfrm>
          <a:prstGeom prst="rect">
            <a:avLst/>
          </a:prstGeom>
          <a:noFill/>
        </p:spPr>
        <p:txBody>
          <a:bodyPr wrap="square" rtlCol="0">
            <a:spAutoFit/>
          </a:bodyPr>
          <a:lstStyle/>
          <a:p>
            <a:r>
              <a:rPr lang="zh-CN" altLang="en-US" dirty="0"/>
              <a:t>保密系统模型</a:t>
            </a:r>
          </a:p>
        </p:txBody>
      </p:sp>
      <p:grpSp>
        <p:nvGrpSpPr>
          <p:cNvPr id="10" name="组合 9"/>
          <p:cNvGrpSpPr/>
          <p:nvPr/>
        </p:nvGrpSpPr>
        <p:grpSpPr>
          <a:xfrm>
            <a:off x="1472452" y="4156640"/>
            <a:ext cx="6587594" cy="2250352"/>
            <a:chOff x="1472452" y="4156640"/>
            <a:chExt cx="6587594" cy="2250352"/>
          </a:xfrm>
        </p:grpSpPr>
        <p:pic>
          <p:nvPicPr>
            <p:cNvPr id="7" name="图片 6"/>
            <p:cNvPicPr>
              <a:picLocks noChangeAspect="1"/>
            </p:cNvPicPr>
            <p:nvPr/>
          </p:nvPicPr>
          <p:blipFill>
            <a:blip r:embed="rId2"/>
            <a:stretch>
              <a:fillRect/>
            </a:stretch>
          </p:blipFill>
          <p:spPr>
            <a:xfrm>
              <a:off x="1472452" y="4156640"/>
              <a:ext cx="6587594" cy="2250352"/>
            </a:xfrm>
            <a:prstGeom prst="rect">
              <a:avLst/>
            </a:prstGeom>
          </p:spPr>
        </p:pic>
        <p:sp>
          <p:nvSpPr>
            <p:cNvPr id="9" name="文本框 8"/>
            <p:cNvSpPr txBox="1"/>
            <p:nvPr/>
          </p:nvSpPr>
          <p:spPr>
            <a:xfrm>
              <a:off x="4203119" y="5281816"/>
              <a:ext cx="1153391" cy="338554"/>
            </a:xfrm>
            <a:prstGeom prst="rect">
              <a:avLst/>
            </a:prstGeom>
            <a:noFill/>
          </p:spPr>
          <p:txBody>
            <a:bodyPr wrap="square" rtlCol="0">
              <a:spAutoFit/>
            </a:bodyPr>
            <a:lstStyle/>
            <a:p>
              <a:r>
                <a:rPr lang="zh-CN" altLang="en-US" sz="1600" dirty="0"/>
                <a:t>普通信道</a:t>
              </a:r>
            </a:p>
          </p:txBody>
        </p:sp>
        <p:sp>
          <p:nvSpPr>
            <p:cNvPr id="12" name="文本框 11"/>
            <p:cNvSpPr txBox="1"/>
            <p:nvPr/>
          </p:nvSpPr>
          <p:spPr>
            <a:xfrm>
              <a:off x="4386692" y="5739514"/>
              <a:ext cx="1153391" cy="338554"/>
            </a:xfrm>
            <a:prstGeom prst="rect">
              <a:avLst/>
            </a:prstGeom>
            <a:noFill/>
          </p:spPr>
          <p:txBody>
            <a:bodyPr wrap="square" rtlCol="0">
              <a:spAutoFit/>
            </a:bodyPr>
            <a:lstStyle/>
            <a:p>
              <a:r>
                <a:rPr lang="zh-CN" altLang="en-US" sz="1600" dirty="0"/>
                <a:t>保密信道</a:t>
              </a:r>
            </a:p>
          </p:txBody>
        </p:sp>
      </p:grpSp>
      <p:sp>
        <p:nvSpPr>
          <p:cNvPr id="11" name="矩形 10">
            <a:extLst>
              <a:ext uri="{FF2B5EF4-FFF2-40B4-BE49-F238E27FC236}">
                <a16:creationId xmlns:a16="http://schemas.microsoft.com/office/drawing/2014/main" id="{267BF818-AE5E-45AC-9A17-EF5AA9B17735}"/>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1042847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90E126D5-7088-4551-A8EC-51B74A255D58}"/>
              </a:ext>
            </a:extLst>
          </p:cNvPr>
          <p:cNvSpPr>
            <a:spLocks noChangeArrowheads="1"/>
          </p:cNvSpPr>
          <p:nvPr/>
        </p:nvSpPr>
        <p:spPr bwMode="auto">
          <a:xfrm>
            <a:off x="1056488" y="1658775"/>
            <a:ext cx="78486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1pPr>
            <a:lvl2pPr marL="742950" indent="-285750">
              <a:spcBef>
                <a:spcPct val="20000"/>
              </a:spcBef>
              <a:buClr>
                <a:srgbClr val="0099FF"/>
              </a:buClr>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rgbClr val="0000FF"/>
              </a:buClr>
              <a:buFont typeface="Wingdings" panose="05000000000000000000" pitchFamily="2" charset="2"/>
              <a:buChar char="p"/>
              <a:defRPr sz="2200" b="1">
                <a:solidFill>
                  <a:schemeClr val="tx1"/>
                </a:solidFill>
                <a:latin typeface="Times New Roman" panose="02020603050405020304" pitchFamily="18" charset="0"/>
                <a:ea typeface="楷体_GB2312" pitchFamily="49" charset="-122"/>
              </a:defRPr>
            </a:lvl3pPr>
            <a:lvl4pPr marL="1600200" indent="-228600">
              <a:spcBef>
                <a:spcPct val="20000"/>
              </a:spcBef>
              <a:buClr>
                <a:schemeClr val="hlink"/>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folHlink"/>
              </a:buClr>
              <a:buFont typeface="Wingdings" panose="05000000000000000000" pitchFamily="2" charset="2"/>
              <a:buChar char="§"/>
              <a:defRPr sz="2000" b="1">
                <a:solidFill>
                  <a:schemeClr val="tx1"/>
                </a:solidFill>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folHlink"/>
              </a:buClr>
              <a:buFont typeface="Wingdings" panose="05000000000000000000" pitchFamily="2" charset="2"/>
              <a:buChar char="§"/>
              <a:defRPr sz="2000" b="1">
                <a:solidFill>
                  <a:schemeClr val="tx1"/>
                </a:solidFill>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folHlink"/>
              </a:buClr>
              <a:buFont typeface="Wingdings" panose="05000000000000000000" pitchFamily="2" charset="2"/>
              <a:buChar char="§"/>
              <a:defRPr sz="2000" b="1">
                <a:solidFill>
                  <a:schemeClr val="tx1"/>
                </a:solidFill>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folHlink"/>
              </a:buClr>
              <a:buFont typeface="Wingdings" panose="05000000000000000000" pitchFamily="2" charset="2"/>
              <a:buChar char="§"/>
              <a:defRPr sz="2000" b="1">
                <a:solidFill>
                  <a:schemeClr val="tx1"/>
                </a:solidFill>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folHlink"/>
              </a:buClr>
              <a:buFont typeface="Wingdings" panose="05000000000000000000" pitchFamily="2" charset="2"/>
              <a:buChar char="§"/>
              <a:defRPr sz="2000" b="1">
                <a:solidFill>
                  <a:schemeClr val="tx1"/>
                </a:solidFill>
                <a:latin typeface="Times New Roman" panose="02020603050405020304" pitchFamily="18" charset="0"/>
                <a:ea typeface="楷体_GB2312" pitchFamily="49" charset="-122"/>
              </a:defRPr>
            </a:lvl9pPr>
          </a:lstStyle>
          <a:p>
            <a:pPr marL="285750" lvl="1">
              <a:spcBef>
                <a:spcPts val="600"/>
              </a:spcBef>
              <a:spcAft>
                <a:spcPts val="600"/>
              </a:spcAft>
              <a:buClr>
                <a:schemeClr val="accent1"/>
              </a:buClr>
              <a:buFont typeface="Wingdings" panose="05000000000000000000" pitchFamily="2" charset="2"/>
              <a:buChar char="q"/>
            </a:pPr>
            <a:r>
              <a:rPr lang="zh-CN" altLang="en-US" sz="1800" b="0" dirty="0">
                <a:latin typeface="+mn-ea"/>
                <a:ea typeface="+mn-ea"/>
              </a:rPr>
              <a:t>产生密钥对</a:t>
            </a:r>
            <a:r>
              <a:rPr lang="en-US" altLang="zh-CN" sz="1800" b="0" i="1" dirty="0">
                <a:latin typeface="+mn-ea"/>
                <a:ea typeface="+mn-ea"/>
              </a:rPr>
              <a:t>K</a:t>
            </a:r>
            <a:r>
              <a:rPr lang="en-US" altLang="zh-CN" sz="1800" b="0" dirty="0">
                <a:latin typeface="+mn-ea"/>
                <a:ea typeface="+mn-ea"/>
              </a:rPr>
              <a:t>=(</a:t>
            </a:r>
            <a:r>
              <a:rPr lang="en-US" altLang="zh-CN" sz="1800" b="0" i="1" dirty="0">
                <a:latin typeface="+mn-ea"/>
                <a:ea typeface="+mn-ea"/>
              </a:rPr>
              <a:t>P</a:t>
            </a:r>
            <a:r>
              <a:rPr lang="en-US" altLang="zh-CN" sz="1800" b="0" i="1" baseline="-25000" dirty="0">
                <a:latin typeface="+mn-ea"/>
                <a:ea typeface="+mn-ea"/>
              </a:rPr>
              <a:t>K</a:t>
            </a:r>
            <a:r>
              <a:rPr lang="en-US" altLang="zh-CN" sz="1800" b="0" dirty="0">
                <a:latin typeface="+mn-ea"/>
                <a:ea typeface="+mn-ea"/>
              </a:rPr>
              <a:t>, </a:t>
            </a:r>
            <a:r>
              <a:rPr lang="en-US" altLang="zh-CN" sz="1800" b="0" i="1" dirty="0">
                <a:latin typeface="+mn-ea"/>
                <a:ea typeface="+mn-ea"/>
              </a:rPr>
              <a:t>S</a:t>
            </a:r>
            <a:r>
              <a:rPr lang="en-US" altLang="zh-CN" sz="1800" b="0" i="1" baseline="-25000" dirty="0">
                <a:latin typeface="+mn-ea"/>
                <a:ea typeface="+mn-ea"/>
              </a:rPr>
              <a:t>K</a:t>
            </a:r>
            <a:r>
              <a:rPr lang="en-US" altLang="zh-CN" sz="1800" b="0" dirty="0">
                <a:latin typeface="+mn-ea"/>
                <a:ea typeface="+mn-ea"/>
              </a:rPr>
              <a:t>)</a:t>
            </a:r>
            <a:r>
              <a:rPr lang="zh-CN" altLang="en-US" sz="1800" b="0" dirty="0">
                <a:latin typeface="+mn-ea"/>
                <a:ea typeface="+mn-ea"/>
              </a:rPr>
              <a:t>在计算上是可行</a:t>
            </a:r>
            <a:endParaRPr lang="en-US" altLang="zh-CN" sz="1800" b="0" dirty="0">
              <a:latin typeface="+mn-ea"/>
              <a:ea typeface="+mn-ea"/>
            </a:endParaRPr>
          </a:p>
          <a:p>
            <a:pPr marL="285750" lvl="1">
              <a:spcBef>
                <a:spcPts val="600"/>
              </a:spcBef>
              <a:spcAft>
                <a:spcPts val="600"/>
              </a:spcAft>
              <a:buClr>
                <a:schemeClr val="accent1"/>
              </a:buClr>
              <a:buFont typeface="Wingdings" panose="05000000000000000000" pitchFamily="2" charset="2"/>
              <a:buChar char="q"/>
            </a:pPr>
            <a:r>
              <a:rPr lang="zh-CN" altLang="en-US" sz="1800" b="0" dirty="0">
                <a:latin typeface="+mn-ea"/>
                <a:ea typeface="+mn-ea"/>
              </a:rPr>
              <a:t>两个密钥中的任何一个都可以用来加密，另一个则用来解密</a:t>
            </a:r>
          </a:p>
          <a:p>
            <a:pPr marL="285750" lvl="1">
              <a:spcBef>
                <a:spcPts val="600"/>
              </a:spcBef>
              <a:spcAft>
                <a:spcPts val="600"/>
              </a:spcAft>
              <a:buClr>
                <a:schemeClr val="accent1"/>
              </a:buClr>
              <a:buFont typeface="Wingdings" panose="05000000000000000000" pitchFamily="2" charset="2"/>
              <a:buChar char="q"/>
            </a:pPr>
            <a:r>
              <a:rPr lang="zh-CN" altLang="en-US" sz="1800" b="0" dirty="0">
                <a:latin typeface="+mn-ea"/>
                <a:ea typeface="+mn-ea"/>
              </a:rPr>
              <a:t>已知公钥与明文，产生密文是容易</a:t>
            </a:r>
          </a:p>
          <a:p>
            <a:pPr marL="285750" lvl="1">
              <a:spcBef>
                <a:spcPts val="600"/>
              </a:spcBef>
              <a:spcAft>
                <a:spcPts val="600"/>
              </a:spcAft>
              <a:buClr>
                <a:schemeClr val="accent1"/>
              </a:buClr>
              <a:buFont typeface="Wingdings" panose="05000000000000000000" pitchFamily="2" charset="2"/>
              <a:buChar char="q"/>
            </a:pPr>
            <a:r>
              <a:rPr lang="zh-CN" altLang="en-US" sz="1800" b="0" dirty="0">
                <a:latin typeface="+mn-ea"/>
                <a:ea typeface="+mn-ea"/>
              </a:rPr>
              <a:t>利用私钥解密密文在计算上是可行</a:t>
            </a:r>
          </a:p>
          <a:p>
            <a:pPr marL="285750" lvl="1">
              <a:spcBef>
                <a:spcPts val="600"/>
              </a:spcBef>
              <a:spcAft>
                <a:spcPts val="600"/>
              </a:spcAft>
              <a:buClr>
                <a:schemeClr val="accent1"/>
              </a:buClr>
              <a:buFont typeface="Wingdings" panose="05000000000000000000" pitchFamily="2" charset="2"/>
              <a:buChar char="q"/>
            </a:pPr>
            <a:r>
              <a:rPr lang="zh-CN" altLang="en-US" sz="1800" b="0" dirty="0">
                <a:latin typeface="+mn-ea"/>
                <a:ea typeface="+mn-ea"/>
              </a:rPr>
              <a:t>利用公钥求解私钥在计算上是不可行</a:t>
            </a:r>
            <a:endParaRPr lang="en-US" altLang="zh-CN" sz="1800" b="0" dirty="0">
              <a:latin typeface="+mn-ea"/>
              <a:ea typeface="+mn-ea"/>
            </a:endParaRPr>
          </a:p>
          <a:p>
            <a:pPr marL="285750" lvl="1">
              <a:spcBef>
                <a:spcPts val="600"/>
              </a:spcBef>
              <a:spcAft>
                <a:spcPts val="600"/>
              </a:spcAft>
              <a:buClr>
                <a:schemeClr val="accent1"/>
              </a:buClr>
              <a:buFont typeface="Wingdings" panose="05000000000000000000" pitchFamily="2" charset="2"/>
              <a:buChar char="q"/>
            </a:pPr>
            <a:r>
              <a:rPr lang="zh-CN" altLang="en-US" sz="1800" b="0" dirty="0">
                <a:latin typeface="+mn-ea"/>
                <a:ea typeface="+mn-ea"/>
              </a:rPr>
              <a:t>利用密码算法和公钥求解私钥在计算上不可行</a:t>
            </a:r>
          </a:p>
          <a:p>
            <a:pPr marL="285750" lvl="1">
              <a:spcBef>
                <a:spcPts val="600"/>
              </a:spcBef>
              <a:spcAft>
                <a:spcPts val="600"/>
              </a:spcAft>
              <a:buClr>
                <a:schemeClr val="accent1"/>
              </a:buClr>
              <a:buFont typeface="Wingdings" panose="05000000000000000000" pitchFamily="2" charset="2"/>
              <a:buChar char="q"/>
            </a:pPr>
            <a:r>
              <a:rPr lang="zh-CN" altLang="en-US" sz="1800" b="0" dirty="0">
                <a:latin typeface="+mn-ea"/>
                <a:ea typeface="+mn-ea"/>
              </a:rPr>
              <a:t>已知公钥与密文，不知私钥时，恢复明文在计算上是不可行</a:t>
            </a:r>
          </a:p>
        </p:txBody>
      </p:sp>
      <p:sp>
        <p:nvSpPr>
          <p:cNvPr id="9" name="矩形 8">
            <a:extLst>
              <a:ext uri="{FF2B5EF4-FFF2-40B4-BE49-F238E27FC236}">
                <a16:creationId xmlns:a16="http://schemas.microsoft.com/office/drawing/2014/main" id="{AF595F20-7C73-481B-A5E7-71B98FF4C697}"/>
              </a:ext>
            </a:extLst>
          </p:cNvPr>
          <p:cNvSpPr/>
          <p:nvPr/>
        </p:nvSpPr>
        <p:spPr>
          <a:xfrm>
            <a:off x="1056488" y="1121082"/>
            <a:ext cx="2852063" cy="369332"/>
          </a:xfrm>
          <a:prstGeom prst="rect">
            <a:avLst/>
          </a:prstGeom>
        </p:spPr>
        <p:txBody>
          <a:bodyPr wrap="none">
            <a:spAutoFit/>
          </a:bodyPr>
          <a:lstStyle/>
          <a:p>
            <a:r>
              <a:rPr lang="en-US" altLang="zh-CN" dirty="0"/>
              <a:t>3</a:t>
            </a:r>
            <a:r>
              <a:rPr lang="zh-CN" altLang="en-US" dirty="0"/>
              <a:t>、公钥密码体制的特点：</a:t>
            </a:r>
          </a:p>
        </p:txBody>
      </p:sp>
      <p:sp>
        <p:nvSpPr>
          <p:cNvPr id="10" name="矩形 9">
            <a:extLst>
              <a:ext uri="{FF2B5EF4-FFF2-40B4-BE49-F238E27FC236}">
                <a16:creationId xmlns:a16="http://schemas.microsoft.com/office/drawing/2014/main" id="{E72A1D4E-F25D-4F5A-8973-3C1DB8E3FC04}"/>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11" name="文本框 10">
            <a:extLst>
              <a:ext uri="{FF2B5EF4-FFF2-40B4-BE49-F238E27FC236}">
                <a16:creationId xmlns:a16="http://schemas.microsoft.com/office/drawing/2014/main" id="{46C8E400-0634-4E8D-9597-048F378FD0FD}"/>
              </a:ext>
            </a:extLst>
          </p:cNvPr>
          <p:cNvSpPr txBox="1"/>
          <p:nvPr/>
        </p:nvSpPr>
        <p:spPr>
          <a:xfrm>
            <a:off x="1056489" y="4686023"/>
            <a:ext cx="6823254" cy="646331"/>
          </a:xfrm>
          <a:prstGeom prst="rect">
            <a:avLst/>
          </a:prstGeom>
          <a:noFill/>
        </p:spPr>
        <p:txBody>
          <a:bodyPr wrap="square" rtlCol="0">
            <a:spAutoFit/>
          </a:bodyPr>
          <a:lstStyle/>
          <a:p>
            <a:pPr marL="285750" lvl="1" indent="-285750">
              <a:spcBef>
                <a:spcPts val="600"/>
              </a:spcBef>
              <a:spcAft>
                <a:spcPts val="600"/>
              </a:spcAft>
              <a:buClr>
                <a:schemeClr val="accent1"/>
              </a:buClr>
              <a:buFont typeface="Wingdings" panose="05000000000000000000" pitchFamily="2" charset="2"/>
              <a:buChar char="q"/>
            </a:pPr>
            <a:r>
              <a:rPr lang="zh-CN" altLang="en-US" dirty="0">
                <a:latin typeface="+mn-ea"/>
              </a:rPr>
              <a:t>用私钥加密，公钥解密，则可获得一个数字签名。在有数字签名的条件下，发送者无法否认是发送的信息，即不可否认性。</a:t>
            </a:r>
          </a:p>
        </p:txBody>
      </p:sp>
    </p:spTree>
    <p:extLst>
      <p:ext uri="{BB962C8B-B14F-4D97-AF65-F5344CB8AC3E}">
        <p14:creationId xmlns:p14="http://schemas.microsoft.com/office/powerpoint/2010/main" val="2088045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951411E-2EFF-4DEB-9485-3DFD11ABFDC5}"/>
              </a:ext>
            </a:extLst>
          </p:cNvPr>
          <p:cNvSpPr/>
          <p:nvPr/>
        </p:nvSpPr>
        <p:spPr>
          <a:xfrm>
            <a:off x="1105965" y="1450790"/>
            <a:ext cx="2621230" cy="369332"/>
          </a:xfrm>
          <a:prstGeom prst="rect">
            <a:avLst/>
          </a:prstGeom>
        </p:spPr>
        <p:txBody>
          <a:bodyPr wrap="none">
            <a:spAutoFit/>
          </a:bodyPr>
          <a:lstStyle/>
          <a:p>
            <a:r>
              <a:rPr lang="en-US" altLang="zh-CN" dirty="0"/>
              <a:t>4</a:t>
            </a:r>
            <a:r>
              <a:rPr lang="zh-CN" altLang="en-US" dirty="0"/>
              <a:t>、可信单向函数举例：</a:t>
            </a:r>
          </a:p>
        </p:txBody>
      </p:sp>
      <p:sp>
        <p:nvSpPr>
          <p:cNvPr id="4" name="矩形 3">
            <a:extLst>
              <a:ext uri="{FF2B5EF4-FFF2-40B4-BE49-F238E27FC236}">
                <a16:creationId xmlns:a16="http://schemas.microsoft.com/office/drawing/2014/main" id="{643EA092-6566-4D7D-A271-58CA6BC94B71}"/>
              </a:ext>
            </a:extLst>
          </p:cNvPr>
          <p:cNvSpPr/>
          <p:nvPr/>
        </p:nvSpPr>
        <p:spPr>
          <a:xfrm>
            <a:off x="1100370" y="1947191"/>
            <a:ext cx="7335961" cy="646331"/>
          </a:xfrm>
          <a:prstGeom prst="rect">
            <a:avLst/>
          </a:prstGeom>
        </p:spPr>
        <p:txBody>
          <a:bodyPr wrap="square">
            <a:spAutoFit/>
          </a:bodyPr>
          <a:lstStyle/>
          <a:p>
            <a:r>
              <a:rPr lang="zh-CN" altLang="en-US" dirty="0">
                <a:latin typeface="+mn-ea"/>
              </a:rPr>
              <a:t>假设</a:t>
            </a:r>
            <a:r>
              <a:rPr lang="en-US" altLang="zh-CN" dirty="0">
                <a:latin typeface="+mn-ea"/>
              </a:rPr>
              <a:t>n</a:t>
            </a:r>
            <a:r>
              <a:rPr lang="zh-CN" altLang="en-US" dirty="0">
                <a:latin typeface="+mn-ea"/>
              </a:rPr>
              <a:t>是两个大素数</a:t>
            </a:r>
            <a:r>
              <a:rPr lang="en-US" altLang="zh-CN" dirty="0">
                <a:latin typeface="+mn-ea"/>
              </a:rPr>
              <a:t>p</a:t>
            </a:r>
            <a:r>
              <a:rPr lang="zh-CN" altLang="en-US" dirty="0">
                <a:latin typeface="+mn-ea"/>
              </a:rPr>
              <a:t>和</a:t>
            </a:r>
            <a:r>
              <a:rPr lang="en-US" altLang="zh-CN" dirty="0">
                <a:latin typeface="+mn-ea"/>
              </a:rPr>
              <a:t>q </a:t>
            </a:r>
            <a:r>
              <a:rPr lang="zh-CN" altLang="en-US" dirty="0">
                <a:latin typeface="+mn-ea"/>
              </a:rPr>
              <a:t>的乘积，分解</a:t>
            </a:r>
            <a:r>
              <a:rPr lang="en-US" altLang="zh-CN" dirty="0">
                <a:latin typeface="+mn-ea"/>
              </a:rPr>
              <a:t>n</a:t>
            </a:r>
            <a:r>
              <a:rPr lang="zh-CN" altLang="en-US" dirty="0">
                <a:latin typeface="+mn-ea"/>
              </a:rPr>
              <a:t>是一个非常困难的问题（</a:t>
            </a:r>
            <a:r>
              <a:rPr lang="en-US" altLang="zh-CN" dirty="0">
                <a:latin typeface="+mn-ea"/>
              </a:rPr>
              <a:t>NP-</a:t>
            </a:r>
            <a:r>
              <a:rPr lang="zh-CN" altLang="en-US" dirty="0">
                <a:latin typeface="+mn-ea"/>
              </a:rPr>
              <a:t>完全问题）。</a:t>
            </a:r>
          </a:p>
        </p:txBody>
      </p:sp>
      <p:sp>
        <p:nvSpPr>
          <p:cNvPr id="5" name="矩形 4">
            <a:extLst>
              <a:ext uri="{FF2B5EF4-FFF2-40B4-BE49-F238E27FC236}">
                <a16:creationId xmlns:a16="http://schemas.microsoft.com/office/drawing/2014/main" id="{5DC4B85D-750A-4862-8C2C-85D482B67CA2}"/>
              </a:ext>
            </a:extLst>
          </p:cNvPr>
          <p:cNvSpPr/>
          <p:nvPr/>
        </p:nvSpPr>
        <p:spPr>
          <a:xfrm>
            <a:off x="1100370" y="3274436"/>
            <a:ext cx="7335961" cy="646331"/>
          </a:xfrm>
          <a:prstGeom prst="rect">
            <a:avLst/>
          </a:prstGeom>
        </p:spPr>
        <p:txBody>
          <a:bodyPr wrap="square">
            <a:spAutoFit/>
          </a:bodyPr>
          <a:lstStyle/>
          <a:p>
            <a:pPr marL="0" lvl="1" defTabSz="914400" eaLnBrk="1" hangingPunct="1">
              <a:spcBef>
                <a:spcPts val="0"/>
              </a:spcBef>
              <a:buClr>
                <a:srgbClr val="000000"/>
              </a:buClr>
            </a:pPr>
            <a:r>
              <a:rPr kumimoji="1" lang="zh-CN" altLang="en-US" b="1" dirty="0">
                <a:solidFill>
                  <a:srgbClr val="000000"/>
                </a:solidFill>
                <a:latin typeface="+mn-ea"/>
              </a:rPr>
              <a:t>设</a:t>
            </a:r>
            <a:r>
              <a:rPr kumimoji="1" lang="en-US" altLang="zh-CN" b="1" dirty="0">
                <a:solidFill>
                  <a:srgbClr val="000000"/>
                </a:solidFill>
                <a:latin typeface="+mn-ea"/>
              </a:rPr>
              <a:t>b</a:t>
            </a:r>
            <a:r>
              <a:rPr kumimoji="1" lang="zh-CN" altLang="en-US" b="1" dirty="0">
                <a:solidFill>
                  <a:srgbClr val="000000"/>
                </a:solidFill>
                <a:latin typeface="+mn-ea"/>
              </a:rPr>
              <a:t>是一个正整数，定义函数</a:t>
            </a:r>
            <a:r>
              <a:rPr kumimoji="1" lang="en-US" altLang="zh-CN" b="1" dirty="0">
                <a:solidFill>
                  <a:srgbClr val="000000"/>
                </a:solidFill>
                <a:latin typeface="+mn-ea"/>
              </a:rPr>
              <a:t>f: </a:t>
            </a:r>
            <a:r>
              <a:rPr kumimoji="1" lang="en-US" altLang="zh-CN" b="1" dirty="0" err="1">
                <a:solidFill>
                  <a:srgbClr val="000000"/>
                </a:solidFill>
                <a:latin typeface="+mn-ea"/>
              </a:rPr>
              <a:t>Zn</a:t>
            </a:r>
            <a:r>
              <a:rPr kumimoji="1" lang="en-US" altLang="zh-CN" b="1" dirty="0" err="1">
                <a:solidFill>
                  <a:srgbClr val="000000"/>
                </a:solidFill>
                <a:latin typeface="+mn-ea"/>
                <a:sym typeface="Wingdings" panose="05000000000000000000" pitchFamily="2" charset="2"/>
              </a:rPr>
              <a:t>Zn</a:t>
            </a:r>
            <a:r>
              <a:rPr kumimoji="1" lang="en-US" altLang="zh-CN" b="1" dirty="0">
                <a:solidFill>
                  <a:srgbClr val="000000"/>
                </a:solidFill>
                <a:latin typeface="+mn-ea"/>
                <a:sym typeface="Wingdings" panose="05000000000000000000" pitchFamily="2" charset="2"/>
              </a:rPr>
              <a:t>, f(x)=x </a:t>
            </a:r>
            <a:r>
              <a:rPr kumimoji="1" lang="en-US" altLang="zh-CN" b="1" baseline="30000" dirty="0">
                <a:solidFill>
                  <a:srgbClr val="000000"/>
                </a:solidFill>
                <a:latin typeface="+mn-ea"/>
                <a:sym typeface="Wingdings" panose="05000000000000000000" pitchFamily="2" charset="2"/>
              </a:rPr>
              <a:t>b </a:t>
            </a:r>
            <a:r>
              <a:rPr kumimoji="1" lang="en-US" altLang="zh-CN" b="1" dirty="0">
                <a:solidFill>
                  <a:srgbClr val="000000"/>
                </a:solidFill>
                <a:latin typeface="+mn-ea"/>
                <a:sym typeface="Wingdings" panose="05000000000000000000" pitchFamily="2" charset="2"/>
              </a:rPr>
              <a:t>mod n , f</a:t>
            </a:r>
            <a:r>
              <a:rPr kumimoji="1" lang="zh-CN" altLang="en-US" b="1" dirty="0">
                <a:solidFill>
                  <a:srgbClr val="000000"/>
                </a:solidFill>
                <a:latin typeface="+mn-ea"/>
                <a:sym typeface="Wingdings" panose="05000000000000000000" pitchFamily="2" charset="2"/>
              </a:rPr>
              <a:t>是一个单向函数。</a:t>
            </a:r>
          </a:p>
        </p:txBody>
      </p:sp>
      <p:sp>
        <p:nvSpPr>
          <p:cNvPr id="6" name="矩形 5">
            <a:extLst>
              <a:ext uri="{FF2B5EF4-FFF2-40B4-BE49-F238E27FC236}">
                <a16:creationId xmlns:a16="http://schemas.microsoft.com/office/drawing/2014/main" id="{873013EF-9F4B-4620-AC02-E4A4FBD52A82}"/>
              </a:ext>
            </a:extLst>
          </p:cNvPr>
          <p:cNvSpPr/>
          <p:nvPr/>
        </p:nvSpPr>
        <p:spPr>
          <a:xfrm>
            <a:off x="1100370" y="4104880"/>
            <a:ext cx="7439331" cy="369332"/>
          </a:xfrm>
          <a:prstGeom prst="rect">
            <a:avLst/>
          </a:prstGeom>
        </p:spPr>
        <p:txBody>
          <a:bodyPr wrap="square">
            <a:spAutoFit/>
          </a:bodyPr>
          <a:lstStyle/>
          <a:p>
            <a:r>
              <a:rPr kumimoji="1" lang="zh-CN" altLang="en-US" b="1" dirty="0">
                <a:solidFill>
                  <a:srgbClr val="CC0000"/>
                </a:solidFill>
                <a:latin typeface="+mn-ea"/>
                <a:sym typeface="Wingdings" panose="05000000000000000000" pitchFamily="2" charset="2"/>
              </a:rPr>
              <a:t>但知道</a:t>
            </a:r>
            <a:r>
              <a:rPr kumimoji="1" lang="en-US" altLang="zh-CN" b="1" dirty="0">
                <a:solidFill>
                  <a:srgbClr val="CC0000"/>
                </a:solidFill>
                <a:latin typeface="+mn-ea"/>
                <a:sym typeface="Wingdings" panose="05000000000000000000" pitchFamily="2" charset="2"/>
              </a:rPr>
              <a:t>n</a:t>
            </a:r>
            <a:r>
              <a:rPr kumimoji="1" lang="zh-CN" altLang="en-US" b="1" dirty="0">
                <a:solidFill>
                  <a:srgbClr val="CC0000"/>
                </a:solidFill>
                <a:latin typeface="+mn-ea"/>
                <a:sym typeface="Wingdings" panose="05000000000000000000" pitchFamily="2" charset="2"/>
              </a:rPr>
              <a:t>的因子是</a:t>
            </a:r>
            <a:r>
              <a:rPr kumimoji="1" lang="en-US" altLang="zh-CN" b="1" dirty="0">
                <a:solidFill>
                  <a:srgbClr val="CC0000"/>
                </a:solidFill>
                <a:latin typeface="+mn-ea"/>
                <a:sym typeface="Wingdings" panose="05000000000000000000" pitchFamily="2" charset="2"/>
              </a:rPr>
              <a:t>p</a:t>
            </a:r>
            <a:r>
              <a:rPr kumimoji="1" lang="zh-CN" altLang="en-US" b="1" dirty="0">
                <a:solidFill>
                  <a:srgbClr val="CC0000"/>
                </a:solidFill>
                <a:latin typeface="+mn-ea"/>
                <a:sym typeface="Wingdings" panose="05000000000000000000" pitchFamily="2" charset="2"/>
              </a:rPr>
              <a:t>或</a:t>
            </a:r>
            <a:r>
              <a:rPr kumimoji="1" lang="en-US" altLang="zh-CN" b="1" dirty="0">
                <a:solidFill>
                  <a:srgbClr val="CC0000"/>
                </a:solidFill>
                <a:latin typeface="+mn-ea"/>
                <a:sym typeface="Wingdings" panose="05000000000000000000" pitchFamily="2" charset="2"/>
              </a:rPr>
              <a:t>q</a:t>
            </a:r>
            <a:r>
              <a:rPr kumimoji="1" lang="zh-CN" altLang="en-US" b="1" dirty="0">
                <a:solidFill>
                  <a:srgbClr val="CC0000"/>
                </a:solidFill>
                <a:latin typeface="+mn-ea"/>
                <a:sym typeface="Wingdings" panose="05000000000000000000" pitchFamily="2" charset="2"/>
              </a:rPr>
              <a:t>时</a:t>
            </a:r>
            <a:r>
              <a:rPr kumimoji="1" lang="zh-CN" altLang="en-US" b="1" dirty="0">
                <a:solidFill>
                  <a:srgbClr val="000000"/>
                </a:solidFill>
                <a:latin typeface="+mn-ea"/>
                <a:sym typeface="Wingdings" panose="05000000000000000000" pitchFamily="2" charset="2"/>
              </a:rPr>
              <a:t>，计算</a:t>
            </a:r>
            <a:r>
              <a:rPr kumimoji="1" lang="en-US" altLang="zh-CN" b="1" dirty="0">
                <a:solidFill>
                  <a:srgbClr val="000000"/>
                </a:solidFill>
                <a:latin typeface="+mn-ea"/>
                <a:sym typeface="Wingdings" panose="05000000000000000000" pitchFamily="2" charset="2"/>
              </a:rPr>
              <a:t>f</a:t>
            </a:r>
            <a:r>
              <a:rPr kumimoji="1" lang="en-US" altLang="zh-CN" b="1" baseline="30000" dirty="0">
                <a:solidFill>
                  <a:srgbClr val="000000"/>
                </a:solidFill>
                <a:latin typeface="+mn-ea"/>
                <a:sym typeface="Wingdings" panose="05000000000000000000" pitchFamily="2" charset="2"/>
              </a:rPr>
              <a:t>-1</a:t>
            </a:r>
            <a:r>
              <a:rPr kumimoji="1" lang="zh-CN" altLang="en-US" b="1" dirty="0">
                <a:solidFill>
                  <a:srgbClr val="000000"/>
                </a:solidFill>
                <a:latin typeface="+mn-ea"/>
                <a:sym typeface="Wingdings" panose="05000000000000000000" pitchFamily="2" charset="2"/>
              </a:rPr>
              <a:t>是容易，因而</a:t>
            </a:r>
            <a:r>
              <a:rPr kumimoji="1" lang="en-US" altLang="zh-CN" b="1" dirty="0">
                <a:solidFill>
                  <a:srgbClr val="000000"/>
                </a:solidFill>
                <a:latin typeface="+mn-ea"/>
                <a:sym typeface="Wingdings" panose="05000000000000000000" pitchFamily="2" charset="2"/>
              </a:rPr>
              <a:t>f</a:t>
            </a:r>
            <a:r>
              <a:rPr kumimoji="1" lang="zh-CN" altLang="en-US" b="1" dirty="0">
                <a:solidFill>
                  <a:srgbClr val="000000"/>
                </a:solidFill>
                <a:latin typeface="+mn-ea"/>
                <a:sym typeface="Wingdings" panose="05000000000000000000" pitchFamily="2" charset="2"/>
              </a:rPr>
              <a:t>是</a:t>
            </a:r>
            <a:r>
              <a:rPr kumimoji="1" lang="zh-CN" altLang="en-US" b="1" dirty="0">
                <a:solidFill>
                  <a:srgbClr val="CC0000"/>
                </a:solidFill>
                <a:latin typeface="+mn-ea"/>
                <a:sym typeface="Wingdings" panose="05000000000000000000" pitchFamily="2" charset="2"/>
              </a:rPr>
              <a:t>陷门</a:t>
            </a:r>
            <a:r>
              <a:rPr kumimoji="1" lang="zh-CN" altLang="en-US" b="1" dirty="0">
                <a:solidFill>
                  <a:srgbClr val="000000"/>
                </a:solidFill>
                <a:latin typeface="+mn-ea"/>
                <a:sym typeface="Wingdings" panose="05000000000000000000" pitchFamily="2" charset="2"/>
              </a:rPr>
              <a:t>单向函数。如：</a:t>
            </a:r>
            <a:endParaRPr lang="zh-CN" altLang="en-US" dirty="0"/>
          </a:p>
        </p:txBody>
      </p:sp>
      <p:sp>
        <p:nvSpPr>
          <p:cNvPr id="7" name="矩形 6">
            <a:extLst>
              <a:ext uri="{FF2B5EF4-FFF2-40B4-BE49-F238E27FC236}">
                <a16:creationId xmlns:a16="http://schemas.microsoft.com/office/drawing/2014/main" id="{C17FE7FE-F990-402C-8D98-148563C26D7B}"/>
              </a:ext>
            </a:extLst>
          </p:cNvPr>
          <p:cNvSpPr/>
          <p:nvPr/>
        </p:nvSpPr>
        <p:spPr>
          <a:xfrm>
            <a:off x="1100369" y="5062793"/>
            <a:ext cx="7439331" cy="369332"/>
          </a:xfrm>
          <a:prstGeom prst="rect">
            <a:avLst/>
          </a:prstGeom>
        </p:spPr>
        <p:txBody>
          <a:bodyPr wrap="square">
            <a:spAutoFit/>
          </a:bodyPr>
          <a:lstStyle/>
          <a:p>
            <a:pPr marL="0" lvl="1"/>
            <a:r>
              <a:rPr lang="zh-CN" altLang="en-US" b="1" dirty="0">
                <a:sym typeface="Wingdings" panose="05000000000000000000" pitchFamily="2" charset="2"/>
              </a:rPr>
              <a:t>秘密的</a:t>
            </a:r>
            <a:r>
              <a:rPr lang="zh-CN" altLang="en-US" b="1" dirty="0">
                <a:solidFill>
                  <a:srgbClr val="CC0000"/>
                </a:solidFill>
                <a:sym typeface="Wingdings" panose="05000000000000000000" pitchFamily="2" charset="2"/>
              </a:rPr>
              <a:t>陷门</a:t>
            </a:r>
            <a:r>
              <a:rPr lang="zh-CN" altLang="en-US" b="1" dirty="0">
                <a:sym typeface="Wingdings" panose="05000000000000000000" pitchFamily="2" charset="2"/>
              </a:rPr>
              <a:t>被嵌在单向函数求逆问题中。这个陷门信息就是私人密钥。</a:t>
            </a:r>
            <a:endParaRPr lang="en-US" altLang="zh-CN" b="1" dirty="0"/>
          </a:p>
        </p:txBody>
      </p:sp>
      <p:sp>
        <p:nvSpPr>
          <p:cNvPr id="8" name="矩形 7">
            <a:extLst>
              <a:ext uri="{FF2B5EF4-FFF2-40B4-BE49-F238E27FC236}">
                <a16:creationId xmlns:a16="http://schemas.microsoft.com/office/drawing/2014/main" id="{E8461E54-C27A-4B5F-87C1-E9B8625DCCF8}"/>
              </a:ext>
            </a:extLst>
          </p:cNvPr>
          <p:cNvSpPr/>
          <p:nvPr/>
        </p:nvSpPr>
        <p:spPr>
          <a:xfrm>
            <a:off x="1100370" y="2749313"/>
            <a:ext cx="4344459" cy="369332"/>
          </a:xfrm>
          <a:prstGeom prst="rect">
            <a:avLst/>
          </a:prstGeom>
        </p:spPr>
        <p:txBody>
          <a:bodyPr wrap="none">
            <a:spAutoFit/>
          </a:bodyPr>
          <a:lstStyle/>
          <a:p>
            <a:r>
              <a:rPr lang="zh-CN" altLang="en-US" dirty="0"/>
              <a:t>如：</a:t>
            </a:r>
            <a:r>
              <a:rPr lang="en-US" altLang="zh-CN" dirty="0"/>
              <a:t>n=13717421</a:t>
            </a:r>
            <a:r>
              <a:rPr lang="zh-CN" altLang="en-US" dirty="0"/>
              <a:t>，获得</a:t>
            </a:r>
            <a:r>
              <a:rPr lang="en-US" altLang="zh-CN" dirty="0"/>
              <a:t>p</a:t>
            </a:r>
            <a:r>
              <a:rPr lang="zh-CN" altLang="en-US" dirty="0"/>
              <a:t>和</a:t>
            </a:r>
            <a:r>
              <a:rPr lang="en-US" altLang="zh-CN" dirty="0"/>
              <a:t>q</a:t>
            </a:r>
            <a:r>
              <a:rPr lang="zh-CN" altLang="en-US" dirty="0"/>
              <a:t>并不容易。</a:t>
            </a:r>
          </a:p>
        </p:txBody>
      </p:sp>
      <p:sp>
        <p:nvSpPr>
          <p:cNvPr id="9" name="矩形 8">
            <a:extLst>
              <a:ext uri="{FF2B5EF4-FFF2-40B4-BE49-F238E27FC236}">
                <a16:creationId xmlns:a16="http://schemas.microsoft.com/office/drawing/2014/main" id="{C11836AB-8587-4967-B79F-A3E2A2458C6A}"/>
              </a:ext>
            </a:extLst>
          </p:cNvPr>
          <p:cNvSpPr/>
          <p:nvPr/>
        </p:nvSpPr>
        <p:spPr>
          <a:xfrm>
            <a:off x="1100370" y="4512467"/>
            <a:ext cx="2034531" cy="369332"/>
          </a:xfrm>
          <a:prstGeom prst="rect">
            <a:avLst/>
          </a:prstGeom>
        </p:spPr>
        <p:txBody>
          <a:bodyPr wrap="none">
            <a:spAutoFit/>
          </a:bodyPr>
          <a:lstStyle/>
          <a:p>
            <a:r>
              <a:rPr lang="en-US" altLang="zh-CN" dirty="0"/>
              <a:t>p=3607</a:t>
            </a:r>
            <a:r>
              <a:rPr lang="zh-CN" altLang="en-US" dirty="0"/>
              <a:t>，</a:t>
            </a:r>
            <a:r>
              <a:rPr lang="en-US" altLang="zh-CN" dirty="0"/>
              <a:t>q=3803</a:t>
            </a:r>
            <a:endParaRPr lang="zh-CN" altLang="en-US" dirty="0"/>
          </a:p>
        </p:txBody>
      </p:sp>
      <p:sp>
        <p:nvSpPr>
          <p:cNvPr id="10" name="矩形 9">
            <a:extLst>
              <a:ext uri="{FF2B5EF4-FFF2-40B4-BE49-F238E27FC236}">
                <a16:creationId xmlns:a16="http://schemas.microsoft.com/office/drawing/2014/main" id="{AFD43ACA-9F5A-4307-B51E-7B0019D81D30}"/>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201295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2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25" y="1818612"/>
            <a:ext cx="7559675" cy="466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AutoShape 5"/>
          <p:cNvSpPr>
            <a:spLocks noChangeArrowheads="1"/>
          </p:cNvSpPr>
          <p:nvPr/>
        </p:nvSpPr>
        <p:spPr bwMode="auto">
          <a:xfrm>
            <a:off x="4806157" y="1447598"/>
            <a:ext cx="3852862" cy="360363"/>
          </a:xfrm>
          <a:prstGeom prst="roundRect">
            <a:avLst>
              <a:gd name="adj" fmla="val 16667"/>
            </a:avLst>
          </a:prstGeom>
          <a:solidFill>
            <a:srgbClr val="FFFFCC"/>
          </a:solidFill>
          <a:ln w="9525">
            <a:solidFill>
              <a:srgbClr val="003366"/>
            </a:solidFill>
            <a:round/>
            <a:headEnd/>
            <a:tailEnd/>
          </a:ln>
          <a:effectLst>
            <a:outerShdw dist="107763" dir="2700000" algn="ctr" rotWithShape="0">
              <a:srgbClr val="666699">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2  Alice</a:t>
            </a:r>
            <a:r>
              <a:rPr kumimoji="0" lang="zh-CN" altLang="en-US"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产生一对密钥，用于加密和解密</a:t>
            </a:r>
          </a:p>
        </p:txBody>
      </p:sp>
      <p:sp>
        <p:nvSpPr>
          <p:cNvPr id="18" name="AutoShape 6"/>
          <p:cNvSpPr>
            <a:spLocks noChangeArrowheads="1"/>
          </p:cNvSpPr>
          <p:nvPr/>
        </p:nvSpPr>
        <p:spPr bwMode="auto">
          <a:xfrm>
            <a:off x="3691925" y="2025692"/>
            <a:ext cx="4321175" cy="360362"/>
          </a:xfrm>
          <a:prstGeom prst="roundRect">
            <a:avLst>
              <a:gd name="adj" fmla="val 16667"/>
            </a:avLst>
          </a:prstGeom>
          <a:solidFill>
            <a:srgbClr val="FFFFCC"/>
          </a:solidFill>
          <a:ln w="9525">
            <a:solidFill>
              <a:srgbClr val="003366"/>
            </a:solidFill>
            <a:round/>
            <a:headEnd/>
            <a:tailEnd/>
          </a:ln>
          <a:effectLst>
            <a:outerShdw dist="107763" dir="2700000" algn="ctr" rotWithShape="0">
              <a:srgbClr val="666699">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666699"/>
                </a:solidFill>
                <a:effectLst/>
                <a:uLnTx/>
                <a:uFillTx/>
                <a:latin typeface="Arial" panose="020B0604020202020204" pitchFamily="34" charset="0"/>
                <a:ea typeface="宋体" panose="02010600030101010101" pitchFamily="2" charset="-122"/>
              </a:rPr>
              <a:t>3  Alice</a:t>
            </a:r>
            <a:r>
              <a:rPr kumimoji="0" lang="zh-CN" altLang="en-US" sz="1600" b="1" i="0" u="none" strike="noStrike" kern="0" cap="none" spc="0" normalizeH="0" baseline="0" noProof="0" dirty="0">
                <a:ln>
                  <a:noFill/>
                </a:ln>
                <a:solidFill>
                  <a:srgbClr val="666699"/>
                </a:solidFill>
                <a:effectLst/>
                <a:uLnTx/>
                <a:uFillTx/>
                <a:latin typeface="Arial" panose="020B0604020202020204" pitchFamily="34" charset="0"/>
                <a:ea typeface="宋体" panose="02010600030101010101" pitchFamily="2" charset="-122"/>
              </a:rPr>
              <a:t>将一个密钥公开，另一个密钥私有</a:t>
            </a:r>
          </a:p>
        </p:txBody>
      </p:sp>
      <p:sp>
        <p:nvSpPr>
          <p:cNvPr id="19" name="Line 7"/>
          <p:cNvSpPr>
            <a:spLocks noChangeShapeType="1"/>
          </p:cNvSpPr>
          <p:nvPr/>
        </p:nvSpPr>
        <p:spPr bwMode="auto">
          <a:xfrm flipH="1">
            <a:off x="2771775" y="2349500"/>
            <a:ext cx="2305050" cy="935038"/>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1" hangingPunct="1"/>
            <a:endParaRPr lang="zh-CN" altLang="en-US">
              <a:solidFill>
                <a:srgbClr val="003366"/>
              </a:solidFill>
              <a:latin typeface="Arial" panose="020B0604020202020204" pitchFamily="34" charset="0"/>
              <a:ea typeface="宋体" panose="02010600030101010101" pitchFamily="2" charset="-122"/>
            </a:endParaRPr>
          </a:p>
        </p:txBody>
      </p:sp>
      <p:sp>
        <p:nvSpPr>
          <p:cNvPr id="20" name="Line 8"/>
          <p:cNvSpPr>
            <a:spLocks noChangeShapeType="1"/>
          </p:cNvSpPr>
          <p:nvPr/>
        </p:nvSpPr>
        <p:spPr bwMode="auto">
          <a:xfrm flipH="1">
            <a:off x="5935800" y="2349500"/>
            <a:ext cx="796788" cy="10795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1" hangingPunct="1"/>
            <a:endParaRPr lang="zh-CN" altLang="en-US">
              <a:solidFill>
                <a:srgbClr val="003366"/>
              </a:solidFill>
              <a:latin typeface="Arial" panose="020B0604020202020204" pitchFamily="34" charset="0"/>
              <a:ea typeface="宋体" panose="02010600030101010101" pitchFamily="2" charset="-122"/>
            </a:endParaRPr>
          </a:p>
        </p:txBody>
      </p:sp>
      <p:sp>
        <p:nvSpPr>
          <p:cNvPr id="21" name="Rectangle 9"/>
          <p:cNvSpPr>
            <a:spLocks noChangeArrowheads="1"/>
          </p:cNvSpPr>
          <p:nvPr/>
        </p:nvSpPr>
        <p:spPr bwMode="auto">
          <a:xfrm>
            <a:off x="684213" y="3068638"/>
            <a:ext cx="1079500" cy="504825"/>
          </a:xfrm>
          <a:prstGeom prst="rect">
            <a:avLst/>
          </a:prstGeom>
          <a:solidFill>
            <a:srgbClr val="33CCCC"/>
          </a:solidFill>
          <a:ln w="9525">
            <a:solidFill>
              <a:srgbClr val="003366"/>
            </a:solidFill>
            <a:miter lim="800000"/>
            <a:headEnd/>
            <a:tailEnd/>
          </a:ln>
          <a:effectLst>
            <a:outerShdw dist="107763" dir="2700000" algn="ctr" rotWithShape="0">
              <a:srgbClr val="666699">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宋体" panose="02010600030101010101" pitchFamily="2" charset="-122"/>
              </a:rPr>
              <a:t>Bob</a:t>
            </a:r>
          </a:p>
        </p:txBody>
      </p:sp>
      <p:sp>
        <p:nvSpPr>
          <p:cNvPr id="22" name="Rectangle 10"/>
          <p:cNvSpPr>
            <a:spLocks noChangeArrowheads="1"/>
          </p:cNvSpPr>
          <p:nvPr/>
        </p:nvSpPr>
        <p:spPr bwMode="auto">
          <a:xfrm>
            <a:off x="6659563" y="2924175"/>
            <a:ext cx="1079500" cy="504825"/>
          </a:xfrm>
          <a:prstGeom prst="rect">
            <a:avLst/>
          </a:prstGeom>
          <a:solidFill>
            <a:srgbClr val="33CCCC"/>
          </a:solidFill>
          <a:ln w="9525">
            <a:solidFill>
              <a:srgbClr val="003366"/>
            </a:solidFill>
            <a:miter lim="800000"/>
            <a:headEnd/>
            <a:tailEnd/>
          </a:ln>
          <a:effectLst>
            <a:outerShdw dist="107763" dir="2700000" algn="ctr" rotWithShape="0">
              <a:srgbClr val="666699">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宋体" panose="02010600030101010101" pitchFamily="2" charset="-122"/>
              </a:rPr>
              <a:t>Alice</a:t>
            </a:r>
          </a:p>
        </p:txBody>
      </p:sp>
      <p:sp>
        <p:nvSpPr>
          <p:cNvPr id="23" name="AutoShape 11"/>
          <p:cNvSpPr>
            <a:spLocks noChangeArrowheads="1"/>
          </p:cNvSpPr>
          <p:nvPr/>
        </p:nvSpPr>
        <p:spPr bwMode="auto">
          <a:xfrm>
            <a:off x="684213" y="1447598"/>
            <a:ext cx="2736850" cy="360362"/>
          </a:xfrm>
          <a:prstGeom prst="roundRect">
            <a:avLst>
              <a:gd name="adj" fmla="val 16667"/>
            </a:avLst>
          </a:prstGeom>
          <a:solidFill>
            <a:srgbClr val="FFFFCC"/>
          </a:solidFill>
          <a:ln w="9525">
            <a:solidFill>
              <a:srgbClr val="003366"/>
            </a:solidFill>
            <a:round/>
            <a:headEnd/>
            <a:tailEnd/>
          </a:ln>
          <a:effectLst>
            <a:outerShdw dist="107763" dir="2700000" algn="ctr" rotWithShape="0">
              <a:srgbClr val="666699">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1  Bob</a:t>
            </a:r>
            <a:r>
              <a:rPr kumimoji="0" lang="zh-CN" altLang="en-US"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要发送消息给</a:t>
            </a:r>
            <a:r>
              <a:rPr kumimoji="0" lang="en-US" altLang="zh-CN"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Alice</a:t>
            </a:r>
          </a:p>
        </p:txBody>
      </p:sp>
      <p:sp>
        <p:nvSpPr>
          <p:cNvPr id="24" name="AutoShape 12"/>
          <p:cNvSpPr>
            <a:spLocks noChangeArrowheads="1"/>
          </p:cNvSpPr>
          <p:nvPr/>
        </p:nvSpPr>
        <p:spPr bwMode="auto">
          <a:xfrm>
            <a:off x="1079501" y="6330669"/>
            <a:ext cx="7704137" cy="360363"/>
          </a:xfrm>
          <a:prstGeom prst="roundRect">
            <a:avLst>
              <a:gd name="adj" fmla="val 16667"/>
            </a:avLst>
          </a:prstGeom>
          <a:solidFill>
            <a:srgbClr val="FFFFCC"/>
          </a:solidFill>
          <a:ln w="9525">
            <a:solidFill>
              <a:srgbClr val="003366"/>
            </a:solidFill>
            <a:round/>
            <a:headEnd/>
            <a:tailEnd/>
          </a:ln>
          <a:effectLst>
            <a:outerShdw dist="107763" dir="2700000" algn="ctr" rotWithShape="0">
              <a:srgbClr val="666699">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4  Bob</a:t>
            </a:r>
            <a:r>
              <a:rPr kumimoji="0" lang="zh-CN" altLang="en-US"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用</a:t>
            </a:r>
            <a:r>
              <a:rPr kumimoji="0" lang="en-US" altLang="zh-CN"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Alice</a:t>
            </a:r>
            <a:r>
              <a:rPr kumimoji="0" lang="zh-CN" altLang="en-US"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的公钥对消息加密，发送给</a:t>
            </a:r>
            <a:r>
              <a:rPr kumimoji="0" lang="en-US" altLang="zh-CN"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Alice</a:t>
            </a:r>
            <a:r>
              <a:rPr kumimoji="0" lang="zh-CN" altLang="en-US"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。只有</a:t>
            </a:r>
            <a:r>
              <a:rPr kumimoji="0" lang="en-US" altLang="zh-CN"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Alice</a:t>
            </a:r>
            <a:r>
              <a:rPr kumimoji="0" lang="zh-CN" altLang="en-US" sz="1600" b="1" i="0" u="none" strike="noStrike" kern="0" cap="none" spc="0" normalizeH="0" baseline="0" noProof="0">
                <a:ln>
                  <a:noFill/>
                </a:ln>
                <a:solidFill>
                  <a:srgbClr val="666699"/>
                </a:solidFill>
                <a:effectLst/>
                <a:uLnTx/>
                <a:uFillTx/>
                <a:latin typeface="Arial" panose="020B0604020202020204" pitchFamily="34" charset="0"/>
                <a:ea typeface="宋体" panose="02010600030101010101" pitchFamily="2" charset="-122"/>
              </a:rPr>
              <a:t>能解密</a:t>
            </a:r>
          </a:p>
        </p:txBody>
      </p:sp>
      <p:sp>
        <p:nvSpPr>
          <p:cNvPr id="13" name="矩形 12">
            <a:extLst>
              <a:ext uri="{FF2B5EF4-FFF2-40B4-BE49-F238E27FC236}">
                <a16:creationId xmlns:a16="http://schemas.microsoft.com/office/drawing/2014/main" id="{F99A2881-DD15-4D3A-B7F1-EDA2E1BED6F6}"/>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7993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righ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C6D3E5-6790-41E6-A43D-447BD7783C9B}"/>
              </a:ext>
            </a:extLst>
          </p:cNvPr>
          <p:cNvSpPr/>
          <p:nvPr/>
        </p:nvSpPr>
        <p:spPr>
          <a:xfrm>
            <a:off x="950039" y="1704617"/>
            <a:ext cx="7661224" cy="646331"/>
          </a:xfrm>
          <a:prstGeom prst="rect">
            <a:avLst/>
          </a:prstGeom>
        </p:spPr>
        <p:txBody>
          <a:bodyPr wrap="square">
            <a:spAutoFit/>
          </a:bodyPr>
          <a:lstStyle/>
          <a:p>
            <a:r>
              <a:rPr lang="en-US" altLang="zh-CN" dirty="0"/>
              <a:t>1978</a:t>
            </a:r>
            <a:r>
              <a:rPr lang="zh-CN" altLang="en-US" dirty="0"/>
              <a:t>年，</a:t>
            </a:r>
            <a:r>
              <a:rPr lang="en-US" altLang="zh-CN" dirty="0"/>
              <a:t>R. Rivest, A. Shamir</a:t>
            </a:r>
            <a:r>
              <a:rPr lang="zh-CN" altLang="en-US" dirty="0"/>
              <a:t>和</a:t>
            </a:r>
            <a:r>
              <a:rPr lang="en-US" altLang="zh-CN" dirty="0"/>
              <a:t>L. </a:t>
            </a:r>
            <a:r>
              <a:rPr lang="en-US" altLang="zh-CN" dirty="0" err="1"/>
              <a:t>Adleman</a:t>
            </a:r>
            <a:r>
              <a:rPr lang="zh-CN" altLang="en-US" dirty="0"/>
              <a:t>三人最早实现</a:t>
            </a:r>
            <a:r>
              <a:rPr lang="en-US" altLang="zh-CN" dirty="0"/>
              <a:t>Diffie</a:t>
            </a:r>
            <a:r>
              <a:rPr lang="zh-CN" altLang="en-US" dirty="0"/>
              <a:t>和 </a:t>
            </a:r>
            <a:r>
              <a:rPr lang="en-US" altLang="zh-CN" dirty="0"/>
              <a:t>Hellman</a:t>
            </a:r>
            <a:r>
              <a:rPr lang="zh-CN" altLang="en-US" dirty="0"/>
              <a:t>的想法，提出了</a:t>
            </a:r>
            <a:r>
              <a:rPr lang="en-US" altLang="zh-CN" dirty="0"/>
              <a:t>RSA</a:t>
            </a:r>
            <a:r>
              <a:rPr lang="zh-CN" altLang="en-US" dirty="0"/>
              <a:t>算法。</a:t>
            </a:r>
          </a:p>
        </p:txBody>
      </p:sp>
      <p:sp>
        <p:nvSpPr>
          <p:cNvPr id="4" name="矩形 3">
            <a:extLst>
              <a:ext uri="{FF2B5EF4-FFF2-40B4-BE49-F238E27FC236}">
                <a16:creationId xmlns:a16="http://schemas.microsoft.com/office/drawing/2014/main" id="{6F7A34E0-8369-4DB5-BEA7-81ED19903D39}"/>
              </a:ext>
            </a:extLst>
          </p:cNvPr>
          <p:cNvSpPr/>
          <p:nvPr/>
        </p:nvSpPr>
        <p:spPr>
          <a:xfrm>
            <a:off x="950039" y="2518653"/>
            <a:ext cx="6881854" cy="646331"/>
          </a:xfrm>
          <a:prstGeom prst="rect">
            <a:avLst/>
          </a:prstGeom>
        </p:spPr>
        <p:txBody>
          <a:bodyPr wrap="square">
            <a:spAutoFit/>
          </a:bodyPr>
          <a:lstStyle/>
          <a:p>
            <a:r>
              <a:rPr lang="en-US" altLang="zh-CN" dirty="0"/>
              <a:t>RSA</a:t>
            </a:r>
            <a:r>
              <a:rPr lang="zh-CN" altLang="en-US" dirty="0"/>
              <a:t>算法安全： 利用陷门单向函数的一种可逆模指数运算，其安全性基于大整数分解因子的困难性。</a:t>
            </a:r>
          </a:p>
        </p:txBody>
      </p:sp>
      <p:sp>
        <p:nvSpPr>
          <p:cNvPr id="5" name="矩形 4">
            <a:extLst>
              <a:ext uri="{FF2B5EF4-FFF2-40B4-BE49-F238E27FC236}">
                <a16:creationId xmlns:a16="http://schemas.microsoft.com/office/drawing/2014/main" id="{A9797244-F927-4FBF-9947-2DBE906F6A1A}"/>
              </a:ext>
            </a:extLst>
          </p:cNvPr>
          <p:cNvSpPr/>
          <p:nvPr/>
        </p:nvSpPr>
        <p:spPr>
          <a:xfrm>
            <a:off x="950039" y="1167580"/>
            <a:ext cx="2457724" cy="369332"/>
          </a:xfrm>
          <a:prstGeom prst="rect">
            <a:avLst/>
          </a:prstGeom>
        </p:spPr>
        <p:txBody>
          <a:bodyPr wrap="none">
            <a:spAutoFit/>
          </a:bodyPr>
          <a:lstStyle/>
          <a:p>
            <a:r>
              <a:rPr lang="zh-CN" altLang="en-US" dirty="0"/>
              <a:t>二、</a:t>
            </a:r>
            <a:r>
              <a:rPr lang="en-US" altLang="zh-CN" dirty="0"/>
              <a:t>RSA</a:t>
            </a:r>
            <a:r>
              <a:rPr lang="zh-CN" altLang="en-US" dirty="0"/>
              <a:t>公钥密码体制</a:t>
            </a:r>
          </a:p>
        </p:txBody>
      </p:sp>
      <p:sp>
        <p:nvSpPr>
          <p:cNvPr id="6" name="矩形 5">
            <a:extLst>
              <a:ext uri="{FF2B5EF4-FFF2-40B4-BE49-F238E27FC236}">
                <a16:creationId xmlns:a16="http://schemas.microsoft.com/office/drawing/2014/main" id="{5C29F438-8C67-48E9-A1AA-98FE3B27AE89}"/>
              </a:ext>
            </a:extLst>
          </p:cNvPr>
          <p:cNvSpPr/>
          <p:nvPr/>
        </p:nvSpPr>
        <p:spPr>
          <a:xfrm>
            <a:off x="950039" y="3332689"/>
            <a:ext cx="7661224" cy="369332"/>
          </a:xfrm>
          <a:prstGeom prst="rect">
            <a:avLst/>
          </a:prstGeom>
        </p:spPr>
        <p:txBody>
          <a:bodyPr wrap="square">
            <a:spAutoFit/>
          </a:bodyPr>
          <a:lstStyle/>
          <a:p>
            <a:r>
              <a:rPr lang="zh-CN" altLang="en-US" dirty="0"/>
              <a:t>安全</a:t>
            </a:r>
            <a:r>
              <a:rPr lang="en-US" altLang="zh-CN" dirty="0"/>
              <a:t>, </a:t>
            </a:r>
            <a:r>
              <a:rPr lang="zh-CN" altLang="en-US" dirty="0"/>
              <a:t>易懂</a:t>
            </a:r>
            <a:r>
              <a:rPr lang="en-US" altLang="zh-CN" dirty="0"/>
              <a:t>. </a:t>
            </a:r>
            <a:r>
              <a:rPr lang="zh-CN" altLang="en-US" dirty="0"/>
              <a:t>可用于加密与数字签名</a:t>
            </a:r>
            <a:r>
              <a:rPr lang="en-US" altLang="zh-CN" dirty="0"/>
              <a:t>.</a:t>
            </a:r>
          </a:p>
        </p:txBody>
      </p:sp>
      <p:sp>
        <p:nvSpPr>
          <p:cNvPr id="7" name="矩形 6">
            <a:extLst>
              <a:ext uri="{FF2B5EF4-FFF2-40B4-BE49-F238E27FC236}">
                <a16:creationId xmlns:a16="http://schemas.microsoft.com/office/drawing/2014/main" id="{43168B87-749F-4694-AC43-2ACDD9509BE6}"/>
              </a:ext>
            </a:extLst>
          </p:cNvPr>
          <p:cNvSpPr/>
          <p:nvPr/>
        </p:nvSpPr>
        <p:spPr>
          <a:xfrm>
            <a:off x="950039" y="3869726"/>
            <a:ext cx="7661224" cy="923330"/>
          </a:xfrm>
          <a:prstGeom prst="rect">
            <a:avLst/>
          </a:prstGeom>
        </p:spPr>
        <p:txBody>
          <a:bodyPr wrap="square">
            <a:spAutoFit/>
          </a:bodyPr>
          <a:lstStyle/>
          <a:p>
            <a:r>
              <a:rPr lang="en-US" altLang="zh-CN" dirty="0">
                <a:latin typeface="+mn-ea"/>
              </a:rPr>
              <a:t>ISO, ITU, SWIFT</a:t>
            </a:r>
            <a:r>
              <a:rPr lang="zh-CN" altLang="en-US" dirty="0">
                <a:latin typeface="+mn-ea"/>
              </a:rPr>
              <a:t>把</a:t>
            </a:r>
            <a:r>
              <a:rPr lang="en-US" altLang="zh-CN" dirty="0">
                <a:latin typeface="+mn-ea"/>
              </a:rPr>
              <a:t>RSA</a:t>
            </a:r>
            <a:r>
              <a:rPr lang="zh-CN" altLang="en-US" dirty="0">
                <a:latin typeface="+mn-ea"/>
              </a:rPr>
              <a:t>选为加密标准</a:t>
            </a:r>
            <a:r>
              <a:rPr lang="en-US" altLang="zh-CN" dirty="0">
                <a:latin typeface="+mn-ea"/>
              </a:rPr>
              <a:t>; Internet</a:t>
            </a:r>
            <a:r>
              <a:rPr lang="zh-CN" altLang="en-US" dirty="0">
                <a:latin typeface="+mn-ea"/>
              </a:rPr>
              <a:t>的</a:t>
            </a:r>
            <a:r>
              <a:rPr lang="en-US" altLang="zh-CN" dirty="0">
                <a:latin typeface="+mn-ea"/>
              </a:rPr>
              <a:t>E-Mail</a:t>
            </a:r>
            <a:r>
              <a:rPr lang="zh-CN" altLang="en-US" dirty="0">
                <a:latin typeface="+mn-ea"/>
              </a:rPr>
              <a:t>的保密系统</a:t>
            </a:r>
            <a:r>
              <a:rPr lang="en-US" altLang="zh-CN" dirty="0">
                <a:latin typeface="+mn-ea"/>
              </a:rPr>
              <a:t>GPG, </a:t>
            </a:r>
            <a:r>
              <a:rPr lang="zh-CN" altLang="en-US" dirty="0">
                <a:latin typeface="+mn-ea"/>
              </a:rPr>
              <a:t>国际</a:t>
            </a:r>
            <a:r>
              <a:rPr lang="en-US" altLang="zh-CN" dirty="0">
                <a:latin typeface="+mn-ea"/>
              </a:rPr>
              <a:t>VISA</a:t>
            </a:r>
            <a:r>
              <a:rPr lang="zh-CN" altLang="en-US" dirty="0">
                <a:latin typeface="+mn-ea"/>
              </a:rPr>
              <a:t>和</a:t>
            </a:r>
            <a:r>
              <a:rPr lang="en-US" altLang="zh-CN" dirty="0">
                <a:latin typeface="+mn-ea"/>
              </a:rPr>
              <a:t>MASTER</a:t>
            </a:r>
            <a:r>
              <a:rPr lang="zh-CN" altLang="en-US" dirty="0">
                <a:latin typeface="+mn-ea"/>
              </a:rPr>
              <a:t>组织的电子商务协议</a:t>
            </a:r>
            <a:r>
              <a:rPr lang="en-US" altLang="zh-CN" dirty="0">
                <a:latin typeface="+mn-ea"/>
              </a:rPr>
              <a:t>(SET</a:t>
            </a:r>
            <a:r>
              <a:rPr lang="zh-CN" altLang="en-US" dirty="0">
                <a:latin typeface="+mn-ea"/>
              </a:rPr>
              <a:t>协议</a:t>
            </a:r>
            <a:r>
              <a:rPr lang="en-US" altLang="zh-CN" dirty="0">
                <a:latin typeface="+mn-ea"/>
              </a:rPr>
              <a:t>)</a:t>
            </a:r>
            <a:r>
              <a:rPr lang="zh-CN" altLang="en-US" dirty="0">
                <a:latin typeface="+mn-ea"/>
              </a:rPr>
              <a:t>都将</a:t>
            </a:r>
            <a:r>
              <a:rPr lang="en-US" altLang="zh-CN" dirty="0">
                <a:latin typeface="+mn-ea"/>
              </a:rPr>
              <a:t>RSA</a:t>
            </a:r>
            <a:r>
              <a:rPr lang="zh-CN" altLang="en-US" dirty="0">
                <a:latin typeface="+mn-ea"/>
              </a:rPr>
              <a:t>作为传送会话密钥和数字签名的标准。</a:t>
            </a:r>
            <a:endParaRPr lang="en-US" altLang="zh-CN" dirty="0">
              <a:latin typeface="+mn-ea"/>
            </a:endParaRPr>
          </a:p>
        </p:txBody>
      </p:sp>
      <p:sp>
        <p:nvSpPr>
          <p:cNvPr id="8" name="矩形 7">
            <a:extLst>
              <a:ext uri="{FF2B5EF4-FFF2-40B4-BE49-F238E27FC236}">
                <a16:creationId xmlns:a16="http://schemas.microsoft.com/office/drawing/2014/main" id="{C7DDAEE5-7D0D-431F-BFAF-57CB7A6C68DB}"/>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936882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2653511-42FB-4ED6-924A-6B9F6BF6AD99}"/>
              </a:ext>
            </a:extLst>
          </p:cNvPr>
          <p:cNvSpPr/>
          <p:nvPr/>
        </p:nvSpPr>
        <p:spPr>
          <a:xfrm>
            <a:off x="1123116" y="1261381"/>
            <a:ext cx="2492990" cy="461665"/>
          </a:xfrm>
          <a:prstGeom prst="rect">
            <a:avLst/>
          </a:prstGeom>
        </p:spPr>
        <p:txBody>
          <a:bodyPr wrap="none">
            <a:spAutoFit/>
          </a:bodyPr>
          <a:lstStyle/>
          <a:p>
            <a:r>
              <a:rPr lang="en-US" altLang="zh-CN" sz="2400" dirty="0">
                <a:latin typeface="+mn-ea"/>
              </a:rPr>
              <a:t>1</a:t>
            </a:r>
            <a:r>
              <a:rPr lang="zh-CN" altLang="en-US" sz="2400" dirty="0">
                <a:latin typeface="+mn-ea"/>
              </a:rPr>
              <a:t>、</a:t>
            </a:r>
            <a:r>
              <a:rPr lang="en-US" altLang="zh-CN" sz="2400" dirty="0">
                <a:latin typeface="+mn-ea"/>
              </a:rPr>
              <a:t>RSA</a:t>
            </a:r>
            <a:r>
              <a:rPr lang="zh-CN" altLang="en-US" sz="2400" dirty="0">
                <a:latin typeface="+mn-ea"/>
              </a:rPr>
              <a:t>密钥生成 </a:t>
            </a:r>
          </a:p>
        </p:txBody>
      </p:sp>
      <p:sp>
        <p:nvSpPr>
          <p:cNvPr id="5" name="矩形 4">
            <a:extLst>
              <a:ext uri="{FF2B5EF4-FFF2-40B4-BE49-F238E27FC236}">
                <a16:creationId xmlns:a16="http://schemas.microsoft.com/office/drawing/2014/main" id="{1E975541-4746-4F59-95B7-188CBFEF66B5}"/>
              </a:ext>
            </a:extLst>
          </p:cNvPr>
          <p:cNvSpPr/>
          <p:nvPr/>
        </p:nvSpPr>
        <p:spPr>
          <a:xfrm>
            <a:off x="886570" y="1841912"/>
            <a:ext cx="7071426" cy="3748719"/>
          </a:xfrm>
          <a:prstGeom prst="rect">
            <a:avLst/>
          </a:prstGeom>
        </p:spPr>
        <p:txBody>
          <a:bodyPr wrap="square">
            <a:spAutoFit/>
          </a:bodyPr>
          <a:lstStyle/>
          <a:p>
            <a:pPr lvl="1">
              <a:lnSpc>
                <a:spcPct val="110000"/>
              </a:lnSpc>
              <a:buSzPct val="80000"/>
            </a:pPr>
            <a:r>
              <a:rPr lang="zh-CN" altLang="en-US" sz="2400" dirty="0">
                <a:latin typeface="+mn-ea"/>
              </a:rPr>
              <a:t>（１）</a:t>
            </a:r>
            <a:r>
              <a:rPr lang="zh-CN" altLang="en-AU" sz="2400" dirty="0">
                <a:latin typeface="+mn-ea"/>
              </a:rPr>
              <a:t>随机地选择两个大的素数</a:t>
            </a:r>
            <a:r>
              <a:rPr lang="en-AU" altLang="zh-CN" sz="2400" dirty="0">
                <a:latin typeface="+mn-ea"/>
              </a:rPr>
              <a:t> p, q </a:t>
            </a:r>
          </a:p>
          <a:p>
            <a:pPr lvl="1">
              <a:lnSpc>
                <a:spcPct val="110000"/>
              </a:lnSpc>
              <a:buSzPct val="80000"/>
            </a:pPr>
            <a:r>
              <a:rPr lang="zh-CN" altLang="en-US" sz="2400" dirty="0">
                <a:latin typeface="+mn-ea"/>
              </a:rPr>
              <a:t>（２）</a:t>
            </a:r>
            <a:r>
              <a:rPr lang="zh-CN" altLang="en-AU" sz="2400" dirty="0">
                <a:latin typeface="+mn-ea"/>
              </a:rPr>
              <a:t>计算方案中的模数</a:t>
            </a:r>
            <a:r>
              <a:rPr lang="en-AU" altLang="zh-CN" sz="2400" dirty="0">
                <a:latin typeface="+mn-ea"/>
              </a:rPr>
              <a:t> n = </a:t>
            </a:r>
            <a:r>
              <a:rPr lang="en-AU" altLang="zh-CN" sz="2400" dirty="0" err="1">
                <a:latin typeface="+mn-ea"/>
              </a:rPr>
              <a:t>p.q</a:t>
            </a:r>
            <a:endParaRPr lang="en-AU" altLang="zh-CN" sz="2400" dirty="0">
              <a:latin typeface="+mn-ea"/>
            </a:endParaRPr>
          </a:p>
          <a:p>
            <a:pPr lvl="2">
              <a:lnSpc>
                <a:spcPct val="110000"/>
              </a:lnSpc>
              <a:buSzPct val="80000"/>
            </a:pPr>
            <a:r>
              <a:rPr lang="en-AU" altLang="zh-CN" sz="2400" dirty="0">
                <a:latin typeface="+mn-ea"/>
              </a:rPr>
              <a:t> </a:t>
            </a:r>
            <a:r>
              <a:rPr lang="zh-CN" altLang="en-US" sz="2400" dirty="0">
                <a:latin typeface="+mn-ea"/>
              </a:rPr>
              <a:t>　　</a:t>
            </a:r>
            <a:r>
              <a:rPr lang="en-AU" altLang="zh-CN" sz="2400" dirty="0">
                <a:latin typeface="+mn-ea"/>
              </a:rPr>
              <a:t>ø(n) = (p-1) (q-1) </a:t>
            </a:r>
          </a:p>
          <a:p>
            <a:pPr lvl="1">
              <a:lnSpc>
                <a:spcPct val="110000"/>
              </a:lnSpc>
              <a:buSzPct val="80000"/>
            </a:pPr>
            <a:r>
              <a:rPr lang="zh-CN" altLang="en-US" sz="2400" dirty="0">
                <a:latin typeface="+mn-ea"/>
              </a:rPr>
              <a:t>（３）</a:t>
            </a:r>
            <a:r>
              <a:rPr lang="zh-CN" altLang="en-AU" sz="2400" dirty="0">
                <a:latin typeface="+mn-ea"/>
              </a:rPr>
              <a:t>随机地选择一个加密密钥</a:t>
            </a:r>
            <a:r>
              <a:rPr lang="en-AU" altLang="zh-CN" sz="2400" dirty="0">
                <a:latin typeface="+mn-ea"/>
              </a:rPr>
              <a:t>e</a:t>
            </a:r>
          </a:p>
          <a:p>
            <a:pPr lvl="2">
              <a:lnSpc>
                <a:spcPct val="110000"/>
              </a:lnSpc>
              <a:buSzPct val="80000"/>
            </a:pPr>
            <a:r>
              <a:rPr lang="zh-CN" altLang="en-US" sz="2400" dirty="0">
                <a:latin typeface="+mn-ea"/>
              </a:rPr>
              <a:t>　　</a:t>
            </a:r>
            <a:r>
              <a:rPr lang="zh-CN" altLang="en-AU" sz="2400" dirty="0">
                <a:latin typeface="+mn-ea"/>
              </a:rPr>
              <a:t>满足</a:t>
            </a:r>
            <a:r>
              <a:rPr lang="en-AU" altLang="zh-CN" sz="2400" dirty="0">
                <a:latin typeface="+mn-ea"/>
              </a:rPr>
              <a:t> 1&lt; e &lt; ø(n), </a:t>
            </a:r>
            <a:r>
              <a:rPr lang="en-US" altLang="zh-CN" sz="2400" dirty="0">
                <a:latin typeface="+mn-ea"/>
              </a:rPr>
              <a:t>GCD</a:t>
            </a:r>
            <a:r>
              <a:rPr lang="en-AU" altLang="zh-CN" sz="2400" dirty="0">
                <a:latin typeface="+mn-ea"/>
              </a:rPr>
              <a:t> (e, ø(n)) = 1 </a:t>
            </a:r>
          </a:p>
          <a:p>
            <a:pPr lvl="1">
              <a:lnSpc>
                <a:spcPct val="110000"/>
              </a:lnSpc>
              <a:buSzPct val="80000"/>
            </a:pPr>
            <a:r>
              <a:rPr lang="zh-CN" altLang="en-US" sz="2400" dirty="0">
                <a:latin typeface="+mn-ea"/>
              </a:rPr>
              <a:t>（４）</a:t>
            </a:r>
            <a:r>
              <a:rPr lang="zh-CN" altLang="en-AU" sz="2400" dirty="0">
                <a:latin typeface="+mn-ea"/>
              </a:rPr>
              <a:t>求解下面的方程，以得到解密密钥</a:t>
            </a:r>
            <a:r>
              <a:rPr lang="en-AU" altLang="zh-CN" sz="2400" dirty="0">
                <a:latin typeface="+mn-ea"/>
              </a:rPr>
              <a:t>d </a:t>
            </a:r>
          </a:p>
          <a:p>
            <a:pPr lvl="2">
              <a:lnSpc>
                <a:spcPct val="110000"/>
              </a:lnSpc>
              <a:buSzPct val="80000"/>
            </a:pPr>
            <a:r>
              <a:rPr lang="zh-CN" altLang="en-US" sz="2400" dirty="0">
                <a:latin typeface="+mn-ea"/>
              </a:rPr>
              <a:t>　　</a:t>
            </a:r>
            <a:r>
              <a:rPr lang="en-AU" altLang="zh-CN" sz="2400" dirty="0" err="1">
                <a:latin typeface="+mn-ea"/>
              </a:rPr>
              <a:t>e.d</a:t>
            </a:r>
            <a:r>
              <a:rPr lang="en-AU" altLang="zh-CN" sz="2400" dirty="0">
                <a:latin typeface="+mn-ea"/>
              </a:rPr>
              <a:t> ≡ 1 mod ø(n) and 0 </a:t>
            </a:r>
            <a:r>
              <a:rPr lang="en-AU" altLang="zh-CN" sz="2400" dirty="0">
                <a:latin typeface="+mn-ea"/>
                <a:cs typeface="Courier New" panose="02070309020205020404" pitchFamily="49" charset="0"/>
              </a:rPr>
              <a:t>≤ </a:t>
            </a:r>
            <a:r>
              <a:rPr lang="en-AU" altLang="zh-CN" sz="2400" dirty="0">
                <a:latin typeface="+mn-ea"/>
              </a:rPr>
              <a:t>d ≤n </a:t>
            </a:r>
          </a:p>
          <a:p>
            <a:pPr lvl="1">
              <a:lnSpc>
                <a:spcPct val="110000"/>
              </a:lnSpc>
              <a:buSzPct val="80000"/>
            </a:pPr>
            <a:r>
              <a:rPr lang="zh-CN" altLang="en-US" sz="2400" dirty="0">
                <a:latin typeface="+mn-ea"/>
              </a:rPr>
              <a:t>（５）</a:t>
            </a:r>
            <a:r>
              <a:rPr lang="zh-CN" altLang="en-AU" sz="2400" dirty="0">
                <a:latin typeface="+mn-ea"/>
              </a:rPr>
              <a:t>公钥</a:t>
            </a:r>
            <a:r>
              <a:rPr lang="en-AU" altLang="zh-CN" sz="2400" dirty="0">
                <a:latin typeface="+mn-ea"/>
              </a:rPr>
              <a:t>: PU = {e, n} </a:t>
            </a:r>
          </a:p>
          <a:p>
            <a:pPr lvl="1">
              <a:lnSpc>
                <a:spcPct val="110000"/>
              </a:lnSpc>
              <a:buSzPct val="80000"/>
            </a:pPr>
            <a:r>
              <a:rPr lang="zh-CN" altLang="en-US" sz="2400" dirty="0">
                <a:latin typeface="+mn-ea"/>
              </a:rPr>
              <a:t>（６）</a:t>
            </a:r>
            <a:r>
              <a:rPr lang="zh-CN" altLang="en-AU" sz="2400" dirty="0">
                <a:latin typeface="+mn-ea"/>
              </a:rPr>
              <a:t>私钥</a:t>
            </a:r>
            <a:r>
              <a:rPr lang="en-AU" altLang="zh-CN" sz="2400" dirty="0">
                <a:latin typeface="+mn-ea"/>
              </a:rPr>
              <a:t>: PR = {d, n} </a:t>
            </a:r>
          </a:p>
        </p:txBody>
      </p:sp>
      <p:sp>
        <p:nvSpPr>
          <p:cNvPr id="6" name="矩形 5">
            <a:extLst>
              <a:ext uri="{FF2B5EF4-FFF2-40B4-BE49-F238E27FC236}">
                <a16:creationId xmlns:a16="http://schemas.microsoft.com/office/drawing/2014/main" id="{448AF4CD-6DD8-4DC5-BA4E-89D47D425078}"/>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30198331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14F0831-A8C1-4465-B6DB-BB64536B226C}"/>
              </a:ext>
            </a:extLst>
          </p:cNvPr>
          <p:cNvSpPr/>
          <p:nvPr/>
        </p:nvSpPr>
        <p:spPr>
          <a:xfrm>
            <a:off x="1121105" y="1272410"/>
            <a:ext cx="3608680" cy="461665"/>
          </a:xfrm>
          <a:prstGeom prst="rect">
            <a:avLst/>
          </a:prstGeom>
        </p:spPr>
        <p:txBody>
          <a:bodyPr wrap="none">
            <a:spAutoFit/>
          </a:bodyPr>
          <a:lstStyle/>
          <a:p>
            <a:r>
              <a:rPr lang="zh-CN" altLang="en-US" sz="2400" dirty="0"/>
              <a:t>２、利用</a:t>
            </a:r>
            <a:r>
              <a:rPr lang="en-US" altLang="zh-CN" sz="2400" dirty="0"/>
              <a:t>RSA </a:t>
            </a:r>
            <a:r>
              <a:rPr lang="zh-CN" altLang="en-US" sz="2400" dirty="0"/>
              <a:t>进行加解密</a:t>
            </a:r>
          </a:p>
        </p:txBody>
      </p:sp>
      <p:sp>
        <p:nvSpPr>
          <p:cNvPr id="7" name="矩形 6">
            <a:extLst>
              <a:ext uri="{FF2B5EF4-FFF2-40B4-BE49-F238E27FC236}">
                <a16:creationId xmlns:a16="http://schemas.microsoft.com/office/drawing/2014/main" id="{A96241F6-D739-4CB5-98B6-571D5AF817DA}"/>
              </a:ext>
            </a:extLst>
          </p:cNvPr>
          <p:cNvSpPr/>
          <p:nvPr/>
        </p:nvSpPr>
        <p:spPr>
          <a:xfrm>
            <a:off x="1121105" y="2064056"/>
            <a:ext cx="6114582" cy="1261499"/>
          </a:xfrm>
          <a:prstGeom prst="rect">
            <a:avLst/>
          </a:prstGeom>
        </p:spPr>
        <p:txBody>
          <a:bodyPr wrap="square">
            <a:spAutoFit/>
          </a:bodyPr>
          <a:lstStyle/>
          <a:p>
            <a:pPr>
              <a:lnSpc>
                <a:spcPct val="110000"/>
              </a:lnSpc>
              <a:buSzPct val="80000"/>
            </a:pPr>
            <a:r>
              <a:rPr lang="zh-CN" altLang="en-US" sz="2400" dirty="0">
                <a:latin typeface="+mn-ea"/>
              </a:rPr>
              <a:t>（</a:t>
            </a:r>
            <a:r>
              <a:rPr lang="en-US" altLang="zh-CN" sz="2400" dirty="0">
                <a:latin typeface="+mn-ea"/>
              </a:rPr>
              <a:t>1</a:t>
            </a:r>
            <a:r>
              <a:rPr lang="zh-CN" altLang="en-US" sz="2400" dirty="0">
                <a:latin typeface="+mn-ea"/>
              </a:rPr>
              <a:t>）</a:t>
            </a:r>
            <a:r>
              <a:rPr lang="zh-CN" altLang="en-AU" sz="2400" dirty="0">
                <a:latin typeface="+mn-ea"/>
              </a:rPr>
              <a:t>加密消息</a:t>
            </a:r>
            <a:r>
              <a:rPr lang="en-AU" altLang="zh-CN" sz="2400" dirty="0">
                <a:latin typeface="+mn-ea"/>
              </a:rPr>
              <a:t>M</a:t>
            </a:r>
          </a:p>
          <a:p>
            <a:pPr lvl="1">
              <a:lnSpc>
                <a:spcPct val="110000"/>
              </a:lnSpc>
              <a:buSzPct val="80000"/>
            </a:pPr>
            <a:r>
              <a:rPr lang="zh-CN" altLang="en-AU" sz="2400" dirty="0">
                <a:latin typeface="+mn-ea"/>
              </a:rPr>
              <a:t>获得接收方的公钥 </a:t>
            </a:r>
            <a:r>
              <a:rPr lang="en-AU" altLang="zh-CN" sz="2400" dirty="0">
                <a:latin typeface="+mn-ea"/>
              </a:rPr>
              <a:t>PU = { e, n } </a:t>
            </a:r>
          </a:p>
          <a:p>
            <a:pPr lvl="1">
              <a:lnSpc>
                <a:spcPct val="110000"/>
              </a:lnSpc>
              <a:buSzPct val="80000"/>
            </a:pPr>
            <a:r>
              <a:rPr lang="zh-CN" altLang="en-AU" sz="2400" dirty="0">
                <a:latin typeface="+mn-ea"/>
              </a:rPr>
              <a:t>计算</a:t>
            </a:r>
            <a:r>
              <a:rPr lang="en-AU" altLang="zh-CN" sz="2400" dirty="0">
                <a:latin typeface="+mn-ea"/>
              </a:rPr>
              <a:t>: C = M</a:t>
            </a:r>
            <a:r>
              <a:rPr lang="en-AU" altLang="zh-CN" sz="2400" baseline="30000" dirty="0">
                <a:latin typeface="+mn-ea"/>
              </a:rPr>
              <a:t>e</a:t>
            </a:r>
            <a:r>
              <a:rPr lang="en-AU" altLang="zh-CN" sz="2400" dirty="0">
                <a:latin typeface="+mn-ea"/>
              </a:rPr>
              <a:t> mod n, </a:t>
            </a:r>
            <a:r>
              <a:rPr lang="zh-CN" altLang="en-AU" sz="2400" dirty="0">
                <a:latin typeface="+mn-ea"/>
              </a:rPr>
              <a:t>其中</a:t>
            </a:r>
            <a:r>
              <a:rPr lang="en-AU" altLang="zh-CN" sz="2400" dirty="0">
                <a:latin typeface="+mn-ea"/>
              </a:rPr>
              <a:t> 0 </a:t>
            </a:r>
            <a:r>
              <a:rPr lang="en-AU" altLang="zh-CN" sz="2400" dirty="0">
                <a:latin typeface="+mn-ea"/>
                <a:cs typeface="Courier New" panose="02070309020205020404" pitchFamily="49" charset="0"/>
              </a:rPr>
              <a:t>≤ </a:t>
            </a:r>
            <a:r>
              <a:rPr lang="en-AU" altLang="zh-CN" sz="2400" dirty="0">
                <a:latin typeface="+mn-ea"/>
              </a:rPr>
              <a:t>M &lt; n</a:t>
            </a:r>
          </a:p>
        </p:txBody>
      </p:sp>
      <p:sp>
        <p:nvSpPr>
          <p:cNvPr id="8" name="矩形 7">
            <a:extLst>
              <a:ext uri="{FF2B5EF4-FFF2-40B4-BE49-F238E27FC236}">
                <a16:creationId xmlns:a16="http://schemas.microsoft.com/office/drawing/2014/main" id="{4AD34604-0164-4FDD-AEA9-16F0EEB5B0C9}"/>
              </a:ext>
            </a:extLst>
          </p:cNvPr>
          <p:cNvSpPr/>
          <p:nvPr/>
        </p:nvSpPr>
        <p:spPr>
          <a:xfrm>
            <a:off x="1121105" y="3490566"/>
            <a:ext cx="6504196" cy="1261499"/>
          </a:xfrm>
          <a:prstGeom prst="rect">
            <a:avLst/>
          </a:prstGeom>
        </p:spPr>
        <p:txBody>
          <a:bodyPr wrap="square">
            <a:spAutoFit/>
          </a:bodyPr>
          <a:lstStyle/>
          <a:p>
            <a:pPr>
              <a:lnSpc>
                <a:spcPct val="110000"/>
              </a:lnSpc>
              <a:buSzPct val="80000"/>
            </a:pPr>
            <a:r>
              <a:rPr lang="zh-CN" altLang="en-US" sz="2400" dirty="0">
                <a:latin typeface="+mn-ea"/>
              </a:rPr>
              <a:t>（</a:t>
            </a:r>
            <a:r>
              <a:rPr lang="en-US" altLang="zh-CN" sz="2400" dirty="0">
                <a:latin typeface="+mn-ea"/>
              </a:rPr>
              <a:t>2</a:t>
            </a:r>
            <a:r>
              <a:rPr lang="zh-CN" altLang="en-US" sz="2400" dirty="0">
                <a:latin typeface="+mn-ea"/>
              </a:rPr>
              <a:t>）</a:t>
            </a:r>
            <a:r>
              <a:rPr lang="zh-CN" altLang="en-AU" sz="2400" dirty="0">
                <a:latin typeface="+mn-ea"/>
              </a:rPr>
              <a:t>解密密文</a:t>
            </a:r>
            <a:r>
              <a:rPr lang="en-AU" altLang="zh-CN" sz="2400" dirty="0">
                <a:latin typeface="+mn-ea"/>
              </a:rPr>
              <a:t>C</a:t>
            </a:r>
          </a:p>
          <a:p>
            <a:pPr lvl="1">
              <a:lnSpc>
                <a:spcPct val="110000"/>
              </a:lnSpc>
              <a:buSzPct val="80000"/>
            </a:pPr>
            <a:r>
              <a:rPr lang="zh-CN" altLang="en-AU" sz="2400" dirty="0">
                <a:latin typeface="+mn-ea"/>
              </a:rPr>
              <a:t>使用自己的私钥</a:t>
            </a:r>
            <a:r>
              <a:rPr lang="en-AU" altLang="zh-CN" sz="2400" dirty="0">
                <a:latin typeface="+mn-ea"/>
              </a:rPr>
              <a:t>  PR = { d, n } </a:t>
            </a:r>
          </a:p>
          <a:p>
            <a:pPr lvl="1">
              <a:lnSpc>
                <a:spcPct val="110000"/>
              </a:lnSpc>
              <a:buSzPct val="80000"/>
            </a:pPr>
            <a:r>
              <a:rPr lang="zh-CN" altLang="en-AU" sz="2400" dirty="0">
                <a:latin typeface="+mn-ea"/>
              </a:rPr>
              <a:t>计算</a:t>
            </a:r>
            <a:r>
              <a:rPr lang="en-AU" altLang="zh-CN" sz="2400" dirty="0">
                <a:latin typeface="+mn-ea"/>
              </a:rPr>
              <a:t>: M = C</a:t>
            </a:r>
            <a:r>
              <a:rPr lang="en-AU" altLang="zh-CN" sz="2400" baseline="30000" dirty="0">
                <a:latin typeface="+mn-ea"/>
              </a:rPr>
              <a:t>d</a:t>
            </a:r>
            <a:r>
              <a:rPr lang="en-AU" altLang="zh-CN" sz="2400" dirty="0">
                <a:latin typeface="+mn-ea"/>
              </a:rPr>
              <a:t> mod n </a:t>
            </a:r>
          </a:p>
        </p:txBody>
      </p:sp>
      <p:sp>
        <p:nvSpPr>
          <p:cNvPr id="9" name="矩形 8">
            <a:extLst>
              <a:ext uri="{FF2B5EF4-FFF2-40B4-BE49-F238E27FC236}">
                <a16:creationId xmlns:a16="http://schemas.microsoft.com/office/drawing/2014/main" id="{523DC8FA-E942-4492-B7C1-E2A06E6AE1C8}"/>
              </a:ext>
            </a:extLst>
          </p:cNvPr>
          <p:cNvSpPr/>
          <p:nvPr/>
        </p:nvSpPr>
        <p:spPr>
          <a:xfrm>
            <a:off x="1121105" y="4917076"/>
            <a:ext cx="4754594" cy="498598"/>
          </a:xfrm>
          <a:prstGeom prst="rect">
            <a:avLst/>
          </a:prstGeom>
        </p:spPr>
        <p:txBody>
          <a:bodyPr wrap="square">
            <a:spAutoFit/>
          </a:bodyPr>
          <a:lstStyle/>
          <a:p>
            <a:pPr>
              <a:lnSpc>
                <a:spcPct val="110000"/>
              </a:lnSpc>
              <a:buSzPct val="80000"/>
            </a:pPr>
            <a:r>
              <a:rPr lang="zh-CN" altLang="en-US" sz="2400" dirty="0">
                <a:latin typeface="+mn-ea"/>
              </a:rPr>
              <a:t>注意：消息</a:t>
            </a:r>
            <a:r>
              <a:rPr lang="en-US" altLang="zh-CN" sz="2400" dirty="0">
                <a:latin typeface="+mn-ea"/>
              </a:rPr>
              <a:t>M</a:t>
            </a:r>
            <a:r>
              <a:rPr lang="zh-CN" altLang="en-US" sz="2400" dirty="0">
                <a:latin typeface="+mn-ea"/>
              </a:rPr>
              <a:t>一定要小于模数</a:t>
            </a:r>
            <a:r>
              <a:rPr lang="en-US" altLang="zh-CN" sz="2400" dirty="0">
                <a:latin typeface="+mn-ea"/>
              </a:rPr>
              <a:t>n</a:t>
            </a:r>
            <a:r>
              <a:rPr lang="zh-CN" altLang="en-US" sz="2400" dirty="0">
                <a:latin typeface="+mn-ea"/>
              </a:rPr>
              <a:t>。</a:t>
            </a:r>
            <a:endParaRPr lang="en-AU" altLang="zh-CN" sz="2400" dirty="0">
              <a:latin typeface="+mn-ea"/>
            </a:endParaRPr>
          </a:p>
        </p:txBody>
      </p:sp>
      <p:sp>
        <p:nvSpPr>
          <p:cNvPr id="10" name="矩形 9">
            <a:extLst>
              <a:ext uri="{FF2B5EF4-FFF2-40B4-BE49-F238E27FC236}">
                <a16:creationId xmlns:a16="http://schemas.microsoft.com/office/drawing/2014/main" id="{F2655F41-A317-4639-94D7-C6661CF8F146}"/>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28699863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E8C884F-13C0-44B4-97B8-0AE5D3C5BF94}"/>
              </a:ext>
            </a:extLst>
          </p:cNvPr>
          <p:cNvSpPr/>
          <p:nvPr/>
        </p:nvSpPr>
        <p:spPr>
          <a:xfrm>
            <a:off x="1121105" y="1272410"/>
            <a:ext cx="3078087" cy="461665"/>
          </a:xfrm>
          <a:prstGeom prst="rect">
            <a:avLst/>
          </a:prstGeom>
        </p:spPr>
        <p:txBody>
          <a:bodyPr wrap="none">
            <a:spAutoFit/>
          </a:bodyPr>
          <a:lstStyle/>
          <a:p>
            <a:r>
              <a:rPr lang="en-US" altLang="zh-CN" sz="2400" dirty="0"/>
              <a:t>3</a:t>
            </a:r>
            <a:r>
              <a:rPr lang="zh-CN" altLang="en-US" sz="2400" dirty="0"/>
              <a:t>、</a:t>
            </a:r>
            <a:r>
              <a:rPr lang="en-US" altLang="zh-CN" sz="2400" dirty="0"/>
              <a:t>RSA</a:t>
            </a:r>
            <a:r>
              <a:rPr lang="zh-CN" altLang="en-US" sz="2400" dirty="0"/>
              <a:t>算法简单证明</a:t>
            </a:r>
          </a:p>
        </p:txBody>
      </p:sp>
      <p:sp>
        <p:nvSpPr>
          <p:cNvPr id="5" name="矩形 4">
            <a:extLst>
              <a:ext uri="{FF2B5EF4-FFF2-40B4-BE49-F238E27FC236}">
                <a16:creationId xmlns:a16="http://schemas.microsoft.com/office/drawing/2014/main" id="{261A998C-9E35-401F-915B-F6327F51A7F2}"/>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6" name="Rectangle 3"/>
          <p:cNvSpPr>
            <a:spLocks noGrp="1" noChangeArrowheads="1"/>
          </p:cNvSpPr>
          <p:nvPr/>
        </p:nvSpPr>
        <p:spPr bwMode="auto">
          <a:xfrm>
            <a:off x="1447030" y="1924186"/>
            <a:ext cx="6708618" cy="267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400" dirty="0">
                <a:latin typeface="+mn-ea"/>
              </a:rPr>
              <a:t>解密：	</a:t>
            </a:r>
            <a:r>
              <a:rPr lang="en-US" altLang="zh-CN" sz="2400" dirty="0">
                <a:latin typeface="+mn-ea"/>
              </a:rPr>
              <a:t>X = D</a:t>
            </a:r>
            <a:r>
              <a:rPr lang="en-US" altLang="zh-CN" sz="2400" baseline="-30000" dirty="0">
                <a:latin typeface="+mn-ea"/>
              </a:rPr>
              <a:t>SK</a:t>
            </a:r>
            <a:r>
              <a:rPr lang="en-US" altLang="zh-CN" sz="2400" dirty="0">
                <a:latin typeface="+mn-ea"/>
              </a:rPr>
              <a:t>(C) = C</a:t>
            </a:r>
            <a:r>
              <a:rPr lang="en-US" altLang="zh-CN" sz="2400" baseline="30000" dirty="0">
                <a:latin typeface="+mn-ea"/>
              </a:rPr>
              <a:t>d</a:t>
            </a:r>
            <a:r>
              <a:rPr lang="en-US" altLang="zh-CN" sz="2400" dirty="0">
                <a:latin typeface="+mn-ea"/>
              </a:rPr>
              <a:t> mod n</a:t>
            </a:r>
          </a:p>
          <a:p>
            <a:pPr marL="0" indent="0" algn="just">
              <a:buNone/>
            </a:pPr>
            <a:r>
              <a:rPr lang="en-US" altLang="zh-CN" sz="2400" dirty="0">
                <a:latin typeface="+mn-ea"/>
              </a:rPr>
              <a:t>		  = (M</a:t>
            </a:r>
            <a:r>
              <a:rPr lang="en-US" altLang="zh-CN" sz="2400" baseline="30000" dirty="0">
                <a:latin typeface="+mn-ea"/>
              </a:rPr>
              <a:t>e</a:t>
            </a:r>
            <a:r>
              <a:rPr lang="en-US" altLang="zh-CN" sz="2400" dirty="0">
                <a:latin typeface="+mn-ea"/>
              </a:rPr>
              <a:t> mod n)</a:t>
            </a:r>
            <a:r>
              <a:rPr lang="en-US" altLang="zh-CN" sz="2400" baseline="30000" dirty="0">
                <a:latin typeface="+mn-ea"/>
              </a:rPr>
              <a:t>d</a:t>
            </a:r>
            <a:r>
              <a:rPr lang="en-US" altLang="zh-CN" sz="2400" dirty="0">
                <a:latin typeface="+mn-ea"/>
              </a:rPr>
              <a:t> mod n</a:t>
            </a:r>
          </a:p>
          <a:p>
            <a:pPr marL="0" indent="0" algn="just">
              <a:buNone/>
            </a:pPr>
            <a:r>
              <a:rPr lang="en-US" altLang="zh-CN" sz="2400" dirty="0">
                <a:latin typeface="+mn-ea"/>
              </a:rPr>
              <a:t>		  = M</a:t>
            </a:r>
            <a:r>
              <a:rPr lang="en-US" altLang="zh-CN" sz="2400" baseline="30000" dirty="0">
                <a:latin typeface="+mn-ea"/>
              </a:rPr>
              <a:t>ed</a:t>
            </a:r>
            <a:r>
              <a:rPr lang="en-US" altLang="zh-CN" sz="2400" dirty="0">
                <a:latin typeface="+mn-ea"/>
              </a:rPr>
              <a:t> mod n</a:t>
            </a:r>
          </a:p>
          <a:p>
            <a:pPr marL="0" indent="0" algn="just">
              <a:buNone/>
            </a:pPr>
            <a:r>
              <a:rPr lang="zh-CN" altLang="en-US" sz="2400" dirty="0">
                <a:latin typeface="+mn-ea"/>
              </a:rPr>
              <a:t>由于</a:t>
            </a:r>
            <a:r>
              <a:rPr lang="en-US" altLang="zh-CN" sz="2400" dirty="0">
                <a:latin typeface="+mn-ea"/>
              </a:rPr>
              <a:t>de ≡ 1 </a:t>
            </a:r>
            <a:r>
              <a:rPr lang="en-US" altLang="zh-CN" sz="2400" dirty="0" err="1">
                <a:latin typeface="+mn-ea"/>
              </a:rPr>
              <a:t>modφ</a:t>
            </a:r>
            <a:r>
              <a:rPr lang="en-US" altLang="zh-CN" sz="2400" dirty="0">
                <a:latin typeface="+mn-ea"/>
              </a:rPr>
              <a:t>(n)</a:t>
            </a:r>
            <a:r>
              <a:rPr lang="zh-CN" altLang="en-US" sz="2400" dirty="0">
                <a:latin typeface="+mn-ea"/>
              </a:rPr>
              <a:t>，故 </a:t>
            </a:r>
            <a:r>
              <a:rPr lang="en-US" altLang="zh-CN" sz="2400" dirty="0">
                <a:latin typeface="+mn-ea"/>
              </a:rPr>
              <a:t>de = </a:t>
            </a:r>
            <a:r>
              <a:rPr lang="en-US" altLang="zh-CN" sz="2400" dirty="0" err="1">
                <a:latin typeface="+mn-ea"/>
              </a:rPr>
              <a:t>kφ</a:t>
            </a:r>
            <a:r>
              <a:rPr lang="en-US" altLang="zh-CN" sz="2400" dirty="0">
                <a:latin typeface="+mn-ea"/>
              </a:rPr>
              <a:t>(n) +1</a:t>
            </a:r>
            <a:r>
              <a:rPr lang="zh-CN" altLang="en-US" sz="2400" dirty="0">
                <a:latin typeface="+mn-ea"/>
              </a:rPr>
              <a:t>，则</a:t>
            </a:r>
          </a:p>
          <a:p>
            <a:pPr marL="0" indent="0">
              <a:buNone/>
            </a:pPr>
            <a:r>
              <a:rPr lang="zh-CN" altLang="en-US" sz="2400" dirty="0">
                <a:latin typeface="+mn-ea"/>
              </a:rPr>
              <a:t>    </a:t>
            </a:r>
            <a:r>
              <a:rPr lang="en-US" altLang="zh-CN" sz="2400" dirty="0">
                <a:latin typeface="+mn-ea"/>
              </a:rPr>
              <a:t>C</a:t>
            </a:r>
            <a:r>
              <a:rPr lang="en-US" altLang="zh-CN" sz="2400" baseline="30000" dirty="0">
                <a:latin typeface="+mn-ea"/>
              </a:rPr>
              <a:t>d</a:t>
            </a:r>
            <a:r>
              <a:rPr lang="en-US" altLang="zh-CN" sz="2400" dirty="0">
                <a:latin typeface="+mn-ea"/>
              </a:rPr>
              <a:t> mod n = M </a:t>
            </a:r>
            <a:r>
              <a:rPr lang="en-US" altLang="zh-CN" sz="2400" baseline="30000" dirty="0" err="1">
                <a:latin typeface="+mn-ea"/>
              </a:rPr>
              <a:t>kφ</a:t>
            </a:r>
            <a:r>
              <a:rPr lang="en-US" altLang="zh-CN" sz="2400" baseline="30000" dirty="0">
                <a:latin typeface="+mn-ea"/>
              </a:rPr>
              <a:t>(n) +1</a:t>
            </a:r>
            <a:r>
              <a:rPr lang="en-US" altLang="zh-CN" sz="2400" dirty="0">
                <a:latin typeface="+mn-ea"/>
              </a:rPr>
              <a:t> mod n</a:t>
            </a:r>
          </a:p>
          <a:p>
            <a:pPr marL="0" indent="0" algn="just">
              <a:buNone/>
            </a:pPr>
            <a:r>
              <a:rPr lang="en-US" altLang="zh-CN" sz="2400" dirty="0">
                <a:latin typeface="+mn-ea"/>
              </a:rPr>
              <a:t>	         	     = (</a:t>
            </a:r>
            <a:r>
              <a:rPr lang="en-US" altLang="zh-CN" sz="2400" dirty="0" err="1">
                <a:latin typeface="+mn-ea"/>
              </a:rPr>
              <a:t>M</a:t>
            </a:r>
            <a:r>
              <a:rPr lang="en-US" altLang="zh-CN" sz="2400" baseline="30000" dirty="0" err="1">
                <a:latin typeface="+mn-ea"/>
              </a:rPr>
              <a:t>φ</a:t>
            </a:r>
            <a:r>
              <a:rPr lang="en-US" altLang="zh-CN" sz="2400" baseline="30000" dirty="0">
                <a:latin typeface="+mn-ea"/>
              </a:rPr>
              <a:t>(n)</a:t>
            </a:r>
            <a:r>
              <a:rPr lang="en-US" altLang="zh-CN" sz="2400" dirty="0">
                <a:latin typeface="+mn-ea"/>
              </a:rPr>
              <a:t>)</a:t>
            </a:r>
            <a:r>
              <a:rPr lang="en-US" altLang="zh-CN" sz="2400" baseline="30000" dirty="0">
                <a:latin typeface="+mn-ea"/>
              </a:rPr>
              <a:t>k </a:t>
            </a:r>
            <a:r>
              <a:rPr lang="en-US" altLang="zh-CN" sz="2400" dirty="0">
                <a:latin typeface="+mn-ea"/>
              </a:rPr>
              <a:t>M mod n</a:t>
            </a:r>
          </a:p>
          <a:p>
            <a:pPr marL="0" indent="0">
              <a:buNone/>
            </a:pPr>
            <a:r>
              <a:rPr lang="en-US" altLang="zh-CN" sz="2400" dirty="0">
                <a:latin typeface="+mn-ea"/>
              </a:rPr>
              <a:t>		     = M (</a:t>
            </a:r>
            <a:r>
              <a:rPr lang="zh-CN" altLang="en-US" sz="2400" dirty="0">
                <a:latin typeface="+mn-ea"/>
              </a:rPr>
              <a:t>根据欧拉定理的变化形式</a:t>
            </a:r>
            <a:r>
              <a:rPr lang="en-US" altLang="zh-CN" sz="2400" dirty="0">
                <a:latin typeface="+mn-ea"/>
              </a:rPr>
              <a:t>)  </a:t>
            </a:r>
          </a:p>
        </p:txBody>
      </p:sp>
    </p:spTree>
    <p:extLst>
      <p:ext uri="{BB962C8B-B14F-4D97-AF65-F5344CB8AC3E}">
        <p14:creationId xmlns:p14="http://schemas.microsoft.com/office/powerpoint/2010/main" val="3727829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7CA01AA-DFB0-4C26-98AD-EA878CC183C1}"/>
              </a:ext>
            </a:extLst>
          </p:cNvPr>
          <p:cNvSpPr txBox="1"/>
          <p:nvPr/>
        </p:nvSpPr>
        <p:spPr>
          <a:xfrm>
            <a:off x="1041621" y="1137036"/>
            <a:ext cx="3673502" cy="523220"/>
          </a:xfrm>
          <a:prstGeom prst="rect">
            <a:avLst/>
          </a:prstGeom>
          <a:solidFill>
            <a:schemeClr val="accent1"/>
          </a:solidFill>
        </p:spPr>
        <p:txBody>
          <a:bodyPr wrap="square" rtlCol="0">
            <a:spAutoFit/>
          </a:bodyPr>
          <a:lstStyle/>
          <a:p>
            <a:r>
              <a:rPr lang="zh-CN" altLang="en-US" sz="2800" dirty="0">
                <a:solidFill>
                  <a:schemeClr val="bg1"/>
                </a:solidFill>
              </a:rPr>
              <a:t>举例说明</a:t>
            </a:r>
            <a:r>
              <a:rPr lang="en-US" altLang="zh-CN" sz="2800" dirty="0">
                <a:solidFill>
                  <a:schemeClr val="bg1"/>
                </a:solidFill>
              </a:rPr>
              <a:t>—</a:t>
            </a:r>
            <a:r>
              <a:rPr lang="zh-CN" altLang="en-US" sz="2800" dirty="0">
                <a:solidFill>
                  <a:schemeClr val="bg1"/>
                </a:solidFill>
              </a:rPr>
              <a:t>确定密钥</a:t>
            </a:r>
          </a:p>
        </p:txBody>
      </p:sp>
      <p:sp>
        <p:nvSpPr>
          <p:cNvPr id="5" name="矩形 4">
            <a:extLst>
              <a:ext uri="{FF2B5EF4-FFF2-40B4-BE49-F238E27FC236}">
                <a16:creationId xmlns:a16="http://schemas.microsoft.com/office/drawing/2014/main" id="{5F4B3941-61A7-42DF-A1BA-B316E1F03189}"/>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2" name="矩形 1"/>
          <p:cNvSpPr/>
          <p:nvPr/>
        </p:nvSpPr>
        <p:spPr>
          <a:xfrm>
            <a:off x="928568" y="1907299"/>
            <a:ext cx="4801314" cy="535531"/>
          </a:xfrm>
          <a:prstGeom prst="rect">
            <a:avLst/>
          </a:prstGeom>
        </p:spPr>
        <p:txBody>
          <a:bodyPr wrap="none">
            <a:spAutoFit/>
          </a:bodyPr>
          <a:lstStyle/>
          <a:p>
            <a:pPr marL="0" indent="0">
              <a:lnSpc>
                <a:spcPct val="120000"/>
              </a:lnSpc>
              <a:buNone/>
            </a:pPr>
            <a:r>
              <a:rPr lang="zh-CN" altLang="en-US" sz="2400" dirty="0">
                <a:latin typeface="+mn-ea"/>
              </a:rPr>
              <a:t>（</a:t>
            </a:r>
            <a:r>
              <a:rPr lang="en-US" altLang="zh-CN" sz="2400" dirty="0">
                <a:latin typeface="+mn-ea"/>
              </a:rPr>
              <a:t>1</a:t>
            </a:r>
            <a:r>
              <a:rPr lang="zh-CN" altLang="en-US" sz="2400" dirty="0">
                <a:latin typeface="+mn-ea"/>
              </a:rPr>
              <a:t>）</a:t>
            </a:r>
            <a:r>
              <a:rPr lang="zh-CN" altLang="en-AU" sz="2400" dirty="0">
                <a:latin typeface="+mn-ea"/>
              </a:rPr>
              <a:t>选择素数</a:t>
            </a:r>
            <a:r>
              <a:rPr lang="en-AU" altLang="zh-CN" sz="2400" dirty="0">
                <a:latin typeface="+mn-ea"/>
              </a:rPr>
              <a:t>: </a:t>
            </a:r>
            <a:r>
              <a:rPr lang="en-AU" altLang="zh-CN" sz="2400" i="1" dirty="0">
                <a:latin typeface="+mn-ea"/>
              </a:rPr>
              <a:t>p </a:t>
            </a:r>
            <a:r>
              <a:rPr lang="en-AU" altLang="zh-CN" sz="2400" dirty="0">
                <a:latin typeface="+mn-ea"/>
              </a:rPr>
              <a:t>= 17 , </a:t>
            </a:r>
            <a:r>
              <a:rPr lang="en-AU" altLang="zh-CN" sz="2400" i="1" dirty="0">
                <a:latin typeface="+mn-ea"/>
              </a:rPr>
              <a:t>q </a:t>
            </a:r>
            <a:r>
              <a:rPr lang="en-AU" altLang="zh-CN" sz="2400" dirty="0">
                <a:latin typeface="+mn-ea"/>
              </a:rPr>
              <a:t>= 11</a:t>
            </a:r>
          </a:p>
        </p:txBody>
      </p:sp>
      <p:sp>
        <p:nvSpPr>
          <p:cNvPr id="6" name="矩形 5"/>
          <p:cNvSpPr/>
          <p:nvPr/>
        </p:nvSpPr>
        <p:spPr>
          <a:xfrm>
            <a:off x="928568" y="2503100"/>
            <a:ext cx="4830168" cy="535531"/>
          </a:xfrm>
          <a:prstGeom prst="rect">
            <a:avLst/>
          </a:prstGeom>
        </p:spPr>
        <p:txBody>
          <a:bodyPr wrap="none">
            <a:spAutoFit/>
          </a:bodyPr>
          <a:lstStyle/>
          <a:p>
            <a:pPr marL="0" indent="0">
              <a:lnSpc>
                <a:spcPct val="120000"/>
              </a:lnSpc>
              <a:buNone/>
            </a:pPr>
            <a:r>
              <a:rPr lang="zh-CN" altLang="en-US" sz="2400" dirty="0">
                <a:latin typeface="+mn-ea"/>
              </a:rPr>
              <a:t>（</a:t>
            </a:r>
            <a:r>
              <a:rPr lang="en-US" altLang="zh-CN" sz="2400" dirty="0">
                <a:latin typeface="+mn-ea"/>
              </a:rPr>
              <a:t>2</a:t>
            </a:r>
            <a:r>
              <a:rPr lang="zh-CN" altLang="en-US" sz="2400" dirty="0">
                <a:latin typeface="+mn-ea"/>
              </a:rPr>
              <a:t>）</a:t>
            </a:r>
            <a:r>
              <a:rPr lang="zh-CN" altLang="en-AU" sz="2400" dirty="0">
                <a:latin typeface="+mn-ea"/>
              </a:rPr>
              <a:t>计算 </a:t>
            </a:r>
            <a:r>
              <a:rPr lang="en-AU" altLang="zh-CN" sz="2400" i="1" dirty="0">
                <a:latin typeface="+mn-ea"/>
              </a:rPr>
              <a:t>n </a:t>
            </a:r>
            <a:r>
              <a:rPr lang="en-AU" altLang="zh-CN" sz="2400" dirty="0">
                <a:latin typeface="+mn-ea"/>
              </a:rPr>
              <a:t>= </a:t>
            </a:r>
            <a:r>
              <a:rPr lang="en-AU" altLang="zh-CN" sz="2400" i="1" dirty="0">
                <a:latin typeface="+mn-ea"/>
              </a:rPr>
              <a:t>p</a:t>
            </a:r>
            <a:r>
              <a:rPr lang="en-US" altLang="zh-CN" sz="2400" i="1" dirty="0">
                <a:latin typeface="+mn-ea"/>
                <a:sym typeface="Symbol" panose="05050102010706020507" pitchFamily="18" charset="2"/>
              </a:rPr>
              <a:t></a:t>
            </a:r>
            <a:r>
              <a:rPr lang="en-AU" altLang="zh-CN" sz="2400" i="1" dirty="0">
                <a:latin typeface="+mn-ea"/>
              </a:rPr>
              <a:t>q </a:t>
            </a:r>
            <a:r>
              <a:rPr lang="en-AU" altLang="zh-CN" sz="2400" dirty="0">
                <a:latin typeface="+mn-ea"/>
              </a:rPr>
              <a:t>=17</a:t>
            </a:r>
            <a:r>
              <a:rPr lang="en-US" altLang="zh-CN" sz="2400" i="1" dirty="0">
                <a:latin typeface="+mn-ea"/>
                <a:sym typeface="Symbol" panose="05050102010706020507" pitchFamily="18" charset="2"/>
              </a:rPr>
              <a:t></a:t>
            </a:r>
            <a:r>
              <a:rPr lang="en-AU" altLang="zh-CN" sz="2400" dirty="0">
                <a:latin typeface="+mn-ea"/>
              </a:rPr>
              <a:t>11 = </a:t>
            </a:r>
            <a:r>
              <a:rPr lang="en-AU" altLang="zh-CN" sz="2400" dirty="0">
                <a:solidFill>
                  <a:schemeClr val="hlink"/>
                </a:solidFill>
                <a:latin typeface="+mn-ea"/>
              </a:rPr>
              <a:t>187</a:t>
            </a:r>
          </a:p>
        </p:txBody>
      </p:sp>
      <p:sp>
        <p:nvSpPr>
          <p:cNvPr id="7" name="矩形 6"/>
          <p:cNvSpPr/>
          <p:nvPr/>
        </p:nvSpPr>
        <p:spPr>
          <a:xfrm>
            <a:off x="928568" y="3098901"/>
            <a:ext cx="7620941" cy="535531"/>
          </a:xfrm>
          <a:prstGeom prst="rect">
            <a:avLst/>
          </a:prstGeom>
        </p:spPr>
        <p:txBody>
          <a:bodyPr wrap="square">
            <a:spAutoFit/>
          </a:bodyPr>
          <a:lstStyle/>
          <a:p>
            <a:pPr marL="0" indent="0">
              <a:lnSpc>
                <a:spcPct val="120000"/>
              </a:lnSpc>
              <a:buNone/>
            </a:pPr>
            <a:r>
              <a:rPr lang="zh-CN" altLang="en-US" sz="2400" dirty="0">
                <a:latin typeface="+mn-ea"/>
              </a:rPr>
              <a:t>（</a:t>
            </a:r>
            <a:r>
              <a:rPr lang="en-US" altLang="zh-CN" sz="2400" dirty="0">
                <a:latin typeface="+mn-ea"/>
              </a:rPr>
              <a:t>3</a:t>
            </a:r>
            <a:r>
              <a:rPr lang="zh-CN" altLang="en-US" sz="2400" dirty="0">
                <a:latin typeface="+mn-ea"/>
              </a:rPr>
              <a:t>）</a:t>
            </a:r>
            <a:r>
              <a:rPr lang="zh-CN" altLang="en-AU" sz="2400" dirty="0">
                <a:latin typeface="+mn-ea"/>
              </a:rPr>
              <a:t>计算</a:t>
            </a:r>
            <a:r>
              <a:rPr lang="en-AU" altLang="zh-CN" sz="2400" dirty="0">
                <a:latin typeface="+mn-ea"/>
              </a:rPr>
              <a:t> ø(</a:t>
            </a:r>
            <a:r>
              <a:rPr lang="en-AU" altLang="zh-CN" sz="2400" i="1" dirty="0">
                <a:latin typeface="+mn-ea"/>
              </a:rPr>
              <a:t>n</a:t>
            </a:r>
            <a:r>
              <a:rPr lang="en-AU" altLang="zh-CN" sz="2400" dirty="0">
                <a:latin typeface="+mn-ea"/>
              </a:rPr>
              <a:t>) = (</a:t>
            </a:r>
            <a:r>
              <a:rPr lang="en-AU" altLang="zh-CN" sz="2400" i="1" dirty="0">
                <a:latin typeface="+mn-ea"/>
              </a:rPr>
              <a:t>p–</a:t>
            </a:r>
            <a:r>
              <a:rPr lang="en-AU" altLang="zh-CN" sz="2400" dirty="0">
                <a:latin typeface="+mn-ea"/>
              </a:rPr>
              <a:t>1)</a:t>
            </a:r>
            <a:r>
              <a:rPr lang="en-US" altLang="zh-CN" sz="2400" i="1" dirty="0">
                <a:latin typeface="+mn-ea"/>
                <a:sym typeface="Symbol" panose="05050102010706020507" pitchFamily="18" charset="2"/>
              </a:rPr>
              <a:t> </a:t>
            </a:r>
            <a:r>
              <a:rPr lang="en-AU" altLang="zh-CN" sz="2400" dirty="0">
                <a:latin typeface="+mn-ea"/>
              </a:rPr>
              <a:t> (</a:t>
            </a:r>
            <a:r>
              <a:rPr lang="en-AU" altLang="zh-CN" sz="2400" i="1" dirty="0">
                <a:latin typeface="+mn-ea"/>
              </a:rPr>
              <a:t>q-</a:t>
            </a:r>
            <a:r>
              <a:rPr lang="en-AU" altLang="zh-CN" sz="2400" dirty="0">
                <a:latin typeface="+mn-ea"/>
              </a:rPr>
              <a:t>1) = 16</a:t>
            </a:r>
            <a:r>
              <a:rPr lang="en-US" altLang="zh-CN" sz="2400" dirty="0">
                <a:latin typeface="+mn-ea"/>
                <a:cs typeface="Arial" panose="020B0604020202020204" pitchFamily="34" charset="0"/>
              </a:rPr>
              <a:t> </a:t>
            </a:r>
            <a:r>
              <a:rPr lang="en-US" altLang="zh-CN" sz="2400" i="1" dirty="0">
                <a:latin typeface="+mn-ea"/>
                <a:sym typeface="Symbol" panose="05050102010706020507" pitchFamily="18" charset="2"/>
              </a:rPr>
              <a:t></a:t>
            </a:r>
            <a:r>
              <a:rPr lang="en-US" altLang="zh-CN" sz="2400" dirty="0">
                <a:latin typeface="+mn-ea"/>
                <a:cs typeface="Arial" panose="020B0604020202020204" pitchFamily="34" charset="0"/>
              </a:rPr>
              <a:t> </a:t>
            </a:r>
            <a:r>
              <a:rPr lang="en-AU" altLang="zh-CN" sz="2400" dirty="0">
                <a:latin typeface="+mn-ea"/>
              </a:rPr>
              <a:t>10 = 160</a:t>
            </a:r>
          </a:p>
        </p:txBody>
      </p:sp>
      <p:sp>
        <p:nvSpPr>
          <p:cNvPr id="8" name="矩形 7"/>
          <p:cNvSpPr/>
          <p:nvPr/>
        </p:nvSpPr>
        <p:spPr>
          <a:xfrm>
            <a:off x="928568" y="3694702"/>
            <a:ext cx="7341888" cy="572464"/>
          </a:xfrm>
          <a:prstGeom prst="rect">
            <a:avLst/>
          </a:prstGeom>
        </p:spPr>
        <p:txBody>
          <a:bodyPr wrap="square">
            <a:spAutoFit/>
          </a:bodyPr>
          <a:lstStyle/>
          <a:p>
            <a:pPr marL="0" indent="0">
              <a:lnSpc>
                <a:spcPct val="120000"/>
              </a:lnSpc>
              <a:buNone/>
            </a:pPr>
            <a:r>
              <a:rPr lang="zh-CN" altLang="en-US" sz="2400" dirty="0">
                <a:latin typeface="+mn-ea"/>
              </a:rPr>
              <a:t>（</a:t>
            </a:r>
            <a:r>
              <a:rPr lang="en-US" altLang="zh-CN" sz="2400" dirty="0">
                <a:latin typeface="+mn-ea"/>
              </a:rPr>
              <a:t>4</a:t>
            </a:r>
            <a:r>
              <a:rPr lang="zh-CN" altLang="en-US" sz="2400" dirty="0">
                <a:latin typeface="+mn-ea"/>
              </a:rPr>
              <a:t>）</a:t>
            </a:r>
            <a:r>
              <a:rPr lang="zh-CN" altLang="en-AU" sz="2400" dirty="0">
                <a:latin typeface="+mn-ea"/>
              </a:rPr>
              <a:t>选择</a:t>
            </a:r>
            <a:r>
              <a:rPr lang="en-AU" altLang="zh-CN" sz="2400" dirty="0">
                <a:latin typeface="+mn-ea"/>
              </a:rPr>
              <a:t> e: </a:t>
            </a:r>
            <a:r>
              <a:rPr lang="en-AU" altLang="zh-CN" sz="2400" i="1" dirty="0">
                <a:latin typeface="+mn-ea"/>
              </a:rPr>
              <a:t> </a:t>
            </a:r>
            <a:r>
              <a:rPr lang="en-AU" altLang="zh-CN" sz="2400" dirty="0" err="1">
                <a:latin typeface="+mn-ea"/>
              </a:rPr>
              <a:t>gcd</a:t>
            </a:r>
            <a:r>
              <a:rPr lang="en-AU" altLang="zh-CN" sz="2400" dirty="0">
                <a:latin typeface="+mn-ea"/>
              </a:rPr>
              <a:t>(e, 160) = 1; </a:t>
            </a:r>
            <a:r>
              <a:rPr lang="zh-CN" altLang="en-AU" sz="2400" dirty="0">
                <a:latin typeface="+mn-ea"/>
              </a:rPr>
              <a:t>选择 </a:t>
            </a:r>
            <a:r>
              <a:rPr lang="en-US" altLang="zh-CN" sz="2400" dirty="0">
                <a:latin typeface="+mn-ea"/>
              </a:rPr>
              <a:t>160</a:t>
            </a:r>
            <a:r>
              <a:rPr lang="en-AU" altLang="zh-CN" sz="2600" dirty="0">
                <a:solidFill>
                  <a:prstClr val="black"/>
                </a:solidFill>
                <a:latin typeface="幼圆" panose="02010509060101010101" pitchFamily="49" charset="-122"/>
                <a:sym typeface="Symbol" panose="05050102010706020507" pitchFamily="18" charset="2"/>
              </a:rPr>
              <a:t></a:t>
            </a:r>
            <a:r>
              <a:rPr lang="en-AU" altLang="zh-CN" sz="2400" i="1" dirty="0">
                <a:latin typeface="+mn-ea"/>
              </a:rPr>
              <a:t>e </a:t>
            </a:r>
            <a:r>
              <a:rPr lang="en-AU" altLang="zh-CN" sz="2400" dirty="0">
                <a:latin typeface="+mn-ea"/>
              </a:rPr>
              <a:t>= 7</a:t>
            </a:r>
          </a:p>
        </p:txBody>
      </p:sp>
      <p:sp>
        <p:nvSpPr>
          <p:cNvPr id="9" name="矩形 8"/>
          <p:cNvSpPr/>
          <p:nvPr/>
        </p:nvSpPr>
        <p:spPr>
          <a:xfrm>
            <a:off x="928568" y="4325875"/>
            <a:ext cx="7341888" cy="461665"/>
          </a:xfrm>
          <a:prstGeom prst="rect">
            <a:avLst/>
          </a:prstGeom>
        </p:spPr>
        <p:txBody>
          <a:bodyPr wrap="square">
            <a:spAutoFit/>
          </a:bodyPr>
          <a:lstStyle/>
          <a:p>
            <a:r>
              <a:rPr lang="zh-CN" altLang="en-US" sz="2400" dirty="0">
                <a:latin typeface="+mn-ea"/>
              </a:rPr>
              <a:t>（</a:t>
            </a:r>
            <a:r>
              <a:rPr lang="en-US" altLang="zh-CN" sz="2400" dirty="0">
                <a:latin typeface="+mn-ea"/>
              </a:rPr>
              <a:t>5</a:t>
            </a:r>
            <a:r>
              <a:rPr lang="zh-CN" altLang="en-US" sz="2400" dirty="0">
                <a:latin typeface="+mn-ea"/>
              </a:rPr>
              <a:t>）</a:t>
            </a:r>
            <a:r>
              <a:rPr lang="zh-CN" altLang="en-AU" sz="2400" dirty="0">
                <a:latin typeface="+mn-ea"/>
              </a:rPr>
              <a:t>确定</a:t>
            </a:r>
            <a:r>
              <a:rPr lang="en-AU" altLang="zh-CN" sz="2400" dirty="0">
                <a:latin typeface="+mn-ea"/>
              </a:rPr>
              <a:t> d:</a:t>
            </a:r>
            <a:r>
              <a:rPr lang="en-AU" altLang="zh-CN" sz="2400" i="1" dirty="0">
                <a:latin typeface="+mn-ea"/>
              </a:rPr>
              <a:t>  d e ≡ </a:t>
            </a:r>
            <a:r>
              <a:rPr lang="en-AU" altLang="zh-CN" sz="2400" dirty="0">
                <a:latin typeface="+mn-ea"/>
              </a:rPr>
              <a:t>1 mod 160 </a:t>
            </a:r>
            <a:r>
              <a:rPr lang="zh-CN" altLang="en-AU" sz="2400" dirty="0">
                <a:latin typeface="+mn-ea"/>
              </a:rPr>
              <a:t>且</a:t>
            </a:r>
            <a:r>
              <a:rPr lang="en-AU" altLang="zh-CN" sz="2400" dirty="0">
                <a:latin typeface="+mn-ea"/>
              </a:rPr>
              <a:t> </a:t>
            </a:r>
            <a:r>
              <a:rPr lang="en-AU" altLang="zh-CN" sz="2400" i="1" dirty="0">
                <a:latin typeface="+mn-ea"/>
              </a:rPr>
              <a:t>d </a:t>
            </a:r>
            <a:r>
              <a:rPr lang="en-AU" altLang="zh-CN" sz="2400" dirty="0">
                <a:latin typeface="+mn-ea"/>
              </a:rPr>
              <a:t>&lt; 160 </a:t>
            </a:r>
            <a:endParaRPr lang="zh-CN" altLang="en-US" sz="2400" dirty="0"/>
          </a:p>
        </p:txBody>
      </p:sp>
      <p:sp>
        <p:nvSpPr>
          <p:cNvPr id="10" name="矩形 9"/>
          <p:cNvSpPr/>
          <p:nvPr/>
        </p:nvSpPr>
        <p:spPr>
          <a:xfrm>
            <a:off x="1808324" y="4846249"/>
            <a:ext cx="5109091" cy="535531"/>
          </a:xfrm>
          <a:prstGeom prst="rect">
            <a:avLst/>
          </a:prstGeom>
        </p:spPr>
        <p:txBody>
          <a:bodyPr wrap="none">
            <a:spAutoFit/>
          </a:bodyPr>
          <a:lstStyle/>
          <a:p>
            <a:pPr marL="0" indent="0">
              <a:lnSpc>
                <a:spcPct val="120000"/>
              </a:lnSpc>
              <a:buNone/>
            </a:pPr>
            <a:r>
              <a:rPr lang="en-AU" altLang="zh-CN" sz="2400" dirty="0">
                <a:latin typeface="+mn-ea"/>
              </a:rPr>
              <a:t>d = 23 </a:t>
            </a:r>
            <a:r>
              <a:rPr lang="zh-CN" altLang="en-AU" sz="2400" dirty="0">
                <a:latin typeface="+mn-ea"/>
              </a:rPr>
              <a:t>因为</a:t>
            </a:r>
            <a:r>
              <a:rPr lang="en-AU" altLang="zh-CN" sz="2400" dirty="0">
                <a:latin typeface="+mn-ea"/>
              </a:rPr>
              <a:t>  23 </a:t>
            </a:r>
            <a:r>
              <a:rPr lang="en-US" altLang="zh-CN" sz="2400" dirty="0">
                <a:latin typeface="+mn-ea"/>
                <a:cs typeface="Arial" panose="020B0604020202020204" pitchFamily="34" charset="0"/>
              </a:rPr>
              <a:t>x </a:t>
            </a:r>
            <a:r>
              <a:rPr lang="en-AU" altLang="zh-CN" sz="2400" dirty="0">
                <a:latin typeface="+mn-ea"/>
              </a:rPr>
              <a:t>7= 1</a:t>
            </a:r>
            <a:r>
              <a:rPr lang="en-US" altLang="zh-CN" sz="2400" dirty="0">
                <a:latin typeface="+mn-ea"/>
                <a:cs typeface="Arial" panose="020B0604020202020204" pitchFamily="34" charset="0"/>
              </a:rPr>
              <a:t>x</a:t>
            </a:r>
            <a:r>
              <a:rPr lang="en-AU" altLang="zh-CN" sz="2400" dirty="0">
                <a:latin typeface="+mn-ea"/>
              </a:rPr>
              <a:t>160+1=161</a:t>
            </a:r>
          </a:p>
        </p:txBody>
      </p:sp>
      <p:sp>
        <p:nvSpPr>
          <p:cNvPr id="11" name="矩形 10"/>
          <p:cNvSpPr/>
          <p:nvPr/>
        </p:nvSpPr>
        <p:spPr>
          <a:xfrm>
            <a:off x="928568" y="5440489"/>
            <a:ext cx="7725192" cy="535531"/>
          </a:xfrm>
          <a:prstGeom prst="rect">
            <a:avLst/>
          </a:prstGeom>
        </p:spPr>
        <p:txBody>
          <a:bodyPr wrap="none">
            <a:spAutoFit/>
          </a:bodyPr>
          <a:lstStyle/>
          <a:p>
            <a:pPr>
              <a:lnSpc>
                <a:spcPct val="120000"/>
              </a:lnSpc>
            </a:pPr>
            <a:r>
              <a:rPr lang="zh-CN" altLang="en-US" sz="2400" dirty="0">
                <a:latin typeface="+mn-ea"/>
              </a:rPr>
              <a:t>（</a:t>
            </a:r>
            <a:r>
              <a:rPr lang="en-US" altLang="zh-CN" sz="2400" dirty="0">
                <a:latin typeface="+mn-ea"/>
              </a:rPr>
              <a:t>6</a:t>
            </a:r>
            <a:r>
              <a:rPr lang="zh-CN" altLang="en-US" sz="2400" dirty="0">
                <a:latin typeface="+mn-ea"/>
              </a:rPr>
              <a:t>）公钥</a:t>
            </a:r>
            <a:r>
              <a:rPr lang="en-US" altLang="zh-CN" sz="2400" dirty="0">
                <a:latin typeface="+mn-ea"/>
              </a:rPr>
              <a:t>  </a:t>
            </a:r>
            <a:r>
              <a:rPr lang="en-US" altLang="zh-CN" sz="2400" dirty="0">
                <a:solidFill>
                  <a:schemeClr val="hlink"/>
                </a:solidFill>
                <a:latin typeface="+mn-ea"/>
              </a:rPr>
              <a:t>PU = { 7, 187 }</a:t>
            </a:r>
            <a:r>
              <a:rPr lang="zh-CN" altLang="en-US" sz="2400" dirty="0">
                <a:latin typeface="+mn-ea"/>
              </a:rPr>
              <a:t>，私钥</a:t>
            </a:r>
            <a:r>
              <a:rPr lang="en-US" altLang="zh-CN" sz="2400" dirty="0">
                <a:latin typeface="+mn-ea"/>
              </a:rPr>
              <a:t>  </a:t>
            </a:r>
            <a:r>
              <a:rPr lang="en-US" altLang="zh-CN" sz="2400" dirty="0">
                <a:solidFill>
                  <a:schemeClr val="hlink"/>
                </a:solidFill>
                <a:latin typeface="+mn-ea"/>
              </a:rPr>
              <a:t>PR = { 23, </a:t>
            </a:r>
            <a:r>
              <a:rPr lang="en-AU" altLang="zh-CN" sz="2400" dirty="0">
                <a:solidFill>
                  <a:schemeClr val="hlink"/>
                </a:solidFill>
                <a:latin typeface="+mn-ea"/>
              </a:rPr>
              <a:t>187}</a:t>
            </a:r>
          </a:p>
        </p:txBody>
      </p:sp>
    </p:spTree>
    <p:extLst>
      <p:ext uri="{BB962C8B-B14F-4D97-AF65-F5344CB8AC3E}">
        <p14:creationId xmlns:p14="http://schemas.microsoft.com/office/powerpoint/2010/main" val="406343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9A6044B6-47DB-4D2B-A636-D5DBAF969575}"/>
              </a:ext>
            </a:extLst>
          </p:cNvPr>
          <p:cNvSpPr txBox="1">
            <a:spLocks noChangeArrowheads="1"/>
          </p:cNvSpPr>
          <p:nvPr/>
        </p:nvSpPr>
        <p:spPr>
          <a:xfrm>
            <a:off x="1219322" y="2947826"/>
            <a:ext cx="7129075" cy="3151297"/>
          </a:xfrm>
          <a:prstGeom prst="rect">
            <a:avLst/>
          </a:prstGeom>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10000"/>
              </a:lnSpc>
            </a:pPr>
            <a:endParaRPr lang="en-AU" altLang="zh-CN" sz="2800" dirty="0">
              <a:latin typeface="+mn-ea"/>
            </a:endParaRPr>
          </a:p>
        </p:txBody>
      </p:sp>
      <p:sp>
        <p:nvSpPr>
          <p:cNvPr id="4" name="文本框 3">
            <a:extLst>
              <a:ext uri="{FF2B5EF4-FFF2-40B4-BE49-F238E27FC236}">
                <a16:creationId xmlns:a16="http://schemas.microsoft.com/office/drawing/2014/main" id="{70DEEE8B-447E-4AD9-9D95-C3AFB8F11E17}"/>
              </a:ext>
            </a:extLst>
          </p:cNvPr>
          <p:cNvSpPr txBox="1"/>
          <p:nvPr/>
        </p:nvSpPr>
        <p:spPr>
          <a:xfrm>
            <a:off x="1041620" y="1137036"/>
            <a:ext cx="3943847" cy="523220"/>
          </a:xfrm>
          <a:prstGeom prst="rect">
            <a:avLst/>
          </a:prstGeom>
          <a:solidFill>
            <a:schemeClr val="accent1"/>
          </a:solidFill>
        </p:spPr>
        <p:txBody>
          <a:bodyPr wrap="square" rtlCol="0">
            <a:spAutoFit/>
          </a:bodyPr>
          <a:lstStyle/>
          <a:p>
            <a:r>
              <a:rPr lang="zh-CN" altLang="en-US" sz="2800" dirty="0">
                <a:solidFill>
                  <a:schemeClr val="bg1"/>
                </a:solidFill>
              </a:rPr>
              <a:t>举例说明</a:t>
            </a:r>
            <a:r>
              <a:rPr lang="en-US" altLang="zh-CN" sz="2800" dirty="0">
                <a:solidFill>
                  <a:schemeClr val="bg1"/>
                </a:solidFill>
              </a:rPr>
              <a:t>—</a:t>
            </a:r>
            <a:r>
              <a:rPr lang="zh-CN" altLang="en-US" sz="2800" dirty="0">
                <a:solidFill>
                  <a:schemeClr val="bg1"/>
                </a:solidFill>
              </a:rPr>
              <a:t>加解密运算</a:t>
            </a:r>
          </a:p>
        </p:txBody>
      </p:sp>
      <p:sp>
        <p:nvSpPr>
          <p:cNvPr id="5" name="矩形 4">
            <a:extLst>
              <a:ext uri="{FF2B5EF4-FFF2-40B4-BE49-F238E27FC236}">
                <a16:creationId xmlns:a16="http://schemas.microsoft.com/office/drawing/2014/main" id="{70C9F8A5-C66F-4F53-8EEB-8F58CC0ADB62}"/>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2" name="矩形 1"/>
          <p:cNvSpPr/>
          <p:nvPr/>
        </p:nvSpPr>
        <p:spPr>
          <a:xfrm>
            <a:off x="1021291" y="2105525"/>
            <a:ext cx="4955203" cy="498598"/>
          </a:xfrm>
          <a:prstGeom prst="rect">
            <a:avLst/>
          </a:prstGeom>
        </p:spPr>
        <p:txBody>
          <a:bodyPr wrap="none">
            <a:spAutoFit/>
          </a:bodyPr>
          <a:lstStyle/>
          <a:p>
            <a:pPr>
              <a:lnSpc>
                <a:spcPct val="110000"/>
              </a:lnSpc>
            </a:pPr>
            <a:r>
              <a:rPr lang="zh-CN" altLang="en-AU" sz="2400" dirty="0">
                <a:latin typeface="+mn-ea"/>
              </a:rPr>
              <a:t>明文消息</a:t>
            </a:r>
            <a:r>
              <a:rPr lang="en-AU" altLang="zh-CN" sz="2400" dirty="0">
                <a:latin typeface="+mn-ea"/>
              </a:rPr>
              <a:t> M = 88 ( </a:t>
            </a:r>
            <a:r>
              <a:rPr lang="zh-CN" altLang="en-AU" sz="2400" dirty="0">
                <a:latin typeface="+mn-ea"/>
              </a:rPr>
              <a:t>注意</a:t>
            </a:r>
            <a:r>
              <a:rPr lang="en-AU" altLang="zh-CN" sz="2400" dirty="0">
                <a:latin typeface="+mn-ea"/>
              </a:rPr>
              <a:t>88 &lt; 187)</a:t>
            </a:r>
          </a:p>
        </p:txBody>
      </p:sp>
      <p:sp>
        <p:nvSpPr>
          <p:cNvPr id="6" name="矩形 5"/>
          <p:cNvSpPr/>
          <p:nvPr/>
        </p:nvSpPr>
        <p:spPr>
          <a:xfrm>
            <a:off x="1041620" y="2813606"/>
            <a:ext cx="4572000" cy="1040285"/>
          </a:xfrm>
          <a:prstGeom prst="rect">
            <a:avLst/>
          </a:prstGeom>
        </p:spPr>
        <p:txBody>
          <a:bodyPr>
            <a:spAutoFit/>
          </a:bodyPr>
          <a:lstStyle/>
          <a:p>
            <a:pPr>
              <a:lnSpc>
                <a:spcPct val="110000"/>
              </a:lnSpc>
            </a:pPr>
            <a:r>
              <a:rPr lang="zh-CN" altLang="en-AU" sz="2800" dirty="0">
                <a:latin typeface="+mn-ea"/>
              </a:rPr>
              <a:t>加密</a:t>
            </a:r>
            <a:r>
              <a:rPr lang="en-AU" altLang="zh-CN" sz="2800" dirty="0">
                <a:latin typeface="+mn-ea"/>
              </a:rPr>
              <a:t>:</a:t>
            </a:r>
          </a:p>
          <a:p>
            <a:pPr lvl="1">
              <a:lnSpc>
                <a:spcPct val="110000"/>
              </a:lnSpc>
              <a:buFont typeface="Wingdings" panose="05000000000000000000" pitchFamily="2" charset="2"/>
              <a:buNone/>
            </a:pPr>
            <a:r>
              <a:rPr lang="en-AU" altLang="zh-CN" sz="2800" dirty="0">
                <a:latin typeface="+mn-ea"/>
              </a:rPr>
              <a:t>C = 88</a:t>
            </a:r>
            <a:r>
              <a:rPr lang="en-AU" altLang="zh-CN" sz="2800" baseline="30000" dirty="0">
                <a:latin typeface="+mn-ea"/>
              </a:rPr>
              <a:t>7</a:t>
            </a:r>
            <a:r>
              <a:rPr lang="en-AU" altLang="zh-CN" sz="2800" dirty="0">
                <a:latin typeface="+mn-ea"/>
              </a:rPr>
              <a:t> mod 187 ≡ 11 </a:t>
            </a:r>
          </a:p>
        </p:txBody>
      </p:sp>
      <p:sp>
        <p:nvSpPr>
          <p:cNvPr id="7" name="矩形 6"/>
          <p:cNvSpPr/>
          <p:nvPr/>
        </p:nvSpPr>
        <p:spPr>
          <a:xfrm>
            <a:off x="1041619" y="4197594"/>
            <a:ext cx="4572001" cy="1040285"/>
          </a:xfrm>
          <a:prstGeom prst="rect">
            <a:avLst/>
          </a:prstGeom>
        </p:spPr>
        <p:txBody>
          <a:bodyPr>
            <a:spAutoFit/>
          </a:bodyPr>
          <a:lstStyle/>
          <a:p>
            <a:pPr>
              <a:lnSpc>
                <a:spcPct val="110000"/>
              </a:lnSpc>
            </a:pPr>
            <a:r>
              <a:rPr lang="zh-CN" altLang="en-AU" sz="2800" dirty="0">
                <a:latin typeface="+mn-ea"/>
              </a:rPr>
              <a:t>解密</a:t>
            </a:r>
            <a:r>
              <a:rPr lang="en-AU" altLang="zh-CN" sz="2800" dirty="0">
                <a:latin typeface="+mn-ea"/>
              </a:rPr>
              <a:t>:</a:t>
            </a:r>
          </a:p>
          <a:p>
            <a:pPr lvl="1">
              <a:lnSpc>
                <a:spcPct val="110000"/>
              </a:lnSpc>
              <a:buFont typeface="Wingdings" panose="05000000000000000000" pitchFamily="2" charset="2"/>
              <a:buNone/>
            </a:pPr>
            <a:r>
              <a:rPr lang="en-AU" altLang="zh-CN" sz="2800" dirty="0">
                <a:latin typeface="+mn-ea"/>
              </a:rPr>
              <a:t>M = 11</a:t>
            </a:r>
            <a:r>
              <a:rPr lang="en-AU" altLang="zh-CN" sz="2800" baseline="30000" dirty="0">
                <a:latin typeface="+mn-ea"/>
              </a:rPr>
              <a:t>23</a:t>
            </a:r>
            <a:r>
              <a:rPr lang="en-AU" altLang="zh-CN" sz="2800" dirty="0">
                <a:latin typeface="+mn-ea"/>
              </a:rPr>
              <a:t> mod 187 ≡ 88 </a:t>
            </a:r>
          </a:p>
        </p:txBody>
      </p:sp>
    </p:spTree>
    <p:extLst>
      <p:ext uri="{BB962C8B-B14F-4D97-AF65-F5344CB8AC3E}">
        <p14:creationId xmlns:p14="http://schemas.microsoft.com/office/powerpoint/2010/main" val="402499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945EE5C6-74C6-4922-8FE3-487B47BC4860}"/>
              </a:ext>
            </a:extLst>
          </p:cNvPr>
          <p:cNvSpPr txBox="1">
            <a:spLocks noChangeArrowheads="1"/>
          </p:cNvSpPr>
          <p:nvPr/>
        </p:nvSpPr>
        <p:spPr>
          <a:xfrm>
            <a:off x="1353214" y="2088861"/>
            <a:ext cx="6924094" cy="4121108"/>
          </a:xfrm>
          <a:prstGeom prst="rect">
            <a:avLst/>
          </a:prstGeom>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0000"/>
              </a:lnSpc>
              <a:buSzPct val="80000"/>
              <a:buNone/>
            </a:pPr>
            <a:r>
              <a:rPr lang="zh-CN" altLang="en-US" sz="2400" dirty="0">
                <a:latin typeface="+mn-ea"/>
              </a:rPr>
              <a:t>（</a:t>
            </a:r>
            <a:r>
              <a:rPr lang="en-US" altLang="zh-CN" sz="2400" dirty="0">
                <a:latin typeface="+mn-ea"/>
              </a:rPr>
              <a:t>1</a:t>
            </a:r>
            <a:r>
              <a:rPr lang="zh-CN" altLang="en-US" sz="2400" dirty="0">
                <a:latin typeface="+mn-ea"/>
              </a:rPr>
              <a:t>）使用</a:t>
            </a:r>
            <a:r>
              <a:rPr lang="en-US" altLang="zh-CN" sz="2400" dirty="0">
                <a:latin typeface="+mn-ea"/>
              </a:rPr>
              <a:t>RSA</a:t>
            </a:r>
            <a:r>
              <a:rPr lang="zh-CN" altLang="en-US" sz="2400" dirty="0">
                <a:latin typeface="+mn-ea"/>
              </a:rPr>
              <a:t>时必须</a:t>
            </a:r>
            <a:r>
              <a:rPr lang="en-US" altLang="zh-CN" sz="2400" dirty="0">
                <a:latin typeface="+mn-ea"/>
              </a:rPr>
              <a:t>:</a:t>
            </a:r>
          </a:p>
          <a:p>
            <a:pPr lvl="1">
              <a:lnSpc>
                <a:spcPct val="110000"/>
              </a:lnSpc>
              <a:buSzPct val="80000"/>
              <a:buFont typeface="Wingdings" panose="05000000000000000000" pitchFamily="2" charset="2"/>
              <a:buChar char="q"/>
            </a:pPr>
            <a:r>
              <a:rPr lang="zh-CN" altLang="en-US" sz="2400" dirty="0">
                <a:latin typeface="+mn-ea"/>
              </a:rPr>
              <a:t>随机确定两个素数</a:t>
            </a:r>
            <a:r>
              <a:rPr lang="en-AU" altLang="zh-CN" sz="2400" dirty="0">
                <a:latin typeface="+mn-ea"/>
              </a:rPr>
              <a:t> p, q </a:t>
            </a:r>
          </a:p>
          <a:p>
            <a:pPr lvl="1">
              <a:lnSpc>
                <a:spcPct val="110000"/>
              </a:lnSpc>
              <a:buSzPct val="80000"/>
              <a:buFont typeface="Wingdings" panose="05000000000000000000" pitchFamily="2" charset="2"/>
              <a:buChar char="q"/>
            </a:pPr>
            <a:r>
              <a:rPr lang="zh-CN" altLang="en-US" sz="2400" dirty="0">
                <a:latin typeface="+mn-ea"/>
              </a:rPr>
              <a:t>选择</a:t>
            </a:r>
            <a:r>
              <a:rPr lang="en-US" altLang="zh-CN" sz="2400" dirty="0">
                <a:latin typeface="+mn-ea"/>
              </a:rPr>
              <a:t>e</a:t>
            </a:r>
            <a:r>
              <a:rPr lang="zh-CN" altLang="en-US" sz="2400" dirty="0">
                <a:latin typeface="+mn-ea"/>
              </a:rPr>
              <a:t>或</a:t>
            </a:r>
            <a:r>
              <a:rPr lang="en-US" altLang="zh-CN" sz="2400" dirty="0">
                <a:latin typeface="+mn-ea"/>
              </a:rPr>
              <a:t>d</a:t>
            </a:r>
            <a:r>
              <a:rPr lang="zh-CN" altLang="en-US" sz="2400" dirty="0">
                <a:latin typeface="+mn-ea"/>
              </a:rPr>
              <a:t>，并求出另一个</a:t>
            </a:r>
            <a:endParaRPr lang="en-US" altLang="zh-CN" sz="2400" dirty="0">
              <a:latin typeface="+mn-ea"/>
            </a:endParaRPr>
          </a:p>
          <a:p>
            <a:pPr marL="0" indent="0">
              <a:lnSpc>
                <a:spcPct val="110000"/>
              </a:lnSpc>
              <a:buSzPct val="80000"/>
              <a:buNone/>
            </a:pPr>
            <a:r>
              <a:rPr lang="zh-CN" altLang="en-US" sz="2400" dirty="0">
                <a:latin typeface="+mn-ea"/>
              </a:rPr>
              <a:t>（</a:t>
            </a:r>
            <a:r>
              <a:rPr lang="en-US" altLang="zh-CN" sz="2400" dirty="0">
                <a:latin typeface="+mn-ea"/>
              </a:rPr>
              <a:t>2</a:t>
            </a:r>
            <a:r>
              <a:rPr lang="zh-CN" altLang="en-US" sz="2400" dirty="0">
                <a:latin typeface="+mn-ea"/>
              </a:rPr>
              <a:t>）素数</a:t>
            </a:r>
            <a:r>
              <a:rPr lang="en-US" altLang="zh-CN" sz="2400" dirty="0">
                <a:latin typeface="+mn-ea"/>
              </a:rPr>
              <a:t> </a:t>
            </a:r>
            <a:r>
              <a:rPr lang="en-AU" altLang="zh-CN" sz="2400" dirty="0">
                <a:latin typeface="+mn-ea"/>
              </a:rPr>
              <a:t>p, q </a:t>
            </a:r>
            <a:r>
              <a:rPr lang="zh-CN" altLang="en-AU" sz="2400" dirty="0">
                <a:latin typeface="+mn-ea"/>
              </a:rPr>
              <a:t>一定不能从</a:t>
            </a:r>
            <a:r>
              <a:rPr lang="en-AU" altLang="zh-CN" sz="2400" dirty="0">
                <a:latin typeface="+mn-ea"/>
              </a:rPr>
              <a:t>n = </a:t>
            </a:r>
            <a:r>
              <a:rPr lang="en-AU" altLang="zh-CN" sz="2400" dirty="0" err="1">
                <a:latin typeface="+mn-ea"/>
              </a:rPr>
              <a:t>p.q</a:t>
            </a:r>
            <a:r>
              <a:rPr lang="zh-CN" altLang="en-AU" sz="2400" dirty="0">
                <a:latin typeface="+mn-ea"/>
              </a:rPr>
              <a:t>轻易得到</a:t>
            </a:r>
            <a:endParaRPr lang="en-AU" altLang="zh-CN" sz="2400" dirty="0">
              <a:latin typeface="+mn-ea"/>
            </a:endParaRPr>
          </a:p>
          <a:p>
            <a:pPr lvl="1">
              <a:lnSpc>
                <a:spcPct val="110000"/>
              </a:lnSpc>
              <a:buSzPct val="80000"/>
              <a:buFont typeface="Wingdings" panose="05000000000000000000" pitchFamily="2" charset="2"/>
              <a:buChar char="q"/>
            </a:pPr>
            <a:r>
              <a:rPr lang="zh-CN" altLang="en-US" sz="2400" dirty="0">
                <a:latin typeface="+mn-ea"/>
              </a:rPr>
              <a:t>意味着素数要足够大</a:t>
            </a:r>
            <a:endParaRPr lang="en-US" altLang="zh-CN" sz="2400" dirty="0">
              <a:latin typeface="+mn-ea"/>
            </a:endParaRPr>
          </a:p>
          <a:p>
            <a:pPr lvl="1">
              <a:lnSpc>
                <a:spcPct val="110000"/>
              </a:lnSpc>
              <a:buSzPct val="80000"/>
              <a:buFont typeface="Wingdings" panose="05000000000000000000" pitchFamily="2" charset="2"/>
              <a:buChar char="q"/>
            </a:pPr>
            <a:r>
              <a:rPr lang="zh-CN" altLang="en-US" sz="2400" dirty="0">
                <a:latin typeface="+mn-ea"/>
              </a:rPr>
              <a:t>典型地用猜测或可能性测试</a:t>
            </a:r>
            <a:endParaRPr lang="en-US" altLang="zh-CN" sz="2400" dirty="0">
              <a:latin typeface="+mn-ea"/>
            </a:endParaRPr>
          </a:p>
          <a:p>
            <a:pPr marL="0" indent="0">
              <a:lnSpc>
                <a:spcPct val="110000"/>
              </a:lnSpc>
              <a:buSzPct val="80000"/>
              <a:buNone/>
            </a:pPr>
            <a:r>
              <a:rPr lang="zh-CN" altLang="en-US" sz="2400" dirty="0">
                <a:latin typeface="+mn-ea"/>
              </a:rPr>
              <a:t>（</a:t>
            </a:r>
            <a:r>
              <a:rPr lang="en-US" altLang="zh-CN" sz="2400" dirty="0">
                <a:latin typeface="+mn-ea"/>
              </a:rPr>
              <a:t>3</a:t>
            </a:r>
            <a:r>
              <a:rPr lang="zh-CN" altLang="en-US" sz="2400" dirty="0">
                <a:latin typeface="+mn-ea"/>
              </a:rPr>
              <a:t>）指数</a:t>
            </a:r>
            <a:r>
              <a:rPr lang="en-US" altLang="zh-CN" sz="2400" dirty="0">
                <a:latin typeface="+mn-ea"/>
              </a:rPr>
              <a:t>e, d </a:t>
            </a:r>
            <a:r>
              <a:rPr lang="zh-CN" altLang="en-US" sz="2400" dirty="0">
                <a:latin typeface="+mn-ea"/>
              </a:rPr>
              <a:t>互逆</a:t>
            </a:r>
            <a:endParaRPr lang="en-AU" altLang="zh-CN" sz="2400" dirty="0">
              <a:latin typeface="+mn-ea"/>
            </a:endParaRPr>
          </a:p>
        </p:txBody>
      </p:sp>
      <p:sp>
        <p:nvSpPr>
          <p:cNvPr id="4" name="文本框 3">
            <a:extLst>
              <a:ext uri="{FF2B5EF4-FFF2-40B4-BE49-F238E27FC236}">
                <a16:creationId xmlns:a16="http://schemas.microsoft.com/office/drawing/2014/main" id="{2FC571DD-868C-48BC-A0EE-ABEC751BBCEC}"/>
              </a:ext>
            </a:extLst>
          </p:cNvPr>
          <p:cNvSpPr txBox="1"/>
          <p:nvPr/>
        </p:nvSpPr>
        <p:spPr>
          <a:xfrm>
            <a:off x="1353214" y="1256305"/>
            <a:ext cx="1374083" cy="523220"/>
          </a:xfrm>
          <a:prstGeom prst="rect">
            <a:avLst/>
          </a:prstGeom>
          <a:solidFill>
            <a:schemeClr val="accent1"/>
          </a:solidFill>
        </p:spPr>
        <p:txBody>
          <a:bodyPr wrap="square" rtlCol="0">
            <a:spAutoFit/>
          </a:bodyPr>
          <a:lstStyle/>
          <a:p>
            <a:r>
              <a:rPr lang="zh-CN" altLang="en-US" sz="2800" dirty="0">
                <a:solidFill>
                  <a:schemeClr val="bg1"/>
                </a:solidFill>
              </a:rPr>
              <a:t>注意：</a:t>
            </a:r>
          </a:p>
        </p:txBody>
      </p:sp>
      <p:sp>
        <p:nvSpPr>
          <p:cNvPr id="5" name="矩形 4">
            <a:extLst>
              <a:ext uri="{FF2B5EF4-FFF2-40B4-BE49-F238E27FC236}">
                <a16:creationId xmlns:a16="http://schemas.microsoft.com/office/drawing/2014/main" id="{A438A97A-DA94-4C17-99E4-9299756269FC}"/>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403066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2216" y="1832103"/>
            <a:ext cx="283671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信源：信息的发出者</a:t>
            </a:r>
          </a:p>
        </p:txBody>
      </p:sp>
      <p:sp>
        <p:nvSpPr>
          <p:cNvPr id="49" name="文本框 48"/>
          <p:cNvSpPr txBox="1"/>
          <p:nvPr/>
        </p:nvSpPr>
        <p:spPr>
          <a:xfrm>
            <a:off x="1122216" y="2258964"/>
            <a:ext cx="283671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信宿：信息的接收者</a:t>
            </a:r>
          </a:p>
        </p:txBody>
      </p:sp>
      <p:sp>
        <p:nvSpPr>
          <p:cNvPr id="50" name="文本框 49"/>
          <p:cNvSpPr txBox="1"/>
          <p:nvPr/>
        </p:nvSpPr>
        <p:spPr>
          <a:xfrm>
            <a:off x="1122216" y="4947367"/>
            <a:ext cx="3532909"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密钥源：加密和解密密钥集合</a:t>
            </a:r>
          </a:p>
        </p:txBody>
      </p:sp>
      <p:sp>
        <p:nvSpPr>
          <p:cNvPr id="52" name="文本框 51"/>
          <p:cNvSpPr txBox="1"/>
          <p:nvPr/>
        </p:nvSpPr>
        <p:spPr>
          <a:xfrm>
            <a:off x="1122216" y="2685825"/>
            <a:ext cx="5206155"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明文（</a:t>
            </a:r>
            <a:r>
              <a:rPr lang="en-US" altLang="zh-CN" dirty="0"/>
              <a:t>Plaintext</a:t>
            </a:r>
            <a:r>
              <a:rPr lang="zh-CN" altLang="en-US" dirty="0"/>
              <a:t>）</a:t>
            </a:r>
            <a:r>
              <a:rPr lang="en-US" altLang="zh-CN" dirty="0"/>
              <a:t> </a:t>
            </a:r>
            <a:r>
              <a:rPr lang="zh-CN" altLang="en-US" dirty="0"/>
              <a:t>：加密前或解密后的信息</a:t>
            </a:r>
          </a:p>
        </p:txBody>
      </p:sp>
      <p:sp>
        <p:nvSpPr>
          <p:cNvPr id="53" name="文本框 52"/>
          <p:cNvSpPr txBox="1"/>
          <p:nvPr/>
        </p:nvSpPr>
        <p:spPr>
          <a:xfrm>
            <a:off x="1122216" y="3112736"/>
            <a:ext cx="7595756"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密文（</a:t>
            </a:r>
            <a:r>
              <a:rPr lang="en-US" altLang="zh-CN" dirty="0"/>
              <a:t>Ciphertext</a:t>
            </a:r>
            <a:r>
              <a:rPr lang="zh-CN" altLang="en-US" dirty="0"/>
              <a:t>）：也称密报（</a:t>
            </a:r>
            <a:r>
              <a:rPr lang="en-US" altLang="zh-CN" dirty="0"/>
              <a:t>Cryptogram</a:t>
            </a:r>
            <a:r>
              <a:rPr lang="zh-CN" altLang="en-US" dirty="0"/>
              <a:t>）是指加密后的信息</a:t>
            </a:r>
          </a:p>
        </p:txBody>
      </p:sp>
      <p:sp>
        <p:nvSpPr>
          <p:cNvPr id="54" name="矩形 53"/>
          <p:cNvSpPr/>
          <p:nvPr/>
        </p:nvSpPr>
        <p:spPr>
          <a:xfrm>
            <a:off x="1122216" y="3539597"/>
            <a:ext cx="7595756"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加密算法（</a:t>
            </a:r>
            <a:r>
              <a:rPr lang="en-US" altLang="zh-CN" dirty="0"/>
              <a:t>Encryption Algorithm</a:t>
            </a:r>
            <a:r>
              <a:rPr lang="zh-CN" altLang="en-US" dirty="0"/>
              <a:t>）：在一组密钥</a:t>
            </a:r>
            <a:r>
              <a:rPr lang="en-US" altLang="zh-CN" dirty="0"/>
              <a:t>K</a:t>
            </a:r>
            <a:r>
              <a:rPr lang="zh-CN" altLang="en-US" dirty="0"/>
              <a:t>作用下，将明文</a:t>
            </a:r>
            <a:r>
              <a:rPr lang="en-US" altLang="zh-CN" dirty="0"/>
              <a:t>M</a:t>
            </a:r>
            <a:r>
              <a:rPr lang="zh-CN" altLang="en-US" dirty="0"/>
              <a:t>转变为密文</a:t>
            </a:r>
            <a:r>
              <a:rPr lang="en-US" altLang="zh-CN" dirty="0"/>
              <a:t>C</a:t>
            </a:r>
            <a:r>
              <a:rPr lang="zh-CN" altLang="en-US" dirty="0"/>
              <a:t>的一组规则或变换</a:t>
            </a:r>
            <a:r>
              <a:rPr lang="en-US" altLang="zh-CN" dirty="0"/>
              <a:t> </a:t>
            </a:r>
            <a:endParaRPr lang="zh-CN" altLang="en-US" dirty="0"/>
          </a:p>
        </p:txBody>
      </p:sp>
      <p:sp>
        <p:nvSpPr>
          <p:cNvPr id="55" name="矩形 54"/>
          <p:cNvSpPr/>
          <p:nvPr/>
        </p:nvSpPr>
        <p:spPr>
          <a:xfrm>
            <a:off x="1122216" y="4243507"/>
            <a:ext cx="7595756"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解密算法（</a:t>
            </a:r>
            <a:r>
              <a:rPr lang="en-US" altLang="zh-CN" dirty="0"/>
              <a:t>Decryption Algorithm</a:t>
            </a:r>
            <a:r>
              <a:rPr lang="zh-CN" altLang="en-US" dirty="0"/>
              <a:t>）：在一组密钥</a:t>
            </a:r>
            <a:r>
              <a:rPr lang="en-US" altLang="zh-CN" dirty="0"/>
              <a:t>K</a:t>
            </a:r>
            <a:r>
              <a:rPr lang="zh-CN" altLang="en-US" dirty="0"/>
              <a:t>作用下，将密文</a:t>
            </a:r>
            <a:r>
              <a:rPr lang="en-US" altLang="zh-CN" dirty="0"/>
              <a:t>C</a:t>
            </a:r>
            <a:r>
              <a:rPr lang="zh-CN" altLang="en-US" dirty="0"/>
              <a:t>转变为明文</a:t>
            </a:r>
            <a:r>
              <a:rPr lang="en-US" altLang="zh-CN" dirty="0"/>
              <a:t>M</a:t>
            </a:r>
            <a:r>
              <a:rPr lang="zh-CN" altLang="en-US" dirty="0"/>
              <a:t>的一组规则或变换</a:t>
            </a:r>
            <a:r>
              <a:rPr lang="en-US" altLang="zh-CN" dirty="0"/>
              <a:t> </a:t>
            </a:r>
            <a:endParaRPr lang="zh-CN" altLang="en-US" dirty="0"/>
          </a:p>
        </p:txBody>
      </p:sp>
      <p:sp>
        <p:nvSpPr>
          <p:cNvPr id="56" name="文本框 55"/>
          <p:cNvSpPr txBox="1"/>
          <p:nvPr/>
        </p:nvSpPr>
        <p:spPr>
          <a:xfrm>
            <a:off x="1122216" y="5374228"/>
            <a:ext cx="7595756"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密钥（</a:t>
            </a:r>
            <a:r>
              <a:rPr lang="en-US" altLang="zh-CN" dirty="0"/>
              <a:t>Secret Key</a:t>
            </a:r>
            <a:r>
              <a:rPr lang="zh-CN" altLang="en-US" dirty="0"/>
              <a:t>）：将明文转变为密文（或将密文转变为明文）过程中必须拥有的数据。其中，加密时称为加密密钥；解密时称为解密密钥</a:t>
            </a:r>
          </a:p>
        </p:txBody>
      </p:sp>
      <p:sp>
        <p:nvSpPr>
          <p:cNvPr id="57" name="文本框 56"/>
          <p:cNvSpPr txBox="1"/>
          <p:nvPr/>
        </p:nvSpPr>
        <p:spPr>
          <a:xfrm>
            <a:off x="1122216" y="6078088"/>
            <a:ext cx="7595756"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分析者：从普通信道中窃取密文并试图用非正常方式进行破解以获得与密文对应的明文</a:t>
            </a:r>
            <a:r>
              <a:rPr lang="en-US" altLang="zh-CN" dirty="0"/>
              <a:t>M’</a:t>
            </a:r>
            <a:r>
              <a:rPr lang="zh-CN" altLang="en-US" dirty="0"/>
              <a:t>和密钥</a:t>
            </a:r>
            <a:r>
              <a:rPr lang="en-US" altLang="zh-CN" dirty="0"/>
              <a:t>K’</a:t>
            </a:r>
            <a:r>
              <a:rPr lang="zh-CN" altLang="en-US" dirty="0"/>
              <a:t>的非授权者</a:t>
            </a:r>
          </a:p>
        </p:txBody>
      </p:sp>
      <p:sp>
        <p:nvSpPr>
          <p:cNvPr id="2" name="文本框 1"/>
          <p:cNvSpPr txBox="1"/>
          <p:nvPr/>
        </p:nvSpPr>
        <p:spPr>
          <a:xfrm>
            <a:off x="1122216" y="1220576"/>
            <a:ext cx="1973655" cy="369332"/>
          </a:xfrm>
          <a:prstGeom prst="rect">
            <a:avLst/>
          </a:prstGeom>
          <a:noFill/>
        </p:spPr>
        <p:txBody>
          <a:bodyPr wrap="square" rtlCol="0">
            <a:spAutoFit/>
          </a:bodyPr>
          <a:lstStyle/>
          <a:p>
            <a:r>
              <a:rPr lang="en-US" altLang="zh-CN" dirty="0"/>
              <a:t>1</a:t>
            </a:r>
            <a:r>
              <a:rPr lang="zh-CN" altLang="en-US" dirty="0"/>
              <a:t>、几个概念</a:t>
            </a:r>
          </a:p>
        </p:txBody>
      </p:sp>
      <p:sp>
        <p:nvSpPr>
          <p:cNvPr id="13" name="矩形 12">
            <a:extLst>
              <a:ext uri="{FF2B5EF4-FFF2-40B4-BE49-F238E27FC236}">
                <a16:creationId xmlns:a16="http://schemas.microsoft.com/office/drawing/2014/main" id="{D311F75A-9543-42B7-8DA3-D0E0C7B11D1E}"/>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31544823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E8D70E-0531-4CA5-A0D1-9B7EE68F0DDF}"/>
              </a:ext>
            </a:extLst>
          </p:cNvPr>
          <p:cNvSpPr/>
          <p:nvPr/>
        </p:nvSpPr>
        <p:spPr>
          <a:xfrm>
            <a:off x="1041347" y="1147911"/>
            <a:ext cx="2239716" cy="461665"/>
          </a:xfrm>
          <a:prstGeom prst="rect">
            <a:avLst/>
          </a:prstGeom>
        </p:spPr>
        <p:txBody>
          <a:bodyPr wrap="none">
            <a:spAutoFit/>
          </a:bodyPr>
          <a:lstStyle/>
          <a:p>
            <a:r>
              <a:rPr lang="en-US" altLang="zh-CN" sz="2400" dirty="0"/>
              <a:t>4</a:t>
            </a:r>
            <a:r>
              <a:rPr lang="zh-CN" altLang="en-US" sz="2400" dirty="0"/>
              <a:t>、</a:t>
            </a:r>
            <a:r>
              <a:rPr lang="en-US" altLang="zh-CN" sz="2400" dirty="0"/>
              <a:t>RSA </a:t>
            </a:r>
            <a:r>
              <a:rPr lang="zh-CN" altLang="en-US" sz="2400" dirty="0"/>
              <a:t>安全性</a:t>
            </a:r>
          </a:p>
        </p:txBody>
      </p:sp>
      <p:sp>
        <p:nvSpPr>
          <p:cNvPr id="6" name="Rectangle 3">
            <a:extLst>
              <a:ext uri="{FF2B5EF4-FFF2-40B4-BE49-F238E27FC236}">
                <a16:creationId xmlns:a16="http://schemas.microsoft.com/office/drawing/2014/main" id="{10B47115-C2FF-4E7E-A6BF-C0FA54CBC237}"/>
              </a:ext>
            </a:extLst>
          </p:cNvPr>
          <p:cNvSpPr txBox="1">
            <a:spLocks noChangeArrowheads="1"/>
          </p:cNvSpPr>
          <p:nvPr/>
        </p:nvSpPr>
        <p:spPr>
          <a:xfrm>
            <a:off x="1041347" y="1793976"/>
            <a:ext cx="7538110" cy="3631463"/>
          </a:xfrm>
          <a:prstGeom prst="rect">
            <a:avLst/>
          </a:prstGeom>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zh-CN" altLang="en-US" sz="2400" dirty="0">
                <a:latin typeface="+mn-ea"/>
              </a:rPr>
              <a:t>安全：采用大的密钥，</a:t>
            </a:r>
            <a:r>
              <a:rPr lang="en-US" altLang="zh-CN" sz="2400" dirty="0">
                <a:latin typeface="+mn-ea"/>
              </a:rPr>
              <a:t>e</a:t>
            </a:r>
            <a:r>
              <a:rPr lang="zh-CN" altLang="en-US" sz="2400" dirty="0">
                <a:latin typeface="+mn-ea"/>
              </a:rPr>
              <a:t>和</a:t>
            </a:r>
            <a:r>
              <a:rPr lang="en-US" altLang="zh-CN" sz="2400" dirty="0">
                <a:latin typeface="+mn-ea"/>
              </a:rPr>
              <a:t>d</a:t>
            </a:r>
            <a:r>
              <a:rPr lang="zh-CN" altLang="en-US" sz="2400" dirty="0">
                <a:latin typeface="+mn-ea"/>
              </a:rPr>
              <a:t>越大越好，但越大加解密速度越慢，二者之间</a:t>
            </a:r>
            <a:r>
              <a:rPr lang="zh-CN" altLang="en-US" sz="2400" dirty="0">
                <a:solidFill>
                  <a:srgbClr val="CC0000"/>
                </a:solidFill>
                <a:latin typeface="+mn-ea"/>
              </a:rPr>
              <a:t>折中</a:t>
            </a:r>
            <a:r>
              <a:rPr lang="zh-CN" altLang="en-US" sz="2400" dirty="0">
                <a:latin typeface="+mn-ea"/>
              </a:rPr>
              <a:t>。</a:t>
            </a:r>
          </a:p>
          <a:p>
            <a:pPr>
              <a:buFont typeface="Wingdings" panose="05000000000000000000" pitchFamily="2" charset="2"/>
              <a:buChar char="q"/>
            </a:pPr>
            <a:r>
              <a:rPr lang="en-US" altLang="zh-CN" sz="2400" dirty="0">
                <a:latin typeface="+mn-ea"/>
              </a:rPr>
              <a:t>RSA</a:t>
            </a:r>
            <a:r>
              <a:rPr lang="zh-CN" altLang="en-US" sz="2400" dirty="0">
                <a:latin typeface="+mn-ea"/>
              </a:rPr>
              <a:t>算法的</a:t>
            </a:r>
            <a:r>
              <a:rPr lang="zh-CN" altLang="en-US" sz="2400" dirty="0">
                <a:solidFill>
                  <a:srgbClr val="CC0000"/>
                </a:solidFill>
                <a:latin typeface="+mn-ea"/>
              </a:rPr>
              <a:t>攻击难度</a:t>
            </a:r>
            <a:r>
              <a:rPr lang="zh-CN" altLang="en-US" sz="2400" dirty="0">
                <a:latin typeface="+mn-ea"/>
              </a:rPr>
              <a:t>在于模数</a:t>
            </a:r>
            <a:r>
              <a:rPr lang="en-US" altLang="zh-CN" sz="2400" dirty="0">
                <a:latin typeface="+mn-ea"/>
              </a:rPr>
              <a:t>n</a:t>
            </a:r>
            <a:r>
              <a:rPr lang="zh-CN" altLang="en-US" sz="2400" dirty="0">
                <a:latin typeface="+mn-ea"/>
              </a:rPr>
              <a:t>乘积因子分解的难度。</a:t>
            </a:r>
          </a:p>
          <a:p>
            <a:pPr>
              <a:buFont typeface="Wingdings" panose="05000000000000000000" pitchFamily="2" charset="2"/>
              <a:buChar char="q"/>
            </a:pPr>
            <a:r>
              <a:rPr lang="zh-CN" altLang="en-US" sz="2400" dirty="0">
                <a:solidFill>
                  <a:srgbClr val="CC0000"/>
                </a:solidFill>
                <a:latin typeface="+mn-ea"/>
              </a:rPr>
              <a:t>密钥长度</a:t>
            </a:r>
            <a:r>
              <a:rPr lang="zh-CN" altLang="en-US" sz="2400" dirty="0">
                <a:latin typeface="+mn-ea"/>
              </a:rPr>
              <a:t>大于1024比特时，</a:t>
            </a:r>
            <a:r>
              <a:rPr lang="en-US" altLang="zh-CN" sz="2400" dirty="0">
                <a:latin typeface="+mn-ea"/>
              </a:rPr>
              <a:t>RSA</a:t>
            </a:r>
            <a:r>
              <a:rPr lang="zh-CN" altLang="en-US" sz="2400" dirty="0">
                <a:latin typeface="+mn-ea"/>
              </a:rPr>
              <a:t>算法目前依然安全。</a:t>
            </a:r>
          </a:p>
          <a:p>
            <a:pPr>
              <a:buFont typeface="Wingdings" panose="05000000000000000000" pitchFamily="2" charset="2"/>
              <a:buChar char="q"/>
            </a:pPr>
            <a:r>
              <a:rPr lang="en-US" altLang="zh-CN" sz="2400" dirty="0">
                <a:latin typeface="+mn-ea"/>
              </a:rPr>
              <a:t>RSA</a:t>
            </a:r>
            <a:r>
              <a:rPr lang="zh-CN" altLang="en-US" sz="2400" dirty="0">
                <a:solidFill>
                  <a:srgbClr val="CC0000"/>
                </a:solidFill>
                <a:latin typeface="+mn-ea"/>
              </a:rPr>
              <a:t>限制条件</a:t>
            </a:r>
            <a:r>
              <a:rPr lang="zh-CN" altLang="en-US" sz="2400" dirty="0">
                <a:latin typeface="+mn-ea"/>
              </a:rPr>
              <a:t>：素数</a:t>
            </a:r>
            <a:r>
              <a:rPr lang="en-US" altLang="zh-CN" sz="2400" dirty="0">
                <a:latin typeface="+mn-ea"/>
              </a:rPr>
              <a:t>p</a:t>
            </a:r>
            <a:r>
              <a:rPr lang="zh-CN" altLang="en-US" sz="2400" dirty="0">
                <a:latin typeface="+mn-ea"/>
              </a:rPr>
              <a:t>和</a:t>
            </a:r>
            <a:r>
              <a:rPr lang="en-US" altLang="zh-CN" sz="2400" dirty="0">
                <a:latin typeface="+mn-ea"/>
              </a:rPr>
              <a:t>q</a:t>
            </a:r>
            <a:r>
              <a:rPr lang="zh-CN" altLang="en-US" sz="2400" dirty="0">
                <a:latin typeface="+mn-ea"/>
              </a:rPr>
              <a:t>的差异不应太大，</a:t>
            </a:r>
            <a:r>
              <a:rPr lang="en-US" altLang="zh-CN" sz="2400" dirty="0">
                <a:latin typeface="+mn-ea"/>
              </a:rPr>
              <a:t>p-1,q-1</a:t>
            </a:r>
            <a:r>
              <a:rPr lang="zh-CN" altLang="en-US" sz="2400" dirty="0">
                <a:latin typeface="+mn-ea"/>
              </a:rPr>
              <a:t>都应该有大的素数因子，</a:t>
            </a:r>
            <a:r>
              <a:rPr lang="en-US" altLang="zh-CN" sz="2400" dirty="0">
                <a:latin typeface="+mn-ea"/>
              </a:rPr>
              <a:t>gcd(p-1,q-1)</a:t>
            </a:r>
            <a:r>
              <a:rPr lang="zh-CN" altLang="en-US" sz="2400" dirty="0">
                <a:latin typeface="+mn-ea"/>
              </a:rPr>
              <a:t>应该偏小。</a:t>
            </a:r>
            <a:endParaRPr lang="en-US" altLang="zh-CN" sz="2400" dirty="0">
              <a:latin typeface="+mn-ea"/>
            </a:endParaRPr>
          </a:p>
          <a:p>
            <a:pPr>
              <a:buFont typeface="Wingdings" panose="05000000000000000000" pitchFamily="2" charset="2"/>
              <a:buChar char="q"/>
            </a:pPr>
            <a:r>
              <a:rPr lang="en-US" altLang="zh-CN" sz="2400" dirty="0">
                <a:latin typeface="+mn-ea"/>
              </a:rPr>
              <a:t>RSA</a:t>
            </a:r>
            <a:r>
              <a:rPr lang="zh-CN" altLang="en-US" sz="2400" dirty="0">
                <a:latin typeface="+mn-ea"/>
              </a:rPr>
              <a:t>并不能防止</a:t>
            </a:r>
            <a:r>
              <a:rPr lang="zh-CN" altLang="en-US" sz="2400" dirty="0">
                <a:solidFill>
                  <a:srgbClr val="FF0000"/>
                </a:solidFill>
                <a:latin typeface="+mn-ea"/>
              </a:rPr>
              <a:t>中间人攻击</a:t>
            </a:r>
            <a:r>
              <a:rPr lang="zh-CN" altLang="en-US" sz="2400" dirty="0">
                <a:latin typeface="+mn-ea"/>
              </a:rPr>
              <a:t>。事实上，所有的公钥加密方法都无法预防中间人攻击。</a:t>
            </a:r>
          </a:p>
        </p:txBody>
      </p:sp>
      <p:sp>
        <p:nvSpPr>
          <p:cNvPr id="7" name="矩形 6">
            <a:extLst>
              <a:ext uri="{FF2B5EF4-FFF2-40B4-BE49-F238E27FC236}">
                <a16:creationId xmlns:a16="http://schemas.microsoft.com/office/drawing/2014/main" id="{7297FC91-F4C0-4853-82EE-628E23F8D84C}"/>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22787071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97FC91-F4C0-4853-82EE-628E23F8D84C}"/>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4" name="矩形 3"/>
          <p:cNvSpPr/>
          <p:nvPr/>
        </p:nvSpPr>
        <p:spPr>
          <a:xfrm>
            <a:off x="941649" y="1279732"/>
            <a:ext cx="1534394" cy="369332"/>
          </a:xfrm>
          <a:prstGeom prst="rect">
            <a:avLst/>
          </a:prstGeom>
          <a:solidFill>
            <a:schemeClr val="accent1"/>
          </a:solidFill>
        </p:spPr>
        <p:txBody>
          <a:bodyPr wrap="none">
            <a:spAutoFit/>
          </a:bodyPr>
          <a:lstStyle/>
          <a:p>
            <a:r>
              <a:rPr lang="en-US" altLang="zh-CN" dirty="0">
                <a:solidFill>
                  <a:schemeClr val="bg1"/>
                </a:solidFill>
              </a:rPr>
              <a:t>RSA</a:t>
            </a:r>
            <a:r>
              <a:rPr lang="zh-CN" altLang="en-US" dirty="0">
                <a:solidFill>
                  <a:schemeClr val="bg1"/>
                </a:solidFill>
              </a:rPr>
              <a:t>蛮力攻击</a:t>
            </a:r>
          </a:p>
        </p:txBody>
      </p:sp>
      <p:sp>
        <p:nvSpPr>
          <p:cNvPr id="5" name="Rectangle 3"/>
          <p:cNvSpPr>
            <a:spLocks noGrp="1" noChangeArrowheads="1"/>
          </p:cNvSpPr>
          <p:nvPr/>
        </p:nvSpPr>
        <p:spPr bwMode="auto">
          <a:xfrm>
            <a:off x="941649" y="1849547"/>
            <a:ext cx="8077200" cy="291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hangingPunct="0">
              <a:spcBef>
                <a:spcPct val="0"/>
              </a:spcBef>
              <a:buFontTx/>
              <a:buNone/>
            </a:pPr>
            <a:r>
              <a:rPr lang="zh-CN" altLang="en-US" sz="1800" dirty="0">
                <a:latin typeface="+mn-ea"/>
              </a:rPr>
              <a:t>整数</a:t>
            </a:r>
            <a:r>
              <a:rPr lang="en-US" altLang="zh-CN" sz="1800" dirty="0">
                <a:latin typeface="+mn-ea"/>
              </a:rPr>
              <a:t>N</a:t>
            </a:r>
            <a:r>
              <a:rPr lang="zh-CN" altLang="en-US" sz="1800" dirty="0">
                <a:latin typeface="+mn-ea"/>
              </a:rPr>
              <a:t>的因子分解：</a:t>
            </a:r>
          </a:p>
          <a:p>
            <a:pPr eaLnBrk="0" hangingPunct="0">
              <a:spcBef>
                <a:spcPct val="0"/>
              </a:spcBef>
              <a:buFontTx/>
              <a:buNone/>
            </a:pPr>
            <a:r>
              <a:rPr lang="zh-CN" altLang="en-US" sz="1800" dirty="0">
                <a:latin typeface="+mn-ea"/>
              </a:rPr>
              <a:t>	 从</a:t>
            </a:r>
            <a:r>
              <a:rPr lang="en-US" altLang="zh-CN" sz="1800" dirty="0">
                <a:latin typeface="+mn-ea"/>
              </a:rPr>
              <a:t>2 </a:t>
            </a:r>
            <a:r>
              <a:rPr lang="zh-CN" altLang="en-US" sz="1800" dirty="0">
                <a:latin typeface="+mn-ea"/>
              </a:rPr>
              <a:t>开始试验每一个小于等于</a:t>
            </a:r>
            <a:r>
              <a:rPr lang="en-US" altLang="zh-CN" sz="1800" dirty="0">
                <a:latin typeface="+mn-ea"/>
              </a:rPr>
              <a:t>N</a:t>
            </a:r>
            <a:r>
              <a:rPr lang="zh-CN" altLang="en-US" sz="1800" dirty="0">
                <a:latin typeface="+mn-ea"/>
              </a:rPr>
              <a:t>的平方根的素数</a:t>
            </a:r>
          </a:p>
          <a:p>
            <a:pPr eaLnBrk="0" hangingPunct="0">
              <a:spcBef>
                <a:spcPct val="0"/>
              </a:spcBef>
              <a:buFontTx/>
              <a:buNone/>
            </a:pPr>
            <a:endParaRPr lang="zh-CN" altLang="en-US" sz="1800" dirty="0">
              <a:latin typeface="+mn-ea"/>
            </a:endParaRPr>
          </a:p>
          <a:p>
            <a:pPr eaLnBrk="0" hangingPunct="0">
              <a:spcBef>
                <a:spcPct val="0"/>
              </a:spcBef>
              <a:buFontTx/>
              <a:buNone/>
            </a:pPr>
            <a:r>
              <a:rPr lang="zh-CN" altLang="en-US" sz="1800" dirty="0">
                <a:latin typeface="+mn-ea"/>
              </a:rPr>
              <a:t>整数</a:t>
            </a:r>
            <a:r>
              <a:rPr lang="en-US" altLang="zh-CN" sz="1800" dirty="0">
                <a:latin typeface="+mn-ea"/>
              </a:rPr>
              <a:t>n</a:t>
            </a:r>
            <a:r>
              <a:rPr lang="zh-CN" altLang="en-US" sz="1800" dirty="0">
                <a:latin typeface="+mn-ea"/>
              </a:rPr>
              <a:t>的十进制位数   因子分解的运算次数    所需计算时间（次</a:t>
            </a:r>
            <a:r>
              <a:rPr lang="en-US" altLang="zh-CN" sz="1800" dirty="0">
                <a:latin typeface="+mn-ea"/>
              </a:rPr>
              <a:t>/</a:t>
            </a:r>
            <a:r>
              <a:rPr lang="zh-CN" altLang="en-US" sz="1800" dirty="0">
                <a:latin typeface="+mn-ea"/>
              </a:rPr>
              <a:t>微秒）</a:t>
            </a:r>
          </a:p>
          <a:p>
            <a:pPr eaLnBrk="0" hangingPunct="0">
              <a:spcBef>
                <a:spcPct val="0"/>
              </a:spcBef>
              <a:buFontTx/>
              <a:buNone/>
            </a:pPr>
            <a:r>
              <a:rPr lang="zh-CN" altLang="en-US" sz="1800" dirty="0">
                <a:latin typeface="+mn-ea"/>
              </a:rPr>
              <a:t>		</a:t>
            </a:r>
            <a:r>
              <a:rPr lang="en-US" altLang="zh-CN" sz="1800" dirty="0">
                <a:latin typeface="+mn-ea"/>
              </a:rPr>
              <a:t>50					1.4x10</a:t>
            </a:r>
            <a:r>
              <a:rPr lang="en-US" altLang="zh-CN" sz="1800" baseline="30000" dirty="0">
                <a:latin typeface="+mn-ea"/>
              </a:rPr>
              <a:t>10</a:t>
            </a:r>
            <a:r>
              <a:rPr lang="en-US" altLang="zh-CN" sz="1800" dirty="0">
                <a:latin typeface="+mn-ea"/>
              </a:rPr>
              <a:t>					3.9</a:t>
            </a:r>
            <a:r>
              <a:rPr lang="zh-CN" altLang="zh-CN" sz="1800" dirty="0">
                <a:latin typeface="+mn-ea"/>
              </a:rPr>
              <a:t>小时</a:t>
            </a:r>
          </a:p>
          <a:p>
            <a:pPr eaLnBrk="0" hangingPunct="0">
              <a:spcBef>
                <a:spcPct val="0"/>
              </a:spcBef>
              <a:buFontTx/>
              <a:buNone/>
            </a:pPr>
            <a:r>
              <a:rPr lang="zh-CN" altLang="zh-CN" sz="1800" dirty="0">
                <a:latin typeface="+mn-ea"/>
              </a:rPr>
              <a:t>	</a:t>
            </a:r>
            <a:r>
              <a:rPr lang="zh-CN" altLang="en-US" sz="1800" dirty="0">
                <a:latin typeface="+mn-ea"/>
              </a:rPr>
              <a:t>	</a:t>
            </a:r>
            <a:r>
              <a:rPr lang="zh-CN" altLang="zh-CN" sz="1800" dirty="0">
                <a:latin typeface="+mn-ea"/>
              </a:rPr>
              <a:t>75	</a:t>
            </a:r>
            <a:r>
              <a:rPr lang="en-US" altLang="zh-CN" sz="1800" dirty="0">
                <a:latin typeface="+mn-ea"/>
              </a:rPr>
              <a:t>			</a:t>
            </a:r>
            <a:r>
              <a:rPr lang="zh-CN" altLang="zh-CN" sz="1800" dirty="0">
                <a:latin typeface="+mn-ea"/>
              </a:rPr>
              <a:t>	</a:t>
            </a:r>
            <a:r>
              <a:rPr lang="en-US" altLang="zh-CN" sz="1800" dirty="0">
                <a:latin typeface="+mn-ea"/>
              </a:rPr>
              <a:t>9.0x10</a:t>
            </a:r>
            <a:r>
              <a:rPr lang="en-US" altLang="zh-CN" sz="1800" baseline="30000" dirty="0">
                <a:latin typeface="+mn-ea"/>
              </a:rPr>
              <a:t>12</a:t>
            </a:r>
            <a:r>
              <a:rPr lang="en-US" altLang="zh-CN" sz="1800" dirty="0">
                <a:latin typeface="+mn-ea"/>
              </a:rPr>
              <a:t>					104</a:t>
            </a:r>
            <a:r>
              <a:rPr lang="zh-CN" altLang="zh-CN" sz="1800" dirty="0">
                <a:latin typeface="+mn-ea"/>
              </a:rPr>
              <a:t>天</a:t>
            </a:r>
          </a:p>
          <a:p>
            <a:pPr eaLnBrk="0" hangingPunct="0">
              <a:spcBef>
                <a:spcPct val="0"/>
              </a:spcBef>
              <a:buFontTx/>
              <a:buNone/>
            </a:pPr>
            <a:r>
              <a:rPr lang="zh-CN" altLang="zh-CN" sz="1800" dirty="0">
                <a:latin typeface="+mn-ea"/>
              </a:rPr>
              <a:t>	</a:t>
            </a:r>
            <a:r>
              <a:rPr lang="zh-CN" altLang="en-US" sz="1800" dirty="0">
                <a:latin typeface="+mn-ea"/>
              </a:rPr>
              <a:t>	</a:t>
            </a:r>
            <a:r>
              <a:rPr lang="zh-CN" altLang="zh-CN" sz="1800" dirty="0">
                <a:latin typeface="+mn-ea"/>
              </a:rPr>
              <a:t>100	</a:t>
            </a:r>
            <a:r>
              <a:rPr lang="en-US" altLang="zh-CN" sz="1800" dirty="0">
                <a:latin typeface="+mn-ea"/>
              </a:rPr>
              <a:t>			</a:t>
            </a:r>
            <a:r>
              <a:rPr lang="zh-CN" altLang="zh-CN" sz="1800" dirty="0">
                <a:latin typeface="+mn-ea"/>
              </a:rPr>
              <a:t>	2.3</a:t>
            </a:r>
            <a:r>
              <a:rPr lang="en-US" altLang="zh-CN" sz="1800" dirty="0">
                <a:latin typeface="+mn-ea"/>
              </a:rPr>
              <a:t>x10</a:t>
            </a:r>
            <a:r>
              <a:rPr lang="en-US" altLang="zh-CN" sz="1800" baseline="30000" dirty="0">
                <a:latin typeface="+mn-ea"/>
              </a:rPr>
              <a:t>15</a:t>
            </a:r>
            <a:r>
              <a:rPr lang="en-US" altLang="zh-CN" sz="1800" dirty="0">
                <a:latin typeface="+mn-ea"/>
              </a:rPr>
              <a:t>					74</a:t>
            </a:r>
            <a:r>
              <a:rPr lang="zh-CN" altLang="zh-CN" sz="1800" dirty="0">
                <a:latin typeface="+mn-ea"/>
              </a:rPr>
              <a:t>年</a:t>
            </a:r>
          </a:p>
          <a:p>
            <a:pPr eaLnBrk="0" hangingPunct="0">
              <a:spcBef>
                <a:spcPct val="0"/>
              </a:spcBef>
              <a:buFontTx/>
              <a:buNone/>
            </a:pPr>
            <a:r>
              <a:rPr lang="zh-CN" altLang="en-US" sz="1800" dirty="0">
                <a:latin typeface="+mn-ea"/>
              </a:rPr>
              <a:t>		</a:t>
            </a:r>
            <a:r>
              <a:rPr lang="en-US" altLang="zh-CN" sz="1800" dirty="0">
                <a:latin typeface="+mn-ea"/>
              </a:rPr>
              <a:t>200					1.2x10</a:t>
            </a:r>
            <a:r>
              <a:rPr lang="en-US" altLang="zh-CN" sz="1800" baseline="30000" dirty="0">
                <a:latin typeface="+mn-ea"/>
              </a:rPr>
              <a:t>23</a:t>
            </a:r>
            <a:r>
              <a:rPr lang="en-US" altLang="zh-CN" sz="1800" dirty="0">
                <a:latin typeface="+mn-ea"/>
              </a:rPr>
              <a:t>					3.8x10</a:t>
            </a:r>
            <a:r>
              <a:rPr lang="en-US" altLang="zh-CN" sz="1800" baseline="30000" dirty="0">
                <a:latin typeface="+mn-ea"/>
              </a:rPr>
              <a:t>9</a:t>
            </a:r>
            <a:r>
              <a:rPr lang="zh-CN" altLang="zh-CN" sz="1800" dirty="0">
                <a:latin typeface="+mn-ea"/>
              </a:rPr>
              <a:t>年</a:t>
            </a:r>
          </a:p>
          <a:p>
            <a:pPr eaLnBrk="0" hangingPunct="0">
              <a:spcBef>
                <a:spcPct val="0"/>
              </a:spcBef>
              <a:buFontTx/>
              <a:buNone/>
            </a:pPr>
            <a:r>
              <a:rPr lang="zh-CN" altLang="zh-CN" sz="1800" dirty="0">
                <a:latin typeface="+mn-ea"/>
              </a:rPr>
              <a:t>	</a:t>
            </a:r>
            <a:r>
              <a:rPr lang="zh-CN" altLang="en-US" sz="1800" dirty="0">
                <a:latin typeface="+mn-ea"/>
              </a:rPr>
              <a:t>	</a:t>
            </a:r>
            <a:r>
              <a:rPr lang="zh-CN" altLang="zh-CN" sz="1800" dirty="0">
                <a:latin typeface="+mn-ea"/>
              </a:rPr>
              <a:t>300	</a:t>
            </a:r>
            <a:r>
              <a:rPr lang="en-US" altLang="zh-CN" sz="1800" dirty="0">
                <a:latin typeface="+mn-ea"/>
              </a:rPr>
              <a:t>			</a:t>
            </a:r>
            <a:r>
              <a:rPr lang="zh-CN" altLang="zh-CN" sz="1800" dirty="0">
                <a:latin typeface="+mn-ea"/>
              </a:rPr>
              <a:t>	</a:t>
            </a:r>
            <a:r>
              <a:rPr lang="en-US" altLang="zh-CN" sz="1800" dirty="0">
                <a:latin typeface="+mn-ea"/>
              </a:rPr>
              <a:t>1.5x10</a:t>
            </a:r>
            <a:r>
              <a:rPr lang="en-US" altLang="zh-CN" sz="1800" baseline="30000" dirty="0">
                <a:latin typeface="+mn-ea"/>
              </a:rPr>
              <a:t>29</a:t>
            </a:r>
            <a:r>
              <a:rPr lang="en-US" altLang="zh-CN" sz="1800" dirty="0">
                <a:latin typeface="+mn-ea"/>
              </a:rPr>
              <a:t>					4.0x10</a:t>
            </a:r>
            <a:r>
              <a:rPr lang="en-US" altLang="zh-CN" sz="1800" baseline="30000" dirty="0">
                <a:latin typeface="+mn-ea"/>
              </a:rPr>
              <a:t>15</a:t>
            </a:r>
            <a:r>
              <a:rPr lang="zh-CN" altLang="zh-CN" sz="1800" dirty="0">
                <a:latin typeface="+mn-ea"/>
              </a:rPr>
              <a:t>年</a:t>
            </a:r>
          </a:p>
          <a:p>
            <a:pPr eaLnBrk="0" hangingPunct="0">
              <a:spcBef>
                <a:spcPct val="0"/>
              </a:spcBef>
              <a:buFontTx/>
              <a:buNone/>
            </a:pPr>
            <a:r>
              <a:rPr lang="zh-CN" altLang="en-US" sz="1800" dirty="0">
                <a:latin typeface="+mn-ea"/>
              </a:rPr>
              <a:t>		</a:t>
            </a:r>
            <a:r>
              <a:rPr lang="en-US" altLang="zh-CN" sz="1800" dirty="0">
                <a:latin typeface="+mn-ea"/>
              </a:rPr>
              <a:t>500					1.3x10</a:t>
            </a:r>
            <a:r>
              <a:rPr lang="en-US" altLang="zh-CN" sz="1800" baseline="30000" dirty="0">
                <a:latin typeface="+mn-ea"/>
              </a:rPr>
              <a:t>39</a:t>
            </a:r>
            <a:r>
              <a:rPr lang="en-US" altLang="zh-CN" sz="1800" dirty="0">
                <a:latin typeface="+mn-ea"/>
              </a:rPr>
              <a:t>					2.3x10</a:t>
            </a:r>
            <a:r>
              <a:rPr lang="en-US" altLang="zh-CN" sz="1800" baseline="30000" dirty="0">
                <a:latin typeface="+mn-ea"/>
              </a:rPr>
              <a:t>25</a:t>
            </a:r>
            <a:r>
              <a:rPr lang="zh-CN" altLang="zh-CN" sz="1800" dirty="0">
                <a:latin typeface="+mn-ea"/>
              </a:rPr>
              <a:t>年</a:t>
            </a:r>
            <a:endParaRPr lang="zh-CN" altLang="en-US" sz="1800" dirty="0">
              <a:latin typeface="+mn-ea"/>
            </a:endParaRPr>
          </a:p>
        </p:txBody>
      </p:sp>
      <p:sp>
        <p:nvSpPr>
          <p:cNvPr id="6" name="矩形 5"/>
          <p:cNvSpPr/>
          <p:nvPr/>
        </p:nvSpPr>
        <p:spPr>
          <a:xfrm>
            <a:off x="941649" y="5395813"/>
            <a:ext cx="3594137" cy="1338828"/>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分解</a:t>
            </a:r>
            <a:r>
              <a:rPr lang="en-US" altLang="zh-CN" dirty="0">
                <a:latin typeface="+mn-ea"/>
              </a:rPr>
              <a:t>n=</a:t>
            </a:r>
            <a:r>
              <a:rPr lang="en-US" altLang="zh-CN" dirty="0" err="1">
                <a:latin typeface="+mn-ea"/>
              </a:rPr>
              <a:t>p.q</a:t>
            </a:r>
            <a:r>
              <a:rPr lang="en-US" altLang="zh-CN" dirty="0">
                <a:latin typeface="+mn-ea"/>
              </a:rPr>
              <a:t>,</a:t>
            </a:r>
            <a:r>
              <a:rPr lang="zh-CN" altLang="en-US" dirty="0">
                <a:latin typeface="+mn-ea"/>
              </a:rPr>
              <a:t>计算</a:t>
            </a:r>
            <a:r>
              <a:rPr lang="en-US" altLang="zh-CN" dirty="0">
                <a:latin typeface="+mn-ea"/>
              </a:rPr>
              <a:t>ø(n)</a:t>
            </a:r>
            <a:r>
              <a:rPr lang="zh-CN" altLang="en-US" dirty="0">
                <a:latin typeface="+mn-ea"/>
              </a:rPr>
              <a:t>，得到</a:t>
            </a:r>
            <a:r>
              <a:rPr lang="en-US" altLang="zh-CN" dirty="0">
                <a:latin typeface="+mn-ea"/>
              </a:rPr>
              <a:t>d</a:t>
            </a:r>
          </a:p>
          <a:p>
            <a:pPr marL="285750" indent="-285750">
              <a:lnSpc>
                <a:spcPct val="150000"/>
              </a:lnSpc>
              <a:buClr>
                <a:schemeClr val="accent1"/>
              </a:buClr>
              <a:buFont typeface="Arial Unicode MS" panose="020B0604020202020204" pitchFamily="34" charset="-122"/>
              <a:buChar char="❏"/>
            </a:pPr>
            <a:r>
              <a:rPr lang="zh-CN" altLang="en-US" dirty="0">
                <a:latin typeface="+mn-ea"/>
              </a:rPr>
              <a:t>直接确定</a:t>
            </a:r>
            <a:r>
              <a:rPr lang="en-US" altLang="zh-CN" dirty="0">
                <a:latin typeface="+mn-ea"/>
              </a:rPr>
              <a:t>ø(n)</a:t>
            </a:r>
            <a:r>
              <a:rPr lang="zh-CN" altLang="en-US" dirty="0">
                <a:latin typeface="+mn-ea"/>
              </a:rPr>
              <a:t>，计算</a:t>
            </a:r>
            <a:r>
              <a:rPr lang="en-US" altLang="zh-CN" dirty="0">
                <a:latin typeface="+mn-ea"/>
              </a:rPr>
              <a:t>d</a:t>
            </a:r>
          </a:p>
          <a:p>
            <a:pPr marL="285750" indent="-285750">
              <a:lnSpc>
                <a:spcPct val="150000"/>
              </a:lnSpc>
              <a:buClr>
                <a:schemeClr val="accent1"/>
              </a:buClr>
              <a:buFont typeface="Arial Unicode MS" panose="020B0604020202020204" pitchFamily="34" charset="-122"/>
              <a:buChar char="❏"/>
            </a:pPr>
            <a:r>
              <a:rPr lang="zh-CN" altLang="en-US" dirty="0">
                <a:latin typeface="+mn-ea"/>
              </a:rPr>
              <a:t>直接寻找</a:t>
            </a:r>
            <a:r>
              <a:rPr lang="en-US" altLang="zh-CN" dirty="0">
                <a:latin typeface="+mn-ea"/>
              </a:rPr>
              <a:t>d </a:t>
            </a:r>
          </a:p>
        </p:txBody>
      </p:sp>
      <p:sp>
        <p:nvSpPr>
          <p:cNvPr id="7" name="矩形 6"/>
          <p:cNvSpPr/>
          <p:nvPr/>
        </p:nvSpPr>
        <p:spPr>
          <a:xfrm>
            <a:off x="941649" y="4962605"/>
            <a:ext cx="1569660" cy="369332"/>
          </a:xfrm>
          <a:prstGeom prst="rect">
            <a:avLst/>
          </a:prstGeom>
          <a:solidFill>
            <a:schemeClr val="accent1"/>
          </a:solidFill>
        </p:spPr>
        <p:txBody>
          <a:bodyPr wrap="none">
            <a:spAutoFit/>
          </a:bodyPr>
          <a:lstStyle/>
          <a:p>
            <a:r>
              <a:rPr lang="zh-CN" altLang="en-US" dirty="0">
                <a:solidFill>
                  <a:schemeClr val="bg1"/>
                </a:solidFill>
              </a:rPr>
              <a:t>分解因子攻击</a:t>
            </a:r>
          </a:p>
        </p:txBody>
      </p:sp>
      <p:sp>
        <p:nvSpPr>
          <p:cNvPr id="2" name="右箭头 1"/>
          <p:cNvSpPr/>
          <p:nvPr/>
        </p:nvSpPr>
        <p:spPr>
          <a:xfrm>
            <a:off x="4336137" y="5770989"/>
            <a:ext cx="968721" cy="5884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423026" y="5331937"/>
            <a:ext cx="3476530" cy="1477328"/>
          </a:xfrm>
          <a:prstGeom prst="rect">
            <a:avLst/>
          </a:prstGeom>
          <a:noFill/>
        </p:spPr>
        <p:txBody>
          <a:bodyPr wrap="square" rtlCol="0">
            <a:spAutoFit/>
          </a:bodyPr>
          <a:lstStyle/>
          <a:p>
            <a:r>
              <a:rPr lang="zh-CN" altLang="en-US" dirty="0"/>
              <a:t>到目前为止，分解因子攻击并没有取得突破性的进展，最多只做到了</a:t>
            </a:r>
            <a:r>
              <a:rPr lang="en-US" altLang="zh-CN" dirty="0"/>
              <a:t>200</a:t>
            </a:r>
            <a:r>
              <a:rPr lang="zh-CN" altLang="en-US" dirty="0"/>
              <a:t>位十进制数（</a:t>
            </a:r>
            <a:r>
              <a:rPr lang="en-US" altLang="zh-CN" dirty="0"/>
              <a:t>663bit</a:t>
            </a:r>
            <a:r>
              <a:rPr lang="zh-CN" altLang="en-US" dirty="0"/>
              <a:t>）的分解，</a:t>
            </a:r>
            <a:r>
              <a:rPr lang="en-US" altLang="zh-CN" dirty="0"/>
              <a:t>1024bit</a:t>
            </a:r>
            <a:r>
              <a:rPr lang="zh-CN" altLang="en-US" dirty="0"/>
              <a:t>以上认为还是具有很强的安全性。</a:t>
            </a:r>
          </a:p>
        </p:txBody>
      </p:sp>
    </p:spTree>
    <p:extLst>
      <p:ext uri="{BB962C8B-B14F-4D97-AF65-F5344CB8AC3E}">
        <p14:creationId xmlns:p14="http://schemas.microsoft.com/office/powerpoint/2010/main" val="142354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2" grpId="0" animBg="1"/>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8456" y="3351032"/>
            <a:ext cx="7397089" cy="1200329"/>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latin typeface="+mn-ea"/>
              </a:rPr>
              <a:t>密钥产生复杂，受到素数产生技术的限制，因而难以做到一次一密；</a:t>
            </a:r>
            <a:endParaRPr lang="en-US" altLang="zh-CN" dirty="0">
              <a:latin typeface="+mn-ea"/>
            </a:endParaRPr>
          </a:p>
          <a:p>
            <a:pPr marL="285750" indent="-285750">
              <a:buClr>
                <a:schemeClr val="accent1"/>
              </a:buClr>
              <a:buFont typeface="Segoe UI Symbol" panose="020B0502040204020203" pitchFamily="34" charset="0"/>
              <a:buChar char="❐"/>
            </a:pPr>
            <a:r>
              <a:rPr lang="zh-CN" altLang="en-US" dirty="0">
                <a:latin typeface="+mn-ea"/>
              </a:rPr>
              <a:t>分组长度太大，为保证安全性，</a:t>
            </a:r>
            <a:r>
              <a:rPr lang="en-US" altLang="zh-CN" dirty="0">
                <a:latin typeface="+mn-ea"/>
              </a:rPr>
              <a:t>n</a:t>
            </a:r>
            <a:r>
              <a:rPr lang="zh-CN" altLang="en-US" dirty="0">
                <a:latin typeface="+mn-ea"/>
              </a:rPr>
              <a:t>至少要 </a:t>
            </a:r>
            <a:r>
              <a:rPr lang="en-US" altLang="zh-CN" dirty="0">
                <a:latin typeface="+mn-ea"/>
              </a:rPr>
              <a:t>600</a:t>
            </a:r>
            <a:r>
              <a:rPr lang="zh-CN" altLang="en-US" dirty="0">
                <a:latin typeface="+mn-ea"/>
              </a:rPr>
              <a:t>位以上，使得运算代价很高 ，尤其速度较慢 ；</a:t>
            </a:r>
            <a:endParaRPr lang="en-US" altLang="zh-CN" dirty="0">
              <a:latin typeface="+mn-ea"/>
            </a:endParaRPr>
          </a:p>
          <a:p>
            <a:pPr marL="285750" indent="-285750">
              <a:buClr>
                <a:schemeClr val="accent1"/>
              </a:buClr>
              <a:buFont typeface="Segoe UI Symbol" panose="020B0502040204020203" pitchFamily="34" charset="0"/>
              <a:buChar char="❐"/>
            </a:pPr>
            <a:r>
              <a:rPr lang="zh-CN" altLang="en-US" dirty="0">
                <a:latin typeface="+mn-ea"/>
              </a:rPr>
              <a:t>速度较慢，比经典的分组加密算法（如</a:t>
            </a:r>
            <a:r>
              <a:rPr lang="en-US" altLang="zh-CN" dirty="0">
                <a:latin typeface="+mn-ea"/>
              </a:rPr>
              <a:t>DES</a:t>
            </a:r>
            <a:r>
              <a:rPr lang="zh-CN" altLang="en-US" dirty="0">
                <a:latin typeface="+mn-ea"/>
              </a:rPr>
              <a:t>）要慢</a:t>
            </a:r>
            <a:r>
              <a:rPr lang="en-US" altLang="zh-CN" dirty="0">
                <a:latin typeface="+mn-ea"/>
              </a:rPr>
              <a:t>1500</a:t>
            </a:r>
            <a:r>
              <a:rPr lang="zh-CN" altLang="en-US" dirty="0">
                <a:latin typeface="+mn-ea"/>
              </a:rPr>
              <a:t>倍。</a:t>
            </a:r>
          </a:p>
        </p:txBody>
      </p:sp>
      <p:sp>
        <p:nvSpPr>
          <p:cNvPr id="5" name="矩形 4"/>
          <p:cNvSpPr/>
          <p:nvPr/>
        </p:nvSpPr>
        <p:spPr>
          <a:xfrm>
            <a:off x="1038457" y="1203014"/>
            <a:ext cx="1569660" cy="369332"/>
          </a:xfrm>
          <a:prstGeom prst="rect">
            <a:avLst/>
          </a:prstGeom>
          <a:noFill/>
        </p:spPr>
        <p:txBody>
          <a:bodyPr wrap="none">
            <a:spAutoFit/>
          </a:bodyPr>
          <a:lstStyle/>
          <a:p>
            <a:r>
              <a:rPr lang="en-US" altLang="zh-CN" dirty="0">
                <a:latin typeface="+mn-ea"/>
              </a:rPr>
              <a:t>5</a:t>
            </a:r>
            <a:r>
              <a:rPr lang="zh-CN" altLang="en-US" dirty="0">
                <a:latin typeface="+mn-ea"/>
              </a:rPr>
              <a:t>、</a:t>
            </a:r>
            <a:r>
              <a:rPr lang="en-US" altLang="zh-CN" dirty="0">
                <a:latin typeface="+mn-ea"/>
              </a:rPr>
              <a:t>RSA</a:t>
            </a:r>
            <a:r>
              <a:rPr lang="zh-CN" altLang="en-US" dirty="0">
                <a:latin typeface="+mn-ea"/>
              </a:rPr>
              <a:t>的优点</a:t>
            </a:r>
          </a:p>
        </p:txBody>
      </p:sp>
      <p:sp>
        <p:nvSpPr>
          <p:cNvPr id="6" name="矩形 5"/>
          <p:cNvSpPr/>
          <p:nvPr/>
        </p:nvSpPr>
        <p:spPr>
          <a:xfrm>
            <a:off x="1038457" y="1826687"/>
            <a:ext cx="7240570" cy="646331"/>
          </a:xfrm>
          <a:prstGeom prst="rect">
            <a:avLst/>
          </a:prstGeom>
        </p:spPr>
        <p:txBody>
          <a:bodyPr wrap="square">
            <a:spAutoFit/>
          </a:bodyPr>
          <a:lstStyle/>
          <a:p>
            <a:r>
              <a:rPr lang="zh-CN" altLang="en-US" dirty="0"/>
              <a:t>既可用于加密，也可用于数字签名，安全性高。</a:t>
            </a:r>
            <a:r>
              <a:rPr lang="en-US" altLang="zh-CN" dirty="0"/>
              <a:t>RSA </a:t>
            </a:r>
            <a:r>
              <a:rPr lang="zh-CN" altLang="en-US" dirty="0"/>
              <a:t>密码已成为目前应用最广泛的公开密钥密码 。</a:t>
            </a:r>
          </a:p>
        </p:txBody>
      </p:sp>
      <p:sp>
        <p:nvSpPr>
          <p:cNvPr id="7" name="矩形 6"/>
          <p:cNvSpPr/>
          <p:nvPr/>
        </p:nvSpPr>
        <p:spPr>
          <a:xfrm>
            <a:off x="1038457" y="2727359"/>
            <a:ext cx="1569660" cy="369332"/>
          </a:xfrm>
          <a:prstGeom prst="rect">
            <a:avLst/>
          </a:prstGeom>
          <a:noFill/>
        </p:spPr>
        <p:txBody>
          <a:bodyPr wrap="none">
            <a:spAutoFit/>
          </a:bodyPr>
          <a:lstStyle/>
          <a:p>
            <a:r>
              <a:rPr lang="en-US" altLang="zh-CN" dirty="0">
                <a:latin typeface="+mn-ea"/>
              </a:rPr>
              <a:t>6</a:t>
            </a:r>
            <a:r>
              <a:rPr lang="zh-CN" altLang="en-US" dirty="0">
                <a:latin typeface="+mn-ea"/>
              </a:rPr>
              <a:t>、</a:t>
            </a:r>
            <a:r>
              <a:rPr lang="en-US" altLang="zh-CN" dirty="0">
                <a:latin typeface="+mn-ea"/>
              </a:rPr>
              <a:t>RSA </a:t>
            </a:r>
            <a:r>
              <a:rPr lang="zh-CN" altLang="en-US" dirty="0">
                <a:latin typeface="+mn-ea"/>
              </a:rPr>
              <a:t>缺点 </a:t>
            </a:r>
          </a:p>
        </p:txBody>
      </p:sp>
      <p:sp>
        <p:nvSpPr>
          <p:cNvPr id="8" name="矩形 7"/>
          <p:cNvSpPr/>
          <p:nvPr/>
        </p:nvSpPr>
        <p:spPr>
          <a:xfrm>
            <a:off x="1038455" y="4805702"/>
            <a:ext cx="7397090" cy="923330"/>
          </a:xfrm>
          <a:prstGeom prst="rect">
            <a:avLst/>
          </a:prstGeom>
        </p:spPr>
        <p:txBody>
          <a:bodyPr wrap="square">
            <a:spAutoFit/>
          </a:bodyPr>
          <a:lstStyle/>
          <a:p>
            <a:r>
              <a:rPr lang="zh-CN" altLang="en-US" dirty="0"/>
              <a:t>通常的做法：先用对称密码算法对大量用户数据进行加密之后用 </a:t>
            </a:r>
            <a:r>
              <a:rPr lang="en-US" altLang="zh-CN" dirty="0"/>
              <a:t>RSA </a:t>
            </a:r>
            <a:r>
              <a:rPr lang="zh-CN" altLang="en-US" dirty="0"/>
              <a:t>将对称加密算法的密钥进行加密，最后进行对称密钥的传输和交换，即混合加密体制。</a:t>
            </a:r>
          </a:p>
        </p:txBody>
      </p:sp>
      <p:sp>
        <p:nvSpPr>
          <p:cNvPr id="9" name="矩形 8">
            <a:extLst>
              <a:ext uri="{FF2B5EF4-FFF2-40B4-BE49-F238E27FC236}">
                <a16:creationId xmlns:a16="http://schemas.microsoft.com/office/drawing/2014/main" id="{44A82E59-E9CF-4FD0-B387-29D28CD47C07}"/>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17409200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A82E59-E9CF-4FD0-B387-29D28CD47C07}"/>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4" name="矩形 3">
            <a:extLst>
              <a:ext uri="{FF2B5EF4-FFF2-40B4-BE49-F238E27FC236}">
                <a16:creationId xmlns:a16="http://schemas.microsoft.com/office/drawing/2014/main" id="{A9797244-F927-4FBF-9947-2DBE906F6A1A}"/>
              </a:ext>
            </a:extLst>
          </p:cNvPr>
          <p:cNvSpPr/>
          <p:nvPr/>
        </p:nvSpPr>
        <p:spPr>
          <a:xfrm>
            <a:off x="950039" y="1167580"/>
            <a:ext cx="3647152" cy="369332"/>
          </a:xfrm>
          <a:prstGeom prst="rect">
            <a:avLst/>
          </a:prstGeom>
        </p:spPr>
        <p:txBody>
          <a:bodyPr wrap="none">
            <a:spAutoFit/>
          </a:bodyPr>
          <a:lstStyle/>
          <a:p>
            <a:r>
              <a:rPr lang="zh-CN" altLang="en-US" dirty="0"/>
              <a:t>三、其他一些著名的公钥密码体制</a:t>
            </a:r>
          </a:p>
        </p:txBody>
      </p:sp>
      <p:sp>
        <p:nvSpPr>
          <p:cNvPr id="5" name="文本框 4"/>
          <p:cNvSpPr txBox="1"/>
          <p:nvPr/>
        </p:nvSpPr>
        <p:spPr>
          <a:xfrm>
            <a:off x="950039" y="1765426"/>
            <a:ext cx="7487215" cy="646331"/>
          </a:xfrm>
          <a:prstGeom prst="rect">
            <a:avLst/>
          </a:prstGeom>
          <a:noFill/>
        </p:spPr>
        <p:txBody>
          <a:bodyPr wrap="square" rtlCol="0">
            <a:spAutoFit/>
          </a:bodyPr>
          <a:lstStyle/>
          <a:p>
            <a:r>
              <a:rPr lang="zh-CN" altLang="en-US" dirty="0"/>
              <a:t>除了</a:t>
            </a:r>
            <a:r>
              <a:rPr lang="en-US" altLang="zh-CN" dirty="0"/>
              <a:t>RSA</a:t>
            </a:r>
            <a:r>
              <a:rPr lang="zh-CN" altLang="en-US" dirty="0"/>
              <a:t>外，还有一些比较著名的公钥密码体制，如椭圆曲线密码体制、</a:t>
            </a:r>
            <a:r>
              <a:rPr lang="en-US" altLang="zh-CN" dirty="0"/>
              <a:t>DSS</a:t>
            </a:r>
            <a:r>
              <a:rPr lang="zh-CN" altLang="en-US" dirty="0"/>
              <a:t>密码体制等。</a:t>
            </a:r>
          </a:p>
        </p:txBody>
      </p:sp>
      <p:sp>
        <p:nvSpPr>
          <p:cNvPr id="6" name="文本框 5"/>
          <p:cNvSpPr txBox="1"/>
          <p:nvPr/>
        </p:nvSpPr>
        <p:spPr>
          <a:xfrm>
            <a:off x="950039" y="2640271"/>
            <a:ext cx="7206558" cy="646331"/>
          </a:xfrm>
          <a:prstGeom prst="rect">
            <a:avLst/>
          </a:prstGeom>
          <a:noFill/>
        </p:spPr>
        <p:txBody>
          <a:bodyPr wrap="square" rtlCol="0">
            <a:spAutoFit/>
          </a:bodyPr>
          <a:lstStyle/>
          <a:p>
            <a:r>
              <a:rPr lang="zh-CN" altLang="en-US" dirty="0"/>
              <a:t>所有非对称密码体制均建立在数学难题的基础上，主要的三个难题分别是：</a:t>
            </a:r>
          </a:p>
        </p:txBody>
      </p:sp>
      <p:sp>
        <p:nvSpPr>
          <p:cNvPr id="7" name="矩形 6"/>
          <p:cNvSpPr/>
          <p:nvPr/>
        </p:nvSpPr>
        <p:spPr>
          <a:xfrm>
            <a:off x="950038" y="3515116"/>
            <a:ext cx="7650753" cy="1754326"/>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t>大数因子分解难解性：典型的方法是</a:t>
            </a:r>
            <a:r>
              <a:rPr lang="en-US" altLang="zh-CN" dirty="0"/>
              <a:t>RSA</a:t>
            </a:r>
            <a:endParaRPr lang="zh-CN" altLang="en-US" dirty="0"/>
          </a:p>
          <a:p>
            <a:pPr marL="285750" indent="-285750">
              <a:lnSpc>
                <a:spcPct val="150000"/>
              </a:lnSpc>
              <a:buClr>
                <a:schemeClr val="accent1"/>
              </a:buClr>
              <a:buFont typeface="Arial Unicode MS" panose="020B0604020202020204" pitchFamily="34" charset="-122"/>
              <a:buChar char="❏"/>
            </a:pPr>
            <a:r>
              <a:rPr lang="zh-CN" altLang="en-US" dirty="0"/>
              <a:t>离散对数难解性：典型的方法如</a:t>
            </a:r>
            <a:r>
              <a:rPr lang="en-US" altLang="zh-CN" dirty="0"/>
              <a:t>Diffie-Hellman</a:t>
            </a:r>
            <a:r>
              <a:rPr lang="zh-CN" altLang="en-US" dirty="0"/>
              <a:t>密钥交换算法、</a:t>
            </a:r>
            <a:r>
              <a:rPr lang="en-US" altLang="zh-CN" dirty="0" err="1"/>
              <a:t>ElGamal</a:t>
            </a:r>
            <a:r>
              <a:rPr lang="zh-CN" altLang="en-US" dirty="0"/>
              <a:t>算法、</a:t>
            </a:r>
            <a:r>
              <a:rPr lang="en-US" altLang="zh-CN" dirty="0"/>
              <a:t>DSS</a:t>
            </a:r>
            <a:r>
              <a:rPr lang="zh-CN" altLang="en-US" dirty="0"/>
              <a:t>算法等。</a:t>
            </a:r>
          </a:p>
          <a:p>
            <a:pPr marL="285750" indent="-285750">
              <a:lnSpc>
                <a:spcPct val="150000"/>
              </a:lnSpc>
              <a:buClr>
                <a:schemeClr val="accent1"/>
              </a:buClr>
              <a:buFont typeface="Arial Unicode MS" panose="020B0604020202020204" pitchFamily="34" charset="-122"/>
              <a:buChar char="❏"/>
            </a:pPr>
            <a:r>
              <a:rPr lang="zh-CN" altLang="en-US" dirty="0"/>
              <a:t>椭圆曲线离散对数难解性：典型的方法如椭圆曲线密码体制（</a:t>
            </a:r>
            <a:r>
              <a:rPr lang="en-US" altLang="zh-CN" dirty="0"/>
              <a:t>ECC</a:t>
            </a:r>
            <a:r>
              <a:rPr lang="zh-CN" altLang="en-US" dirty="0"/>
              <a:t>）。</a:t>
            </a:r>
          </a:p>
        </p:txBody>
      </p:sp>
    </p:spTree>
    <p:extLst>
      <p:ext uri="{BB962C8B-B14F-4D97-AF65-F5344CB8AC3E}">
        <p14:creationId xmlns:p14="http://schemas.microsoft.com/office/powerpoint/2010/main" val="39427247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A82E59-E9CF-4FD0-B387-29D28CD47C07}"/>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4" name="矩形 3"/>
          <p:cNvSpPr/>
          <p:nvPr/>
        </p:nvSpPr>
        <p:spPr>
          <a:xfrm>
            <a:off x="910911" y="1261624"/>
            <a:ext cx="3480440" cy="369332"/>
          </a:xfrm>
          <a:prstGeom prst="rect">
            <a:avLst/>
          </a:prstGeom>
        </p:spPr>
        <p:txBody>
          <a:bodyPr wrap="none">
            <a:spAutoFit/>
          </a:bodyPr>
          <a:lstStyle/>
          <a:p>
            <a:r>
              <a:rPr lang="en-US" altLang="zh-CN" dirty="0"/>
              <a:t>1</a:t>
            </a:r>
            <a:r>
              <a:rPr lang="zh-CN" altLang="en-US" dirty="0"/>
              <a:t>、</a:t>
            </a:r>
            <a:r>
              <a:rPr lang="en-US" altLang="zh-CN" dirty="0"/>
              <a:t>Diffie-Hellman</a:t>
            </a:r>
            <a:r>
              <a:rPr lang="zh-CN" altLang="en-US" dirty="0"/>
              <a:t>密钥交换算法</a:t>
            </a:r>
          </a:p>
        </p:txBody>
      </p:sp>
      <p:sp>
        <p:nvSpPr>
          <p:cNvPr id="2" name="矩形 1">
            <a:extLst>
              <a:ext uri="{FF2B5EF4-FFF2-40B4-BE49-F238E27FC236}">
                <a16:creationId xmlns:a16="http://schemas.microsoft.com/office/drawing/2014/main" id="{36EB90DC-E599-4BF8-8197-CC5378ACF63A}"/>
              </a:ext>
            </a:extLst>
          </p:cNvPr>
          <p:cNvSpPr/>
          <p:nvPr/>
        </p:nvSpPr>
        <p:spPr>
          <a:xfrm>
            <a:off x="910911" y="1836112"/>
            <a:ext cx="7589520" cy="369332"/>
          </a:xfrm>
          <a:prstGeom prst="rect">
            <a:avLst/>
          </a:prstGeom>
        </p:spPr>
        <p:txBody>
          <a:bodyPr wrap="square">
            <a:spAutoFit/>
          </a:bodyPr>
          <a:lstStyle/>
          <a:p>
            <a:pPr>
              <a:spcAft>
                <a:spcPts val="0"/>
              </a:spcAft>
            </a:pPr>
            <a:r>
              <a:rPr lang="en-US" altLang="zh-CN" dirty="0">
                <a:solidFill>
                  <a:srgbClr val="000000"/>
                </a:solidFill>
                <a:latin typeface="+mn-ea"/>
              </a:rPr>
              <a:t>Diffie-Hellman</a:t>
            </a:r>
            <a:r>
              <a:rPr lang="zh-CN" altLang="en-US" dirty="0">
                <a:solidFill>
                  <a:srgbClr val="000000"/>
                </a:solidFill>
                <a:latin typeface="+mn-ea"/>
              </a:rPr>
              <a:t>密钥交换算法的有效性依赖于计算离散对数的难度。</a:t>
            </a:r>
            <a:endParaRPr lang="zh-CN" altLang="en-US" b="0" i="0" dirty="0">
              <a:solidFill>
                <a:srgbClr val="000000"/>
              </a:solidFill>
              <a:effectLst/>
              <a:latin typeface="+mn-ea"/>
            </a:endParaRPr>
          </a:p>
        </p:txBody>
      </p:sp>
      <p:sp>
        <p:nvSpPr>
          <p:cNvPr id="5" name="矩形 4">
            <a:extLst>
              <a:ext uri="{FF2B5EF4-FFF2-40B4-BE49-F238E27FC236}">
                <a16:creationId xmlns:a16="http://schemas.microsoft.com/office/drawing/2014/main" id="{501919D6-F411-4021-AF32-070CE0EBB9EA}"/>
              </a:ext>
            </a:extLst>
          </p:cNvPr>
          <p:cNvSpPr/>
          <p:nvPr/>
        </p:nvSpPr>
        <p:spPr>
          <a:xfrm>
            <a:off x="910911" y="3764162"/>
            <a:ext cx="7456050" cy="646331"/>
          </a:xfrm>
          <a:prstGeom prst="rect">
            <a:avLst/>
          </a:prstGeom>
        </p:spPr>
        <p:txBody>
          <a:bodyPr wrap="square">
            <a:spAutoFit/>
          </a:bodyPr>
          <a:lstStyle/>
          <a:p>
            <a:pPr>
              <a:spcAft>
                <a:spcPts val="0"/>
              </a:spcAft>
            </a:pPr>
            <a:r>
              <a:rPr lang="en-US" altLang="zh-CN" i="1" dirty="0">
                <a:solidFill>
                  <a:srgbClr val="000000"/>
                </a:solidFill>
                <a:latin typeface="Verdana" panose="020B0604030504040204" pitchFamily="34" charset="0"/>
              </a:rPr>
              <a:t>a</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mod </a:t>
            </a:r>
            <a:r>
              <a:rPr lang="en-US" altLang="zh-CN" i="1" dirty="0">
                <a:solidFill>
                  <a:srgbClr val="000000"/>
                </a:solidFill>
                <a:latin typeface="Verdana" panose="020B0604030504040204" pitchFamily="34" charset="0"/>
              </a:rPr>
              <a:t>p</a:t>
            </a:r>
            <a:r>
              <a:rPr lang="en-US" altLang="zh-CN" dirty="0">
                <a:solidFill>
                  <a:srgbClr val="000000"/>
                </a:solidFill>
                <a:latin typeface="Verdana" panose="020B0604030504040204" pitchFamily="34" charset="0"/>
              </a:rPr>
              <a:t>, </a:t>
            </a:r>
            <a:r>
              <a:rPr lang="en-US" altLang="zh-CN" i="1" dirty="0">
                <a:solidFill>
                  <a:srgbClr val="000000"/>
                </a:solidFill>
                <a:latin typeface="Verdana" panose="020B0604030504040204" pitchFamily="34" charset="0"/>
              </a:rPr>
              <a:t>a</a:t>
            </a:r>
            <a:r>
              <a:rPr lang="en-US" altLang="zh-CN" baseline="30000"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mod </a:t>
            </a:r>
            <a:r>
              <a:rPr lang="en-US" altLang="zh-CN" i="1" dirty="0">
                <a:solidFill>
                  <a:srgbClr val="000000"/>
                </a:solidFill>
                <a:latin typeface="Verdana" panose="020B0604030504040204" pitchFamily="34" charset="0"/>
              </a:rPr>
              <a:t>p</a:t>
            </a:r>
            <a:r>
              <a:rPr lang="en-US" altLang="zh-CN" dirty="0">
                <a:solidFill>
                  <a:srgbClr val="000000"/>
                </a:solidFill>
                <a:latin typeface="Verdana" panose="020B0604030504040204" pitchFamily="34" charset="0"/>
              </a:rPr>
              <a:t>, ..., </a:t>
            </a:r>
            <a:r>
              <a:rPr lang="en-US" altLang="zh-CN" i="1" dirty="0">
                <a:solidFill>
                  <a:srgbClr val="000000"/>
                </a:solidFill>
                <a:latin typeface="Verdana" panose="020B0604030504040204" pitchFamily="34" charset="0"/>
              </a:rPr>
              <a:t>a</a:t>
            </a:r>
            <a:r>
              <a:rPr lang="en-US" altLang="zh-CN" baseline="30000" dirty="0">
                <a:solidFill>
                  <a:srgbClr val="000000"/>
                </a:solidFill>
                <a:latin typeface="Verdana" panose="020B0604030504040204" pitchFamily="34" charset="0"/>
              </a:rPr>
              <a:t>p-1</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mod </a:t>
            </a:r>
            <a:r>
              <a:rPr lang="en-US" altLang="zh-CN" i="1" dirty="0">
                <a:solidFill>
                  <a:srgbClr val="000000"/>
                </a:solidFill>
                <a:latin typeface="Verdana" panose="020B0604030504040204" pitchFamily="34" charset="0"/>
              </a:rPr>
              <a:t>p</a:t>
            </a:r>
            <a:endParaRPr lang="zh-CN" altLang="en-US" dirty="0">
              <a:solidFill>
                <a:srgbClr val="000000"/>
              </a:solidFill>
              <a:latin typeface="Verdana" panose="020B0604030504040204" pitchFamily="34" charset="0"/>
            </a:endParaRPr>
          </a:p>
          <a:p>
            <a:pPr>
              <a:spcAft>
                <a:spcPts val="0"/>
              </a:spcAft>
            </a:pPr>
            <a:r>
              <a:rPr lang="zh-CN" altLang="en-US" dirty="0">
                <a:solidFill>
                  <a:srgbClr val="000000"/>
                </a:solidFill>
                <a:latin typeface="SimSun" panose="02010600030101010101" pitchFamily="2" charset="-122"/>
                <a:ea typeface="SimSun" panose="02010600030101010101" pitchFamily="2" charset="-122"/>
              </a:rPr>
              <a:t>是各不相同的整数，并且以某种排列方式组成了从</a:t>
            </a:r>
            <a:r>
              <a:rPr lang="en-US" altLang="zh-CN" dirty="0">
                <a:solidFill>
                  <a:srgbClr val="000000"/>
                </a:solidFill>
                <a:latin typeface="Verdana" panose="020B0604030504040204" pitchFamily="34" charset="0"/>
              </a:rPr>
              <a:t>1</a:t>
            </a:r>
            <a:r>
              <a:rPr lang="zh-CN" altLang="en-US" dirty="0">
                <a:solidFill>
                  <a:srgbClr val="000000"/>
                </a:solidFill>
                <a:latin typeface="SimSun" panose="02010600030101010101" pitchFamily="2" charset="-122"/>
                <a:ea typeface="SimSun" panose="02010600030101010101" pitchFamily="2" charset="-122"/>
              </a:rPr>
              <a:t>到</a:t>
            </a:r>
            <a:r>
              <a:rPr lang="en-US" altLang="zh-CN" i="1" dirty="0">
                <a:solidFill>
                  <a:srgbClr val="000000"/>
                </a:solidFill>
                <a:latin typeface="Verdana" panose="020B0604030504040204" pitchFamily="34" charset="0"/>
              </a:rPr>
              <a:t>p</a:t>
            </a:r>
            <a:r>
              <a:rPr lang="en-US" altLang="zh-CN" dirty="0">
                <a:solidFill>
                  <a:srgbClr val="000000"/>
                </a:solidFill>
                <a:latin typeface="Verdana" panose="020B0604030504040204" pitchFamily="34" charset="0"/>
              </a:rPr>
              <a:t>-1</a:t>
            </a:r>
            <a:r>
              <a:rPr lang="zh-CN" altLang="en-US" dirty="0">
                <a:solidFill>
                  <a:srgbClr val="000000"/>
                </a:solidFill>
                <a:latin typeface="SimSun" panose="02010600030101010101" pitchFamily="2" charset="-122"/>
                <a:ea typeface="SimSun" panose="02010600030101010101" pitchFamily="2" charset="-122"/>
              </a:rPr>
              <a:t>的所有整数。</a:t>
            </a:r>
            <a:endParaRPr lang="zh-CN" altLang="en-US" dirty="0">
              <a:solidFill>
                <a:srgbClr val="000000"/>
              </a:solidFill>
              <a:latin typeface="Verdana" panose="020B0604030504040204" pitchFamily="34" charset="0"/>
            </a:endParaRPr>
          </a:p>
        </p:txBody>
      </p:sp>
      <p:sp>
        <p:nvSpPr>
          <p:cNvPr id="6" name="矩形 5">
            <a:extLst>
              <a:ext uri="{FF2B5EF4-FFF2-40B4-BE49-F238E27FC236}">
                <a16:creationId xmlns:a16="http://schemas.microsoft.com/office/drawing/2014/main" id="{EF79F1DE-FAB7-40F3-A57F-755EABE48F9D}"/>
              </a:ext>
            </a:extLst>
          </p:cNvPr>
          <p:cNvSpPr/>
          <p:nvPr/>
        </p:nvSpPr>
        <p:spPr>
          <a:xfrm>
            <a:off x="910911" y="2915354"/>
            <a:ext cx="7478201" cy="646331"/>
          </a:xfrm>
          <a:prstGeom prst="rect">
            <a:avLst/>
          </a:prstGeom>
        </p:spPr>
        <p:txBody>
          <a:bodyPr wrap="square">
            <a:spAutoFit/>
          </a:bodyPr>
          <a:lstStyle/>
          <a:p>
            <a:r>
              <a:rPr lang="zh-CN" altLang="en-US" dirty="0">
                <a:solidFill>
                  <a:srgbClr val="000000"/>
                </a:solidFill>
                <a:latin typeface="+mn-ea"/>
              </a:rPr>
              <a:t>一个素数</a:t>
            </a:r>
            <a:r>
              <a:rPr lang="en-US" altLang="zh-CN" i="1" dirty="0">
                <a:solidFill>
                  <a:srgbClr val="000000"/>
                </a:solidFill>
                <a:latin typeface="+mn-ea"/>
              </a:rPr>
              <a:t>p</a:t>
            </a:r>
            <a:r>
              <a:rPr lang="zh-CN" altLang="en-US" dirty="0">
                <a:solidFill>
                  <a:srgbClr val="000000"/>
                </a:solidFill>
                <a:latin typeface="+mn-ea"/>
              </a:rPr>
              <a:t>的原根，为其各次幂产生从</a:t>
            </a:r>
            <a:r>
              <a:rPr lang="en-US" altLang="zh-CN" dirty="0">
                <a:solidFill>
                  <a:srgbClr val="000000"/>
                </a:solidFill>
                <a:latin typeface="+mn-ea"/>
              </a:rPr>
              <a:t>1 </a:t>
            </a:r>
            <a:r>
              <a:rPr lang="zh-CN" altLang="en-US" dirty="0">
                <a:solidFill>
                  <a:srgbClr val="000000"/>
                </a:solidFill>
                <a:latin typeface="+mn-ea"/>
              </a:rPr>
              <a:t>到</a:t>
            </a:r>
            <a:r>
              <a:rPr lang="en-US" altLang="zh-CN" i="1" dirty="0">
                <a:solidFill>
                  <a:srgbClr val="000000"/>
                </a:solidFill>
                <a:latin typeface="+mn-ea"/>
              </a:rPr>
              <a:t>p</a:t>
            </a:r>
            <a:r>
              <a:rPr lang="en-US" altLang="zh-CN" dirty="0">
                <a:solidFill>
                  <a:srgbClr val="000000"/>
                </a:solidFill>
                <a:latin typeface="+mn-ea"/>
              </a:rPr>
              <a:t>-1</a:t>
            </a:r>
            <a:r>
              <a:rPr lang="zh-CN" altLang="en-US" dirty="0">
                <a:solidFill>
                  <a:srgbClr val="000000"/>
                </a:solidFill>
                <a:latin typeface="+mn-ea"/>
              </a:rPr>
              <a:t>的所有整数根，也就是说，如果</a:t>
            </a:r>
            <a:r>
              <a:rPr lang="en-US" altLang="zh-CN" i="1" dirty="0">
                <a:solidFill>
                  <a:srgbClr val="000000"/>
                </a:solidFill>
                <a:latin typeface="+mn-ea"/>
              </a:rPr>
              <a:t>a</a:t>
            </a:r>
            <a:r>
              <a:rPr lang="zh-CN" altLang="en-US" dirty="0">
                <a:solidFill>
                  <a:srgbClr val="000000"/>
                </a:solidFill>
                <a:latin typeface="+mn-ea"/>
              </a:rPr>
              <a:t>是素数</a:t>
            </a:r>
            <a:r>
              <a:rPr lang="en-US" altLang="zh-CN" i="1" dirty="0">
                <a:solidFill>
                  <a:srgbClr val="000000"/>
                </a:solidFill>
                <a:latin typeface="+mn-ea"/>
              </a:rPr>
              <a:t>p</a:t>
            </a:r>
            <a:r>
              <a:rPr lang="zh-CN" altLang="en-US" dirty="0">
                <a:solidFill>
                  <a:srgbClr val="000000"/>
                </a:solidFill>
                <a:latin typeface="+mn-ea"/>
              </a:rPr>
              <a:t>的一个原根，那么数值：</a:t>
            </a:r>
            <a:endParaRPr lang="zh-CN" altLang="en-US" dirty="0"/>
          </a:p>
        </p:txBody>
      </p:sp>
      <p:sp>
        <p:nvSpPr>
          <p:cNvPr id="7" name="矩形 6">
            <a:extLst>
              <a:ext uri="{FF2B5EF4-FFF2-40B4-BE49-F238E27FC236}">
                <a16:creationId xmlns:a16="http://schemas.microsoft.com/office/drawing/2014/main" id="{0DF9B7B8-0E12-4F15-B32B-6AE8D6615E7E}"/>
              </a:ext>
            </a:extLst>
          </p:cNvPr>
          <p:cNvSpPr/>
          <p:nvPr/>
        </p:nvSpPr>
        <p:spPr>
          <a:xfrm>
            <a:off x="910911" y="2343545"/>
            <a:ext cx="1685077" cy="369332"/>
          </a:xfrm>
          <a:prstGeom prst="rect">
            <a:avLst/>
          </a:prstGeom>
        </p:spPr>
        <p:txBody>
          <a:bodyPr wrap="none">
            <a:spAutoFit/>
          </a:bodyPr>
          <a:lstStyle/>
          <a:p>
            <a:r>
              <a:rPr lang="zh-CN" altLang="en-US" dirty="0">
                <a:solidFill>
                  <a:srgbClr val="000000"/>
                </a:solidFill>
                <a:latin typeface="+mn-ea"/>
              </a:rPr>
              <a:t>（</a:t>
            </a:r>
            <a:r>
              <a:rPr lang="en-US" altLang="zh-CN" dirty="0">
                <a:solidFill>
                  <a:srgbClr val="000000"/>
                </a:solidFill>
                <a:latin typeface="+mn-ea"/>
              </a:rPr>
              <a:t>1</a:t>
            </a:r>
            <a:r>
              <a:rPr lang="zh-CN" altLang="en-US" dirty="0">
                <a:solidFill>
                  <a:srgbClr val="000000"/>
                </a:solidFill>
                <a:latin typeface="+mn-ea"/>
              </a:rPr>
              <a:t>）离散对数</a:t>
            </a:r>
            <a:endParaRPr lang="zh-CN" altLang="en-US" dirty="0"/>
          </a:p>
        </p:txBody>
      </p:sp>
      <p:sp>
        <p:nvSpPr>
          <p:cNvPr id="8" name="矩形 7">
            <a:extLst>
              <a:ext uri="{FF2B5EF4-FFF2-40B4-BE49-F238E27FC236}">
                <a16:creationId xmlns:a16="http://schemas.microsoft.com/office/drawing/2014/main" id="{EE37D6CF-6E1B-40EB-BA54-F5D5F50EC4EA}"/>
              </a:ext>
            </a:extLst>
          </p:cNvPr>
          <p:cNvSpPr/>
          <p:nvPr/>
        </p:nvSpPr>
        <p:spPr>
          <a:xfrm>
            <a:off x="910910" y="5756588"/>
            <a:ext cx="7318689" cy="369332"/>
          </a:xfrm>
          <a:prstGeom prst="rect">
            <a:avLst/>
          </a:prstGeom>
        </p:spPr>
        <p:txBody>
          <a:bodyPr wrap="square">
            <a:spAutoFit/>
          </a:bodyPr>
          <a:lstStyle/>
          <a:p>
            <a:pPr>
              <a:spcAft>
                <a:spcPts val="0"/>
              </a:spcAft>
            </a:pPr>
            <a:r>
              <a:rPr lang="zh-CN" altLang="en-US" dirty="0">
                <a:solidFill>
                  <a:srgbClr val="000000"/>
                </a:solidFill>
                <a:latin typeface="SimSun" panose="02010600030101010101" pitchFamily="2" charset="-122"/>
                <a:ea typeface="SimSun" panose="02010600030101010101" pitchFamily="2" charset="-122"/>
              </a:rPr>
              <a:t>指数</a:t>
            </a:r>
            <a:r>
              <a:rPr lang="en-US" altLang="zh-CN" i="1" dirty="0" err="1">
                <a:solidFill>
                  <a:srgbClr val="000000"/>
                </a:solidFill>
                <a:latin typeface="Verdana" panose="020B0604030504040204" pitchFamily="34" charset="0"/>
              </a:rPr>
              <a:t>i</a:t>
            </a:r>
            <a:r>
              <a:rPr lang="zh-CN" altLang="en-US" dirty="0">
                <a:solidFill>
                  <a:srgbClr val="000000"/>
                </a:solidFill>
                <a:latin typeface="SimSun" panose="02010600030101010101" pitchFamily="2" charset="-122"/>
                <a:ea typeface="SimSun" panose="02010600030101010101" pitchFamily="2" charset="-122"/>
              </a:rPr>
              <a:t>称为</a:t>
            </a:r>
            <a:r>
              <a:rPr lang="en-US" altLang="zh-CN" i="1" dirty="0">
                <a:solidFill>
                  <a:srgbClr val="000000"/>
                </a:solidFill>
                <a:latin typeface="Verdana" panose="020B0604030504040204" pitchFamily="34" charset="0"/>
              </a:rPr>
              <a:t>b</a:t>
            </a:r>
            <a:r>
              <a:rPr lang="zh-CN" altLang="en-US" dirty="0">
                <a:solidFill>
                  <a:srgbClr val="000000"/>
                </a:solidFill>
                <a:latin typeface="SimSun" panose="02010600030101010101" pitchFamily="2" charset="-122"/>
                <a:ea typeface="SimSun" panose="02010600030101010101" pitchFamily="2" charset="-122"/>
              </a:rPr>
              <a:t>的以</a:t>
            </a:r>
            <a:r>
              <a:rPr lang="en-US" altLang="zh-CN" i="1" dirty="0">
                <a:solidFill>
                  <a:srgbClr val="000000"/>
                </a:solidFill>
                <a:latin typeface="Verdana" panose="020B0604030504040204" pitchFamily="34" charset="0"/>
              </a:rPr>
              <a:t>a</a:t>
            </a:r>
            <a:r>
              <a:rPr lang="zh-CN" altLang="en-US" dirty="0">
                <a:solidFill>
                  <a:srgbClr val="000000"/>
                </a:solidFill>
                <a:latin typeface="SimSun" panose="02010600030101010101" pitchFamily="2" charset="-122"/>
                <a:ea typeface="SimSun" panose="02010600030101010101" pitchFamily="2" charset="-122"/>
              </a:rPr>
              <a:t>为基数的模</a:t>
            </a:r>
            <a:r>
              <a:rPr lang="en-US" altLang="zh-CN" i="1" dirty="0">
                <a:solidFill>
                  <a:srgbClr val="000000"/>
                </a:solidFill>
                <a:latin typeface="Verdana" panose="020B0604030504040204" pitchFamily="34" charset="0"/>
              </a:rPr>
              <a:t>p</a:t>
            </a:r>
            <a:r>
              <a:rPr lang="zh-CN" altLang="en-US" dirty="0">
                <a:solidFill>
                  <a:srgbClr val="000000"/>
                </a:solidFill>
                <a:latin typeface="SimSun" panose="02010600030101010101" pitchFamily="2" charset="-122"/>
                <a:ea typeface="SimSun" panose="02010600030101010101" pitchFamily="2" charset="-122"/>
              </a:rPr>
              <a:t>的离散对数或者指数，记为</a:t>
            </a:r>
            <a:r>
              <a:rPr lang="en-US" altLang="zh-CN" dirty="0" err="1">
                <a:solidFill>
                  <a:srgbClr val="000000"/>
                </a:solidFill>
                <a:latin typeface="Verdana" panose="020B0604030504040204" pitchFamily="34" charset="0"/>
              </a:rPr>
              <a:t>ind</a:t>
            </a:r>
            <a:r>
              <a:rPr lang="en-US" altLang="zh-CN" i="1" baseline="-25000" dirty="0" err="1">
                <a:solidFill>
                  <a:srgbClr val="000000"/>
                </a:solidFill>
                <a:latin typeface="Verdana" panose="020B0604030504040204" pitchFamily="34" charset="0"/>
              </a:rPr>
              <a:t>a</a:t>
            </a:r>
            <a:r>
              <a:rPr lang="en-US" altLang="zh-CN" i="1" baseline="-25000" dirty="0">
                <a:solidFill>
                  <a:srgbClr val="000000"/>
                </a:solidFill>
                <a:latin typeface="Verdana" panose="020B0604030504040204" pitchFamily="34" charset="0"/>
              </a:rPr>
              <a:t> ,p</a:t>
            </a:r>
            <a:r>
              <a:rPr lang="en-US" altLang="zh-CN" dirty="0">
                <a:solidFill>
                  <a:srgbClr val="000000"/>
                </a:solidFill>
                <a:latin typeface="Verdana" panose="020B0604030504040204" pitchFamily="34" charset="0"/>
              </a:rPr>
              <a:t>(b)</a:t>
            </a:r>
            <a:r>
              <a:rPr lang="zh-CN" altLang="en-US" dirty="0">
                <a:solidFill>
                  <a:srgbClr val="000000"/>
                </a:solidFill>
                <a:latin typeface="SimSun" panose="02010600030101010101" pitchFamily="2" charset="-122"/>
                <a:ea typeface="SimSun" panose="02010600030101010101" pitchFamily="2" charset="-122"/>
              </a:rPr>
              <a:t>。</a:t>
            </a:r>
            <a:endParaRPr lang="zh-CN" altLang="en-US" b="0" i="0" dirty="0">
              <a:solidFill>
                <a:srgbClr val="000000"/>
              </a:solidFill>
              <a:effectLst/>
              <a:latin typeface="Verdana" panose="020B0604030504040204" pitchFamily="34" charset="0"/>
            </a:endParaRPr>
          </a:p>
        </p:txBody>
      </p:sp>
      <p:sp>
        <p:nvSpPr>
          <p:cNvPr id="9" name="矩形 8">
            <a:extLst>
              <a:ext uri="{FF2B5EF4-FFF2-40B4-BE49-F238E27FC236}">
                <a16:creationId xmlns:a16="http://schemas.microsoft.com/office/drawing/2014/main" id="{4C541756-5143-4139-BD26-8244A94C8027}"/>
              </a:ext>
            </a:extLst>
          </p:cNvPr>
          <p:cNvSpPr/>
          <p:nvPr/>
        </p:nvSpPr>
        <p:spPr>
          <a:xfrm>
            <a:off x="910911" y="4612970"/>
            <a:ext cx="8147326" cy="369332"/>
          </a:xfrm>
          <a:prstGeom prst="rect">
            <a:avLst/>
          </a:prstGeom>
        </p:spPr>
        <p:txBody>
          <a:bodyPr wrap="square">
            <a:spAutoFit/>
          </a:bodyPr>
          <a:lstStyle/>
          <a:p>
            <a:pPr>
              <a:spcAft>
                <a:spcPts val="0"/>
              </a:spcAft>
            </a:pPr>
            <a:r>
              <a:rPr lang="zh-CN" altLang="en-US" dirty="0">
                <a:solidFill>
                  <a:srgbClr val="000000"/>
                </a:solidFill>
                <a:latin typeface="SimSun" panose="02010600030101010101" pitchFamily="2" charset="-122"/>
                <a:ea typeface="SimSun" panose="02010600030101010101" pitchFamily="2" charset="-122"/>
              </a:rPr>
              <a:t>对于一个整数</a:t>
            </a:r>
            <a:r>
              <a:rPr lang="en-US" altLang="zh-CN" i="1" dirty="0">
                <a:solidFill>
                  <a:srgbClr val="000000"/>
                </a:solidFill>
                <a:latin typeface="Verdana" panose="020B0604030504040204" pitchFamily="34" charset="0"/>
              </a:rPr>
              <a:t>b</a:t>
            </a:r>
            <a:r>
              <a:rPr lang="zh-CN" altLang="en-US" dirty="0">
                <a:solidFill>
                  <a:srgbClr val="000000"/>
                </a:solidFill>
                <a:latin typeface="SimSun" panose="02010600030101010101" pitchFamily="2" charset="-122"/>
                <a:ea typeface="SimSun" panose="02010600030101010101" pitchFamily="2" charset="-122"/>
              </a:rPr>
              <a:t>和素数</a:t>
            </a:r>
            <a:r>
              <a:rPr lang="en-US" altLang="zh-CN" i="1" dirty="0">
                <a:solidFill>
                  <a:srgbClr val="000000"/>
                </a:solidFill>
                <a:latin typeface="Verdana" panose="020B0604030504040204" pitchFamily="34" charset="0"/>
              </a:rPr>
              <a:t>p</a:t>
            </a:r>
            <a:r>
              <a:rPr lang="zh-CN" altLang="en-US" dirty="0">
                <a:solidFill>
                  <a:srgbClr val="000000"/>
                </a:solidFill>
                <a:latin typeface="SimSun" panose="02010600030101010101" pitchFamily="2" charset="-122"/>
                <a:ea typeface="SimSun" panose="02010600030101010101" pitchFamily="2" charset="-122"/>
              </a:rPr>
              <a:t>的一个原根</a:t>
            </a:r>
            <a:r>
              <a:rPr lang="en-US" altLang="zh-CN" i="1" dirty="0">
                <a:solidFill>
                  <a:srgbClr val="000000"/>
                </a:solidFill>
                <a:latin typeface="Verdana" panose="020B0604030504040204" pitchFamily="34" charset="0"/>
              </a:rPr>
              <a:t>a</a:t>
            </a:r>
            <a:r>
              <a:rPr lang="zh-CN" altLang="en-US" dirty="0">
                <a:solidFill>
                  <a:srgbClr val="000000"/>
                </a:solidFill>
                <a:latin typeface="SimSun" panose="02010600030101010101" pitchFamily="2" charset="-122"/>
                <a:ea typeface="SimSun" panose="02010600030101010101" pitchFamily="2" charset="-122"/>
              </a:rPr>
              <a:t>，可以找到惟一的指数</a:t>
            </a:r>
            <a:r>
              <a:rPr lang="en-US" altLang="zh-CN" i="1" dirty="0" err="1">
                <a:solidFill>
                  <a:srgbClr val="000000"/>
                </a:solidFill>
                <a:latin typeface="Verdana" panose="020B0604030504040204" pitchFamily="34" charset="0"/>
              </a:rPr>
              <a:t>i</a:t>
            </a:r>
            <a:r>
              <a:rPr lang="zh-CN" altLang="en-US" dirty="0">
                <a:solidFill>
                  <a:srgbClr val="000000"/>
                </a:solidFill>
                <a:latin typeface="SimSun" panose="02010600030101010101" pitchFamily="2" charset="-122"/>
                <a:ea typeface="SimSun" panose="02010600030101010101" pitchFamily="2" charset="-122"/>
              </a:rPr>
              <a:t>，使得：</a:t>
            </a:r>
            <a:endParaRPr lang="zh-CN" altLang="en-US" dirty="0">
              <a:solidFill>
                <a:srgbClr val="000000"/>
              </a:solidFill>
              <a:latin typeface="Verdana" panose="020B0604030504040204" pitchFamily="34" charset="0"/>
            </a:endParaRPr>
          </a:p>
        </p:txBody>
      </p:sp>
      <p:sp>
        <p:nvSpPr>
          <p:cNvPr id="10" name="矩形 9">
            <a:extLst>
              <a:ext uri="{FF2B5EF4-FFF2-40B4-BE49-F238E27FC236}">
                <a16:creationId xmlns:a16="http://schemas.microsoft.com/office/drawing/2014/main" id="{783DFBA6-EA4B-4AE2-8561-696A2CF9F2A3}"/>
              </a:ext>
            </a:extLst>
          </p:cNvPr>
          <p:cNvSpPr/>
          <p:nvPr/>
        </p:nvSpPr>
        <p:spPr>
          <a:xfrm>
            <a:off x="1852393" y="5184779"/>
            <a:ext cx="4150495" cy="369332"/>
          </a:xfrm>
          <a:prstGeom prst="rect">
            <a:avLst/>
          </a:prstGeom>
        </p:spPr>
        <p:txBody>
          <a:bodyPr wrap="none">
            <a:spAutoFit/>
          </a:bodyPr>
          <a:lstStyle/>
          <a:p>
            <a:r>
              <a:rPr lang="zh-CN" altLang="en-US" dirty="0">
                <a:solidFill>
                  <a:srgbClr val="000000"/>
                </a:solidFill>
                <a:latin typeface="Verdana" panose="020B0604030504040204" pitchFamily="34" charset="0"/>
              </a:rPr>
              <a:t> </a:t>
            </a:r>
            <a:r>
              <a:rPr lang="en-US" altLang="zh-CN" i="1" dirty="0">
                <a:solidFill>
                  <a:srgbClr val="000000"/>
                </a:solidFill>
                <a:latin typeface="Verdana" panose="020B0604030504040204" pitchFamily="34" charset="0"/>
              </a:rPr>
              <a:t>b</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en-US" altLang="zh-CN" i="1" dirty="0" err="1">
                <a:solidFill>
                  <a:srgbClr val="000000"/>
                </a:solidFill>
                <a:latin typeface="Verdana" panose="020B0604030504040204" pitchFamily="34" charset="0"/>
              </a:rPr>
              <a:t>a</a:t>
            </a:r>
            <a:r>
              <a:rPr lang="en-US" altLang="zh-CN" i="1" baseline="30000" dirty="0" err="1">
                <a:solidFill>
                  <a:srgbClr val="000000"/>
                </a:solidFill>
                <a:latin typeface="Verdana" panose="020B0604030504040204" pitchFamily="34" charset="0"/>
              </a:rPr>
              <a:t>i</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mod </a:t>
            </a:r>
            <a:r>
              <a:rPr lang="en-US" altLang="zh-CN" i="1" dirty="0">
                <a:solidFill>
                  <a:srgbClr val="000000"/>
                </a:solidFill>
                <a:latin typeface="Verdana" panose="020B0604030504040204" pitchFamily="34" charset="0"/>
              </a:rPr>
              <a:t>p</a:t>
            </a:r>
            <a:r>
              <a:rPr lang="zh-CN" altLang="en-US" dirty="0">
                <a:solidFill>
                  <a:srgbClr val="000000"/>
                </a:solidFill>
                <a:latin typeface="Verdana" panose="020B0604030504040204" pitchFamily="34" charset="0"/>
              </a:rPr>
              <a:t>     </a:t>
            </a:r>
            <a:r>
              <a:rPr lang="zh-CN" altLang="en-US" dirty="0">
                <a:solidFill>
                  <a:srgbClr val="000000"/>
                </a:solidFill>
                <a:latin typeface="SimSun" panose="02010600030101010101" pitchFamily="2" charset="-122"/>
                <a:ea typeface="SimSun" panose="02010600030101010101" pitchFamily="2" charset="-122"/>
              </a:rPr>
              <a:t>其中</a:t>
            </a:r>
            <a:r>
              <a:rPr lang="en-US" altLang="zh-CN" dirty="0">
                <a:solidFill>
                  <a:srgbClr val="000000"/>
                </a:solidFill>
                <a:latin typeface="Verdana" panose="020B0604030504040204" pitchFamily="34" charset="0"/>
              </a:rPr>
              <a:t>0 ≤ </a:t>
            </a:r>
            <a:r>
              <a:rPr lang="en-US" altLang="zh-CN" i="1" dirty="0" err="1">
                <a:solidFill>
                  <a:srgbClr val="000000"/>
                </a:solidFill>
                <a:latin typeface="Verdana" panose="020B0604030504040204" pitchFamily="34" charset="0"/>
              </a:rPr>
              <a:t>i</a:t>
            </a:r>
            <a:r>
              <a:rPr lang="en-US" altLang="zh-CN" i="1"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p</a:t>
            </a:r>
            <a:r>
              <a:rPr lang="en-US" altLang="zh-CN" dirty="0">
                <a:solidFill>
                  <a:srgbClr val="000000"/>
                </a:solidFill>
                <a:latin typeface="Verdana" panose="020B0604030504040204" pitchFamily="34" charset="0"/>
              </a:rPr>
              <a:t>-1)</a:t>
            </a:r>
            <a:endParaRPr lang="zh-CN" altLang="en-US" dirty="0"/>
          </a:p>
        </p:txBody>
      </p:sp>
    </p:spTree>
    <p:extLst>
      <p:ext uri="{BB962C8B-B14F-4D97-AF65-F5344CB8AC3E}">
        <p14:creationId xmlns:p14="http://schemas.microsoft.com/office/powerpoint/2010/main" val="9501166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2E20EBB-C567-4C90-9DBC-171B7F075320}"/>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4" name="矩形 3">
            <a:extLst>
              <a:ext uri="{FF2B5EF4-FFF2-40B4-BE49-F238E27FC236}">
                <a16:creationId xmlns:a16="http://schemas.microsoft.com/office/drawing/2014/main" id="{82139BEA-108D-4D1B-9E1D-149AB3862507}"/>
              </a:ext>
            </a:extLst>
          </p:cNvPr>
          <p:cNvSpPr/>
          <p:nvPr/>
        </p:nvSpPr>
        <p:spPr>
          <a:xfrm>
            <a:off x="1085839" y="1190606"/>
            <a:ext cx="1685077" cy="369332"/>
          </a:xfrm>
          <a:prstGeom prst="rect">
            <a:avLst/>
          </a:prstGeom>
        </p:spPr>
        <p:txBody>
          <a:bodyPr wrap="none">
            <a:spAutoFit/>
          </a:bodyPr>
          <a:lstStyle/>
          <a:p>
            <a:r>
              <a:rPr lang="zh-CN" altLang="en-US" dirty="0">
                <a:solidFill>
                  <a:srgbClr val="000000"/>
                </a:solidFill>
                <a:latin typeface="+mn-ea"/>
              </a:rPr>
              <a:t>（</a:t>
            </a:r>
            <a:r>
              <a:rPr lang="en-US" altLang="zh-CN" dirty="0">
                <a:solidFill>
                  <a:srgbClr val="000000"/>
                </a:solidFill>
                <a:latin typeface="+mn-ea"/>
              </a:rPr>
              <a:t>2</a:t>
            </a:r>
            <a:r>
              <a:rPr lang="zh-CN" altLang="en-US" dirty="0">
                <a:solidFill>
                  <a:srgbClr val="000000"/>
                </a:solidFill>
                <a:latin typeface="+mn-ea"/>
              </a:rPr>
              <a:t>）密钥交换</a:t>
            </a:r>
            <a:endParaRPr lang="zh-CN" altLang="en-US" dirty="0"/>
          </a:p>
        </p:txBody>
      </p:sp>
      <p:sp>
        <p:nvSpPr>
          <p:cNvPr id="5" name="矩形 4">
            <a:extLst>
              <a:ext uri="{FF2B5EF4-FFF2-40B4-BE49-F238E27FC236}">
                <a16:creationId xmlns:a16="http://schemas.microsoft.com/office/drawing/2014/main" id="{264A9E75-EFC3-407D-8AA6-20524147D270}"/>
              </a:ext>
            </a:extLst>
          </p:cNvPr>
          <p:cNvSpPr/>
          <p:nvPr/>
        </p:nvSpPr>
        <p:spPr>
          <a:xfrm>
            <a:off x="1085839" y="1738211"/>
            <a:ext cx="7509521"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有两个全局公开的参数，一个素数</a:t>
            </a:r>
            <a:r>
              <a:rPr lang="en-US" altLang="zh-CN" dirty="0">
                <a:latin typeface="+mn-ea"/>
              </a:rPr>
              <a:t>q</a:t>
            </a:r>
            <a:r>
              <a:rPr lang="zh-CN" altLang="en-US" dirty="0">
                <a:latin typeface="+mn-ea"/>
              </a:rPr>
              <a:t>和一个整数</a:t>
            </a:r>
            <a:r>
              <a:rPr lang="en-US" altLang="zh-CN" dirty="0">
                <a:latin typeface="+mn-ea"/>
              </a:rPr>
              <a:t>a</a:t>
            </a:r>
            <a:r>
              <a:rPr lang="zh-CN" altLang="en-US" dirty="0">
                <a:latin typeface="+mn-ea"/>
              </a:rPr>
              <a:t>，</a:t>
            </a:r>
            <a:r>
              <a:rPr lang="en-US" altLang="zh-CN" dirty="0">
                <a:latin typeface="+mn-ea"/>
              </a:rPr>
              <a:t>a</a:t>
            </a:r>
            <a:r>
              <a:rPr lang="zh-CN" altLang="en-US" dirty="0">
                <a:latin typeface="+mn-ea"/>
              </a:rPr>
              <a:t>是</a:t>
            </a:r>
            <a:r>
              <a:rPr lang="en-US" altLang="zh-CN" dirty="0">
                <a:latin typeface="+mn-ea"/>
              </a:rPr>
              <a:t>q</a:t>
            </a:r>
            <a:r>
              <a:rPr lang="zh-CN" altLang="en-US" dirty="0">
                <a:latin typeface="+mn-ea"/>
              </a:rPr>
              <a:t>的一个原根。</a:t>
            </a:r>
          </a:p>
        </p:txBody>
      </p:sp>
      <p:sp>
        <p:nvSpPr>
          <p:cNvPr id="7" name="矩形 6">
            <a:extLst>
              <a:ext uri="{FF2B5EF4-FFF2-40B4-BE49-F238E27FC236}">
                <a16:creationId xmlns:a16="http://schemas.microsoft.com/office/drawing/2014/main" id="{7FD13510-9FAB-4B29-8A10-67DEB398A7CB}"/>
              </a:ext>
            </a:extLst>
          </p:cNvPr>
          <p:cNvSpPr/>
          <p:nvPr/>
        </p:nvSpPr>
        <p:spPr>
          <a:xfrm>
            <a:off x="1085838" y="2285816"/>
            <a:ext cx="6801855"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用户</a:t>
            </a:r>
            <a:r>
              <a:rPr lang="en-US" altLang="zh-CN" dirty="0">
                <a:latin typeface="+mn-ea"/>
              </a:rPr>
              <a:t>A</a:t>
            </a:r>
            <a:r>
              <a:rPr lang="zh-CN" altLang="en-US" dirty="0">
                <a:latin typeface="+mn-ea"/>
              </a:rPr>
              <a:t>选择一个作为私有密钥的随机数</a:t>
            </a:r>
            <a:r>
              <a:rPr lang="en-US" altLang="zh-CN" dirty="0">
                <a:latin typeface="+mn-ea"/>
              </a:rPr>
              <a:t>X</a:t>
            </a:r>
            <a:r>
              <a:rPr lang="en-US" altLang="zh-CN" baseline="-25000" dirty="0">
                <a:latin typeface="+mn-ea"/>
              </a:rPr>
              <a:t>A</a:t>
            </a:r>
            <a:r>
              <a:rPr lang="en-US" altLang="zh-CN" dirty="0">
                <a:latin typeface="+mn-ea"/>
              </a:rPr>
              <a:t>&lt;q</a:t>
            </a:r>
            <a:r>
              <a:rPr lang="zh-CN" altLang="en-US" dirty="0">
                <a:latin typeface="+mn-ea"/>
              </a:rPr>
              <a:t>，并计算公开密钥：</a:t>
            </a:r>
          </a:p>
        </p:txBody>
      </p:sp>
      <p:sp>
        <p:nvSpPr>
          <p:cNvPr id="8" name="矩形 7">
            <a:extLst>
              <a:ext uri="{FF2B5EF4-FFF2-40B4-BE49-F238E27FC236}">
                <a16:creationId xmlns:a16="http://schemas.microsoft.com/office/drawing/2014/main" id="{1353B92D-2494-4582-9847-F1EED6F16B83}"/>
              </a:ext>
            </a:extLst>
          </p:cNvPr>
          <p:cNvSpPr/>
          <p:nvPr/>
        </p:nvSpPr>
        <p:spPr>
          <a:xfrm>
            <a:off x="3344012" y="2833421"/>
            <a:ext cx="1724126" cy="369332"/>
          </a:xfrm>
          <a:prstGeom prst="rect">
            <a:avLst/>
          </a:prstGeom>
        </p:spPr>
        <p:txBody>
          <a:bodyPr wrap="none">
            <a:spAutoFit/>
          </a:bodyPr>
          <a:lstStyle/>
          <a:p>
            <a:r>
              <a:rPr lang="en-US" altLang="zh-CN" dirty="0">
                <a:solidFill>
                  <a:srgbClr val="000000"/>
                </a:solidFill>
                <a:latin typeface="Verdana" panose="020B0604030504040204" pitchFamily="34" charset="0"/>
              </a:rPr>
              <a:t>Y</a:t>
            </a:r>
            <a:r>
              <a:rPr lang="en-US" altLang="zh-CN" baseline="-25000" dirty="0">
                <a:solidFill>
                  <a:srgbClr val="000000"/>
                </a:solidFill>
                <a:latin typeface="Verdana" panose="020B0604030504040204" pitchFamily="34" charset="0"/>
              </a:rPr>
              <a:t>A</a:t>
            </a:r>
            <a:r>
              <a:rPr lang="en-US" altLang="zh-CN" dirty="0">
                <a:solidFill>
                  <a:srgbClr val="000000"/>
                </a:solidFill>
                <a:latin typeface="Verdana" panose="020B0604030504040204" pitchFamily="34" charset="0"/>
              </a:rPr>
              <a:t>=</a:t>
            </a:r>
            <a:r>
              <a:rPr lang="en-US" altLang="zh-CN" i="1" dirty="0" err="1">
                <a:solidFill>
                  <a:srgbClr val="000000"/>
                </a:solidFill>
                <a:latin typeface="Symbol" panose="05050102010706020507" pitchFamily="18" charset="2"/>
              </a:rPr>
              <a:t>a</a:t>
            </a:r>
            <a:r>
              <a:rPr lang="en-US" altLang="zh-CN" baseline="30000" dirty="0" err="1">
                <a:solidFill>
                  <a:srgbClr val="000000"/>
                </a:solidFill>
                <a:latin typeface="Verdana" panose="020B0604030504040204" pitchFamily="34" charset="0"/>
              </a:rPr>
              <a:t>X</a:t>
            </a:r>
            <a:r>
              <a:rPr lang="en-US" altLang="zh-CN" sz="750" baseline="30000" dirty="0" err="1">
                <a:solidFill>
                  <a:srgbClr val="000000"/>
                </a:solidFill>
                <a:latin typeface="Verdana" panose="020B0604030504040204" pitchFamily="34" charset="0"/>
              </a:rPr>
              <a:t>A</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mod </a:t>
            </a:r>
            <a:r>
              <a:rPr lang="en-US" altLang="zh-CN" i="1" dirty="0">
                <a:solidFill>
                  <a:srgbClr val="000000"/>
                </a:solidFill>
                <a:latin typeface="Verdana" panose="020B0604030504040204" pitchFamily="34" charset="0"/>
              </a:rPr>
              <a:t>q</a:t>
            </a:r>
            <a:endParaRPr lang="zh-CN" altLang="en-US" dirty="0"/>
          </a:p>
        </p:txBody>
      </p:sp>
      <p:sp>
        <p:nvSpPr>
          <p:cNvPr id="9" name="矩形 8">
            <a:extLst>
              <a:ext uri="{FF2B5EF4-FFF2-40B4-BE49-F238E27FC236}">
                <a16:creationId xmlns:a16="http://schemas.microsoft.com/office/drawing/2014/main" id="{FC9BAB8C-38CB-4642-9FB6-E1710F54BC66}"/>
              </a:ext>
            </a:extLst>
          </p:cNvPr>
          <p:cNvSpPr/>
          <p:nvPr/>
        </p:nvSpPr>
        <p:spPr>
          <a:xfrm>
            <a:off x="1372165" y="3381026"/>
            <a:ext cx="6563592" cy="369332"/>
          </a:xfrm>
          <a:prstGeom prst="rect">
            <a:avLst/>
          </a:prstGeom>
        </p:spPr>
        <p:txBody>
          <a:bodyPr wrap="none">
            <a:spAutoFit/>
          </a:bodyPr>
          <a:lstStyle/>
          <a:p>
            <a:r>
              <a:rPr lang="zh-CN" altLang="en-US" dirty="0"/>
              <a:t>用户</a:t>
            </a:r>
            <a:r>
              <a:rPr lang="en-US" altLang="zh-CN" dirty="0"/>
              <a:t>A</a:t>
            </a:r>
            <a:r>
              <a:rPr lang="zh-CN" altLang="en-US" dirty="0"/>
              <a:t>保护好</a:t>
            </a:r>
            <a:r>
              <a:rPr lang="en-US" altLang="zh-CN" dirty="0">
                <a:solidFill>
                  <a:prstClr val="black"/>
                </a:solidFill>
                <a:latin typeface="幼圆" panose="02010509060101010101" pitchFamily="49" charset="-122"/>
              </a:rPr>
              <a:t>X</a:t>
            </a:r>
            <a:r>
              <a:rPr lang="en-US" altLang="zh-CN" baseline="-25000" dirty="0">
                <a:solidFill>
                  <a:prstClr val="black"/>
                </a:solidFill>
                <a:latin typeface="幼圆" panose="02010509060101010101" pitchFamily="49" charset="-122"/>
              </a:rPr>
              <a:t>A</a:t>
            </a:r>
            <a:r>
              <a:rPr lang="zh-CN" altLang="en-US" dirty="0">
                <a:solidFill>
                  <a:prstClr val="black"/>
                </a:solidFill>
                <a:latin typeface="幼圆" panose="02010509060101010101" pitchFamily="49" charset="-122"/>
              </a:rPr>
              <a:t>，公开</a:t>
            </a:r>
            <a:r>
              <a:rPr lang="en-US" altLang="zh-CN" dirty="0">
                <a:solidFill>
                  <a:srgbClr val="000000"/>
                </a:solidFill>
                <a:latin typeface="Verdana" panose="020B0604030504040204" pitchFamily="34" charset="0"/>
              </a:rPr>
              <a:t>Y</a:t>
            </a:r>
            <a:r>
              <a:rPr lang="en-US" altLang="zh-CN" baseline="-25000" dirty="0">
                <a:solidFill>
                  <a:srgbClr val="000000"/>
                </a:solidFill>
                <a:latin typeface="Verdana" panose="020B0604030504040204" pitchFamily="34" charset="0"/>
              </a:rPr>
              <a:t>A</a:t>
            </a:r>
            <a:r>
              <a:rPr lang="zh-CN" altLang="en-US" dirty="0">
                <a:solidFill>
                  <a:srgbClr val="000000"/>
                </a:solidFill>
                <a:latin typeface="Verdana" panose="020B0604030504040204" pitchFamily="34" charset="0"/>
              </a:rPr>
              <a:t>。同理，用户</a:t>
            </a:r>
            <a:r>
              <a:rPr lang="en-US" altLang="zh-CN" dirty="0">
                <a:solidFill>
                  <a:srgbClr val="000000"/>
                </a:solidFill>
                <a:latin typeface="Verdana" panose="020B0604030504040204" pitchFamily="34" charset="0"/>
              </a:rPr>
              <a:t>B</a:t>
            </a:r>
            <a:r>
              <a:rPr lang="zh-CN" altLang="en-US" dirty="0">
                <a:solidFill>
                  <a:srgbClr val="000000"/>
                </a:solidFill>
                <a:latin typeface="Verdana" panose="020B0604030504040204" pitchFamily="34" charset="0"/>
              </a:rPr>
              <a:t>选择并</a:t>
            </a:r>
            <a:r>
              <a:rPr lang="zh-CN" altLang="en-US" dirty="0">
                <a:solidFill>
                  <a:prstClr val="black"/>
                </a:solidFill>
              </a:rPr>
              <a:t>保护好</a:t>
            </a:r>
            <a:r>
              <a:rPr lang="en-US" altLang="zh-CN" dirty="0">
                <a:solidFill>
                  <a:prstClr val="black"/>
                </a:solidFill>
                <a:latin typeface="幼圆" panose="02010509060101010101" pitchFamily="49" charset="-122"/>
              </a:rPr>
              <a:t>X</a:t>
            </a:r>
            <a:r>
              <a:rPr lang="en-US" altLang="zh-CN" baseline="-25000" dirty="0">
                <a:solidFill>
                  <a:prstClr val="black"/>
                </a:solidFill>
                <a:latin typeface="幼圆" panose="02010509060101010101" pitchFamily="49" charset="-122"/>
              </a:rPr>
              <a:t>B</a:t>
            </a:r>
            <a:r>
              <a:rPr lang="zh-CN" altLang="en-US" baseline="-25000" dirty="0">
                <a:solidFill>
                  <a:prstClr val="black"/>
                </a:solidFill>
                <a:latin typeface="幼圆" panose="02010509060101010101" pitchFamily="49" charset="-122"/>
              </a:rPr>
              <a:t>，</a:t>
            </a:r>
            <a:r>
              <a:rPr lang="zh-CN" altLang="en-US" dirty="0">
                <a:solidFill>
                  <a:prstClr val="black"/>
                </a:solidFill>
                <a:latin typeface="幼圆" panose="02010509060101010101" pitchFamily="49" charset="-122"/>
              </a:rPr>
              <a:t>公开</a:t>
            </a:r>
            <a:r>
              <a:rPr lang="en-US" altLang="zh-CN" dirty="0">
                <a:solidFill>
                  <a:prstClr val="black"/>
                </a:solidFill>
                <a:latin typeface="幼圆" panose="02010509060101010101" pitchFamily="49" charset="-122"/>
              </a:rPr>
              <a:t>Y</a:t>
            </a:r>
            <a:r>
              <a:rPr lang="en-US" altLang="zh-CN" baseline="-25000" dirty="0">
                <a:solidFill>
                  <a:prstClr val="black"/>
                </a:solidFill>
                <a:latin typeface="幼圆" panose="02010509060101010101" pitchFamily="49" charset="-122"/>
              </a:rPr>
              <a:t>B</a:t>
            </a:r>
            <a:endParaRPr lang="zh-CN" altLang="en-US" baseline="-25000" dirty="0"/>
          </a:p>
        </p:txBody>
      </p:sp>
      <p:sp>
        <p:nvSpPr>
          <p:cNvPr id="10" name="矩形 9">
            <a:extLst>
              <a:ext uri="{FF2B5EF4-FFF2-40B4-BE49-F238E27FC236}">
                <a16:creationId xmlns:a16="http://schemas.microsoft.com/office/drawing/2014/main" id="{46BD6CBD-658C-4948-8636-B067D3B8054F}"/>
              </a:ext>
            </a:extLst>
          </p:cNvPr>
          <p:cNvSpPr/>
          <p:nvPr/>
        </p:nvSpPr>
        <p:spPr>
          <a:xfrm>
            <a:off x="1085838" y="3928631"/>
            <a:ext cx="5299849"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用户</a:t>
            </a:r>
            <a:r>
              <a:rPr lang="en-US" altLang="zh-CN" dirty="0"/>
              <a:t>A</a:t>
            </a:r>
            <a:r>
              <a:rPr lang="zh-CN" altLang="en-US" dirty="0"/>
              <a:t>和</a:t>
            </a:r>
            <a:r>
              <a:rPr lang="zh-CN" altLang="en-US" dirty="0">
                <a:solidFill>
                  <a:prstClr val="black"/>
                </a:solidFill>
              </a:rPr>
              <a:t>用户</a:t>
            </a:r>
            <a:r>
              <a:rPr lang="en-US" altLang="zh-CN" dirty="0">
                <a:solidFill>
                  <a:prstClr val="black"/>
                </a:solidFill>
              </a:rPr>
              <a:t>B</a:t>
            </a:r>
            <a:r>
              <a:rPr lang="zh-CN" altLang="en-US" dirty="0">
                <a:solidFill>
                  <a:prstClr val="black"/>
                </a:solidFill>
              </a:rPr>
              <a:t>计算得到共享密钥</a:t>
            </a:r>
            <a:r>
              <a:rPr lang="en-US" altLang="zh-CN" dirty="0">
                <a:solidFill>
                  <a:prstClr val="black"/>
                </a:solidFill>
              </a:rPr>
              <a:t>K</a:t>
            </a:r>
            <a:r>
              <a:rPr lang="zh-CN" altLang="en-US" dirty="0">
                <a:solidFill>
                  <a:prstClr val="black"/>
                </a:solidFill>
              </a:rPr>
              <a:t>。可以证明：</a:t>
            </a:r>
            <a:endParaRPr lang="zh-CN" altLang="en-US" dirty="0"/>
          </a:p>
        </p:txBody>
      </p:sp>
      <p:sp>
        <p:nvSpPr>
          <p:cNvPr id="11" name="矩形 10">
            <a:extLst>
              <a:ext uri="{FF2B5EF4-FFF2-40B4-BE49-F238E27FC236}">
                <a16:creationId xmlns:a16="http://schemas.microsoft.com/office/drawing/2014/main" id="{9DFBECB8-86B2-45F5-91E2-95B2CA276360}"/>
              </a:ext>
            </a:extLst>
          </p:cNvPr>
          <p:cNvSpPr/>
          <p:nvPr/>
        </p:nvSpPr>
        <p:spPr>
          <a:xfrm>
            <a:off x="2127539" y="4476236"/>
            <a:ext cx="3884974" cy="369332"/>
          </a:xfrm>
          <a:prstGeom prst="rect">
            <a:avLst/>
          </a:prstGeom>
        </p:spPr>
        <p:txBody>
          <a:bodyPr wrap="none">
            <a:spAutoFit/>
          </a:bodyPr>
          <a:lstStyle/>
          <a:p>
            <a:r>
              <a:rPr lang="da-DK" altLang="zh-CN" dirty="0">
                <a:solidFill>
                  <a:srgbClr val="000000"/>
                </a:solidFill>
                <a:latin typeface="Verdana" panose="020B0604030504040204" pitchFamily="34" charset="0"/>
              </a:rPr>
              <a:t>(Y</a:t>
            </a:r>
            <a:r>
              <a:rPr lang="da-DK" altLang="zh-CN" baseline="-25000" dirty="0">
                <a:solidFill>
                  <a:srgbClr val="000000"/>
                </a:solidFill>
                <a:latin typeface="Verdana" panose="020B0604030504040204" pitchFamily="34" charset="0"/>
              </a:rPr>
              <a:t>B</a:t>
            </a:r>
            <a:r>
              <a:rPr lang="da-DK" altLang="zh-CN" dirty="0">
                <a:solidFill>
                  <a:srgbClr val="000000"/>
                </a:solidFill>
                <a:latin typeface="Verdana" panose="020B0604030504040204" pitchFamily="34" charset="0"/>
              </a:rPr>
              <a:t>)</a:t>
            </a:r>
            <a:r>
              <a:rPr lang="da-DK" altLang="zh-CN" baseline="30000" dirty="0">
                <a:solidFill>
                  <a:srgbClr val="000000"/>
                </a:solidFill>
                <a:latin typeface="Verdana" panose="020B0604030504040204" pitchFamily="34" charset="0"/>
              </a:rPr>
              <a:t>X</a:t>
            </a:r>
            <a:r>
              <a:rPr lang="da-DK" altLang="zh-CN" sz="750" baseline="30000" dirty="0">
                <a:solidFill>
                  <a:srgbClr val="000000"/>
                </a:solidFill>
                <a:latin typeface="Verdana" panose="020B0604030504040204" pitchFamily="34" charset="0"/>
              </a:rPr>
              <a:t>A</a:t>
            </a:r>
            <a:r>
              <a:rPr lang="da-DK" altLang="zh-CN" dirty="0">
                <a:solidFill>
                  <a:srgbClr val="000000"/>
                </a:solidFill>
                <a:latin typeface="Verdana" panose="020B0604030504040204" pitchFamily="34" charset="0"/>
              </a:rPr>
              <a:t> mod </a:t>
            </a:r>
            <a:r>
              <a:rPr lang="da-DK" altLang="zh-CN" i="1" dirty="0">
                <a:solidFill>
                  <a:srgbClr val="000000"/>
                </a:solidFill>
                <a:latin typeface="Verdana" panose="020B0604030504040204" pitchFamily="34" charset="0"/>
              </a:rPr>
              <a:t>q</a:t>
            </a:r>
            <a:r>
              <a:rPr lang="en-US" altLang="zh-CN" dirty="0">
                <a:solidFill>
                  <a:srgbClr val="000000"/>
                </a:solidFill>
                <a:latin typeface="Verdana" panose="020B0604030504040204" pitchFamily="34" charset="0"/>
              </a:rPr>
              <a:t>= (Y</a:t>
            </a:r>
            <a:r>
              <a:rPr lang="en-US" altLang="zh-CN" baseline="-25000" dirty="0">
                <a:solidFill>
                  <a:srgbClr val="000000"/>
                </a:solidFill>
                <a:latin typeface="Verdana" panose="020B0604030504040204" pitchFamily="34" charset="0"/>
              </a:rPr>
              <a:t>A</a:t>
            </a:r>
            <a:r>
              <a:rPr lang="en-US" altLang="zh-CN" dirty="0">
                <a:solidFill>
                  <a:srgbClr val="000000"/>
                </a:solidFill>
                <a:latin typeface="Verdana" panose="020B0604030504040204" pitchFamily="34" charset="0"/>
              </a:rPr>
              <a:t>)</a:t>
            </a:r>
            <a:r>
              <a:rPr lang="en-US" altLang="zh-CN" baseline="30000" dirty="0">
                <a:solidFill>
                  <a:srgbClr val="000000"/>
                </a:solidFill>
                <a:latin typeface="Verdana" panose="020B0604030504040204" pitchFamily="34" charset="0"/>
              </a:rPr>
              <a:t>X</a:t>
            </a:r>
            <a:r>
              <a:rPr lang="en-US" altLang="zh-CN" sz="750" baseline="30000" dirty="0">
                <a:solidFill>
                  <a:srgbClr val="000000"/>
                </a:solidFill>
                <a:latin typeface="Verdana" panose="020B0604030504040204" pitchFamily="34" charset="0"/>
              </a:rPr>
              <a:t>B</a:t>
            </a:r>
            <a:r>
              <a:rPr lang="en-US" altLang="zh-CN" dirty="0">
                <a:solidFill>
                  <a:srgbClr val="000000"/>
                </a:solidFill>
                <a:latin typeface="Verdana" panose="020B0604030504040204" pitchFamily="34" charset="0"/>
              </a:rPr>
              <a:t> mod </a:t>
            </a:r>
            <a:r>
              <a:rPr lang="en-US" altLang="zh-CN" i="1" dirty="0">
                <a:solidFill>
                  <a:srgbClr val="000000"/>
                </a:solidFill>
                <a:latin typeface="Verdana" panose="020B0604030504040204" pitchFamily="34" charset="0"/>
              </a:rPr>
              <a:t>q =</a:t>
            </a:r>
            <a:r>
              <a:rPr lang="en-US" altLang="zh-CN" dirty="0">
                <a:solidFill>
                  <a:srgbClr val="000000"/>
                </a:solidFill>
                <a:latin typeface="Verdana" panose="020B0604030504040204" pitchFamily="34" charset="0"/>
              </a:rPr>
              <a:t> K </a:t>
            </a:r>
            <a:endParaRPr lang="zh-CN" altLang="en-US" dirty="0"/>
          </a:p>
        </p:txBody>
      </p:sp>
      <p:sp>
        <p:nvSpPr>
          <p:cNvPr id="13" name="矩形 12">
            <a:extLst>
              <a:ext uri="{FF2B5EF4-FFF2-40B4-BE49-F238E27FC236}">
                <a16:creationId xmlns:a16="http://schemas.microsoft.com/office/drawing/2014/main" id="{FA27344C-C113-4D5D-9ACA-BF3B1D38B555}"/>
              </a:ext>
            </a:extLst>
          </p:cNvPr>
          <p:cNvSpPr/>
          <p:nvPr/>
        </p:nvSpPr>
        <p:spPr>
          <a:xfrm>
            <a:off x="1085838" y="5061179"/>
            <a:ext cx="7781874"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solidFill>
                  <a:srgbClr val="000000"/>
                </a:solidFill>
                <a:latin typeface="SimSun" panose="02010600030101010101" pitchFamily="2" charset="-122"/>
                <a:ea typeface="SimSun" panose="02010600030101010101" pitchFamily="2" charset="-122"/>
              </a:rPr>
              <a:t>由于</a:t>
            </a:r>
            <a:r>
              <a:rPr lang="en-US" altLang="zh-CN" dirty="0">
                <a:solidFill>
                  <a:srgbClr val="000000"/>
                </a:solidFill>
                <a:latin typeface="Verdana" panose="020B0604030504040204" pitchFamily="34" charset="0"/>
              </a:rPr>
              <a:t>X</a:t>
            </a:r>
            <a:r>
              <a:rPr lang="en-US" altLang="zh-CN" baseline="-25000" dirty="0">
                <a:solidFill>
                  <a:srgbClr val="000000"/>
                </a:solidFill>
                <a:latin typeface="Verdana" panose="020B0604030504040204" pitchFamily="34" charset="0"/>
              </a:rPr>
              <a:t>A</a:t>
            </a:r>
            <a:r>
              <a:rPr lang="zh-CN" altLang="en-US" dirty="0">
                <a:solidFill>
                  <a:srgbClr val="000000"/>
                </a:solidFill>
                <a:latin typeface="SimSun" panose="02010600030101010101" pitchFamily="2" charset="-122"/>
                <a:ea typeface="SimSun" panose="02010600030101010101" pitchFamily="2" charset="-122"/>
              </a:rPr>
              <a:t>和</a:t>
            </a:r>
            <a:r>
              <a:rPr lang="en-US" altLang="zh-CN" dirty="0">
                <a:solidFill>
                  <a:srgbClr val="000000"/>
                </a:solidFill>
                <a:latin typeface="Verdana" panose="020B0604030504040204" pitchFamily="34" charset="0"/>
              </a:rPr>
              <a:t>X</a:t>
            </a:r>
            <a:r>
              <a:rPr lang="en-US" altLang="zh-CN" baseline="-25000" dirty="0">
                <a:solidFill>
                  <a:srgbClr val="000000"/>
                </a:solidFill>
                <a:latin typeface="Verdana" panose="020B0604030504040204" pitchFamily="34" charset="0"/>
              </a:rPr>
              <a:t>B</a:t>
            </a:r>
            <a:r>
              <a:rPr lang="zh-CN" altLang="en-US" dirty="0">
                <a:solidFill>
                  <a:srgbClr val="000000"/>
                </a:solidFill>
                <a:latin typeface="SimSun" panose="02010600030101010101" pitchFamily="2" charset="-122"/>
                <a:ea typeface="SimSun" panose="02010600030101010101" pitchFamily="2" charset="-122"/>
              </a:rPr>
              <a:t>保密，密码分析者只能根据公开的参数</a:t>
            </a:r>
            <a:r>
              <a:rPr lang="en-US" altLang="zh-CN" i="1" dirty="0">
                <a:solidFill>
                  <a:srgbClr val="000000"/>
                </a:solidFill>
                <a:latin typeface="Verdana" panose="020B0604030504040204" pitchFamily="34" charset="0"/>
              </a:rPr>
              <a:t>q</a:t>
            </a:r>
            <a:r>
              <a:rPr lang="zh-CN" altLang="en-US" dirty="0">
                <a:solidFill>
                  <a:srgbClr val="000000"/>
                </a:solidFill>
                <a:latin typeface="SimSun" panose="02010600030101010101" pitchFamily="2" charset="-122"/>
                <a:ea typeface="SimSun" panose="02010600030101010101" pitchFamily="2" charset="-122"/>
              </a:rPr>
              <a:t>、</a:t>
            </a:r>
            <a:r>
              <a:rPr lang="en-US" altLang="zh-CN" i="1" dirty="0">
                <a:solidFill>
                  <a:srgbClr val="000000"/>
                </a:solidFill>
                <a:latin typeface="Symbol" panose="05050102010706020507" pitchFamily="18" charset="2"/>
              </a:rPr>
              <a:t>a</a:t>
            </a:r>
            <a:r>
              <a:rPr lang="zh-CN" altLang="en-US" dirty="0">
                <a:solidFill>
                  <a:srgbClr val="000000"/>
                </a:solidFill>
                <a:latin typeface="SimSun" panose="02010600030101010101" pitchFamily="2" charset="-122"/>
                <a:ea typeface="SimSun" panose="02010600030101010101" pitchFamily="2" charset="-122"/>
              </a:rPr>
              <a:t>、</a:t>
            </a:r>
            <a:r>
              <a:rPr lang="en-US" altLang="zh-CN" dirty="0">
                <a:solidFill>
                  <a:srgbClr val="000000"/>
                </a:solidFill>
                <a:latin typeface="Verdana" panose="020B0604030504040204" pitchFamily="34" charset="0"/>
              </a:rPr>
              <a:t>Y</a:t>
            </a:r>
            <a:r>
              <a:rPr lang="en-US" altLang="zh-CN" baseline="-25000" dirty="0">
                <a:solidFill>
                  <a:srgbClr val="000000"/>
                </a:solidFill>
                <a:latin typeface="Verdana" panose="020B0604030504040204" pitchFamily="34" charset="0"/>
              </a:rPr>
              <a:t>A</a:t>
            </a:r>
            <a:r>
              <a:rPr lang="zh-CN" altLang="en-US" dirty="0">
                <a:solidFill>
                  <a:srgbClr val="000000"/>
                </a:solidFill>
                <a:latin typeface="SimSun" panose="02010600030101010101" pitchFamily="2" charset="-122"/>
                <a:ea typeface="SimSun" panose="02010600030101010101" pitchFamily="2" charset="-122"/>
              </a:rPr>
              <a:t>和</a:t>
            </a:r>
            <a:r>
              <a:rPr lang="en-US" altLang="zh-CN" dirty="0">
                <a:solidFill>
                  <a:srgbClr val="000000"/>
                </a:solidFill>
                <a:latin typeface="Verdana" panose="020B0604030504040204" pitchFamily="34" charset="0"/>
              </a:rPr>
              <a:t>Y</a:t>
            </a:r>
            <a:r>
              <a:rPr lang="en-US" altLang="zh-CN" baseline="-25000" dirty="0">
                <a:solidFill>
                  <a:srgbClr val="000000"/>
                </a:solidFill>
                <a:latin typeface="Verdana" panose="020B0604030504040204" pitchFamily="34" charset="0"/>
              </a:rPr>
              <a:t>B</a:t>
            </a:r>
            <a:r>
              <a:rPr lang="zh-CN" altLang="en-US" dirty="0">
                <a:solidFill>
                  <a:srgbClr val="000000"/>
                </a:solidFill>
                <a:latin typeface="SimSun" panose="02010600030101010101" pitchFamily="2" charset="-122"/>
                <a:ea typeface="SimSun" panose="02010600030101010101" pitchFamily="2" charset="-122"/>
              </a:rPr>
              <a:t>计算：</a:t>
            </a:r>
            <a:endParaRPr lang="zh-CN" altLang="en-US" dirty="0"/>
          </a:p>
        </p:txBody>
      </p:sp>
      <p:sp>
        <p:nvSpPr>
          <p:cNvPr id="14" name="矩形 13">
            <a:extLst>
              <a:ext uri="{FF2B5EF4-FFF2-40B4-BE49-F238E27FC236}">
                <a16:creationId xmlns:a16="http://schemas.microsoft.com/office/drawing/2014/main" id="{2024888C-B002-4603-A6E1-F1EDD6F635CB}"/>
              </a:ext>
            </a:extLst>
          </p:cNvPr>
          <p:cNvSpPr/>
          <p:nvPr/>
        </p:nvSpPr>
        <p:spPr>
          <a:xfrm>
            <a:off x="2127539" y="5646122"/>
            <a:ext cx="2311851" cy="369332"/>
          </a:xfrm>
          <a:prstGeom prst="rect">
            <a:avLst/>
          </a:prstGeom>
        </p:spPr>
        <p:txBody>
          <a:bodyPr wrap="none">
            <a:spAutoFit/>
          </a:bodyPr>
          <a:lstStyle/>
          <a:p>
            <a:r>
              <a:rPr lang="en-US" altLang="zh-CN" dirty="0">
                <a:solidFill>
                  <a:srgbClr val="000000"/>
                </a:solidFill>
                <a:latin typeface="Verdana" panose="020B0604030504040204" pitchFamily="34" charset="0"/>
              </a:rPr>
              <a:t>X</a:t>
            </a:r>
            <a:r>
              <a:rPr lang="en-US" altLang="zh-CN" baseline="-25000" dirty="0">
                <a:solidFill>
                  <a:srgbClr val="000000"/>
                </a:solidFill>
                <a:latin typeface="Verdana" panose="020B0604030504040204" pitchFamily="34" charset="0"/>
              </a:rPr>
              <a:t>B</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ind</a:t>
            </a:r>
            <a:r>
              <a:rPr lang="en-US" altLang="zh-CN" i="1" baseline="-25000" dirty="0" err="1">
                <a:solidFill>
                  <a:srgbClr val="000000"/>
                </a:solidFill>
                <a:latin typeface="Symbol" panose="05050102010706020507" pitchFamily="18" charset="2"/>
              </a:rPr>
              <a:t>a</a:t>
            </a:r>
            <a:r>
              <a:rPr lang="en-US" altLang="zh-CN" i="1" baseline="-25000" dirty="0">
                <a:solidFill>
                  <a:srgbClr val="000000"/>
                </a:solidFill>
                <a:latin typeface="Verdana" panose="020B0604030504040204" pitchFamily="34" charset="0"/>
              </a:rPr>
              <a:t> ,q</a:t>
            </a:r>
            <a:r>
              <a:rPr lang="en-US" altLang="zh-CN" dirty="0">
                <a:solidFill>
                  <a:srgbClr val="000000"/>
                </a:solidFill>
                <a:latin typeface="Verdana" panose="020B0604030504040204" pitchFamily="34" charset="0"/>
              </a:rPr>
              <a:t>(Y</a:t>
            </a:r>
            <a:r>
              <a:rPr lang="en-US" altLang="zh-CN" baseline="-25000" dirty="0">
                <a:solidFill>
                  <a:srgbClr val="000000"/>
                </a:solidFill>
                <a:latin typeface="Verdana" panose="020B0604030504040204" pitchFamily="34" charset="0"/>
              </a:rPr>
              <a:t>B</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或</a:t>
            </a:r>
            <a:endParaRPr lang="zh-CN" altLang="en-US" dirty="0"/>
          </a:p>
        </p:txBody>
      </p:sp>
      <p:sp>
        <p:nvSpPr>
          <p:cNvPr id="15" name="矩形 14">
            <a:extLst>
              <a:ext uri="{FF2B5EF4-FFF2-40B4-BE49-F238E27FC236}">
                <a16:creationId xmlns:a16="http://schemas.microsoft.com/office/drawing/2014/main" id="{6E324BBD-E8EA-438B-A17B-D8B28E1973D2}"/>
              </a:ext>
            </a:extLst>
          </p:cNvPr>
          <p:cNvSpPr/>
          <p:nvPr/>
        </p:nvSpPr>
        <p:spPr>
          <a:xfrm>
            <a:off x="4485415" y="5646122"/>
            <a:ext cx="1908471" cy="369332"/>
          </a:xfrm>
          <a:prstGeom prst="rect">
            <a:avLst/>
          </a:prstGeom>
        </p:spPr>
        <p:txBody>
          <a:bodyPr wrap="none">
            <a:spAutoFit/>
          </a:bodyPr>
          <a:lstStyle/>
          <a:p>
            <a:r>
              <a:rPr lang="en-US" altLang="zh-CN" dirty="0">
                <a:solidFill>
                  <a:srgbClr val="000000"/>
                </a:solidFill>
                <a:latin typeface="Verdana" panose="020B0604030504040204" pitchFamily="34" charset="0"/>
              </a:rPr>
              <a:t>X</a:t>
            </a:r>
            <a:r>
              <a:rPr lang="en-US" altLang="zh-CN" baseline="-25000" dirty="0">
                <a:solidFill>
                  <a:srgbClr val="000000"/>
                </a:solidFill>
                <a:latin typeface="Verdana" panose="020B0604030504040204" pitchFamily="34" charset="0"/>
              </a:rPr>
              <a:t>A</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ind</a:t>
            </a:r>
            <a:r>
              <a:rPr lang="en-US" altLang="zh-CN" i="1" baseline="-25000" dirty="0" err="1">
                <a:solidFill>
                  <a:srgbClr val="000000"/>
                </a:solidFill>
                <a:latin typeface="Symbol" panose="05050102010706020507" pitchFamily="18" charset="2"/>
              </a:rPr>
              <a:t>a</a:t>
            </a:r>
            <a:r>
              <a:rPr lang="en-US" altLang="zh-CN" i="1" baseline="-25000" dirty="0">
                <a:solidFill>
                  <a:srgbClr val="000000"/>
                </a:solidFill>
                <a:latin typeface="Verdana" panose="020B0604030504040204" pitchFamily="34" charset="0"/>
              </a:rPr>
              <a:t> ,q</a:t>
            </a:r>
            <a:r>
              <a:rPr lang="en-US" altLang="zh-CN" dirty="0">
                <a:solidFill>
                  <a:srgbClr val="000000"/>
                </a:solidFill>
                <a:latin typeface="Verdana" panose="020B0604030504040204" pitchFamily="34" charset="0"/>
              </a:rPr>
              <a:t>(Y</a:t>
            </a:r>
            <a:r>
              <a:rPr lang="en-US" altLang="zh-CN" baseline="-25000" dirty="0">
                <a:solidFill>
                  <a:srgbClr val="000000"/>
                </a:solidFill>
                <a:latin typeface="Verdana" panose="020B0604030504040204" pitchFamily="34" charset="0"/>
              </a:rPr>
              <a:t>A</a:t>
            </a:r>
            <a:r>
              <a:rPr lang="en-US" altLang="zh-CN" dirty="0">
                <a:solidFill>
                  <a:srgbClr val="000000"/>
                </a:solidFill>
                <a:latin typeface="Verdana" panose="020B0604030504040204" pitchFamily="34" charset="0"/>
              </a:rPr>
              <a:t>)</a:t>
            </a:r>
            <a:endParaRPr lang="zh-CN" altLang="en-US" dirty="0"/>
          </a:p>
        </p:txBody>
      </p:sp>
      <p:sp>
        <p:nvSpPr>
          <p:cNvPr id="16" name="矩形 15">
            <a:extLst>
              <a:ext uri="{FF2B5EF4-FFF2-40B4-BE49-F238E27FC236}">
                <a16:creationId xmlns:a16="http://schemas.microsoft.com/office/drawing/2014/main" id="{2AA0A5FF-59B3-4B9B-9901-B94326300714}"/>
              </a:ext>
            </a:extLst>
          </p:cNvPr>
          <p:cNvSpPr/>
          <p:nvPr/>
        </p:nvSpPr>
        <p:spPr>
          <a:xfrm>
            <a:off x="1085838" y="6231065"/>
            <a:ext cx="4570482" cy="369332"/>
          </a:xfrm>
          <a:prstGeom prst="rect">
            <a:avLst/>
          </a:prstGeom>
        </p:spPr>
        <p:txBody>
          <a:bodyPr wrap="none">
            <a:spAutoFit/>
          </a:bodyPr>
          <a:lstStyle/>
          <a:p>
            <a:r>
              <a:rPr lang="zh-CN" altLang="en-US" dirty="0">
                <a:solidFill>
                  <a:srgbClr val="000000"/>
                </a:solidFill>
                <a:latin typeface="SimSun" panose="02010600030101010101" pitchFamily="2" charset="-122"/>
                <a:ea typeface="SimSun" panose="02010600030101010101" pitchFamily="2" charset="-122"/>
              </a:rPr>
              <a:t>对于大的素数，计算其离散对数极为困难。</a:t>
            </a:r>
            <a:endParaRPr lang="zh-CN" altLang="en-US" dirty="0"/>
          </a:p>
        </p:txBody>
      </p:sp>
    </p:spTree>
    <p:extLst>
      <p:ext uri="{BB962C8B-B14F-4D97-AF65-F5344CB8AC3E}">
        <p14:creationId xmlns:p14="http://schemas.microsoft.com/office/powerpoint/2010/main" val="2566447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A82E59-E9CF-4FD0-B387-29D28CD47C07}"/>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5" name="矩形 4"/>
          <p:cNvSpPr/>
          <p:nvPr/>
        </p:nvSpPr>
        <p:spPr>
          <a:xfrm>
            <a:off x="909184" y="1200483"/>
            <a:ext cx="2416046" cy="369332"/>
          </a:xfrm>
          <a:prstGeom prst="rect">
            <a:avLst/>
          </a:prstGeom>
        </p:spPr>
        <p:txBody>
          <a:bodyPr wrap="none">
            <a:spAutoFit/>
          </a:bodyPr>
          <a:lstStyle/>
          <a:p>
            <a:r>
              <a:rPr lang="en-US" altLang="zh-CN" dirty="0"/>
              <a:t>2</a:t>
            </a:r>
            <a:r>
              <a:rPr lang="zh-CN" altLang="en-US" dirty="0"/>
              <a:t>、</a:t>
            </a:r>
            <a:r>
              <a:rPr lang="en-US" altLang="zh-CN" dirty="0" err="1"/>
              <a:t>ElGamal</a:t>
            </a:r>
            <a:r>
              <a:rPr lang="zh-CN" altLang="en-US" dirty="0"/>
              <a:t>密码算法</a:t>
            </a:r>
          </a:p>
        </p:txBody>
      </p:sp>
      <p:sp>
        <p:nvSpPr>
          <p:cNvPr id="6" name="矩形 5"/>
          <p:cNvSpPr/>
          <p:nvPr/>
        </p:nvSpPr>
        <p:spPr>
          <a:xfrm>
            <a:off x="1480020" y="2114935"/>
            <a:ext cx="5273865" cy="369332"/>
          </a:xfrm>
          <a:prstGeom prst="rect">
            <a:avLst/>
          </a:prstGeom>
        </p:spPr>
        <p:txBody>
          <a:bodyPr wrap="square">
            <a:spAutoFit/>
          </a:bodyPr>
          <a:lstStyle/>
          <a:p>
            <a:pPr marL="0" lvl="1"/>
            <a:r>
              <a:rPr lang="zh-CN" altLang="en-US" dirty="0">
                <a:latin typeface="+mn-ea"/>
              </a:rPr>
              <a:t>选择素数</a:t>
            </a:r>
            <a:r>
              <a:rPr lang="en-US" altLang="zh-CN" i="1" dirty="0">
                <a:latin typeface="+mn-ea"/>
              </a:rPr>
              <a:t>p</a:t>
            </a:r>
            <a:r>
              <a:rPr lang="zh-CN" altLang="en-US" dirty="0">
                <a:latin typeface="+mn-ea"/>
              </a:rPr>
              <a:t>，整数</a:t>
            </a:r>
            <a:r>
              <a:rPr lang="en-US" altLang="zh-CN" i="1" dirty="0">
                <a:latin typeface="+mn-ea"/>
              </a:rPr>
              <a:t>g</a:t>
            </a:r>
            <a:r>
              <a:rPr lang="en-US" altLang="zh-CN" dirty="0">
                <a:latin typeface="+mn-ea"/>
              </a:rPr>
              <a:t>,  </a:t>
            </a:r>
            <a:r>
              <a:rPr lang="en-US" altLang="zh-CN" i="1" dirty="0">
                <a:latin typeface="+mn-ea"/>
              </a:rPr>
              <a:t>x</a:t>
            </a:r>
            <a:r>
              <a:rPr lang="zh-CN" altLang="en-US" dirty="0">
                <a:latin typeface="+mn-ea"/>
              </a:rPr>
              <a:t>满足 </a:t>
            </a:r>
            <a:r>
              <a:rPr lang="en-US" altLang="zh-CN" dirty="0">
                <a:latin typeface="+mn-ea"/>
              </a:rPr>
              <a:t>0&lt;</a:t>
            </a:r>
            <a:r>
              <a:rPr lang="en-US" altLang="zh-CN" i="1" dirty="0">
                <a:latin typeface="+mn-ea"/>
              </a:rPr>
              <a:t>g</a:t>
            </a:r>
            <a:r>
              <a:rPr lang="en-US" altLang="zh-CN" dirty="0">
                <a:latin typeface="+mn-ea"/>
              </a:rPr>
              <a:t>, </a:t>
            </a:r>
            <a:r>
              <a:rPr lang="en-US" altLang="zh-CN" i="1" dirty="0">
                <a:latin typeface="+mn-ea"/>
              </a:rPr>
              <a:t>x</a:t>
            </a:r>
            <a:r>
              <a:rPr lang="en-US" altLang="zh-CN" dirty="0">
                <a:latin typeface="+mn-ea"/>
              </a:rPr>
              <a:t>&lt;</a:t>
            </a:r>
            <a:r>
              <a:rPr lang="en-US" altLang="zh-CN" i="1" dirty="0">
                <a:latin typeface="+mn-ea"/>
              </a:rPr>
              <a:t>p</a:t>
            </a:r>
            <a:r>
              <a:rPr lang="en-US" altLang="zh-CN" dirty="0">
                <a:latin typeface="+mn-ea"/>
              </a:rPr>
              <a:t>, </a:t>
            </a:r>
            <a:r>
              <a:rPr lang="zh-CN" altLang="en-US" dirty="0">
                <a:latin typeface="+mn-ea"/>
              </a:rPr>
              <a:t>计算：</a:t>
            </a:r>
          </a:p>
        </p:txBody>
      </p:sp>
      <p:sp>
        <p:nvSpPr>
          <p:cNvPr id="7" name="矩形 6"/>
          <p:cNvSpPr/>
          <p:nvPr/>
        </p:nvSpPr>
        <p:spPr>
          <a:xfrm>
            <a:off x="909184" y="1651731"/>
            <a:ext cx="1826141" cy="369332"/>
          </a:xfrm>
          <a:prstGeom prst="rect">
            <a:avLst/>
          </a:prstGeom>
        </p:spPr>
        <p:txBody>
          <a:bodyPr wrap="none">
            <a:spAutoFit/>
          </a:bodyPr>
          <a:lstStyle/>
          <a:p>
            <a:r>
              <a:rPr lang="zh-CN" altLang="en-US" dirty="0"/>
              <a:t>（</a:t>
            </a:r>
            <a:r>
              <a:rPr lang="en-US" altLang="zh-CN" dirty="0"/>
              <a:t>1</a:t>
            </a:r>
            <a:r>
              <a:rPr lang="zh-CN" altLang="en-US" dirty="0"/>
              <a:t>）密钥产生</a:t>
            </a:r>
            <a:r>
              <a:rPr lang="en-US" altLang="zh-CN" dirty="0"/>
              <a:t> </a:t>
            </a:r>
            <a:endParaRPr lang="zh-CN" altLang="en-US" dirty="0"/>
          </a:p>
        </p:txBody>
      </p:sp>
      <p:sp>
        <p:nvSpPr>
          <p:cNvPr id="8" name="矩形 7"/>
          <p:cNvSpPr/>
          <p:nvPr/>
        </p:nvSpPr>
        <p:spPr>
          <a:xfrm>
            <a:off x="6305132" y="2114935"/>
            <a:ext cx="1415772" cy="369332"/>
          </a:xfrm>
          <a:prstGeom prst="rect">
            <a:avLst/>
          </a:prstGeom>
        </p:spPr>
        <p:txBody>
          <a:bodyPr wrap="none">
            <a:spAutoFit/>
          </a:bodyPr>
          <a:lstStyle/>
          <a:p>
            <a:r>
              <a:rPr lang="en-US" altLang="zh-CN" i="1" dirty="0">
                <a:latin typeface="+mn-ea"/>
              </a:rPr>
              <a:t>y</a:t>
            </a:r>
            <a:r>
              <a:rPr lang="en-US" altLang="zh-CN" dirty="0">
                <a:latin typeface="+mn-ea"/>
              </a:rPr>
              <a:t>=</a:t>
            </a:r>
            <a:r>
              <a:rPr lang="en-US" altLang="zh-CN" i="1" dirty="0" err="1">
                <a:latin typeface="+mn-ea"/>
              </a:rPr>
              <a:t>g</a:t>
            </a:r>
            <a:r>
              <a:rPr lang="en-US" altLang="zh-CN" i="1" baseline="30000" dirty="0" err="1">
                <a:latin typeface="+mn-ea"/>
              </a:rPr>
              <a:t>x</a:t>
            </a:r>
            <a:r>
              <a:rPr lang="en-US" altLang="zh-CN" dirty="0">
                <a:latin typeface="+mn-ea"/>
              </a:rPr>
              <a:t>  mod </a:t>
            </a:r>
            <a:r>
              <a:rPr lang="en-US" altLang="zh-CN" i="1" dirty="0">
                <a:latin typeface="+mn-ea"/>
              </a:rPr>
              <a:t>p</a:t>
            </a:r>
            <a:endParaRPr lang="zh-CN" altLang="en-US" dirty="0">
              <a:latin typeface="+mn-ea"/>
            </a:endParaRPr>
          </a:p>
        </p:txBody>
      </p:sp>
      <p:sp>
        <p:nvSpPr>
          <p:cNvPr id="9" name="矩形 8"/>
          <p:cNvSpPr/>
          <p:nvPr/>
        </p:nvSpPr>
        <p:spPr>
          <a:xfrm>
            <a:off x="1480020" y="2613057"/>
            <a:ext cx="1636987" cy="369332"/>
          </a:xfrm>
          <a:prstGeom prst="rect">
            <a:avLst/>
          </a:prstGeom>
        </p:spPr>
        <p:txBody>
          <a:bodyPr wrap="none">
            <a:spAutoFit/>
          </a:bodyPr>
          <a:lstStyle/>
          <a:p>
            <a:pPr marL="0" lvl="2"/>
            <a:r>
              <a:rPr lang="zh-CN" altLang="en-US" dirty="0"/>
              <a:t>公钥</a:t>
            </a:r>
            <a:r>
              <a:rPr lang="en-US" altLang="zh-CN" dirty="0"/>
              <a:t>: (</a:t>
            </a:r>
            <a:r>
              <a:rPr lang="en-US" altLang="zh-CN" i="1" dirty="0"/>
              <a:t>p</a:t>
            </a:r>
            <a:r>
              <a:rPr lang="en-US" altLang="zh-CN" dirty="0"/>
              <a:t>,</a:t>
            </a:r>
            <a:r>
              <a:rPr lang="en-US" altLang="zh-CN" i="1" dirty="0"/>
              <a:t> g</a:t>
            </a:r>
            <a:r>
              <a:rPr lang="en-US" altLang="zh-CN" dirty="0"/>
              <a:t>, </a:t>
            </a:r>
            <a:r>
              <a:rPr lang="en-US" altLang="zh-CN" i="1" dirty="0"/>
              <a:t>y</a:t>
            </a:r>
            <a:r>
              <a:rPr lang="en-US" altLang="zh-CN" dirty="0"/>
              <a:t>)</a:t>
            </a:r>
          </a:p>
        </p:txBody>
      </p:sp>
      <p:sp>
        <p:nvSpPr>
          <p:cNvPr id="10" name="矩形 9"/>
          <p:cNvSpPr/>
          <p:nvPr/>
        </p:nvSpPr>
        <p:spPr>
          <a:xfrm>
            <a:off x="3963262" y="2636015"/>
            <a:ext cx="949299" cy="369332"/>
          </a:xfrm>
          <a:prstGeom prst="rect">
            <a:avLst/>
          </a:prstGeom>
        </p:spPr>
        <p:txBody>
          <a:bodyPr wrap="none">
            <a:spAutoFit/>
          </a:bodyPr>
          <a:lstStyle/>
          <a:p>
            <a:pPr marL="0" lvl="2"/>
            <a:r>
              <a:rPr lang="zh-CN" altLang="en-US" dirty="0"/>
              <a:t>私钥</a:t>
            </a:r>
            <a:r>
              <a:rPr lang="en-US" altLang="zh-CN" dirty="0"/>
              <a:t>: </a:t>
            </a:r>
            <a:r>
              <a:rPr lang="en-US" altLang="zh-CN" i="1" dirty="0"/>
              <a:t>x</a:t>
            </a:r>
            <a:r>
              <a:rPr lang="en-US" altLang="zh-CN" dirty="0"/>
              <a:t> </a:t>
            </a:r>
          </a:p>
        </p:txBody>
      </p:sp>
      <p:sp>
        <p:nvSpPr>
          <p:cNvPr id="11" name="矩形 10"/>
          <p:cNvSpPr/>
          <p:nvPr/>
        </p:nvSpPr>
        <p:spPr>
          <a:xfrm>
            <a:off x="909184" y="3164333"/>
            <a:ext cx="1236236" cy="369332"/>
          </a:xfrm>
          <a:prstGeom prst="rect">
            <a:avLst/>
          </a:prstGeom>
        </p:spPr>
        <p:txBody>
          <a:bodyPr wrap="none">
            <a:spAutoFit/>
          </a:bodyPr>
          <a:lstStyle/>
          <a:p>
            <a:r>
              <a:rPr lang="zh-CN" altLang="en-US" dirty="0"/>
              <a:t>（</a:t>
            </a:r>
            <a:r>
              <a:rPr lang="en-US" altLang="zh-CN" dirty="0"/>
              <a:t>2</a:t>
            </a:r>
            <a:r>
              <a:rPr lang="zh-CN" altLang="en-US" dirty="0"/>
              <a:t>）加密</a:t>
            </a:r>
          </a:p>
        </p:txBody>
      </p:sp>
      <p:sp>
        <p:nvSpPr>
          <p:cNvPr id="12" name="矩形 11"/>
          <p:cNvSpPr/>
          <p:nvPr/>
        </p:nvSpPr>
        <p:spPr>
          <a:xfrm>
            <a:off x="1480020" y="3756327"/>
            <a:ext cx="5157410" cy="369332"/>
          </a:xfrm>
          <a:prstGeom prst="rect">
            <a:avLst/>
          </a:prstGeom>
        </p:spPr>
        <p:txBody>
          <a:bodyPr wrap="square">
            <a:spAutoFit/>
          </a:bodyPr>
          <a:lstStyle/>
          <a:p>
            <a:pPr marL="0" lvl="1"/>
            <a:r>
              <a:rPr lang="zh-CN" altLang="en-US" dirty="0"/>
              <a:t>设明文为</a:t>
            </a:r>
            <a:r>
              <a:rPr lang="en-US" altLang="zh-CN" i="1" dirty="0"/>
              <a:t>m</a:t>
            </a:r>
            <a:r>
              <a:rPr lang="en-US" altLang="zh-CN" dirty="0"/>
              <a:t> (0&lt;</a:t>
            </a:r>
            <a:r>
              <a:rPr lang="en-US" altLang="zh-CN" i="1" dirty="0"/>
              <a:t>m</a:t>
            </a:r>
            <a:r>
              <a:rPr lang="en-US" altLang="zh-CN" dirty="0"/>
              <a:t>&lt;</a:t>
            </a:r>
            <a:r>
              <a:rPr lang="en-US" altLang="zh-CN" i="1" dirty="0"/>
              <a:t>p</a:t>
            </a:r>
            <a:r>
              <a:rPr lang="en-US" altLang="zh-CN" dirty="0"/>
              <a:t>), </a:t>
            </a:r>
            <a:r>
              <a:rPr lang="zh-CN" altLang="en-US" dirty="0"/>
              <a:t>随机选取</a:t>
            </a:r>
            <a:r>
              <a:rPr lang="en-US" altLang="zh-CN" i="1" dirty="0"/>
              <a:t>k</a:t>
            </a:r>
            <a:r>
              <a:rPr lang="en-US" altLang="zh-CN" dirty="0"/>
              <a:t>(0&lt;</a:t>
            </a:r>
            <a:r>
              <a:rPr lang="en-US" altLang="zh-CN" i="1" dirty="0"/>
              <a:t>k</a:t>
            </a:r>
            <a:r>
              <a:rPr lang="en-US" altLang="zh-CN" dirty="0"/>
              <a:t>&lt;</a:t>
            </a:r>
            <a:r>
              <a:rPr lang="en-US" altLang="zh-CN" i="1" dirty="0"/>
              <a:t>p</a:t>
            </a:r>
            <a:r>
              <a:rPr lang="en-US" altLang="zh-CN" dirty="0"/>
              <a:t>), </a:t>
            </a:r>
            <a:r>
              <a:rPr lang="zh-CN" altLang="en-US" dirty="0"/>
              <a:t>计算：</a:t>
            </a:r>
          </a:p>
        </p:txBody>
      </p:sp>
      <p:sp>
        <p:nvSpPr>
          <p:cNvPr id="13" name="矩形 12"/>
          <p:cNvSpPr/>
          <p:nvPr/>
        </p:nvSpPr>
        <p:spPr>
          <a:xfrm>
            <a:off x="1527302" y="4289170"/>
            <a:ext cx="4408579" cy="369332"/>
          </a:xfrm>
          <a:prstGeom prst="rect">
            <a:avLst/>
          </a:prstGeom>
        </p:spPr>
        <p:txBody>
          <a:bodyPr wrap="none">
            <a:spAutoFit/>
          </a:bodyPr>
          <a:lstStyle/>
          <a:p>
            <a:pPr marL="0" lvl="1"/>
            <a:r>
              <a:rPr lang="en-US" altLang="zh-CN" i="1" dirty="0"/>
              <a:t>c</a:t>
            </a:r>
            <a:r>
              <a:rPr lang="en-US" altLang="zh-CN" baseline="-25000" dirty="0"/>
              <a:t>1</a:t>
            </a:r>
            <a:r>
              <a:rPr lang="en-US" altLang="zh-CN" dirty="0"/>
              <a:t>=</a:t>
            </a:r>
            <a:r>
              <a:rPr lang="en-US" altLang="zh-CN" i="1" dirty="0" err="1"/>
              <a:t>g</a:t>
            </a:r>
            <a:r>
              <a:rPr lang="en-US" altLang="zh-CN" i="1" baseline="30000" dirty="0" err="1"/>
              <a:t>k</a:t>
            </a:r>
            <a:r>
              <a:rPr lang="en-US" altLang="zh-CN" dirty="0"/>
              <a:t>  mod </a:t>
            </a:r>
            <a:r>
              <a:rPr lang="en-US" altLang="zh-CN" i="1" dirty="0"/>
              <a:t>p</a:t>
            </a:r>
            <a:r>
              <a:rPr lang="en-US" altLang="zh-CN" dirty="0"/>
              <a:t>,  </a:t>
            </a:r>
            <a:r>
              <a:rPr lang="en-US" altLang="zh-CN" i="1" dirty="0"/>
              <a:t>c</a:t>
            </a:r>
            <a:r>
              <a:rPr lang="en-US" altLang="zh-CN" baseline="-25000" dirty="0"/>
              <a:t>2</a:t>
            </a:r>
            <a:r>
              <a:rPr lang="en-US" altLang="zh-CN" dirty="0"/>
              <a:t>=</a:t>
            </a:r>
            <a:r>
              <a:rPr lang="en-US" altLang="zh-CN" i="1" dirty="0" err="1"/>
              <a:t>y</a:t>
            </a:r>
            <a:r>
              <a:rPr lang="en-US" altLang="zh-CN" i="1" baseline="30000" dirty="0" err="1"/>
              <a:t>k</a:t>
            </a:r>
            <a:r>
              <a:rPr lang="en-US" altLang="zh-CN" i="1" dirty="0" err="1"/>
              <a:t>m</a:t>
            </a:r>
            <a:r>
              <a:rPr lang="en-US" altLang="zh-CN" dirty="0"/>
              <a:t> mod </a:t>
            </a:r>
            <a:r>
              <a:rPr lang="en-US" altLang="zh-CN" i="1" dirty="0"/>
              <a:t>p    </a:t>
            </a:r>
            <a:r>
              <a:rPr lang="zh-CN" altLang="en-US" i="1" dirty="0"/>
              <a:t>得到：</a:t>
            </a:r>
            <a:endParaRPr lang="en-US" altLang="zh-CN" dirty="0"/>
          </a:p>
        </p:txBody>
      </p:sp>
      <p:sp>
        <p:nvSpPr>
          <p:cNvPr id="14" name="文本框 13"/>
          <p:cNvSpPr txBox="1"/>
          <p:nvPr/>
        </p:nvSpPr>
        <p:spPr>
          <a:xfrm>
            <a:off x="7744872" y="2114935"/>
            <a:ext cx="988068" cy="369332"/>
          </a:xfrm>
          <a:prstGeom prst="rect">
            <a:avLst/>
          </a:prstGeom>
          <a:noFill/>
        </p:spPr>
        <p:txBody>
          <a:bodyPr wrap="square" rtlCol="0">
            <a:spAutoFit/>
          </a:bodyPr>
          <a:lstStyle/>
          <a:p>
            <a:r>
              <a:rPr lang="zh-CN" altLang="en-US" dirty="0"/>
              <a:t>得到：</a:t>
            </a:r>
          </a:p>
        </p:txBody>
      </p:sp>
      <p:sp>
        <p:nvSpPr>
          <p:cNvPr id="15" name="矩形 14"/>
          <p:cNvSpPr/>
          <p:nvPr/>
        </p:nvSpPr>
        <p:spPr>
          <a:xfrm>
            <a:off x="1527302" y="4787292"/>
            <a:ext cx="1829347" cy="369332"/>
          </a:xfrm>
          <a:prstGeom prst="rect">
            <a:avLst/>
          </a:prstGeom>
        </p:spPr>
        <p:txBody>
          <a:bodyPr wrap="none">
            <a:spAutoFit/>
          </a:bodyPr>
          <a:lstStyle/>
          <a:p>
            <a:pPr marL="0" lvl="1"/>
            <a:r>
              <a:rPr lang="zh-CN" altLang="en-US" dirty="0"/>
              <a:t>密文</a:t>
            </a:r>
            <a:r>
              <a:rPr lang="en-US" altLang="zh-CN" dirty="0"/>
              <a:t>: </a:t>
            </a:r>
            <a:r>
              <a:rPr lang="en-US" altLang="zh-CN" i="1" dirty="0"/>
              <a:t>c</a:t>
            </a:r>
            <a:r>
              <a:rPr lang="en-US" altLang="zh-CN" dirty="0"/>
              <a:t>=(</a:t>
            </a:r>
            <a:r>
              <a:rPr lang="en-US" altLang="zh-CN" i="1" dirty="0"/>
              <a:t>c</a:t>
            </a:r>
            <a:r>
              <a:rPr lang="en-US" altLang="zh-CN" baseline="-25000" dirty="0"/>
              <a:t>1</a:t>
            </a:r>
            <a:r>
              <a:rPr lang="en-US" altLang="zh-CN" dirty="0"/>
              <a:t>, </a:t>
            </a:r>
            <a:r>
              <a:rPr lang="en-US" altLang="zh-CN" i="1" dirty="0"/>
              <a:t>c</a:t>
            </a:r>
            <a:r>
              <a:rPr lang="en-US" altLang="zh-CN" baseline="-25000" dirty="0"/>
              <a:t>2</a:t>
            </a:r>
            <a:r>
              <a:rPr lang="en-US" altLang="zh-CN" dirty="0"/>
              <a:t>)</a:t>
            </a:r>
          </a:p>
        </p:txBody>
      </p:sp>
      <p:sp>
        <p:nvSpPr>
          <p:cNvPr id="16" name="矩形 15"/>
          <p:cNvSpPr/>
          <p:nvPr/>
        </p:nvSpPr>
        <p:spPr>
          <a:xfrm>
            <a:off x="909184" y="5280816"/>
            <a:ext cx="1236236" cy="369332"/>
          </a:xfrm>
          <a:prstGeom prst="rect">
            <a:avLst/>
          </a:prstGeom>
        </p:spPr>
        <p:txBody>
          <a:bodyPr wrap="none">
            <a:spAutoFit/>
          </a:bodyPr>
          <a:lstStyle/>
          <a:p>
            <a:r>
              <a:rPr lang="zh-CN" altLang="en-US" dirty="0"/>
              <a:t>（</a:t>
            </a:r>
            <a:r>
              <a:rPr lang="en-US" altLang="zh-CN" dirty="0"/>
              <a:t>3</a:t>
            </a:r>
            <a:r>
              <a:rPr lang="zh-CN" altLang="en-US" dirty="0"/>
              <a:t>）解密</a:t>
            </a:r>
          </a:p>
        </p:txBody>
      </p:sp>
      <p:sp>
        <p:nvSpPr>
          <p:cNvPr id="17" name="矩形 16"/>
          <p:cNvSpPr/>
          <p:nvPr/>
        </p:nvSpPr>
        <p:spPr>
          <a:xfrm>
            <a:off x="1527302" y="5774340"/>
            <a:ext cx="3445174" cy="369332"/>
          </a:xfrm>
          <a:prstGeom prst="rect">
            <a:avLst/>
          </a:prstGeom>
        </p:spPr>
        <p:txBody>
          <a:bodyPr wrap="none">
            <a:spAutoFit/>
          </a:bodyPr>
          <a:lstStyle/>
          <a:p>
            <a:pPr marL="0" lvl="1"/>
            <a:r>
              <a:rPr lang="zh-CN" altLang="en-US" dirty="0"/>
              <a:t>设密文为</a:t>
            </a:r>
            <a:r>
              <a:rPr lang="en-US" altLang="zh-CN" i="1" dirty="0"/>
              <a:t>c</a:t>
            </a:r>
            <a:r>
              <a:rPr lang="en-US" altLang="zh-CN" dirty="0"/>
              <a:t>=(</a:t>
            </a:r>
            <a:r>
              <a:rPr lang="en-US" altLang="zh-CN" i="1" dirty="0"/>
              <a:t>c</a:t>
            </a:r>
            <a:r>
              <a:rPr lang="en-US" altLang="zh-CN" baseline="-25000" dirty="0"/>
              <a:t>1</a:t>
            </a:r>
            <a:r>
              <a:rPr lang="en-US" altLang="zh-CN" dirty="0"/>
              <a:t>, </a:t>
            </a:r>
            <a:r>
              <a:rPr lang="en-US" altLang="zh-CN" i="1" dirty="0"/>
              <a:t>c</a:t>
            </a:r>
            <a:r>
              <a:rPr lang="en-US" altLang="zh-CN" baseline="-25000" dirty="0"/>
              <a:t>2</a:t>
            </a:r>
            <a:r>
              <a:rPr lang="en-US" altLang="zh-CN" dirty="0"/>
              <a:t>), </a:t>
            </a:r>
            <a:r>
              <a:rPr lang="zh-CN" altLang="en-US" dirty="0"/>
              <a:t>则明文为：</a:t>
            </a:r>
          </a:p>
        </p:txBody>
      </p:sp>
      <p:sp>
        <p:nvSpPr>
          <p:cNvPr id="18" name="矩形 17"/>
          <p:cNvSpPr/>
          <p:nvPr/>
        </p:nvSpPr>
        <p:spPr>
          <a:xfrm>
            <a:off x="4912561" y="5774340"/>
            <a:ext cx="2390398" cy="369332"/>
          </a:xfrm>
          <a:prstGeom prst="rect">
            <a:avLst/>
          </a:prstGeom>
        </p:spPr>
        <p:txBody>
          <a:bodyPr wrap="none">
            <a:spAutoFit/>
          </a:bodyPr>
          <a:lstStyle/>
          <a:p>
            <a:r>
              <a:rPr lang="en-US" altLang="zh-CN" i="1" dirty="0"/>
              <a:t>m</a:t>
            </a:r>
            <a:r>
              <a:rPr lang="en-US" altLang="zh-CN" dirty="0"/>
              <a:t>=</a:t>
            </a:r>
            <a:r>
              <a:rPr lang="en-US" altLang="zh-CN" i="1" dirty="0"/>
              <a:t>c</a:t>
            </a:r>
            <a:r>
              <a:rPr lang="en-US" altLang="zh-CN" baseline="-25000" dirty="0"/>
              <a:t>2</a:t>
            </a:r>
            <a:r>
              <a:rPr lang="en-US" altLang="zh-CN" dirty="0">
                <a:sym typeface="Symbol" panose="05050102010706020507" pitchFamily="18" charset="2"/>
              </a:rPr>
              <a:t></a:t>
            </a:r>
            <a:r>
              <a:rPr lang="en-US" altLang="zh-CN" dirty="0"/>
              <a:t>(</a:t>
            </a:r>
            <a:r>
              <a:rPr lang="en-US" altLang="zh-CN" i="1" dirty="0"/>
              <a:t>c</a:t>
            </a:r>
            <a:r>
              <a:rPr lang="en-US" altLang="zh-CN" baseline="-25000" dirty="0"/>
              <a:t>1</a:t>
            </a:r>
            <a:r>
              <a:rPr lang="en-US" altLang="zh-CN" i="1" baseline="30000" dirty="0"/>
              <a:t>x</a:t>
            </a:r>
            <a:r>
              <a:rPr lang="en-US" altLang="zh-CN" dirty="0"/>
              <a:t>)</a:t>
            </a:r>
            <a:r>
              <a:rPr lang="en-US" altLang="zh-CN" baseline="30000" dirty="0"/>
              <a:t>-1</a:t>
            </a:r>
            <a:r>
              <a:rPr lang="en-US" altLang="zh-CN" dirty="0"/>
              <a:t> mod </a:t>
            </a:r>
            <a:r>
              <a:rPr lang="en-US" altLang="zh-CN" i="1" dirty="0"/>
              <a:t>p</a:t>
            </a:r>
            <a:r>
              <a:rPr lang="en-US" altLang="zh-CN" dirty="0"/>
              <a:t>.</a:t>
            </a:r>
            <a:endParaRPr lang="zh-CN" altLang="en-US" dirty="0"/>
          </a:p>
        </p:txBody>
      </p:sp>
      <p:pic>
        <p:nvPicPr>
          <p:cNvPr id="19" name="图片 18"/>
          <p:cNvPicPr>
            <a:picLocks noChangeAspect="1"/>
          </p:cNvPicPr>
          <p:nvPr/>
        </p:nvPicPr>
        <p:blipFill>
          <a:blip r:embed="rId2"/>
          <a:stretch>
            <a:fillRect/>
          </a:stretch>
        </p:blipFill>
        <p:spPr>
          <a:xfrm>
            <a:off x="1480020" y="6245915"/>
            <a:ext cx="7090126" cy="529200"/>
          </a:xfrm>
          <a:prstGeom prst="rect">
            <a:avLst/>
          </a:prstGeom>
        </p:spPr>
      </p:pic>
    </p:spTree>
    <p:extLst>
      <p:ext uri="{BB962C8B-B14F-4D97-AF65-F5344CB8AC3E}">
        <p14:creationId xmlns:p14="http://schemas.microsoft.com/office/powerpoint/2010/main" val="169573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078068" y="1707064"/>
            <a:ext cx="8064500"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50000"/>
              </a:spcBef>
              <a:spcAft>
                <a:spcPct val="0"/>
              </a:spcAft>
              <a:defRPr sz="2400" kern="1200">
                <a:solidFill>
                  <a:schemeClr val="tx1"/>
                </a:solidFill>
                <a:latin typeface="Times New Roman" panose="02020603050405020304" pitchFamily="18" charset="0"/>
                <a:ea typeface="楷体_GB2312" pitchFamily="49" charset="-122"/>
                <a:cs typeface="+mn-cs"/>
              </a:defRPr>
            </a:lvl1pPr>
            <a:lvl2pPr marL="457200" algn="l" rtl="0" fontAlgn="base">
              <a:spcBef>
                <a:spcPct val="50000"/>
              </a:spcBef>
              <a:spcAft>
                <a:spcPct val="0"/>
              </a:spcAft>
              <a:defRPr sz="2400" kern="1200">
                <a:solidFill>
                  <a:schemeClr val="tx1"/>
                </a:solidFill>
                <a:latin typeface="Times New Roman" panose="02020603050405020304" pitchFamily="18" charset="0"/>
                <a:ea typeface="楷体_GB2312" pitchFamily="49" charset="-122"/>
                <a:cs typeface="+mn-cs"/>
              </a:defRPr>
            </a:lvl2pPr>
            <a:lvl3pPr marL="914400" algn="l" rtl="0" fontAlgn="base">
              <a:spcBef>
                <a:spcPct val="50000"/>
              </a:spcBef>
              <a:spcAft>
                <a:spcPct val="0"/>
              </a:spcAft>
              <a:defRPr sz="2400"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50000"/>
              </a:spcBef>
              <a:spcAft>
                <a:spcPct val="0"/>
              </a:spcAft>
              <a:defRPr sz="2400"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50000"/>
              </a:spcBef>
              <a:spcAft>
                <a:spcPct val="0"/>
              </a:spcAft>
              <a:defRPr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楷体_GB2312" pitchFamily="49" charset="-122"/>
                <a:cs typeface="+mn-cs"/>
              </a:defRPr>
            </a:lvl9pPr>
          </a:lstStyle>
          <a:p>
            <a:pPr marL="285750" lvl="1" indent="-285750">
              <a:buClr>
                <a:schemeClr val="accent1"/>
              </a:buClr>
              <a:buFont typeface="Wingdings" panose="05000000000000000000" pitchFamily="2" charset="2"/>
              <a:buChar char="q"/>
            </a:pPr>
            <a:r>
              <a:rPr lang="en-US" altLang="zh-CN" sz="1800" dirty="0">
                <a:latin typeface="+mn-ea"/>
                <a:ea typeface="+mn-ea"/>
              </a:rPr>
              <a:t>GF(p)</a:t>
            </a:r>
            <a:r>
              <a:rPr lang="zh-CN" altLang="en-US" sz="1800" dirty="0">
                <a:latin typeface="+mn-ea"/>
                <a:ea typeface="+mn-ea"/>
              </a:rPr>
              <a:t>上离散对数的困难性</a:t>
            </a:r>
          </a:p>
          <a:p>
            <a:pPr marL="742950" lvl="3" indent="-285750">
              <a:buClr>
                <a:schemeClr val="accent1"/>
              </a:buClr>
              <a:buFont typeface="Wingdings" panose="05000000000000000000" pitchFamily="2" charset="2"/>
              <a:buChar char="Ø"/>
            </a:pPr>
            <a:r>
              <a:rPr lang="en-US" altLang="zh-CN" sz="1800" dirty="0">
                <a:latin typeface="+mn-ea"/>
                <a:ea typeface="+mn-ea"/>
              </a:rPr>
              <a:t>p</a:t>
            </a:r>
            <a:r>
              <a:rPr lang="zh-CN" altLang="en-US" sz="1800" dirty="0">
                <a:latin typeface="+mn-ea"/>
                <a:ea typeface="+mn-ea"/>
              </a:rPr>
              <a:t>应为</a:t>
            </a:r>
            <a:r>
              <a:rPr lang="en-US" altLang="zh-CN" sz="1800" dirty="0">
                <a:latin typeface="+mn-ea"/>
                <a:ea typeface="+mn-ea"/>
              </a:rPr>
              <a:t>150</a:t>
            </a:r>
            <a:r>
              <a:rPr lang="zh-CN" altLang="en-US" sz="1800" dirty="0">
                <a:latin typeface="+mn-ea"/>
                <a:ea typeface="+mn-ea"/>
              </a:rPr>
              <a:t>位以上的十进制数</a:t>
            </a:r>
          </a:p>
          <a:p>
            <a:pPr marL="742950" lvl="3" indent="-285750">
              <a:buClr>
                <a:schemeClr val="accent1"/>
              </a:buClr>
              <a:buFont typeface="Wingdings" panose="05000000000000000000" pitchFamily="2" charset="2"/>
              <a:buChar char="Ø"/>
            </a:pPr>
            <a:r>
              <a:rPr lang="en-US" altLang="zh-CN" sz="1800" dirty="0">
                <a:latin typeface="+mn-ea"/>
                <a:ea typeface="+mn-ea"/>
              </a:rPr>
              <a:t>p-1</a:t>
            </a:r>
            <a:r>
              <a:rPr lang="zh-CN" altLang="en-US" sz="1800" dirty="0">
                <a:latin typeface="+mn-ea"/>
                <a:ea typeface="+mn-ea"/>
              </a:rPr>
              <a:t>应有大的素因子</a:t>
            </a:r>
          </a:p>
          <a:p>
            <a:pPr marL="285750" lvl="1" indent="-285750">
              <a:buClr>
                <a:schemeClr val="accent1"/>
              </a:buClr>
              <a:buFont typeface="Wingdings" panose="05000000000000000000" pitchFamily="2" charset="2"/>
              <a:buChar char="q"/>
            </a:pPr>
            <a:r>
              <a:rPr lang="zh-CN" altLang="en-US" sz="1800" dirty="0">
                <a:latin typeface="+mn-ea"/>
                <a:ea typeface="+mn-ea"/>
              </a:rPr>
              <a:t>随机数</a:t>
            </a:r>
            <a:r>
              <a:rPr lang="en-US" altLang="zh-CN" sz="1800" dirty="0">
                <a:latin typeface="+mn-ea"/>
                <a:ea typeface="+mn-ea"/>
              </a:rPr>
              <a:t>k</a:t>
            </a:r>
            <a:r>
              <a:rPr lang="zh-CN" altLang="en-US" sz="1800" dirty="0">
                <a:latin typeface="+mn-ea"/>
                <a:ea typeface="+mn-ea"/>
              </a:rPr>
              <a:t>必须保密</a:t>
            </a:r>
            <a:endParaRPr lang="en-US" altLang="zh-CN" sz="1800" dirty="0">
              <a:latin typeface="+mn-ea"/>
              <a:ea typeface="+mn-ea"/>
            </a:endParaRPr>
          </a:p>
          <a:p>
            <a:pPr marL="742950" lvl="2" indent="-285750">
              <a:buClr>
                <a:schemeClr val="accent1"/>
              </a:buClr>
              <a:buFont typeface="Wingdings" panose="05000000000000000000" pitchFamily="2" charset="2"/>
              <a:buChar char="Ø"/>
            </a:pPr>
            <a:r>
              <a:rPr lang="zh-CN" altLang="en-US" sz="1800" dirty="0">
                <a:latin typeface="+mn-ea"/>
                <a:ea typeface="+mn-ea"/>
              </a:rPr>
              <a:t>如果攻击者获得随机数</a:t>
            </a:r>
            <a:r>
              <a:rPr lang="en-US" altLang="zh-CN" sz="1800" dirty="0">
                <a:latin typeface="+mn-ea"/>
                <a:ea typeface="+mn-ea"/>
              </a:rPr>
              <a:t>k, </a:t>
            </a:r>
            <a:r>
              <a:rPr lang="zh-CN" altLang="en-US" sz="1800" dirty="0">
                <a:latin typeface="+mn-ea"/>
                <a:ea typeface="+mn-ea"/>
              </a:rPr>
              <a:t>则由</a:t>
            </a:r>
            <a:r>
              <a:rPr lang="en-US" altLang="zh-CN" sz="1800" dirty="0">
                <a:latin typeface="+mn-ea"/>
                <a:ea typeface="+mn-ea"/>
              </a:rPr>
              <a:t>c2=</a:t>
            </a:r>
            <a:r>
              <a:rPr lang="en-US" altLang="zh-CN" sz="1800" dirty="0" err="1">
                <a:latin typeface="+mn-ea"/>
                <a:ea typeface="+mn-ea"/>
              </a:rPr>
              <a:t>ykm</a:t>
            </a:r>
            <a:r>
              <a:rPr lang="en-US" altLang="zh-CN" sz="1800" dirty="0">
                <a:latin typeface="+mn-ea"/>
                <a:ea typeface="+mn-ea"/>
              </a:rPr>
              <a:t> mod p, </a:t>
            </a:r>
            <a:r>
              <a:rPr lang="zh-CN" altLang="en-US" sz="1800" dirty="0">
                <a:latin typeface="+mn-ea"/>
                <a:ea typeface="+mn-ea"/>
              </a:rPr>
              <a:t>可得</a:t>
            </a:r>
            <a:r>
              <a:rPr lang="en-US" altLang="zh-CN" sz="1800" dirty="0">
                <a:latin typeface="+mn-ea"/>
                <a:ea typeface="+mn-ea"/>
              </a:rPr>
              <a:t>m</a:t>
            </a:r>
            <a:r>
              <a:rPr lang="zh-CN" altLang="en-US" sz="1800" dirty="0">
                <a:latin typeface="+mn-ea"/>
                <a:ea typeface="+mn-ea"/>
              </a:rPr>
              <a:t>。</a:t>
            </a:r>
          </a:p>
          <a:p>
            <a:pPr marL="285750" lvl="1" indent="-285750">
              <a:buClr>
                <a:schemeClr val="accent1"/>
              </a:buClr>
              <a:buFont typeface="Wingdings" panose="05000000000000000000" pitchFamily="2" charset="2"/>
              <a:buChar char="q"/>
            </a:pPr>
            <a:r>
              <a:rPr lang="zh-CN" altLang="en-US" sz="1800" dirty="0">
                <a:latin typeface="+mn-ea"/>
                <a:ea typeface="+mn-ea"/>
              </a:rPr>
              <a:t>随机数</a:t>
            </a:r>
            <a:r>
              <a:rPr lang="en-US" altLang="zh-CN" sz="1800" dirty="0">
                <a:latin typeface="+mn-ea"/>
                <a:ea typeface="+mn-ea"/>
              </a:rPr>
              <a:t>k</a:t>
            </a:r>
            <a:r>
              <a:rPr lang="zh-CN" altLang="en-US" sz="1800" dirty="0">
                <a:latin typeface="+mn-ea"/>
                <a:ea typeface="+mn-ea"/>
              </a:rPr>
              <a:t>必须是一次性</a:t>
            </a:r>
          </a:p>
          <a:p>
            <a:pPr marL="742950" lvl="2" indent="-285750">
              <a:buClr>
                <a:schemeClr val="accent1"/>
              </a:buClr>
              <a:buFont typeface="Arial Unicode MS" panose="020B0604020202020204" pitchFamily="34" charset="-122"/>
              <a:buChar char="❏"/>
            </a:pPr>
            <a:r>
              <a:rPr lang="zh-CN" altLang="en-US" sz="1800" dirty="0">
                <a:latin typeface="+mn-ea"/>
                <a:ea typeface="+mn-ea"/>
              </a:rPr>
              <a:t>如果用同一个随机数</a:t>
            </a:r>
            <a:r>
              <a:rPr lang="en-US" altLang="zh-CN" sz="1800" dirty="0">
                <a:latin typeface="+mn-ea"/>
                <a:ea typeface="+mn-ea"/>
              </a:rPr>
              <a:t>k</a:t>
            </a:r>
            <a:r>
              <a:rPr lang="zh-CN" altLang="en-US" sz="1800" dirty="0">
                <a:latin typeface="+mn-ea"/>
                <a:ea typeface="+mn-ea"/>
              </a:rPr>
              <a:t>对</a:t>
            </a:r>
            <a:r>
              <a:rPr lang="en-US" altLang="zh-CN" sz="1800" dirty="0">
                <a:latin typeface="+mn-ea"/>
                <a:ea typeface="+mn-ea"/>
              </a:rPr>
              <a:t>m</a:t>
            </a:r>
            <a:r>
              <a:rPr lang="zh-CN" altLang="en-US" sz="1800" dirty="0">
                <a:latin typeface="+mn-ea"/>
                <a:ea typeface="+mn-ea"/>
              </a:rPr>
              <a:t>与</a:t>
            </a:r>
            <a:r>
              <a:rPr lang="en-US" altLang="zh-CN" sz="1800" dirty="0">
                <a:latin typeface="+mn-ea"/>
                <a:ea typeface="+mn-ea"/>
              </a:rPr>
              <a:t>m’</a:t>
            </a:r>
            <a:r>
              <a:rPr lang="zh-CN" altLang="en-US" sz="1800" dirty="0">
                <a:latin typeface="+mn-ea"/>
                <a:ea typeface="+mn-ea"/>
              </a:rPr>
              <a:t>加密</a:t>
            </a:r>
            <a:r>
              <a:rPr lang="en-US" altLang="zh-CN" sz="1800" dirty="0">
                <a:latin typeface="+mn-ea"/>
                <a:ea typeface="+mn-ea"/>
              </a:rPr>
              <a:t>, </a:t>
            </a:r>
            <a:r>
              <a:rPr lang="zh-CN" altLang="en-US" sz="1800" dirty="0">
                <a:latin typeface="+mn-ea"/>
                <a:ea typeface="+mn-ea"/>
              </a:rPr>
              <a:t>密文分别为：</a:t>
            </a:r>
          </a:p>
          <a:p>
            <a:pPr marL="0" lvl="1">
              <a:buFont typeface="Wingdings" panose="05000000000000000000" pitchFamily="2" charset="2"/>
              <a:buNone/>
            </a:pPr>
            <a:r>
              <a:rPr lang="zh-CN" altLang="en-US" sz="1800" dirty="0">
                <a:latin typeface="+mn-ea"/>
                <a:ea typeface="+mn-ea"/>
              </a:rPr>
              <a:t>        </a:t>
            </a:r>
            <a:r>
              <a:rPr lang="en-US" altLang="zh-CN" sz="1800" dirty="0">
                <a:latin typeface="+mn-ea"/>
                <a:ea typeface="+mn-ea"/>
              </a:rPr>
              <a:t>c=(c</a:t>
            </a:r>
            <a:r>
              <a:rPr lang="en-US" altLang="zh-CN" sz="1800" baseline="-25000" dirty="0">
                <a:latin typeface="+mn-ea"/>
                <a:ea typeface="+mn-ea"/>
              </a:rPr>
              <a:t>1</a:t>
            </a:r>
            <a:r>
              <a:rPr lang="en-US" altLang="zh-CN" sz="1800" dirty="0">
                <a:latin typeface="+mn-ea"/>
                <a:ea typeface="+mn-ea"/>
              </a:rPr>
              <a:t>, c</a:t>
            </a:r>
            <a:r>
              <a:rPr lang="en-US" altLang="zh-CN" sz="1800" baseline="-25000" dirty="0">
                <a:latin typeface="+mn-ea"/>
                <a:ea typeface="+mn-ea"/>
              </a:rPr>
              <a:t>2</a:t>
            </a:r>
            <a:r>
              <a:rPr lang="en-US" altLang="zh-CN" sz="1800" dirty="0">
                <a:latin typeface="+mn-ea"/>
                <a:ea typeface="+mn-ea"/>
              </a:rPr>
              <a:t>), c’=(c</a:t>
            </a:r>
            <a:r>
              <a:rPr lang="en-US" altLang="zh-CN" sz="1800" baseline="-25000" dirty="0">
                <a:latin typeface="+mn-ea"/>
                <a:ea typeface="+mn-ea"/>
              </a:rPr>
              <a:t>1</a:t>
            </a:r>
            <a:r>
              <a:rPr lang="en-US" altLang="zh-CN" sz="1800" dirty="0">
                <a:latin typeface="+mn-ea"/>
                <a:ea typeface="+mn-ea"/>
              </a:rPr>
              <a:t>’, c</a:t>
            </a:r>
            <a:r>
              <a:rPr lang="en-US" altLang="zh-CN" sz="1800" baseline="-25000" dirty="0">
                <a:latin typeface="+mn-ea"/>
                <a:ea typeface="+mn-ea"/>
              </a:rPr>
              <a:t>2</a:t>
            </a:r>
            <a:r>
              <a:rPr lang="en-US" altLang="zh-CN" sz="1800" dirty="0">
                <a:latin typeface="+mn-ea"/>
                <a:ea typeface="+mn-ea"/>
              </a:rPr>
              <a:t>’),</a:t>
            </a:r>
          </a:p>
          <a:p>
            <a:pPr marL="0" lvl="1">
              <a:buFont typeface="Wingdings" panose="05000000000000000000" pitchFamily="2" charset="2"/>
              <a:buNone/>
            </a:pPr>
            <a:r>
              <a:rPr lang="en-US" altLang="zh-CN" sz="1800" dirty="0">
                <a:latin typeface="+mn-ea"/>
                <a:ea typeface="+mn-ea"/>
              </a:rPr>
              <a:t>    </a:t>
            </a:r>
            <a:r>
              <a:rPr lang="en-US" altLang="zh-CN" sz="1800" dirty="0">
                <a:latin typeface="+mn-ea"/>
                <a:ea typeface="+mn-ea"/>
                <a:sym typeface="Symbol" panose="05050102010706020507" pitchFamily="18" charset="2"/>
              </a:rPr>
              <a:t> </a:t>
            </a:r>
            <a:r>
              <a:rPr lang="en-US" altLang="zh-CN" sz="1800" dirty="0">
                <a:latin typeface="+mn-ea"/>
                <a:ea typeface="+mn-ea"/>
              </a:rPr>
              <a:t>c</a:t>
            </a:r>
            <a:r>
              <a:rPr lang="en-US" altLang="zh-CN" sz="1800" baseline="-25000" dirty="0">
                <a:latin typeface="+mn-ea"/>
                <a:ea typeface="+mn-ea"/>
              </a:rPr>
              <a:t>2</a:t>
            </a:r>
            <a:r>
              <a:rPr lang="en-US" altLang="zh-CN" sz="1800" dirty="0">
                <a:latin typeface="+mn-ea"/>
                <a:ea typeface="+mn-ea"/>
                <a:sym typeface="Symbol" panose="05050102010706020507" pitchFamily="18" charset="2"/>
              </a:rPr>
              <a:t> /</a:t>
            </a:r>
            <a:r>
              <a:rPr lang="en-US" altLang="zh-CN" sz="1800" dirty="0">
                <a:latin typeface="+mn-ea"/>
                <a:ea typeface="+mn-ea"/>
              </a:rPr>
              <a:t>c</a:t>
            </a:r>
            <a:r>
              <a:rPr lang="en-US" altLang="zh-CN" sz="1800" baseline="-25000" dirty="0">
                <a:latin typeface="+mn-ea"/>
                <a:ea typeface="+mn-ea"/>
              </a:rPr>
              <a:t>2</a:t>
            </a:r>
            <a:r>
              <a:rPr lang="en-US" altLang="zh-CN" sz="1800" dirty="0">
                <a:latin typeface="+mn-ea"/>
                <a:ea typeface="+mn-ea"/>
              </a:rPr>
              <a:t>’</a:t>
            </a:r>
            <a:r>
              <a:rPr lang="en-US" altLang="zh-CN" sz="1800" dirty="0">
                <a:latin typeface="+mn-ea"/>
                <a:ea typeface="+mn-ea"/>
                <a:sym typeface="Symbol" panose="05050102010706020507" pitchFamily="18" charset="2"/>
              </a:rPr>
              <a:t>=</a:t>
            </a:r>
            <a:r>
              <a:rPr lang="en-US" altLang="zh-CN" sz="1800" dirty="0" err="1">
                <a:latin typeface="+mn-ea"/>
                <a:ea typeface="+mn-ea"/>
              </a:rPr>
              <a:t>y</a:t>
            </a:r>
            <a:r>
              <a:rPr lang="en-US" altLang="zh-CN" sz="1800" baseline="30000" dirty="0" err="1">
                <a:latin typeface="+mn-ea"/>
                <a:ea typeface="+mn-ea"/>
              </a:rPr>
              <a:t>k</a:t>
            </a:r>
            <a:r>
              <a:rPr lang="en-US" altLang="zh-CN" sz="1800" dirty="0" err="1">
                <a:latin typeface="+mn-ea"/>
                <a:ea typeface="+mn-ea"/>
              </a:rPr>
              <a:t>m</a:t>
            </a:r>
            <a:r>
              <a:rPr lang="en-US" altLang="zh-CN" sz="1800" dirty="0">
                <a:latin typeface="+mn-ea"/>
                <a:ea typeface="+mn-ea"/>
                <a:sym typeface="Symbol" panose="05050102010706020507" pitchFamily="18" charset="2"/>
              </a:rPr>
              <a:t>/</a:t>
            </a:r>
            <a:r>
              <a:rPr lang="en-US" altLang="zh-CN" sz="1800" dirty="0" err="1">
                <a:latin typeface="+mn-ea"/>
                <a:ea typeface="+mn-ea"/>
              </a:rPr>
              <a:t>y</a:t>
            </a:r>
            <a:r>
              <a:rPr lang="en-US" altLang="zh-CN" sz="1800" baseline="30000" dirty="0" err="1">
                <a:latin typeface="+mn-ea"/>
                <a:ea typeface="+mn-ea"/>
              </a:rPr>
              <a:t>k</a:t>
            </a:r>
            <a:r>
              <a:rPr lang="en-US" altLang="zh-CN" sz="1800" dirty="0" err="1">
                <a:latin typeface="+mn-ea"/>
                <a:ea typeface="+mn-ea"/>
              </a:rPr>
              <a:t>m</a:t>
            </a:r>
            <a:r>
              <a:rPr lang="en-US" altLang="zh-CN" sz="1800" dirty="0">
                <a:latin typeface="+mn-ea"/>
                <a:ea typeface="+mn-ea"/>
              </a:rPr>
              <a:t>’ </a:t>
            </a:r>
            <a:r>
              <a:rPr lang="en-US" altLang="zh-CN" sz="1800" dirty="0">
                <a:latin typeface="+mn-ea"/>
                <a:ea typeface="+mn-ea"/>
                <a:sym typeface="Symbol" panose="05050102010706020507" pitchFamily="18" charset="2"/>
              </a:rPr>
              <a:t>=</a:t>
            </a:r>
            <a:r>
              <a:rPr lang="en-US" altLang="zh-CN" sz="1800" dirty="0">
                <a:latin typeface="+mn-ea"/>
                <a:ea typeface="+mn-ea"/>
              </a:rPr>
              <a:t>m</a:t>
            </a:r>
            <a:r>
              <a:rPr lang="en-US" altLang="zh-CN" sz="1800" dirty="0">
                <a:latin typeface="+mn-ea"/>
                <a:ea typeface="+mn-ea"/>
                <a:sym typeface="Symbol" panose="05050102010706020507" pitchFamily="18" charset="2"/>
              </a:rPr>
              <a:t>/</a:t>
            </a:r>
            <a:r>
              <a:rPr lang="en-US" altLang="zh-CN" sz="1800" dirty="0">
                <a:latin typeface="+mn-ea"/>
                <a:ea typeface="+mn-ea"/>
              </a:rPr>
              <a:t>m’</a:t>
            </a:r>
            <a:r>
              <a:rPr lang="en-US" altLang="zh-CN" sz="1800" dirty="0">
                <a:latin typeface="+mn-ea"/>
                <a:ea typeface="+mn-ea"/>
                <a:sym typeface="Symbol" panose="05050102010706020507" pitchFamily="18" charset="2"/>
              </a:rPr>
              <a:t>,</a:t>
            </a:r>
          </a:p>
          <a:p>
            <a:pPr marL="285750" lvl="1" indent="-285750">
              <a:buClr>
                <a:schemeClr val="accent1"/>
              </a:buClr>
              <a:buFont typeface="Wingdings" panose="05000000000000000000" pitchFamily="2" charset="2"/>
              <a:buChar char="q"/>
            </a:pPr>
            <a:r>
              <a:rPr lang="zh-CN" altLang="en-US" sz="1800" dirty="0">
                <a:latin typeface="+mn-ea"/>
                <a:ea typeface="+mn-ea"/>
              </a:rPr>
              <a:t>当攻击者获得</a:t>
            </a:r>
            <a:r>
              <a:rPr lang="en-US" altLang="zh-CN" sz="1800" dirty="0">
                <a:latin typeface="+mn-ea"/>
                <a:ea typeface="+mn-ea"/>
              </a:rPr>
              <a:t>m</a:t>
            </a:r>
            <a:r>
              <a:rPr lang="zh-CN" altLang="en-US" sz="1800" dirty="0">
                <a:latin typeface="+mn-ea"/>
                <a:ea typeface="+mn-ea"/>
                <a:sym typeface="Symbol" panose="05050102010706020507" pitchFamily="18" charset="2"/>
              </a:rPr>
              <a:t>后，就能得到</a:t>
            </a:r>
            <a:r>
              <a:rPr lang="en-US" altLang="zh-CN" sz="1800" dirty="0">
                <a:latin typeface="+mn-ea"/>
                <a:ea typeface="+mn-ea"/>
              </a:rPr>
              <a:t>m’</a:t>
            </a:r>
            <a:r>
              <a:rPr lang="zh-CN" altLang="en-US" sz="1800" dirty="0">
                <a:latin typeface="+mn-ea"/>
                <a:ea typeface="+mn-ea"/>
              </a:rPr>
              <a:t>。</a:t>
            </a:r>
          </a:p>
        </p:txBody>
      </p:sp>
      <p:sp>
        <p:nvSpPr>
          <p:cNvPr id="4" name="矩形 3"/>
          <p:cNvSpPr/>
          <p:nvPr/>
        </p:nvSpPr>
        <p:spPr>
          <a:xfrm>
            <a:off x="1078068" y="1145235"/>
            <a:ext cx="3416320" cy="369332"/>
          </a:xfrm>
          <a:prstGeom prst="rect">
            <a:avLst/>
          </a:prstGeom>
        </p:spPr>
        <p:txBody>
          <a:bodyPr wrap="none">
            <a:spAutoFit/>
          </a:bodyPr>
          <a:lstStyle/>
          <a:p>
            <a:r>
              <a:rPr lang="zh-CN" altLang="en-US" dirty="0">
                <a:latin typeface="+mn-ea"/>
              </a:rPr>
              <a:t>（</a:t>
            </a:r>
            <a:r>
              <a:rPr lang="en-US" altLang="zh-CN" dirty="0">
                <a:latin typeface="+mn-ea"/>
              </a:rPr>
              <a:t>4</a:t>
            </a:r>
            <a:r>
              <a:rPr lang="zh-CN" altLang="en-US" dirty="0">
                <a:latin typeface="+mn-ea"/>
              </a:rPr>
              <a:t>）</a:t>
            </a:r>
            <a:r>
              <a:rPr lang="en-US" altLang="zh-CN" dirty="0" err="1">
                <a:latin typeface="+mn-ea"/>
              </a:rPr>
              <a:t>ElGamal</a:t>
            </a:r>
            <a:r>
              <a:rPr lang="zh-CN" altLang="en-US" dirty="0">
                <a:latin typeface="+mn-ea"/>
              </a:rPr>
              <a:t>密码系统的安全性</a:t>
            </a:r>
          </a:p>
        </p:txBody>
      </p:sp>
      <p:sp>
        <p:nvSpPr>
          <p:cNvPr id="5" name="矩形 4">
            <a:extLst>
              <a:ext uri="{FF2B5EF4-FFF2-40B4-BE49-F238E27FC236}">
                <a16:creationId xmlns:a16="http://schemas.microsoft.com/office/drawing/2014/main" id="{44A82E59-E9CF-4FD0-B387-29D28CD47C07}"/>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18306702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A82E59-E9CF-4FD0-B387-29D28CD47C07}"/>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4" name="矩形 3"/>
          <p:cNvSpPr/>
          <p:nvPr/>
        </p:nvSpPr>
        <p:spPr>
          <a:xfrm>
            <a:off x="909184" y="1200483"/>
            <a:ext cx="2390398" cy="369332"/>
          </a:xfrm>
          <a:prstGeom prst="rect">
            <a:avLst/>
          </a:prstGeom>
        </p:spPr>
        <p:txBody>
          <a:bodyPr wrap="none">
            <a:spAutoFit/>
          </a:bodyPr>
          <a:lstStyle/>
          <a:p>
            <a:r>
              <a:rPr lang="en-US" altLang="zh-CN" dirty="0"/>
              <a:t>3</a:t>
            </a:r>
            <a:r>
              <a:rPr lang="zh-CN" altLang="en-US" dirty="0"/>
              <a:t>、椭圆曲线密码算法</a:t>
            </a:r>
          </a:p>
        </p:txBody>
      </p:sp>
      <p:sp>
        <p:nvSpPr>
          <p:cNvPr id="5" name="矩形 4"/>
          <p:cNvSpPr/>
          <p:nvPr/>
        </p:nvSpPr>
        <p:spPr>
          <a:xfrm>
            <a:off x="1466171" y="5141387"/>
            <a:ext cx="2589781"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latin typeface="+mn-ea"/>
              </a:rPr>
              <a:t>确定公钥</a:t>
            </a:r>
            <a:r>
              <a:rPr lang="en-US" altLang="zh-CN" dirty="0">
                <a:latin typeface="+mn-ea"/>
              </a:rPr>
              <a:t>: y= </a:t>
            </a:r>
            <a:r>
              <a:rPr lang="en-US" altLang="zh-CN" dirty="0" err="1">
                <a:latin typeface="+mn-ea"/>
              </a:rPr>
              <a:t>xg</a:t>
            </a:r>
            <a:r>
              <a:rPr lang="en-US" altLang="zh-CN" dirty="0">
                <a:latin typeface="+mn-ea"/>
              </a:rPr>
              <a:t>.</a:t>
            </a:r>
          </a:p>
        </p:txBody>
      </p:sp>
      <p:sp>
        <p:nvSpPr>
          <p:cNvPr id="6" name="矩形 5"/>
          <p:cNvSpPr/>
          <p:nvPr/>
        </p:nvSpPr>
        <p:spPr>
          <a:xfrm>
            <a:off x="909184" y="1651731"/>
            <a:ext cx="1826141" cy="369332"/>
          </a:xfrm>
          <a:prstGeom prst="rect">
            <a:avLst/>
          </a:prstGeom>
        </p:spPr>
        <p:txBody>
          <a:bodyPr wrap="none">
            <a:spAutoFit/>
          </a:bodyPr>
          <a:lstStyle/>
          <a:p>
            <a:r>
              <a:rPr lang="zh-CN" altLang="en-US" dirty="0"/>
              <a:t>（</a:t>
            </a:r>
            <a:r>
              <a:rPr lang="en-US" altLang="zh-CN" dirty="0"/>
              <a:t>1</a:t>
            </a:r>
            <a:r>
              <a:rPr lang="zh-CN" altLang="en-US" dirty="0"/>
              <a:t>）密钥产生</a:t>
            </a:r>
            <a:r>
              <a:rPr lang="en-US" altLang="zh-CN" dirty="0"/>
              <a:t> </a:t>
            </a:r>
            <a:endParaRPr lang="zh-CN" altLang="en-US" dirty="0"/>
          </a:p>
        </p:txBody>
      </p:sp>
      <p:sp>
        <p:nvSpPr>
          <p:cNvPr id="7" name="矩形 6"/>
          <p:cNvSpPr/>
          <p:nvPr/>
        </p:nvSpPr>
        <p:spPr>
          <a:xfrm>
            <a:off x="1466171" y="2110682"/>
            <a:ext cx="4051109"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latin typeface="+mn-ea"/>
              </a:rPr>
              <a:t>确定公开参数</a:t>
            </a:r>
            <a:r>
              <a:rPr lang="en-US" altLang="zh-CN" dirty="0">
                <a:latin typeface="+mn-ea"/>
              </a:rPr>
              <a:t>(p, a, b, n, g)    </a:t>
            </a:r>
          </a:p>
        </p:txBody>
      </p:sp>
      <p:sp>
        <p:nvSpPr>
          <p:cNvPr id="8" name="矩形 7"/>
          <p:cNvSpPr/>
          <p:nvPr/>
        </p:nvSpPr>
        <p:spPr>
          <a:xfrm>
            <a:off x="1466171" y="2569633"/>
            <a:ext cx="3935693"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latin typeface="+mn-ea"/>
              </a:rPr>
              <a:t>选择一个素数</a:t>
            </a:r>
            <a:r>
              <a:rPr lang="en-US" altLang="zh-CN" dirty="0">
                <a:latin typeface="+mn-ea"/>
              </a:rPr>
              <a:t>p, </a:t>
            </a:r>
            <a:r>
              <a:rPr lang="zh-CN" altLang="en-US" dirty="0">
                <a:latin typeface="+mn-ea"/>
              </a:rPr>
              <a:t>确定有限域</a:t>
            </a:r>
            <a:r>
              <a:rPr lang="en-US" altLang="zh-CN" dirty="0">
                <a:latin typeface="+mn-ea"/>
              </a:rPr>
              <a:t>GF(p)</a:t>
            </a:r>
          </a:p>
        </p:txBody>
      </p:sp>
      <p:sp>
        <p:nvSpPr>
          <p:cNvPr id="9" name="矩形 8"/>
          <p:cNvSpPr/>
          <p:nvPr/>
        </p:nvSpPr>
        <p:spPr>
          <a:xfrm>
            <a:off x="1466171" y="3028584"/>
            <a:ext cx="3935693"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latin typeface="+mn-ea"/>
              </a:rPr>
              <a:t>选择</a:t>
            </a:r>
            <a:r>
              <a:rPr lang="en-US" altLang="zh-CN" dirty="0">
                <a:latin typeface="+mn-ea"/>
              </a:rPr>
              <a:t>a, </a:t>
            </a:r>
            <a:r>
              <a:rPr lang="en-US" altLang="zh-CN" dirty="0" err="1">
                <a:latin typeface="+mn-ea"/>
              </a:rPr>
              <a:t>bGF</a:t>
            </a:r>
            <a:r>
              <a:rPr lang="en-US" altLang="zh-CN" dirty="0">
                <a:latin typeface="+mn-ea"/>
              </a:rPr>
              <a:t>(p), </a:t>
            </a:r>
            <a:r>
              <a:rPr lang="zh-CN" altLang="en-US" dirty="0">
                <a:latin typeface="+mn-ea"/>
              </a:rPr>
              <a:t>确定椭圆曲线</a:t>
            </a:r>
            <a:r>
              <a:rPr lang="en-US" altLang="zh-CN" dirty="0">
                <a:latin typeface="+mn-ea"/>
              </a:rPr>
              <a:t>E</a:t>
            </a:r>
          </a:p>
        </p:txBody>
      </p:sp>
      <p:sp>
        <p:nvSpPr>
          <p:cNvPr id="10" name="矩形 9"/>
          <p:cNvSpPr/>
          <p:nvPr/>
        </p:nvSpPr>
        <p:spPr>
          <a:xfrm>
            <a:off x="1459234" y="3487535"/>
            <a:ext cx="5783537"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latin typeface="+mn-ea"/>
              </a:rPr>
              <a:t>选择</a:t>
            </a:r>
            <a:r>
              <a:rPr lang="en-US" altLang="zh-CN" dirty="0">
                <a:latin typeface="+mn-ea"/>
              </a:rPr>
              <a:t>E</a:t>
            </a:r>
            <a:r>
              <a:rPr lang="zh-CN" altLang="en-US" dirty="0">
                <a:latin typeface="+mn-ea"/>
              </a:rPr>
              <a:t>的一个循环子群</a:t>
            </a:r>
            <a:r>
              <a:rPr lang="en-US" altLang="zh-CN" dirty="0">
                <a:latin typeface="+mn-ea"/>
              </a:rPr>
              <a:t>H, </a:t>
            </a:r>
            <a:r>
              <a:rPr lang="zh-CN" altLang="en-US" dirty="0">
                <a:latin typeface="+mn-ea"/>
              </a:rPr>
              <a:t>使得</a:t>
            </a:r>
            <a:r>
              <a:rPr lang="en-US" altLang="zh-CN" dirty="0">
                <a:latin typeface="+mn-ea"/>
              </a:rPr>
              <a:t>| H |=n</a:t>
            </a:r>
            <a:r>
              <a:rPr lang="zh-CN" altLang="en-US" dirty="0">
                <a:latin typeface="+mn-ea"/>
              </a:rPr>
              <a:t>是一个大素数</a:t>
            </a:r>
          </a:p>
        </p:txBody>
      </p:sp>
      <p:sp>
        <p:nvSpPr>
          <p:cNvPr id="11" name="矩形 10"/>
          <p:cNvSpPr/>
          <p:nvPr/>
        </p:nvSpPr>
        <p:spPr>
          <a:xfrm>
            <a:off x="1466171" y="3946486"/>
            <a:ext cx="2666114"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latin typeface="+mn-ea"/>
              </a:rPr>
              <a:t>选择</a:t>
            </a:r>
            <a:r>
              <a:rPr lang="en-US" altLang="zh-CN" dirty="0">
                <a:latin typeface="+mn-ea"/>
              </a:rPr>
              <a:t>H</a:t>
            </a:r>
            <a:r>
              <a:rPr lang="zh-CN" altLang="en-US" dirty="0">
                <a:latin typeface="+mn-ea"/>
              </a:rPr>
              <a:t>的一个本原元</a:t>
            </a:r>
            <a:r>
              <a:rPr lang="en-US" altLang="zh-CN" dirty="0">
                <a:latin typeface="+mn-ea"/>
              </a:rPr>
              <a:t>g.</a:t>
            </a:r>
          </a:p>
        </p:txBody>
      </p:sp>
      <p:sp>
        <p:nvSpPr>
          <p:cNvPr id="12" name="矩形 11"/>
          <p:cNvSpPr/>
          <p:nvPr/>
        </p:nvSpPr>
        <p:spPr>
          <a:xfrm>
            <a:off x="1466171" y="4405437"/>
            <a:ext cx="4572000" cy="646331"/>
          </a:xfrm>
          <a:prstGeom prst="rect">
            <a:avLst/>
          </a:prstGeom>
        </p:spPr>
        <p:txBody>
          <a:bodyPr>
            <a:spAutoFit/>
          </a:bodyPr>
          <a:lstStyle/>
          <a:p>
            <a:pPr marL="285750" indent="-285750">
              <a:buClr>
                <a:schemeClr val="accent1"/>
              </a:buClr>
              <a:buFont typeface="Arial Unicode MS" panose="020B0604020202020204" pitchFamily="34" charset="-122"/>
              <a:buChar char="❏"/>
            </a:pPr>
            <a:r>
              <a:rPr lang="zh-CN" altLang="en-US" dirty="0">
                <a:latin typeface="+mn-ea"/>
              </a:rPr>
              <a:t>确定私钥</a:t>
            </a:r>
            <a:r>
              <a:rPr lang="en-US" altLang="zh-CN" dirty="0">
                <a:latin typeface="+mn-ea"/>
              </a:rPr>
              <a:t>: x </a:t>
            </a:r>
          </a:p>
          <a:p>
            <a:pPr>
              <a:buClr>
                <a:schemeClr val="accent1"/>
              </a:buClr>
            </a:pPr>
            <a:r>
              <a:rPr lang="en-US" altLang="zh-CN" dirty="0">
                <a:latin typeface="+mn-ea"/>
              </a:rPr>
              <a:t>    </a:t>
            </a:r>
            <a:r>
              <a:rPr lang="zh-CN" altLang="en-US" dirty="0">
                <a:latin typeface="+mn-ea"/>
              </a:rPr>
              <a:t>用户随机选取</a:t>
            </a:r>
            <a:r>
              <a:rPr lang="en-US" altLang="zh-CN" dirty="0">
                <a:latin typeface="+mn-ea"/>
              </a:rPr>
              <a:t>x{0,1,2,…,n-1} </a:t>
            </a:r>
          </a:p>
        </p:txBody>
      </p:sp>
    </p:spTree>
    <p:extLst>
      <p:ext uri="{BB962C8B-B14F-4D97-AF65-F5344CB8AC3E}">
        <p14:creationId xmlns:p14="http://schemas.microsoft.com/office/powerpoint/2010/main" val="21037655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A82E59-E9CF-4FD0-B387-29D28CD47C07}"/>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4" name="矩形 3"/>
          <p:cNvSpPr/>
          <p:nvPr/>
        </p:nvSpPr>
        <p:spPr>
          <a:xfrm>
            <a:off x="1542289" y="4630173"/>
            <a:ext cx="4572000" cy="646331"/>
          </a:xfrm>
          <a:prstGeom prst="rect">
            <a:avLst/>
          </a:prstGeom>
        </p:spPr>
        <p:txBody>
          <a:bodyPr>
            <a:spAutoFit/>
          </a:bodyPr>
          <a:lstStyle/>
          <a:p>
            <a:pPr marL="0" lvl="1"/>
            <a:r>
              <a:rPr lang="zh-CN" altLang="en-US" dirty="0">
                <a:latin typeface="+mn-ea"/>
              </a:rPr>
              <a:t>设密文为</a:t>
            </a:r>
            <a:r>
              <a:rPr lang="en-US" altLang="zh-CN" dirty="0">
                <a:latin typeface="+mn-ea"/>
              </a:rPr>
              <a:t>c=(c</a:t>
            </a:r>
            <a:r>
              <a:rPr lang="en-US" altLang="zh-CN" baseline="-25000" dirty="0">
                <a:latin typeface="+mn-ea"/>
              </a:rPr>
              <a:t>1</a:t>
            </a:r>
            <a:r>
              <a:rPr lang="en-US" altLang="zh-CN" dirty="0">
                <a:latin typeface="+mn-ea"/>
              </a:rPr>
              <a:t>, c</a:t>
            </a:r>
            <a:r>
              <a:rPr lang="en-US" altLang="zh-CN" baseline="-25000" dirty="0">
                <a:latin typeface="+mn-ea"/>
              </a:rPr>
              <a:t>2</a:t>
            </a:r>
            <a:r>
              <a:rPr lang="en-US" altLang="zh-CN" dirty="0">
                <a:latin typeface="+mn-ea"/>
              </a:rPr>
              <a:t>), </a:t>
            </a:r>
            <a:r>
              <a:rPr lang="zh-CN" altLang="en-US" dirty="0">
                <a:latin typeface="+mn-ea"/>
              </a:rPr>
              <a:t>则明文为：</a:t>
            </a:r>
          </a:p>
          <a:p>
            <a:pPr lvl="1">
              <a:buFont typeface="Wingdings" panose="05000000000000000000" pitchFamily="2" charset="2"/>
              <a:buNone/>
            </a:pPr>
            <a:r>
              <a:rPr lang="zh-CN" altLang="en-US" dirty="0">
                <a:latin typeface="+mn-ea"/>
              </a:rPr>
              <a:t>                      </a:t>
            </a:r>
            <a:r>
              <a:rPr lang="en-US" altLang="zh-CN" dirty="0">
                <a:latin typeface="+mn-ea"/>
              </a:rPr>
              <a:t>m=c</a:t>
            </a:r>
            <a:r>
              <a:rPr lang="en-US" altLang="zh-CN" baseline="-25000" dirty="0">
                <a:latin typeface="+mn-ea"/>
              </a:rPr>
              <a:t>2</a:t>
            </a:r>
            <a:r>
              <a:rPr lang="en-US" altLang="zh-CN" dirty="0">
                <a:latin typeface="+mn-ea"/>
                <a:sym typeface="Symbol" panose="05050102010706020507" pitchFamily="18" charset="2"/>
              </a:rPr>
              <a:t>-</a:t>
            </a:r>
            <a:r>
              <a:rPr lang="en-US" altLang="zh-CN" dirty="0">
                <a:latin typeface="+mn-ea"/>
              </a:rPr>
              <a:t>xc</a:t>
            </a:r>
            <a:r>
              <a:rPr lang="en-US" altLang="zh-CN" baseline="-25000" dirty="0">
                <a:latin typeface="+mn-ea"/>
              </a:rPr>
              <a:t>1</a:t>
            </a:r>
            <a:r>
              <a:rPr lang="en-US" altLang="zh-CN" dirty="0">
                <a:latin typeface="+mn-ea"/>
              </a:rPr>
              <a:t>.</a:t>
            </a:r>
          </a:p>
        </p:txBody>
      </p:sp>
      <p:sp>
        <p:nvSpPr>
          <p:cNvPr id="5" name="矩形 4"/>
          <p:cNvSpPr/>
          <p:nvPr/>
        </p:nvSpPr>
        <p:spPr>
          <a:xfrm>
            <a:off x="970285" y="1244980"/>
            <a:ext cx="1236236" cy="369332"/>
          </a:xfrm>
          <a:prstGeom prst="rect">
            <a:avLst/>
          </a:prstGeom>
        </p:spPr>
        <p:txBody>
          <a:bodyPr wrap="none">
            <a:spAutoFit/>
          </a:bodyPr>
          <a:lstStyle/>
          <a:p>
            <a:r>
              <a:rPr lang="zh-CN" altLang="en-US" dirty="0"/>
              <a:t>（</a:t>
            </a:r>
            <a:r>
              <a:rPr lang="en-US" altLang="zh-CN" dirty="0"/>
              <a:t>2</a:t>
            </a:r>
            <a:r>
              <a:rPr lang="zh-CN" altLang="en-US" dirty="0"/>
              <a:t>）加密</a:t>
            </a:r>
          </a:p>
        </p:txBody>
      </p:sp>
      <p:sp>
        <p:nvSpPr>
          <p:cNvPr id="6" name="矩形 5"/>
          <p:cNvSpPr/>
          <p:nvPr/>
        </p:nvSpPr>
        <p:spPr>
          <a:xfrm>
            <a:off x="1542289" y="1761268"/>
            <a:ext cx="4108817" cy="369332"/>
          </a:xfrm>
          <a:prstGeom prst="rect">
            <a:avLst/>
          </a:prstGeom>
        </p:spPr>
        <p:txBody>
          <a:bodyPr wrap="none">
            <a:spAutoFit/>
          </a:bodyPr>
          <a:lstStyle/>
          <a:p>
            <a:r>
              <a:rPr lang="zh-CN" altLang="en-US" dirty="0">
                <a:latin typeface="+mn-ea"/>
              </a:rPr>
              <a:t>设明文为</a:t>
            </a:r>
            <a:r>
              <a:rPr lang="en-US" altLang="zh-CN" dirty="0">
                <a:latin typeface="+mn-ea"/>
              </a:rPr>
              <a:t>m</a:t>
            </a:r>
            <a:r>
              <a:rPr lang="en-US" altLang="zh-CN" dirty="0">
                <a:latin typeface="+mn-ea"/>
                <a:sym typeface="Symbol" panose="05050102010706020507" pitchFamily="18" charset="2"/>
              </a:rPr>
              <a:t>,</a:t>
            </a:r>
            <a:r>
              <a:rPr lang="zh-CN" altLang="en-US" dirty="0">
                <a:latin typeface="+mn-ea"/>
                <a:sym typeface="Symbol" panose="05050102010706020507" pitchFamily="18" charset="2"/>
              </a:rPr>
              <a:t>将</a:t>
            </a:r>
            <a:r>
              <a:rPr lang="en-US" altLang="zh-CN" dirty="0">
                <a:latin typeface="+mn-ea"/>
              </a:rPr>
              <a:t>m</a:t>
            </a:r>
            <a:r>
              <a:rPr lang="zh-CN" altLang="en-US" dirty="0">
                <a:latin typeface="+mn-ea"/>
                <a:sym typeface="Symbol" panose="05050102010706020507" pitchFamily="18" charset="2"/>
              </a:rPr>
              <a:t>映射到</a:t>
            </a:r>
            <a:r>
              <a:rPr lang="zh-CN" altLang="en-US" dirty="0">
                <a:latin typeface="+mn-ea"/>
              </a:rPr>
              <a:t>循环群</a:t>
            </a:r>
            <a:r>
              <a:rPr lang="en-US" altLang="zh-CN" dirty="0">
                <a:latin typeface="+mn-ea"/>
              </a:rPr>
              <a:t>H</a:t>
            </a:r>
            <a:r>
              <a:rPr lang="zh-CN" altLang="en-US" dirty="0">
                <a:latin typeface="+mn-ea"/>
              </a:rPr>
              <a:t>上的点</a:t>
            </a:r>
            <a:r>
              <a:rPr lang="en-US" altLang="zh-CN" dirty="0">
                <a:latin typeface="+mn-ea"/>
              </a:rPr>
              <a:t>.</a:t>
            </a:r>
            <a:endParaRPr lang="zh-CN" altLang="en-US" dirty="0"/>
          </a:p>
        </p:txBody>
      </p:sp>
      <p:sp>
        <p:nvSpPr>
          <p:cNvPr id="7" name="矩形 6"/>
          <p:cNvSpPr/>
          <p:nvPr/>
        </p:nvSpPr>
        <p:spPr>
          <a:xfrm>
            <a:off x="1542289" y="2277556"/>
            <a:ext cx="4572000" cy="1689373"/>
          </a:xfrm>
          <a:prstGeom prst="rect">
            <a:avLst/>
          </a:prstGeom>
        </p:spPr>
        <p:txBody>
          <a:bodyPr>
            <a:spAutoFit/>
          </a:bodyPr>
          <a:lstStyle/>
          <a:p>
            <a:pPr marL="0" lvl="2">
              <a:lnSpc>
                <a:spcPct val="150000"/>
              </a:lnSpc>
            </a:pPr>
            <a:r>
              <a:rPr lang="zh-CN" altLang="en-US" dirty="0">
                <a:latin typeface="+mn-ea"/>
              </a:rPr>
              <a:t>随机选取</a:t>
            </a:r>
            <a:r>
              <a:rPr lang="en-US" altLang="zh-CN" dirty="0">
                <a:latin typeface="+mn-ea"/>
              </a:rPr>
              <a:t>k</a:t>
            </a:r>
            <a:r>
              <a:rPr lang="en-US" altLang="zh-CN" dirty="0">
                <a:latin typeface="+mn-ea"/>
                <a:sym typeface="Symbol" panose="05050102010706020507" pitchFamily="18" charset="2"/>
              </a:rPr>
              <a:t>{0,1,…,</a:t>
            </a:r>
            <a:r>
              <a:rPr lang="en-US" altLang="zh-CN" dirty="0">
                <a:latin typeface="+mn-ea"/>
              </a:rPr>
              <a:t>n</a:t>
            </a:r>
            <a:r>
              <a:rPr lang="en-US" altLang="zh-CN" dirty="0">
                <a:latin typeface="+mn-ea"/>
                <a:sym typeface="Symbol" panose="05050102010706020507" pitchFamily="18" charset="2"/>
              </a:rPr>
              <a:t>-1}</a:t>
            </a:r>
            <a:r>
              <a:rPr lang="en-US" altLang="zh-CN" dirty="0">
                <a:latin typeface="+mn-ea"/>
              </a:rPr>
              <a:t> </a:t>
            </a:r>
          </a:p>
          <a:p>
            <a:pPr marL="0" lvl="2">
              <a:lnSpc>
                <a:spcPct val="150000"/>
              </a:lnSpc>
            </a:pPr>
            <a:r>
              <a:rPr lang="zh-CN" altLang="en-US" dirty="0">
                <a:latin typeface="+mn-ea"/>
              </a:rPr>
              <a:t>计算</a:t>
            </a:r>
            <a:r>
              <a:rPr lang="en-US" altLang="zh-CN" dirty="0">
                <a:latin typeface="+mn-ea"/>
              </a:rPr>
              <a:t>:c</a:t>
            </a:r>
            <a:r>
              <a:rPr lang="en-US" altLang="zh-CN" baseline="-25000" dirty="0">
                <a:latin typeface="+mn-ea"/>
              </a:rPr>
              <a:t>1</a:t>
            </a:r>
            <a:r>
              <a:rPr lang="en-US" altLang="zh-CN" dirty="0">
                <a:latin typeface="+mn-ea"/>
              </a:rPr>
              <a:t>=kg=(x</a:t>
            </a:r>
            <a:r>
              <a:rPr lang="en-US" altLang="zh-CN" baseline="-25000" dirty="0">
                <a:latin typeface="+mn-ea"/>
              </a:rPr>
              <a:t>1</a:t>
            </a:r>
            <a:r>
              <a:rPr lang="en-US" altLang="zh-CN" dirty="0">
                <a:latin typeface="+mn-ea"/>
              </a:rPr>
              <a:t>, y</a:t>
            </a:r>
            <a:r>
              <a:rPr lang="en-US" altLang="zh-CN" baseline="-25000" dirty="0">
                <a:latin typeface="+mn-ea"/>
              </a:rPr>
              <a:t>1</a:t>
            </a:r>
            <a:r>
              <a:rPr lang="en-US" altLang="zh-CN" dirty="0">
                <a:latin typeface="+mn-ea"/>
              </a:rPr>
              <a:t>)</a:t>
            </a:r>
          </a:p>
          <a:p>
            <a:pPr marL="0" lvl="2">
              <a:lnSpc>
                <a:spcPct val="150000"/>
              </a:lnSpc>
            </a:pPr>
            <a:r>
              <a:rPr lang="zh-CN" altLang="en-US" dirty="0">
                <a:latin typeface="+mn-ea"/>
              </a:rPr>
              <a:t>计算</a:t>
            </a:r>
            <a:r>
              <a:rPr lang="en-US" altLang="zh-CN" dirty="0">
                <a:latin typeface="+mn-ea"/>
              </a:rPr>
              <a:t>:c</a:t>
            </a:r>
            <a:r>
              <a:rPr lang="en-US" altLang="zh-CN" baseline="-25000" dirty="0">
                <a:latin typeface="+mn-ea"/>
              </a:rPr>
              <a:t>2 </a:t>
            </a:r>
            <a:r>
              <a:rPr lang="en-US" altLang="zh-CN" dirty="0">
                <a:latin typeface="+mn-ea"/>
              </a:rPr>
              <a:t>=</a:t>
            </a:r>
            <a:r>
              <a:rPr lang="en-US" altLang="zh-CN" dirty="0" err="1">
                <a:latin typeface="+mn-ea"/>
              </a:rPr>
              <a:t>m+ky</a:t>
            </a:r>
            <a:r>
              <a:rPr lang="en-US" altLang="zh-CN" dirty="0">
                <a:latin typeface="+mn-ea"/>
              </a:rPr>
              <a:t>=(x</a:t>
            </a:r>
            <a:r>
              <a:rPr lang="en-US" altLang="zh-CN" baseline="-25000" dirty="0">
                <a:latin typeface="+mn-ea"/>
              </a:rPr>
              <a:t>2</a:t>
            </a:r>
            <a:r>
              <a:rPr lang="en-US" altLang="zh-CN" dirty="0">
                <a:latin typeface="+mn-ea"/>
              </a:rPr>
              <a:t>, y</a:t>
            </a:r>
            <a:r>
              <a:rPr lang="en-US" altLang="zh-CN" baseline="-25000" dirty="0">
                <a:latin typeface="+mn-ea"/>
              </a:rPr>
              <a:t>2</a:t>
            </a:r>
            <a:r>
              <a:rPr lang="en-US" altLang="zh-CN" dirty="0">
                <a:latin typeface="+mn-ea"/>
              </a:rPr>
              <a:t>)</a:t>
            </a:r>
          </a:p>
          <a:p>
            <a:pPr marL="0" lvl="2">
              <a:lnSpc>
                <a:spcPct val="150000"/>
              </a:lnSpc>
              <a:buFont typeface="Wingdings" panose="05000000000000000000" pitchFamily="2" charset="2"/>
              <a:buNone/>
            </a:pPr>
            <a:r>
              <a:rPr lang="zh-CN" altLang="en-US" dirty="0">
                <a:latin typeface="+mn-ea"/>
              </a:rPr>
              <a:t>密文</a:t>
            </a:r>
            <a:r>
              <a:rPr lang="en-US" altLang="zh-CN" dirty="0">
                <a:latin typeface="+mn-ea"/>
              </a:rPr>
              <a:t>: c=(c</a:t>
            </a:r>
            <a:r>
              <a:rPr lang="en-US" altLang="zh-CN" baseline="-25000" dirty="0">
                <a:latin typeface="+mn-ea"/>
              </a:rPr>
              <a:t>1</a:t>
            </a:r>
            <a:r>
              <a:rPr lang="en-US" altLang="zh-CN" dirty="0">
                <a:latin typeface="+mn-ea"/>
              </a:rPr>
              <a:t>, c</a:t>
            </a:r>
            <a:r>
              <a:rPr lang="en-US" altLang="zh-CN" baseline="-25000" dirty="0">
                <a:latin typeface="+mn-ea"/>
              </a:rPr>
              <a:t>2</a:t>
            </a:r>
            <a:r>
              <a:rPr lang="en-US" altLang="zh-CN" dirty="0">
                <a:latin typeface="+mn-ea"/>
              </a:rPr>
              <a:t>)</a:t>
            </a:r>
          </a:p>
        </p:txBody>
      </p:sp>
      <p:sp>
        <p:nvSpPr>
          <p:cNvPr id="8" name="矩形 7"/>
          <p:cNvSpPr/>
          <p:nvPr/>
        </p:nvSpPr>
        <p:spPr>
          <a:xfrm>
            <a:off x="970285" y="4113885"/>
            <a:ext cx="1223412" cy="369332"/>
          </a:xfrm>
          <a:prstGeom prst="rect">
            <a:avLst/>
          </a:prstGeom>
        </p:spPr>
        <p:txBody>
          <a:bodyPr wrap="none">
            <a:spAutoFit/>
          </a:bodyPr>
          <a:lstStyle/>
          <a:p>
            <a:r>
              <a:rPr lang="zh-CN" altLang="en-US" dirty="0">
                <a:latin typeface="+mn-ea"/>
              </a:rPr>
              <a:t>（</a:t>
            </a:r>
            <a:r>
              <a:rPr lang="en-US" altLang="zh-CN" dirty="0">
                <a:latin typeface="+mn-ea"/>
              </a:rPr>
              <a:t>3</a:t>
            </a:r>
            <a:r>
              <a:rPr lang="zh-CN" altLang="en-US" dirty="0">
                <a:latin typeface="+mn-ea"/>
              </a:rPr>
              <a:t>）解密</a:t>
            </a:r>
            <a:endParaRPr lang="zh-CN" altLang="en-US" dirty="0"/>
          </a:p>
        </p:txBody>
      </p:sp>
    </p:spTree>
    <p:extLst>
      <p:ext uri="{BB962C8B-B14F-4D97-AF65-F5344CB8AC3E}">
        <p14:creationId xmlns:p14="http://schemas.microsoft.com/office/powerpoint/2010/main" val="336425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15736" y="1361209"/>
            <a:ext cx="2505238" cy="369332"/>
          </a:xfrm>
          <a:prstGeom prst="rect">
            <a:avLst/>
          </a:prstGeom>
          <a:noFill/>
        </p:spPr>
        <p:txBody>
          <a:bodyPr wrap="square" rtlCol="0">
            <a:spAutoFit/>
          </a:bodyPr>
          <a:lstStyle/>
          <a:p>
            <a:r>
              <a:rPr lang="en-US" altLang="zh-CN" dirty="0"/>
              <a:t>2</a:t>
            </a:r>
            <a:r>
              <a:rPr lang="zh-CN" altLang="en-US" dirty="0"/>
              <a:t>、加密系统工作原理</a:t>
            </a:r>
          </a:p>
        </p:txBody>
      </p:sp>
      <p:sp>
        <p:nvSpPr>
          <p:cNvPr id="5" name="文本框 4"/>
          <p:cNvSpPr txBox="1"/>
          <p:nvPr/>
        </p:nvSpPr>
        <p:spPr>
          <a:xfrm>
            <a:off x="1215736" y="2119745"/>
            <a:ext cx="6972300"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信源产生明文</a:t>
            </a:r>
            <a:r>
              <a:rPr lang="en-US" altLang="zh-CN" dirty="0"/>
              <a:t>M</a:t>
            </a:r>
            <a:r>
              <a:rPr lang="zh-CN" altLang="en-US" dirty="0"/>
              <a:t>，并将其传送到加密器</a:t>
            </a:r>
          </a:p>
        </p:txBody>
      </p:sp>
      <p:sp>
        <p:nvSpPr>
          <p:cNvPr id="6" name="文本框 5"/>
          <p:cNvSpPr txBox="1"/>
          <p:nvPr/>
        </p:nvSpPr>
        <p:spPr>
          <a:xfrm>
            <a:off x="1215736" y="2726763"/>
            <a:ext cx="6993082"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在加密密钥</a:t>
            </a:r>
            <a:r>
              <a:rPr lang="en-US" altLang="zh-CN" dirty="0"/>
              <a:t>K</a:t>
            </a:r>
            <a:r>
              <a:rPr lang="zh-CN" altLang="en-US" dirty="0"/>
              <a:t>的作用下，加密器按照加密算法将明文</a:t>
            </a:r>
            <a:r>
              <a:rPr lang="en-US" altLang="zh-CN" dirty="0"/>
              <a:t>M</a:t>
            </a:r>
            <a:r>
              <a:rPr lang="zh-CN" altLang="en-US" dirty="0"/>
              <a:t>转变为密文</a:t>
            </a:r>
            <a:r>
              <a:rPr lang="en-US" altLang="zh-CN" dirty="0"/>
              <a:t>C</a:t>
            </a:r>
            <a:r>
              <a:rPr lang="zh-CN" altLang="en-US" dirty="0"/>
              <a:t>，并将其在普通信道上传输，即</a:t>
            </a:r>
            <a:r>
              <a:rPr lang="en-US" altLang="zh-CN" dirty="0"/>
              <a:t>C=E</a:t>
            </a:r>
            <a:r>
              <a:rPr lang="zh-CN" altLang="en-US" dirty="0"/>
              <a:t>（</a:t>
            </a:r>
            <a:r>
              <a:rPr lang="en-US" altLang="zh-CN" dirty="0"/>
              <a:t>M</a:t>
            </a:r>
            <a:r>
              <a:rPr lang="zh-CN" altLang="en-US" dirty="0"/>
              <a:t>）</a:t>
            </a:r>
          </a:p>
        </p:txBody>
      </p:sp>
      <p:sp>
        <p:nvSpPr>
          <p:cNvPr id="7" name="文本框 6"/>
          <p:cNvSpPr txBox="1"/>
          <p:nvPr/>
        </p:nvSpPr>
        <p:spPr>
          <a:xfrm>
            <a:off x="1215736" y="3610780"/>
            <a:ext cx="6972300"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在解密密钥</a:t>
            </a:r>
            <a:r>
              <a:rPr lang="en-US" altLang="zh-CN" dirty="0"/>
              <a:t>K</a:t>
            </a:r>
            <a:r>
              <a:rPr lang="zh-CN" altLang="en-US" dirty="0"/>
              <a:t>的作用下，解密器按照解密算法将密文</a:t>
            </a:r>
            <a:r>
              <a:rPr lang="en-US" altLang="zh-CN" dirty="0"/>
              <a:t>C</a:t>
            </a:r>
            <a:r>
              <a:rPr lang="zh-CN" altLang="en-US" dirty="0"/>
              <a:t>转变为明文</a:t>
            </a:r>
            <a:r>
              <a:rPr lang="en-US" altLang="zh-CN" dirty="0"/>
              <a:t>M</a:t>
            </a:r>
            <a:r>
              <a:rPr lang="zh-CN" altLang="en-US" dirty="0"/>
              <a:t>，并将其传送给信宿，即</a:t>
            </a:r>
            <a:r>
              <a:rPr lang="en-US" altLang="zh-CN" dirty="0"/>
              <a:t>M=D</a:t>
            </a:r>
            <a:r>
              <a:rPr lang="zh-CN" altLang="en-US" dirty="0"/>
              <a:t>（</a:t>
            </a:r>
            <a:r>
              <a:rPr lang="en-US" altLang="zh-CN" dirty="0"/>
              <a:t>C</a:t>
            </a:r>
            <a:r>
              <a:rPr lang="zh-CN" altLang="en-US" dirty="0"/>
              <a:t>）</a:t>
            </a:r>
          </a:p>
        </p:txBody>
      </p:sp>
      <p:sp>
        <p:nvSpPr>
          <p:cNvPr id="8" name="文本框 7"/>
          <p:cNvSpPr txBox="1"/>
          <p:nvPr/>
        </p:nvSpPr>
        <p:spPr>
          <a:xfrm>
            <a:off x="1215736" y="4494797"/>
            <a:ext cx="7377546" cy="646331"/>
          </a:xfrm>
          <a:prstGeom prst="rect">
            <a:avLst/>
          </a:prstGeom>
          <a:noFill/>
        </p:spPr>
        <p:txBody>
          <a:bodyPr wrap="square" rtlCol="0">
            <a:spAutoFit/>
          </a:bodyPr>
          <a:lstStyle/>
          <a:p>
            <a:r>
              <a:rPr lang="zh-CN" altLang="en-US" dirty="0"/>
              <a:t>一个密码系统（通常称为密码体制）通常由加密（解密）算法、明文、密文和密钥构成，并分别称为明文空间、密文空间和密钥空间</a:t>
            </a:r>
          </a:p>
        </p:txBody>
      </p:sp>
      <p:sp>
        <p:nvSpPr>
          <p:cNvPr id="10" name="矩形 9">
            <a:extLst>
              <a:ext uri="{FF2B5EF4-FFF2-40B4-BE49-F238E27FC236}">
                <a16:creationId xmlns:a16="http://schemas.microsoft.com/office/drawing/2014/main" id="{9FF0D98C-D966-4606-B207-B0A94721AE7E}"/>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31494778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220B91-EE34-49AB-A9B4-0C2C474D4EC2}"/>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4" name="矩形 3">
            <a:extLst>
              <a:ext uri="{FF2B5EF4-FFF2-40B4-BE49-F238E27FC236}">
                <a16:creationId xmlns:a16="http://schemas.microsoft.com/office/drawing/2014/main" id="{4FD481AB-9852-456E-BB65-C05823AE9F5A}"/>
              </a:ext>
            </a:extLst>
          </p:cNvPr>
          <p:cNvSpPr/>
          <p:nvPr/>
        </p:nvSpPr>
        <p:spPr>
          <a:xfrm>
            <a:off x="909184" y="1200483"/>
            <a:ext cx="2387192" cy="369332"/>
          </a:xfrm>
          <a:prstGeom prst="rect">
            <a:avLst/>
          </a:prstGeom>
        </p:spPr>
        <p:txBody>
          <a:bodyPr wrap="none">
            <a:spAutoFit/>
          </a:bodyPr>
          <a:lstStyle/>
          <a:p>
            <a:r>
              <a:rPr lang="en-US" altLang="zh-CN" dirty="0"/>
              <a:t>4</a:t>
            </a:r>
            <a:r>
              <a:rPr lang="zh-CN" altLang="en-US" dirty="0"/>
              <a:t>、</a:t>
            </a:r>
            <a:r>
              <a:rPr lang="en-US" altLang="zh-CN" dirty="0"/>
              <a:t>DSA</a:t>
            </a:r>
            <a:r>
              <a:rPr lang="zh-CN" altLang="en-US" dirty="0"/>
              <a:t>数字签名算法</a:t>
            </a:r>
          </a:p>
        </p:txBody>
      </p:sp>
      <p:sp>
        <p:nvSpPr>
          <p:cNvPr id="6" name="矩形 5">
            <a:extLst>
              <a:ext uri="{FF2B5EF4-FFF2-40B4-BE49-F238E27FC236}">
                <a16:creationId xmlns:a16="http://schemas.microsoft.com/office/drawing/2014/main" id="{CBD6C5AD-2ED9-4695-A336-D2B344F61397}"/>
              </a:ext>
            </a:extLst>
          </p:cNvPr>
          <p:cNvSpPr/>
          <p:nvPr/>
        </p:nvSpPr>
        <p:spPr>
          <a:xfrm>
            <a:off x="909184" y="1696512"/>
            <a:ext cx="7845203" cy="923330"/>
          </a:xfrm>
          <a:prstGeom prst="rect">
            <a:avLst/>
          </a:prstGeom>
        </p:spPr>
        <p:txBody>
          <a:bodyPr wrap="square">
            <a:spAutoFit/>
          </a:bodyPr>
          <a:lstStyle/>
          <a:p>
            <a:r>
              <a:rPr lang="en-US" altLang="zh-CN" dirty="0">
                <a:latin typeface="+mn-ea"/>
              </a:rPr>
              <a:t>DSA</a:t>
            </a:r>
            <a:r>
              <a:rPr lang="zh-CN" altLang="en-US" dirty="0">
                <a:latin typeface="+mn-ea"/>
              </a:rPr>
              <a:t>（</a:t>
            </a:r>
            <a:r>
              <a:rPr lang="en-US" altLang="zh-CN" dirty="0">
                <a:latin typeface="+mn-ea"/>
              </a:rPr>
              <a:t>Digital Signature Algorithm</a:t>
            </a:r>
            <a:r>
              <a:rPr lang="zh-CN" altLang="en-US" dirty="0">
                <a:latin typeface="+mn-ea"/>
              </a:rPr>
              <a:t>）数字签名算法是</a:t>
            </a:r>
            <a:r>
              <a:rPr lang="en-US" altLang="zh-CN" dirty="0" err="1">
                <a:latin typeface="+mn-ea"/>
              </a:rPr>
              <a:t>Schnorr</a:t>
            </a:r>
            <a:r>
              <a:rPr lang="zh-CN" altLang="en-US" dirty="0">
                <a:latin typeface="+mn-ea"/>
              </a:rPr>
              <a:t>和</a:t>
            </a:r>
            <a:r>
              <a:rPr lang="en-US" altLang="zh-CN" dirty="0" err="1">
                <a:latin typeface="+mn-ea"/>
              </a:rPr>
              <a:t>ElGamal</a:t>
            </a:r>
            <a:r>
              <a:rPr lang="zh-CN" altLang="en-US" dirty="0">
                <a:latin typeface="+mn-ea"/>
              </a:rPr>
              <a:t>签名算法的变种。</a:t>
            </a:r>
            <a:r>
              <a:rPr lang="en-US" altLang="zh-CN" dirty="0">
                <a:latin typeface="+mn-ea"/>
              </a:rPr>
              <a:t>1991</a:t>
            </a:r>
            <a:r>
              <a:rPr lang="zh-CN" altLang="en-US" dirty="0">
                <a:latin typeface="+mn-ea"/>
              </a:rPr>
              <a:t>，被美国国家标准与技术研究院（</a:t>
            </a:r>
            <a:r>
              <a:rPr lang="en-US" altLang="zh-CN" dirty="0">
                <a:latin typeface="+mn-ea"/>
              </a:rPr>
              <a:t>NIST</a:t>
            </a:r>
            <a:r>
              <a:rPr lang="zh-CN" altLang="en-US" dirty="0">
                <a:latin typeface="+mn-ea"/>
              </a:rPr>
              <a:t>）和美国国家安全局（</a:t>
            </a:r>
            <a:r>
              <a:rPr lang="en-US" altLang="zh-CN" dirty="0">
                <a:latin typeface="+mn-ea"/>
              </a:rPr>
              <a:t>NSA</a:t>
            </a:r>
            <a:r>
              <a:rPr lang="zh-CN" altLang="en-US" dirty="0">
                <a:latin typeface="+mn-ea"/>
              </a:rPr>
              <a:t>）作为数字签名标准</a:t>
            </a:r>
            <a:r>
              <a:rPr lang="en-US" altLang="zh-CN" dirty="0">
                <a:latin typeface="+mn-ea"/>
              </a:rPr>
              <a:t>(Digital Signature Standard</a:t>
            </a:r>
            <a:r>
              <a:rPr lang="zh-CN" altLang="en-US" dirty="0">
                <a:latin typeface="+mn-ea"/>
              </a:rPr>
              <a:t>，</a:t>
            </a:r>
            <a:r>
              <a:rPr lang="en-US" altLang="zh-CN" dirty="0">
                <a:latin typeface="+mn-ea"/>
              </a:rPr>
              <a:t>DSS)</a:t>
            </a:r>
            <a:r>
              <a:rPr lang="zh-CN" altLang="en-US" dirty="0">
                <a:latin typeface="+mn-ea"/>
              </a:rPr>
              <a:t>。</a:t>
            </a:r>
          </a:p>
        </p:txBody>
      </p:sp>
      <p:sp>
        <p:nvSpPr>
          <p:cNvPr id="7" name="矩形 6">
            <a:extLst>
              <a:ext uri="{FF2B5EF4-FFF2-40B4-BE49-F238E27FC236}">
                <a16:creationId xmlns:a16="http://schemas.microsoft.com/office/drawing/2014/main" id="{B501E920-C149-40A8-B1B1-F1D9A1D89BF4}"/>
              </a:ext>
            </a:extLst>
          </p:cNvPr>
          <p:cNvSpPr/>
          <p:nvPr/>
        </p:nvSpPr>
        <p:spPr>
          <a:xfrm>
            <a:off x="909183" y="2827539"/>
            <a:ext cx="7845203" cy="369332"/>
          </a:xfrm>
          <a:prstGeom prst="rect">
            <a:avLst/>
          </a:prstGeom>
        </p:spPr>
        <p:txBody>
          <a:bodyPr wrap="square">
            <a:spAutoFit/>
          </a:bodyPr>
          <a:lstStyle/>
          <a:p>
            <a:r>
              <a:rPr lang="en-US" altLang="zh-CN" dirty="0"/>
              <a:t>NIST</a:t>
            </a:r>
            <a:r>
              <a:rPr lang="zh-CN" altLang="en-US" dirty="0"/>
              <a:t>标准的</a:t>
            </a:r>
            <a:r>
              <a:rPr lang="en-US" altLang="zh-CN" dirty="0"/>
              <a:t>DSA</a:t>
            </a:r>
            <a:r>
              <a:rPr lang="zh-CN" altLang="en-US" dirty="0"/>
              <a:t>算法本身包含了安全散列算法</a:t>
            </a:r>
            <a:r>
              <a:rPr lang="en-US" altLang="zh-CN" dirty="0"/>
              <a:t>SHA-1</a:t>
            </a:r>
            <a:r>
              <a:rPr lang="zh-CN" altLang="en-US" dirty="0"/>
              <a:t>和加密算法</a:t>
            </a:r>
            <a:r>
              <a:rPr lang="en-US" altLang="zh-CN" dirty="0"/>
              <a:t>DSA</a:t>
            </a:r>
            <a:r>
              <a:rPr lang="zh-CN" altLang="en-US" dirty="0"/>
              <a:t>。</a:t>
            </a:r>
          </a:p>
        </p:txBody>
      </p:sp>
      <p:sp>
        <p:nvSpPr>
          <p:cNvPr id="8" name="矩形 7">
            <a:extLst>
              <a:ext uri="{FF2B5EF4-FFF2-40B4-BE49-F238E27FC236}">
                <a16:creationId xmlns:a16="http://schemas.microsoft.com/office/drawing/2014/main" id="{49AE73DA-4BA2-465D-BC16-3E6124D660A7}"/>
              </a:ext>
            </a:extLst>
          </p:cNvPr>
          <p:cNvSpPr/>
          <p:nvPr/>
        </p:nvSpPr>
        <p:spPr>
          <a:xfrm>
            <a:off x="909183" y="3508234"/>
            <a:ext cx="1762021" cy="369332"/>
          </a:xfrm>
          <a:prstGeom prst="rect">
            <a:avLst/>
          </a:prstGeom>
        </p:spPr>
        <p:txBody>
          <a:bodyPr wrap="none">
            <a:spAutoFit/>
          </a:bodyPr>
          <a:lstStyle/>
          <a:p>
            <a:r>
              <a:rPr lang="zh-CN" altLang="en-US" dirty="0"/>
              <a:t>（</a:t>
            </a:r>
            <a:r>
              <a:rPr lang="en-US" altLang="zh-CN" dirty="0"/>
              <a:t>1</a:t>
            </a:r>
            <a:r>
              <a:rPr lang="zh-CN" altLang="en-US" dirty="0"/>
              <a:t>）密钥生成</a:t>
            </a:r>
            <a:r>
              <a:rPr lang="en-US" altLang="zh-CN" dirty="0"/>
              <a:t> </a:t>
            </a:r>
            <a:endParaRPr lang="zh-CN" altLang="en-US" dirty="0"/>
          </a:p>
        </p:txBody>
      </p:sp>
      <p:sp>
        <p:nvSpPr>
          <p:cNvPr id="9" name="矩形 8">
            <a:extLst>
              <a:ext uri="{FF2B5EF4-FFF2-40B4-BE49-F238E27FC236}">
                <a16:creationId xmlns:a16="http://schemas.microsoft.com/office/drawing/2014/main" id="{455E6517-61B8-44D5-A382-3B452320EE4B}"/>
              </a:ext>
            </a:extLst>
          </p:cNvPr>
          <p:cNvSpPr/>
          <p:nvPr/>
        </p:nvSpPr>
        <p:spPr>
          <a:xfrm>
            <a:off x="909183" y="4085263"/>
            <a:ext cx="2917786"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生成公开参数（</a:t>
            </a:r>
            <a:r>
              <a:rPr lang="en-US" altLang="zh-CN" dirty="0" err="1"/>
              <a:t>p,q,g</a:t>
            </a:r>
            <a:r>
              <a:rPr lang="zh-CN" altLang="en-US" dirty="0"/>
              <a:t>）</a:t>
            </a:r>
          </a:p>
        </p:txBody>
      </p:sp>
      <p:sp>
        <p:nvSpPr>
          <p:cNvPr id="10" name="矩形 9">
            <a:extLst>
              <a:ext uri="{FF2B5EF4-FFF2-40B4-BE49-F238E27FC236}">
                <a16:creationId xmlns:a16="http://schemas.microsoft.com/office/drawing/2014/main" id="{F073FF55-F8ED-4998-A1D4-3F938C379DCD}"/>
              </a:ext>
            </a:extLst>
          </p:cNvPr>
          <p:cNvSpPr/>
          <p:nvPr/>
        </p:nvSpPr>
        <p:spPr>
          <a:xfrm>
            <a:off x="1227234" y="4498300"/>
            <a:ext cx="7431735" cy="1754326"/>
          </a:xfrm>
          <a:prstGeom prst="rect">
            <a:avLst/>
          </a:prstGeom>
        </p:spPr>
        <p:txBody>
          <a:bodyPr wrap="square">
            <a:spAutoFit/>
          </a:bodyPr>
          <a:lstStyle/>
          <a:p>
            <a:pPr>
              <a:lnSpc>
                <a:spcPct val="150000"/>
              </a:lnSpc>
            </a:pPr>
            <a:r>
              <a:rPr lang="en-US" altLang="zh-CN" dirty="0">
                <a:latin typeface="+mn-ea"/>
              </a:rPr>
              <a:t>p</a:t>
            </a:r>
            <a:r>
              <a:rPr lang="zh-CN" altLang="en-US" dirty="0">
                <a:latin typeface="+mn-ea"/>
              </a:rPr>
              <a:t>：是一个大的素数，</a:t>
            </a:r>
            <a:r>
              <a:rPr lang="en-US" altLang="zh-CN" dirty="0">
                <a:latin typeface="+mn-ea"/>
              </a:rPr>
              <a:t>2</a:t>
            </a:r>
            <a:r>
              <a:rPr lang="en-US" altLang="zh-CN" baseline="30000" dirty="0">
                <a:latin typeface="+mn-ea"/>
              </a:rPr>
              <a:t>L-1</a:t>
            </a:r>
            <a:r>
              <a:rPr lang="en-US" altLang="zh-CN" dirty="0">
                <a:latin typeface="+mn-ea"/>
              </a:rPr>
              <a:t>&lt;p&lt;2</a:t>
            </a:r>
            <a:r>
              <a:rPr lang="en-US" altLang="zh-CN" baseline="30000" dirty="0">
                <a:latin typeface="+mn-ea"/>
              </a:rPr>
              <a:t>L</a:t>
            </a:r>
            <a:r>
              <a:rPr lang="zh-CN" altLang="en-US" dirty="0">
                <a:latin typeface="+mn-ea"/>
              </a:rPr>
              <a:t>，其中</a:t>
            </a:r>
            <a:r>
              <a:rPr lang="en-US" altLang="zh-CN" dirty="0">
                <a:latin typeface="+mn-ea"/>
              </a:rPr>
              <a:t>512≤L≤1024</a:t>
            </a:r>
            <a:r>
              <a:rPr lang="zh-CN" altLang="en-US" dirty="0">
                <a:latin typeface="+mn-ea"/>
              </a:rPr>
              <a:t>。</a:t>
            </a:r>
          </a:p>
          <a:p>
            <a:pPr>
              <a:lnSpc>
                <a:spcPct val="150000"/>
              </a:lnSpc>
            </a:pPr>
            <a:r>
              <a:rPr lang="en-US" altLang="zh-CN" dirty="0">
                <a:latin typeface="+mn-ea"/>
              </a:rPr>
              <a:t>q</a:t>
            </a:r>
            <a:r>
              <a:rPr lang="zh-CN" altLang="en-US" dirty="0">
                <a:latin typeface="+mn-ea"/>
              </a:rPr>
              <a:t>：是</a:t>
            </a:r>
            <a:r>
              <a:rPr lang="en-US" altLang="zh-CN" dirty="0">
                <a:latin typeface="+mn-ea"/>
              </a:rPr>
              <a:t>(p-1)</a:t>
            </a:r>
            <a:r>
              <a:rPr lang="zh-CN" altLang="en-US" dirty="0">
                <a:latin typeface="+mn-ea"/>
              </a:rPr>
              <a:t>的素因子，并且其字长为</a:t>
            </a:r>
            <a:r>
              <a:rPr lang="en-US" altLang="zh-CN" dirty="0">
                <a:latin typeface="+mn-ea"/>
              </a:rPr>
              <a:t>160</a:t>
            </a:r>
            <a:r>
              <a:rPr lang="zh-CN" altLang="en-US" dirty="0">
                <a:latin typeface="+mn-ea"/>
              </a:rPr>
              <a:t>比特，即</a:t>
            </a:r>
            <a:r>
              <a:rPr lang="en-US" altLang="zh-CN" dirty="0">
                <a:latin typeface="+mn-ea"/>
              </a:rPr>
              <a:t>2</a:t>
            </a:r>
            <a:r>
              <a:rPr lang="en-US" altLang="zh-CN" baseline="30000" dirty="0">
                <a:latin typeface="+mn-ea"/>
              </a:rPr>
              <a:t>159</a:t>
            </a:r>
            <a:r>
              <a:rPr lang="en-US" altLang="zh-CN" dirty="0">
                <a:latin typeface="+mn-ea"/>
              </a:rPr>
              <a:t>&lt;q&lt;2</a:t>
            </a:r>
            <a:r>
              <a:rPr lang="en-US" altLang="zh-CN" baseline="30000" dirty="0">
                <a:latin typeface="+mn-ea"/>
              </a:rPr>
              <a:t>160</a:t>
            </a:r>
            <a:r>
              <a:rPr lang="zh-CN" altLang="en-US" dirty="0">
                <a:latin typeface="+mn-ea"/>
              </a:rPr>
              <a:t>。</a:t>
            </a:r>
          </a:p>
          <a:p>
            <a:pPr>
              <a:lnSpc>
                <a:spcPct val="150000"/>
              </a:lnSpc>
            </a:pPr>
            <a:r>
              <a:rPr lang="en-US" altLang="zh-CN" dirty="0">
                <a:latin typeface="+mn-ea"/>
              </a:rPr>
              <a:t>g</a:t>
            </a:r>
            <a:r>
              <a:rPr lang="zh-CN" altLang="en-US" dirty="0">
                <a:latin typeface="+mn-ea"/>
              </a:rPr>
              <a:t>：</a:t>
            </a:r>
            <a:r>
              <a:rPr lang="en-US" altLang="zh-CN" dirty="0" err="1">
                <a:latin typeface="+mn-ea"/>
              </a:rPr>
              <a:t>g≡h</a:t>
            </a:r>
            <a:r>
              <a:rPr lang="en-US" altLang="zh-CN" baseline="30000" dirty="0">
                <a:latin typeface="+mn-ea"/>
              </a:rPr>
              <a:t>(p-1)/q </a:t>
            </a:r>
            <a:r>
              <a:rPr lang="en-US" altLang="zh-CN" dirty="0">
                <a:latin typeface="+mn-ea"/>
              </a:rPr>
              <a:t>mod p</a:t>
            </a:r>
            <a:r>
              <a:rPr lang="zh-CN" altLang="en-US" dirty="0">
                <a:latin typeface="+mn-ea"/>
              </a:rPr>
              <a:t>，其中</a:t>
            </a:r>
            <a:r>
              <a:rPr lang="en-US" altLang="zh-CN" dirty="0">
                <a:latin typeface="+mn-ea"/>
              </a:rPr>
              <a:t>h</a:t>
            </a:r>
            <a:r>
              <a:rPr lang="zh-CN" altLang="en-US" dirty="0">
                <a:latin typeface="+mn-ea"/>
              </a:rPr>
              <a:t>是一个整数，</a:t>
            </a:r>
            <a:r>
              <a:rPr lang="en-US" altLang="zh-CN" dirty="0">
                <a:latin typeface="+mn-ea"/>
              </a:rPr>
              <a:t>1&lt;h&lt;(p-1)</a:t>
            </a:r>
            <a:r>
              <a:rPr lang="zh-CN" altLang="en-US" dirty="0">
                <a:latin typeface="+mn-ea"/>
              </a:rPr>
              <a:t>，且要求</a:t>
            </a:r>
            <a:r>
              <a:rPr lang="en-US" altLang="zh-CN" dirty="0">
                <a:latin typeface="+mn-ea"/>
              </a:rPr>
              <a:t>g&gt;1</a:t>
            </a:r>
            <a:r>
              <a:rPr lang="zh-CN" altLang="en-US" dirty="0">
                <a:latin typeface="+mn-ea"/>
              </a:rPr>
              <a:t>。</a:t>
            </a:r>
          </a:p>
          <a:p>
            <a:pPr>
              <a:lnSpc>
                <a:spcPct val="150000"/>
              </a:lnSpc>
            </a:pPr>
            <a:r>
              <a:rPr lang="zh-CN" altLang="en-US" dirty="0">
                <a:latin typeface="+mn-ea"/>
              </a:rPr>
              <a:t>以上三个参数</a:t>
            </a:r>
            <a:r>
              <a:rPr lang="en-US" altLang="zh-CN" dirty="0">
                <a:latin typeface="+mn-ea"/>
              </a:rPr>
              <a:t>p</a:t>
            </a:r>
            <a:r>
              <a:rPr lang="zh-CN" altLang="en-US" dirty="0">
                <a:latin typeface="+mn-ea"/>
              </a:rPr>
              <a:t>、</a:t>
            </a:r>
            <a:r>
              <a:rPr lang="en-US" altLang="zh-CN" dirty="0">
                <a:latin typeface="+mn-ea"/>
              </a:rPr>
              <a:t>q</a:t>
            </a:r>
            <a:r>
              <a:rPr lang="zh-CN" altLang="en-US" dirty="0">
                <a:latin typeface="+mn-ea"/>
              </a:rPr>
              <a:t>、</a:t>
            </a:r>
            <a:r>
              <a:rPr lang="en-US" altLang="zh-CN" dirty="0">
                <a:latin typeface="+mn-ea"/>
              </a:rPr>
              <a:t>g</a:t>
            </a:r>
            <a:r>
              <a:rPr lang="zh-CN" altLang="en-US" dirty="0">
                <a:latin typeface="+mn-ea"/>
              </a:rPr>
              <a:t>，是所有用户公用的参数，所以称为公共参数。</a:t>
            </a:r>
          </a:p>
        </p:txBody>
      </p:sp>
    </p:spTree>
    <p:extLst>
      <p:ext uri="{BB962C8B-B14F-4D97-AF65-F5344CB8AC3E}">
        <p14:creationId xmlns:p14="http://schemas.microsoft.com/office/powerpoint/2010/main" val="9315714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D64019-6CAF-49D4-8C23-35F317BA65C3}"/>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4" name="矩形 3">
            <a:extLst>
              <a:ext uri="{FF2B5EF4-FFF2-40B4-BE49-F238E27FC236}">
                <a16:creationId xmlns:a16="http://schemas.microsoft.com/office/drawing/2014/main" id="{8D65718D-2958-41B7-9AD9-F78381CE3579}"/>
              </a:ext>
            </a:extLst>
          </p:cNvPr>
          <p:cNvSpPr/>
          <p:nvPr/>
        </p:nvSpPr>
        <p:spPr>
          <a:xfrm>
            <a:off x="1004598" y="3496401"/>
            <a:ext cx="1762021" cy="369332"/>
          </a:xfrm>
          <a:prstGeom prst="rect">
            <a:avLst/>
          </a:prstGeom>
        </p:spPr>
        <p:txBody>
          <a:bodyPr wrap="none">
            <a:spAutoFit/>
          </a:bodyPr>
          <a:lstStyle/>
          <a:p>
            <a:r>
              <a:rPr lang="zh-CN" altLang="en-US" dirty="0"/>
              <a:t>（</a:t>
            </a:r>
            <a:r>
              <a:rPr lang="en-US" altLang="zh-CN" dirty="0"/>
              <a:t>2</a:t>
            </a:r>
            <a:r>
              <a:rPr lang="zh-CN" altLang="en-US" dirty="0"/>
              <a:t>）签名过程</a:t>
            </a:r>
          </a:p>
        </p:txBody>
      </p:sp>
      <p:sp>
        <p:nvSpPr>
          <p:cNvPr id="5" name="矩形 4">
            <a:extLst>
              <a:ext uri="{FF2B5EF4-FFF2-40B4-BE49-F238E27FC236}">
                <a16:creationId xmlns:a16="http://schemas.microsoft.com/office/drawing/2014/main" id="{743DE83E-B3A9-42FF-A30B-51989816C9D2}"/>
              </a:ext>
            </a:extLst>
          </p:cNvPr>
          <p:cNvSpPr/>
          <p:nvPr/>
        </p:nvSpPr>
        <p:spPr>
          <a:xfrm>
            <a:off x="1004598" y="1334111"/>
            <a:ext cx="1858201"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选择用户参数</a:t>
            </a:r>
          </a:p>
        </p:txBody>
      </p:sp>
      <p:sp>
        <p:nvSpPr>
          <p:cNvPr id="6" name="矩形 5">
            <a:extLst>
              <a:ext uri="{FF2B5EF4-FFF2-40B4-BE49-F238E27FC236}">
                <a16:creationId xmlns:a16="http://schemas.microsoft.com/office/drawing/2014/main" id="{BCCB06B0-6DA1-401C-99F1-328C1D1C046F}"/>
              </a:ext>
            </a:extLst>
          </p:cNvPr>
          <p:cNvSpPr/>
          <p:nvPr/>
        </p:nvSpPr>
        <p:spPr>
          <a:xfrm>
            <a:off x="1310698" y="1876826"/>
            <a:ext cx="6807584" cy="369332"/>
          </a:xfrm>
          <a:prstGeom prst="rect">
            <a:avLst/>
          </a:prstGeom>
        </p:spPr>
        <p:txBody>
          <a:bodyPr wrap="square">
            <a:spAutoFit/>
          </a:bodyPr>
          <a:lstStyle/>
          <a:p>
            <a:r>
              <a:rPr lang="zh-CN" altLang="en-US" dirty="0"/>
              <a:t>选取</a:t>
            </a:r>
            <a:r>
              <a:rPr lang="en-US" altLang="zh-CN" dirty="0"/>
              <a:t>—</a:t>
            </a:r>
            <a:r>
              <a:rPr lang="zh-CN" altLang="en-US" dirty="0"/>
              <a:t>个随机数</a:t>
            </a:r>
            <a:r>
              <a:rPr lang="en-US" altLang="zh-CN" dirty="0"/>
              <a:t>x</a:t>
            </a:r>
            <a:r>
              <a:rPr lang="zh-CN" altLang="en-US" dirty="0"/>
              <a:t>作为用户私钥，要求</a:t>
            </a:r>
            <a:r>
              <a:rPr lang="en-US" altLang="zh-CN" dirty="0"/>
              <a:t>0&lt;x&lt;q</a:t>
            </a:r>
            <a:r>
              <a:rPr lang="zh-CN" altLang="en-US" dirty="0"/>
              <a:t>；</a:t>
            </a:r>
          </a:p>
        </p:txBody>
      </p:sp>
      <p:sp>
        <p:nvSpPr>
          <p:cNvPr id="7" name="矩形 6">
            <a:extLst>
              <a:ext uri="{FF2B5EF4-FFF2-40B4-BE49-F238E27FC236}">
                <a16:creationId xmlns:a16="http://schemas.microsoft.com/office/drawing/2014/main" id="{78EA6E93-7755-4DD0-A479-99D8CFCB9285}"/>
              </a:ext>
            </a:extLst>
          </p:cNvPr>
          <p:cNvSpPr/>
          <p:nvPr/>
        </p:nvSpPr>
        <p:spPr>
          <a:xfrm>
            <a:off x="1310698" y="2419541"/>
            <a:ext cx="4187365" cy="369332"/>
          </a:xfrm>
          <a:prstGeom prst="rect">
            <a:avLst/>
          </a:prstGeom>
        </p:spPr>
        <p:txBody>
          <a:bodyPr wrap="none">
            <a:spAutoFit/>
          </a:bodyPr>
          <a:lstStyle/>
          <a:p>
            <a:r>
              <a:rPr lang="zh-CN" altLang="en-US" dirty="0"/>
              <a:t>计算求得</a:t>
            </a:r>
            <a:r>
              <a:rPr lang="en-US" altLang="zh-CN" dirty="0"/>
              <a:t>y≡g</a:t>
            </a:r>
            <a:r>
              <a:rPr lang="en-US" altLang="zh-CN" baseline="30000" dirty="0"/>
              <a:t>x</a:t>
            </a:r>
            <a:r>
              <a:rPr lang="en-US" altLang="zh-CN" dirty="0"/>
              <a:t> mod p</a:t>
            </a:r>
            <a:r>
              <a:rPr lang="zh-CN" altLang="en-US" dirty="0"/>
              <a:t>，</a:t>
            </a:r>
            <a:r>
              <a:rPr lang="en-US" altLang="zh-CN" dirty="0"/>
              <a:t>y</a:t>
            </a:r>
            <a:r>
              <a:rPr lang="zh-CN" altLang="en-US" dirty="0"/>
              <a:t>为用户公钥。</a:t>
            </a:r>
          </a:p>
        </p:txBody>
      </p:sp>
      <p:sp>
        <p:nvSpPr>
          <p:cNvPr id="9" name="矩形 8">
            <a:extLst>
              <a:ext uri="{FF2B5EF4-FFF2-40B4-BE49-F238E27FC236}">
                <a16:creationId xmlns:a16="http://schemas.microsoft.com/office/drawing/2014/main" id="{83FBD35A-7F20-4F87-85C5-261D53C51A9A}"/>
              </a:ext>
            </a:extLst>
          </p:cNvPr>
          <p:cNvSpPr/>
          <p:nvPr/>
        </p:nvSpPr>
        <p:spPr>
          <a:xfrm>
            <a:off x="1310698" y="2962256"/>
            <a:ext cx="5832282" cy="369332"/>
          </a:xfrm>
          <a:prstGeom prst="rect">
            <a:avLst/>
          </a:prstGeom>
        </p:spPr>
        <p:txBody>
          <a:bodyPr wrap="square">
            <a:spAutoFit/>
          </a:bodyPr>
          <a:lstStyle/>
          <a:p>
            <a:r>
              <a:rPr lang="zh-CN" altLang="en-US" dirty="0"/>
              <a:t>用户每个消息用的秘密随机数</a:t>
            </a:r>
            <a:r>
              <a:rPr lang="en-US" altLang="zh-CN" dirty="0"/>
              <a:t>k</a:t>
            </a:r>
            <a:r>
              <a:rPr lang="zh-CN" altLang="en-US" dirty="0"/>
              <a:t>：</a:t>
            </a:r>
            <a:r>
              <a:rPr lang="en-US" altLang="zh-CN" dirty="0"/>
              <a:t>0&lt;k&lt;q</a:t>
            </a:r>
            <a:endParaRPr lang="zh-CN" altLang="en-US" dirty="0"/>
          </a:p>
        </p:txBody>
      </p:sp>
      <p:sp>
        <p:nvSpPr>
          <p:cNvPr id="10" name="矩形 9">
            <a:extLst>
              <a:ext uri="{FF2B5EF4-FFF2-40B4-BE49-F238E27FC236}">
                <a16:creationId xmlns:a16="http://schemas.microsoft.com/office/drawing/2014/main" id="{311CB6E1-C6BD-4C27-B8E1-0A40AEB2DAFE}"/>
              </a:ext>
            </a:extLst>
          </p:cNvPr>
          <p:cNvSpPr/>
          <p:nvPr/>
        </p:nvSpPr>
        <p:spPr>
          <a:xfrm>
            <a:off x="1445870" y="4521454"/>
            <a:ext cx="4572000" cy="646331"/>
          </a:xfrm>
          <a:prstGeom prst="rect">
            <a:avLst/>
          </a:prstGeom>
        </p:spPr>
        <p:txBody>
          <a:bodyPr>
            <a:spAutoFit/>
          </a:bodyPr>
          <a:lstStyle/>
          <a:p>
            <a:r>
              <a:rPr lang="en-US" altLang="zh-CN" dirty="0">
                <a:solidFill>
                  <a:srgbClr val="000000"/>
                </a:solidFill>
                <a:latin typeface="Times New Roman" panose="02020603050405020304" pitchFamily="18" charset="0"/>
              </a:rPr>
              <a:t>r = ( </a:t>
            </a:r>
            <a:r>
              <a:rPr lang="en-US" altLang="zh-CN" dirty="0" err="1">
                <a:solidFill>
                  <a:srgbClr val="000000"/>
                </a:solidFill>
                <a:latin typeface="Times New Roman" panose="02020603050405020304" pitchFamily="18" charset="0"/>
              </a:rPr>
              <a:t>gk</a:t>
            </a:r>
            <a:r>
              <a:rPr lang="en-US" altLang="zh-CN" dirty="0">
                <a:solidFill>
                  <a:srgbClr val="000000"/>
                </a:solidFill>
                <a:latin typeface="Times New Roman" panose="02020603050405020304" pitchFamily="18" charset="0"/>
              </a:rPr>
              <a:t> mod p ) mod q</a:t>
            </a:r>
          </a:p>
          <a:p>
            <a:r>
              <a:rPr lang="en-US" altLang="zh-CN" dirty="0">
                <a:solidFill>
                  <a:srgbClr val="000000"/>
                </a:solidFill>
                <a:latin typeface="Times New Roman" panose="02020603050405020304" pitchFamily="18" charset="0"/>
              </a:rPr>
              <a:t>s = ( k-1 (H(m) + </a:t>
            </a:r>
            <a:r>
              <a:rPr lang="en-US" altLang="zh-CN" dirty="0" err="1">
                <a:solidFill>
                  <a:srgbClr val="000000"/>
                </a:solidFill>
                <a:latin typeface="Times New Roman" panose="02020603050405020304" pitchFamily="18" charset="0"/>
              </a:rPr>
              <a:t>xr</a:t>
            </a:r>
            <a:r>
              <a:rPr lang="en-US" altLang="zh-CN" dirty="0">
                <a:solidFill>
                  <a:srgbClr val="000000"/>
                </a:solidFill>
                <a:latin typeface="Times New Roman" panose="02020603050405020304" pitchFamily="18" charset="0"/>
              </a:rPr>
              <a:t>)) mod q </a:t>
            </a:r>
            <a:endParaRPr lang="en-US" altLang="zh-CN" b="0" i="0" dirty="0">
              <a:solidFill>
                <a:srgbClr val="000000"/>
              </a:solidFill>
              <a:effectLst/>
              <a:latin typeface="Times New Roman" panose="02020603050405020304" pitchFamily="18" charset="0"/>
            </a:endParaRPr>
          </a:p>
        </p:txBody>
      </p:sp>
      <p:sp>
        <p:nvSpPr>
          <p:cNvPr id="11" name="矩形 10">
            <a:extLst>
              <a:ext uri="{FF2B5EF4-FFF2-40B4-BE49-F238E27FC236}">
                <a16:creationId xmlns:a16="http://schemas.microsoft.com/office/drawing/2014/main" id="{09B98260-2E89-4865-BCED-B97FD133EF63}"/>
              </a:ext>
            </a:extLst>
          </p:cNvPr>
          <p:cNvSpPr/>
          <p:nvPr/>
        </p:nvSpPr>
        <p:spPr>
          <a:xfrm>
            <a:off x="1004598" y="4013330"/>
            <a:ext cx="1165704"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计算：</a:t>
            </a:r>
          </a:p>
        </p:txBody>
      </p:sp>
      <p:sp>
        <p:nvSpPr>
          <p:cNvPr id="12" name="矩形 11">
            <a:extLst>
              <a:ext uri="{FF2B5EF4-FFF2-40B4-BE49-F238E27FC236}">
                <a16:creationId xmlns:a16="http://schemas.microsoft.com/office/drawing/2014/main" id="{B1A8BD55-C551-41CA-A790-0509FD7E8033}"/>
              </a:ext>
            </a:extLst>
          </p:cNvPr>
          <p:cNvSpPr/>
          <p:nvPr/>
        </p:nvSpPr>
        <p:spPr>
          <a:xfrm>
            <a:off x="1445870" y="5289360"/>
            <a:ext cx="6672412" cy="369332"/>
          </a:xfrm>
          <a:prstGeom prst="rect">
            <a:avLst/>
          </a:prstGeom>
        </p:spPr>
        <p:txBody>
          <a:bodyPr wrap="square">
            <a:spAutoFit/>
          </a:bodyPr>
          <a:lstStyle/>
          <a:p>
            <a:r>
              <a:rPr lang="en-US" altLang="zh-CN" dirty="0">
                <a:solidFill>
                  <a:srgbClr val="000000"/>
                </a:solidFill>
                <a:latin typeface="Times New Roman" panose="02020603050405020304" pitchFamily="18" charset="0"/>
              </a:rPr>
              <a:t>H( m)</a:t>
            </a:r>
            <a:r>
              <a:rPr lang="zh-CN" altLang="en-US" dirty="0">
                <a:solidFill>
                  <a:srgbClr val="000000"/>
                </a:solidFill>
                <a:latin typeface="Times New Roman" panose="02020603050405020304" pitchFamily="18" charset="0"/>
              </a:rPr>
              <a:t>为</a:t>
            </a:r>
            <a:r>
              <a:rPr lang="zh-CN" altLang="en-US" dirty="0">
                <a:solidFill>
                  <a:srgbClr val="000000"/>
                </a:solidFill>
                <a:latin typeface="宋体" panose="02010600030101010101" pitchFamily="2" charset="-122"/>
                <a:ea typeface="宋体" panose="02010600030101010101" pitchFamily="2" charset="-122"/>
              </a:rPr>
              <a:t>单向</a:t>
            </a:r>
            <a:r>
              <a:rPr lang="en-US" altLang="zh-CN" dirty="0">
                <a:solidFill>
                  <a:srgbClr val="000000"/>
                </a:solidFill>
                <a:latin typeface="Times New Roman" panose="02020603050405020304" pitchFamily="18" charset="0"/>
              </a:rPr>
              <a:t>Hash</a:t>
            </a:r>
            <a:r>
              <a:rPr lang="zh-CN" altLang="en-US" dirty="0">
                <a:solidFill>
                  <a:srgbClr val="000000"/>
                </a:solidFill>
                <a:latin typeface="宋体" panose="02010600030101010101" pitchFamily="2" charset="-122"/>
                <a:ea typeface="宋体" panose="02010600030101010101" pitchFamily="2" charset="-122"/>
              </a:rPr>
              <a:t>函数。在</a:t>
            </a:r>
            <a:r>
              <a:rPr lang="en-US" altLang="zh-CN" dirty="0">
                <a:solidFill>
                  <a:srgbClr val="000000"/>
                </a:solidFill>
                <a:latin typeface="Times New Roman" panose="02020603050405020304" pitchFamily="18" charset="0"/>
              </a:rPr>
              <a:t>DSS</a:t>
            </a:r>
            <a:r>
              <a:rPr lang="zh-CN" altLang="en-US" dirty="0">
                <a:solidFill>
                  <a:srgbClr val="000000"/>
                </a:solidFill>
                <a:latin typeface="宋体" panose="02010600030101010101" pitchFamily="2" charset="-122"/>
                <a:ea typeface="宋体" panose="02010600030101010101" pitchFamily="2" charset="-122"/>
              </a:rPr>
              <a:t>中选用安全散列算法</a:t>
            </a:r>
            <a:r>
              <a:rPr lang="en-US" altLang="zh-CN" dirty="0">
                <a:solidFill>
                  <a:srgbClr val="000000"/>
                </a:solidFill>
                <a:latin typeface="宋体" panose="02010600030101010101" pitchFamily="2" charset="-122"/>
                <a:ea typeface="宋体" panose="02010600030101010101" pitchFamily="2" charset="-122"/>
              </a:rPr>
              <a:t>SHA-1</a:t>
            </a:r>
            <a:endParaRPr lang="zh-CN" altLang="en-US" dirty="0"/>
          </a:p>
        </p:txBody>
      </p:sp>
      <p:sp>
        <p:nvSpPr>
          <p:cNvPr id="13" name="矩形 12">
            <a:extLst>
              <a:ext uri="{FF2B5EF4-FFF2-40B4-BE49-F238E27FC236}">
                <a16:creationId xmlns:a16="http://schemas.microsoft.com/office/drawing/2014/main" id="{F543E407-09B6-4B4F-9AA4-8A8FAB5553B1}"/>
              </a:ext>
            </a:extLst>
          </p:cNvPr>
          <p:cNvSpPr/>
          <p:nvPr/>
        </p:nvSpPr>
        <p:spPr>
          <a:xfrm>
            <a:off x="1004598" y="5780267"/>
            <a:ext cx="3127779"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签名结果是：</a:t>
            </a:r>
            <a:r>
              <a:rPr lang="en-US" altLang="zh-CN" dirty="0">
                <a:latin typeface="+mn-ea"/>
              </a:rPr>
              <a:t>( m, r, s )</a:t>
            </a:r>
            <a:endParaRPr lang="zh-CN" altLang="en-US" dirty="0">
              <a:latin typeface="+mn-ea"/>
            </a:endParaRPr>
          </a:p>
        </p:txBody>
      </p:sp>
    </p:spTree>
    <p:extLst>
      <p:ext uri="{BB962C8B-B14F-4D97-AF65-F5344CB8AC3E}">
        <p14:creationId xmlns:p14="http://schemas.microsoft.com/office/powerpoint/2010/main" val="18940473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A53BFDC-C7E8-4163-9989-9963C53270C7}"/>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
        <p:nvSpPr>
          <p:cNvPr id="4" name="矩形 3">
            <a:extLst>
              <a:ext uri="{FF2B5EF4-FFF2-40B4-BE49-F238E27FC236}">
                <a16:creationId xmlns:a16="http://schemas.microsoft.com/office/drawing/2014/main" id="{ACFD5BF6-B429-47A7-8194-328CF0B4409A}"/>
              </a:ext>
            </a:extLst>
          </p:cNvPr>
          <p:cNvSpPr/>
          <p:nvPr/>
        </p:nvSpPr>
        <p:spPr>
          <a:xfrm>
            <a:off x="1044355" y="1265567"/>
            <a:ext cx="1697901" cy="369332"/>
          </a:xfrm>
          <a:prstGeom prst="rect">
            <a:avLst/>
          </a:prstGeom>
        </p:spPr>
        <p:txBody>
          <a:bodyPr wrap="none">
            <a:spAutoFit/>
          </a:bodyPr>
          <a:lstStyle/>
          <a:p>
            <a:r>
              <a:rPr lang="zh-CN" altLang="en-US" dirty="0"/>
              <a:t>（</a:t>
            </a:r>
            <a:r>
              <a:rPr lang="en-US" altLang="zh-CN" dirty="0"/>
              <a:t>2</a:t>
            </a:r>
            <a:r>
              <a:rPr lang="zh-CN" altLang="en-US" dirty="0"/>
              <a:t>）验证签名</a:t>
            </a:r>
          </a:p>
        </p:txBody>
      </p:sp>
      <p:sp>
        <p:nvSpPr>
          <p:cNvPr id="6" name="矩形 5">
            <a:extLst>
              <a:ext uri="{FF2B5EF4-FFF2-40B4-BE49-F238E27FC236}">
                <a16:creationId xmlns:a16="http://schemas.microsoft.com/office/drawing/2014/main" id="{71FE9E99-7FD2-422C-BDDC-9F13A54DC1AF}"/>
              </a:ext>
            </a:extLst>
          </p:cNvPr>
          <p:cNvSpPr/>
          <p:nvPr/>
        </p:nvSpPr>
        <p:spPr>
          <a:xfrm>
            <a:off x="1570139" y="1746383"/>
            <a:ext cx="1165704"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计算：</a:t>
            </a:r>
          </a:p>
        </p:txBody>
      </p:sp>
      <p:sp>
        <p:nvSpPr>
          <p:cNvPr id="7" name="矩形 6">
            <a:extLst>
              <a:ext uri="{FF2B5EF4-FFF2-40B4-BE49-F238E27FC236}">
                <a16:creationId xmlns:a16="http://schemas.microsoft.com/office/drawing/2014/main" id="{EF2444E3-A263-46D6-A570-3F3807EB4227}"/>
              </a:ext>
            </a:extLst>
          </p:cNvPr>
          <p:cNvSpPr/>
          <p:nvPr/>
        </p:nvSpPr>
        <p:spPr>
          <a:xfrm>
            <a:off x="1760970" y="2227199"/>
            <a:ext cx="1702710" cy="369332"/>
          </a:xfrm>
          <a:prstGeom prst="rect">
            <a:avLst/>
          </a:prstGeom>
        </p:spPr>
        <p:txBody>
          <a:bodyPr wrap="none">
            <a:spAutoFit/>
          </a:bodyPr>
          <a:lstStyle/>
          <a:p>
            <a:pPr lvl="0" defTabSz="914400" eaLnBrk="1" hangingPunct="1">
              <a:buClr>
                <a:srgbClr val="660033"/>
              </a:buClr>
            </a:pPr>
            <a:r>
              <a:rPr lang="zh-CN" altLang="en-US" dirty="0">
                <a:latin typeface="+mn-ea"/>
              </a:rPr>
              <a:t> </a:t>
            </a:r>
            <a:r>
              <a:rPr lang="en-US" altLang="zh-CN" b="1" i="1" dirty="0">
                <a:solidFill>
                  <a:srgbClr val="000000"/>
                </a:solidFill>
                <a:latin typeface="宋体" panose="02010600030101010101" pitchFamily="2" charset="-122"/>
                <a:ea typeface="宋体" panose="02010600030101010101" pitchFamily="2" charset="-122"/>
              </a:rPr>
              <a:t>w</a:t>
            </a:r>
            <a:r>
              <a:rPr lang="en-US" altLang="zh-CN" b="1" dirty="0">
                <a:solidFill>
                  <a:srgbClr val="000000"/>
                </a:solidFill>
                <a:latin typeface="宋体" panose="02010600030101010101" pitchFamily="2" charset="-122"/>
                <a:ea typeface="宋体" panose="02010600030101010101" pitchFamily="2" charset="-122"/>
              </a:rPr>
              <a:t>≡</a:t>
            </a:r>
            <a:r>
              <a:rPr lang="en-US" altLang="zh-CN" b="1" i="1" dirty="0">
                <a:solidFill>
                  <a:srgbClr val="000000"/>
                </a:solidFill>
                <a:latin typeface="宋体" panose="02010600030101010101" pitchFamily="2" charset="-122"/>
                <a:ea typeface="宋体" panose="02010600030101010101" pitchFamily="2" charset="-122"/>
              </a:rPr>
              <a:t>s</a:t>
            </a:r>
            <a:r>
              <a:rPr lang="en-US" altLang="zh-CN" b="1" dirty="0">
                <a:solidFill>
                  <a:srgbClr val="000000"/>
                </a:solidFill>
                <a:latin typeface="宋体" panose="02010600030101010101" pitchFamily="2" charset="-122"/>
                <a:ea typeface="宋体" panose="02010600030101010101" pitchFamily="2" charset="-122"/>
              </a:rPr>
              <a:t>-1 mod </a:t>
            </a:r>
            <a:r>
              <a:rPr lang="en-US" altLang="zh-CN" b="1" i="1" dirty="0">
                <a:solidFill>
                  <a:srgbClr val="000000"/>
                </a:solidFill>
                <a:latin typeface="宋体" panose="02010600030101010101" pitchFamily="2" charset="-122"/>
                <a:ea typeface="宋体" panose="02010600030101010101" pitchFamily="2" charset="-122"/>
              </a:rPr>
              <a:t>q</a:t>
            </a:r>
          </a:p>
        </p:txBody>
      </p:sp>
      <p:sp>
        <p:nvSpPr>
          <p:cNvPr id="8" name="矩形 7">
            <a:extLst>
              <a:ext uri="{FF2B5EF4-FFF2-40B4-BE49-F238E27FC236}">
                <a16:creationId xmlns:a16="http://schemas.microsoft.com/office/drawing/2014/main" id="{D66E344A-59CB-456B-BA11-ECD3C60D29C6}"/>
              </a:ext>
            </a:extLst>
          </p:cNvPr>
          <p:cNvSpPr/>
          <p:nvPr/>
        </p:nvSpPr>
        <p:spPr>
          <a:xfrm>
            <a:off x="1893305" y="2707435"/>
            <a:ext cx="2015295" cy="369332"/>
          </a:xfrm>
          <a:prstGeom prst="rect">
            <a:avLst/>
          </a:prstGeom>
        </p:spPr>
        <p:txBody>
          <a:bodyPr wrap="none">
            <a:spAutoFit/>
          </a:bodyPr>
          <a:lstStyle/>
          <a:p>
            <a:r>
              <a:rPr lang="en-US" altLang="zh-CN" b="1" dirty="0">
                <a:solidFill>
                  <a:srgbClr val="000000"/>
                </a:solidFill>
                <a:latin typeface="宋体" panose="02010600030101010101" pitchFamily="2" charset="-122"/>
                <a:ea typeface="宋体" panose="02010600030101010101" pitchFamily="2" charset="-122"/>
              </a:rPr>
              <a:t>u</a:t>
            </a:r>
            <a:r>
              <a:rPr lang="en-US" altLang="zh-CN" b="1" baseline="-25000" dirty="0">
                <a:solidFill>
                  <a:srgbClr val="000000"/>
                </a:solidFill>
                <a:latin typeface="宋体" panose="02010600030101010101" pitchFamily="2" charset="-122"/>
                <a:ea typeface="宋体" panose="02010600030101010101" pitchFamily="2" charset="-122"/>
              </a:rPr>
              <a:t>1</a:t>
            </a:r>
            <a:r>
              <a:rPr lang="en-US" altLang="zh-CN" b="1" dirty="0">
                <a:solidFill>
                  <a:srgbClr val="000000"/>
                </a:solidFill>
                <a:latin typeface="宋体" panose="02010600030101010101" pitchFamily="2" charset="-122"/>
                <a:ea typeface="宋体" panose="02010600030101010101" pitchFamily="2" charset="-122"/>
              </a:rPr>
              <a:t>≡H(m) w mod q</a:t>
            </a:r>
            <a:endParaRPr lang="zh-CN" altLang="en-US" dirty="0">
              <a:latin typeface="+mn-ea"/>
            </a:endParaRPr>
          </a:p>
        </p:txBody>
      </p:sp>
      <p:sp>
        <p:nvSpPr>
          <p:cNvPr id="9" name="矩形 8">
            <a:extLst>
              <a:ext uri="{FF2B5EF4-FFF2-40B4-BE49-F238E27FC236}">
                <a16:creationId xmlns:a16="http://schemas.microsoft.com/office/drawing/2014/main" id="{DC8401DD-893E-4DF9-B4A8-2D4F1A8EE5FD}"/>
              </a:ext>
            </a:extLst>
          </p:cNvPr>
          <p:cNvSpPr/>
          <p:nvPr/>
        </p:nvSpPr>
        <p:spPr>
          <a:xfrm>
            <a:off x="1893305" y="3187671"/>
            <a:ext cx="178125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u</a:t>
            </a:r>
            <a:r>
              <a:rPr kumimoji="0" lang="en-US" altLang="zh-CN" sz="1800" b="1" i="0" u="none" strike="noStrike" kern="0" cap="none" spc="0" normalizeH="0" baseline="-25000" noProof="0" dirty="0">
                <a:ln>
                  <a:noFill/>
                </a:ln>
                <a:solidFill>
                  <a:srgbClr val="000000"/>
                </a:solidFill>
                <a:effectLst/>
                <a:uLnTx/>
                <a:uFillTx/>
                <a:latin typeface="宋体" panose="02010600030101010101" pitchFamily="2" charset="-122"/>
                <a:ea typeface="宋体" panose="02010600030101010101" pitchFamily="2" charset="-122"/>
              </a:rPr>
              <a:t>2</a:t>
            </a:r>
            <a:r>
              <a:rPr kumimoji="0" lang="en-US" altLang="zh-CN"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1"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r w </a:t>
            </a:r>
            <a:r>
              <a:rPr kumimoji="0" lang="en-US" altLang="zh-CN"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mod </a:t>
            </a:r>
            <a:r>
              <a:rPr kumimoji="0" lang="en-US" altLang="zh-CN" sz="1800" b="1" i="1"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q</a:t>
            </a:r>
            <a:r>
              <a:rPr kumimoji="0" lang="en-US" altLang="zh-CN"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endParaRPr kumimoji="0" lang="zh-CN" altLang="en-US" sz="1800" b="0" i="0" u="none" strike="noStrike" kern="0" cap="none" spc="0" normalizeH="0" baseline="0" noProof="0" dirty="0">
              <a:ln>
                <a:noFill/>
              </a:ln>
              <a:solidFill>
                <a:sysClr val="windowText" lastClr="000000"/>
              </a:solidFill>
              <a:effectLst/>
              <a:uLnTx/>
              <a:uFillTx/>
            </a:endParaRPr>
          </a:p>
        </p:txBody>
      </p:sp>
      <p:graphicFrame>
        <p:nvGraphicFramePr>
          <p:cNvPr id="10" name="Object 20">
            <a:extLst>
              <a:ext uri="{FF2B5EF4-FFF2-40B4-BE49-F238E27FC236}">
                <a16:creationId xmlns:a16="http://schemas.microsoft.com/office/drawing/2014/main" id="{3420FDB8-3952-4839-B98A-EDAE8E2AE43A}"/>
              </a:ext>
            </a:extLst>
          </p:cNvPr>
          <p:cNvGraphicFramePr>
            <a:graphicFrameLocks noChangeAspect="1"/>
          </p:cNvGraphicFramePr>
          <p:nvPr>
            <p:extLst>
              <p:ext uri="{D42A27DB-BD31-4B8C-83A1-F6EECF244321}">
                <p14:modId xmlns:p14="http://schemas.microsoft.com/office/powerpoint/2010/main" val="2436190227"/>
              </p:ext>
            </p:extLst>
          </p:nvPr>
        </p:nvGraphicFramePr>
        <p:xfrm>
          <a:off x="1893305" y="3667907"/>
          <a:ext cx="2651854" cy="401052"/>
        </p:xfrm>
        <a:graphic>
          <a:graphicData uri="http://schemas.openxmlformats.org/presentationml/2006/ole">
            <mc:AlternateContent xmlns:mc="http://schemas.openxmlformats.org/markup-compatibility/2006">
              <mc:Choice xmlns:v="urn:schemas-microsoft-com:vml" Requires="v">
                <p:oleObj spid="_x0000_s4146" r:id="rId3" imgW="1447172" imgH="215806" progId="Equation.3">
                  <p:embed/>
                </p:oleObj>
              </mc:Choice>
              <mc:Fallback>
                <p:oleObj r:id="rId3" imgW="1447172" imgH="215806" progId="Equation.3">
                  <p:embed/>
                  <p:pic>
                    <p:nvPicPr>
                      <p:cNvPr id="58388" name="Object 20">
                        <a:extLst>
                          <a:ext uri="{FF2B5EF4-FFF2-40B4-BE49-F238E27FC236}">
                            <a16:creationId xmlns:a16="http://schemas.microsoft.com/office/drawing/2014/main" id="{87C2B196-A345-4BED-AC78-C1938E6970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305" y="3667907"/>
                        <a:ext cx="2651854" cy="401052"/>
                      </a:xfrm>
                      <a:prstGeom prst="rect">
                        <a:avLst/>
                      </a:prstGeom>
                      <a:noFill/>
                    </p:spPr>
                  </p:pic>
                </p:oleObj>
              </mc:Fallback>
            </mc:AlternateContent>
          </a:graphicData>
        </a:graphic>
      </p:graphicFrame>
      <p:sp>
        <p:nvSpPr>
          <p:cNvPr id="12" name="矩形 11">
            <a:extLst>
              <a:ext uri="{FF2B5EF4-FFF2-40B4-BE49-F238E27FC236}">
                <a16:creationId xmlns:a16="http://schemas.microsoft.com/office/drawing/2014/main" id="{8AFB1893-DAF0-4813-9CE9-020B47CEEC75}"/>
              </a:ext>
            </a:extLst>
          </p:cNvPr>
          <p:cNvSpPr/>
          <p:nvPr/>
        </p:nvSpPr>
        <p:spPr>
          <a:xfrm>
            <a:off x="1893305" y="4710221"/>
            <a:ext cx="457200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如果</a:t>
            </a:r>
            <a:r>
              <a:rPr kumimoji="0" lang="en-US" altLang="zh-CN" sz="1800" b="1" i="1"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r</a:t>
            </a:r>
            <a:r>
              <a:rPr kumimoji="0" lang="en-US" altLang="zh-CN"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1"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v</a:t>
            </a:r>
            <a:r>
              <a:rPr kumimoji="0"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，表示签名有效，否则签名非法</a:t>
            </a: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3" name="矩形 12">
            <a:extLst>
              <a:ext uri="{FF2B5EF4-FFF2-40B4-BE49-F238E27FC236}">
                <a16:creationId xmlns:a16="http://schemas.microsoft.com/office/drawing/2014/main" id="{32FC4587-C744-4889-97F1-532B73D6CAEE}"/>
              </a:ext>
            </a:extLst>
          </p:cNvPr>
          <p:cNvSpPr/>
          <p:nvPr/>
        </p:nvSpPr>
        <p:spPr>
          <a:xfrm>
            <a:off x="1568536" y="4198265"/>
            <a:ext cx="938077"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b="1" kern="0" dirty="0">
                <a:solidFill>
                  <a:srgbClr val="000000"/>
                </a:solidFill>
                <a:latin typeface="宋体" panose="02010600030101010101" pitchFamily="2" charset="-122"/>
                <a:ea typeface="宋体" panose="02010600030101010101" pitchFamily="2" charset="-122"/>
              </a:rPr>
              <a:t>比较</a:t>
            </a:r>
            <a:endParaRPr lang="zh-CN" altLang="en-US" dirty="0"/>
          </a:p>
        </p:txBody>
      </p:sp>
    </p:spTree>
    <p:extLst>
      <p:ext uri="{BB962C8B-B14F-4D97-AF65-F5344CB8AC3E}">
        <p14:creationId xmlns:p14="http://schemas.microsoft.com/office/powerpoint/2010/main" val="420636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3">
            <a:extLst>
              <a:ext uri="{FF2B5EF4-FFF2-40B4-BE49-F238E27FC236}">
                <a16:creationId xmlns:a16="http://schemas.microsoft.com/office/drawing/2014/main" id="{0E67354D-4475-4AC9-B3E7-CC96CF90DB34}"/>
              </a:ext>
            </a:extLst>
          </p:cNvPr>
          <p:cNvGraphicFramePr>
            <a:graphicFrameLocks noGrp="1"/>
          </p:cNvGraphicFramePr>
          <p:nvPr>
            <p:extLst>
              <p:ext uri="{D42A27DB-BD31-4B8C-83A1-F6EECF244321}">
                <p14:modId xmlns:p14="http://schemas.microsoft.com/office/powerpoint/2010/main" val="742495459"/>
              </p:ext>
            </p:extLst>
          </p:nvPr>
        </p:nvGraphicFramePr>
        <p:xfrm>
          <a:off x="1706880" y="2288540"/>
          <a:ext cx="6096000" cy="292608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156249572"/>
                    </a:ext>
                  </a:extLst>
                </a:gridCol>
                <a:gridCol w="1219200">
                  <a:extLst>
                    <a:ext uri="{9D8B030D-6E8A-4147-A177-3AD203B41FA5}">
                      <a16:colId xmlns:a16="http://schemas.microsoft.com/office/drawing/2014/main" val="1618848661"/>
                    </a:ext>
                  </a:extLst>
                </a:gridCol>
                <a:gridCol w="1219200">
                  <a:extLst>
                    <a:ext uri="{9D8B030D-6E8A-4147-A177-3AD203B41FA5}">
                      <a16:colId xmlns:a16="http://schemas.microsoft.com/office/drawing/2014/main" val="3866498021"/>
                    </a:ext>
                  </a:extLst>
                </a:gridCol>
                <a:gridCol w="1219200">
                  <a:extLst>
                    <a:ext uri="{9D8B030D-6E8A-4147-A177-3AD203B41FA5}">
                      <a16:colId xmlns:a16="http://schemas.microsoft.com/office/drawing/2014/main" val="203384562"/>
                    </a:ext>
                  </a:extLst>
                </a:gridCol>
                <a:gridCol w="1219200">
                  <a:extLst>
                    <a:ext uri="{9D8B030D-6E8A-4147-A177-3AD203B41FA5}">
                      <a16:colId xmlns:a16="http://schemas.microsoft.com/office/drawing/2014/main" val="471915137"/>
                    </a:ext>
                  </a:extLst>
                </a:gridCol>
              </a:tblGrid>
              <a:tr h="370840">
                <a:tc>
                  <a:txBody>
                    <a:bodyPr/>
                    <a:lstStyle/>
                    <a:p>
                      <a:endParaRPr lang="zh-CN" altLang="en-US" sz="2800">
                        <a:latin typeface="+mn-ea"/>
                        <a:ea typeface="+mn-ea"/>
                      </a:endParaRPr>
                    </a:p>
                  </a:txBody>
                  <a:tcPr/>
                </a:tc>
                <a:tc>
                  <a:txBody>
                    <a:bodyPr/>
                    <a:lstStyle/>
                    <a:p>
                      <a:r>
                        <a:rPr lang="en-US" altLang="zh-CN" sz="2800" dirty="0">
                          <a:latin typeface="+mn-ea"/>
                          <a:ea typeface="+mn-ea"/>
                        </a:rPr>
                        <a:t>RSA</a:t>
                      </a:r>
                      <a:endParaRPr lang="zh-CN" altLang="en-US" sz="2800" dirty="0">
                        <a:latin typeface="+mn-ea"/>
                        <a:ea typeface="+mn-ea"/>
                      </a:endParaRPr>
                    </a:p>
                  </a:txBody>
                  <a:tcPr/>
                </a:tc>
                <a:tc>
                  <a:txBody>
                    <a:bodyPr/>
                    <a:lstStyle/>
                    <a:p>
                      <a:r>
                        <a:rPr lang="en-US" altLang="zh-CN" sz="2800" dirty="0">
                          <a:latin typeface="+mn-ea"/>
                          <a:ea typeface="+mn-ea"/>
                        </a:rPr>
                        <a:t>ECC</a:t>
                      </a:r>
                      <a:endParaRPr lang="zh-CN" altLang="en-US" sz="2800" dirty="0">
                        <a:latin typeface="+mn-ea"/>
                        <a:ea typeface="+mn-ea"/>
                      </a:endParaRPr>
                    </a:p>
                  </a:txBody>
                  <a:tcPr/>
                </a:tc>
                <a:tc>
                  <a:txBody>
                    <a:bodyPr/>
                    <a:lstStyle/>
                    <a:p>
                      <a:r>
                        <a:rPr lang="en-US" altLang="zh-CN" sz="2800" dirty="0">
                          <a:latin typeface="+mn-ea"/>
                          <a:ea typeface="+mn-ea"/>
                        </a:rPr>
                        <a:t>D-H</a:t>
                      </a:r>
                    </a:p>
                  </a:txBody>
                  <a:tcPr/>
                </a:tc>
                <a:tc>
                  <a:txBody>
                    <a:bodyPr/>
                    <a:lstStyle/>
                    <a:p>
                      <a:r>
                        <a:rPr lang="en-US" altLang="zh-CN" sz="2800" dirty="0">
                          <a:latin typeface="+mn-ea"/>
                          <a:ea typeface="+mn-ea"/>
                        </a:rPr>
                        <a:t>DSS</a:t>
                      </a:r>
                    </a:p>
                  </a:txBody>
                  <a:tcPr/>
                </a:tc>
                <a:extLst>
                  <a:ext uri="{0D108BD9-81ED-4DB2-BD59-A6C34878D82A}">
                    <a16:rowId xmlns:a16="http://schemas.microsoft.com/office/drawing/2014/main" val="3987294931"/>
                  </a:ext>
                </a:extLst>
              </a:tr>
              <a:tr h="370840">
                <a:tc>
                  <a:txBody>
                    <a:bodyPr/>
                    <a:lstStyle/>
                    <a:p>
                      <a:r>
                        <a:rPr lang="zh-CN" altLang="en-US" sz="2800" dirty="0">
                          <a:latin typeface="+mn-ea"/>
                          <a:ea typeface="+mn-ea"/>
                        </a:rPr>
                        <a:t>加密</a:t>
                      </a:r>
                    </a:p>
                  </a:txBody>
                  <a:tcPr/>
                </a:tc>
                <a:tc>
                  <a:txBody>
                    <a:bodyPr/>
                    <a:lstStyle/>
                    <a:p>
                      <a:r>
                        <a:rPr lang="en-US" altLang="zh-CN" sz="2800" dirty="0">
                          <a:latin typeface="+mn-ea"/>
                          <a:ea typeface="+mn-ea"/>
                        </a:rPr>
                        <a:t>yes</a:t>
                      </a:r>
                      <a:endParaRPr lang="zh-CN" altLang="en-US" sz="2800" dirty="0">
                        <a:latin typeface="+mn-ea"/>
                        <a:ea typeface="+mn-ea"/>
                      </a:endParaRPr>
                    </a:p>
                  </a:txBody>
                  <a:tcPr/>
                </a:tc>
                <a:tc>
                  <a:txBody>
                    <a:bodyPr/>
                    <a:lstStyle/>
                    <a:p>
                      <a:r>
                        <a:rPr lang="en-US" altLang="zh-CN" sz="2800" dirty="0">
                          <a:latin typeface="+mn-ea"/>
                          <a:ea typeface="+mn-ea"/>
                        </a:rPr>
                        <a:t>yes</a:t>
                      </a:r>
                      <a:endParaRPr lang="zh-CN" altLang="en-US" sz="2800" dirty="0">
                        <a:latin typeface="+mn-ea"/>
                        <a:ea typeface="+mn-ea"/>
                      </a:endParaRPr>
                    </a:p>
                  </a:txBody>
                  <a:tcPr/>
                </a:tc>
                <a:tc>
                  <a:txBody>
                    <a:bodyPr/>
                    <a:lstStyle/>
                    <a:p>
                      <a:r>
                        <a:rPr lang="en-US" altLang="zh-CN" sz="2800" dirty="0">
                          <a:latin typeface="+mn-ea"/>
                          <a:ea typeface="+mn-ea"/>
                        </a:rPr>
                        <a:t>no</a:t>
                      </a:r>
                      <a:endParaRPr lang="zh-CN" altLang="en-US" sz="2800" dirty="0">
                        <a:latin typeface="+mn-ea"/>
                        <a:ea typeface="+mn-ea"/>
                      </a:endParaRPr>
                    </a:p>
                  </a:txBody>
                  <a:tcPr/>
                </a:tc>
                <a:tc>
                  <a:txBody>
                    <a:bodyPr/>
                    <a:lstStyle/>
                    <a:p>
                      <a:r>
                        <a:rPr lang="en-US" altLang="zh-CN" sz="2800" dirty="0">
                          <a:latin typeface="+mn-ea"/>
                          <a:ea typeface="+mn-ea"/>
                        </a:rPr>
                        <a:t>no</a:t>
                      </a:r>
                      <a:endParaRPr lang="zh-CN" altLang="en-US" sz="2800" dirty="0">
                        <a:latin typeface="+mn-ea"/>
                        <a:ea typeface="+mn-ea"/>
                      </a:endParaRPr>
                    </a:p>
                  </a:txBody>
                  <a:tcPr/>
                </a:tc>
                <a:extLst>
                  <a:ext uri="{0D108BD9-81ED-4DB2-BD59-A6C34878D82A}">
                    <a16:rowId xmlns:a16="http://schemas.microsoft.com/office/drawing/2014/main" val="2964334545"/>
                  </a:ext>
                </a:extLst>
              </a:tr>
              <a:tr h="370840">
                <a:tc>
                  <a:txBody>
                    <a:bodyPr/>
                    <a:lstStyle/>
                    <a:p>
                      <a:r>
                        <a:rPr lang="zh-CN" altLang="en-US" sz="2800" dirty="0">
                          <a:latin typeface="+mn-ea"/>
                          <a:ea typeface="+mn-ea"/>
                        </a:rPr>
                        <a:t>数字签名</a:t>
                      </a:r>
                    </a:p>
                  </a:txBody>
                  <a:tcPr/>
                </a:tc>
                <a:tc>
                  <a:txBody>
                    <a:bodyPr/>
                    <a:lstStyle/>
                    <a:p>
                      <a:r>
                        <a:rPr lang="en-US" altLang="zh-CN" sz="2800" dirty="0">
                          <a:latin typeface="+mn-ea"/>
                          <a:ea typeface="+mn-ea"/>
                        </a:rPr>
                        <a:t>yes</a:t>
                      </a:r>
                      <a:endParaRPr lang="zh-CN" altLang="en-US" sz="2800" dirty="0">
                        <a:latin typeface="+mn-ea"/>
                        <a:ea typeface="+mn-ea"/>
                      </a:endParaRPr>
                    </a:p>
                  </a:txBody>
                  <a:tcPr/>
                </a:tc>
                <a:tc>
                  <a:txBody>
                    <a:bodyPr/>
                    <a:lstStyle/>
                    <a:p>
                      <a:r>
                        <a:rPr lang="en-US" altLang="zh-CN" sz="2800" dirty="0">
                          <a:latin typeface="+mn-ea"/>
                          <a:ea typeface="+mn-ea"/>
                        </a:rPr>
                        <a:t>yes</a:t>
                      </a:r>
                      <a:endParaRPr lang="zh-CN" altLang="en-US" sz="2800" dirty="0">
                        <a:latin typeface="+mn-ea"/>
                        <a:ea typeface="+mn-ea"/>
                      </a:endParaRPr>
                    </a:p>
                  </a:txBody>
                  <a:tcPr/>
                </a:tc>
                <a:tc>
                  <a:txBody>
                    <a:bodyPr/>
                    <a:lstStyle/>
                    <a:p>
                      <a:r>
                        <a:rPr lang="en-US" altLang="zh-CN" sz="2800" dirty="0">
                          <a:latin typeface="+mn-ea"/>
                          <a:ea typeface="+mn-ea"/>
                        </a:rPr>
                        <a:t>no</a:t>
                      </a:r>
                      <a:endParaRPr lang="zh-CN" altLang="en-US" sz="2800" dirty="0">
                        <a:latin typeface="+mn-ea"/>
                        <a:ea typeface="+mn-ea"/>
                      </a:endParaRPr>
                    </a:p>
                  </a:txBody>
                  <a:tcPr/>
                </a:tc>
                <a:tc>
                  <a:txBody>
                    <a:bodyPr/>
                    <a:lstStyle/>
                    <a:p>
                      <a:r>
                        <a:rPr lang="en-US" altLang="zh-CN" sz="2800" dirty="0">
                          <a:latin typeface="+mn-ea"/>
                          <a:ea typeface="+mn-ea"/>
                        </a:rPr>
                        <a:t>yes</a:t>
                      </a:r>
                      <a:endParaRPr lang="zh-CN" altLang="en-US" sz="2800" dirty="0">
                        <a:latin typeface="+mn-ea"/>
                        <a:ea typeface="+mn-ea"/>
                      </a:endParaRPr>
                    </a:p>
                  </a:txBody>
                  <a:tcPr/>
                </a:tc>
                <a:extLst>
                  <a:ext uri="{0D108BD9-81ED-4DB2-BD59-A6C34878D82A}">
                    <a16:rowId xmlns:a16="http://schemas.microsoft.com/office/drawing/2014/main" val="2479181714"/>
                  </a:ext>
                </a:extLst>
              </a:tr>
              <a:tr h="370840">
                <a:tc>
                  <a:txBody>
                    <a:bodyPr/>
                    <a:lstStyle/>
                    <a:p>
                      <a:r>
                        <a:rPr lang="zh-CN" altLang="en-US" sz="2800" dirty="0">
                          <a:latin typeface="+mn-ea"/>
                          <a:ea typeface="+mn-ea"/>
                        </a:rPr>
                        <a:t>密钥交换</a:t>
                      </a:r>
                    </a:p>
                  </a:txBody>
                  <a:tcPr/>
                </a:tc>
                <a:tc>
                  <a:txBody>
                    <a:bodyPr/>
                    <a:lstStyle/>
                    <a:p>
                      <a:r>
                        <a:rPr lang="en-US" altLang="zh-CN" sz="2800" dirty="0">
                          <a:latin typeface="+mn-ea"/>
                          <a:ea typeface="+mn-ea"/>
                        </a:rPr>
                        <a:t>yes</a:t>
                      </a:r>
                      <a:endParaRPr lang="zh-CN" altLang="en-US" sz="2800" dirty="0">
                        <a:latin typeface="+mn-ea"/>
                        <a:ea typeface="+mn-ea"/>
                      </a:endParaRPr>
                    </a:p>
                  </a:txBody>
                  <a:tcPr/>
                </a:tc>
                <a:tc>
                  <a:txBody>
                    <a:bodyPr/>
                    <a:lstStyle/>
                    <a:p>
                      <a:r>
                        <a:rPr lang="en-US" altLang="zh-CN" sz="2800" dirty="0">
                          <a:latin typeface="+mn-ea"/>
                          <a:ea typeface="+mn-ea"/>
                        </a:rPr>
                        <a:t>yes</a:t>
                      </a:r>
                      <a:endParaRPr lang="zh-CN" altLang="en-US" sz="2800" dirty="0">
                        <a:latin typeface="+mn-ea"/>
                        <a:ea typeface="+mn-ea"/>
                      </a:endParaRPr>
                    </a:p>
                  </a:txBody>
                  <a:tcPr/>
                </a:tc>
                <a:tc>
                  <a:txBody>
                    <a:bodyPr/>
                    <a:lstStyle/>
                    <a:p>
                      <a:r>
                        <a:rPr lang="en-US" altLang="zh-CN" sz="2800" dirty="0">
                          <a:latin typeface="+mn-ea"/>
                          <a:ea typeface="+mn-ea"/>
                        </a:rPr>
                        <a:t>yes</a:t>
                      </a:r>
                      <a:endParaRPr lang="zh-CN" altLang="en-US" sz="2800" dirty="0">
                        <a:latin typeface="+mn-ea"/>
                        <a:ea typeface="+mn-ea"/>
                      </a:endParaRPr>
                    </a:p>
                  </a:txBody>
                  <a:tcPr/>
                </a:tc>
                <a:tc>
                  <a:txBody>
                    <a:bodyPr/>
                    <a:lstStyle/>
                    <a:p>
                      <a:r>
                        <a:rPr lang="en-US" altLang="zh-CN" sz="2800" dirty="0">
                          <a:latin typeface="+mn-ea"/>
                          <a:ea typeface="+mn-ea"/>
                        </a:rPr>
                        <a:t>no</a:t>
                      </a:r>
                      <a:endParaRPr lang="zh-CN" altLang="en-US" sz="2800" dirty="0">
                        <a:latin typeface="+mn-ea"/>
                        <a:ea typeface="+mn-ea"/>
                      </a:endParaRPr>
                    </a:p>
                  </a:txBody>
                  <a:tcPr/>
                </a:tc>
                <a:extLst>
                  <a:ext uri="{0D108BD9-81ED-4DB2-BD59-A6C34878D82A}">
                    <a16:rowId xmlns:a16="http://schemas.microsoft.com/office/drawing/2014/main" val="3260428296"/>
                  </a:ext>
                </a:extLst>
              </a:tr>
            </a:tbl>
          </a:graphicData>
        </a:graphic>
      </p:graphicFrame>
      <p:sp>
        <p:nvSpPr>
          <p:cNvPr id="4" name="矩形 3">
            <a:extLst>
              <a:ext uri="{FF2B5EF4-FFF2-40B4-BE49-F238E27FC236}">
                <a16:creationId xmlns:a16="http://schemas.microsoft.com/office/drawing/2014/main" id="{F8F3D669-88F8-4907-AB02-94EEC11AFC2A}"/>
              </a:ext>
            </a:extLst>
          </p:cNvPr>
          <p:cNvSpPr/>
          <p:nvPr/>
        </p:nvSpPr>
        <p:spPr>
          <a:xfrm>
            <a:off x="3596698" y="230971"/>
            <a:ext cx="3416320" cy="523220"/>
          </a:xfrm>
          <a:prstGeom prst="rect">
            <a:avLst/>
          </a:prstGeom>
        </p:spPr>
        <p:txBody>
          <a:bodyPr wrap="none">
            <a:spAutoFit/>
          </a:bodyPr>
          <a:lstStyle/>
          <a:p>
            <a:r>
              <a:rPr lang="en-US" altLang="zh-CN" sz="2800" dirty="0">
                <a:latin typeface="+mn-ea"/>
              </a:rPr>
              <a:t>2.4 </a:t>
            </a:r>
            <a:r>
              <a:rPr lang="zh-CN" altLang="en-US" sz="2800" dirty="0">
                <a:latin typeface="+mn-ea"/>
              </a:rPr>
              <a:t>非对称密码技术</a:t>
            </a:r>
            <a:endParaRPr lang="zh-CN" altLang="en-US" sz="2800" dirty="0"/>
          </a:p>
        </p:txBody>
      </p:sp>
    </p:spTree>
    <p:extLst>
      <p:ext uri="{BB962C8B-B14F-4D97-AF65-F5344CB8AC3E}">
        <p14:creationId xmlns:p14="http://schemas.microsoft.com/office/powerpoint/2010/main" val="37568694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2520" y="1566418"/>
            <a:ext cx="7130995" cy="2935868"/>
          </a:xfrm>
          <a:prstGeom prst="rect">
            <a:avLst/>
          </a:prstGeom>
        </p:spPr>
        <p:txBody>
          <a:bodyPr wrap="square">
            <a:spAutoFit/>
          </a:bodyPr>
          <a:lstStyle/>
          <a:p>
            <a:pPr>
              <a:lnSpc>
                <a:spcPct val="150000"/>
              </a:lnSpc>
            </a:pPr>
            <a:r>
              <a:rPr lang="en-US" altLang="zh-CN" dirty="0">
                <a:latin typeface="+mn-ea"/>
              </a:rPr>
              <a:t>1. </a:t>
            </a:r>
            <a:r>
              <a:rPr lang="zh-CN" altLang="en-US" dirty="0">
                <a:latin typeface="+mn-ea"/>
              </a:rPr>
              <a:t>简述密码学的基本功能和保密通信的基本模型</a:t>
            </a:r>
          </a:p>
          <a:p>
            <a:pPr>
              <a:lnSpc>
                <a:spcPct val="150000"/>
              </a:lnSpc>
            </a:pPr>
            <a:r>
              <a:rPr lang="en-US" altLang="zh-CN" dirty="0">
                <a:latin typeface="+mn-ea"/>
              </a:rPr>
              <a:t>2. </a:t>
            </a:r>
            <a:r>
              <a:rPr lang="zh-CN" altLang="en-US" dirty="0">
                <a:latin typeface="+mn-ea"/>
              </a:rPr>
              <a:t>简述对称密钥体制和非对称密钥体制的区别</a:t>
            </a:r>
            <a:endParaRPr lang="en-US" altLang="zh-CN" dirty="0">
              <a:latin typeface="+mn-ea"/>
            </a:endParaRPr>
          </a:p>
          <a:p>
            <a:pPr>
              <a:lnSpc>
                <a:spcPct val="150000"/>
              </a:lnSpc>
            </a:pPr>
            <a:r>
              <a:rPr lang="en-US" altLang="zh-CN" dirty="0">
                <a:latin typeface="+mn-ea"/>
              </a:rPr>
              <a:t>3.</a:t>
            </a:r>
            <a:r>
              <a:rPr lang="zh-CN" altLang="en-US" dirty="0">
                <a:latin typeface="+mn-ea"/>
              </a:rPr>
              <a:t> 密码分析有哪几种方法和哪几种类型？</a:t>
            </a:r>
            <a:endParaRPr lang="en-US" altLang="zh-CN" dirty="0">
              <a:latin typeface="+mn-ea"/>
            </a:endParaRPr>
          </a:p>
          <a:p>
            <a:pPr>
              <a:lnSpc>
                <a:spcPct val="150000"/>
              </a:lnSpc>
            </a:pPr>
            <a:r>
              <a:rPr lang="en-US" altLang="zh-CN" dirty="0">
                <a:latin typeface="+mn-ea"/>
              </a:rPr>
              <a:t>4. </a:t>
            </a:r>
            <a:r>
              <a:rPr lang="zh-CN" altLang="en-US" dirty="0">
                <a:latin typeface="+mn-ea"/>
              </a:rPr>
              <a:t>简述分组密码和流密码的区别</a:t>
            </a:r>
            <a:endParaRPr lang="en-US" altLang="zh-CN" dirty="0">
              <a:latin typeface="+mn-ea"/>
            </a:endParaRPr>
          </a:p>
          <a:p>
            <a:pPr>
              <a:lnSpc>
                <a:spcPct val="150000"/>
              </a:lnSpc>
            </a:pPr>
            <a:r>
              <a:rPr lang="en-US" altLang="zh-CN" dirty="0">
                <a:latin typeface="+mn-ea"/>
              </a:rPr>
              <a:t>5. </a:t>
            </a:r>
            <a:r>
              <a:rPr lang="zh-CN" altLang="en-US" dirty="0">
                <a:latin typeface="+mn-ea"/>
              </a:rPr>
              <a:t>阐述</a:t>
            </a:r>
            <a:r>
              <a:rPr lang="en-US" altLang="zh-CN" dirty="0">
                <a:latin typeface="+mn-ea"/>
              </a:rPr>
              <a:t>DES</a:t>
            </a:r>
            <a:r>
              <a:rPr lang="zh-CN" altLang="en-US" dirty="0">
                <a:latin typeface="+mn-ea"/>
              </a:rPr>
              <a:t>密码体制的基本流程和关键步骤，并据此设计相应算法。</a:t>
            </a:r>
            <a:endParaRPr lang="en-US" altLang="zh-CN" dirty="0">
              <a:latin typeface="+mn-ea"/>
            </a:endParaRPr>
          </a:p>
          <a:p>
            <a:pPr>
              <a:lnSpc>
                <a:spcPct val="150000"/>
              </a:lnSpc>
            </a:pPr>
            <a:r>
              <a:rPr lang="en-US" altLang="zh-CN" dirty="0">
                <a:latin typeface="+mn-ea"/>
              </a:rPr>
              <a:t>6. </a:t>
            </a:r>
            <a:r>
              <a:rPr lang="zh-CN" altLang="en-US" dirty="0">
                <a:latin typeface="+mn-ea"/>
              </a:rPr>
              <a:t>简述公钥密码体制的原理和特点</a:t>
            </a:r>
          </a:p>
          <a:p>
            <a:pPr>
              <a:lnSpc>
                <a:spcPct val="150000"/>
              </a:lnSpc>
            </a:pPr>
            <a:r>
              <a:rPr lang="en-US" altLang="zh-CN" dirty="0">
                <a:latin typeface="+mn-ea"/>
              </a:rPr>
              <a:t>7. </a:t>
            </a:r>
            <a:r>
              <a:rPr lang="zh-CN" altLang="en-US" dirty="0">
                <a:latin typeface="+mn-ea"/>
              </a:rPr>
              <a:t>以明文</a:t>
            </a:r>
            <a:r>
              <a:rPr lang="en-US" altLang="zh-CN" dirty="0">
                <a:latin typeface="+mn-ea"/>
              </a:rPr>
              <a:t>1024</a:t>
            </a:r>
            <a:r>
              <a:rPr lang="zh-CN" altLang="en-US" dirty="0">
                <a:latin typeface="+mn-ea"/>
              </a:rPr>
              <a:t>为例，说明</a:t>
            </a:r>
            <a:r>
              <a:rPr lang="en-US" altLang="zh-CN" dirty="0">
                <a:latin typeface="+mn-ea"/>
              </a:rPr>
              <a:t>RSA</a:t>
            </a:r>
            <a:r>
              <a:rPr lang="zh-CN" altLang="en-US" dirty="0">
                <a:latin typeface="+mn-ea"/>
              </a:rPr>
              <a:t>密码算法的密钥生成和加解密过程。</a:t>
            </a:r>
          </a:p>
        </p:txBody>
      </p:sp>
      <p:sp>
        <p:nvSpPr>
          <p:cNvPr id="3" name="文本框 2"/>
          <p:cNvSpPr txBox="1"/>
          <p:nvPr/>
        </p:nvSpPr>
        <p:spPr>
          <a:xfrm>
            <a:off x="3578550" y="150457"/>
            <a:ext cx="2543954" cy="523220"/>
          </a:xfrm>
          <a:prstGeom prst="rect">
            <a:avLst/>
          </a:prstGeom>
          <a:noFill/>
        </p:spPr>
        <p:txBody>
          <a:bodyPr wrap="square" rtlCol="0">
            <a:spAutoFit/>
          </a:bodyPr>
          <a:lstStyle/>
          <a:p>
            <a:r>
              <a:rPr lang="zh-CN" altLang="en-US" sz="2800" dirty="0"/>
              <a:t>第二章  作业</a:t>
            </a:r>
          </a:p>
        </p:txBody>
      </p:sp>
    </p:spTree>
    <p:extLst>
      <p:ext uri="{BB962C8B-B14F-4D97-AF65-F5344CB8AC3E}">
        <p14:creationId xmlns:p14="http://schemas.microsoft.com/office/powerpoint/2010/main" val="29969775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191C8A-4400-4E3B-A27E-8D77BCCA7882}"/>
              </a:ext>
            </a:extLst>
          </p:cNvPr>
          <p:cNvSpPr txBox="1"/>
          <p:nvPr/>
        </p:nvSpPr>
        <p:spPr>
          <a:xfrm>
            <a:off x="4294830" y="150457"/>
            <a:ext cx="1427790" cy="523220"/>
          </a:xfrm>
          <a:prstGeom prst="rect">
            <a:avLst/>
          </a:prstGeom>
          <a:noFill/>
        </p:spPr>
        <p:txBody>
          <a:bodyPr wrap="square" rtlCol="0">
            <a:spAutoFit/>
          </a:bodyPr>
          <a:lstStyle/>
          <a:p>
            <a:r>
              <a:rPr lang="zh-CN" altLang="en-US" sz="2800" dirty="0"/>
              <a:t>任务二</a:t>
            </a:r>
          </a:p>
        </p:txBody>
      </p:sp>
      <p:sp>
        <p:nvSpPr>
          <p:cNvPr id="3" name="文本框 2">
            <a:extLst>
              <a:ext uri="{FF2B5EF4-FFF2-40B4-BE49-F238E27FC236}">
                <a16:creationId xmlns:a16="http://schemas.microsoft.com/office/drawing/2014/main" id="{1E1B9AE8-3683-4DB9-B8AF-9D2C1C86299F}"/>
              </a:ext>
            </a:extLst>
          </p:cNvPr>
          <p:cNvSpPr txBox="1"/>
          <p:nvPr/>
        </p:nvSpPr>
        <p:spPr>
          <a:xfrm>
            <a:off x="998220" y="1607820"/>
            <a:ext cx="7589520" cy="1077218"/>
          </a:xfrm>
          <a:prstGeom prst="rect">
            <a:avLst/>
          </a:prstGeom>
          <a:noFill/>
        </p:spPr>
        <p:txBody>
          <a:bodyPr wrap="square" rtlCol="0">
            <a:spAutoFit/>
          </a:bodyPr>
          <a:lstStyle/>
          <a:p>
            <a:r>
              <a:rPr lang="zh-CN" altLang="en-US" sz="3200" dirty="0">
                <a:latin typeface="+mn-ea"/>
              </a:rPr>
              <a:t>根据作业第</a:t>
            </a:r>
            <a:r>
              <a:rPr lang="en-US" altLang="zh-CN" sz="3200" dirty="0">
                <a:latin typeface="+mn-ea"/>
              </a:rPr>
              <a:t>5</a:t>
            </a:r>
            <a:r>
              <a:rPr lang="zh-CN" altLang="en-US" sz="3200" dirty="0">
                <a:latin typeface="+mn-ea"/>
              </a:rPr>
              <a:t>题给出的算法，用</a:t>
            </a:r>
            <a:r>
              <a:rPr lang="en-US" altLang="zh-CN" sz="3200" dirty="0">
                <a:latin typeface="+mn-ea"/>
              </a:rPr>
              <a:t>Java</a:t>
            </a:r>
            <a:r>
              <a:rPr lang="zh-CN" altLang="en-US" sz="3200" dirty="0">
                <a:latin typeface="+mn-ea"/>
              </a:rPr>
              <a:t>语言设计并实现一个</a:t>
            </a:r>
            <a:r>
              <a:rPr lang="en-US" altLang="zh-CN" sz="3200" dirty="0">
                <a:latin typeface="+mn-ea"/>
              </a:rPr>
              <a:t>DES</a:t>
            </a:r>
            <a:r>
              <a:rPr lang="zh-CN" altLang="en-US" sz="3200" dirty="0">
                <a:latin typeface="+mn-ea"/>
              </a:rPr>
              <a:t>加密解密程序。</a:t>
            </a:r>
            <a:endParaRPr lang="en-US" altLang="zh-CN" sz="3200" dirty="0">
              <a:latin typeface="+mn-ea"/>
            </a:endParaRPr>
          </a:p>
        </p:txBody>
      </p:sp>
      <p:sp>
        <p:nvSpPr>
          <p:cNvPr id="4" name="文本框 3">
            <a:extLst>
              <a:ext uri="{FF2B5EF4-FFF2-40B4-BE49-F238E27FC236}">
                <a16:creationId xmlns:a16="http://schemas.microsoft.com/office/drawing/2014/main" id="{0BAA1145-5E87-48CA-A817-73A6B58F5AD3}"/>
              </a:ext>
            </a:extLst>
          </p:cNvPr>
          <p:cNvSpPr txBox="1"/>
          <p:nvPr/>
        </p:nvSpPr>
        <p:spPr>
          <a:xfrm>
            <a:off x="998220" y="3080572"/>
            <a:ext cx="7589520" cy="1077218"/>
          </a:xfrm>
          <a:prstGeom prst="rect">
            <a:avLst/>
          </a:prstGeom>
          <a:noFill/>
        </p:spPr>
        <p:txBody>
          <a:bodyPr wrap="square" rtlCol="0">
            <a:spAutoFit/>
          </a:bodyPr>
          <a:lstStyle/>
          <a:p>
            <a:r>
              <a:rPr lang="zh-CN" altLang="en-US" sz="3200" dirty="0">
                <a:latin typeface="+mn-ea"/>
              </a:rPr>
              <a:t>利用实现的</a:t>
            </a:r>
            <a:r>
              <a:rPr lang="en-US" altLang="zh-CN" sz="3200" dirty="0">
                <a:latin typeface="+mn-ea"/>
              </a:rPr>
              <a:t>DES</a:t>
            </a:r>
            <a:r>
              <a:rPr lang="zh-CN" altLang="en-US" sz="3200" dirty="0">
                <a:latin typeface="+mn-ea"/>
              </a:rPr>
              <a:t>加密解密程序分别对字符串、文本、图像等数据进行加密和解密。</a:t>
            </a:r>
            <a:endParaRPr lang="en-US" altLang="zh-CN" sz="3200" dirty="0">
              <a:latin typeface="+mn-ea"/>
            </a:endParaRPr>
          </a:p>
        </p:txBody>
      </p:sp>
    </p:spTree>
    <p:extLst>
      <p:ext uri="{BB962C8B-B14F-4D97-AF65-F5344CB8AC3E}">
        <p14:creationId xmlns:p14="http://schemas.microsoft.com/office/powerpoint/2010/main" val="30358402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第二章结束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00138" y="5668962"/>
            <a:ext cx="7648575" cy="923925"/>
          </a:xfrm>
          <a:prstGeom prst="rect">
            <a:avLst/>
          </a:prstGeom>
        </p:spPr>
        <p:txBody>
          <a:bodyPr>
            <a:spAutoFit/>
          </a:bodyPr>
          <a:lstStyle/>
          <a:p>
            <a:pPr eaLnBrk="1" fontAlgn="auto" hangingPunct="1">
              <a:spcBef>
                <a:spcPts val="0"/>
              </a:spcBef>
              <a:spcAft>
                <a:spcPts val="0"/>
              </a:spcAft>
              <a:defRPr/>
            </a:pPr>
            <a:r>
              <a:rPr lang="zh-CN" altLang="en-US" dirty="0">
                <a:latin typeface="+mn-lt"/>
              </a:rPr>
              <a:t>香农分别在</a:t>
            </a:r>
            <a:r>
              <a:rPr lang="en-US" altLang="zh-CN" dirty="0">
                <a:latin typeface="+mn-lt"/>
              </a:rPr>
              <a:t>1948</a:t>
            </a:r>
            <a:r>
              <a:rPr lang="zh-CN" altLang="en-US" dirty="0">
                <a:latin typeface="+mn-lt"/>
              </a:rPr>
              <a:t>年和</a:t>
            </a:r>
            <a:r>
              <a:rPr lang="en-US" altLang="zh-CN" dirty="0">
                <a:latin typeface="+mn-lt"/>
              </a:rPr>
              <a:t>1949</a:t>
            </a:r>
            <a:r>
              <a:rPr lang="zh-CN" altLang="en-US" dirty="0">
                <a:latin typeface="+mn-lt"/>
              </a:rPr>
              <a:t>年发表的</a:t>
            </a:r>
            <a:r>
              <a:rPr lang="en-US" altLang="zh-CN" dirty="0">
                <a:latin typeface="+mn-lt"/>
              </a:rPr>
              <a:t>《</a:t>
            </a:r>
            <a:r>
              <a:rPr lang="zh-CN" altLang="en-US" dirty="0">
                <a:latin typeface="+mn-lt"/>
              </a:rPr>
              <a:t>通讯的数学原理</a:t>
            </a:r>
            <a:r>
              <a:rPr lang="en-US" altLang="zh-CN" dirty="0">
                <a:latin typeface="+mn-lt"/>
              </a:rPr>
              <a:t>》</a:t>
            </a:r>
            <a:r>
              <a:rPr lang="zh-CN" altLang="en-US" dirty="0">
                <a:latin typeface="+mn-lt"/>
              </a:rPr>
              <a:t>、</a:t>
            </a:r>
            <a:r>
              <a:rPr lang="en-US" altLang="zh-CN" dirty="0">
                <a:latin typeface="+mn-ea"/>
              </a:rPr>
              <a:t>《</a:t>
            </a:r>
            <a:r>
              <a:rPr lang="zh-CN" altLang="zh-CN" dirty="0">
                <a:latin typeface="+mn-lt"/>
              </a:rPr>
              <a:t>保密系统的通信理论》</a:t>
            </a:r>
            <a:r>
              <a:rPr lang="zh-CN" altLang="en-US" dirty="0">
                <a:latin typeface="+mn-lt"/>
              </a:rPr>
              <a:t>和</a:t>
            </a:r>
            <a:r>
              <a:rPr lang="en-US" altLang="zh-CN" dirty="0">
                <a:latin typeface="+mn-lt"/>
              </a:rPr>
              <a:t>《</a:t>
            </a:r>
            <a:r>
              <a:rPr lang="zh-CN" altLang="en-US" dirty="0">
                <a:latin typeface="+mn-lt"/>
              </a:rPr>
              <a:t>噪声下的通信</a:t>
            </a:r>
            <a:r>
              <a:rPr lang="en-US" altLang="zh-CN" dirty="0">
                <a:latin typeface="+mn-lt"/>
              </a:rPr>
              <a:t>》</a:t>
            </a:r>
            <a:r>
              <a:rPr lang="zh-CN" altLang="en-US" dirty="0">
                <a:latin typeface="+mn-lt"/>
              </a:rPr>
              <a:t>等论文，奠定了信息论的理论基础，开创了一门全新的学科</a:t>
            </a:r>
            <a:r>
              <a:rPr lang="en-US" altLang="zh-CN" dirty="0">
                <a:latin typeface="+mn-lt"/>
              </a:rPr>
              <a:t>——</a:t>
            </a:r>
            <a:r>
              <a:rPr lang="zh-CN" altLang="en-US" dirty="0">
                <a:latin typeface="+mn-lt"/>
              </a:rPr>
              <a:t>信息论。</a:t>
            </a:r>
          </a:p>
        </p:txBody>
      </p:sp>
      <p:pic>
        <p:nvPicPr>
          <p:cNvPr id="7987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1314450"/>
            <a:ext cx="1941512"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矩形 4"/>
          <p:cNvSpPr>
            <a:spLocks noChangeArrowheads="1"/>
          </p:cNvSpPr>
          <p:nvPr/>
        </p:nvSpPr>
        <p:spPr bwMode="auto">
          <a:xfrm>
            <a:off x="3159125" y="1314450"/>
            <a:ext cx="5589588"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2800" dirty="0">
                <a:solidFill>
                  <a:schemeClr val="tx1"/>
                </a:solidFill>
              </a:rPr>
              <a:t>克劳德</a:t>
            </a:r>
            <a:r>
              <a:rPr lang="en-US" altLang="zh-CN" sz="2800" dirty="0">
                <a:solidFill>
                  <a:schemeClr val="tx1"/>
                </a:solidFill>
              </a:rPr>
              <a:t>·</a:t>
            </a:r>
            <a:r>
              <a:rPr lang="zh-CN" altLang="en-US" sz="2800" dirty="0">
                <a:solidFill>
                  <a:schemeClr val="tx1"/>
                </a:solidFill>
              </a:rPr>
              <a:t>艾尔伍德</a:t>
            </a:r>
            <a:r>
              <a:rPr lang="en-US" altLang="zh-CN" sz="2800" dirty="0">
                <a:solidFill>
                  <a:schemeClr val="tx1"/>
                </a:solidFill>
              </a:rPr>
              <a:t>·</a:t>
            </a:r>
            <a:r>
              <a:rPr lang="zh-CN" altLang="en-US" sz="2800" dirty="0">
                <a:solidFill>
                  <a:schemeClr val="tx1"/>
                </a:solidFill>
              </a:rPr>
              <a:t>香农（</a:t>
            </a:r>
            <a:r>
              <a:rPr lang="en-US" altLang="zh-CN" sz="2800" dirty="0">
                <a:solidFill>
                  <a:schemeClr val="tx1"/>
                </a:solidFill>
              </a:rPr>
              <a:t> Claude Elwood Shannon , 1916</a:t>
            </a:r>
            <a:r>
              <a:rPr lang="zh-CN" altLang="en-US" sz="2800" dirty="0">
                <a:solidFill>
                  <a:schemeClr val="tx1"/>
                </a:solidFill>
              </a:rPr>
              <a:t>年</a:t>
            </a:r>
            <a:r>
              <a:rPr lang="en-US" altLang="zh-CN" sz="2800" dirty="0">
                <a:solidFill>
                  <a:schemeClr val="tx1"/>
                </a:solidFill>
              </a:rPr>
              <a:t>—2001</a:t>
            </a:r>
            <a:r>
              <a:rPr lang="zh-CN" altLang="en-US" sz="2800" dirty="0">
                <a:solidFill>
                  <a:schemeClr val="tx1"/>
                </a:solidFill>
              </a:rPr>
              <a:t>年），美国数学家，被尊为信息论和数字通信时代的奠基人。</a:t>
            </a:r>
          </a:p>
        </p:txBody>
      </p:sp>
      <p:sp>
        <p:nvSpPr>
          <p:cNvPr id="79877" name="矩形 6"/>
          <p:cNvSpPr>
            <a:spLocks noChangeArrowheads="1"/>
          </p:cNvSpPr>
          <p:nvPr/>
        </p:nvSpPr>
        <p:spPr bwMode="auto">
          <a:xfrm>
            <a:off x="1100138" y="4138613"/>
            <a:ext cx="76485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dirty="0">
                <a:solidFill>
                  <a:schemeClr val="tx1"/>
                </a:solidFill>
              </a:rPr>
              <a:t>密歇根大学学士，麻省理工学院硕士和博士，并在贝尔实验室工作。</a:t>
            </a:r>
            <a:endParaRPr lang="en-US" altLang="zh-CN" dirty="0">
              <a:solidFill>
                <a:schemeClr val="tx1"/>
              </a:solidFill>
            </a:endParaRPr>
          </a:p>
          <a:p>
            <a:pPr eaLnBrk="1" hangingPunct="1">
              <a:spcBef>
                <a:spcPct val="0"/>
              </a:spcBef>
              <a:buClrTx/>
              <a:buFontTx/>
              <a:buNone/>
            </a:pPr>
            <a:r>
              <a:rPr lang="en-US" altLang="zh-CN" dirty="0">
                <a:solidFill>
                  <a:schemeClr val="tx1"/>
                </a:solidFill>
              </a:rPr>
              <a:t>1938</a:t>
            </a:r>
            <a:r>
              <a:rPr lang="zh-CN" altLang="en-US" dirty="0">
                <a:solidFill>
                  <a:schemeClr val="tx1"/>
                </a:solidFill>
              </a:rPr>
              <a:t>年，香农在其硕士论文</a:t>
            </a:r>
            <a:r>
              <a:rPr lang="en-US" altLang="zh-CN" dirty="0">
                <a:solidFill>
                  <a:schemeClr val="tx1"/>
                </a:solidFill>
              </a:rPr>
              <a:t>《A Symbolic Analysis of Relay and Switching Circuits》</a:t>
            </a:r>
            <a:r>
              <a:rPr lang="zh-CN" altLang="en-US" dirty="0">
                <a:solidFill>
                  <a:schemeClr val="tx1"/>
                </a:solidFill>
              </a:rPr>
              <a:t>（继电器与开关电路的符号分析）中首次将波尔代数用于开关电路分析，从而奠定了数字通信的理论基础，这篇论文被称为“</a:t>
            </a:r>
            <a:r>
              <a:rPr lang="en-US" altLang="zh-CN" dirty="0">
                <a:solidFill>
                  <a:schemeClr val="tx1"/>
                </a:solidFill>
              </a:rPr>
              <a:t>20</a:t>
            </a:r>
            <a:r>
              <a:rPr lang="zh-CN" altLang="en-US" dirty="0">
                <a:solidFill>
                  <a:schemeClr val="tx1"/>
                </a:solidFill>
              </a:rPr>
              <a:t>世纪最重要最著名的硕士论文。”</a:t>
            </a:r>
          </a:p>
        </p:txBody>
      </p:sp>
      <p:sp>
        <p:nvSpPr>
          <p:cNvPr id="79878" name="文本框 7"/>
          <p:cNvSpPr txBox="1">
            <a:spLocks noChangeArrowheads="1"/>
          </p:cNvSpPr>
          <p:nvPr/>
        </p:nvSpPr>
        <p:spPr bwMode="auto">
          <a:xfrm>
            <a:off x="2890838" y="265113"/>
            <a:ext cx="3171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3200">
                <a:solidFill>
                  <a:srgbClr val="C00000"/>
                </a:solidFill>
              </a:rPr>
              <a:t>杰出人物：香农</a:t>
            </a:r>
          </a:p>
        </p:txBody>
      </p:sp>
      <p:sp>
        <p:nvSpPr>
          <p:cNvPr id="9" name="动作按钮: 上一张 8">
            <a:hlinkClick r:id="rId3" action="ppaction://hlinksldjump" highlightClick="1"/>
          </p:cNvPr>
          <p:cNvSpPr/>
          <p:nvPr/>
        </p:nvSpPr>
        <p:spPr>
          <a:xfrm>
            <a:off x="6359611" y="6516130"/>
            <a:ext cx="914400" cy="230659"/>
          </a:xfrm>
          <a:prstGeom prst="actionButtonReturn">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Return</a:t>
            </a:r>
            <a:endParaRPr lang="zh-CN" altLang="en-US" dirty="0"/>
          </a:p>
        </p:txBody>
      </p:sp>
    </p:spTree>
    <p:extLst>
      <p:ext uri="{BB962C8B-B14F-4D97-AF65-F5344CB8AC3E}">
        <p14:creationId xmlns:p14="http://schemas.microsoft.com/office/powerpoint/2010/main" val="684421129"/>
      </p:ext>
    </p:extLst>
  </p:cSld>
  <p:clrMapOvr>
    <a:masterClrMapping/>
  </p:clrMapOvr>
  <p:transition spd="slow"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2944" y="1930278"/>
            <a:ext cx="8165523" cy="646331"/>
          </a:xfrm>
          <a:prstGeom prst="rect">
            <a:avLst/>
          </a:prstGeom>
        </p:spPr>
        <p:txBody>
          <a:bodyPr wrap="square">
            <a:spAutoFit/>
          </a:bodyPr>
          <a:lstStyle/>
          <a:p>
            <a:r>
              <a:rPr lang="zh-CN" altLang="en-US" dirty="0"/>
              <a:t>（</a:t>
            </a:r>
            <a:r>
              <a:rPr lang="en-US" altLang="zh-CN" dirty="0"/>
              <a:t>1</a:t>
            </a:r>
            <a:r>
              <a:rPr lang="zh-CN" altLang="en-US" dirty="0"/>
              <a:t>）安全性。破译者获得密文后在有效的时间和能承受的成本范围内无法计算出加密的密钥或明文。</a:t>
            </a:r>
          </a:p>
        </p:txBody>
      </p:sp>
      <p:sp>
        <p:nvSpPr>
          <p:cNvPr id="4" name="矩形 3"/>
          <p:cNvSpPr/>
          <p:nvPr/>
        </p:nvSpPr>
        <p:spPr>
          <a:xfrm>
            <a:off x="832944" y="1331397"/>
            <a:ext cx="4108817" cy="369332"/>
          </a:xfrm>
          <a:prstGeom prst="rect">
            <a:avLst/>
          </a:prstGeom>
        </p:spPr>
        <p:txBody>
          <a:bodyPr wrap="none">
            <a:spAutoFit/>
          </a:bodyPr>
          <a:lstStyle/>
          <a:p>
            <a:r>
              <a:rPr lang="zh-CN" altLang="en-US" dirty="0"/>
              <a:t>一个好的密码系统应该满足下列要求：</a:t>
            </a:r>
          </a:p>
        </p:txBody>
      </p:sp>
      <p:sp>
        <p:nvSpPr>
          <p:cNvPr id="5" name="矩形 4"/>
          <p:cNvSpPr/>
          <p:nvPr/>
        </p:nvSpPr>
        <p:spPr>
          <a:xfrm>
            <a:off x="832944" y="4262301"/>
            <a:ext cx="7874577" cy="369332"/>
          </a:xfrm>
          <a:prstGeom prst="rect">
            <a:avLst/>
          </a:prstGeom>
        </p:spPr>
        <p:txBody>
          <a:bodyPr wrap="square">
            <a:spAutoFit/>
          </a:bodyPr>
          <a:lstStyle/>
          <a:p>
            <a:r>
              <a:rPr lang="zh-CN" altLang="en-US" dirty="0"/>
              <a:t>（</a:t>
            </a:r>
            <a:r>
              <a:rPr lang="en-US" altLang="zh-CN" dirty="0"/>
              <a:t>4</a:t>
            </a:r>
            <a:r>
              <a:rPr lang="zh-CN" altLang="en-US" dirty="0"/>
              <a:t>）易用性。加密和解密算法能有效地计算，密码系统易于实现和使用。</a:t>
            </a:r>
          </a:p>
        </p:txBody>
      </p:sp>
      <p:sp>
        <p:nvSpPr>
          <p:cNvPr id="6" name="矩形 5"/>
          <p:cNvSpPr/>
          <p:nvPr/>
        </p:nvSpPr>
        <p:spPr>
          <a:xfrm>
            <a:off x="825703" y="3669626"/>
            <a:ext cx="7660575" cy="369332"/>
          </a:xfrm>
          <a:prstGeom prst="rect">
            <a:avLst/>
          </a:prstGeom>
        </p:spPr>
        <p:txBody>
          <a:bodyPr wrap="square">
            <a:spAutoFit/>
          </a:bodyPr>
          <a:lstStyle/>
          <a:p>
            <a:r>
              <a:rPr lang="zh-CN" altLang="en-US" dirty="0"/>
              <a:t>（</a:t>
            </a:r>
            <a:r>
              <a:rPr lang="en-US" altLang="zh-CN" dirty="0"/>
              <a:t>3</a:t>
            </a:r>
            <a:r>
              <a:rPr lang="zh-CN" altLang="en-US" dirty="0"/>
              <a:t>）适用性。加密和解密算法适用于明文空间、密文空间的所有元素。</a:t>
            </a:r>
          </a:p>
        </p:txBody>
      </p:sp>
      <p:sp>
        <p:nvSpPr>
          <p:cNvPr id="7" name="矩形 6"/>
          <p:cNvSpPr/>
          <p:nvPr/>
        </p:nvSpPr>
        <p:spPr>
          <a:xfrm>
            <a:off x="832944" y="2799952"/>
            <a:ext cx="7874577" cy="646331"/>
          </a:xfrm>
          <a:prstGeom prst="rect">
            <a:avLst/>
          </a:prstGeom>
        </p:spPr>
        <p:txBody>
          <a:bodyPr wrap="square">
            <a:spAutoFit/>
          </a:bodyPr>
          <a:lstStyle/>
          <a:p>
            <a:r>
              <a:rPr lang="zh-CN" altLang="en-US" dirty="0"/>
              <a:t>（</a:t>
            </a:r>
            <a:r>
              <a:rPr lang="en-US" altLang="zh-CN" dirty="0"/>
              <a:t>2</a:t>
            </a:r>
            <a:r>
              <a:rPr lang="zh-CN" altLang="en-US" dirty="0"/>
              <a:t>）密钥依赖性。密文的保密性仅依赖于密钥而不是对加密体制或算法的保密 ，即：“一切秘密寓于密钥之中。”</a:t>
            </a:r>
          </a:p>
        </p:txBody>
      </p:sp>
      <p:sp>
        <p:nvSpPr>
          <p:cNvPr id="8" name="矩形 7">
            <a:extLst>
              <a:ext uri="{FF2B5EF4-FFF2-40B4-BE49-F238E27FC236}">
                <a16:creationId xmlns:a16="http://schemas.microsoft.com/office/drawing/2014/main" id="{3BF77850-A394-44EA-B96D-F9F8BF0684F9}"/>
              </a:ext>
            </a:extLst>
          </p:cNvPr>
          <p:cNvSpPr/>
          <p:nvPr/>
        </p:nvSpPr>
        <p:spPr>
          <a:xfrm>
            <a:off x="3596698" y="184867"/>
            <a:ext cx="2698175" cy="523220"/>
          </a:xfrm>
          <a:prstGeom prst="rect">
            <a:avLst/>
          </a:prstGeom>
        </p:spPr>
        <p:txBody>
          <a:bodyPr wrap="none">
            <a:spAutoFit/>
          </a:bodyPr>
          <a:lstStyle/>
          <a:p>
            <a:r>
              <a:rPr lang="en-US" altLang="zh-CN" sz="2800" dirty="0">
                <a:latin typeface="+mn-ea"/>
              </a:rPr>
              <a:t>2.1 </a:t>
            </a:r>
            <a:r>
              <a:rPr lang="zh-CN" altLang="en-US" sz="2800" dirty="0"/>
              <a:t>密码学概述</a:t>
            </a:r>
          </a:p>
        </p:txBody>
      </p:sp>
    </p:spTree>
    <p:extLst>
      <p:ext uri="{BB962C8B-B14F-4D97-AF65-F5344CB8AC3E}">
        <p14:creationId xmlns:p14="http://schemas.microsoft.com/office/powerpoint/2010/main" val="3313930488"/>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26508</TotalTime>
  <Words>9184</Words>
  <Application>Microsoft Office PowerPoint</Application>
  <PresentationFormat>全屏显示(4:3)</PresentationFormat>
  <Paragraphs>1199</Paragraphs>
  <Slides>87</Slides>
  <Notes>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106" baseType="lpstr">
      <vt:lpstr>Arial Unicode MS</vt:lpstr>
      <vt:lpstr>Dotum</vt:lpstr>
      <vt:lpstr>宋体</vt:lpstr>
      <vt:lpstr>宋体</vt:lpstr>
      <vt:lpstr>幼圆</vt:lpstr>
      <vt:lpstr>Arial</vt:lpstr>
      <vt:lpstr>Calibri</vt:lpstr>
      <vt:lpstr>Cambria Math</vt:lpstr>
      <vt:lpstr>Century Gothic</vt:lpstr>
      <vt:lpstr>Garamond</vt:lpstr>
      <vt:lpstr>Segoe UI Symbol</vt:lpstr>
      <vt:lpstr>Symbol</vt:lpstr>
      <vt:lpstr>Tahoma</vt:lpstr>
      <vt:lpstr>Times New Roman</vt:lpstr>
      <vt:lpstr>Verdana</vt:lpstr>
      <vt:lpstr>Wingdings</vt:lpstr>
      <vt:lpstr>Wingdings 3</vt:lpstr>
      <vt:lpstr>丝状</vt:lpstr>
      <vt:lpstr>Equation.3</vt:lpstr>
      <vt:lpstr>PowerPoint 演示文稿</vt:lpstr>
      <vt:lpstr>课程内容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一、移位密码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1、传统密码中的两个问题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防火墙和入侵检测</dc:title>
  <dc:creator>James</dc:creator>
  <cp:lastModifiedBy>James</cp:lastModifiedBy>
  <cp:revision>1035</cp:revision>
  <dcterms:created xsi:type="dcterms:W3CDTF">2013-07-30T16:10:11Z</dcterms:created>
  <dcterms:modified xsi:type="dcterms:W3CDTF">2022-03-13T15:38:24Z</dcterms:modified>
</cp:coreProperties>
</file>