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48"/>
  </p:notesMasterIdLst>
  <p:sldIdLst>
    <p:sldId id="548" r:id="rId3"/>
    <p:sldId id="549" r:id="rId4"/>
    <p:sldId id="608" r:id="rId5"/>
    <p:sldId id="562" r:id="rId6"/>
    <p:sldId id="563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03" r:id="rId43"/>
    <p:sldId id="604" r:id="rId44"/>
    <p:sldId id="605" r:id="rId45"/>
    <p:sldId id="606" r:id="rId46"/>
    <p:sldId id="607" r:id="rId4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FF"/>
    <a:srgbClr val="FF0000"/>
    <a:srgbClr val="B7ECFF"/>
    <a:srgbClr val="66CCFF"/>
    <a:srgbClr val="8FE2FF"/>
    <a:srgbClr val="FFFFFF"/>
    <a:srgbClr val="006600"/>
    <a:srgbClr val="0000CC"/>
    <a:srgbClr val="33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731" autoAdjust="0"/>
  </p:normalViewPr>
  <p:slideViewPr>
    <p:cSldViewPr>
      <p:cViewPr varScale="1">
        <p:scale>
          <a:sx n="66" d="100"/>
          <a:sy n="66" d="100"/>
        </p:scale>
        <p:origin x="-96" y="-18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59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1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6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6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00603405-0B2E-4B73-ADBA-B935EE863D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/>
            </a:pPr>
            <a:fld id="{21A35C03-2B3A-48C4-9286-444C61B3790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87363" algn="l"/>
                  <a:tab pos="973138" algn="l"/>
                  <a:tab pos="1460500" algn="l"/>
                  <a:tab pos="1946275" algn="l"/>
                  <a:tab pos="2433638" algn="l"/>
                  <a:tab pos="2919413" algn="l"/>
                </a:tabLst>
                <a:defRPr/>
              </a:pPr>
              <a:t>1</a:t>
            </a:fld>
            <a:endParaRPr kumimoji="0" lang="en-US" altLang="zh-CN" sz="13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488" tIns="50694" rIns="97488" bIns="50694" anchor="b"/>
          <a:lstStyle>
            <a:lvl1pPr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/>
            </a:pPr>
            <a:fld id="{D6406518-71D0-473B-B850-1F0646960FA6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484188" algn="l"/>
                  <a:tab pos="971550" algn="l"/>
                  <a:tab pos="1458913" algn="l"/>
                  <a:tab pos="1944688" algn="l"/>
                  <a:tab pos="2432050" algn="l"/>
                  <a:tab pos="2917825" algn="l"/>
                  <a:tab pos="3405188" algn="l"/>
                  <a:tab pos="3890963" algn="l"/>
                  <a:tab pos="4378325" algn="l"/>
                  <a:tab pos="4864100" algn="l"/>
                  <a:tab pos="5351463" algn="l"/>
                  <a:tab pos="5837238" algn="l"/>
                  <a:tab pos="6324600" algn="l"/>
                  <a:tab pos="6811963" algn="l"/>
                  <a:tab pos="7297738" algn="l"/>
                  <a:tab pos="7785100" algn="l"/>
                  <a:tab pos="8270875" algn="l"/>
                  <a:tab pos="8758238" algn="l"/>
                  <a:tab pos="9244013" algn="l"/>
                  <a:tab pos="9731375" algn="l"/>
                </a:tabLst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solidFill>
            <a:srgbClr val="FFFFFF"/>
          </a:solidFill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4104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4A663-8B93-425C-8772-A3B419D8D1E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8BF44-C98B-4D5B-99E1-27823FE4841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81BC8E-3FFC-4886-B8E4-FB5B0BEFDDF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7A4B5-B959-4D6A-9CAD-8C07EEAACF2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</a:t>
            </a:r>
            <a:r>
              <a:rPr lang="zh-CN" altLang="en-US"/>
              <a:t>放大电路存在电抗元件，如电容、电感。因此输入信号的频率不同，电路的输出响应也不同。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B75BE9E9-760D-4A3F-BC98-F45B543E6D1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7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48474B4A-601D-4A7B-B063-6B7A2392CC8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932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B60A968-F8B2-4D1C-A9BE-621E2F5F5A5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138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C14E7EC-A677-4D06-A680-17E893B5182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95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7400C3-A5FB-4F6D-8A72-E068EF825C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03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644223E-F592-4204-A5F2-F488DB71778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632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038A386-8CFB-4352-8A1A-8A158891586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861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3891FC8-DDEB-4521-AC8C-92071B1BE93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987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B207755-2353-4608-9571-A729B210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0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91D8603-0F30-45C5-9BD8-528B205B21B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6545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E9E653BA-A29F-4115-AA78-A25D172A0FF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193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65C9E9A-B55F-4A0D-9D4B-44B779A53A3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2387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944191-2F61-4B2D-8DEB-25D29EE477B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809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8226425" cy="5362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0EA0322-AE2C-4289-BD55-65A5E891087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1382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DE7CDA4-9EEA-407E-993A-F4755B83516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595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2969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4FB9FBF-3F98-4DD0-BAE6-045274E44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CFB5FE89-FD8C-4205-BEAD-CFD63E6B1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69AAAEC-9213-412E-9C17-658F4797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lIns="91440" tIns="45720" rIns="91440" bIns="45720"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4C47CFD-E3BC-4C29-8FC1-67EC3E5688A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656085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Jin. UESTC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511B2D6-574C-4D03-9D17-BFC2ADF8187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0913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 smtClean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001F7B0-F676-4B2D-AE39-C105C2EA128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60350"/>
            <a:ext cx="8001000" cy="7556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628775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535E69-C6BF-4D9C-A746-6B77957EBE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2846074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6EB76B2-39FF-40CC-8DA7-350F70414CB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50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7013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037012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0AF02C8-6AA0-46BC-9B24-C5033879E42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454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CD46045-2392-44A2-861D-0E121D4D087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375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88B2FB-30A2-42F8-8C70-3B256C4700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446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33EAE2-2309-44D4-8071-81A5C66587B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72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5CE0622-E615-4F44-B518-106E10DC70A6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07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780EF9F7-1A07-4A58-B491-4EA8F3150CA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723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6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64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6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904757D-D444-4039-AF05-BAC5AD83400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22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 rot="10800000">
            <a:off x="0" y="4221163"/>
            <a:ext cx="250825" cy="263683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 rot="10800000">
            <a:off x="0" y="0"/>
            <a:ext cx="250825" cy="4292600"/>
          </a:xfrm>
          <a:prstGeom prst="rect">
            <a:avLst/>
          </a:prstGeom>
          <a:solidFill>
            <a:srgbClr val="666699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629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55C78FAF-DFD1-4DF8-8091-5A8E201AD6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500063" y="785813"/>
            <a:ext cx="8218487" cy="1587"/>
          </a:xfrm>
          <a:prstGeom prst="line">
            <a:avLst/>
          </a:prstGeom>
          <a:noFill/>
          <a:ln w="1016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 rot="10800000">
            <a:off x="20638" y="333375"/>
            <a:ext cx="230187" cy="352742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rot="10800000" vert="eaVert" wrap="none" lIns="90000" tIns="46800" rIns="90000" bIns="46800" anchor="ctr"/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</a:rPr>
              <a:t>计算机学院</a:t>
            </a: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250825" y="6813550"/>
            <a:ext cx="88931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 rot="10800000" flipH="1" flipV="1">
            <a:off x="-106363" y="4721225"/>
            <a:ext cx="423863" cy="18002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90000" tIns="46800" rIns="90000" bIns="46800">
            <a:spAutoFit/>
          </a:bodyPr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数字逻辑电路</a:t>
            </a:r>
          </a:p>
        </p:txBody>
      </p:sp>
      <p:sp>
        <p:nvSpPr>
          <p:cNvPr id="1035" name="平行四边形 12"/>
          <p:cNvSpPr>
            <a:spLocks noChangeArrowheads="1"/>
          </p:cNvSpPr>
          <p:nvPr userDrawn="1"/>
        </p:nvSpPr>
        <p:spPr bwMode="auto">
          <a:xfrm>
            <a:off x="357188" y="714375"/>
            <a:ext cx="3071812" cy="214313"/>
          </a:xfrm>
          <a:prstGeom prst="parallelogram">
            <a:avLst>
              <a:gd name="adj" fmla="val 2501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7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8" r:id="rId13"/>
    <p:sldLayoutId id="2147483719" r:id="rId14"/>
    <p:sldLayoutId id="2147483720" r:id="rId15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9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png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5" Type="http://schemas.openxmlformats.org/officeDocument/2006/relationships/hyperlink" Target="../../PLD/ch6-1.pps" TargetMode="External"/><Relationship Id="rId4" Type="http://schemas.openxmlformats.org/officeDocument/2006/relationships/oleObject" Target="../embeddings/oleObject5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5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6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audio" Target="../media/audio1.wav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/>
          </p:cNvPr>
          <p:cNvSpPr txBox="1">
            <a:spLocks noChangeArrowheads="1"/>
          </p:cNvSpPr>
          <p:nvPr/>
        </p:nvSpPr>
        <p:spPr bwMode="auto">
          <a:xfrm>
            <a:off x="971550" y="44450"/>
            <a:ext cx="7056438" cy="1655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  字  逻  辑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835150" y="4365625"/>
            <a:ext cx="43926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 defTabSz="4492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44926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丁  贤  庆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ahhfdxq@163.com</a:t>
            </a: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519238" y="1125538"/>
            <a:ext cx="65087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</a:rPr>
              <a:t>Digital Logic Circuit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    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—  Pinciples and Practices</a:t>
            </a:r>
          </a:p>
        </p:txBody>
      </p:sp>
    </p:spTree>
    <p:extLst>
      <p:ext uri="{BB962C8B-B14F-4D97-AF65-F5344CB8AC3E}">
        <p14:creationId xmlns="" xmlns:p14="http://schemas.microsoft.com/office/powerpoint/2010/main" val="4062645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7" name="Rectangle 5"/>
          <p:cNvSpPr>
            <a:spLocks noChangeArrowheads="1"/>
          </p:cNvSpPr>
          <p:nvPr/>
        </p:nvSpPr>
        <p:spPr bwMode="auto">
          <a:xfrm>
            <a:off x="1085850" y="1268413"/>
            <a:ext cx="753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用两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片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74HC85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组成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位数值比较器（串联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扩展方式）。</a:t>
            </a:r>
          </a:p>
        </p:txBody>
      </p:sp>
      <p:sp>
        <p:nvSpPr>
          <p:cNvPr id="448539" name="Rectangle 27"/>
          <p:cNvSpPr>
            <a:spLocks noChangeArrowheads="1"/>
          </p:cNvSpPr>
          <p:nvPr/>
        </p:nvSpPr>
        <p:spPr bwMode="auto">
          <a:xfrm>
            <a:off x="1071538" y="142852"/>
            <a:ext cx="66964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、集成数值比较器的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位数扩展（了解）</a:t>
            </a:r>
          </a:p>
        </p:txBody>
      </p:sp>
      <p:sp>
        <p:nvSpPr>
          <p:cNvPr id="448540" name="Rectangle 28"/>
          <p:cNvSpPr>
            <a:spLocks noChangeArrowheads="1"/>
          </p:cNvSpPr>
          <p:nvPr/>
        </p:nvSpPr>
        <p:spPr bwMode="auto">
          <a:xfrm>
            <a:off x="1031875" y="1844675"/>
            <a:ext cx="757237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   A=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    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B=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076325" y="2455863"/>
            <a:ext cx="4108450" cy="515937"/>
            <a:chOff x="680" y="1131"/>
            <a:chExt cx="2856" cy="951"/>
          </a:xfrm>
        </p:grpSpPr>
        <p:sp>
          <p:nvSpPr>
            <p:cNvPr id="448542" name="Text Box 30"/>
            <p:cNvSpPr txBox="1">
              <a:spLocks noChangeArrowheads="1"/>
            </p:cNvSpPr>
            <p:nvPr/>
          </p:nvSpPr>
          <p:spPr bwMode="auto">
            <a:xfrm>
              <a:off x="680" y="1169"/>
              <a:ext cx="578" cy="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输出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: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592" y="1131"/>
              <a:ext cx="1944" cy="951"/>
              <a:chOff x="1592" y="1131"/>
              <a:chExt cx="1944" cy="951"/>
            </a:xfrm>
          </p:grpSpPr>
          <p:grpSp>
            <p:nvGrpSpPr>
              <p:cNvPr id="4" name="Group 32"/>
              <p:cNvGrpSpPr>
                <a:grpSpLocks/>
              </p:cNvGrpSpPr>
              <p:nvPr/>
            </p:nvGrpSpPr>
            <p:grpSpPr bwMode="auto">
              <a:xfrm>
                <a:off x="1592" y="1131"/>
                <a:ext cx="561" cy="864"/>
                <a:chOff x="655" y="1739"/>
                <a:chExt cx="513" cy="864"/>
              </a:xfrm>
            </p:grpSpPr>
            <p:grpSp>
              <p:nvGrpSpPr>
                <p:cNvPr id="5" name="Group 33"/>
                <p:cNvGrpSpPr>
                  <a:grpSpLocks/>
                </p:cNvGrpSpPr>
                <p:nvPr/>
              </p:nvGrpSpPr>
              <p:grpSpPr bwMode="auto">
                <a:xfrm>
                  <a:off x="655" y="1739"/>
                  <a:ext cx="446" cy="674"/>
                  <a:chOff x="655" y="1739"/>
                  <a:chExt cx="446" cy="674"/>
                </a:xfrm>
              </p:grpSpPr>
              <p:sp>
                <p:nvSpPr>
                  <p:cNvPr id="44854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655" y="1739"/>
                    <a:ext cx="129" cy="6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F</a:t>
                    </a:r>
                    <a:endParaRPr kumimoji="0" lang="en-US" altLang="zh-CN" sz="24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4854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004" y="1888"/>
                    <a:ext cx="97" cy="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B</a:t>
                    </a:r>
                    <a:endParaRPr kumimoji="0" lang="en-US" altLang="zh-CN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4854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886"/>
                    <a:ext cx="97" cy="5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A</a:t>
                    </a:r>
                    <a:endParaRPr kumimoji="0" lang="en-US" altLang="zh-CN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4854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871"/>
                    <a:ext cx="80" cy="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宋体" panose="02010600030101010101" pitchFamily="2" charset="-122"/>
                        <a:cs typeface="+mn-cs"/>
                      </a:rPr>
                      <a:t>&gt;</a:t>
                    </a:r>
                    <a:endParaRPr kumimoji="0" lang="en-US" altLang="zh-CN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448550" name="Rectangle 38"/>
                <p:cNvSpPr>
                  <a:spLocks noChangeArrowheads="1"/>
                </p:cNvSpPr>
                <p:nvPr/>
              </p:nvSpPr>
              <p:spPr bwMode="auto">
                <a:xfrm>
                  <a:off x="1051" y="1762"/>
                  <a:ext cx="117" cy="8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2290" y="1168"/>
                <a:ext cx="595" cy="883"/>
                <a:chOff x="624" y="2160"/>
                <a:chExt cx="543" cy="883"/>
              </a:xfrm>
            </p:grpSpPr>
            <p:grpSp>
              <p:nvGrpSpPr>
                <p:cNvPr id="7" name="Group 40"/>
                <p:cNvGrpSpPr>
                  <a:grpSpLocks/>
                </p:cNvGrpSpPr>
                <p:nvPr/>
              </p:nvGrpSpPr>
              <p:grpSpPr bwMode="auto">
                <a:xfrm>
                  <a:off x="624" y="2160"/>
                  <a:ext cx="446" cy="674"/>
                  <a:chOff x="1296" y="1728"/>
                  <a:chExt cx="446" cy="674"/>
                </a:xfrm>
              </p:grpSpPr>
              <p:sp>
                <p:nvSpPr>
                  <p:cNvPr id="44855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728"/>
                    <a:ext cx="129" cy="6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F</a:t>
                    </a:r>
                    <a:endParaRPr kumimoji="0" lang="en-US" altLang="zh-CN" sz="24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4855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645" y="1875"/>
                    <a:ext cx="97" cy="5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B</a:t>
                    </a:r>
                    <a:endParaRPr kumimoji="0" lang="en-US" altLang="zh-CN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4855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457" y="1875"/>
                    <a:ext cx="97" cy="5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A</a:t>
                    </a:r>
                    <a:endParaRPr kumimoji="0" lang="en-US" altLang="zh-CN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4855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553" y="1860"/>
                    <a:ext cx="79" cy="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宋体" panose="02010600030101010101" pitchFamily="2" charset="-122"/>
                        <a:cs typeface="+mn-cs"/>
                      </a:rPr>
                      <a:t>&lt;</a:t>
                    </a:r>
                    <a:endParaRPr kumimoji="0" lang="en-US" altLang="zh-CN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448557" name="Rectangle 45"/>
                <p:cNvSpPr>
                  <a:spLocks noChangeArrowheads="1"/>
                </p:cNvSpPr>
                <p:nvPr/>
              </p:nvSpPr>
              <p:spPr bwMode="auto">
                <a:xfrm>
                  <a:off x="1050" y="2198"/>
                  <a:ext cx="117" cy="8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" name="Group 46"/>
              <p:cNvGrpSpPr>
                <a:grpSpLocks/>
              </p:cNvGrpSpPr>
              <p:nvPr/>
            </p:nvGrpSpPr>
            <p:grpSpPr bwMode="auto">
              <a:xfrm>
                <a:off x="2942" y="1168"/>
                <a:ext cx="594" cy="914"/>
                <a:chOff x="624" y="2511"/>
                <a:chExt cx="543" cy="914"/>
              </a:xfrm>
            </p:grpSpPr>
            <p:grpSp>
              <p:nvGrpSpPr>
                <p:cNvPr id="9" name="Group 47"/>
                <p:cNvGrpSpPr>
                  <a:grpSpLocks/>
                </p:cNvGrpSpPr>
                <p:nvPr/>
              </p:nvGrpSpPr>
              <p:grpSpPr bwMode="auto">
                <a:xfrm>
                  <a:off x="624" y="2511"/>
                  <a:ext cx="448" cy="674"/>
                  <a:chOff x="1920" y="1680"/>
                  <a:chExt cx="448" cy="674"/>
                </a:xfrm>
              </p:grpSpPr>
              <p:sp>
                <p:nvSpPr>
                  <p:cNvPr id="44856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680"/>
                    <a:ext cx="161" cy="6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F</a:t>
                    </a:r>
                    <a:endParaRPr kumimoji="0" lang="en-US" altLang="zh-CN" sz="24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48561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271" y="1829"/>
                    <a:ext cx="97" cy="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B</a:t>
                    </a:r>
                    <a:endParaRPr kumimoji="0" lang="en-US" altLang="zh-CN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48562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081" y="1827"/>
                    <a:ext cx="97" cy="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A</a:t>
                    </a:r>
                    <a:endParaRPr kumimoji="0" lang="en-US" altLang="zh-CN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48563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179" y="1812"/>
                    <a:ext cx="80" cy="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宋体" panose="02010600030101010101" pitchFamily="2" charset="-122"/>
                        <a:cs typeface="+mn-cs"/>
                      </a:rPr>
                      <a:t>=</a:t>
                    </a:r>
                    <a:endParaRPr kumimoji="0" lang="en-US" altLang="zh-CN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448564" name="Rectangle 52"/>
                <p:cNvSpPr>
                  <a:spLocks noChangeArrowheads="1"/>
                </p:cNvSpPr>
                <p:nvPr/>
              </p:nvSpPr>
              <p:spPr bwMode="auto">
                <a:xfrm>
                  <a:off x="1050" y="2581"/>
                  <a:ext cx="117" cy="8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1030288" y="3141663"/>
            <a:ext cx="6665912" cy="3152775"/>
            <a:chOff x="649" y="1979"/>
            <a:chExt cx="4199" cy="1986"/>
          </a:xfrm>
        </p:grpSpPr>
        <p:sp>
          <p:nvSpPr>
            <p:cNvPr id="448516" name="AutoShape 4"/>
            <p:cNvSpPr>
              <a:spLocks noChangeArrowheads="1"/>
            </p:cNvSpPr>
            <p:nvPr/>
          </p:nvSpPr>
          <p:spPr bwMode="auto">
            <a:xfrm>
              <a:off x="674" y="2766"/>
              <a:ext cx="199" cy="567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518" name="Text Box 6"/>
            <p:cNvSpPr txBox="1">
              <a:spLocks noChangeArrowheads="1"/>
            </p:cNvSpPr>
            <p:nvPr/>
          </p:nvSpPr>
          <p:spPr bwMode="auto">
            <a:xfrm>
              <a:off x="3560" y="2956"/>
              <a:ext cx="595" cy="23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高位片</a:t>
              </a:r>
            </a:p>
          </p:txBody>
        </p: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319" y="2822"/>
              <a:ext cx="764" cy="775"/>
              <a:chOff x="9541" y="12714"/>
              <a:chExt cx="1558" cy="1511"/>
            </a:xfrm>
          </p:grpSpPr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 rot="10800000" flipH="1">
                <a:off x="10451" y="12714"/>
                <a:ext cx="648" cy="69"/>
                <a:chOff x="8475" y="10188"/>
                <a:chExt cx="540" cy="57"/>
              </a:xfrm>
            </p:grpSpPr>
            <p:sp>
              <p:nvSpPr>
                <p:cNvPr id="448521" name="AutoShape 9"/>
                <p:cNvSpPr>
                  <a:spLocks noChangeArrowheads="1"/>
                </p:cNvSpPr>
                <p:nvPr/>
              </p:nvSpPr>
              <p:spPr bwMode="auto">
                <a:xfrm rot="-5400000">
                  <a:off x="8873" y="10103"/>
                  <a:ext cx="57" cy="227"/>
                </a:xfrm>
                <a:prstGeom prst="flowChartMerge">
                  <a:avLst/>
                </a:prstGeom>
                <a:solidFill>
                  <a:srgbClr val="000000"/>
                </a:solidFill>
                <a:ln w="38100">
                  <a:solidFill>
                    <a:srgbClr val="99CC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852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8475" y="10215"/>
                  <a:ext cx="330" cy="0"/>
                </a:xfrm>
                <a:prstGeom prst="line">
                  <a:avLst/>
                </a:prstGeom>
                <a:noFill/>
                <a:ln w="38100">
                  <a:solidFill>
                    <a:srgbClr val="99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48523" name="Line 11"/>
              <p:cNvSpPr>
                <a:spLocks noChangeShapeType="1"/>
              </p:cNvSpPr>
              <p:nvPr/>
            </p:nvSpPr>
            <p:spPr bwMode="auto">
              <a:xfrm rot="-5400000">
                <a:off x="9710" y="13485"/>
                <a:ext cx="1476" cy="0"/>
              </a:xfrm>
              <a:prstGeom prst="line">
                <a:avLst/>
              </a:prstGeom>
              <a:noFill/>
              <a:ln w="38100">
                <a:solidFill>
                  <a:srgbClr val="99CC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8524" name="Line 12"/>
              <p:cNvSpPr>
                <a:spLocks noChangeShapeType="1"/>
              </p:cNvSpPr>
              <p:nvPr/>
            </p:nvSpPr>
            <p:spPr bwMode="auto">
              <a:xfrm>
                <a:off x="9545" y="14223"/>
                <a:ext cx="903" cy="0"/>
              </a:xfrm>
              <a:prstGeom prst="line">
                <a:avLst/>
              </a:prstGeom>
              <a:noFill/>
              <a:ln w="38100">
                <a:solidFill>
                  <a:srgbClr val="99CC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8525" name="Line 13"/>
              <p:cNvSpPr>
                <a:spLocks noChangeShapeType="1"/>
              </p:cNvSpPr>
              <p:nvPr/>
            </p:nvSpPr>
            <p:spPr bwMode="auto">
              <a:xfrm rot="-5400000">
                <a:off x="9386" y="14070"/>
                <a:ext cx="310" cy="0"/>
              </a:xfrm>
              <a:prstGeom prst="line">
                <a:avLst/>
              </a:prstGeom>
              <a:noFill/>
              <a:ln w="38100">
                <a:solidFill>
                  <a:srgbClr val="99CC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905" y="3049"/>
              <a:ext cx="1165" cy="685"/>
              <a:chOff x="6826" y="12941"/>
              <a:chExt cx="2417" cy="1356"/>
            </a:xfrm>
          </p:grpSpPr>
          <p:sp>
            <p:nvSpPr>
              <p:cNvPr id="448527" name="AutoShape 15"/>
              <p:cNvSpPr>
                <a:spLocks noChangeArrowheads="1"/>
              </p:cNvSpPr>
              <p:nvPr/>
            </p:nvSpPr>
            <p:spPr bwMode="auto">
              <a:xfrm rot="16200000" flipH="1">
                <a:off x="9073" y="12838"/>
                <a:ext cx="68" cy="273"/>
              </a:xfrm>
              <a:prstGeom prst="flowChartMerge">
                <a:avLst/>
              </a:prstGeom>
              <a:solidFill>
                <a:srgbClr val="000000"/>
              </a:solidFill>
              <a:ln w="381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8528" name="Line 16"/>
              <p:cNvSpPr>
                <a:spLocks noChangeShapeType="1"/>
              </p:cNvSpPr>
              <p:nvPr/>
            </p:nvSpPr>
            <p:spPr bwMode="auto">
              <a:xfrm rot="-5400000">
                <a:off x="8072" y="13638"/>
                <a:ext cx="1318" cy="0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8529" name="Line 17"/>
              <p:cNvSpPr>
                <a:spLocks noChangeShapeType="1"/>
              </p:cNvSpPr>
              <p:nvPr/>
            </p:nvSpPr>
            <p:spPr bwMode="auto">
              <a:xfrm>
                <a:off x="6830" y="14295"/>
                <a:ext cx="1899" cy="0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8530" name="Line 18"/>
              <p:cNvSpPr>
                <a:spLocks noChangeShapeType="1"/>
              </p:cNvSpPr>
              <p:nvPr/>
            </p:nvSpPr>
            <p:spPr bwMode="auto">
              <a:xfrm rot="-5400000">
                <a:off x="6529" y="13998"/>
                <a:ext cx="593" cy="0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8531" name="Line 19"/>
              <p:cNvSpPr>
                <a:spLocks noChangeShapeType="1"/>
              </p:cNvSpPr>
              <p:nvPr/>
            </p:nvSpPr>
            <p:spPr bwMode="auto">
              <a:xfrm rot="-10800000">
                <a:off x="8731" y="12979"/>
                <a:ext cx="250" cy="0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525" y="3276"/>
              <a:ext cx="1559" cy="580"/>
              <a:chOff x="11503" y="13009"/>
              <a:chExt cx="3227" cy="1169"/>
            </a:xfrm>
          </p:grpSpPr>
          <p:sp>
            <p:nvSpPr>
              <p:cNvPr id="448533" name="AutoShape 21"/>
              <p:cNvSpPr>
                <a:spLocks noChangeArrowheads="1"/>
              </p:cNvSpPr>
              <p:nvPr/>
            </p:nvSpPr>
            <p:spPr bwMode="auto">
              <a:xfrm rot="16200000" flipH="1">
                <a:off x="14560" y="12906"/>
                <a:ext cx="68" cy="273"/>
              </a:xfrm>
              <a:prstGeom prst="flowChartMerge">
                <a:avLst/>
              </a:prstGeom>
              <a:solidFill>
                <a:srgbClr val="000000"/>
              </a:solidFill>
              <a:ln w="38100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8534" name="Line 22"/>
              <p:cNvSpPr>
                <a:spLocks noChangeShapeType="1"/>
              </p:cNvSpPr>
              <p:nvPr/>
            </p:nvSpPr>
            <p:spPr bwMode="auto">
              <a:xfrm rot="-10800000">
                <a:off x="14365" y="13046"/>
                <a:ext cx="111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8535" name="Line 23"/>
              <p:cNvSpPr>
                <a:spLocks noChangeShapeType="1"/>
              </p:cNvSpPr>
              <p:nvPr/>
            </p:nvSpPr>
            <p:spPr bwMode="auto">
              <a:xfrm rot="-5400000">
                <a:off x="13800" y="13610"/>
                <a:ext cx="1128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8536" name="Line 24"/>
              <p:cNvSpPr>
                <a:spLocks noChangeShapeType="1"/>
              </p:cNvSpPr>
              <p:nvPr/>
            </p:nvSpPr>
            <p:spPr bwMode="auto">
              <a:xfrm>
                <a:off x="11520" y="14178"/>
                <a:ext cx="284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8537" name="Line 25"/>
              <p:cNvSpPr>
                <a:spLocks noChangeShapeType="1"/>
              </p:cNvSpPr>
              <p:nvPr/>
            </p:nvSpPr>
            <p:spPr bwMode="auto">
              <a:xfrm rot="-5400000">
                <a:off x="11075" y="13750"/>
                <a:ext cx="855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48538" name="Text Box 26"/>
            <p:cNvSpPr txBox="1">
              <a:spLocks noChangeArrowheads="1"/>
            </p:cNvSpPr>
            <p:nvPr/>
          </p:nvSpPr>
          <p:spPr bwMode="auto">
            <a:xfrm>
              <a:off x="4394" y="3605"/>
              <a:ext cx="454" cy="2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699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输出</a:t>
              </a:r>
            </a:p>
          </p:txBody>
        </p:sp>
        <p:sp>
          <p:nvSpPr>
            <p:cNvPr id="448565" name="Text Box 53"/>
            <p:cNvSpPr txBox="1">
              <a:spLocks noChangeArrowheads="1"/>
            </p:cNvSpPr>
            <p:nvPr/>
          </p:nvSpPr>
          <p:spPr bwMode="auto">
            <a:xfrm>
              <a:off x="1587" y="2931"/>
              <a:ext cx="595" cy="23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低位片</a:t>
              </a:r>
            </a:p>
          </p:txBody>
        </p:sp>
        <p:graphicFrame>
          <p:nvGraphicFramePr>
            <p:cNvPr id="448566" name="Object 54"/>
            <p:cNvGraphicFramePr>
              <a:graphicFrameLocks noChangeAspect="1"/>
            </p:cNvGraphicFramePr>
            <p:nvPr/>
          </p:nvGraphicFramePr>
          <p:xfrm>
            <a:off x="657" y="2205"/>
            <a:ext cx="4015" cy="1760"/>
          </p:xfrm>
          <a:graphic>
            <a:graphicData uri="http://schemas.openxmlformats.org/presentationml/2006/ole">
              <p:oleObj spid="_x0000_s588802" name="图片" r:id="rId3" imgW="5254752" imgH="2209800" progId="Word.Picture.8">
                <p:embed/>
              </p:oleObj>
            </a:graphicData>
          </a:graphic>
        </p:graphicFrame>
        <p:graphicFrame>
          <p:nvGraphicFramePr>
            <p:cNvPr id="448567" name="Object 55"/>
            <p:cNvGraphicFramePr>
              <a:graphicFrameLocks noChangeAspect="1"/>
            </p:cNvGraphicFramePr>
            <p:nvPr/>
          </p:nvGraphicFramePr>
          <p:xfrm>
            <a:off x="649" y="2749"/>
            <a:ext cx="575" cy="706"/>
          </p:xfrm>
          <a:graphic>
            <a:graphicData uri="http://schemas.openxmlformats.org/presentationml/2006/ole">
              <p:oleObj spid="_x0000_s588803" name="图片" r:id="rId4" imgW="753393" imgH="884021" progId="Word.Picture.8">
                <p:embed/>
              </p:oleObj>
            </a:graphicData>
          </a:graphic>
        </p:graphicFrame>
        <p:graphicFrame>
          <p:nvGraphicFramePr>
            <p:cNvPr id="448568" name="Object 56"/>
            <p:cNvGraphicFramePr>
              <a:graphicFrameLocks noChangeAspect="1"/>
            </p:cNvGraphicFramePr>
            <p:nvPr/>
          </p:nvGraphicFramePr>
          <p:xfrm>
            <a:off x="3288" y="3407"/>
            <a:ext cx="1113" cy="539"/>
          </p:xfrm>
          <a:graphic>
            <a:graphicData uri="http://schemas.openxmlformats.org/presentationml/2006/ole">
              <p:oleObj spid="_x0000_s588804" name="图片" r:id="rId5" imgW="1455142" imgH="677446" progId="Word.Picture.8">
                <p:embed/>
              </p:oleObj>
            </a:graphicData>
          </a:graphic>
        </p:graphicFrame>
        <p:sp>
          <p:nvSpPr>
            <p:cNvPr id="448569" name="Rectangle 57"/>
            <p:cNvSpPr>
              <a:spLocks noChangeArrowheads="1"/>
            </p:cNvSpPr>
            <p:nvPr/>
          </p:nvSpPr>
          <p:spPr bwMode="auto">
            <a:xfrm>
              <a:off x="1508" y="1979"/>
              <a:ext cx="964" cy="2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~B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48570" name="Rectangle 58"/>
            <p:cNvSpPr>
              <a:spLocks noChangeArrowheads="1"/>
            </p:cNvSpPr>
            <p:nvPr/>
          </p:nvSpPr>
          <p:spPr bwMode="auto">
            <a:xfrm>
              <a:off x="3413" y="1979"/>
              <a:ext cx="964" cy="232"/>
            </a:xfrm>
            <a:prstGeom prst="rect">
              <a:avLst/>
            </a:prstGeom>
            <a:solidFill>
              <a:schemeClr val="bg1">
                <a:alpha val="50999"/>
              </a:schemeClr>
            </a:solidFill>
            <a:ln w="28575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~B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310534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7" grpId="0" autoUpdateAnimBg="0"/>
      <p:bldP spid="44854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ChangeArrowheads="1"/>
          </p:cNvSpPr>
          <p:nvPr/>
        </p:nvSpPr>
        <p:spPr bwMode="auto">
          <a:xfrm>
            <a:off x="466725" y="1267768"/>
            <a:ext cx="77572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四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片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74HC85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组成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数值比较器（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扩展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方式）。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725" y="2259013"/>
            <a:ext cx="8823325" cy="3078162"/>
            <a:chOff x="54" y="1876"/>
            <a:chExt cx="5558" cy="1939"/>
          </a:xfrm>
        </p:grpSpPr>
        <p:graphicFrame>
          <p:nvGraphicFramePr>
            <p:cNvPr id="493572" name="Object 4"/>
            <p:cNvGraphicFramePr>
              <a:graphicFrameLocks noChangeAspect="1"/>
            </p:cNvGraphicFramePr>
            <p:nvPr/>
          </p:nvGraphicFramePr>
          <p:xfrm>
            <a:off x="3126" y="2267"/>
            <a:ext cx="2486" cy="1242"/>
          </p:xfrm>
          <a:graphic>
            <a:graphicData uri="http://schemas.openxmlformats.org/presentationml/2006/ole">
              <p:oleObj spid="_x0000_s589826" name="图片" r:id="rId3" imgW="4613080" imgH="2201559" progId="Word.Picture.8">
                <p:embed/>
              </p:oleObj>
            </a:graphicData>
          </a:graphic>
        </p:graphicFrame>
        <p:sp>
          <p:nvSpPr>
            <p:cNvPr id="493573" name="Text Box 5"/>
            <p:cNvSpPr txBox="1">
              <a:spLocks noChangeArrowheads="1"/>
            </p:cNvSpPr>
            <p:nvPr/>
          </p:nvSpPr>
          <p:spPr bwMode="auto">
            <a:xfrm>
              <a:off x="4614" y="2760"/>
              <a:ext cx="669" cy="23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高位片</a:t>
              </a:r>
            </a:p>
          </p:txBody>
        </p:sp>
        <p:sp>
          <p:nvSpPr>
            <p:cNvPr id="493574" name="Text Box 6"/>
            <p:cNvSpPr txBox="1">
              <a:spLocks noChangeArrowheads="1"/>
            </p:cNvSpPr>
            <p:nvPr/>
          </p:nvSpPr>
          <p:spPr bwMode="auto">
            <a:xfrm>
              <a:off x="4734" y="3509"/>
              <a:ext cx="624" cy="3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699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输出</a:t>
              </a:r>
            </a:p>
          </p:txBody>
        </p:sp>
        <p:sp>
          <p:nvSpPr>
            <p:cNvPr id="493575" name="Text Box 7"/>
            <p:cNvSpPr txBox="1">
              <a:spLocks noChangeArrowheads="1"/>
            </p:cNvSpPr>
            <p:nvPr/>
          </p:nvSpPr>
          <p:spPr bwMode="auto">
            <a:xfrm>
              <a:off x="668" y="2715"/>
              <a:ext cx="589" cy="23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低位片</a:t>
              </a:r>
            </a:p>
          </p:txBody>
        </p:sp>
        <p:sp>
          <p:nvSpPr>
            <p:cNvPr id="493576" name="Rectangle 8"/>
            <p:cNvSpPr>
              <a:spLocks noChangeArrowheads="1"/>
            </p:cNvSpPr>
            <p:nvPr/>
          </p:nvSpPr>
          <p:spPr bwMode="auto">
            <a:xfrm>
              <a:off x="487" y="1876"/>
              <a:ext cx="964" cy="2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~B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93577" name="Rectangle 9"/>
            <p:cNvSpPr>
              <a:spLocks noChangeArrowheads="1"/>
            </p:cNvSpPr>
            <p:nvPr/>
          </p:nvSpPr>
          <p:spPr bwMode="auto">
            <a:xfrm>
              <a:off x="1837" y="1898"/>
              <a:ext cx="964" cy="232"/>
            </a:xfrm>
            <a:prstGeom prst="rect">
              <a:avLst/>
            </a:prstGeom>
            <a:solidFill>
              <a:schemeClr val="bg1">
                <a:alpha val="50999"/>
              </a:schemeClr>
            </a:solidFill>
            <a:ln w="28575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~B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93578" name="Rectangle 10"/>
            <p:cNvSpPr>
              <a:spLocks noChangeArrowheads="1"/>
            </p:cNvSpPr>
            <p:nvPr/>
          </p:nvSpPr>
          <p:spPr bwMode="auto">
            <a:xfrm>
              <a:off x="3186" y="1921"/>
              <a:ext cx="964" cy="2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~B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93579" name="Rectangle 11"/>
            <p:cNvSpPr>
              <a:spLocks noChangeArrowheads="1"/>
            </p:cNvSpPr>
            <p:nvPr/>
          </p:nvSpPr>
          <p:spPr bwMode="auto">
            <a:xfrm>
              <a:off x="4501" y="1944"/>
              <a:ext cx="964" cy="2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~B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graphicFrame>
          <p:nvGraphicFramePr>
            <p:cNvPr id="493580" name="Object 12"/>
            <p:cNvGraphicFramePr>
              <a:graphicFrameLocks noChangeAspect="1"/>
            </p:cNvGraphicFramePr>
            <p:nvPr/>
          </p:nvGraphicFramePr>
          <p:xfrm>
            <a:off x="54" y="2277"/>
            <a:ext cx="3123" cy="1236"/>
          </p:xfrm>
          <a:graphic>
            <a:graphicData uri="http://schemas.openxmlformats.org/presentationml/2006/ole">
              <p:oleObj spid="_x0000_s589827" name="图片" r:id="rId4" imgW="5803392" imgH="2194560" progId="Word.Picture.8">
                <p:embed/>
              </p:oleObj>
            </a:graphicData>
          </a:graphic>
        </p:graphicFrame>
      </p:grpSp>
      <p:sp>
        <p:nvSpPr>
          <p:cNvPr id="493581" name="Rectangle 13"/>
          <p:cNvSpPr>
            <a:spLocks noChangeArrowheads="1"/>
          </p:cNvSpPr>
          <p:nvPr/>
        </p:nvSpPr>
        <p:spPr bwMode="auto">
          <a:xfrm>
            <a:off x="500034" y="142852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  <a:cs typeface="+mn-cs"/>
              </a:rPr>
              <a:t>采用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  <a:cs typeface="+mn-cs"/>
              </a:rPr>
              <a:t>串联扩展方式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数值比较器</a:t>
            </a:r>
            <a:r>
              <a:rPr kumimoji="1" lang="zh-CN" altLang="en-US" sz="24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（了解）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93582" name="Rectangle 14"/>
          <p:cNvSpPr>
            <a:spLocks noChangeArrowheads="1"/>
          </p:cNvSpPr>
          <p:nvPr/>
        </p:nvSpPr>
        <p:spPr bwMode="auto">
          <a:xfrm>
            <a:off x="179390" y="5589728"/>
            <a:ext cx="876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问题：如果每一片延迟时间为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10ns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位串行比较器延迟时间？</a:t>
            </a:r>
          </a:p>
        </p:txBody>
      </p:sp>
    </p:spTree>
    <p:extLst>
      <p:ext uri="{BB962C8B-B14F-4D97-AF65-F5344CB8AC3E}">
        <p14:creationId xmlns="" xmlns:p14="http://schemas.microsoft.com/office/powerpoint/2010/main" val="4069797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autoUpdateAnimBg="0"/>
      <p:bldP spid="49358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5" name="Rectangle 15"/>
          <p:cNvSpPr>
            <a:spLocks noChangeArrowheads="1"/>
          </p:cNvSpPr>
          <p:nvPr/>
        </p:nvSpPr>
        <p:spPr bwMode="auto">
          <a:xfrm>
            <a:off x="574675" y="109815"/>
            <a:ext cx="78549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7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4HC85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组成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数值比较器的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并联扩展方式</a:t>
            </a:r>
            <a:r>
              <a:rPr kumimoji="1" lang="zh-CN" altLang="en-US" sz="24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（了解）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87350" y="1196975"/>
            <a:ext cx="8577263" cy="4275138"/>
            <a:chOff x="199" y="1055"/>
            <a:chExt cx="5403" cy="2693"/>
          </a:xfrm>
        </p:grpSpPr>
        <p:sp>
          <p:nvSpPr>
            <p:cNvPr id="450564" name="Rectangle 4"/>
            <p:cNvSpPr>
              <a:spLocks noChangeArrowheads="1"/>
            </p:cNvSpPr>
            <p:nvPr/>
          </p:nvSpPr>
          <p:spPr bwMode="auto">
            <a:xfrm>
              <a:off x="2296" y="2840"/>
              <a:ext cx="992" cy="539"/>
            </a:xfrm>
            <a:prstGeom prst="rect">
              <a:avLst/>
            </a:prstGeom>
            <a:solidFill>
              <a:srgbClr val="0099CC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570" name="Rectangle 10"/>
            <p:cNvSpPr>
              <a:spLocks noChangeArrowheads="1"/>
            </p:cNvSpPr>
            <p:nvPr/>
          </p:nvSpPr>
          <p:spPr bwMode="auto">
            <a:xfrm>
              <a:off x="4258" y="1678"/>
              <a:ext cx="993" cy="51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571" name="Rectangle 11"/>
            <p:cNvSpPr>
              <a:spLocks noChangeArrowheads="1"/>
            </p:cNvSpPr>
            <p:nvPr/>
          </p:nvSpPr>
          <p:spPr bwMode="auto">
            <a:xfrm>
              <a:off x="2943" y="1678"/>
              <a:ext cx="992" cy="510"/>
            </a:xfrm>
            <a:prstGeom prst="rect">
              <a:avLst/>
            </a:prstGeom>
            <a:solidFill>
              <a:srgbClr val="CC99FF">
                <a:alpha val="50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572" name="Rectangle 12"/>
            <p:cNvSpPr>
              <a:spLocks noChangeArrowheads="1"/>
            </p:cNvSpPr>
            <p:nvPr/>
          </p:nvSpPr>
          <p:spPr bwMode="auto">
            <a:xfrm>
              <a:off x="1565" y="1678"/>
              <a:ext cx="992" cy="51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573" name="Rectangle 13"/>
            <p:cNvSpPr>
              <a:spLocks noChangeArrowheads="1"/>
            </p:cNvSpPr>
            <p:nvPr/>
          </p:nvSpPr>
          <p:spPr bwMode="auto">
            <a:xfrm>
              <a:off x="204" y="1678"/>
              <a:ext cx="993" cy="510"/>
            </a:xfrm>
            <a:prstGeom prst="rect">
              <a:avLst/>
            </a:prstGeom>
            <a:solidFill>
              <a:srgbClr val="CC99FF">
                <a:alpha val="4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50574" name="Object 14"/>
            <p:cNvGraphicFramePr>
              <a:graphicFrameLocks noChangeAspect="1"/>
            </p:cNvGraphicFramePr>
            <p:nvPr/>
          </p:nvGraphicFramePr>
          <p:xfrm>
            <a:off x="199" y="1281"/>
            <a:ext cx="5403" cy="2467"/>
          </p:xfrm>
          <a:graphic>
            <a:graphicData uri="http://schemas.openxmlformats.org/presentationml/2006/ole">
              <p:oleObj spid="_x0000_s590850" name="图片" r:id="rId3" imgW="9414198" imgH="4281957" progId="Word.Picture.8">
                <p:embed/>
              </p:oleObj>
            </a:graphicData>
          </a:graphic>
        </p:graphicFrame>
        <p:sp>
          <p:nvSpPr>
            <p:cNvPr id="450576" name="Rectangle 16"/>
            <p:cNvSpPr>
              <a:spLocks noChangeArrowheads="1"/>
            </p:cNvSpPr>
            <p:nvPr/>
          </p:nvSpPr>
          <p:spPr bwMode="auto">
            <a:xfrm>
              <a:off x="4411" y="1112"/>
              <a:ext cx="964" cy="2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~B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50577" name="Rectangle 17"/>
            <p:cNvSpPr>
              <a:spLocks noChangeArrowheads="1"/>
            </p:cNvSpPr>
            <p:nvPr/>
          </p:nvSpPr>
          <p:spPr bwMode="auto">
            <a:xfrm>
              <a:off x="3050" y="1089"/>
              <a:ext cx="964" cy="232"/>
            </a:xfrm>
            <a:prstGeom prst="rect">
              <a:avLst/>
            </a:prstGeom>
            <a:solidFill>
              <a:schemeClr val="bg1">
                <a:alpha val="50999"/>
              </a:schemeClr>
            </a:solidFill>
            <a:ln w="19050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~B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50578" name="Rectangle 18"/>
            <p:cNvSpPr>
              <a:spLocks noChangeArrowheads="1"/>
            </p:cNvSpPr>
            <p:nvPr/>
          </p:nvSpPr>
          <p:spPr bwMode="auto">
            <a:xfrm>
              <a:off x="1644" y="1089"/>
              <a:ext cx="964" cy="2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~B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50579" name="Rectangle 19"/>
            <p:cNvSpPr>
              <a:spLocks noChangeArrowheads="1"/>
            </p:cNvSpPr>
            <p:nvPr/>
          </p:nvSpPr>
          <p:spPr bwMode="auto">
            <a:xfrm>
              <a:off x="295" y="1055"/>
              <a:ext cx="964" cy="2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~B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521" y="2188"/>
              <a:ext cx="4479" cy="652"/>
              <a:chOff x="2970" y="9673"/>
              <a:chExt cx="12266" cy="1720"/>
            </a:xfrm>
          </p:grpSpPr>
          <p:sp>
            <p:nvSpPr>
              <p:cNvPr id="450581" name="Line 21"/>
              <p:cNvSpPr>
                <a:spLocks noChangeShapeType="1"/>
              </p:cNvSpPr>
              <p:nvPr/>
            </p:nvSpPr>
            <p:spPr bwMode="auto">
              <a:xfrm rot="5400000" flipH="1">
                <a:off x="3603" y="10222"/>
                <a:ext cx="1091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82" name="Line 22"/>
              <p:cNvSpPr>
                <a:spLocks noChangeShapeType="1"/>
              </p:cNvSpPr>
              <p:nvPr/>
            </p:nvSpPr>
            <p:spPr bwMode="auto">
              <a:xfrm rot="5400000" flipH="1">
                <a:off x="2269" y="10377"/>
                <a:ext cx="1401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83" name="Line 23"/>
              <p:cNvSpPr>
                <a:spLocks noChangeShapeType="1"/>
              </p:cNvSpPr>
              <p:nvPr/>
            </p:nvSpPr>
            <p:spPr bwMode="auto">
              <a:xfrm rot="5400000" flipH="1">
                <a:off x="7593" y="9919"/>
                <a:ext cx="49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84" name="Line 24"/>
              <p:cNvSpPr>
                <a:spLocks noChangeShapeType="1"/>
              </p:cNvSpPr>
              <p:nvPr/>
            </p:nvSpPr>
            <p:spPr bwMode="auto">
              <a:xfrm rot="5400000" flipH="1">
                <a:off x="6272" y="10061"/>
                <a:ext cx="770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85" name="Line 25"/>
              <p:cNvSpPr>
                <a:spLocks noChangeShapeType="1"/>
              </p:cNvSpPr>
              <p:nvPr/>
            </p:nvSpPr>
            <p:spPr bwMode="auto">
              <a:xfrm rot="5400000" flipH="1">
                <a:off x="11160" y="10059"/>
                <a:ext cx="77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86" name="Line 26"/>
              <p:cNvSpPr>
                <a:spLocks noChangeShapeType="1"/>
              </p:cNvSpPr>
              <p:nvPr/>
            </p:nvSpPr>
            <p:spPr bwMode="auto">
              <a:xfrm rot="5400000" flipH="1">
                <a:off x="10122" y="9918"/>
                <a:ext cx="490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87" name="Line 27"/>
              <p:cNvSpPr>
                <a:spLocks noChangeShapeType="1"/>
              </p:cNvSpPr>
              <p:nvPr/>
            </p:nvSpPr>
            <p:spPr bwMode="auto">
              <a:xfrm rot="5400000" flipH="1">
                <a:off x="14534" y="10378"/>
                <a:ext cx="1403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88" name="Line 28"/>
              <p:cNvSpPr>
                <a:spLocks noChangeShapeType="1"/>
              </p:cNvSpPr>
              <p:nvPr/>
            </p:nvSpPr>
            <p:spPr bwMode="auto">
              <a:xfrm rot="5400000" flipH="1">
                <a:off x="13509" y="10224"/>
                <a:ext cx="1095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89" name="Line 29"/>
              <p:cNvSpPr>
                <a:spLocks noChangeShapeType="1"/>
              </p:cNvSpPr>
              <p:nvPr/>
            </p:nvSpPr>
            <p:spPr bwMode="auto">
              <a:xfrm flipH="1">
                <a:off x="7845" y="10165"/>
                <a:ext cx="116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90" name="Line 30"/>
              <p:cNvSpPr>
                <a:spLocks noChangeShapeType="1"/>
              </p:cNvSpPr>
              <p:nvPr/>
            </p:nvSpPr>
            <p:spPr bwMode="auto">
              <a:xfrm flipH="1">
                <a:off x="6657" y="10445"/>
                <a:ext cx="2037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91" name="Line 31"/>
              <p:cNvSpPr>
                <a:spLocks noChangeShapeType="1"/>
              </p:cNvSpPr>
              <p:nvPr/>
            </p:nvSpPr>
            <p:spPr bwMode="auto">
              <a:xfrm flipH="1">
                <a:off x="4155" y="10770"/>
                <a:ext cx="425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92" name="Line 32"/>
              <p:cNvSpPr>
                <a:spLocks noChangeShapeType="1"/>
              </p:cNvSpPr>
              <p:nvPr/>
            </p:nvSpPr>
            <p:spPr bwMode="auto">
              <a:xfrm flipH="1" flipV="1">
                <a:off x="2970" y="11079"/>
                <a:ext cx="5129" cy="3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93" name="Line 33"/>
              <p:cNvSpPr>
                <a:spLocks noChangeShapeType="1"/>
              </p:cNvSpPr>
              <p:nvPr/>
            </p:nvSpPr>
            <p:spPr bwMode="auto">
              <a:xfrm rot="5400000" flipH="1">
                <a:off x="7945" y="11240"/>
                <a:ext cx="307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94" name="Line 34"/>
              <p:cNvSpPr>
                <a:spLocks noChangeShapeType="1"/>
              </p:cNvSpPr>
              <p:nvPr/>
            </p:nvSpPr>
            <p:spPr bwMode="auto">
              <a:xfrm rot="5400000" flipH="1">
                <a:off x="8406" y="10783"/>
                <a:ext cx="1221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595" name="Line 35"/>
              <p:cNvSpPr>
                <a:spLocks noChangeShapeType="1"/>
              </p:cNvSpPr>
              <p:nvPr/>
            </p:nvSpPr>
            <p:spPr bwMode="auto">
              <a:xfrm rot="5400000" flipH="1">
                <a:off x="8744" y="10778"/>
                <a:ext cx="1230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4" name="Group 36"/>
              <p:cNvGrpSpPr>
                <a:grpSpLocks/>
              </p:cNvGrpSpPr>
              <p:nvPr/>
            </p:nvGrpSpPr>
            <p:grpSpPr bwMode="auto">
              <a:xfrm>
                <a:off x="8711" y="10449"/>
                <a:ext cx="954" cy="944"/>
                <a:chOff x="6586" y="12415"/>
                <a:chExt cx="795" cy="330"/>
              </a:xfrm>
            </p:grpSpPr>
            <p:sp>
              <p:nvSpPr>
                <p:cNvPr id="450597" name="Line 3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21" y="12580"/>
                  <a:ext cx="330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50598" name="Line 3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7216" y="12580"/>
                  <a:ext cx="330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50599" name="Line 39"/>
              <p:cNvSpPr>
                <a:spLocks noChangeShapeType="1"/>
              </p:cNvSpPr>
              <p:nvPr/>
            </p:nvSpPr>
            <p:spPr bwMode="auto">
              <a:xfrm rot="5400000" flipH="1">
                <a:off x="8097" y="11084"/>
                <a:ext cx="617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600" name="Line 40"/>
              <p:cNvSpPr>
                <a:spLocks noChangeShapeType="1"/>
              </p:cNvSpPr>
              <p:nvPr/>
            </p:nvSpPr>
            <p:spPr bwMode="auto">
              <a:xfrm rot="5400000" flipH="1">
                <a:off x="9668" y="11081"/>
                <a:ext cx="623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601" name="Line 41"/>
              <p:cNvSpPr>
                <a:spLocks noChangeShapeType="1"/>
              </p:cNvSpPr>
              <p:nvPr/>
            </p:nvSpPr>
            <p:spPr bwMode="auto">
              <a:xfrm rot="5400000" flipH="1">
                <a:off x="10128" y="11237"/>
                <a:ext cx="313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602" name="Line 42"/>
              <p:cNvSpPr>
                <a:spLocks noChangeShapeType="1"/>
              </p:cNvSpPr>
              <p:nvPr/>
            </p:nvSpPr>
            <p:spPr bwMode="auto">
              <a:xfrm flipH="1">
                <a:off x="10295" y="11079"/>
                <a:ext cx="493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603" name="Line 43"/>
              <p:cNvSpPr>
                <a:spLocks noChangeShapeType="1"/>
              </p:cNvSpPr>
              <p:nvPr/>
            </p:nvSpPr>
            <p:spPr bwMode="auto">
              <a:xfrm flipH="1">
                <a:off x="9984" y="10770"/>
                <a:ext cx="4069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604" name="Line 44"/>
              <p:cNvSpPr>
                <a:spLocks noChangeShapeType="1"/>
              </p:cNvSpPr>
              <p:nvPr/>
            </p:nvSpPr>
            <p:spPr bwMode="auto">
              <a:xfrm flipH="1">
                <a:off x="9663" y="10445"/>
                <a:ext cx="1881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605" name="Line 45"/>
              <p:cNvSpPr>
                <a:spLocks noChangeShapeType="1"/>
              </p:cNvSpPr>
              <p:nvPr/>
            </p:nvSpPr>
            <p:spPr bwMode="auto">
              <a:xfrm flipH="1">
                <a:off x="9359" y="10165"/>
                <a:ext cx="1009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0606" name="Rectangle 46"/>
            <p:cNvSpPr>
              <a:spLocks noChangeArrowheads="1"/>
            </p:cNvSpPr>
            <p:nvPr/>
          </p:nvSpPr>
          <p:spPr bwMode="auto">
            <a:xfrm>
              <a:off x="3192" y="3492"/>
              <a:ext cx="538" cy="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输出</a:t>
              </a:r>
            </a:p>
          </p:txBody>
        </p:sp>
      </p:grpSp>
      <p:sp>
        <p:nvSpPr>
          <p:cNvPr id="450609" name="Rectangle 49"/>
          <p:cNvSpPr>
            <a:spLocks noChangeArrowheads="1"/>
          </p:cNvSpPr>
          <p:nvPr/>
        </p:nvSpPr>
        <p:spPr bwMode="auto">
          <a:xfrm>
            <a:off x="292100" y="5671968"/>
            <a:ext cx="876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问题：如果每一片延迟时间为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10ns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位并行比较器延迟时间？</a:t>
            </a:r>
          </a:p>
        </p:txBody>
      </p:sp>
    </p:spTree>
    <p:extLst>
      <p:ext uri="{BB962C8B-B14F-4D97-AF65-F5344CB8AC3E}">
        <p14:creationId xmlns="" xmlns:p14="http://schemas.microsoft.com/office/powerpoint/2010/main" val="1915332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9" name="Rectangle 5"/>
          <p:cNvSpPr>
            <a:spLocks noChangeArrowheads="1"/>
          </p:cNvSpPr>
          <p:nvPr/>
        </p:nvSpPr>
        <p:spPr bwMode="auto">
          <a:xfrm>
            <a:off x="642910" y="142852"/>
            <a:ext cx="397192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4.4.5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算术运算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电路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98347" y="4222437"/>
            <a:ext cx="3456677" cy="1620838"/>
            <a:chOff x="422" y="2387"/>
            <a:chExt cx="2373" cy="1021"/>
          </a:xfrm>
        </p:grpSpPr>
        <p:sp>
          <p:nvSpPr>
            <p:cNvPr id="451605" name="AutoShape 21"/>
            <p:cNvSpPr>
              <a:spLocks noChangeArrowheads="1"/>
            </p:cNvSpPr>
            <p:nvPr/>
          </p:nvSpPr>
          <p:spPr bwMode="auto">
            <a:xfrm>
              <a:off x="442" y="2387"/>
              <a:ext cx="2353" cy="1021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51606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422" y="2599"/>
            <a:ext cx="2326" cy="766"/>
          </p:xfrm>
          <a:graphic>
            <a:graphicData uri="http://schemas.openxmlformats.org/presentationml/2006/ole">
              <p:oleObj spid="_x0000_s641026" name="图片" r:id="rId3" imgW="2621483" imgH="873320" progId="Word.Picture.8">
                <p:embed/>
              </p:oleObj>
            </a:graphicData>
          </a:graphic>
        </p:graphicFrame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436120" y="4510920"/>
            <a:ext cx="3429000" cy="1574800"/>
            <a:chOff x="3050" y="2387"/>
            <a:chExt cx="2212" cy="992"/>
          </a:xfrm>
        </p:grpSpPr>
        <p:sp>
          <p:nvSpPr>
            <p:cNvPr id="451608" name="AutoShape 24"/>
            <p:cNvSpPr>
              <a:spLocks noChangeArrowheads="1"/>
            </p:cNvSpPr>
            <p:nvPr/>
          </p:nvSpPr>
          <p:spPr bwMode="auto">
            <a:xfrm>
              <a:off x="3050" y="2387"/>
              <a:ext cx="2212" cy="99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51609" name="Object 25"/>
            <p:cNvGraphicFramePr>
              <a:graphicFrameLocks noChangeAspect="1"/>
            </p:cNvGraphicFramePr>
            <p:nvPr>
              <p:extLst/>
            </p:nvPr>
          </p:nvGraphicFramePr>
          <p:xfrm>
            <a:off x="3076" y="2509"/>
            <a:ext cx="2102" cy="778"/>
          </p:xfrm>
          <a:graphic>
            <a:graphicData uri="http://schemas.openxmlformats.org/presentationml/2006/ole">
              <p:oleObj spid="_x0000_s641027" name="Picture" r:id="rId4" imgW="2438280" imgH="857160" progId="Word.Picture.8">
                <p:embed/>
              </p:oleObj>
            </a:graphicData>
          </a:graphic>
        </p:graphicFrame>
      </p:grpSp>
      <p:sp>
        <p:nvSpPr>
          <p:cNvPr id="451610" name="Rectangle 26"/>
          <p:cNvSpPr>
            <a:spLocks noChangeArrowheads="1"/>
          </p:cNvSpPr>
          <p:nvPr/>
        </p:nvSpPr>
        <p:spPr bwMode="auto">
          <a:xfrm>
            <a:off x="285720" y="1643050"/>
            <a:ext cx="84703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两个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位二进制数相加时，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不考虑低位来的进位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的加法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-----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半加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在两个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位二进制数相加时，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考虑低位进位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的加法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-----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全加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加法器分为半加器和全加器两种。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714348" y="3714752"/>
            <a:ext cx="2970213" cy="47625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noFill/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半加器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5957443" y="3933070"/>
            <a:ext cx="2430462" cy="47625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noFill/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全加器</a:t>
            </a:r>
          </a:p>
        </p:txBody>
      </p:sp>
      <p:sp>
        <p:nvSpPr>
          <p:cNvPr id="451613" name="Rectangle 29"/>
          <p:cNvSpPr>
            <a:spLocks noChangeArrowheads="1"/>
          </p:cNvSpPr>
          <p:nvPr/>
        </p:nvSpPr>
        <p:spPr bwMode="auto">
          <a:xfrm>
            <a:off x="1285852" y="1071546"/>
            <a:ext cx="278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半加器和全加器</a:t>
            </a:r>
          </a:p>
        </p:txBody>
      </p:sp>
    </p:spTree>
    <p:extLst>
      <p:ext uri="{BB962C8B-B14F-4D97-AF65-F5344CB8AC3E}">
        <p14:creationId xmlns:p14="http://schemas.microsoft.com/office/powerpoint/2010/main" xmlns="" val="2326844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5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5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10" grpId="0" autoUpdateAnimBg="0"/>
      <p:bldP spid="451611" grpId="0" animBg="1" autoUpdateAnimBg="0"/>
      <p:bldP spid="451612" grpId="0" animBg="1" autoUpdateAnimBg="0"/>
      <p:bldP spid="45161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642910" y="123806"/>
            <a:ext cx="6846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位半加器（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Half Adder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428596" y="1000108"/>
            <a:ext cx="803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不考虑低位进位，将两个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位二进制数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相加的器件。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52614" name="Rectangle 6"/>
          <p:cNvSpPr>
            <a:spLocks noChangeArrowheads="1"/>
          </p:cNvSpPr>
          <p:nvPr/>
        </p:nvSpPr>
        <p:spPr bwMode="auto">
          <a:xfrm>
            <a:off x="285720" y="3000372"/>
            <a:ext cx="2589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半加器的真值表</a:t>
            </a:r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580227" y="4383104"/>
            <a:ext cx="197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逻辑表达式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57800" y="2552700"/>
            <a:ext cx="3281363" cy="2857500"/>
            <a:chOff x="3357" y="1416"/>
            <a:chExt cx="2067" cy="180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357" y="1728"/>
              <a:ext cx="2067" cy="1488"/>
              <a:chOff x="3256" y="1728"/>
              <a:chExt cx="1640" cy="1441"/>
            </a:xfrm>
          </p:grpSpPr>
          <p:sp>
            <p:nvSpPr>
              <p:cNvPr id="452618" name="Rectangle 10" descr="羊皮纸"/>
              <p:cNvSpPr>
                <a:spLocks noChangeArrowheads="1"/>
              </p:cNvSpPr>
              <p:nvPr/>
            </p:nvSpPr>
            <p:spPr bwMode="auto">
              <a:xfrm>
                <a:off x="4512" y="2877"/>
                <a:ext cx="384" cy="2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19" name="Rectangle 11" descr="羊皮纸"/>
              <p:cNvSpPr>
                <a:spLocks noChangeArrowheads="1"/>
              </p:cNvSpPr>
              <p:nvPr/>
            </p:nvSpPr>
            <p:spPr bwMode="auto">
              <a:xfrm>
                <a:off x="4512" y="2590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20" name="Rectangle 12" descr="羊皮纸"/>
              <p:cNvSpPr>
                <a:spLocks noChangeArrowheads="1"/>
              </p:cNvSpPr>
              <p:nvPr/>
            </p:nvSpPr>
            <p:spPr bwMode="auto">
              <a:xfrm>
                <a:off x="4512" y="2303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21" name="Rectangle 13" descr="羊皮纸"/>
              <p:cNvSpPr>
                <a:spLocks noChangeArrowheads="1"/>
              </p:cNvSpPr>
              <p:nvPr/>
            </p:nvSpPr>
            <p:spPr bwMode="auto">
              <a:xfrm>
                <a:off x="4512" y="2016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22" name="Rectangle 14" descr="羊皮纸"/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384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452623" name="Rectangle 15" descr="羊皮纸"/>
              <p:cNvSpPr>
                <a:spLocks noChangeArrowheads="1"/>
              </p:cNvSpPr>
              <p:nvPr/>
            </p:nvSpPr>
            <p:spPr bwMode="auto">
              <a:xfrm>
                <a:off x="4080" y="2877"/>
                <a:ext cx="432" cy="2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24" name="Rectangle 16" descr="羊皮纸"/>
              <p:cNvSpPr>
                <a:spLocks noChangeArrowheads="1"/>
              </p:cNvSpPr>
              <p:nvPr/>
            </p:nvSpPr>
            <p:spPr bwMode="auto">
              <a:xfrm>
                <a:off x="3696" y="2877"/>
                <a:ext cx="384" cy="2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25" name="Rectangle 17" descr="羊皮纸"/>
              <p:cNvSpPr>
                <a:spLocks noChangeArrowheads="1"/>
              </p:cNvSpPr>
              <p:nvPr/>
            </p:nvSpPr>
            <p:spPr bwMode="auto">
              <a:xfrm>
                <a:off x="3256" y="2877"/>
                <a:ext cx="440" cy="2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26" name="Rectangle 18" descr="羊皮纸"/>
              <p:cNvSpPr>
                <a:spLocks noChangeArrowheads="1"/>
              </p:cNvSpPr>
              <p:nvPr/>
            </p:nvSpPr>
            <p:spPr bwMode="auto">
              <a:xfrm>
                <a:off x="4080" y="2590"/>
                <a:ext cx="432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27" name="Rectangle 19" descr="羊皮纸"/>
              <p:cNvSpPr>
                <a:spLocks noChangeArrowheads="1"/>
              </p:cNvSpPr>
              <p:nvPr/>
            </p:nvSpPr>
            <p:spPr bwMode="auto">
              <a:xfrm>
                <a:off x="3696" y="2590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28" name="Rectangle 20" descr="羊皮纸"/>
              <p:cNvSpPr>
                <a:spLocks noChangeArrowheads="1"/>
              </p:cNvSpPr>
              <p:nvPr/>
            </p:nvSpPr>
            <p:spPr bwMode="auto">
              <a:xfrm>
                <a:off x="3256" y="2590"/>
                <a:ext cx="440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29" name="Rectangle 21" descr="羊皮纸"/>
              <p:cNvSpPr>
                <a:spLocks noChangeArrowheads="1"/>
              </p:cNvSpPr>
              <p:nvPr/>
            </p:nvSpPr>
            <p:spPr bwMode="auto">
              <a:xfrm>
                <a:off x="4080" y="2303"/>
                <a:ext cx="432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30" name="Rectangle 22" descr="羊皮纸"/>
              <p:cNvSpPr>
                <a:spLocks noChangeArrowheads="1"/>
              </p:cNvSpPr>
              <p:nvPr/>
            </p:nvSpPr>
            <p:spPr bwMode="auto">
              <a:xfrm>
                <a:off x="3696" y="2303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31" name="Rectangle 23" descr="羊皮纸"/>
              <p:cNvSpPr>
                <a:spLocks noChangeArrowheads="1"/>
              </p:cNvSpPr>
              <p:nvPr/>
            </p:nvSpPr>
            <p:spPr bwMode="auto">
              <a:xfrm>
                <a:off x="3256" y="2303"/>
                <a:ext cx="440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32" name="Rectangle 24" descr="羊皮纸"/>
              <p:cNvSpPr>
                <a:spLocks noChangeArrowheads="1"/>
              </p:cNvSpPr>
              <p:nvPr/>
            </p:nvSpPr>
            <p:spPr bwMode="auto">
              <a:xfrm>
                <a:off x="4080" y="2016"/>
                <a:ext cx="432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33" name="Rectangle 25" descr="羊皮纸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34" name="Rectangle 26" descr="羊皮纸"/>
              <p:cNvSpPr>
                <a:spLocks noChangeArrowheads="1"/>
              </p:cNvSpPr>
              <p:nvPr/>
            </p:nvSpPr>
            <p:spPr bwMode="auto">
              <a:xfrm>
                <a:off x="3256" y="2016"/>
                <a:ext cx="440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35" name="Rectangle 27" descr="羊皮纸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432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452636" name="Rectangle 28" descr="羊皮纸"/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384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452637" name="Rectangle 29" descr="羊皮纸"/>
              <p:cNvSpPr>
                <a:spLocks noChangeArrowheads="1"/>
              </p:cNvSpPr>
              <p:nvPr/>
            </p:nvSpPr>
            <p:spPr bwMode="auto">
              <a:xfrm>
                <a:off x="3256" y="1728"/>
                <a:ext cx="440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452638" name="Line 30" descr="羊皮纸"/>
              <p:cNvSpPr>
                <a:spLocks noChangeShapeType="1"/>
              </p:cNvSpPr>
              <p:nvPr/>
            </p:nvSpPr>
            <p:spPr bwMode="auto">
              <a:xfrm>
                <a:off x="3256" y="1728"/>
                <a:ext cx="16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39" name="Line 31" descr="羊皮纸"/>
              <p:cNvSpPr>
                <a:spLocks noChangeShapeType="1"/>
              </p:cNvSpPr>
              <p:nvPr/>
            </p:nvSpPr>
            <p:spPr bwMode="auto">
              <a:xfrm>
                <a:off x="3256" y="2016"/>
                <a:ext cx="16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0" name="Line 32" descr="羊皮纸"/>
              <p:cNvSpPr>
                <a:spLocks noChangeShapeType="1"/>
              </p:cNvSpPr>
              <p:nvPr/>
            </p:nvSpPr>
            <p:spPr bwMode="auto">
              <a:xfrm>
                <a:off x="3256" y="2303"/>
                <a:ext cx="16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1" name="Line 33" descr="羊皮纸"/>
              <p:cNvSpPr>
                <a:spLocks noChangeShapeType="1"/>
              </p:cNvSpPr>
              <p:nvPr/>
            </p:nvSpPr>
            <p:spPr bwMode="auto">
              <a:xfrm>
                <a:off x="3256" y="2590"/>
                <a:ext cx="16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2" name="Line 34" descr="羊皮纸"/>
              <p:cNvSpPr>
                <a:spLocks noChangeShapeType="1"/>
              </p:cNvSpPr>
              <p:nvPr/>
            </p:nvSpPr>
            <p:spPr bwMode="auto">
              <a:xfrm>
                <a:off x="3256" y="2877"/>
                <a:ext cx="16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3" name="Line 35" descr="羊皮纸"/>
              <p:cNvSpPr>
                <a:spLocks noChangeShapeType="1"/>
              </p:cNvSpPr>
              <p:nvPr/>
            </p:nvSpPr>
            <p:spPr bwMode="auto">
              <a:xfrm>
                <a:off x="3256" y="3169"/>
                <a:ext cx="16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4" name="Line 36" descr="羊皮纸"/>
              <p:cNvSpPr>
                <a:spLocks noChangeShapeType="1"/>
              </p:cNvSpPr>
              <p:nvPr/>
            </p:nvSpPr>
            <p:spPr bwMode="auto">
              <a:xfrm>
                <a:off x="3256" y="1728"/>
                <a:ext cx="0" cy="144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5" name="Line 37" descr="羊皮纸"/>
              <p:cNvSpPr>
                <a:spLocks noChangeShapeType="1"/>
              </p:cNvSpPr>
              <p:nvPr/>
            </p:nvSpPr>
            <p:spPr bwMode="auto">
              <a:xfrm>
                <a:off x="3696" y="1728"/>
                <a:ext cx="0" cy="14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6" name="Line 38" descr="羊皮纸"/>
              <p:cNvSpPr>
                <a:spLocks noChangeShapeType="1"/>
              </p:cNvSpPr>
              <p:nvPr/>
            </p:nvSpPr>
            <p:spPr bwMode="auto">
              <a:xfrm>
                <a:off x="4080" y="1728"/>
                <a:ext cx="0" cy="14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7" name="Line 39" descr="羊皮纸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144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8" name="Line 40"/>
              <p:cNvSpPr>
                <a:spLocks noChangeShapeType="1"/>
              </p:cNvSpPr>
              <p:nvPr/>
            </p:nvSpPr>
            <p:spPr bwMode="auto">
              <a:xfrm>
                <a:off x="4512" y="1728"/>
                <a:ext cx="0" cy="1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2649" name="Rectangle 41"/>
            <p:cNvSpPr>
              <a:spLocks noChangeArrowheads="1"/>
            </p:cNvSpPr>
            <p:nvPr/>
          </p:nvSpPr>
          <p:spPr bwMode="auto">
            <a:xfrm>
              <a:off x="3508" y="1416"/>
              <a:ext cx="17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     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半加器的真值表</a:t>
              </a:r>
            </a:p>
          </p:txBody>
        </p:sp>
      </p:grpSp>
      <p:grpSp>
        <p:nvGrpSpPr>
          <p:cNvPr id="4" name="Group 48"/>
          <p:cNvGrpSpPr>
            <a:grpSpLocks noChangeAspect="1"/>
          </p:cNvGrpSpPr>
          <p:nvPr/>
        </p:nvGrpSpPr>
        <p:grpSpPr bwMode="auto">
          <a:xfrm>
            <a:off x="1011234" y="5114941"/>
            <a:ext cx="1890712" cy="600075"/>
            <a:chOff x="537" y="2448"/>
            <a:chExt cx="1191" cy="378"/>
          </a:xfrm>
        </p:grpSpPr>
        <p:sp>
          <p:nvSpPr>
            <p:cNvPr id="452657" name="AutoShape 49"/>
            <p:cNvSpPr>
              <a:spLocks noChangeAspect="1" noChangeArrowheads="1" noTextEdit="1"/>
            </p:cNvSpPr>
            <p:nvPr/>
          </p:nvSpPr>
          <p:spPr bwMode="auto">
            <a:xfrm>
              <a:off x="537" y="2448"/>
              <a:ext cx="1191" cy="364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58" name="Line 50"/>
            <p:cNvSpPr>
              <a:spLocks noChangeShapeType="1"/>
            </p:cNvSpPr>
            <p:nvPr/>
          </p:nvSpPr>
          <p:spPr bwMode="auto">
            <a:xfrm>
              <a:off x="915" y="2506"/>
              <a:ext cx="13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59" name="Line 51"/>
            <p:cNvSpPr>
              <a:spLocks noChangeShapeType="1"/>
            </p:cNvSpPr>
            <p:nvPr/>
          </p:nvSpPr>
          <p:spPr bwMode="auto">
            <a:xfrm>
              <a:off x="1554" y="2538"/>
              <a:ext cx="13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0" name="Rectangle 52"/>
            <p:cNvSpPr>
              <a:spLocks noChangeArrowheads="1"/>
            </p:cNvSpPr>
            <p:nvPr/>
          </p:nvSpPr>
          <p:spPr bwMode="auto">
            <a:xfrm>
              <a:off x="1541" y="2519"/>
              <a:ext cx="17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1" name="Rectangle 53"/>
            <p:cNvSpPr>
              <a:spLocks noChangeArrowheads="1"/>
            </p:cNvSpPr>
            <p:nvPr/>
          </p:nvSpPr>
          <p:spPr bwMode="auto">
            <a:xfrm>
              <a:off x="1406" y="2519"/>
              <a:ext cx="17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2" name="Rectangle 54"/>
            <p:cNvSpPr>
              <a:spLocks noChangeArrowheads="1"/>
            </p:cNvSpPr>
            <p:nvPr/>
          </p:nvSpPr>
          <p:spPr bwMode="auto">
            <a:xfrm>
              <a:off x="1058" y="2519"/>
              <a:ext cx="17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3" name="Rectangle 55"/>
            <p:cNvSpPr>
              <a:spLocks noChangeArrowheads="1"/>
            </p:cNvSpPr>
            <p:nvPr/>
          </p:nvSpPr>
          <p:spPr bwMode="auto">
            <a:xfrm>
              <a:off x="928" y="2519"/>
              <a:ext cx="17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4" name="Rectangle 56"/>
            <p:cNvSpPr>
              <a:spLocks noChangeArrowheads="1"/>
            </p:cNvSpPr>
            <p:nvPr/>
          </p:nvSpPr>
          <p:spPr bwMode="auto">
            <a:xfrm>
              <a:off x="574" y="2519"/>
              <a:ext cx="14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5" name="Rectangle 57"/>
            <p:cNvSpPr>
              <a:spLocks noChangeArrowheads="1"/>
            </p:cNvSpPr>
            <p:nvPr/>
          </p:nvSpPr>
          <p:spPr bwMode="auto">
            <a:xfrm>
              <a:off x="1234" y="2490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6" name="Rectangle 58"/>
            <p:cNvSpPr>
              <a:spLocks noChangeArrowheads="1"/>
            </p:cNvSpPr>
            <p:nvPr/>
          </p:nvSpPr>
          <p:spPr bwMode="auto">
            <a:xfrm>
              <a:off x="747" y="2490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2673" name="Rectangle 65"/>
          <p:cNvSpPr>
            <a:spLocks noChangeArrowheads="1"/>
          </p:cNvSpPr>
          <p:nvPr/>
        </p:nvSpPr>
        <p:spPr bwMode="auto">
          <a:xfrm>
            <a:off x="939796" y="5707083"/>
            <a:ext cx="3060700" cy="579437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 = AB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52674" name="Rectangle 66"/>
          <p:cNvSpPr>
            <a:spLocks noChangeArrowheads="1"/>
          </p:cNvSpPr>
          <p:nvPr/>
        </p:nvSpPr>
        <p:spPr bwMode="auto">
          <a:xfrm>
            <a:off x="4786314" y="5786454"/>
            <a:ext cx="1620837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逻辑图</a:t>
            </a:r>
          </a:p>
        </p:txBody>
      </p:sp>
      <p:pic>
        <p:nvPicPr>
          <p:cNvPr id="64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428736"/>
            <a:ext cx="4450699" cy="136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矩形 59"/>
          <p:cNvSpPr/>
          <p:nvPr/>
        </p:nvSpPr>
        <p:spPr>
          <a:xfrm>
            <a:off x="7500958" y="2214554"/>
            <a:ext cx="1205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Truth table 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357950" y="5857892"/>
            <a:ext cx="261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logic diagram of half-adder</a:t>
            </a:r>
            <a:endParaRPr lang="zh-CN" altLang="en-US" dirty="0"/>
          </a:p>
        </p:txBody>
      </p:sp>
      <p:cxnSp>
        <p:nvCxnSpPr>
          <p:cNvPr id="58" name="直接连接符 57"/>
          <p:cNvCxnSpPr/>
          <p:nvPr/>
        </p:nvCxnSpPr>
        <p:spPr bwMode="auto">
          <a:xfrm rot="5400000">
            <a:off x="5715802" y="4214024"/>
            <a:ext cx="2286016" cy="1588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52675" name="Object 67"/>
          <p:cNvGraphicFramePr>
            <a:graphicFrameLocks noChangeAspect="1"/>
          </p:cNvGraphicFramePr>
          <p:nvPr>
            <p:extLst/>
          </p:nvPr>
        </p:nvGraphicFramePr>
        <p:xfrm>
          <a:off x="4895850" y="2571744"/>
          <a:ext cx="4248150" cy="3074987"/>
        </p:xfrm>
        <a:graphic>
          <a:graphicData uri="http://schemas.openxmlformats.org/presentationml/2006/ole">
            <p:oleObj spid="_x0000_s642050" name="图片" r:id="rId5" imgW="1669046" imgH="121565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09918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5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5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4" grpId="0"/>
      <p:bldP spid="452615" grpId="0" autoUpdateAnimBg="0"/>
      <p:bldP spid="452673" grpId="0" animBg="1"/>
      <p:bldP spid="452674" grpId="0" animBg="1" autoUpdateAnimBg="0"/>
      <p:bldP spid="60" grpId="0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928662" y="142852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全加器（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Full Adder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35015" y="6178102"/>
            <a:ext cx="1304925" cy="374650"/>
            <a:chOff x="1939" y="3605"/>
            <a:chExt cx="822" cy="236"/>
          </a:xfrm>
        </p:grpSpPr>
        <p:sp>
          <p:nvSpPr>
            <p:cNvPr id="453638" name="Rectangle 6"/>
            <p:cNvSpPr>
              <a:spLocks noChangeArrowheads="1"/>
            </p:cNvSpPr>
            <p:nvPr/>
          </p:nvSpPr>
          <p:spPr bwMode="auto">
            <a:xfrm>
              <a:off x="2339" y="3605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53639" name="Rectangle 7"/>
            <p:cNvSpPr>
              <a:spLocks noChangeArrowheads="1"/>
            </p:cNvSpPr>
            <p:nvPr/>
          </p:nvSpPr>
          <p:spPr bwMode="auto">
            <a:xfrm>
              <a:off x="1939" y="3605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35015" y="5817739"/>
            <a:ext cx="1304925" cy="374650"/>
            <a:chOff x="1939" y="3369"/>
            <a:chExt cx="822" cy="236"/>
          </a:xfrm>
        </p:grpSpPr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2339" y="3369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53642" name="Rectangle 10"/>
            <p:cNvSpPr>
              <a:spLocks noChangeArrowheads="1"/>
            </p:cNvSpPr>
            <p:nvPr/>
          </p:nvSpPr>
          <p:spPr bwMode="auto">
            <a:xfrm>
              <a:off x="1939" y="3369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835015" y="5457377"/>
            <a:ext cx="1304925" cy="374650"/>
            <a:chOff x="1939" y="3133"/>
            <a:chExt cx="822" cy="236"/>
          </a:xfrm>
        </p:grpSpPr>
        <p:sp>
          <p:nvSpPr>
            <p:cNvPr id="453644" name="Rectangle 12"/>
            <p:cNvSpPr>
              <a:spLocks noChangeArrowheads="1"/>
            </p:cNvSpPr>
            <p:nvPr/>
          </p:nvSpPr>
          <p:spPr bwMode="auto">
            <a:xfrm>
              <a:off x="2339" y="3133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53645" name="Rectangle 13"/>
            <p:cNvSpPr>
              <a:spLocks noChangeArrowheads="1"/>
            </p:cNvSpPr>
            <p:nvPr/>
          </p:nvSpPr>
          <p:spPr bwMode="auto">
            <a:xfrm>
              <a:off x="1939" y="3133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835015" y="5062089"/>
            <a:ext cx="1304925" cy="374650"/>
            <a:chOff x="1939" y="2897"/>
            <a:chExt cx="822" cy="236"/>
          </a:xfrm>
        </p:grpSpPr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2339" y="2897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53648" name="Rectangle 16"/>
            <p:cNvSpPr>
              <a:spLocks noChangeArrowheads="1"/>
            </p:cNvSpPr>
            <p:nvPr/>
          </p:nvSpPr>
          <p:spPr bwMode="auto">
            <a:xfrm>
              <a:off x="1939" y="2897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835015" y="4701727"/>
            <a:ext cx="1277937" cy="390525"/>
            <a:chOff x="1939" y="2661"/>
            <a:chExt cx="805" cy="246"/>
          </a:xfrm>
        </p:grpSpPr>
        <p:sp>
          <p:nvSpPr>
            <p:cNvPr id="453650" name="Rectangle 18"/>
            <p:cNvSpPr>
              <a:spLocks noChangeArrowheads="1"/>
            </p:cNvSpPr>
            <p:nvPr/>
          </p:nvSpPr>
          <p:spPr bwMode="auto">
            <a:xfrm>
              <a:off x="2321" y="2671"/>
              <a:ext cx="423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53651" name="Rectangle 19"/>
            <p:cNvSpPr>
              <a:spLocks noChangeArrowheads="1"/>
            </p:cNvSpPr>
            <p:nvPr/>
          </p:nvSpPr>
          <p:spPr bwMode="auto">
            <a:xfrm>
              <a:off x="1939" y="2661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835015" y="4304852"/>
            <a:ext cx="1304925" cy="374650"/>
            <a:chOff x="1939" y="2425"/>
            <a:chExt cx="822" cy="236"/>
          </a:xfrm>
        </p:grpSpPr>
        <p:sp>
          <p:nvSpPr>
            <p:cNvPr id="453653" name="Rectangle 21"/>
            <p:cNvSpPr>
              <a:spLocks noChangeArrowheads="1"/>
            </p:cNvSpPr>
            <p:nvPr/>
          </p:nvSpPr>
          <p:spPr bwMode="auto">
            <a:xfrm>
              <a:off x="2339" y="2425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53654" name="Rectangle 22"/>
            <p:cNvSpPr>
              <a:spLocks noChangeArrowheads="1"/>
            </p:cNvSpPr>
            <p:nvPr/>
          </p:nvSpPr>
          <p:spPr bwMode="auto">
            <a:xfrm>
              <a:off x="1939" y="2425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835015" y="3946077"/>
            <a:ext cx="1304925" cy="374650"/>
            <a:chOff x="1939" y="2189"/>
            <a:chExt cx="822" cy="236"/>
          </a:xfrm>
        </p:grpSpPr>
        <p:sp>
          <p:nvSpPr>
            <p:cNvPr id="453656" name="Rectangle 24"/>
            <p:cNvSpPr>
              <a:spLocks noChangeArrowheads="1"/>
            </p:cNvSpPr>
            <p:nvPr/>
          </p:nvSpPr>
          <p:spPr bwMode="auto">
            <a:xfrm>
              <a:off x="2339" y="2189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53657" name="Rectangle 25"/>
            <p:cNvSpPr>
              <a:spLocks noChangeArrowheads="1"/>
            </p:cNvSpPr>
            <p:nvPr/>
          </p:nvSpPr>
          <p:spPr bwMode="auto">
            <a:xfrm>
              <a:off x="1939" y="2189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2835015" y="3585714"/>
            <a:ext cx="1304925" cy="374650"/>
            <a:chOff x="1939" y="1953"/>
            <a:chExt cx="822" cy="236"/>
          </a:xfrm>
        </p:grpSpPr>
        <p:sp>
          <p:nvSpPr>
            <p:cNvPr id="453659" name="Rectangle 27"/>
            <p:cNvSpPr>
              <a:spLocks noChangeArrowheads="1"/>
            </p:cNvSpPr>
            <p:nvPr/>
          </p:nvSpPr>
          <p:spPr bwMode="auto">
            <a:xfrm>
              <a:off x="2339" y="1953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53660" name="Rectangle 28"/>
            <p:cNvSpPr>
              <a:spLocks noChangeArrowheads="1"/>
            </p:cNvSpPr>
            <p:nvPr/>
          </p:nvSpPr>
          <p:spPr bwMode="auto">
            <a:xfrm>
              <a:off x="1939" y="1953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453661" name="Rectangle 29"/>
          <p:cNvSpPr>
            <a:spLocks noChangeArrowheads="1"/>
          </p:cNvSpPr>
          <p:nvPr/>
        </p:nvSpPr>
        <p:spPr bwMode="auto">
          <a:xfrm>
            <a:off x="1246188" y="2636861"/>
            <a:ext cx="217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全加器真值表 </a:t>
            </a:r>
          </a:p>
        </p:txBody>
      </p:sp>
      <p:sp>
        <p:nvSpPr>
          <p:cNvPr id="453662" name="Rectangle 30"/>
          <p:cNvSpPr>
            <a:spLocks noChangeArrowheads="1"/>
          </p:cNvSpPr>
          <p:nvPr/>
        </p:nvSpPr>
        <p:spPr bwMode="auto">
          <a:xfrm>
            <a:off x="214282" y="857232"/>
            <a:ext cx="57150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全加器能进行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加数、被加数和低位来的进位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信号相加，并根据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求和结果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给出该位的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进位信号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graphicFrame>
        <p:nvGraphicFramePr>
          <p:cNvPr id="453665" name="Object 33"/>
          <p:cNvGraphicFramePr>
            <a:graphicFrameLocks noChangeAspect="1"/>
          </p:cNvGraphicFramePr>
          <p:nvPr>
            <p:extLst/>
          </p:nvPr>
        </p:nvGraphicFramePr>
        <p:xfrm>
          <a:off x="6107112" y="857232"/>
          <a:ext cx="3036888" cy="3810002"/>
        </p:xfrm>
        <a:graphic>
          <a:graphicData uri="http://schemas.openxmlformats.org/presentationml/2006/ole">
            <p:oleObj spid="_x0000_s643074" name="Picture" r:id="rId3" imgW="1895400" imgH="2581200" progId="Word.Picture.8">
              <p:embed/>
            </p:oleObj>
          </a:graphicData>
        </a:graphic>
      </p:graphicFrame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827480" y="3143272"/>
            <a:ext cx="3352800" cy="3429000"/>
            <a:chOff x="649" y="1681"/>
            <a:chExt cx="2112" cy="216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649" y="1681"/>
              <a:ext cx="2112" cy="2160"/>
              <a:chOff x="649" y="1681"/>
              <a:chExt cx="2112" cy="2160"/>
            </a:xfrm>
          </p:grpSpPr>
          <p:sp>
            <p:nvSpPr>
              <p:cNvPr id="453668" name="Rectangle 36"/>
              <p:cNvSpPr>
                <a:spLocks noChangeArrowheads="1"/>
              </p:cNvSpPr>
              <p:nvPr/>
            </p:nvSpPr>
            <p:spPr bwMode="auto">
              <a:xfrm>
                <a:off x="1493" y="3605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69" name="Rectangle 37"/>
              <p:cNvSpPr>
                <a:spLocks noChangeArrowheads="1"/>
              </p:cNvSpPr>
              <p:nvPr/>
            </p:nvSpPr>
            <p:spPr bwMode="auto">
              <a:xfrm>
                <a:off x="1072" y="3605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70" name="Rectangle 38"/>
              <p:cNvSpPr>
                <a:spLocks noChangeArrowheads="1"/>
              </p:cNvSpPr>
              <p:nvPr/>
            </p:nvSpPr>
            <p:spPr bwMode="auto">
              <a:xfrm>
                <a:off x="649" y="3605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71" name="Rectangle 39"/>
              <p:cNvSpPr>
                <a:spLocks noChangeArrowheads="1"/>
              </p:cNvSpPr>
              <p:nvPr/>
            </p:nvSpPr>
            <p:spPr bwMode="auto">
              <a:xfrm>
                <a:off x="1493" y="3369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72" name="Rectangle 40"/>
              <p:cNvSpPr>
                <a:spLocks noChangeArrowheads="1"/>
              </p:cNvSpPr>
              <p:nvPr/>
            </p:nvSpPr>
            <p:spPr bwMode="auto">
              <a:xfrm>
                <a:off x="1072" y="3369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73" name="Rectangle 41"/>
              <p:cNvSpPr>
                <a:spLocks noChangeArrowheads="1"/>
              </p:cNvSpPr>
              <p:nvPr/>
            </p:nvSpPr>
            <p:spPr bwMode="auto">
              <a:xfrm>
                <a:off x="649" y="3369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74" name="Rectangle 42"/>
              <p:cNvSpPr>
                <a:spLocks noChangeArrowheads="1"/>
              </p:cNvSpPr>
              <p:nvPr/>
            </p:nvSpPr>
            <p:spPr bwMode="auto">
              <a:xfrm>
                <a:off x="1493" y="3133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75" name="Rectangle 43"/>
              <p:cNvSpPr>
                <a:spLocks noChangeArrowheads="1"/>
              </p:cNvSpPr>
              <p:nvPr/>
            </p:nvSpPr>
            <p:spPr bwMode="auto">
              <a:xfrm>
                <a:off x="1072" y="3133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76" name="Rectangle 44"/>
              <p:cNvSpPr>
                <a:spLocks noChangeArrowheads="1"/>
              </p:cNvSpPr>
              <p:nvPr/>
            </p:nvSpPr>
            <p:spPr bwMode="auto">
              <a:xfrm>
                <a:off x="649" y="3133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77" name="Rectangle 45"/>
              <p:cNvSpPr>
                <a:spLocks noChangeArrowheads="1"/>
              </p:cNvSpPr>
              <p:nvPr/>
            </p:nvSpPr>
            <p:spPr bwMode="auto">
              <a:xfrm>
                <a:off x="1493" y="2897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78" name="Rectangle 46"/>
              <p:cNvSpPr>
                <a:spLocks noChangeArrowheads="1"/>
              </p:cNvSpPr>
              <p:nvPr/>
            </p:nvSpPr>
            <p:spPr bwMode="auto">
              <a:xfrm>
                <a:off x="1072" y="2897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79" name="Rectangle 47"/>
              <p:cNvSpPr>
                <a:spLocks noChangeArrowheads="1"/>
              </p:cNvSpPr>
              <p:nvPr/>
            </p:nvSpPr>
            <p:spPr bwMode="auto">
              <a:xfrm>
                <a:off x="649" y="2897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80" name="Rectangle 48"/>
              <p:cNvSpPr>
                <a:spLocks noChangeArrowheads="1"/>
              </p:cNvSpPr>
              <p:nvPr/>
            </p:nvSpPr>
            <p:spPr bwMode="auto">
              <a:xfrm>
                <a:off x="1493" y="2661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81" name="Rectangle 49"/>
              <p:cNvSpPr>
                <a:spLocks noChangeArrowheads="1"/>
              </p:cNvSpPr>
              <p:nvPr/>
            </p:nvSpPr>
            <p:spPr bwMode="auto">
              <a:xfrm>
                <a:off x="1072" y="2661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82" name="Rectangle 50"/>
              <p:cNvSpPr>
                <a:spLocks noChangeArrowheads="1"/>
              </p:cNvSpPr>
              <p:nvPr/>
            </p:nvSpPr>
            <p:spPr bwMode="auto">
              <a:xfrm>
                <a:off x="649" y="2661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83" name="Rectangle 51"/>
              <p:cNvSpPr>
                <a:spLocks noChangeArrowheads="1"/>
              </p:cNvSpPr>
              <p:nvPr/>
            </p:nvSpPr>
            <p:spPr bwMode="auto">
              <a:xfrm>
                <a:off x="1493" y="2425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84" name="Rectangle 52"/>
              <p:cNvSpPr>
                <a:spLocks noChangeArrowheads="1"/>
              </p:cNvSpPr>
              <p:nvPr/>
            </p:nvSpPr>
            <p:spPr bwMode="auto">
              <a:xfrm>
                <a:off x="1072" y="2425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85" name="Rectangle 53"/>
              <p:cNvSpPr>
                <a:spLocks noChangeArrowheads="1"/>
              </p:cNvSpPr>
              <p:nvPr/>
            </p:nvSpPr>
            <p:spPr bwMode="auto">
              <a:xfrm>
                <a:off x="649" y="2425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86" name="Rectangle 54"/>
              <p:cNvSpPr>
                <a:spLocks noChangeArrowheads="1"/>
              </p:cNvSpPr>
              <p:nvPr/>
            </p:nvSpPr>
            <p:spPr bwMode="auto">
              <a:xfrm>
                <a:off x="1493" y="2189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87" name="Rectangle 55"/>
              <p:cNvSpPr>
                <a:spLocks noChangeArrowheads="1"/>
              </p:cNvSpPr>
              <p:nvPr/>
            </p:nvSpPr>
            <p:spPr bwMode="auto">
              <a:xfrm>
                <a:off x="1072" y="2189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88" name="Rectangle 56"/>
              <p:cNvSpPr>
                <a:spLocks noChangeArrowheads="1"/>
              </p:cNvSpPr>
              <p:nvPr/>
            </p:nvSpPr>
            <p:spPr bwMode="auto">
              <a:xfrm>
                <a:off x="649" y="2189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89" name="Rectangle 57"/>
              <p:cNvSpPr>
                <a:spLocks noChangeArrowheads="1"/>
              </p:cNvSpPr>
              <p:nvPr/>
            </p:nvSpPr>
            <p:spPr bwMode="auto">
              <a:xfrm>
                <a:off x="1493" y="1953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90" name="Rectangle 58"/>
              <p:cNvSpPr>
                <a:spLocks noChangeArrowheads="1"/>
              </p:cNvSpPr>
              <p:nvPr/>
            </p:nvSpPr>
            <p:spPr bwMode="auto">
              <a:xfrm>
                <a:off x="1072" y="1953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91" name="Rectangle 59"/>
              <p:cNvSpPr>
                <a:spLocks noChangeArrowheads="1"/>
              </p:cNvSpPr>
              <p:nvPr/>
            </p:nvSpPr>
            <p:spPr bwMode="auto">
              <a:xfrm>
                <a:off x="649" y="1953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92" name="Rectangle 60"/>
              <p:cNvSpPr>
                <a:spLocks noChangeArrowheads="1"/>
              </p:cNvSpPr>
              <p:nvPr/>
            </p:nvSpPr>
            <p:spPr bwMode="auto">
              <a:xfrm>
                <a:off x="2338" y="1681"/>
                <a:ext cx="423" cy="272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r>
                  <a:rPr kumimoji="0" lang="en-US" altLang="zh-CN" sz="2200" b="0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453693" name="Rectangle 61"/>
              <p:cNvSpPr>
                <a:spLocks noChangeArrowheads="1"/>
              </p:cNvSpPr>
              <p:nvPr/>
            </p:nvSpPr>
            <p:spPr bwMode="auto">
              <a:xfrm>
                <a:off x="1939" y="1681"/>
                <a:ext cx="399" cy="272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endParaRPr kumimoji="0" lang="en-US" altLang="zh-CN" sz="22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694" name="Rectangle 62"/>
              <p:cNvSpPr>
                <a:spLocks noChangeArrowheads="1"/>
              </p:cNvSpPr>
              <p:nvPr/>
            </p:nvSpPr>
            <p:spPr bwMode="auto">
              <a:xfrm>
                <a:off x="1493" y="1681"/>
                <a:ext cx="446" cy="272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r>
                  <a:rPr kumimoji="0" lang="en-US" altLang="zh-CN" sz="2200" b="0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453695" name="Rectangle 63"/>
              <p:cNvSpPr>
                <a:spLocks noChangeArrowheads="1"/>
              </p:cNvSpPr>
              <p:nvPr/>
            </p:nvSpPr>
            <p:spPr bwMode="auto">
              <a:xfrm>
                <a:off x="1072" y="1681"/>
                <a:ext cx="421" cy="272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2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696" name="Rectangle 64"/>
              <p:cNvSpPr>
                <a:spLocks noChangeArrowheads="1"/>
              </p:cNvSpPr>
              <p:nvPr/>
            </p:nvSpPr>
            <p:spPr bwMode="auto">
              <a:xfrm>
                <a:off x="649" y="1681"/>
                <a:ext cx="423" cy="272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sz="22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697" name="Line 65"/>
              <p:cNvSpPr>
                <a:spLocks noChangeShapeType="1"/>
              </p:cNvSpPr>
              <p:nvPr/>
            </p:nvSpPr>
            <p:spPr bwMode="auto">
              <a:xfrm>
                <a:off x="649" y="1681"/>
                <a:ext cx="21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698" name="Line 66"/>
              <p:cNvSpPr>
                <a:spLocks noChangeShapeType="1"/>
              </p:cNvSpPr>
              <p:nvPr/>
            </p:nvSpPr>
            <p:spPr bwMode="auto">
              <a:xfrm>
                <a:off x="649" y="1953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699" name="Line 67"/>
              <p:cNvSpPr>
                <a:spLocks noChangeShapeType="1"/>
              </p:cNvSpPr>
              <p:nvPr/>
            </p:nvSpPr>
            <p:spPr bwMode="auto">
              <a:xfrm>
                <a:off x="649" y="2189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0" name="Line 68"/>
              <p:cNvSpPr>
                <a:spLocks noChangeShapeType="1"/>
              </p:cNvSpPr>
              <p:nvPr/>
            </p:nvSpPr>
            <p:spPr bwMode="auto">
              <a:xfrm>
                <a:off x="649" y="2425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1" name="Line 69"/>
              <p:cNvSpPr>
                <a:spLocks noChangeShapeType="1"/>
              </p:cNvSpPr>
              <p:nvPr/>
            </p:nvSpPr>
            <p:spPr bwMode="auto">
              <a:xfrm>
                <a:off x="649" y="2661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2" name="Line 70"/>
              <p:cNvSpPr>
                <a:spLocks noChangeShapeType="1"/>
              </p:cNvSpPr>
              <p:nvPr/>
            </p:nvSpPr>
            <p:spPr bwMode="auto">
              <a:xfrm>
                <a:off x="649" y="2897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3" name="Line 71"/>
              <p:cNvSpPr>
                <a:spLocks noChangeShapeType="1"/>
              </p:cNvSpPr>
              <p:nvPr/>
            </p:nvSpPr>
            <p:spPr bwMode="auto">
              <a:xfrm>
                <a:off x="649" y="3133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4" name="Line 72"/>
              <p:cNvSpPr>
                <a:spLocks noChangeShapeType="1"/>
              </p:cNvSpPr>
              <p:nvPr/>
            </p:nvSpPr>
            <p:spPr bwMode="auto">
              <a:xfrm>
                <a:off x="649" y="3369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5" name="Line 73"/>
              <p:cNvSpPr>
                <a:spLocks noChangeShapeType="1"/>
              </p:cNvSpPr>
              <p:nvPr/>
            </p:nvSpPr>
            <p:spPr bwMode="auto">
              <a:xfrm>
                <a:off x="649" y="3605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6" name="Line 74"/>
              <p:cNvSpPr>
                <a:spLocks noChangeShapeType="1"/>
              </p:cNvSpPr>
              <p:nvPr/>
            </p:nvSpPr>
            <p:spPr bwMode="auto">
              <a:xfrm>
                <a:off x="649" y="3841"/>
                <a:ext cx="21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7" name="Line 75"/>
              <p:cNvSpPr>
                <a:spLocks noChangeShapeType="1"/>
              </p:cNvSpPr>
              <p:nvPr/>
            </p:nvSpPr>
            <p:spPr bwMode="auto">
              <a:xfrm>
                <a:off x="649" y="1681"/>
                <a:ext cx="0" cy="216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8" name="Line 76"/>
              <p:cNvSpPr>
                <a:spLocks noChangeShapeType="1"/>
              </p:cNvSpPr>
              <p:nvPr/>
            </p:nvSpPr>
            <p:spPr bwMode="auto">
              <a:xfrm>
                <a:off x="1072" y="1681"/>
                <a:ext cx="0" cy="2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9" name="Line 77"/>
              <p:cNvSpPr>
                <a:spLocks noChangeShapeType="1"/>
              </p:cNvSpPr>
              <p:nvPr/>
            </p:nvSpPr>
            <p:spPr bwMode="auto">
              <a:xfrm>
                <a:off x="1493" y="1681"/>
                <a:ext cx="0" cy="2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10" name="Line 78"/>
              <p:cNvSpPr>
                <a:spLocks noChangeShapeType="1"/>
              </p:cNvSpPr>
              <p:nvPr/>
            </p:nvSpPr>
            <p:spPr bwMode="auto">
              <a:xfrm>
                <a:off x="1939" y="1681"/>
                <a:ext cx="0" cy="21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11" name="Line 79"/>
              <p:cNvSpPr>
                <a:spLocks noChangeShapeType="1"/>
              </p:cNvSpPr>
              <p:nvPr/>
            </p:nvSpPr>
            <p:spPr bwMode="auto">
              <a:xfrm>
                <a:off x="2338" y="1681"/>
                <a:ext cx="0" cy="2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3712" name="Line 80"/>
            <p:cNvSpPr>
              <a:spLocks noChangeShapeType="1"/>
            </p:cNvSpPr>
            <p:nvPr/>
          </p:nvSpPr>
          <p:spPr bwMode="auto">
            <a:xfrm>
              <a:off x="2744" y="1684"/>
              <a:ext cx="0" cy="2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64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4320" y="4929198"/>
            <a:ext cx="4659680" cy="15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66173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5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61" grpId="0"/>
      <p:bldP spid="45366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5072066" y="0"/>
            <a:ext cx="4071934" cy="1643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graphicFrame>
        <p:nvGraphicFramePr>
          <p:cNvPr id="454684" name="Object 28"/>
          <p:cNvGraphicFramePr>
            <a:graphicFrameLocks noChangeAspect="1"/>
          </p:cNvGraphicFramePr>
          <p:nvPr/>
        </p:nvGraphicFramePr>
        <p:xfrm>
          <a:off x="357158" y="928670"/>
          <a:ext cx="4064000" cy="1279525"/>
        </p:xfrm>
        <a:graphic>
          <a:graphicData uri="http://schemas.openxmlformats.org/presentationml/2006/ole">
            <p:oleObj spid="_x0000_s644098" name="公式" r:id="rId3" imgW="1841400" imgH="469800" progId="Equation.3">
              <p:embed/>
            </p:oleObj>
          </a:graphicData>
        </a:graphic>
      </p:graphicFrame>
      <p:graphicFrame>
        <p:nvGraphicFramePr>
          <p:cNvPr id="454683" name="Object 27"/>
          <p:cNvGraphicFramePr>
            <a:graphicFrameLocks noChangeAspect="1"/>
          </p:cNvGraphicFramePr>
          <p:nvPr/>
        </p:nvGraphicFramePr>
        <p:xfrm>
          <a:off x="428596" y="2357430"/>
          <a:ext cx="3786214" cy="1087449"/>
        </p:xfrm>
        <a:graphic>
          <a:graphicData uri="http://schemas.openxmlformats.org/presentationml/2006/ole">
            <p:oleObj spid="_x0000_s644099" name="公式" r:id="rId4" imgW="1587500" imgH="457200" progId="Equation.3">
              <p:embed/>
            </p:oleObj>
          </a:graphicData>
        </a:graphic>
      </p:graphicFrame>
      <p:sp>
        <p:nvSpPr>
          <p:cNvPr id="454685" name="Rectangle 29"/>
          <p:cNvSpPr>
            <a:spLocks noChangeArrowheads="1"/>
          </p:cNvSpPr>
          <p:nvPr/>
        </p:nvSpPr>
        <p:spPr bwMode="auto">
          <a:xfrm>
            <a:off x="608870" y="1802679"/>
            <a:ext cx="438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    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</p:txBody>
      </p:sp>
      <p:sp>
        <p:nvSpPr>
          <p:cNvPr id="454687" name="Rectangle 31"/>
          <p:cNvSpPr>
            <a:spLocks noChangeArrowheads="1"/>
          </p:cNvSpPr>
          <p:nvPr/>
        </p:nvSpPr>
        <p:spPr bwMode="auto">
          <a:xfrm>
            <a:off x="3481388" y="4076700"/>
            <a:ext cx="3111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华康简宋" charset="-122"/>
                <a:cs typeface="Times New Roman" panose="02020603050405020304" pitchFamily="18" charset="0"/>
              </a:rPr>
              <a:t> 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</p:txBody>
      </p:sp>
      <p:sp>
        <p:nvSpPr>
          <p:cNvPr id="454690" name="Rectangle 34"/>
          <p:cNvSpPr>
            <a:spLocks noChangeArrowheads="1"/>
          </p:cNvSpPr>
          <p:nvPr/>
        </p:nvSpPr>
        <p:spPr bwMode="auto">
          <a:xfrm>
            <a:off x="0" y="2625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4692" name="Rectangle 36"/>
          <p:cNvSpPr>
            <a:spLocks noChangeArrowheads="1"/>
          </p:cNvSpPr>
          <p:nvPr/>
        </p:nvSpPr>
        <p:spPr bwMode="auto">
          <a:xfrm>
            <a:off x="285720" y="214290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于是可得全加器的逻辑表达式为</a:t>
            </a:r>
          </a:p>
        </p:txBody>
      </p:sp>
      <p:graphicFrame>
        <p:nvGraphicFramePr>
          <p:cNvPr id="12" name="Object 25"/>
          <p:cNvGraphicFramePr>
            <a:graphicFrameLocks noChangeAspect="1"/>
          </p:cNvGraphicFramePr>
          <p:nvPr>
            <p:extLst/>
          </p:nvPr>
        </p:nvGraphicFramePr>
        <p:xfrm>
          <a:off x="5132737" y="285728"/>
          <a:ext cx="3629993" cy="1558047"/>
        </p:xfrm>
        <a:graphic>
          <a:graphicData uri="http://schemas.openxmlformats.org/presentationml/2006/ole">
            <p:oleObj spid="_x0000_s644101" name="Picture" r:id="rId5" imgW="2438280" imgH="857160" progId="Word.Picture.8">
              <p:embed/>
            </p:oleObj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50" y="357166"/>
            <a:ext cx="344502" cy="11616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808" y="433319"/>
            <a:ext cx="330217" cy="1066855"/>
          </a:xfrm>
          <a:prstGeom prst="rect">
            <a:avLst/>
          </a:prstGeom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91050" y="1714488"/>
            <a:ext cx="4552950" cy="217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5429288" y="3857628"/>
            <a:ext cx="354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Complete logic circuit for a full-adder</a:t>
            </a:r>
            <a:endParaRPr lang="zh-CN" altLang="en-US" dirty="0"/>
          </a:p>
        </p:txBody>
      </p:sp>
      <p:pic>
        <p:nvPicPr>
          <p:cNvPr id="64410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67100" y="4357694"/>
            <a:ext cx="5676900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4106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5720" y="3500438"/>
            <a:ext cx="3357586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4107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5720" y="5357826"/>
            <a:ext cx="1643074" cy="134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1857356" y="5857892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/>
              <a:t>The Half-Adder</a:t>
            </a:r>
          </a:p>
        </p:txBody>
      </p:sp>
      <p:sp>
        <p:nvSpPr>
          <p:cNvPr id="23" name="矩形 22"/>
          <p:cNvSpPr/>
          <p:nvPr/>
        </p:nvSpPr>
        <p:spPr>
          <a:xfrm>
            <a:off x="6357950" y="0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Full-adder logic symbol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5331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54692" grpId="0"/>
      <p:bldP spid="15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68" name="Rectangle 16"/>
          <p:cNvSpPr>
            <a:spLocks noChangeArrowheads="1"/>
          </p:cNvSpPr>
          <p:nvPr/>
        </p:nvSpPr>
        <p:spPr bwMode="auto">
          <a:xfrm>
            <a:off x="684213" y="2205038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）串行进位加法器</a:t>
            </a:r>
          </a:p>
        </p:txBody>
      </p:sp>
      <p:sp>
        <p:nvSpPr>
          <p:cNvPr id="458782" name="Rectangle 30"/>
          <p:cNvSpPr>
            <a:spLocks noChangeArrowheads="1"/>
          </p:cNvSpPr>
          <p:nvPr/>
        </p:nvSpPr>
        <p:spPr bwMode="auto">
          <a:xfrm>
            <a:off x="755650" y="1229152"/>
            <a:ext cx="7543800" cy="83099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如何用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位全加器实现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两个四位二进制数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相加？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=?</a:t>
            </a:r>
          </a:p>
        </p:txBody>
      </p:sp>
      <p:sp>
        <p:nvSpPr>
          <p:cNvPr id="458783" name="Rectangle 31"/>
          <p:cNvSpPr>
            <a:spLocks noChangeArrowheads="1"/>
          </p:cNvSpPr>
          <p:nvPr/>
        </p:nvSpPr>
        <p:spPr bwMode="auto">
          <a:xfrm>
            <a:off x="357158" y="5143512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低位的进位信号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送给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邻近高位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作为输入信号，采用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串行进位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加法器运算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速度不高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58784" name="Rectangle 32"/>
          <p:cNvSpPr>
            <a:spLocks noChangeArrowheads="1"/>
          </p:cNvSpPr>
          <p:nvPr/>
        </p:nvSpPr>
        <p:spPr bwMode="auto">
          <a:xfrm>
            <a:off x="714348" y="123805"/>
            <a:ext cx="2863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多位数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加法器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571625" y="2936875"/>
            <a:ext cx="6003925" cy="2024063"/>
            <a:chOff x="990" y="2106"/>
            <a:chExt cx="3782" cy="1275"/>
          </a:xfrm>
        </p:grpSpPr>
        <p:sp>
          <p:nvSpPr>
            <p:cNvPr id="458756" name="Oval 4"/>
            <p:cNvSpPr>
              <a:spLocks noChangeArrowheads="1"/>
            </p:cNvSpPr>
            <p:nvPr/>
          </p:nvSpPr>
          <p:spPr bwMode="auto">
            <a:xfrm>
              <a:off x="1367" y="3211"/>
              <a:ext cx="227" cy="17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57" name="Oval 5"/>
            <p:cNvSpPr>
              <a:spLocks noChangeArrowheads="1"/>
            </p:cNvSpPr>
            <p:nvPr/>
          </p:nvSpPr>
          <p:spPr bwMode="auto">
            <a:xfrm>
              <a:off x="2302" y="3211"/>
              <a:ext cx="227" cy="17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58" name="Oval 6"/>
            <p:cNvSpPr>
              <a:spLocks noChangeArrowheads="1"/>
            </p:cNvSpPr>
            <p:nvPr/>
          </p:nvSpPr>
          <p:spPr bwMode="auto">
            <a:xfrm>
              <a:off x="3210" y="3211"/>
              <a:ext cx="227" cy="17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59" name="Oval 7"/>
            <p:cNvSpPr>
              <a:spLocks noChangeArrowheads="1"/>
            </p:cNvSpPr>
            <p:nvPr/>
          </p:nvSpPr>
          <p:spPr bwMode="auto">
            <a:xfrm>
              <a:off x="4088" y="3211"/>
              <a:ext cx="227" cy="17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0" name="Rectangle 8"/>
            <p:cNvSpPr>
              <a:spLocks noChangeArrowheads="1"/>
            </p:cNvSpPr>
            <p:nvPr/>
          </p:nvSpPr>
          <p:spPr bwMode="auto">
            <a:xfrm>
              <a:off x="4230" y="2120"/>
              <a:ext cx="170" cy="172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1" name="Rectangle 9"/>
            <p:cNvSpPr>
              <a:spLocks noChangeArrowheads="1"/>
            </p:cNvSpPr>
            <p:nvPr/>
          </p:nvSpPr>
          <p:spPr bwMode="auto">
            <a:xfrm>
              <a:off x="3323" y="2106"/>
              <a:ext cx="199" cy="198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2" name="Rectangle 10"/>
            <p:cNvSpPr>
              <a:spLocks noChangeArrowheads="1"/>
            </p:cNvSpPr>
            <p:nvPr/>
          </p:nvSpPr>
          <p:spPr bwMode="auto">
            <a:xfrm>
              <a:off x="2416" y="2106"/>
              <a:ext cx="199" cy="198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3" name="Rectangle 11"/>
            <p:cNvSpPr>
              <a:spLocks noChangeArrowheads="1"/>
            </p:cNvSpPr>
            <p:nvPr/>
          </p:nvSpPr>
          <p:spPr bwMode="auto">
            <a:xfrm>
              <a:off x="1565" y="2106"/>
              <a:ext cx="199" cy="198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4" name="Rectangle 12"/>
            <p:cNvSpPr>
              <a:spLocks noChangeArrowheads="1"/>
            </p:cNvSpPr>
            <p:nvPr/>
          </p:nvSpPr>
          <p:spPr bwMode="auto">
            <a:xfrm>
              <a:off x="3975" y="2148"/>
              <a:ext cx="170" cy="172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5" name="Rectangle 13"/>
            <p:cNvSpPr>
              <a:spLocks noChangeArrowheads="1"/>
            </p:cNvSpPr>
            <p:nvPr/>
          </p:nvSpPr>
          <p:spPr bwMode="auto">
            <a:xfrm>
              <a:off x="3068" y="2106"/>
              <a:ext cx="199" cy="19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6" name="Rectangle 14"/>
            <p:cNvSpPr>
              <a:spLocks noChangeArrowheads="1"/>
            </p:cNvSpPr>
            <p:nvPr/>
          </p:nvSpPr>
          <p:spPr bwMode="auto">
            <a:xfrm>
              <a:off x="2161" y="2106"/>
              <a:ext cx="199" cy="19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7" name="Rectangle 15"/>
            <p:cNvSpPr>
              <a:spLocks noChangeArrowheads="1"/>
            </p:cNvSpPr>
            <p:nvPr/>
          </p:nvSpPr>
          <p:spPr bwMode="auto">
            <a:xfrm>
              <a:off x="1282" y="2106"/>
              <a:ext cx="199" cy="19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58769" name="Object 17"/>
            <p:cNvGraphicFramePr>
              <a:graphicFrameLocks noChangeAspect="1"/>
            </p:cNvGraphicFramePr>
            <p:nvPr/>
          </p:nvGraphicFramePr>
          <p:xfrm>
            <a:off x="1233" y="2115"/>
            <a:ext cx="3461" cy="1254"/>
          </p:xfrm>
          <a:graphic>
            <a:graphicData uri="http://schemas.openxmlformats.org/presentationml/2006/ole">
              <p:oleObj spid="_x0000_s645122" name="图片" r:id="rId3" imgW="4392467" imgH="1585366" progId="Word.Picture.8">
                <p:embed/>
              </p:oleObj>
            </a:graphicData>
          </a:graphic>
        </p:graphicFrame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10800000" flipH="1" flipV="1">
              <a:off x="1837" y="2750"/>
              <a:ext cx="259" cy="27"/>
              <a:chOff x="8475" y="10188"/>
              <a:chExt cx="540" cy="57"/>
            </a:xfrm>
          </p:grpSpPr>
          <p:sp>
            <p:nvSpPr>
              <p:cNvPr id="458771" name="AutoShape 19"/>
              <p:cNvSpPr>
                <a:spLocks noChangeArrowheads="1"/>
              </p:cNvSpPr>
              <p:nvPr/>
            </p:nvSpPr>
            <p:spPr bwMode="auto">
              <a:xfrm rot="-5400000">
                <a:off x="8873" y="10103"/>
                <a:ext cx="57" cy="227"/>
              </a:xfrm>
              <a:prstGeom prst="flowChartMerg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772" name="Line 20"/>
              <p:cNvSpPr>
                <a:spLocks noChangeShapeType="1"/>
              </p:cNvSpPr>
              <p:nvPr/>
            </p:nvSpPr>
            <p:spPr bwMode="auto">
              <a:xfrm flipH="1">
                <a:off x="8475" y="10215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 rot="10800000" flipH="1" flipV="1">
              <a:off x="2717" y="2707"/>
              <a:ext cx="281" cy="27"/>
              <a:chOff x="8423" y="10100"/>
              <a:chExt cx="586" cy="57"/>
            </a:xfrm>
          </p:grpSpPr>
          <p:sp>
            <p:nvSpPr>
              <p:cNvPr id="458774" name="AutoShape 22"/>
              <p:cNvSpPr>
                <a:spLocks noChangeArrowheads="1"/>
              </p:cNvSpPr>
              <p:nvPr/>
            </p:nvSpPr>
            <p:spPr bwMode="auto">
              <a:xfrm rot="16200000">
                <a:off x="8867" y="10015"/>
                <a:ext cx="57" cy="227"/>
              </a:xfrm>
              <a:prstGeom prst="flowChartMerg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775" name="Line 23"/>
              <p:cNvSpPr>
                <a:spLocks noChangeShapeType="1"/>
              </p:cNvSpPr>
              <p:nvPr/>
            </p:nvSpPr>
            <p:spPr bwMode="auto">
              <a:xfrm flipH="1" flipV="1">
                <a:off x="8423" y="10120"/>
                <a:ext cx="392" cy="1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 rot="10800000" flipH="1" flipV="1">
              <a:off x="3606" y="2750"/>
              <a:ext cx="259" cy="27"/>
              <a:chOff x="8475" y="10188"/>
              <a:chExt cx="540" cy="57"/>
            </a:xfrm>
          </p:grpSpPr>
          <p:sp>
            <p:nvSpPr>
              <p:cNvPr id="458777" name="AutoShape 25"/>
              <p:cNvSpPr>
                <a:spLocks noChangeArrowheads="1"/>
              </p:cNvSpPr>
              <p:nvPr/>
            </p:nvSpPr>
            <p:spPr bwMode="auto">
              <a:xfrm rot="-5400000">
                <a:off x="8873" y="10103"/>
                <a:ext cx="57" cy="227"/>
              </a:xfrm>
              <a:prstGeom prst="flowChartMerg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778" name="Line 26"/>
              <p:cNvSpPr>
                <a:spLocks noChangeShapeType="1"/>
              </p:cNvSpPr>
              <p:nvPr/>
            </p:nvSpPr>
            <p:spPr bwMode="auto">
              <a:xfrm flipH="1">
                <a:off x="8475" y="10215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 rot="10800000" flipH="1" flipV="1">
              <a:off x="4513" y="2723"/>
              <a:ext cx="259" cy="27"/>
              <a:chOff x="8475" y="10188"/>
              <a:chExt cx="540" cy="57"/>
            </a:xfrm>
          </p:grpSpPr>
          <p:sp>
            <p:nvSpPr>
              <p:cNvPr id="458780" name="AutoShape 28"/>
              <p:cNvSpPr>
                <a:spLocks noChangeArrowheads="1"/>
              </p:cNvSpPr>
              <p:nvPr/>
            </p:nvSpPr>
            <p:spPr bwMode="auto">
              <a:xfrm rot="-5400000">
                <a:off x="8873" y="10103"/>
                <a:ext cx="57" cy="227"/>
              </a:xfrm>
              <a:prstGeom prst="flowChartMerg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781" name="Line 29"/>
              <p:cNvSpPr>
                <a:spLocks noChangeShapeType="1"/>
              </p:cNvSpPr>
              <p:nvPr/>
            </p:nvSpPr>
            <p:spPr bwMode="auto">
              <a:xfrm flipH="1">
                <a:off x="8475" y="10215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990" y="2416"/>
              <a:ext cx="257" cy="334"/>
              <a:chOff x="990" y="2416"/>
              <a:chExt cx="257" cy="334"/>
            </a:xfrm>
          </p:grpSpPr>
          <p:sp>
            <p:nvSpPr>
              <p:cNvPr id="458786" name="Line 34"/>
              <p:cNvSpPr>
                <a:spLocks noChangeShapeType="1"/>
              </p:cNvSpPr>
              <p:nvPr/>
            </p:nvSpPr>
            <p:spPr bwMode="auto">
              <a:xfrm>
                <a:off x="1156" y="2750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990" y="2416"/>
                <a:ext cx="213" cy="288"/>
                <a:chOff x="825" y="2416"/>
                <a:chExt cx="213" cy="288"/>
              </a:xfrm>
            </p:grpSpPr>
            <p:sp>
              <p:nvSpPr>
                <p:cNvPr id="458788" name="Oval 36"/>
                <p:cNvSpPr>
                  <a:spLocks noChangeArrowheads="1"/>
                </p:cNvSpPr>
                <p:nvPr/>
              </p:nvSpPr>
              <p:spPr bwMode="auto">
                <a:xfrm>
                  <a:off x="825" y="2461"/>
                  <a:ext cx="198" cy="227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99663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58789" name="Rectangle 37"/>
                <p:cNvSpPr>
                  <a:spLocks noChangeArrowheads="1"/>
                </p:cNvSpPr>
                <p:nvPr/>
              </p:nvSpPr>
              <p:spPr bwMode="auto">
                <a:xfrm>
                  <a:off x="825" y="2416"/>
                  <a:ext cx="21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  <a:cs typeface="+mn-cs"/>
                    </a:rPr>
                    <a:t>0</a:t>
                  </a:r>
                </a:p>
              </p:txBody>
            </p:sp>
          </p:grpSp>
        </p:grpSp>
      </p:grpSp>
      <p:sp>
        <p:nvSpPr>
          <p:cNvPr id="2" name="任意多边形 1"/>
          <p:cNvSpPr/>
          <p:nvPr/>
        </p:nvSpPr>
        <p:spPr bwMode="auto">
          <a:xfrm>
            <a:off x="2097322" y="3873794"/>
            <a:ext cx="5754254" cy="127333"/>
          </a:xfrm>
          <a:custGeom>
            <a:avLst/>
            <a:gdLst>
              <a:gd name="connsiteX0" fmla="*/ 0 w 5754254"/>
              <a:gd name="connsiteY0" fmla="*/ 120073 h 249382"/>
              <a:gd name="connsiteX1" fmla="*/ 147781 w 5754254"/>
              <a:gd name="connsiteY1" fmla="*/ 101600 h 249382"/>
              <a:gd name="connsiteX2" fmla="*/ 249381 w 5754254"/>
              <a:gd name="connsiteY2" fmla="*/ 92364 h 249382"/>
              <a:gd name="connsiteX3" fmla="*/ 277090 w 5754254"/>
              <a:gd name="connsiteY3" fmla="*/ 83127 h 249382"/>
              <a:gd name="connsiteX4" fmla="*/ 323272 w 5754254"/>
              <a:gd name="connsiteY4" fmla="*/ 73891 h 249382"/>
              <a:gd name="connsiteX5" fmla="*/ 397163 w 5754254"/>
              <a:gd name="connsiteY5" fmla="*/ 55418 h 249382"/>
              <a:gd name="connsiteX6" fmla="*/ 544945 w 5754254"/>
              <a:gd name="connsiteY6" fmla="*/ 36946 h 249382"/>
              <a:gd name="connsiteX7" fmla="*/ 895927 w 5754254"/>
              <a:gd name="connsiteY7" fmla="*/ 46182 h 249382"/>
              <a:gd name="connsiteX8" fmla="*/ 979054 w 5754254"/>
              <a:gd name="connsiteY8" fmla="*/ 55418 h 249382"/>
              <a:gd name="connsiteX9" fmla="*/ 1099127 w 5754254"/>
              <a:gd name="connsiteY9" fmla="*/ 73891 h 249382"/>
              <a:gd name="connsiteX10" fmla="*/ 1163781 w 5754254"/>
              <a:gd name="connsiteY10" fmla="*/ 92364 h 249382"/>
              <a:gd name="connsiteX11" fmla="*/ 1256145 w 5754254"/>
              <a:gd name="connsiteY11" fmla="*/ 101600 h 249382"/>
              <a:gd name="connsiteX12" fmla="*/ 1339272 w 5754254"/>
              <a:gd name="connsiteY12" fmla="*/ 120073 h 249382"/>
              <a:gd name="connsiteX13" fmla="*/ 1366981 w 5754254"/>
              <a:gd name="connsiteY13" fmla="*/ 129309 h 249382"/>
              <a:gd name="connsiteX14" fmla="*/ 1431636 w 5754254"/>
              <a:gd name="connsiteY14" fmla="*/ 138546 h 249382"/>
              <a:gd name="connsiteX15" fmla="*/ 1477818 w 5754254"/>
              <a:gd name="connsiteY15" fmla="*/ 147782 h 249382"/>
              <a:gd name="connsiteX16" fmla="*/ 1542472 w 5754254"/>
              <a:gd name="connsiteY16" fmla="*/ 157018 h 249382"/>
              <a:gd name="connsiteX17" fmla="*/ 1634836 w 5754254"/>
              <a:gd name="connsiteY17" fmla="*/ 175491 h 249382"/>
              <a:gd name="connsiteX18" fmla="*/ 1773381 w 5754254"/>
              <a:gd name="connsiteY18" fmla="*/ 193964 h 249382"/>
              <a:gd name="connsiteX19" fmla="*/ 1865745 w 5754254"/>
              <a:gd name="connsiteY19" fmla="*/ 203200 h 249382"/>
              <a:gd name="connsiteX20" fmla="*/ 2272145 w 5754254"/>
              <a:gd name="connsiteY20" fmla="*/ 193964 h 249382"/>
              <a:gd name="connsiteX21" fmla="*/ 2299854 w 5754254"/>
              <a:gd name="connsiteY21" fmla="*/ 184727 h 249382"/>
              <a:gd name="connsiteX22" fmla="*/ 2364509 w 5754254"/>
              <a:gd name="connsiteY22" fmla="*/ 175491 h 249382"/>
              <a:gd name="connsiteX23" fmla="*/ 2466109 w 5754254"/>
              <a:gd name="connsiteY23" fmla="*/ 157018 h 249382"/>
              <a:gd name="connsiteX24" fmla="*/ 2752436 w 5754254"/>
              <a:gd name="connsiteY24" fmla="*/ 138546 h 249382"/>
              <a:gd name="connsiteX25" fmla="*/ 2937163 w 5754254"/>
              <a:gd name="connsiteY25" fmla="*/ 110837 h 249382"/>
              <a:gd name="connsiteX26" fmla="*/ 3011054 w 5754254"/>
              <a:gd name="connsiteY26" fmla="*/ 92364 h 249382"/>
              <a:gd name="connsiteX27" fmla="*/ 3066472 w 5754254"/>
              <a:gd name="connsiteY27" fmla="*/ 83127 h 249382"/>
              <a:gd name="connsiteX28" fmla="*/ 3094181 w 5754254"/>
              <a:gd name="connsiteY28" fmla="*/ 73891 h 249382"/>
              <a:gd name="connsiteX29" fmla="*/ 3140363 w 5754254"/>
              <a:gd name="connsiteY29" fmla="*/ 64655 h 249382"/>
              <a:gd name="connsiteX30" fmla="*/ 3168072 w 5754254"/>
              <a:gd name="connsiteY30" fmla="*/ 55418 h 249382"/>
              <a:gd name="connsiteX31" fmla="*/ 3214254 w 5754254"/>
              <a:gd name="connsiteY31" fmla="*/ 46182 h 249382"/>
              <a:gd name="connsiteX32" fmla="*/ 3269672 w 5754254"/>
              <a:gd name="connsiteY32" fmla="*/ 27709 h 249382"/>
              <a:gd name="connsiteX33" fmla="*/ 3306618 w 5754254"/>
              <a:gd name="connsiteY33" fmla="*/ 18473 h 249382"/>
              <a:gd name="connsiteX34" fmla="*/ 3362036 w 5754254"/>
              <a:gd name="connsiteY34" fmla="*/ 0 h 249382"/>
              <a:gd name="connsiteX35" fmla="*/ 3685309 w 5754254"/>
              <a:gd name="connsiteY35" fmla="*/ 9237 h 249382"/>
              <a:gd name="connsiteX36" fmla="*/ 3713018 w 5754254"/>
              <a:gd name="connsiteY36" fmla="*/ 18473 h 249382"/>
              <a:gd name="connsiteX37" fmla="*/ 3768436 w 5754254"/>
              <a:gd name="connsiteY37" fmla="*/ 27709 h 249382"/>
              <a:gd name="connsiteX38" fmla="*/ 3805381 w 5754254"/>
              <a:gd name="connsiteY38" fmla="*/ 36946 h 249382"/>
              <a:gd name="connsiteX39" fmla="*/ 3897745 w 5754254"/>
              <a:gd name="connsiteY39" fmla="*/ 55418 h 249382"/>
              <a:gd name="connsiteX40" fmla="*/ 4008581 w 5754254"/>
              <a:gd name="connsiteY40" fmla="*/ 73891 h 249382"/>
              <a:gd name="connsiteX41" fmla="*/ 4045527 w 5754254"/>
              <a:gd name="connsiteY41" fmla="*/ 92364 h 249382"/>
              <a:gd name="connsiteX42" fmla="*/ 4100945 w 5754254"/>
              <a:gd name="connsiteY42" fmla="*/ 101600 h 249382"/>
              <a:gd name="connsiteX43" fmla="*/ 4128654 w 5754254"/>
              <a:gd name="connsiteY43" fmla="*/ 110837 h 249382"/>
              <a:gd name="connsiteX44" fmla="*/ 4221018 w 5754254"/>
              <a:gd name="connsiteY44" fmla="*/ 129309 h 249382"/>
              <a:gd name="connsiteX45" fmla="*/ 4285672 w 5754254"/>
              <a:gd name="connsiteY45" fmla="*/ 147782 h 249382"/>
              <a:gd name="connsiteX46" fmla="*/ 4341090 w 5754254"/>
              <a:gd name="connsiteY46" fmla="*/ 166255 h 249382"/>
              <a:gd name="connsiteX47" fmla="*/ 4387272 w 5754254"/>
              <a:gd name="connsiteY47" fmla="*/ 175491 h 249382"/>
              <a:gd name="connsiteX48" fmla="*/ 4461163 w 5754254"/>
              <a:gd name="connsiteY48" fmla="*/ 203200 h 249382"/>
              <a:gd name="connsiteX49" fmla="*/ 4488872 w 5754254"/>
              <a:gd name="connsiteY49" fmla="*/ 212437 h 249382"/>
              <a:gd name="connsiteX50" fmla="*/ 4544290 w 5754254"/>
              <a:gd name="connsiteY50" fmla="*/ 221673 h 249382"/>
              <a:gd name="connsiteX51" fmla="*/ 4618181 w 5754254"/>
              <a:gd name="connsiteY51" fmla="*/ 240146 h 249382"/>
              <a:gd name="connsiteX52" fmla="*/ 4765963 w 5754254"/>
              <a:gd name="connsiteY52" fmla="*/ 249382 h 249382"/>
              <a:gd name="connsiteX53" fmla="*/ 5227781 w 5754254"/>
              <a:gd name="connsiteY53" fmla="*/ 230909 h 249382"/>
              <a:gd name="connsiteX54" fmla="*/ 5292436 w 5754254"/>
              <a:gd name="connsiteY54" fmla="*/ 221673 h 249382"/>
              <a:gd name="connsiteX55" fmla="*/ 5412509 w 5754254"/>
              <a:gd name="connsiteY55" fmla="*/ 212437 h 249382"/>
              <a:gd name="connsiteX56" fmla="*/ 5504872 w 5754254"/>
              <a:gd name="connsiteY56" fmla="*/ 203200 h 249382"/>
              <a:gd name="connsiteX57" fmla="*/ 5532581 w 5754254"/>
              <a:gd name="connsiteY57" fmla="*/ 193964 h 249382"/>
              <a:gd name="connsiteX58" fmla="*/ 5578763 w 5754254"/>
              <a:gd name="connsiteY58" fmla="*/ 184727 h 249382"/>
              <a:gd name="connsiteX59" fmla="*/ 5615709 w 5754254"/>
              <a:gd name="connsiteY59" fmla="*/ 175491 h 249382"/>
              <a:gd name="connsiteX60" fmla="*/ 5643418 w 5754254"/>
              <a:gd name="connsiteY60" fmla="*/ 147782 h 249382"/>
              <a:gd name="connsiteX61" fmla="*/ 5671127 w 5754254"/>
              <a:gd name="connsiteY61" fmla="*/ 138546 h 249382"/>
              <a:gd name="connsiteX62" fmla="*/ 5754254 w 5754254"/>
              <a:gd name="connsiteY62" fmla="*/ 129309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754254" h="249382">
                <a:moveTo>
                  <a:pt x="0" y="120073"/>
                </a:moveTo>
                <a:lnTo>
                  <a:pt x="147781" y="101600"/>
                </a:lnTo>
                <a:cubicBezTo>
                  <a:pt x="181579" y="97845"/>
                  <a:pt x="215716" y="97173"/>
                  <a:pt x="249381" y="92364"/>
                </a:cubicBezTo>
                <a:cubicBezTo>
                  <a:pt x="259019" y="90987"/>
                  <a:pt x="267645" y="85488"/>
                  <a:pt x="277090" y="83127"/>
                </a:cubicBezTo>
                <a:cubicBezTo>
                  <a:pt x="292320" y="79319"/>
                  <a:pt x="307975" y="77421"/>
                  <a:pt x="323272" y="73891"/>
                </a:cubicBezTo>
                <a:cubicBezTo>
                  <a:pt x="348010" y="68182"/>
                  <a:pt x="372120" y="59592"/>
                  <a:pt x="397163" y="55418"/>
                </a:cubicBezTo>
                <a:cubicBezTo>
                  <a:pt x="483102" y="41095"/>
                  <a:pt x="433946" y="48045"/>
                  <a:pt x="544945" y="36946"/>
                </a:cubicBezTo>
                <a:lnTo>
                  <a:pt x="895927" y="46182"/>
                </a:lnTo>
                <a:cubicBezTo>
                  <a:pt x="923781" y="47367"/>
                  <a:pt x="951390" y="51960"/>
                  <a:pt x="979054" y="55418"/>
                </a:cubicBezTo>
                <a:cubicBezTo>
                  <a:pt x="995879" y="57521"/>
                  <a:pt x="1079327" y="69491"/>
                  <a:pt x="1099127" y="73891"/>
                </a:cubicBezTo>
                <a:cubicBezTo>
                  <a:pt x="1146489" y="84416"/>
                  <a:pt x="1107468" y="84319"/>
                  <a:pt x="1163781" y="92364"/>
                </a:cubicBezTo>
                <a:cubicBezTo>
                  <a:pt x="1194412" y="96740"/>
                  <a:pt x="1225357" y="98521"/>
                  <a:pt x="1256145" y="101600"/>
                </a:cubicBezTo>
                <a:cubicBezTo>
                  <a:pt x="1287883" y="107948"/>
                  <a:pt x="1308841" y="111379"/>
                  <a:pt x="1339272" y="120073"/>
                </a:cubicBezTo>
                <a:cubicBezTo>
                  <a:pt x="1348633" y="122748"/>
                  <a:pt x="1357434" y="127400"/>
                  <a:pt x="1366981" y="129309"/>
                </a:cubicBezTo>
                <a:cubicBezTo>
                  <a:pt x="1388329" y="133579"/>
                  <a:pt x="1410162" y="134967"/>
                  <a:pt x="1431636" y="138546"/>
                </a:cubicBezTo>
                <a:cubicBezTo>
                  <a:pt x="1447121" y="141127"/>
                  <a:pt x="1462333" y="145201"/>
                  <a:pt x="1477818" y="147782"/>
                </a:cubicBezTo>
                <a:cubicBezTo>
                  <a:pt x="1499292" y="151361"/>
                  <a:pt x="1521033" y="153235"/>
                  <a:pt x="1542472" y="157018"/>
                </a:cubicBezTo>
                <a:cubicBezTo>
                  <a:pt x="1573392" y="162474"/>
                  <a:pt x="1603754" y="171051"/>
                  <a:pt x="1634836" y="175491"/>
                </a:cubicBezTo>
                <a:cubicBezTo>
                  <a:pt x="1687396" y="182999"/>
                  <a:pt x="1719695" y="187999"/>
                  <a:pt x="1773381" y="193964"/>
                </a:cubicBezTo>
                <a:cubicBezTo>
                  <a:pt x="1804133" y="197381"/>
                  <a:pt x="1834957" y="200121"/>
                  <a:pt x="1865745" y="203200"/>
                </a:cubicBezTo>
                <a:lnTo>
                  <a:pt x="2272145" y="193964"/>
                </a:lnTo>
                <a:cubicBezTo>
                  <a:pt x="2281872" y="193550"/>
                  <a:pt x="2290307" y="186636"/>
                  <a:pt x="2299854" y="184727"/>
                </a:cubicBezTo>
                <a:cubicBezTo>
                  <a:pt x="2321202" y="180457"/>
                  <a:pt x="2343090" y="179385"/>
                  <a:pt x="2364509" y="175491"/>
                </a:cubicBezTo>
                <a:cubicBezTo>
                  <a:pt x="2466582" y="156933"/>
                  <a:pt x="2313414" y="174982"/>
                  <a:pt x="2466109" y="157018"/>
                </a:cubicBezTo>
                <a:cubicBezTo>
                  <a:pt x="2583363" y="143223"/>
                  <a:pt x="2610230" y="145317"/>
                  <a:pt x="2752436" y="138546"/>
                </a:cubicBezTo>
                <a:cubicBezTo>
                  <a:pt x="2887756" y="115992"/>
                  <a:pt x="2826106" y="124719"/>
                  <a:pt x="2937163" y="110837"/>
                </a:cubicBezTo>
                <a:cubicBezTo>
                  <a:pt x="2961793" y="104679"/>
                  <a:pt x="2986011" y="96538"/>
                  <a:pt x="3011054" y="92364"/>
                </a:cubicBezTo>
                <a:cubicBezTo>
                  <a:pt x="3029527" y="89285"/>
                  <a:pt x="3048190" y="87190"/>
                  <a:pt x="3066472" y="83127"/>
                </a:cubicBezTo>
                <a:cubicBezTo>
                  <a:pt x="3075976" y="81015"/>
                  <a:pt x="3084736" y="76252"/>
                  <a:pt x="3094181" y="73891"/>
                </a:cubicBezTo>
                <a:cubicBezTo>
                  <a:pt x="3109411" y="70084"/>
                  <a:pt x="3125133" y="68463"/>
                  <a:pt x="3140363" y="64655"/>
                </a:cubicBezTo>
                <a:cubicBezTo>
                  <a:pt x="3149808" y="62294"/>
                  <a:pt x="3158627" y="57779"/>
                  <a:pt x="3168072" y="55418"/>
                </a:cubicBezTo>
                <a:cubicBezTo>
                  <a:pt x="3183302" y="51610"/>
                  <a:pt x="3199108" y="50313"/>
                  <a:pt x="3214254" y="46182"/>
                </a:cubicBezTo>
                <a:cubicBezTo>
                  <a:pt x="3233040" y="41059"/>
                  <a:pt x="3250781" y="32431"/>
                  <a:pt x="3269672" y="27709"/>
                </a:cubicBezTo>
                <a:cubicBezTo>
                  <a:pt x="3281987" y="24630"/>
                  <a:pt x="3294459" y="22121"/>
                  <a:pt x="3306618" y="18473"/>
                </a:cubicBezTo>
                <a:cubicBezTo>
                  <a:pt x="3325269" y="12878"/>
                  <a:pt x="3362036" y="0"/>
                  <a:pt x="3362036" y="0"/>
                </a:cubicBezTo>
                <a:cubicBezTo>
                  <a:pt x="3469794" y="3079"/>
                  <a:pt x="3577656" y="3571"/>
                  <a:pt x="3685309" y="9237"/>
                </a:cubicBezTo>
                <a:cubicBezTo>
                  <a:pt x="3695031" y="9749"/>
                  <a:pt x="3703514" y="16361"/>
                  <a:pt x="3713018" y="18473"/>
                </a:cubicBezTo>
                <a:cubicBezTo>
                  <a:pt x="3731300" y="22535"/>
                  <a:pt x="3750072" y="24036"/>
                  <a:pt x="3768436" y="27709"/>
                </a:cubicBezTo>
                <a:cubicBezTo>
                  <a:pt x="3780884" y="30199"/>
                  <a:pt x="3792969" y="34286"/>
                  <a:pt x="3805381" y="36946"/>
                </a:cubicBezTo>
                <a:cubicBezTo>
                  <a:pt x="3836082" y="43525"/>
                  <a:pt x="3866663" y="50977"/>
                  <a:pt x="3897745" y="55418"/>
                </a:cubicBezTo>
                <a:cubicBezTo>
                  <a:pt x="3977941" y="66875"/>
                  <a:pt x="3941052" y="60386"/>
                  <a:pt x="4008581" y="73891"/>
                </a:cubicBezTo>
                <a:cubicBezTo>
                  <a:pt x="4020896" y="80049"/>
                  <a:pt x="4032339" y="88408"/>
                  <a:pt x="4045527" y="92364"/>
                </a:cubicBezTo>
                <a:cubicBezTo>
                  <a:pt x="4063465" y="97745"/>
                  <a:pt x="4082664" y="97537"/>
                  <a:pt x="4100945" y="101600"/>
                </a:cubicBezTo>
                <a:cubicBezTo>
                  <a:pt x="4110449" y="103712"/>
                  <a:pt x="4119167" y="108648"/>
                  <a:pt x="4128654" y="110837"/>
                </a:cubicBezTo>
                <a:cubicBezTo>
                  <a:pt x="4159248" y="117897"/>
                  <a:pt x="4191232" y="119380"/>
                  <a:pt x="4221018" y="129309"/>
                </a:cubicBezTo>
                <a:cubicBezTo>
                  <a:pt x="4314112" y="160342"/>
                  <a:pt x="4169733" y="113000"/>
                  <a:pt x="4285672" y="147782"/>
                </a:cubicBezTo>
                <a:cubicBezTo>
                  <a:pt x="4304323" y="153377"/>
                  <a:pt x="4321996" y="162436"/>
                  <a:pt x="4341090" y="166255"/>
                </a:cubicBezTo>
                <a:cubicBezTo>
                  <a:pt x="4356484" y="169334"/>
                  <a:pt x="4372042" y="171684"/>
                  <a:pt x="4387272" y="175491"/>
                </a:cubicBezTo>
                <a:cubicBezTo>
                  <a:pt x="4408239" y="180733"/>
                  <a:pt x="4444208" y="196842"/>
                  <a:pt x="4461163" y="203200"/>
                </a:cubicBezTo>
                <a:cubicBezTo>
                  <a:pt x="4470279" y="206619"/>
                  <a:pt x="4479368" y="210325"/>
                  <a:pt x="4488872" y="212437"/>
                </a:cubicBezTo>
                <a:cubicBezTo>
                  <a:pt x="4507153" y="216500"/>
                  <a:pt x="4525978" y="217749"/>
                  <a:pt x="4544290" y="221673"/>
                </a:cubicBezTo>
                <a:cubicBezTo>
                  <a:pt x="4569115" y="226993"/>
                  <a:pt x="4592842" y="238562"/>
                  <a:pt x="4618181" y="240146"/>
                </a:cubicBezTo>
                <a:lnTo>
                  <a:pt x="4765963" y="249382"/>
                </a:lnTo>
                <a:cubicBezTo>
                  <a:pt x="4901860" y="245385"/>
                  <a:pt x="5082689" y="243526"/>
                  <a:pt x="5227781" y="230909"/>
                </a:cubicBezTo>
                <a:cubicBezTo>
                  <a:pt x="5249470" y="229023"/>
                  <a:pt x="5270774" y="223839"/>
                  <a:pt x="5292436" y="221673"/>
                </a:cubicBezTo>
                <a:cubicBezTo>
                  <a:pt x="5332379" y="217679"/>
                  <a:pt x="5372517" y="215915"/>
                  <a:pt x="5412509" y="212437"/>
                </a:cubicBezTo>
                <a:cubicBezTo>
                  <a:pt x="5443334" y="209757"/>
                  <a:pt x="5474084" y="206279"/>
                  <a:pt x="5504872" y="203200"/>
                </a:cubicBezTo>
                <a:cubicBezTo>
                  <a:pt x="5514108" y="200121"/>
                  <a:pt x="5523136" y="196325"/>
                  <a:pt x="5532581" y="193964"/>
                </a:cubicBezTo>
                <a:cubicBezTo>
                  <a:pt x="5547811" y="190156"/>
                  <a:pt x="5563438" y="188133"/>
                  <a:pt x="5578763" y="184727"/>
                </a:cubicBezTo>
                <a:cubicBezTo>
                  <a:pt x="5591155" y="181973"/>
                  <a:pt x="5603394" y="178570"/>
                  <a:pt x="5615709" y="175491"/>
                </a:cubicBezTo>
                <a:cubicBezTo>
                  <a:pt x="5624945" y="166255"/>
                  <a:pt x="5632550" y="155028"/>
                  <a:pt x="5643418" y="147782"/>
                </a:cubicBezTo>
                <a:cubicBezTo>
                  <a:pt x="5651519" y="142382"/>
                  <a:pt x="5661682" y="140907"/>
                  <a:pt x="5671127" y="138546"/>
                </a:cubicBezTo>
                <a:cubicBezTo>
                  <a:pt x="5717736" y="126894"/>
                  <a:pt x="5710748" y="129309"/>
                  <a:pt x="5754254" y="129309"/>
                </a:cubicBezTo>
              </a:path>
            </a:pathLst>
          </a:custGeom>
          <a:noFill/>
          <a:ln w="38100" cap="flat" cmpd="sng" algn="ctr">
            <a:solidFill>
              <a:srgbClr val="FF00FF"/>
            </a:solidFill>
            <a:prstDash val="sys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571868" y="5715016"/>
            <a:ext cx="514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 smtClean="0"/>
              <a:t>The carry output of each adder is connected to the carry input of the next higher-order adder.</a:t>
            </a:r>
          </a:p>
        </p:txBody>
      </p:sp>
      <p:pic>
        <p:nvPicPr>
          <p:cNvPr id="64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835406"/>
            <a:ext cx="700090" cy="59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矩形 40"/>
          <p:cNvSpPr/>
          <p:nvPr/>
        </p:nvSpPr>
        <p:spPr>
          <a:xfrm>
            <a:off x="4007033" y="2214554"/>
            <a:ext cx="2208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Ripple Carry Adders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857278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8" grpId="0"/>
      <p:bldP spid="458782" grpId="0" animBg="1"/>
      <p:bldP spid="458783" grpId="0"/>
      <p:bldP spid="2" grpId="0" animBg="1"/>
      <p:bldP spid="38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479425" y="4423783"/>
            <a:ext cx="41148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两个中间变量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 </a:t>
            </a:r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4670425" y="442595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428596" y="98405"/>
            <a:ext cx="48609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超前进位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加法器</a:t>
            </a:r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428596" y="928670"/>
            <a:ext cx="8715404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提高运算速度的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基本思想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：设计进位信号产生电路，在输入每位的加数和被加数时，同时获得该位全加的进位信号，而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无需等待最低位的进位信号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59784" name="Rectangle 8"/>
          <p:cNvSpPr>
            <a:spLocks noChangeArrowheads="1"/>
          </p:cNvSpPr>
          <p:nvPr/>
        </p:nvSpPr>
        <p:spPr bwMode="auto">
          <a:xfrm>
            <a:off x="466725" y="3066470"/>
            <a:ext cx="5791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位的进位信号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）：</a:t>
            </a:r>
          </a:p>
        </p:txBody>
      </p:sp>
      <p:sp>
        <p:nvSpPr>
          <p:cNvPr id="459785" name="Rectangle 9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59786" name="Object 10"/>
          <p:cNvGraphicFramePr>
            <a:graphicFrameLocks noChangeAspect="1"/>
          </p:cNvGraphicFramePr>
          <p:nvPr/>
        </p:nvGraphicFramePr>
        <p:xfrm>
          <a:off x="2359025" y="3763963"/>
          <a:ext cx="3779838" cy="468312"/>
        </p:xfrm>
        <a:graphic>
          <a:graphicData uri="http://schemas.openxmlformats.org/presentationml/2006/ole">
            <p:oleObj spid="_x0000_s646146" name="公式" r:id="rId3" imgW="1511300" imgH="190500" progId="Equation.3">
              <p:embed/>
            </p:oleObj>
          </a:graphicData>
        </a:graphic>
      </p:graphicFrame>
      <p:sp>
        <p:nvSpPr>
          <p:cNvPr id="459787" name="Rectangle 11"/>
          <p:cNvSpPr>
            <a:spLocks noChangeArrowheads="1"/>
          </p:cNvSpPr>
          <p:nvPr/>
        </p:nvSpPr>
        <p:spPr bwMode="auto">
          <a:xfrm>
            <a:off x="1079612" y="5591176"/>
            <a:ext cx="2370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i-1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459788" name="Rectangle 12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597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49161"/>
              </p:ext>
            </p:extLst>
          </p:nvPr>
        </p:nvGraphicFramePr>
        <p:xfrm>
          <a:off x="3879850" y="5692774"/>
          <a:ext cx="2924175" cy="469900"/>
        </p:xfrm>
        <a:graphic>
          <a:graphicData uri="http://schemas.openxmlformats.org/presentationml/2006/ole">
            <p:oleObj spid="_x0000_s646147" name="公式" r:id="rId4" imgW="1168400" imgH="190500" progId="Equation.3">
              <p:embed/>
            </p:oleObj>
          </a:graphicData>
        </a:graphic>
      </p:graphicFrame>
      <p:graphicFrame>
        <p:nvGraphicFramePr>
          <p:cNvPr id="459790" name="Object 14"/>
          <p:cNvGraphicFramePr>
            <a:graphicFrameLocks noChangeAspect="1"/>
          </p:cNvGraphicFramePr>
          <p:nvPr>
            <p:extLst/>
          </p:nvPr>
        </p:nvGraphicFramePr>
        <p:xfrm>
          <a:off x="4702175" y="4941888"/>
          <a:ext cx="2192338" cy="561975"/>
        </p:xfrm>
        <a:graphic>
          <a:graphicData uri="http://schemas.openxmlformats.org/presentationml/2006/ole">
            <p:oleObj spid="_x0000_s646148" name="Equation" r:id="rId5" imgW="876240" imgH="22860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4357686" y="109815"/>
            <a:ext cx="330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Look-Ahead Carry Adders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786578" y="2214554"/>
            <a:ext cx="23574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/>
              <a:t>anticipates the output carry of each stage, and based on the inputs, produces the output carry by either carry generation  or carry propagation.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7778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5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1" grpId="0" autoUpdateAnimBg="0"/>
      <p:bldP spid="459783" grpId="0" autoUpdateAnimBg="0"/>
      <p:bldP spid="459784" grpId="0" autoUpdateAnimBg="0"/>
      <p:bldP spid="459787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 bwMode="auto">
          <a:xfrm>
            <a:off x="0" y="1000108"/>
            <a:ext cx="9144000" cy="58578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313709" y="71414"/>
            <a:ext cx="4115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超前进位产生设计思路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61838" name="Rectangle 1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551" y="1161369"/>
            <a:ext cx="3636404" cy="48965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83698" y="5373837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83698" y="4437733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483698" y="3328071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490416" y="1836374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36980" y="4897275"/>
            <a:ext cx="992505" cy="509228"/>
          </a:xfrm>
          <a:prstGeom prst="rect">
            <a:avLst/>
          </a:prstGeom>
          <a:solidFill>
            <a:srgbClr val="ACAC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336980" y="4155422"/>
            <a:ext cx="1002632" cy="629953"/>
          </a:xfrm>
          <a:prstGeom prst="rect">
            <a:avLst/>
          </a:prstGeom>
          <a:solidFill>
            <a:srgbClr val="ACAC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176809" y="2966417"/>
            <a:ext cx="1416216" cy="1076068"/>
          </a:xfrm>
          <a:prstGeom prst="rect">
            <a:avLst/>
          </a:prstGeom>
          <a:solidFill>
            <a:srgbClr val="ACAC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182838" y="1654131"/>
            <a:ext cx="1416216" cy="1066310"/>
          </a:xfrm>
          <a:prstGeom prst="rect">
            <a:avLst/>
          </a:prstGeom>
          <a:solidFill>
            <a:srgbClr val="ACAC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593025" y="2048839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>
            <a:off x="2593025" y="251689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/>
          <p:nvPr/>
        </p:nvCxnSpPr>
        <p:spPr bwMode="auto">
          <a:xfrm>
            <a:off x="2612032" y="3360737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2593025" y="3921047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>
            <a:off x="2339612" y="4353095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2339612" y="4605123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2329485" y="4965163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>
            <a:off x="2339612" y="5289199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/>
          <p:nvPr/>
        </p:nvCxnSpPr>
        <p:spPr bwMode="auto">
          <a:xfrm>
            <a:off x="553231" y="1869040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>
            <a:off x="553231" y="251689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/>
          <p:cNvCxnSpPr/>
          <p:nvPr/>
        </p:nvCxnSpPr>
        <p:spPr bwMode="auto">
          <a:xfrm>
            <a:off x="553231" y="323697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>
            <a:off x="553231" y="377703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/>
          <p:cNvCxnSpPr/>
          <p:nvPr/>
        </p:nvCxnSpPr>
        <p:spPr bwMode="auto">
          <a:xfrm>
            <a:off x="713402" y="4353095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>
            <a:off x="713402" y="462079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>
            <a:off x="713402" y="503717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>
            <a:off x="713402" y="5289199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244187" y="52394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A0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52264" y="48573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B0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70846" y="446675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44187" y="414787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07504" y="356789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47296" y="288646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497" y="22182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23497" y="16169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2401051" y="52845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2421354" y="498026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P0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442776" y="45574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474232" y="404416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612032" y="358679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G2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2641712" y="301565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631978" y="21729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G3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2655615" y="170062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71232" y="106995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并行计算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478686" y="4980266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434866" y="4282087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478686" y="3339344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499570" y="2002620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929190" y="7141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并行计算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6966800" y="2587623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A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4444574"/>
              </p:ext>
            </p:extLst>
          </p:nvPr>
        </p:nvGraphicFramePr>
        <p:xfrm>
          <a:off x="6983113" y="3104261"/>
          <a:ext cx="2224087" cy="561975"/>
        </p:xfrm>
        <a:graphic>
          <a:graphicData uri="http://schemas.openxmlformats.org/presentationml/2006/ole">
            <p:oleObj spid="_x0000_s647170" name="Equation" r:id="rId4" imgW="888840" imgH="228600" progId="Equation.DSMT4">
              <p:embed/>
            </p:oleObj>
          </a:graphicData>
        </a:graphic>
      </p:graphicFrame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850238" y="381406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A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9342157"/>
              </p:ext>
            </p:extLst>
          </p:nvPr>
        </p:nvGraphicFramePr>
        <p:xfrm>
          <a:off x="6818013" y="4329811"/>
          <a:ext cx="2319337" cy="561975"/>
        </p:xfrm>
        <a:graphic>
          <a:graphicData uri="http://schemas.openxmlformats.org/presentationml/2006/ole">
            <p:oleObj spid="_x0000_s647171" name="Equation" r:id="rId5" imgW="927000" imgH="228600" progId="Equation.DSMT4">
              <p:embed/>
            </p:oleObj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857107" y="4942824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A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6834593"/>
              </p:ext>
            </p:extLst>
          </p:nvPr>
        </p:nvGraphicFramePr>
        <p:xfrm>
          <a:off x="6833888" y="5549011"/>
          <a:ext cx="2287587" cy="561975"/>
        </p:xfrm>
        <a:graphic>
          <a:graphicData uri="http://schemas.openxmlformats.org/presentationml/2006/ole">
            <p:oleObj spid="_x0000_s647172" name="Equation" r:id="rId6" imgW="914400" imgH="228600" progId="Equation.DSMT4">
              <p:embed/>
            </p:oleObj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976316" y="1127666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A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9457094"/>
              </p:ext>
            </p:extLst>
          </p:nvPr>
        </p:nvGraphicFramePr>
        <p:xfrm>
          <a:off x="6843315" y="1848332"/>
          <a:ext cx="2319337" cy="561975"/>
        </p:xfrm>
        <a:graphic>
          <a:graphicData uri="http://schemas.openxmlformats.org/presentationml/2006/ole">
            <p:oleObj spid="_x0000_s647173" name="Equation" r:id="rId7" imgW="927000" imgH="228600" progId="Equation.DSMT4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-39938" y="5827840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模块</a:t>
            </a:r>
            <a:r>
              <a:rPr lang="en-US" altLang="zh-CN" dirty="0" smtClean="0">
                <a:solidFill>
                  <a:srgbClr val="FF0000"/>
                </a:solidFill>
              </a:rPr>
              <a:t>1…</a:t>
            </a:r>
            <a:r>
              <a:rPr lang="zh-CN" altLang="en-US" dirty="0" smtClean="0">
                <a:solidFill>
                  <a:srgbClr val="FF0000"/>
                </a:solidFill>
              </a:rPr>
              <a:t>模块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可以并行进行计算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104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0" grpId="0"/>
      <p:bldP spid="4" grpId="0"/>
      <p:bldP spid="17" grpId="0"/>
      <p:bldP spid="18" grpId="0"/>
      <p:bldP spid="19" grpId="0"/>
      <p:bldP spid="5" grpId="0" animBg="1"/>
      <p:bldP spid="21" grpId="0" animBg="1"/>
      <p:bldP spid="22" grpId="0" animBg="1"/>
      <p:bldP spid="23" grpId="0" animBg="1"/>
      <p:bldP spid="11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15" grpId="0"/>
      <p:bldP spid="61" grpId="0"/>
      <p:bldP spid="62" grpId="0"/>
      <p:bldP spid="63" grpId="0"/>
      <p:bldP spid="64" grpId="0"/>
      <p:bldP spid="65" grpId="0"/>
      <p:bldP spid="66" grpId="0" autoUpdateAnimBg="0"/>
      <p:bldP spid="68" grpId="0" autoUpdateAnimBg="0"/>
      <p:bldP spid="70" grpId="0" autoUpdateAnimBg="0"/>
      <p:bldP spid="72" grpId="0" autoUpdateAnimBg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1116013" y="1484313"/>
            <a:ext cx="7200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4.4.12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4.4.14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4.4.20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4.4.26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4.4.36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4.4.37</a:t>
            </a:r>
            <a:endParaRPr lang="en-US" altLang="zh-CN" sz="3200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标题 1" descr="蓝色面巾纸"/>
          <p:cNvSpPr>
            <a:spLocks/>
          </p:cNvSpPr>
          <p:nvPr/>
        </p:nvSpPr>
        <p:spPr bwMode="auto">
          <a:xfrm>
            <a:off x="1714500" y="73025"/>
            <a:ext cx="5689600" cy="641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Home work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P218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="" xmlns:p14="http://schemas.microsoft.com/office/powerpoint/2010/main" val="3373123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2376488" cy="476250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0806" name="Text Box 6"/>
          <p:cNvSpPr txBox="1">
            <a:spLocks noChangeArrowheads="1"/>
          </p:cNvSpPr>
          <p:nvPr/>
        </p:nvSpPr>
        <p:spPr bwMode="auto">
          <a:xfrm>
            <a:off x="812800" y="2133600"/>
            <a:ext cx="74676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460807" name="Text Box 7"/>
          <p:cNvSpPr txBox="1">
            <a:spLocks noChangeArrowheads="1"/>
          </p:cNvSpPr>
          <p:nvPr/>
        </p:nvSpPr>
        <p:spPr bwMode="auto">
          <a:xfrm>
            <a:off x="684213" y="3070225"/>
            <a:ext cx="6700837" cy="877888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0808" name="Text Box 8"/>
          <p:cNvSpPr txBox="1">
            <a:spLocks noChangeArrowheads="1"/>
          </p:cNvSpPr>
          <p:nvPr/>
        </p:nvSpPr>
        <p:spPr bwMode="auto">
          <a:xfrm>
            <a:off x="395288" y="4113213"/>
            <a:ext cx="8856662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=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)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460809" name="Text Box 9"/>
          <p:cNvSpPr txBox="1">
            <a:spLocks noChangeArrowheads="1"/>
          </p:cNvSpPr>
          <p:nvPr/>
        </p:nvSpPr>
        <p:spPr bwMode="auto">
          <a:xfrm>
            <a:off x="3565525" y="11112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1" i="0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i="0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10" name="Rectangle 10"/>
          <p:cNvSpPr>
            <a:spLocks noChangeArrowheads="1"/>
          </p:cNvSpPr>
          <p:nvPr/>
        </p:nvSpPr>
        <p:spPr bwMode="auto">
          <a:xfrm>
            <a:off x="539750" y="1141413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由于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i-1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460811" name="Object 11"/>
          <p:cNvGraphicFramePr>
            <a:graphicFrameLocks noChangeAspect="1"/>
          </p:cNvGraphicFramePr>
          <p:nvPr>
            <p:extLst/>
          </p:nvPr>
        </p:nvGraphicFramePr>
        <p:xfrm>
          <a:off x="4989513" y="1135063"/>
          <a:ext cx="2047875" cy="506412"/>
        </p:xfrm>
        <a:graphic>
          <a:graphicData uri="http://schemas.openxmlformats.org/presentationml/2006/ole">
            <p:oleObj spid="_x0000_s648194" name="Equation" r:id="rId3" imgW="1015920" imgH="253800" progId="Equation.DSMT4">
              <p:embed/>
            </p:oleObj>
          </a:graphicData>
        </a:graphic>
      </p:graphicFrame>
      <p:sp>
        <p:nvSpPr>
          <p:cNvPr id="460812" name="Rectangle 12"/>
          <p:cNvSpPr>
            <a:spLocks noChangeArrowheads="1"/>
          </p:cNvSpPr>
          <p:nvPr/>
        </p:nvSpPr>
        <p:spPr bwMode="auto">
          <a:xfrm>
            <a:off x="755650" y="1630363"/>
            <a:ext cx="2303463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13" name="Rectangle 13"/>
          <p:cNvSpPr>
            <a:spLocks noChangeArrowheads="1"/>
          </p:cNvSpPr>
          <p:nvPr/>
        </p:nvSpPr>
        <p:spPr bwMode="auto">
          <a:xfrm>
            <a:off x="755650" y="2528888"/>
            <a:ext cx="3455988" cy="5762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14" name="Rectangle 14"/>
          <p:cNvSpPr>
            <a:spLocks noChangeArrowheads="1"/>
          </p:cNvSpPr>
          <p:nvPr/>
        </p:nvSpPr>
        <p:spPr bwMode="auto">
          <a:xfrm>
            <a:off x="719138" y="3500438"/>
            <a:ext cx="5219700" cy="5762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15" name="Rectangle 15"/>
          <p:cNvSpPr>
            <a:spLocks noChangeArrowheads="1"/>
          </p:cNvSpPr>
          <p:nvPr/>
        </p:nvSpPr>
        <p:spPr bwMode="auto">
          <a:xfrm>
            <a:off x="682625" y="4943475"/>
            <a:ext cx="5834063" cy="5762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16" name="Rectangle 16"/>
          <p:cNvSpPr>
            <a:spLocks noChangeArrowheads="1"/>
          </p:cNvSpPr>
          <p:nvPr/>
        </p:nvSpPr>
        <p:spPr bwMode="auto">
          <a:xfrm>
            <a:off x="443346" y="5611813"/>
            <a:ext cx="845978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进位信号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只由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被加数、加数和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C-1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决定，而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与其它低位的进位无关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。提高了速度，但位数增加时，进位电路复杂度增加。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16" name="矩形 15"/>
          <p:cNvSpPr/>
          <p:nvPr/>
        </p:nvSpPr>
        <p:spPr>
          <a:xfrm>
            <a:off x="273603" y="71414"/>
            <a:ext cx="7298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上页图中的模块</a:t>
            </a:r>
            <a:r>
              <a:rPr lang="en-US" altLang="zh-CN" sz="2800" dirty="0" smtClean="0">
                <a:solidFill>
                  <a:srgbClr val="0000FF"/>
                </a:solidFill>
              </a:rPr>
              <a:t>5…</a:t>
            </a:r>
            <a:r>
              <a:rPr lang="zh-CN" altLang="en-US" sz="2800" dirty="0" smtClean="0">
                <a:solidFill>
                  <a:srgbClr val="0000FF"/>
                </a:solidFill>
              </a:rPr>
              <a:t>模块</a:t>
            </a:r>
            <a:r>
              <a:rPr lang="en-US" altLang="zh-CN" sz="2800" dirty="0" smtClean="0">
                <a:solidFill>
                  <a:srgbClr val="0000FF"/>
                </a:solidFill>
              </a:rPr>
              <a:t>8</a:t>
            </a:r>
            <a:r>
              <a:rPr lang="zh-CN" altLang="en-US" sz="2800" dirty="0" smtClean="0">
                <a:solidFill>
                  <a:srgbClr val="0000FF"/>
                </a:solidFill>
              </a:rPr>
              <a:t>是否可以并行计算？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9295" y="1692831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</a:rPr>
              <a:t>（</a:t>
            </a:r>
            <a:r>
              <a:rPr lang="en-US" altLang="zh-CN" dirty="0" smtClean="0">
                <a:solidFill>
                  <a:srgbClr val="FF00FF"/>
                </a:solidFill>
              </a:rPr>
              <a:t>1</a:t>
            </a:r>
            <a:r>
              <a:rPr lang="zh-CN" altLang="en-US" dirty="0" smtClean="0">
                <a:solidFill>
                  <a:srgbClr val="FF00FF"/>
                </a:solidFill>
              </a:rPr>
              <a:t>）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11845" y="2682637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</a:rPr>
              <a:t>（</a:t>
            </a:r>
            <a:r>
              <a:rPr lang="en-US" altLang="zh-CN" dirty="0" smtClean="0">
                <a:solidFill>
                  <a:srgbClr val="FF00FF"/>
                </a:solidFill>
              </a:rPr>
              <a:t>2</a:t>
            </a:r>
            <a:r>
              <a:rPr lang="zh-CN" altLang="en-US" dirty="0" smtClean="0">
                <a:solidFill>
                  <a:srgbClr val="FF00FF"/>
                </a:solidFill>
              </a:rPr>
              <a:t>）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99598" y="3674670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</a:rPr>
              <a:t>（</a:t>
            </a:r>
            <a:r>
              <a:rPr lang="en-US" altLang="zh-CN" dirty="0" smtClean="0">
                <a:solidFill>
                  <a:srgbClr val="FF00FF"/>
                </a:solidFill>
              </a:rPr>
              <a:t>3</a:t>
            </a:r>
            <a:r>
              <a:rPr lang="zh-CN" altLang="en-US" dirty="0" smtClean="0">
                <a:solidFill>
                  <a:srgbClr val="FF00FF"/>
                </a:solidFill>
              </a:rPr>
              <a:t>）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96352" y="5046940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</a:rPr>
              <a:t>（</a:t>
            </a:r>
            <a:r>
              <a:rPr lang="en-US" altLang="zh-CN" dirty="0" smtClean="0">
                <a:solidFill>
                  <a:srgbClr val="FF00FF"/>
                </a:solidFill>
              </a:rPr>
              <a:t>4</a:t>
            </a:r>
            <a:r>
              <a:rPr lang="zh-CN" altLang="en-US" dirty="0" smtClean="0">
                <a:solidFill>
                  <a:srgbClr val="FF00FF"/>
                </a:solidFill>
              </a:rPr>
              <a:t>）</a:t>
            </a:r>
            <a:endParaRPr lang="zh-CN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2513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20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20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5" grpId="0" animBg="1" autoUpdateAnimBg="0"/>
      <p:bldP spid="460806" grpId="0" autoUpdateAnimBg="0"/>
      <p:bldP spid="460807" grpId="0" animBg="1" autoUpdateAnimBg="0"/>
      <p:bldP spid="460808" grpId="0" autoUpdateAnimBg="0"/>
      <p:bldP spid="460809" grpId="0"/>
      <p:bldP spid="460810" grpId="0"/>
      <p:bldP spid="460816" grpId="0"/>
      <p:bldP spid="16" grpId="0"/>
      <p:bldP spid="2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420581" y="80169"/>
            <a:ext cx="304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超前进位产生电路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61838" name="Rectangle 1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1837" name="Object 13"/>
          <p:cNvGraphicFramePr>
            <a:graphicFrameLocks noChangeAspect="1"/>
          </p:cNvGraphicFramePr>
          <p:nvPr>
            <p:extLst/>
          </p:nvPr>
        </p:nvGraphicFramePr>
        <p:xfrm>
          <a:off x="251400" y="599282"/>
          <a:ext cx="4197350" cy="5616575"/>
        </p:xfrm>
        <a:graphic>
          <a:graphicData uri="http://schemas.openxmlformats.org/presentationml/2006/ole">
            <p:oleObj spid="_x0000_s649218" name="图片" r:id="rId3" imgW="2986430" imgH="3960205" progId="Word.Picture.8">
              <p:embed/>
            </p:oleObj>
          </a:graphicData>
        </a:graphic>
      </p:graphicFrame>
      <p:sp>
        <p:nvSpPr>
          <p:cNvPr id="461839" name="Rectangle 15"/>
          <p:cNvSpPr>
            <a:spLocks noChangeArrowheads="1"/>
          </p:cNvSpPr>
          <p:nvPr/>
        </p:nvSpPr>
        <p:spPr bwMode="auto">
          <a:xfrm>
            <a:off x="4391025" y="1196975"/>
            <a:ext cx="47529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集成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位超前进位加法器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74HC283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45100" y="2070100"/>
            <a:ext cx="2971800" cy="3552825"/>
            <a:chOff x="447" y="1236"/>
            <a:chExt cx="1872" cy="2238"/>
          </a:xfrm>
        </p:grpSpPr>
        <p:graphicFrame>
          <p:nvGraphicFramePr>
            <p:cNvPr id="46184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06808454"/>
                </p:ext>
              </p:extLst>
            </p:nvPr>
          </p:nvGraphicFramePr>
          <p:xfrm>
            <a:off x="474" y="1652"/>
            <a:ext cx="1747" cy="1822"/>
          </p:xfrm>
          <a:graphic>
            <a:graphicData uri="http://schemas.openxmlformats.org/presentationml/2006/ole">
              <p:oleObj spid="_x0000_s649219" name="图片" r:id="rId4" imgW="1318260" imgH="1606296" progId="Word.Picture.8">
                <p:embed/>
              </p:oleObj>
            </a:graphicData>
          </a:graphic>
        </p:graphicFrame>
        <p:sp>
          <p:nvSpPr>
            <p:cNvPr id="461842" name="Rectangle 18"/>
            <p:cNvSpPr>
              <a:spLocks noChangeArrowheads="1"/>
            </p:cNvSpPr>
            <p:nvPr/>
          </p:nvSpPr>
          <p:spPr bwMode="auto">
            <a:xfrm>
              <a:off x="447" y="1236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74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HC28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3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逻辑框图</a:t>
              </a: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1259632" y="5337212"/>
            <a:ext cx="1972540" cy="1110420"/>
          </a:xfrm>
          <a:prstGeom prst="rect">
            <a:avLst/>
          </a:prstGeom>
          <a:solidFill>
            <a:srgbClr val="CCFC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259632" y="4227550"/>
            <a:ext cx="1972541" cy="1058052"/>
          </a:xfrm>
          <a:prstGeom prst="rect">
            <a:avLst/>
          </a:prstGeom>
          <a:solidFill>
            <a:srgbClr val="CCFC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935597" y="2613024"/>
            <a:ext cx="2296576" cy="1562915"/>
          </a:xfrm>
          <a:prstGeom prst="rect">
            <a:avLst/>
          </a:prstGeom>
          <a:solidFill>
            <a:srgbClr val="CCFC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63588" y="619577"/>
            <a:ext cx="2368584" cy="1941836"/>
          </a:xfrm>
          <a:prstGeom prst="rect">
            <a:avLst/>
          </a:prstGeom>
          <a:solidFill>
            <a:srgbClr val="CCFC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4823" y="5702731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68234" y="4587737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706217" y="3206215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94739" y="1405829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318641" y="113952"/>
            <a:ext cx="48253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0000FF"/>
                </a:solidFill>
              </a:rPr>
              <a:t>模块</a:t>
            </a:r>
            <a:r>
              <a:rPr lang="en-US" altLang="zh-CN" sz="2400" dirty="0" smtClean="0">
                <a:solidFill>
                  <a:srgbClr val="0000FF"/>
                </a:solidFill>
              </a:rPr>
              <a:t>5…</a:t>
            </a:r>
            <a:r>
              <a:rPr lang="zh-CN" altLang="en-US" sz="2400" dirty="0" smtClean="0">
                <a:solidFill>
                  <a:srgbClr val="0000FF"/>
                </a:solidFill>
              </a:rPr>
              <a:t>模块</a:t>
            </a:r>
            <a:r>
              <a:rPr lang="en-US" altLang="zh-CN" sz="2400" dirty="0" smtClean="0">
                <a:solidFill>
                  <a:srgbClr val="0000FF"/>
                </a:solidFill>
              </a:rPr>
              <a:t>8</a:t>
            </a:r>
            <a:r>
              <a:rPr lang="zh-CN" altLang="en-US" sz="2400" dirty="0" smtClean="0">
                <a:solidFill>
                  <a:srgbClr val="0000FF"/>
                </a:solidFill>
              </a:rPr>
              <a:t>可以并行计算。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algn="l"/>
            <a:r>
              <a:rPr lang="zh-CN" altLang="en-US" sz="2400" dirty="0" smtClean="0">
                <a:solidFill>
                  <a:srgbClr val="0000FF"/>
                </a:solidFill>
              </a:rPr>
              <a:t>根据上页中的四个公式画出电路图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34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0" grpId="0"/>
      <p:bldP spid="461839" grpId="0"/>
      <p:bldP spid="2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19" name="Rectangle 23"/>
          <p:cNvSpPr>
            <a:spLocks noChangeArrowheads="1"/>
          </p:cNvSpPr>
          <p:nvPr/>
        </p:nvSpPr>
        <p:spPr bwMode="auto">
          <a:xfrm>
            <a:off x="714348" y="0"/>
            <a:ext cx="7010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超前进位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加法器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74LS283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的应用</a:t>
            </a:r>
          </a:p>
        </p:txBody>
      </p:sp>
      <p:sp>
        <p:nvSpPr>
          <p:cNvPr id="464920" name="Rectangle 24"/>
          <p:cNvSpPr>
            <a:spLocks noChangeArrowheads="1"/>
          </p:cNvSpPr>
          <p:nvPr/>
        </p:nvSpPr>
        <p:spPr bwMode="auto">
          <a:xfrm>
            <a:off x="756635" y="1386212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两片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74LS283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构成一个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位二进制数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加法器。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07604" y="2096852"/>
            <a:ext cx="6518275" cy="2881312"/>
            <a:chOff x="657" y="1525"/>
            <a:chExt cx="4106" cy="1815"/>
          </a:xfrm>
        </p:grpSpPr>
        <p:sp>
          <p:nvSpPr>
            <p:cNvPr id="464900" name="AutoShape 4"/>
            <p:cNvSpPr>
              <a:spLocks noChangeArrowheads="1"/>
            </p:cNvSpPr>
            <p:nvPr/>
          </p:nvSpPr>
          <p:spPr bwMode="auto">
            <a:xfrm>
              <a:off x="680" y="1525"/>
              <a:ext cx="4083" cy="181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01" name="AutoShape 5"/>
            <p:cNvSpPr>
              <a:spLocks noChangeArrowheads="1"/>
            </p:cNvSpPr>
            <p:nvPr/>
          </p:nvSpPr>
          <p:spPr bwMode="auto">
            <a:xfrm>
              <a:off x="1275" y="3056"/>
              <a:ext cx="936" cy="198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02" name="AutoShape 6"/>
            <p:cNvSpPr>
              <a:spLocks noChangeArrowheads="1"/>
            </p:cNvSpPr>
            <p:nvPr/>
          </p:nvSpPr>
          <p:spPr bwMode="auto">
            <a:xfrm>
              <a:off x="3061" y="3028"/>
              <a:ext cx="936" cy="198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03" name="Rectangle 7"/>
            <p:cNvSpPr>
              <a:spLocks noChangeArrowheads="1"/>
            </p:cNvSpPr>
            <p:nvPr/>
          </p:nvSpPr>
          <p:spPr bwMode="auto">
            <a:xfrm>
              <a:off x="1134" y="1688"/>
              <a:ext cx="170" cy="2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04" name="Rectangle 8"/>
            <p:cNvSpPr>
              <a:spLocks noChangeArrowheads="1"/>
            </p:cNvSpPr>
            <p:nvPr/>
          </p:nvSpPr>
          <p:spPr bwMode="auto">
            <a:xfrm>
              <a:off x="1928" y="1688"/>
              <a:ext cx="170" cy="2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05" name="Rectangle 9"/>
            <p:cNvSpPr>
              <a:spLocks noChangeArrowheads="1"/>
            </p:cNvSpPr>
            <p:nvPr/>
          </p:nvSpPr>
          <p:spPr bwMode="auto">
            <a:xfrm>
              <a:off x="964" y="1688"/>
              <a:ext cx="170" cy="2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06" name="Rectangle 10"/>
            <p:cNvSpPr>
              <a:spLocks noChangeArrowheads="1"/>
            </p:cNvSpPr>
            <p:nvPr/>
          </p:nvSpPr>
          <p:spPr bwMode="auto">
            <a:xfrm>
              <a:off x="1332" y="1688"/>
              <a:ext cx="170" cy="2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07" name="Rectangle 11"/>
            <p:cNvSpPr>
              <a:spLocks noChangeArrowheads="1"/>
            </p:cNvSpPr>
            <p:nvPr/>
          </p:nvSpPr>
          <p:spPr bwMode="auto">
            <a:xfrm>
              <a:off x="1701" y="1688"/>
              <a:ext cx="170" cy="2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08" name="Rectangle 12"/>
            <p:cNvSpPr>
              <a:spLocks noChangeArrowheads="1"/>
            </p:cNvSpPr>
            <p:nvPr/>
          </p:nvSpPr>
          <p:spPr bwMode="auto">
            <a:xfrm>
              <a:off x="2126" y="1688"/>
              <a:ext cx="170" cy="2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09" name="Rectangle 13"/>
            <p:cNvSpPr>
              <a:spLocks noChangeArrowheads="1"/>
            </p:cNvSpPr>
            <p:nvPr/>
          </p:nvSpPr>
          <p:spPr bwMode="auto">
            <a:xfrm>
              <a:off x="2835" y="1688"/>
              <a:ext cx="170" cy="2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10" name="Rectangle 14"/>
            <p:cNvSpPr>
              <a:spLocks noChangeArrowheads="1"/>
            </p:cNvSpPr>
            <p:nvPr/>
          </p:nvSpPr>
          <p:spPr bwMode="auto">
            <a:xfrm>
              <a:off x="3203" y="1688"/>
              <a:ext cx="170" cy="2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11" name="Rectangle 15"/>
            <p:cNvSpPr>
              <a:spLocks noChangeArrowheads="1"/>
            </p:cNvSpPr>
            <p:nvPr/>
          </p:nvSpPr>
          <p:spPr bwMode="auto">
            <a:xfrm>
              <a:off x="3600" y="1688"/>
              <a:ext cx="170" cy="2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12" name="Rectangle 16"/>
            <p:cNvSpPr>
              <a:spLocks noChangeArrowheads="1"/>
            </p:cNvSpPr>
            <p:nvPr/>
          </p:nvSpPr>
          <p:spPr bwMode="auto">
            <a:xfrm>
              <a:off x="3969" y="1688"/>
              <a:ext cx="170" cy="2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13" name="Rectangle 17"/>
            <p:cNvSpPr>
              <a:spLocks noChangeArrowheads="1"/>
            </p:cNvSpPr>
            <p:nvPr/>
          </p:nvSpPr>
          <p:spPr bwMode="auto">
            <a:xfrm>
              <a:off x="3005" y="1688"/>
              <a:ext cx="170" cy="2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14" name="Rectangle 18"/>
            <p:cNvSpPr>
              <a:spLocks noChangeArrowheads="1"/>
            </p:cNvSpPr>
            <p:nvPr/>
          </p:nvSpPr>
          <p:spPr bwMode="auto">
            <a:xfrm>
              <a:off x="3770" y="1688"/>
              <a:ext cx="170" cy="2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15" name="Rectangle 19"/>
            <p:cNvSpPr>
              <a:spLocks noChangeArrowheads="1"/>
            </p:cNvSpPr>
            <p:nvPr/>
          </p:nvSpPr>
          <p:spPr bwMode="auto">
            <a:xfrm>
              <a:off x="3402" y="1688"/>
              <a:ext cx="170" cy="2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16" name="Rectangle 20"/>
            <p:cNvSpPr>
              <a:spLocks noChangeArrowheads="1"/>
            </p:cNvSpPr>
            <p:nvPr/>
          </p:nvSpPr>
          <p:spPr bwMode="auto">
            <a:xfrm>
              <a:off x="1502" y="1688"/>
              <a:ext cx="170" cy="2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17" name="Rectangle 21"/>
            <p:cNvSpPr>
              <a:spLocks noChangeArrowheads="1"/>
            </p:cNvSpPr>
            <p:nvPr/>
          </p:nvSpPr>
          <p:spPr bwMode="auto">
            <a:xfrm>
              <a:off x="2296" y="1688"/>
              <a:ext cx="170" cy="2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18" name="Rectangle 22"/>
            <p:cNvSpPr>
              <a:spLocks noChangeArrowheads="1"/>
            </p:cNvSpPr>
            <p:nvPr/>
          </p:nvSpPr>
          <p:spPr bwMode="auto">
            <a:xfrm>
              <a:off x="4139" y="1688"/>
              <a:ext cx="170" cy="2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64921" name="Object 25"/>
            <p:cNvGraphicFramePr>
              <a:graphicFrameLocks noChangeAspect="1"/>
            </p:cNvGraphicFramePr>
            <p:nvPr/>
          </p:nvGraphicFramePr>
          <p:xfrm>
            <a:off x="657" y="1639"/>
            <a:ext cx="4026" cy="1603"/>
          </p:xfrm>
          <a:graphic>
            <a:graphicData uri="http://schemas.openxmlformats.org/presentationml/2006/ole">
              <p:oleObj spid="_x0000_s650242" name="图片" r:id="rId3" imgW="3124200" imgH="1251204" progId="Word.Picture.8">
                <p:embed/>
              </p:oleObj>
            </a:graphicData>
          </a:graphic>
        </p:graphicFrame>
        <p:sp>
          <p:nvSpPr>
            <p:cNvPr id="464922" name="Oval 26"/>
            <p:cNvSpPr>
              <a:spLocks noChangeArrowheads="1"/>
            </p:cNvSpPr>
            <p:nvPr/>
          </p:nvSpPr>
          <p:spPr bwMode="auto">
            <a:xfrm>
              <a:off x="4451" y="2375"/>
              <a:ext cx="256" cy="2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23" name="Line 27"/>
            <p:cNvSpPr>
              <a:spLocks noChangeShapeType="1"/>
            </p:cNvSpPr>
            <p:nvPr/>
          </p:nvSpPr>
          <p:spPr bwMode="auto">
            <a:xfrm flipH="1">
              <a:off x="2523" y="2489"/>
              <a:ext cx="2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793" y="2489"/>
              <a:ext cx="114" cy="510"/>
              <a:chOff x="130" y="3152"/>
              <a:chExt cx="114" cy="510"/>
            </a:xfrm>
          </p:grpSpPr>
          <p:sp>
            <p:nvSpPr>
              <p:cNvPr id="464925" name="Line 29"/>
              <p:cNvSpPr>
                <a:spLocks noChangeShapeType="1"/>
              </p:cNvSpPr>
              <p:nvPr/>
            </p:nvSpPr>
            <p:spPr bwMode="auto">
              <a:xfrm flipH="1">
                <a:off x="130" y="3152"/>
                <a:ext cx="11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26" name="Line 30"/>
              <p:cNvSpPr>
                <a:spLocks noChangeShapeType="1"/>
              </p:cNvSpPr>
              <p:nvPr/>
            </p:nvSpPr>
            <p:spPr bwMode="auto">
              <a:xfrm>
                <a:off x="130" y="3152"/>
                <a:ext cx="0" cy="51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4927" name="Rectangle 31"/>
          <p:cNvSpPr>
            <a:spLocks noChangeArrowheads="1"/>
          </p:cNvSpPr>
          <p:nvPr/>
        </p:nvSpPr>
        <p:spPr bwMode="auto">
          <a:xfrm>
            <a:off x="1080629" y="5270264"/>
            <a:ext cx="6637337" cy="47625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在片内是超前进位，而片与片之间是串行进位。</a:t>
            </a:r>
          </a:p>
        </p:txBody>
      </p:sp>
    </p:spTree>
    <p:extLst>
      <p:ext uri="{BB962C8B-B14F-4D97-AF65-F5344CB8AC3E}">
        <p14:creationId xmlns:p14="http://schemas.microsoft.com/office/powerpoint/2010/main" xmlns="" val="24141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20" grpId="0"/>
      <p:bldP spid="4649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9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542"/>
          <a:stretch>
            <a:fillRect/>
          </a:stretch>
        </p:blipFill>
        <p:spPr bwMode="auto">
          <a:xfrm>
            <a:off x="4994275" y="2422525"/>
            <a:ext cx="3465513" cy="28463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48263" y="2276475"/>
            <a:ext cx="1295400" cy="431800"/>
            <a:chOff x="2795" y="3379"/>
            <a:chExt cx="924" cy="255"/>
          </a:xfrm>
        </p:grpSpPr>
        <p:sp>
          <p:nvSpPr>
            <p:cNvPr id="465926" name="AutoShape 6"/>
            <p:cNvSpPr>
              <a:spLocks/>
            </p:cNvSpPr>
            <p:nvPr/>
          </p:nvSpPr>
          <p:spPr bwMode="auto">
            <a:xfrm rot="5400000">
              <a:off x="3245" y="3269"/>
              <a:ext cx="57" cy="674"/>
            </a:xfrm>
            <a:prstGeom prst="leftBrace">
              <a:avLst>
                <a:gd name="adj1" fmla="val 98538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5927" name="Text Box 7"/>
            <p:cNvSpPr txBox="1">
              <a:spLocks noChangeArrowheads="1"/>
            </p:cNvSpPr>
            <p:nvPr/>
          </p:nvSpPr>
          <p:spPr bwMode="auto">
            <a:xfrm>
              <a:off x="2795" y="3379"/>
              <a:ext cx="92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8421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码输入</a:t>
              </a:r>
            </a:p>
          </p:txBody>
        </p:sp>
      </p:grpSp>
      <p:sp>
        <p:nvSpPr>
          <p:cNvPr id="465928" name="AutoShape 8"/>
          <p:cNvSpPr>
            <a:spLocks/>
          </p:cNvSpPr>
          <p:nvPr/>
        </p:nvSpPr>
        <p:spPr bwMode="auto">
          <a:xfrm rot="16200000" flipV="1">
            <a:off x="6383337" y="4114801"/>
            <a:ext cx="61913" cy="1401762"/>
          </a:xfrm>
          <a:prstGeom prst="leftBrace">
            <a:avLst>
              <a:gd name="adj1" fmla="val 188674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5703888" y="4906963"/>
            <a:ext cx="150018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余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码输出</a:t>
            </a: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7243763" y="2541588"/>
            <a:ext cx="2667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48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5931" name="Text Box 11"/>
          <p:cNvSpPr txBox="1">
            <a:spLocks noChangeArrowheads="1"/>
          </p:cNvSpPr>
          <p:nvPr/>
        </p:nvSpPr>
        <p:spPr bwMode="auto">
          <a:xfrm>
            <a:off x="7513638" y="2541588"/>
            <a:ext cx="2682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48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5932" name="Text Box 12"/>
          <p:cNvSpPr txBox="1">
            <a:spLocks noChangeArrowheads="1"/>
          </p:cNvSpPr>
          <p:nvPr/>
        </p:nvSpPr>
        <p:spPr bwMode="auto">
          <a:xfrm>
            <a:off x="6704013" y="2541588"/>
            <a:ext cx="2682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48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6973888" y="2541588"/>
            <a:ext cx="2682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48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285720" y="52820"/>
            <a:ext cx="8643998" cy="59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74283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构成将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8421BCD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转换为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余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的码制转换电路 。</a:t>
            </a:r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582613" y="2259013"/>
            <a:ext cx="1125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8421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码</a:t>
            </a: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3198813" y="2259013"/>
            <a:ext cx="1125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余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码</a:t>
            </a:r>
          </a:p>
        </p:txBody>
      </p:sp>
      <p:sp>
        <p:nvSpPr>
          <p:cNvPr id="465937" name="Text Box 17"/>
          <p:cNvSpPr txBox="1">
            <a:spLocks noChangeArrowheads="1"/>
          </p:cNvSpPr>
          <p:nvPr/>
        </p:nvSpPr>
        <p:spPr bwMode="auto">
          <a:xfrm>
            <a:off x="627063" y="3001963"/>
            <a:ext cx="110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0000</a:t>
            </a:r>
          </a:p>
        </p:txBody>
      </p:sp>
      <p:sp>
        <p:nvSpPr>
          <p:cNvPr id="465938" name="Text Box 18"/>
          <p:cNvSpPr txBox="1">
            <a:spLocks noChangeArrowheads="1"/>
          </p:cNvSpPr>
          <p:nvPr/>
        </p:nvSpPr>
        <p:spPr bwMode="auto">
          <a:xfrm>
            <a:off x="627063" y="3498850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0001</a:t>
            </a:r>
          </a:p>
        </p:txBody>
      </p:sp>
      <p:sp>
        <p:nvSpPr>
          <p:cNvPr id="465939" name="Text Box 19"/>
          <p:cNvSpPr txBox="1">
            <a:spLocks noChangeArrowheads="1"/>
          </p:cNvSpPr>
          <p:nvPr/>
        </p:nvSpPr>
        <p:spPr bwMode="auto">
          <a:xfrm>
            <a:off x="627063" y="3998913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0010</a:t>
            </a:r>
          </a:p>
        </p:txBody>
      </p:sp>
      <p:sp>
        <p:nvSpPr>
          <p:cNvPr id="465940" name="Text Box 20"/>
          <p:cNvSpPr txBox="1">
            <a:spLocks noChangeArrowheads="1"/>
          </p:cNvSpPr>
          <p:nvPr/>
        </p:nvSpPr>
        <p:spPr bwMode="auto">
          <a:xfrm>
            <a:off x="3063875" y="3001963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0011</a:t>
            </a:r>
          </a:p>
        </p:txBody>
      </p:sp>
      <p:sp>
        <p:nvSpPr>
          <p:cNvPr id="465941" name="Text Box 21"/>
          <p:cNvSpPr txBox="1">
            <a:spLocks noChangeArrowheads="1"/>
          </p:cNvSpPr>
          <p:nvPr/>
        </p:nvSpPr>
        <p:spPr bwMode="auto">
          <a:xfrm>
            <a:off x="3063875" y="3500438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0100</a:t>
            </a:r>
          </a:p>
        </p:txBody>
      </p:sp>
      <p:sp>
        <p:nvSpPr>
          <p:cNvPr id="465942" name="Text Box 22"/>
          <p:cNvSpPr txBox="1">
            <a:spLocks noChangeArrowheads="1"/>
          </p:cNvSpPr>
          <p:nvPr/>
        </p:nvSpPr>
        <p:spPr bwMode="auto">
          <a:xfrm>
            <a:off x="3063875" y="3998913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0101</a:t>
            </a:r>
          </a:p>
        </p:txBody>
      </p:sp>
      <p:sp>
        <p:nvSpPr>
          <p:cNvPr id="465943" name="Text Box 23"/>
          <p:cNvSpPr txBox="1">
            <a:spLocks noChangeArrowheads="1"/>
          </p:cNvSpPr>
          <p:nvPr/>
        </p:nvSpPr>
        <p:spPr bwMode="auto">
          <a:xfrm>
            <a:off x="762000" y="4598988"/>
            <a:ext cx="7302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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65944" name="Text Box 24"/>
          <p:cNvSpPr txBox="1">
            <a:spLocks noChangeArrowheads="1"/>
          </p:cNvSpPr>
          <p:nvPr/>
        </p:nvSpPr>
        <p:spPr bwMode="auto">
          <a:xfrm>
            <a:off x="3063875" y="4598988"/>
            <a:ext cx="7302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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65945" name="Text Box 25"/>
          <p:cNvSpPr txBox="1">
            <a:spLocks noChangeArrowheads="1"/>
          </p:cNvSpPr>
          <p:nvPr/>
        </p:nvSpPr>
        <p:spPr bwMode="auto">
          <a:xfrm>
            <a:off x="1824038" y="2979738"/>
            <a:ext cx="900112" cy="3952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+0011</a:t>
            </a:r>
          </a:p>
        </p:txBody>
      </p:sp>
      <p:sp>
        <p:nvSpPr>
          <p:cNvPr id="465946" name="Text Box 26"/>
          <p:cNvSpPr txBox="1">
            <a:spLocks noChangeArrowheads="1"/>
          </p:cNvSpPr>
          <p:nvPr/>
        </p:nvSpPr>
        <p:spPr bwMode="auto">
          <a:xfrm>
            <a:off x="1824038" y="3473450"/>
            <a:ext cx="900112" cy="3952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+0011</a:t>
            </a:r>
          </a:p>
        </p:txBody>
      </p:sp>
      <p:sp>
        <p:nvSpPr>
          <p:cNvPr id="465947" name="Text Box 27"/>
          <p:cNvSpPr txBox="1">
            <a:spLocks noChangeArrowheads="1"/>
          </p:cNvSpPr>
          <p:nvPr/>
        </p:nvSpPr>
        <p:spPr bwMode="auto">
          <a:xfrm>
            <a:off x="1824038" y="3968750"/>
            <a:ext cx="900112" cy="3952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+0011</a:t>
            </a:r>
          </a:p>
        </p:txBody>
      </p:sp>
      <p:sp>
        <p:nvSpPr>
          <p:cNvPr id="465948" name="Text Box 28"/>
          <p:cNvSpPr txBox="1">
            <a:spLocks noChangeArrowheads="1"/>
          </p:cNvSpPr>
          <p:nvPr/>
        </p:nvSpPr>
        <p:spPr bwMode="auto">
          <a:xfrm>
            <a:off x="5173663" y="3662363"/>
            <a:ext cx="5397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</a:t>
            </a:r>
          </a:p>
        </p:txBody>
      </p:sp>
      <p:sp>
        <p:nvSpPr>
          <p:cNvPr id="465949" name="Oval 29"/>
          <p:cNvSpPr>
            <a:spLocks noChangeArrowheads="1"/>
          </p:cNvSpPr>
          <p:nvPr/>
        </p:nvSpPr>
        <p:spPr bwMode="auto">
          <a:xfrm>
            <a:off x="8174038" y="3679825"/>
            <a:ext cx="269875" cy="269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5850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46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465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4659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465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4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46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4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4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4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500"/>
                                        <p:tgtEl>
                                          <p:spTgt spid="46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4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9" grpId="0"/>
      <p:bldP spid="465930" grpId="0"/>
      <p:bldP spid="465931" grpId="0"/>
      <p:bldP spid="465932" grpId="0"/>
      <p:bldP spid="465933" grpId="0"/>
      <p:bldP spid="465935" grpId="0"/>
      <p:bldP spid="465936" grpId="0"/>
      <p:bldP spid="465937" grpId="0"/>
      <p:bldP spid="465938" grpId="0"/>
      <p:bldP spid="465939" grpId="0"/>
      <p:bldP spid="465940" grpId="0"/>
      <p:bldP spid="465943" grpId="0"/>
      <p:bldP spid="465944" grpId="0"/>
      <p:bldP spid="465945" grpId="0" animBg="1"/>
      <p:bldP spid="465946" grpId="0" animBg="1"/>
      <p:bldP spid="4659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971550" y="1123950"/>
            <a:ext cx="5113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28528" bIns="228528" anchor="ctr">
            <a:spAutoFit/>
          </a:bodyPr>
          <a:lstStyle/>
          <a:p>
            <a:pPr algn="l"/>
            <a:r>
              <a:rPr kumimoji="1"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4.5  </a:t>
            </a:r>
            <a:r>
              <a:rPr kumimoji="1" lang="zh-CN" altLang="en-US" sz="36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组合可编程逻辑器件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827088" y="2413000"/>
            <a:ext cx="6500812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28528" bIns="228528" anchor="ctr">
            <a:spAutoFit/>
          </a:bodyPr>
          <a:lstStyle/>
          <a:p>
            <a:pPr algn="l"/>
            <a:r>
              <a:rPr kumimoji="1"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4.5.1  PLD</a:t>
            </a:r>
            <a:r>
              <a:rPr kumimoji="1" lang="zh-CN" altLang="en-US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的结构、表示方法及分类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827088" y="3387725"/>
            <a:ext cx="568483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28528" bIns="228528" anchor="ctr">
            <a:spAutoFit/>
          </a:bodyPr>
          <a:lstStyle/>
          <a:p>
            <a:pPr algn="l"/>
            <a:r>
              <a:rPr kumimoji="1"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4.5.2  </a:t>
            </a:r>
            <a:r>
              <a:rPr kumimoji="1" lang="zh-CN" altLang="en-US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组合逻辑电路的</a:t>
            </a:r>
            <a:r>
              <a:rPr kumimoji="1"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PLD</a:t>
            </a:r>
            <a:r>
              <a:rPr kumimoji="1" lang="zh-CN" altLang="en-US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实现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62" name="Rectangle 18"/>
          <p:cNvSpPr>
            <a:spLocks noChangeArrowheads="1"/>
          </p:cNvSpPr>
          <p:nvPr/>
        </p:nvSpPr>
        <p:spPr bwMode="auto">
          <a:xfrm>
            <a:off x="755650" y="1052513"/>
            <a:ext cx="5113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28528" bIns="228528" anchor="ctr">
            <a:spAutoFit/>
          </a:bodyPr>
          <a:lstStyle/>
          <a:p>
            <a:pPr algn="l"/>
            <a:r>
              <a:rPr kumimoji="1"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4.5  </a:t>
            </a:r>
            <a:r>
              <a:rPr kumimoji="1" lang="zh-CN" altLang="en-US" sz="36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组合可编程逻辑器件</a:t>
            </a:r>
          </a:p>
        </p:txBody>
      </p:sp>
      <p:sp>
        <p:nvSpPr>
          <p:cNvPr id="364563" name="Rectangle 19"/>
          <p:cNvSpPr>
            <a:spLocks noChangeArrowheads="1"/>
          </p:cNvSpPr>
          <p:nvPr/>
        </p:nvSpPr>
        <p:spPr bwMode="auto">
          <a:xfrm>
            <a:off x="395288" y="2636838"/>
            <a:ext cx="8308975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80000"/>
              </a:lnSpc>
            </a:pPr>
            <a:r>
              <a:rPr kumimoji="1" lang="zh-CN" altLang="en-US" sz="2800" dirty="0">
                <a:solidFill>
                  <a:srgbClr val="FF00FF"/>
                </a:solidFill>
                <a:ea typeface="楷体_GB2312" pitchFamily="49" charset="-122"/>
              </a:rPr>
              <a:t>可编程逻辑器件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是一种可以由</a:t>
            </a:r>
            <a:r>
              <a:rPr kumimoji="1" lang="zh-CN" altLang="en-US" sz="2800" dirty="0">
                <a:solidFill>
                  <a:srgbClr val="FF00FF"/>
                </a:solidFill>
                <a:ea typeface="楷体_GB2312" pitchFamily="49" charset="-122"/>
              </a:rPr>
              <a:t>用户定义和设置</a:t>
            </a:r>
          </a:p>
          <a:p>
            <a:pPr algn="l">
              <a:lnSpc>
                <a:spcPct val="180000"/>
              </a:lnSpc>
            </a:pPr>
            <a:r>
              <a:rPr kumimoji="1" lang="zh-CN" altLang="en-US" sz="2800" dirty="0">
                <a:solidFill>
                  <a:srgbClr val="FF00FF"/>
                </a:solidFill>
                <a:ea typeface="楷体_GB2312" pitchFamily="49" charset="-122"/>
              </a:rPr>
              <a:t>逻辑功能</a:t>
            </a: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的器件。该类器件具有逻辑功能实现</a:t>
            </a:r>
          </a:p>
          <a:p>
            <a:pPr algn="l">
              <a:lnSpc>
                <a:spcPct val="180000"/>
              </a:lnSpc>
            </a:pPr>
            <a:r>
              <a:rPr kumimoji="1"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灵活、集成度高、处理速度快和可靠性高等特点。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22" name="Text Box 54"/>
          <p:cNvSpPr txBox="1">
            <a:spLocks noChangeArrowheads="1"/>
          </p:cNvSpPr>
          <p:nvPr/>
        </p:nvSpPr>
        <p:spPr bwMode="auto">
          <a:xfrm>
            <a:off x="785786" y="142852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4.5.1  PLD</a:t>
            </a:r>
            <a:r>
              <a:rPr kumimoji="1" lang="zh-CN" altLang="en-US" sz="32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的结构、表示方法及分类</a:t>
            </a:r>
          </a:p>
        </p:txBody>
      </p:sp>
      <p:sp>
        <p:nvSpPr>
          <p:cNvPr id="365623" name="Rectangle 55"/>
          <p:cNvSpPr>
            <a:spLocks noChangeArrowheads="1"/>
          </p:cNvSpPr>
          <p:nvPr/>
        </p:nvSpPr>
        <p:spPr bwMode="auto">
          <a:xfrm>
            <a:off x="3429000" y="3435350"/>
            <a:ext cx="838200" cy="1371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与门</a:t>
            </a:r>
          </a:p>
          <a:p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阵列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5624" name="Rectangle 56"/>
          <p:cNvSpPr>
            <a:spLocks noChangeArrowheads="1"/>
          </p:cNvSpPr>
          <p:nvPr/>
        </p:nvSpPr>
        <p:spPr bwMode="auto">
          <a:xfrm>
            <a:off x="5257800" y="3435350"/>
            <a:ext cx="838200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或门</a:t>
            </a:r>
            <a:endParaRPr kumimoji="1" lang="zh-CN" altLang="en-US" sz="2400" b="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阵列</a:t>
            </a:r>
            <a:endParaRPr kumimoji="1"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5625" name="AutoShape 57"/>
          <p:cNvSpPr>
            <a:spLocks noChangeArrowheads="1"/>
          </p:cNvSpPr>
          <p:nvPr/>
        </p:nvSpPr>
        <p:spPr bwMode="auto">
          <a:xfrm>
            <a:off x="4267200" y="3816350"/>
            <a:ext cx="990600" cy="685800"/>
          </a:xfrm>
          <a:prstGeom prst="rightArrow">
            <a:avLst>
              <a:gd name="adj1" fmla="val 50000"/>
              <a:gd name="adj2" fmla="val 36111"/>
            </a:avLst>
          </a:prstGeom>
          <a:solidFill>
            <a:srgbClr val="F9B1E4"/>
          </a:solidFill>
          <a:ln w="38100">
            <a:solidFill>
              <a:srgbClr val="F9B1E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乘积项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5626" name="AutoShape 58"/>
          <p:cNvSpPr>
            <a:spLocks noChangeArrowheads="1"/>
          </p:cNvSpPr>
          <p:nvPr/>
        </p:nvSpPr>
        <p:spPr bwMode="auto">
          <a:xfrm>
            <a:off x="6096000" y="381635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rgbClr val="F9B1E4"/>
          </a:solidFill>
          <a:ln w="38100">
            <a:solidFill>
              <a:srgbClr val="F9B1E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和项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5627" name="Rectangle 59"/>
          <p:cNvSpPr>
            <a:spLocks noChangeArrowheads="1"/>
          </p:cNvSpPr>
          <p:nvPr/>
        </p:nvSpPr>
        <p:spPr bwMode="auto">
          <a:xfrm>
            <a:off x="3200400" y="3206750"/>
            <a:ext cx="3048000" cy="1828800"/>
          </a:xfrm>
          <a:prstGeom prst="rect">
            <a:avLst/>
          </a:prstGeom>
          <a:noFill/>
          <a:ln w="19050">
            <a:solidFill>
              <a:srgbClr val="E507BB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GB" altLang="zh-CN" sz="2400" b="0">
              <a:solidFill>
                <a:srgbClr val="4F899D"/>
              </a:solidFill>
              <a:latin typeface="Tahoma" panose="020B0604030504040204" pitchFamily="34" charset="0"/>
            </a:endParaRPr>
          </a:p>
        </p:txBody>
      </p:sp>
      <p:sp>
        <p:nvSpPr>
          <p:cNvPr id="365628" name="AutoShape 60"/>
          <p:cNvSpPr>
            <a:spLocks noChangeArrowheads="1"/>
          </p:cNvSpPr>
          <p:nvPr/>
        </p:nvSpPr>
        <p:spPr bwMode="auto">
          <a:xfrm>
            <a:off x="4648200" y="2139950"/>
            <a:ext cx="1676400" cy="762000"/>
          </a:xfrm>
          <a:prstGeom prst="wedgeRoundRectCallout">
            <a:avLst>
              <a:gd name="adj1" fmla="val -55116"/>
              <a:gd name="adj2" fmla="val 97083"/>
              <a:gd name="adj3" fmla="val 16667"/>
            </a:avLst>
          </a:prstGeom>
          <a:solidFill>
            <a:srgbClr val="3399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990033"/>
                </a:solidFill>
                <a:latin typeface="Times New Roman" panose="02020603050405020304" pitchFamily="18" charset="0"/>
              </a:rPr>
              <a:t>PLD</a:t>
            </a:r>
            <a:r>
              <a:rPr kumimoji="1" lang="zh-CN" altLang="zh-CN" sz="2400">
                <a:solidFill>
                  <a:srgbClr val="990033"/>
                </a:solidFill>
                <a:latin typeface="Times New Roman" panose="02020603050405020304" pitchFamily="18" charset="0"/>
              </a:rPr>
              <a:t>主体</a:t>
            </a:r>
            <a:endParaRPr kumimoji="1" lang="zh-CN" altLang="en-US" sz="240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5629" name="Rectangle 61"/>
          <p:cNvSpPr>
            <a:spLocks noChangeArrowheads="1"/>
          </p:cNvSpPr>
          <p:nvPr/>
        </p:nvSpPr>
        <p:spPr bwMode="auto">
          <a:xfrm>
            <a:off x="1600200" y="3435350"/>
            <a:ext cx="838200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输入</a:t>
            </a:r>
          </a:p>
          <a:p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电路</a:t>
            </a:r>
            <a:endParaRPr kumimoji="1" lang="zh-CN" altLang="en-US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5630" name="AutoShape 62"/>
          <p:cNvSpPr>
            <a:spLocks noChangeArrowheads="1"/>
          </p:cNvSpPr>
          <p:nvPr/>
        </p:nvSpPr>
        <p:spPr bwMode="auto">
          <a:xfrm>
            <a:off x="457200" y="343535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9B1E4"/>
          </a:solidFill>
          <a:ln w="38100">
            <a:solidFill>
              <a:srgbClr val="F9B1E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输入信号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5631" name="AutoShape 63"/>
          <p:cNvSpPr>
            <a:spLocks noChangeArrowheads="1"/>
          </p:cNvSpPr>
          <p:nvPr/>
        </p:nvSpPr>
        <p:spPr bwMode="auto">
          <a:xfrm>
            <a:off x="2438400" y="3816350"/>
            <a:ext cx="990600" cy="685800"/>
          </a:xfrm>
          <a:prstGeom prst="rightArrow">
            <a:avLst>
              <a:gd name="adj1" fmla="val 50000"/>
              <a:gd name="adj2" fmla="val 51157"/>
            </a:avLst>
          </a:prstGeom>
          <a:solidFill>
            <a:srgbClr val="F9B1E4"/>
          </a:solidFill>
          <a:ln w="38100">
            <a:solidFill>
              <a:srgbClr val="F9B1E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互补</a:t>
            </a:r>
            <a:endParaRPr kumimoji="1" lang="zh-CN" altLang="en-US" sz="2000" b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kumimoji="1" lang="zh-CN" altLang="en-US" sz="2000" b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kumimoji="1" lang="zh-CN" altLang="en-US" sz="2000" b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输入</a:t>
            </a:r>
            <a:endParaRPr kumimoji="1" lang="zh-CN" altLang="en-US" sz="2400" b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5632" name="Rectangle 64"/>
          <p:cNvSpPr>
            <a:spLocks noChangeArrowheads="1"/>
          </p:cNvSpPr>
          <p:nvPr/>
        </p:nvSpPr>
        <p:spPr bwMode="auto">
          <a:xfrm>
            <a:off x="6934200" y="3435350"/>
            <a:ext cx="838200" cy="1371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</a:p>
          <a:p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电路</a:t>
            </a:r>
            <a:endParaRPr kumimoji="1" lang="zh-CN" altLang="en-US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5633" name="AutoShape 65"/>
          <p:cNvSpPr>
            <a:spLocks noChangeArrowheads="1"/>
          </p:cNvSpPr>
          <p:nvPr/>
        </p:nvSpPr>
        <p:spPr bwMode="auto">
          <a:xfrm>
            <a:off x="7772400" y="335915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9B1E4"/>
          </a:solidFill>
          <a:ln w="38100">
            <a:solidFill>
              <a:srgbClr val="F9B1E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输出函数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914400" y="4349750"/>
            <a:ext cx="7620000" cy="1600200"/>
            <a:chOff x="576" y="3024"/>
            <a:chExt cx="4800" cy="960"/>
          </a:xfrm>
        </p:grpSpPr>
        <p:sp>
          <p:nvSpPr>
            <p:cNvPr id="365635" name="Line 67"/>
            <p:cNvSpPr>
              <a:spLocks noChangeShapeType="1"/>
            </p:cNvSpPr>
            <p:nvPr/>
          </p:nvSpPr>
          <p:spPr bwMode="auto">
            <a:xfrm>
              <a:off x="4896" y="3024"/>
              <a:ext cx="48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636" name="Line 68"/>
            <p:cNvSpPr>
              <a:spLocks noChangeShapeType="1"/>
            </p:cNvSpPr>
            <p:nvPr/>
          </p:nvSpPr>
          <p:spPr bwMode="auto">
            <a:xfrm>
              <a:off x="5376" y="3024"/>
              <a:ext cx="0" cy="96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637" name="Line 69"/>
            <p:cNvSpPr>
              <a:spLocks noChangeShapeType="1"/>
            </p:cNvSpPr>
            <p:nvPr/>
          </p:nvSpPr>
          <p:spPr bwMode="auto">
            <a:xfrm>
              <a:off x="4896" y="3216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638" name="Line 70"/>
            <p:cNvSpPr>
              <a:spLocks noChangeShapeType="1"/>
            </p:cNvSpPr>
            <p:nvPr/>
          </p:nvSpPr>
          <p:spPr bwMode="auto">
            <a:xfrm>
              <a:off x="5184" y="3216"/>
              <a:ext cx="0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639" name="Line 71"/>
            <p:cNvSpPr>
              <a:spLocks noChangeShapeType="1"/>
            </p:cNvSpPr>
            <p:nvPr/>
          </p:nvSpPr>
          <p:spPr bwMode="auto">
            <a:xfrm flipH="1">
              <a:off x="768" y="3792"/>
              <a:ext cx="44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640" name="Line 72"/>
            <p:cNvSpPr>
              <a:spLocks noChangeShapeType="1"/>
            </p:cNvSpPr>
            <p:nvPr/>
          </p:nvSpPr>
          <p:spPr bwMode="auto">
            <a:xfrm flipV="1">
              <a:off x="768" y="3216"/>
              <a:ext cx="0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641" name="Line 73"/>
            <p:cNvSpPr>
              <a:spLocks noChangeShapeType="1"/>
            </p:cNvSpPr>
            <p:nvPr/>
          </p:nvSpPr>
          <p:spPr bwMode="auto">
            <a:xfrm>
              <a:off x="768" y="3216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642" name="Line 74"/>
            <p:cNvSpPr>
              <a:spLocks noChangeShapeType="1"/>
            </p:cNvSpPr>
            <p:nvPr/>
          </p:nvSpPr>
          <p:spPr bwMode="auto">
            <a:xfrm flipH="1">
              <a:off x="576" y="3024"/>
              <a:ext cx="4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643" name="Line 75"/>
            <p:cNvSpPr>
              <a:spLocks noChangeShapeType="1"/>
            </p:cNvSpPr>
            <p:nvPr/>
          </p:nvSpPr>
          <p:spPr bwMode="auto">
            <a:xfrm>
              <a:off x="576" y="3024"/>
              <a:ext cx="0" cy="9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644" name="Line 76"/>
            <p:cNvSpPr>
              <a:spLocks noChangeShapeType="1"/>
            </p:cNvSpPr>
            <p:nvPr/>
          </p:nvSpPr>
          <p:spPr bwMode="auto">
            <a:xfrm>
              <a:off x="576" y="3984"/>
              <a:ext cx="48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1447800" y="5553075"/>
            <a:ext cx="5105400" cy="396875"/>
            <a:chOff x="912" y="3744"/>
            <a:chExt cx="3216" cy="250"/>
          </a:xfrm>
        </p:grpSpPr>
        <p:sp>
          <p:nvSpPr>
            <p:cNvPr id="365646" name="Line 78"/>
            <p:cNvSpPr>
              <a:spLocks noChangeShapeType="1"/>
            </p:cNvSpPr>
            <p:nvPr/>
          </p:nvSpPr>
          <p:spPr bwMode="auto">
            <a:xfrm flipH="1">
              <a:off x="2016" y="3888"/>
              <a:ext cx="211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647" name="Text Box 79"/>
            <p:cNvSpPr txBox="1">
              <a:spLocks noChangeArrowheads="1"/>
            </p:cNvSpPr>
            <p:nvPr/>
          </p:nvSpPr>
          <p:spPr bwMode="auto">
            <a:xfrm>
              <a:off x="912" y="3744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反馈输入信号</a:t>
              </a:r>
              <a:endParaRPr kumimoji="1" lang="zh-CN" altLang="en-US" sz="2000" b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65648" name="AutoShape 80"/>
          <p:cNvSpPr>
            <a:spLocks noChangeArrowheads="1"/>
          </p:cNvSpPr>
          <p:nvPr/>
        </p:nvSpPr>
        <p:spPr bwMode="auto">
          <a:xfrm>
            <a:off x="3132138" y="2060575"/>
            <a:ext cx="4827587" cy="917575"/>
          </a:xfrm>
          <a:prstGeom prst="wedgeRoundRectCallout">
            <a:avLst>
              <a:gd name="adj1" fmla="val 36255"/>
              <a:gd name="adj2" fmla="val 122144"/>
              <a:gd name="adj3" fmla="val 16667"/>
            </a:avLst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buFontTx/>
              <a:buChar char="•"/>
            </a:pPr>
            <a:r>
              <a:rPr kumimoji="1" lang="en-US" altLang="zh-CN" sz="2000" dirty="0">
                <a:solidFill>
                  <a:srgbClr val="990033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可由</a:t>
            </a:r>
            <a:r>
              <a:rPr kumimoji="1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或阵列</a:t>
            </a:r>
            <a:r>
              <a:rPr kumimoji="1" lang="zh-CN" altLang="en-US" sz="20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直接输出，构成</a:t>
            </a:r>
            <a:r>
              <a:rPr kumimoji="1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组合</a:t>
            </a:r>
            <a:r>
              <a:rPr kumimoji="1" lang="zh-CN" altLang="en-US" sz="20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输出；</a:t>
            </a:r>
          </a:p>
          <a:p>
            <a:pPr algn="just">
              <a:buFontTx/>
              <a:buChar char="•"/>
            </a:pPr>
            <a:r>
              <a:rPr kumimoji="1" lang="zh-CN" altLang="en-US" sz="20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通过</a:t>
            </a:r>
            <a:r>
              <a:rPr kumimoji="1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寄存器输出</a:t>
            </a:r>
            <a:r>
              <a:rPr kumimoji="1" lang="zh-CN" altLang="en-US" sz="20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，构成</a:t>
            </a:r>
            <a:r>
              <a:rPr kumimoji="1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时序</a:t>
            </a:r>
            <a:r>
              <a:rPr kumimoji="1" lang="zh-CN" altLang="en-US" sz="20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方式输出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65649" name="Text Box 81"/>
          <p:cNvSpPr txBox="1">
            <a:spLocks noChangeArrowheads="1"/>
          </p:cNvSpPr>
          <p:nvPr/>
        </p:nvSpPr>
        <p:spPr bwMode="auto">
          <a:xfrm>
            <a:off x="323850" y="1412875"/>
            <a:ext cx="367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PLD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的基本结构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65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2" grpId="0" autoUpdateAnimBg="0"/>
      <p:bldP spid="365623" grpId="0" animBg="1" autoUpdateAnimBg="0"/>
      <p:bldP spid="365624" grpId="0" animBg="1" autoUpdateAnimBg="0"/>
      <p:bldP spid="365625" grpId="0" animBg="1" autoUpdateAnimBg="0"/>
      <p:bldP spid="365626" grpId="0" animBg="1" autoUpdateAnimBg="0"/>
      <p:bldP spid="365627" grpId="0" animBg="1" autoUpdateAnimBg="0"/>
      <p:bldP spid="365628" grpId="0" animBg="1" autoUpdateAnimBg="0"/>
      <p:bldP spid="365629" grpId="0" animBg="1" autoUpdateAnimBg="0"/>
      <p:bldP spid="365630" grpId="0" animBg="1" autoUpdateAnimBg="0"/>
      <p:bldP spid="365631" grpId="0" animBg="1" autoUpdateAnimBg="0"/>
      <p:bldP spid="365632" grpId="0" animBg="1" autoUpdateAnimBg="0"/>
      <p:bldP spid="365633" grpId="0" animBg="1" autoUpdateAnimBg="0"/>
      <p:bldP spid="36564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6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9495145"/>
              </p:ext>
            </p:extLst>
          </p:nvPr>
        </p:nvGraphicFramePr>
        <p:xfrm>
          <a:off x="4355851" y="1340768"/>
          <a:ext cx="4392613" cy="4105275"/>
        </p:xfrm>
        <a:graphic>
          <a:graphicData uri="http://schemas.openxmlformats.org/presentationml/2006/ole">
            <p:oleObj spid="_x0000_s651266" name="Picture" r:id="rId4" imgW="1914120" imgH="2277000" progId="Word.Picture.8">
              <p:embed/>
            </p:oleObj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5929" y="2385343"/>
            <a:ext cx="3959081" cy="1936750"/>
            <a:chOff x="-204" y="1820"/>
            <a:chExt cx="2967" cy="1220"/>
          </a:xfrm>
        </p:grpSpPr>
        <p:sp>
          <p:nvSpPr>
            <p:cNvPr id="366614" name="Rectangle 22"/>
            <p:cNvSpPr>
              <a:spLocks noChangeArrowheads="1"/>
            </p:cNvSpPr>
            <p:nvPr/>
          </p:nvSpPr>
          <p:spPr bwMode="auto">
            <a:xfrm>
              <a:off x="484" y="2032"/>
              <a:ext cx="528" cy="8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 dirty="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与门</a:t>
              </a:r>
            </a:p>
            <a:p>
              <a:r>
                <a:rPr kumimoji="1" lang="zh-CN" altLang="en-US" sz="2400" dirty="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阵列</a:t>
              </a:r>
              <a:endParaRPr kumimoji="1" lang="zh-CN" altLang="en-US" dirty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6615" name="Rectangle 23"/>
            <p:cNvSpPr>
              <a:spLocks noChangeArrowheads="1"/>
            </p:cNvSpPr>
            <p:nvPr/>
          </p:nvSpPr>
          <p:spPr bwMode="auto">
            <a:xfrm>
              <a:off x="1636" y="2032"/>
              <a:ext cx="528" cy="8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或门</a:t>
              </a:r>
              <a:endParaRPr kumimoji="1" lang="zh-CN" altLang="en-US" sz="2400" b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kumimoji="1" lang="zh-CN" altLang="en-US" sz="240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阵列</a:t>
              </a:r>
              <a:endParaRPr kumimoji="1" lang="zh-CN" altLang="en-US" b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6616" name="AutoShape 24"/>
            <p:cNvSpPr>
              <a:spLocks noChangeArrowheads="1"/>
            </p:cNvSpPr>
            <p:nvPr/>
          </p:nvSpPr>
          <p:spPr bwMode="auto">
            <a:xfrm>
              <a:off x="1012" y="2272"/>
              <a:ext cx="624" cy="432"/>
            </a:xfrm>
            <a:prstGeom prst="rightArrow">
              <a:avLst>
                <a:gd name="adj1" fmla="val 50000"/>
                <a:gd name="adj2" fmla="val 36111"/>
              </a:avLst>
            </a:prstGeom>
            <a:noFill/>
            <a:ln w="38100">
              <a:solidFill>
                <a:srgbClr val="CC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乘积项</a:t>
              </a:r>
              <a:endPara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6617" name="Rectangle 25"/>
            <p:cNvSpPr>
              <a:spLocks noChangeArrowheads="1"/>
            </p:cNvSpPr>
            <p:nvPr/>
          </p:nvSpPr>
          <p:spPr bwMode="auto">
            <a:xfrm>
              <a:off x="-204" y="1820"/>
              <a:ext cx="2967" cy="1220"/>
            </a:xfrm>
            <a:prstGeom prst="rect">
              <a:avLst/>
            </a:prstGeom>
            <a:noFill/>
            <a:ln w="28575">
              <a:solidFill>
                <a:srgbClr val="E507BB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GB" altLang="zh-CN" sz="2400" b="0">
                <a:solidFill>
                  <a:srgbClr val="4F899D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6618" name="AutoShape 26"/>
            <p:cNvSpPr>
              <a:spLocks noChangeArrowheads="1"/>
            </p:cNvSpPr>
            <p:nvPr/>
          </p:nvSpPr>
          <p:spPr bwMode="auto">
            <a:xfrm>
              <a:off x="2154" y="2205"/>
              <a:ext cx="528" cy="482"/>
            </a:xfrm>
            <a:prstGeom prst="rightArrow">
              <a:avLst>
                <a:gd name="adj1" fmla="val 50000"/>
                <a:gd name="adj2" fmla="val 27386"/>
              </a:avLst>
            </a:prstGeom>
            <a:noFill/>
            <a:ln w="38100">
              <a:solidFill>
                <a:srgbClr val="CC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和项</a:t>
              </a:r>
              <a:endPara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6619" name="AutoShape 27"/>
            <p:cNvSpPr>
              <a:spLocks noChangeArrowheads="1"/>
            </p:cNvSpPr>
            <p:nvPr/>
          </p:nvSpPr>
          <p:spPr bwMode="auto">
            <a:xfrm>
              <a:off x="-44" y="2329"/>
              <a:ext cx="509" cy="318"/>
            </a:xfrm>
            <a:prstGeom prst="rightArrow">
              <a:avLst>
                <a:gd name="adj1" fmla="val 50000"/>
                <a:gd name="adj2" fmla="val 51157"/>
              </a:avLst>
            </a:prstGeom>
            <a:noFill/>
            <a:ln w="38100">
              <a:solidFill>
                <a:srgbClr val="CC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000" dirty="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互补</a:t>
              </a:r>
              <a:endParaRPr kumimoji="1" lang="zh-CN" altLang="en-US" sz="2000" b="0" dirty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kumimoji="1" lang="zh-CN" altLang="en-US" sz="2000" b="0" dirty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kumimoji="1" lang="zh-CN" altLang="en-US" sz="2000" b="0" dirty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kumimoji="1" lang="zh-CN" altLang="en-US" sz="2000" dirty="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输入</a:t>
              </a:r>
              <a:endParaRPr kumimoji="1" lang="zh-CN" altLang="en-US" sz="2400" b="0" dirty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" name="圆角矩形标注 1"/>
          <p:cNvSpPr/>
          <p:nvPr/>
        </p:nvSpPr>
        <p:spPr bwMode="auto">
          <a:xfrm>
            <a:off x="2552085" y="4811043"/>
            <a:ext cx="1368152" cy="966750"/>
          </a:xfrm>
          <a:prstGeom prst="wedgeRoundRectCallout">
            <a:avLst>
              <a:gd name="adj1" fmla="val 245864"/>
              <a:gd name="adj2" fmla="val -132200"/>
              <a:gd name="adj3" fmla="val 16667"/>
            </a:avLst>
          </a:prstGeom>
          <a:solidFill>
            <a:srgbClr val="AAE9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3958" y="4878919"/>
            <a:ext cx="942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与门</a:t>
            </a:r>
          </a:p>
          <a:p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阵列</a:t>
            </a:r>
          </a:p>
        </p:txBody>
      </p:sp>
      <p:sp>
        <p:nvSpPr>
          <p:cNvPr id="13" name="圆角矩形标注 12"/>
          <p:cNvSpPr/>
          <p:nvPr/>
        </p:nvSpPr>
        <p:spPr bwMode="auto">
          <a:xfrm>
            <a:off x="5076056" y="5589240"/>
            <a:ext cx="1584175" cy="532210"/>
          </a:xfrm>
          <a:prstGeom prst="wedgeRoundRectCallout">
            <a:avLst>
              <a:gd name="adj1" fmla="val 85326"/>
              <a:gd name="adj2" fmla="val -263484"/>
              <a:gd name="adj3" fmla="val 16667"/>
            </a:avLst>
          </a:prstGeom>
          <a:solidFill>
            <a:srgbClr val="AAE9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0032" y="5624512"/>
            <a:ext cx="1908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或门阵列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49" name="Rectangle 33"/>
          <p:cNvSpPr>
            <a:spLocks noChangeArrowheads="1"/>
          </p:cNvSpPr>
          <p:nvPr/>
        </p:nvSpPr>
        <p:spPr bwMode="auto">
          <a:xfrm>
            <a:off x="928662" y="214290"/>
            <a:ext cx="408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2.</a:t>
            </a:r>
            <a:r>
              <a:rPr kumimoji="1" lang="en-US" altLang="zh-CN" sz="2400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PLD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逻辑符号表示方法</a:t>
            </a:r>
          </a:p>
        </p:txBody>
      </p:sp>
      <p:sp>
        <p:nvSpPr>
          <p:cNvPr id="367650" name="Text Box 34"/>
          <p:cNvSpPr txBox="1">
            <a:spLocks noChangeArrowheads="1"/>
          </p:cNvSpPr>
          <p:nvPr/>
        </p:nvSpPr>
        <p:spPr bwMode="auto">
          <a:xfrm>
            <a:off x="971550" y="1484313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 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连接的方式</a:t>
            </a:r>
            <a:endParaRPr kumimoji="1" lang="zh-CN" altLang="en-US" sz="24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7651" name="Rectangle 35"/>
          <p:cNvSpPr>
            <a:spLocks noChangeArrowheads="1"/>
          </p:cNvSpPr>
          <p:nvPr/>
        </p:nvSpPr>
        <p:spPr bwMode="auto">
          <a:xfrm>
            <a:off x="0" y="2459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7652" name="Object 36"/>
          <p:cNvGraphicFramePr>
            <a:graphicFrameLocks noChangeAspect="1"/>
          </p:cNvGraphicFramePr>
          <p:nvPr/>
        </p:nvGraphicFramePr>
        <p:xfrm>
          <a:off x="1979613" y="2060575"/>
          <a:ext cx="3822700" cy="825500"/>
        </p:xfrm>
        <a:graphic>
          <a:graphicData uri="http://schemas.openxmlformats.org/presentationml/2006/ole">
            <p:oleObj spid="_x0000_s652290" name="图片" r:id="rId5" imgW="1540202" imgH="334166" progId="Word.Picture.8">
              <p:embed/>
            </p:oleObj>
          </a:graphicData>
        </a:graphic>
      </p:graphicFrame>
      <p:graphicFrame>
        <p:nvGraphicFramePr>
          <p:cNvPr id="36765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7712860"/>
              </p:ext>
            </p:extLst>
          </p:nvPr>
        </p:nvGraphicFramePr>
        <p:xfrm>
          <a:off x="1979613" y="3338876"/>
          <a:ext cx="3916362" cy="849312"/>
        </p:xfrm>
        <a:graphic>
          <a:graphicData uri="http://schemas.openxmlformats.org/presentationml/2006/ole">
            <p:oleObj spid="_x0000_s652291" name="Picture" r:id="rId6" imgW="1581120" imgH="343080" progId="Word.Picture.8">
              <p:embed/>
            </p:oleObj>
          </a:graphicData>
        </a:graphic>
      </p:graphicFrame>
      <p:graphicFrame>
        <p:nvGraphicFramePr>
          <p:cNvPr id="3676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2846231"/>
              </p:ext>
            </p:extLst>
          </p:nvPr>
        </p:nvGraphicFramePr>
        <p:xfrm>
          <a:off x="1979613" y="4725988"/>
          <a:ext cx="4105275" cy="849312"/>
        </p:xfrm>
        <a:graphic>
          <a:graphicData uri="http://schemas.openxmlformats.org/presentationml/2006/ole">
            <p:oleObj spid="_x0000_s652292" name="Picture" r:id="rId7" imgW="1657440" imgH="343080" progId="Word.Picture.8">
              <p:embed/>
            </p:oleObj>
          </a:graphicData>
        </a:graphic>
      </p:graphicFrame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49" grpId="0" autoUpdateAnimBg="0"/>
      <p:bldP spid="36765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51" name="Line 87"/>
          <p:cNvSpPr>
            <a:spLocks noChangeShapeType="1"/>
          </p:cNvSpPr>
          <p:nvPr/>
        </p:nvSpPr>
        <p:spPr bwMode="auto">
          <a:xfrm flipH="1">
            <a:off x="5508625" y="4868863"/>
            <a:ext cx="415925" cy="158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687" name="Text Box 23"/>
          <p:cNvSpPr txBox="1">
            <a:spLocks noChangeArrowheads="1"/>
          </p:cNvSpPr>
          <p:nvPr/>
        </p:nvSpPr>
        <p:spPr bwMode="auto">
          <a:xfrm>
            <a:off x="714348" y="214290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(2)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基本门电路的表示方式</a:t>
            </a:r>
          </a:p>
        </p:txBody>
      </p:sp>
      <p:sp>
        <p:nvSpPr>
          <p:cNvPr id="369688" name="Text Box 24"/>
          <p:cNvSpPr txBox="1">
            <a:spLocks noChangeArrowheads="1"/>
          </p:cNvSpPr>
          <p:nvPr/>
        </p:nvSpPr>
        <p:spPr bwMode="auto">
          <a:xfrm>
            <a:off x="1116013" y="3789363"/>
            <a:ext cx="242411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69689" name="Object 25"/>
          <p:cNvGraphicFramePr>
            <a:graphicFrameLocks noChangeAspect="1"/>
          </p:cNvGraphicFramePr>
          <p:nvPr/>
        </p:nvGraphicFramePr>
        <p:xfrm>
          <a:off x="4749800" y="2070100"/>
          <a:ext cx="3903663" cy="1990725"/>
        </p:xfrm>
        <a:graphic>
          <a:graphicData uri="http://schemas.openxmlformats.org/presentationml/2006/ole">
            <p:oleObj spid="_x0000_s653314" name="图片" r:id="rId3" imgW="2335448" imgH="920486" progId="Word.Picture.8">
              <p:embed/>
            </p:oleObj>
          </a:graphicData>
        </a:graphic>
      </p:graphicFrame>
      <p:sp>
        <p:nvSpPr>
          <p:cNvPr id="369690" name="Rectangle 26"/>
          <p:cNvSpPr>
            <a:spLocks noChangeArrowheads="1"/>
          </p:cNvSpPr>
          <p:nvPr/>
        </p:nvSpPr>
        <p:spPr bwMode="auto">
          <a:xfrm>
            <a:off x="1619250" y="4076700"/>
            <a:ext cx="1268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=A•B•C</a:t>
            </a:r>
          </a:p>
        </p:txBody>
      </p:sp>
      <p:sp>
        <p:nvSpPr>
          <p:cNvPr id="369691" name="Rectangle 27"/>
          <p:cNvSpPr>
            <a:spLocks noChangeArrowheads="1"/>
          </p:cNvSpPr>
          <p:nvPr/>
        </p:nvSpPr>
        <p:spPr bwMode="auto">
          <a:xfrm>
            <a:off x="1474788" y="148431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与门</a:t>
            </a:r>
          </a:p>
        </p:txBody>
      </p:sp>
      <p:sp>
        <p:nvSpPr>
          <p:cNvPr id="369692" name="Rectangle 28"/>
          <p:cNvSpPr>
            <a:spLocks noChangeArrowheads="1"/>
          </p:cNvSpPr>
          <p:nvPr/>
        </p:nvSpPr>
        <p:spPr bwMode="auto">
          <a:xfrm>
            <a:off x="5724525" y="14843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或门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031875" y="2205038"/>
            <a:ext cx="3025775" cy="1671637"/>
            <a:chOff x="514" y="1846"/>
            <a:chExt cx="1906" cy="1053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759" y="1928"/>
              <a:ext cx="96" cy="96"/>
              <a:chOff x="864" y="2928"/>
              <a:chExt cx="96" cy="96"/>
            </a:xfrm>
          </p:grpSpPr>
          <p:sp>
            <p:nvSpPr>
              <p:cNvPr id="369695" name="Line 31"/>
              <p:cNvSpPr>
                <a:spLocks noChangeShapeType="1"/>
              </p:cNvSpPr>
              <p:nvPr/>
            </p:nvSpPr>
            <p:spPr bwMode="auto">
              <a:xfrm>
                <a:off x="864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9696" name="Line 32"/>
              <p:cNvSpPr>
                <a:spLocks noChangeShapeType="1"/>
              </p:cNvSpPr>
              <p:nvPr/>
            </p:nvSpPr>
            <p:spPr bwMode="auto">
              <a:xfrm flipH="1">
                <a:off x="864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612" y="1934"/>
              <a:ext cx="408" cy="91"/>
              <a:chOff x="432" y="2256"/>
              <a:chExt cx="480" cy="96"/>
            </a:xfrm>
          </p:grpSpPr>
          <p:sp>
            <p:nvSpPr>
              <p:cNvPr id="369698" name="Oval 34"/>
              <p:cNvSpPr>
                <a:spLocks noChangeArrowheads="1"/>
              </p:cNvSpPr>
              <p:nvPr/>
            </p:nvSpPr>
            <p:spPr bwMode="auto">
              <a:xfrm>
                <a:off x="816" y="225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9699" name="Oval 35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69700" name="AutoShape 36"/>
            <p:cNvSpPr>
              <a:spLocks noChangeArrowheads="1"/>
            </p:cNvSpPr>
            <p:nvPr/>
          </p:nvSpPr>
          <p:spPr bwMode="auto">
            <a:xfrm>
              <a:off x="1405" y="1846"/>
              <a:ext cx="552" cy="336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01" name="Line 37"/>
            <p:cNvSpPr>
              <a:spLocks noChangeShapeType="1"/>
            </p:cNvSpPr>
            <p:nvPr/>
          </p:nvSpPr>
          <p:spPr bwMode="auto">
            <a:xfrm flipH="1">
              <a:off x="514" y="1995"/>
              <a:ext cx="8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02" name="Line 38"/>
            <p:cNvSpPr>
              <a:spLocks noChangeShapeType="1"/>
            </p:cNvSpPr>
            <p:nvPr/>
          </p:nvSpPr>
          <p:spPr bwMode="auto">
            <a:xfrm>
              <a:off x="1957" y="1995"/>
              <a:ext cx="4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03" name="Line 39"/>
            <p:cNvSpPr>
              <a:spLocks noChangeShapeType="1"/>
            </p:cNvSpPr>
            <p:nvPr/>
          </p:nvSpPr>
          <p:spPr bwMode="auto">
            <a:xfrm>
              <a:off x="641" y="1846"/>
              <a:ext cx="0" cy="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04" name="Line 40"/>
            <p:cNvSpPr>
              <a:spLocks noChangeShapeType="1"/>
            </p:cNvSpPr>
            <p:nvPr/>
          </p:nvSpPr>
          <p:spPr bwMode="auto">
            <a:xfrm>
              <a:off x="811" y="1846"/>
              <a:ext cx="0" cy="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05" name="Line 41"/>
            <p:cNvSpPr>
              <a:spLocks noChangeShapeType="1"/>
            </p:cNvSpPr>
            <p:nvPr/>
          </p:nvSpPr>
          <p:spPr bwMode="auto">
            <a:xfrm>
              <a:off x="981" y="1846"/>
              <a:ext cx="0" cy="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06" name="Line 42"/>
            <p:cNvSpPr>
              <a:spLocks noChangeShapeType="1"/>
            </p:cNvSpPr>
            <p:nvPr/>
          </p:nvSpPr>
          <p:spPr bwMode="auto">
            <a:xfrm>
              <a:off x="1150" y="1846"/>
              <a:ext cx="0" cy="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07" name="Text Box 43"/>
            <p:cNvSpPr txBox="1">
              <a:spLocks noChangeArrowheads="1"/>
            </p:cNvSpPr>
            <p:nvPr/>
          </p:nvSpPr>
          <p:spPr bwMode="auto">
            <a:xfrm>
              <a:off x="556" y="2668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369708" name="Text Box 44"/>
            <p:cNvSpPr txBox="1">
              <a:spLocks noChangeArrowheads="1"/>
            </p:cNvSpPr>
            <p:nvPr/>
          </p:nvSpPr>
          <p:spPr bwMode="auto">
            <a:xfrm>
              <a:off x="726" y="2668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369709" name="Text Box 45"/>
            <p:cNvSpPr txBox="1">
              <a:spLocks noChangeArrowheads="1"/>
            </p:cNvSpPr>
            <p:nvPr/>
          </p:nvSpPr>
          <p:spPr bwMode="auto">
            <a:xfrm>
              <a:off x="896" y="2668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369710" name="Text Box 46"/>
            <p:cNvSpPr txBox="1">
              <a:spLocks noChangeArrowheads="1"/>
            </p:cNvSpPr>
            <p:nvPr/>
          </p:nvSpPr>
          <p:spPr bwMode="auto">
            <a:xfrm>
              <a:off x="1066" y="2668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369711" name="Rectangle 47"/>
            <p:cNvSpPr>
              <a:spLocks noChangeArrowheads="1"/>
            </p:cNvSpPr>
            <p:nvPr/>
          </p:nvSpPr>
          <p:spPr bwMode="auto">
            <a:xfrm>
              <a:off x="2154" y="1979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369713" name="Rectangle 49"/>
          <p:cNvSpPr>
            <a:spLocks noChangeArrowheads="1"/>
          </p:cNvSpPr>
          <p:nvPr/>
        </p:nvSpPr>
        <p:spPr bwMode="auto">
          <a:xfrm>
            <a:off x="1371600" y="45815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14" name="Rectangle 50"/>
          <p:cNvSpPr>
            <a:spLocks noChangeArrowheads="1"/>
          </p:cNvSpPr>
          <p:nvPr/>
        </p:nvSpPr>
        <p:spPr bwMode="auto">
          <a:xfrm>
            <a:off x="1320800" y="4605338"/>
            <a:ext cx="3095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15" name="Rectangle 51"/>
          <p:cNvSpPr>
            <a:spLocks noChangeArrowheads="1"/>
          </p:cNvSpPr>
          <p:nvPr/>
        </p:nvSpPr>
        <p:spPr bwMode="auto">
          <a:xfrm>
            <a:off x="1320800" y="4906963"/>
            <a:ext cx="309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16" name="Rectangle 52"/>
          <p:cNvSpPr>
            <a:spLocks noChangeArrowheads="1"/>
          </p:cNvSpPr>
          <p:nvPr/>
        </p:nvSpPr>
        <p:spPr bwMode="auto">
          <a:xfrm>
            <a:off x="1320800" y="5218113"/>
            <a:ext cx="3095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17" name="Line 53"/>
          <p:cNvSpPr>
            <a:spLocks noChangeShapeType="1"/>
          </p:cNvSpPr>
          <p:nvPr/>
        </p:nvSpPr>
        <p:spPr bwMode="auto">
          <a:xfrm flipH="1">
            <a:off x="1638300" y="4892675"/>
            <a:ext cx="4730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18" name="Line 54"/>
          <p:cNvSpPr>
            <a:spLocks noChangeShapeType="1"/>
          </p:cNvSpPr>
          <p:nvPr/>
        </p:nvSpPr>
        <p:spPr bwMode="auto">
          <a:xfrm flipH="1">
            <a:off x="1646238" y="5395913"/>
            <a:ext cx="460375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19" name="Line 55"/>
          <p:cNvSpPr>
            <a:spLocks noChangeShapeType="1"/>
          </p:cNvSpPr>
          <p:nvPr/>
        </p:nvSpPr>
        <p:spPr bwMode="auto">
          <a:xfrm flipH="1">
            <a:off x="1646238" y="5167313"/>
            <a:ext cx="1630362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21" name="Rectangle 57"/>
          <p:cNvSpPr>
            <a:spLocks noChangeArrowheads="1"/>
          </p:cNvSpPr>
          <p:nvPr/>
        </p:nvSpPr>
        <p:spPr bwMode="auto">
          <a:xfrm>
            <a:off x="1400175" y="4684713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22" name="Rectangle 58"/>
          <p:cNvSpPr>
            <a:spLocks noChangeArrowheads="1"/>
          </p:cNvSpPr>
          <p:nvPr/>
        </p:nvSpPr>
        <p:spPr bwMode="auto">
          <a:xfrm>
            <a:off x="1406525" y="4973638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23" name="Rectangle 59"/>
          <p:cNvSpPr>
            <a:spLocks noChangeArrowheads="1"/>
          </p:cNvSpPr>
          <p:nvPr/>
        </p:nvSpPr>
        <p:spPr bwMode="auto">
          <a:xfrm>
            <a:off x="1539875" y="501808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24" name="Rectangle 60"/>
          <p:cNvSpPr>
            <a:spLocks noChangeArrowheads="1"/>
          </p:cNvSpPr>
          <p:nvPr/>
        </p:nvSpPr>
        <p:spPr bwMode="auto">
          <a:xfrm>
            <a:off x="1258888" y="5326063"/>
            <a:ext cx="430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25" name="Rectangle 61"/>
          <p:cNvSpPr>
            <a:spLocks noChangeArrowheads="1"/>
          </p:cNvSpPr>
          <p:nvPr/>
        </p:nvSpPr>
        <p:spPr bwMode="auto">
          <a:xfrm>
            <a:off x="2286000" y="4770438"/>
            <a:ext cx="311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27" name="Rectangle 63"/>
          <p:cNvSpPr>
            <a:spLocks noChangeArrowheads="1"/>
          </p:cNvSpPr>
          <p:nvPr/>
        </p:nvSpPr>
        <p:spPr bwMode="auto">
          <a:xfrm>
            <a:off x="2559050" y="4773613"/>
            <a:ext cx="381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28" name="Rectangle 64"/>
          <p:cNvSpPr>
            <a:spLocks noChangeArrowheads="1"/>
          </p:cNvSpPr>
          <p:nvPr/>
        </p:nvSpPr>
        <p:spPr bwMode="auto">
          <a:xfrm>
            <a:off x="3308350" y="4999038"/>
            <a:ext cx="327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29" name="Rectangle 65"/>
          <p:cNvSpPr>
            <a:spLocks noChangeArrowheads="1"/>
          </p:cNvSpPr>
          <p:nvPr/>
        </p:nvSpPr>
        <p:spPr bwMode="auto">
          <a:xfrm>
            <a:off x="3386138" y="4926013"/>
            <a:ext cx="365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30" name="AutoShape 66"/>
          <p:cNvSpPr>
            <a:spLocks noChangeAspect="1" noChangeArrowheads="1" noTextEdit="1"/>
          </p:cNvSpPr>
          <p:nvPr/>
        </p:nvSpPr>
        <p:spPr bwMode="auto">
          <a:xfrm>
            <a:off x="5348288" y="4508500"/>
            <a:ext cx="188753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31" name="Rectangle 67"/>
          <p:cNvSpPr>
            <a:spLocks noChangeArrowheads="1"/>
          </p:cNvSpPr>
          <p:nvPr/>
        </p:nvSpPr>
        <p:spPr bwMode="auto">
          <a:xfrm>
            <a:off x="5240338" y="4851400"/>
            <a:ext cx="2778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32" name="Rectangle 68"/>
          <p:cNvSpPr>
            <a:spLocks noChangeArrowheads="1"/>
          </p:cNvSpPr>
          <p:nvPr/>
        </p:nvSpPr>
        <p:spPr bwMode="auto">
          <a:xfrm>
            <a:off x="5240338" y="5105400"/>
            <a:ext cx="2778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33" name="Line 69"/>
          <p:cNvSpPr>
            <a:spLocks noChangeShapeType="1"/>
          </p:cNvSpPr>
          <p:nvPr/>
        </p:nvSpPr>
        <p:spPr bwMode="auto">
          <a:xfrm flipH="1">
            <a:off x="5534025" y="5249863"/>
            <a:ext cx="415925" cy="158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34" name="Line 70"/>
          <p:cNvSpPr>
            <a:spLocks noChangeShapeType="1"/>
          </p:cNvSpPr>
          <p:nvPr/>
        </p:nvSpPr>
        <p:spPr bwMode="auto">
          <a:xfrm flipH="1">
            <a:off x="5534025" y="5062538"/>
            <a:ext cx="1011238" cy="158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36" name="Rectangle 72"/>
          <p:cNvSpPr>
            <a:spLocks noChangeArrowheads="1"/>
          </p:cNvSpPr>
          <p:nvPr/>
        </p:nvSpPr>
        <p:spPr bwMode="auto">
          <a:xfrm>
            <a:off x="5300663" y="4668838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37" name="Rectangle 73"/>
          <p:cNvSpPr>
            <a:spLocks noChangeArrowheads="1"/>
          </p:cNvSpPr>
          <p:nvPr/>
        </p:nvSpPr>
        <p:spPr bwMode="auto">
          <a:xfrm>
            <a:off x="5307013" y="4905375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38" name="Rectangle 74"/>
          <p:cNvSpPr>
            <a:spLocks noChangeArrowheads="1"/>
          </p:cNvSpPr>
          <p:nvPr/>
        </p:nvSpPr>
        <p:spPr bwMode="auto">
          <a:xfrm>
            <a:off x="5435600" y="494188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39" name="Rectangle 75"/>
          <p:cNvSpPr>
            <a:spLocks noChangeArrowheads="1"/>
          </p:cNvSpPr>
          <p:nvPr/>
        </p:nvSpPr>
        <p:spPr bwMode="auto">
          <a:xfrm>
            <a:off x="5183188" y="5194300"/>
            <a:ext cx="388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41" name="Rectangle 77"/>
          <p:cNvSpPr>
            <a:spLocks noChangeArrowheads="1"/>
          </p:cNvSpPr>
          <p:nvPr/>
        </p:nvSpPr>
        <p:spPr bwMode="auto">
          <a:xfrm>
            <a:off x="7321550" y="4868863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369742" name="Rectangle 78"/>
          <p:cNvSpPr>
            <a:spLocks noChangeArrowheads="1"/>
          </p:cNvSpPr>
          <p:nvPr/>
        </p:nvSpPr>
        <p:spPr bwMode="auto">
          <a:xfrm>
            <a:off x="7104063" y="4865688"/>
            <a:ext cx="349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43" name="Line 79"/>
          <p:cNvSpPr>
            <a:spLocks noChangeShapeType="1"/>
          </p:cNvSpPr>
          <p:nvPr/>
        </p:nvSpPr>
        <p:spPr bwMode="auto">
          <a:xfrm flipH="1">
            <a:off x="5530850" y="5481638"/>
            <a:ext cx="414338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44" name="Rectangle 80"/>
          <p:cNvSpPr>
            <a:spLocks noChangeArrowheads="1"/>
          </p:cNvSpPr>
          <p:nvPr/>
        </p:nvSpPr>
        <p:spPr bwMode="auto">
          <a:xfrm>
            <a:off x="5183188" y="5389563"/>
            <a:ext cx="388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45" name="Line 81"/>
          <p:cNvSpPr>
            <a:spLocks noChangeShapeType="1"/>
          </p:cNvSpPr>
          <p:nvPr/>
        </p:nvSpPr>
        <p:spPr bwMode="auto">
          <a:xfrm flipH="1">
            <a:off x="6804025" y="5157788"/>
            <a:ext cx="415925" cy="158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46" name="Rectangle 82"/>
          <p:cNvSpPr>
            <a:spLocks noChangeArrowheads="1"/>
          </p:cNvSpPr>
          <p:nvPr/>
        </p:nvSpPr>
        <p:spPr bwMode="auto">
          <a:xfrm>
            <a:off x="5292725" y="40767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=A+B+C+D</a:t>
            </a:r>
          </a:p>
        </p:txBody>
      </p:sp>
      <p:graphicFrame>
        <p:nvGraphicFramePr>
          <p:cNvPr id="369747" name="Object 83"/>
          <p:cNvGraphicFramePr>
            <a:graphicFrameLocks noChangeAspect="1"/>
          </p:cNvGraphicFramePr>
          <p:nvPr/>
        </p:nvGraphicFramePr>
        <p:xfrm>
          <a:off x="4900613" y="1557338"/>
          <a:ext cx="3416300" cy="4319587"/>
        </p:xfrm>
        <a:graphic>
          <a:graphicData uri="http://schemas.openxmlformats.org/presentationml/2006/ole">
            <p:oleObj spid="_x0000_s653315" name="图片" r:id="rId4" imgW="2746248" imgH="1831848" progId="Word.Picture.8">
              <p:embed/>
            </p:oleObj>
          </a:graphicData>
        </a:graphic>
      </p:graphicFrame>
      <p:graphicFrame>
        <p:nvGraphicFramePr>
          <p:cNvPr id="369748" name="Object 84"/>
          <p:cNvGraphicFramePr>
            <a:graphicFrameLocks noChangeAspect="1"/>
          </p:cNvGraphicFramePr>
          <p:nvPr/>
        </p:nvGraphicFramePr>
        <p:xfrm>
          <a:off x="755650" y="1557338"/>
          <a:ext cx="3416300" cy="4319587"/>
        </p:xfrm>
        <a:graphic>
          <a:graphicData uri="http://schemas.openxmlformats.org/presentationml/2006/ole">
            <p:oleObj spid="_x0000_s653316" name="图片" r:id="rId5" imgW="2746248" imgH="1831848" progId="Word.Picture.8">
              <p:embed/>
            </p:oleObj>
          </a:graphicData>
        </a:graphic>
      </p:graphicFrame>
      <p:sp>
        <p:nvSpPr>
          <p:cNvPr id="369749" name="AutoShape 85"/>
          <p:cNvSpPr>
            <a:spLocks noChangeArrowheads="1"/>
          </p:cNvSpPr>
          <p:nvPr/>
        </p:nvSpPr>
        <p:spPr bwMode="auto">
          <a:xfrm rot="10800000" flipH="1" flipV="1">
            <a:off x="2051050" y="4797425"/>
            <a:ext cx="865188" cy="735013"/>
          </a:xfrm>
          <a:prstGeom prst="flowChartDelay">
            <a:avLst/>
          </a:prstGeom>
          <a:solidFill>
            <a:srgbClr val="FFFFFF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50" name="Freeform 86"/>
          <p:cNvSpPr>
            <a:spLocks/>
          </p:cNvSpPr>
          <p:nvPr/>
        </p:nvSpPr>
        <p:spPr bwMode="auto">
          <a:xfrm rot="10800000" flipH="1">
            <a:off x="5795963" y="4797425"/>
            <a:ext cx="1016000" cy="744538"/>
          </a:xfrm>
          <a:custGeom>
            <a:avLst/>
            <a:gdLst>
              <a:gd name="T0" fmla="*/ 3 w 554"/>
              <a:gd name="T1" fmla="*/ 0 h 405"/>
              <a:gd name="T2" fmla="*/ 39 w 554"/>
              <a:gd name="T3" fmla="*/ 55 h 405"/>
              <a:gd name="T4" fmla="*/ 58 w 554"/>
              <a:gd name="T5" fmla="*/ 100 h 405"/>
              <a:gd name="T6" fmla="*/ 76 w 554"/>
              <a:gd name="T7" fmla="*/ 154 h 405"/>
              <a:gd name="T8" fmla="*/ 80 w 554"/>
              <a:gd name="T9" fmla="*/ 202 h 405"/>
              <a:gd name="T10" fmla="*/ 76 w 554"/>
              <a:gd name="T11" fmla="*/ 258 h 405"/>
              <a:gd name="T12" fmla="*/ 61 w 554"/>
              <a:gd name="T13" fmla="*/ 306 h 405"/>
              <a:gd name="T14" fmla="*/ 33 w 554"/>
              <a:gd name="T15" fmla="*/ 355 h 405"/>
              <a:gd name="T16" fmla="*/ 0 w 554"/>
              <a:gd name="T17" fmla="*/ 405 h 405"/>
              <a:gd name="T18" fmla="*/ 307 w 554"/>
              <a:gd name="T19" fmla="*/ 404 h 405"/>
              <a:gd name="T20" fmla="*/ 355 w 554"/>
              <a:gd name="T21" fmla="*/ 390 h 405"/>
              <a:gd name="T22" fmla="*/ 401 w 554"/>
              <a:gd name="T23" fmla="*/ 369 h 405"/>
              <a:gd name="T24" fmla="*/ 442 w 554"/>
              <a:gd name="T25" fmla="*/ 337 h 405"/>
              <a:gd name="T26" fmla="*/ 479 w 554"/>
              <a:gd name="T27" fmla="*/ 300 h 405"/>
              <a:gd name="T28" fmla="*/ 518 w 554"/>
              <a:gd name="T29" fmla="*/ 258 h 405"/>
              <a:gd name="T30" fmla="*/ 554 w 554"/>
              <a:gd name="T31" fmla="*/ 204 h 405"/>
              <a:gd name="T32" fmla="*/ 515 w 554"/>
              <a:gd name="T33" fmla="*/ 150 h 405"/>
              <a:gd name="T34" fmla="*/ 479 w 554"/>
              <a:gd name="T35" fmla="*/ 108 h 405"/>
              <a:gd name="T36" fmla="*/ 442 w 554"/>
              <a:gd name="T37" fmla="*/ 71 h 405"/>
              <a:gd name="T38" fmla="*/ 401 w 554"/>
              <a:gd name="T39" fmla="*/ 39 h 405"/>
              <a:gd name="T40" fmla="*/ 355 w 554"/>
              <a:gd name="T41" fmla="*/ 18 h 405"/>
              <a:gd name="T42" fmla="*/ 307 w 554"/>
              <a:gd name="T43" fmla="*/ 1 h 405"/>
              <a:gd name="T44" fmla="*/ 3 w 554"/>
              <a:gd name="T45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4" h="405">
                <a:moveTo>
                  <a:pt x="3" y="0"/>
                </a:moveTo>
                <a:lnTo>
                  <a:pt x="39" y="55"/>
                </a:lnTo>
                <a:lnTo>
                  <a:pt x="58" y="100"/>
                </a:lnTo>
                <a:lnTo>
                  <a:pt x="76" y="154"/>
                </a:lnTo>
                <a:lnTo>
                  <a:pt x="80" y="202"/>
                </a:lnTo>
                <a:lnTo>
                  <a:pt x="76" y="258"/>
                </a:lnTo>
                <a:lnTo>
                  <a:pt x="61" y="306"/>
                </a:lnTo>
                <a:lnTo>
                  <a:pt x="33" y="355"/>
                </a:lnTo>
                <a:lnTo>
                  <a:pt x="0" y="405"/>
                </a:lnTo>
                <a:lnTo>
                  <a:pt x="307" y="404"/>
                </a:lnTo>
                <a:lnTo>
                  <a:pt x="355" y="390"/>
                </a:lnTo>
                <a:lnTo>
                  <a:pt x="401" y="369"/>
                </a:lnTo>
                <a:lnTo>
                  <a:pt x="442" y="337"/>
                </a:lnTo>
                <a:lnTo>
                  <a:pt x="479" y="300"/>
                </a:lnTo>
                <a:lnTo>
                  <a:pt x="518" y="258"/>
                </a:lnTo>
                <a:lnTo>
                  <a:pt x="554" y="204"/>
                </a:lnTo>
                <a:lnTo>
                  <a:pt x="515" y="150"/>
                </a:lnTo>
                <a:lnTo>
                  <a:pt x="479" y="108"/>
                </a:lnTo>
                <a:lnTo>
                  <a:pt x="442" y="71"/>
                </a:lnTo>
                <a:lnTo>
                  <a:pt x="401" y="39"/>
                </a:lnTo>
                <a:lnTo>
                  <a:pt x="355" y="18"/>
                </a:lnTo>
                <a:lnTo>
                  <a:pt x="307" y="1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 w="38100" cmpd="sng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108" y="3949700"/>
            <a:ext cx="3220992" cy="17986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0242" y="4087390"/>
            <a:ext cx="2936114" cy="17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53200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6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36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51" grpId="0" animBg="1"/>
      <p:bldP spid="369687" grpId="0" autoUpdateAnimBg="0"/>
      <p:bldP spid="369690" grpId="0" autoUpdateAnimBg="0"/>
      <p:bldP spid="369691" grpId="0"/>
      <p:bldP spid="369692" grpId="0"/>
      <p:bldP spid="369713" grpId="0"/>
      <p:bldP spid="369714" grpId="0"/>
      <p:bldP spid="369715" grpId="0"/>
      <p:bldP spid="369716" grpId="0"/>
      <p:bldP spid="369717" grpId="0" animBg="1"/>
      <p:bldP spid="369718" grpId="0" animBg="1"/>
      <p:bldP spid="369719" grpId="0" animBg="1"/>
      <p:bldP spid="369721" grpId="0"/>
      <p:bldP spid="369722" grpId="0"/>
      <p:bldP spid="369723" grpId="0"/>
      <p:bldP spid="369724" grpId="0"/>
      <p:bldP spid="369725" grpId="0"/>
      <p:bldP spid="369727" grpId="0"/>
      <p:bldP spid="369728" grpId="0"/>
      <p:bldP spid="369729" grpId="0"/>
      <p:bldP spid="369730" grpId="0"/>
      <p:bldP spid="369731" grpId="0"/>
      <p:bldP spid="369732" grpId="0"/>
      <p:bldP spid="369733" grpId="0" animBg="1"/>
      <p:bldP spid="369734" grpId="0" animBg="1"/>
      <p:bldP spid="369736" grpId="0"/>
      <p:bldP spid="369737" grpId="0"/>
      <p:bldP spid="369738" grpId="0"/>
      <p:bldP spid="369739" grpId="0"/>
      <p:bldP spid="369741" grpId="0"/>
      <p:bldP spid="369742" grpId="0"/>
      <p:bldP spid="369743" grpId="0" animBg="1"/>
      <p:bldP spid="369744" grpId="0"/>
      <p:bldP spid="369745" grpId="0" animBg="1"/>
      <p:bldP spid="369746" grpId="0" autoUpdateAnimBg="0"/>
      <p:bldP spid="369749" grpId="0" animBg="1"/>
      <p:bldP spid="3697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1813014" y="1484730"/>
            <a:ext cx="5601979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章  </a:t>
            </a:r>
            <a:r>
              <a:rPr lang="zh-CN" altLang="en-US" sz="4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组合逻辑电路</a:t>
            </a:r>
            <a:endParaRPr lang="zh-CN" altLang="en-US" sz="48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357290" y="2714620"/>
            <a:ext cx="6765758" cy="149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algn="l">
              <a:defRPr/>
            </a:pP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楷体_GB2312" pitchFamily="49" charset="-122"/>
              </a:rPr>
              <a:t>Combinational Logic</a:t>
            </a:r>
            <a:r>
              <a:rPr kumimoji="1" lang="en-US" altLang="zh-CN" sz="4800" b="1" i="0" u="none" strike="noStrike" kern="1200" cap="none" spc="0" normalizeH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楷体_GB2312" pitchFamily="49" charset="-122"/>
              </a:rPr>
              <a:t> Circuit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17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72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2661795"/>
              </p:ext>
            </p:extLst>
          </p:nvPr>
        </p:nvGraphicFramePr>
        <p:xfrm>
          <a:off x="1187450" y="3572669"/>
          <a:ext cx="2376488" cy="1220788"/>
        </p:xfrm>
        <a:graphic>
          <a:graphicData uri="http://schemas.openxmlformats.org/presentationml/2006/ole">
            <p:oleObj spid="_x0000_s654338" name="图片" r:id="rId4" imgW="1075407" imgH="552893" progId="Word.Picture.8">
              <p:embed/>
            </p:oleObj>
          </a:graphicData>
        </a:graphic>
      </p:graphicFrame>
      <p:graphicFrame>
        <p:nvGraphicFramePr>
          <p:cNvPr id="3707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2302659"/>
              </p:ext>
            </p:extLst>
          </p:nvPr>
        </p:nvGraphicFramePr>
        <p:xfrm>
          <a:off x="1403350" y="1196182"/>
          <a:ext cx="3005138" cy="1476375"/>
        </p:xfrm>
        <a:graphic>
          <a:graphicData uri="http://schemas.openxmlformats.org/presentationml/2006/ole">
            <p:oleObj spid="_x0000_s654339" name="图片" r:id="rId5" imgW="1102748" imgH="543779" progId="Word.Picture.8">
              <p:embed/>
            </p:oleObj>
          </a:graphicData>
        </a:graphic>
      </p:graphicFrame>
      <p:graphicFrame>
        <p:nvGraphicFramePr>
          <p:cNvPr id="3707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6273513"/>
              </p:ext>
            </p:extLst>
          </p:nvPr>
        </p:nvGraphicFramePr>
        <p:xfrm>
          <a:off x="4572000" y="1124744"/>
          <a:ext cx="3241675" cy="1392238"/>
        </p:xfrm>
        <a:graphic>
          <a:graphicData uri="http://schemas.openxmlformats.org/presentationml/2006/ole">
            <p:oleObj spid="_x0000_s654340" name="图片" r:id="rId6" imgW="1286256" imgH="554736" progId="Word.Picture.8">
              <p:embed/>
            </p:oleObj>
          </a:graphicData>
        </a:graphic>
      </p:graphicFrame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6372225" y="3501232"/>
            <a:ext cx="2395538" cy="2184400"/>
            <a:chOff x="4014" y="2614"/>
            <a:chExt cx="1509" cy="1376"/>
          </a:xfrm>
        </p:grpSpPr>
        <p:graphicFrame>
          <p:nvGraphicFramePr>
            <p:cNvPr id="370724" name="Object 36"/>
            <p:cNvGraphicFramePr>
              <a:graphicFrameLocks noChangeAspect="1"/>
            </p:cNvGraphicFramePr>
            <p:nvPr/>
          </p:nvGraphicFramePr>
          <p:xfrm>
            <a:off x="4014" y="2614"/>
            <a:ext cx="1351" cy="1042"/>
          </p:xfrm>
          <a:graphic>
            <a:graphicData uri="http://schemas.openxmlformats.org/presentationml/2006/ole">
              <p:oleObj spid="_x0000_s654341" name="图片" r:id="rId7" imgW="999460" imgH="771620" progId="Word.Picture.8">
                <p:embed/>
              </p:oleObj>
            </a:graphicData>
          </a:graphic>
        </p:graphicFrame>
        <p:sp>
          <p:nvSpPr>
            <p:cNvPr id="370725" name="Rectangle 37"/>
            <p:cNvSpPr>
              <a:spLocks noChangeArrowheads="1"/>
            </p:cNvSpPr>
            <p:nvPr/>
          </p:nvSpPr>
          <p:spPr bwMode="auto">
            <a:xfrm>
              <a:off x="4056" y="3702"/>
              <a:ext cx="1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三态输出缓冲器</a:t>
              </a:r>
            </a:p>
          </p:txBody>
        </p:sp>
      </p:grpSp>
      <p:sp>
        <p:nvSpPr>
          <p:cNvPr id="370726" name="Rectangle 38"/>
          <p:cNvSpPr>
            <a:spLocks noChangeArrowheads="1"/>
          </p:cNvSpPr>
          <p:nvPr/>
        </p:nvSpPr>
        <p:spPr bwMode="auto">
          <a:xfrm>
            <a:off x="2987675" y="2853532"/>
            <a:ext cx="278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输出恒等于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的与门</a:t>
            </a: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1092200" y="5147469"/>
            <a:ext cx="217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输出为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的与门</a:t>
            </a:r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492500" y="3755232"/>
            <a:ext cx="2447925" cy="1825625"/>
            <a:chOff x="2200" y="2795"/>
            <a:chExt cx="1542" cy="1150"/>
          </a:xfrm>
        </p:grpSpPr>
        <p:graphicFrame>
          <p:nvGraphicFramePr>
            <p:cNvPr id="370729" name="Object 41"/>
            <p:cNvGraphicFramePr>
              <a:graphicFrameLocks noChangeAspect="1"/>
            </p:cNvGraphicFramePr>
            <p:nvPr/>
          </p:nvGraphicFramePr>
          <p:xfrm>
            <a:off x="2200" y="2795"/>
            <a:ext cx="1542" cy="620"/>
          </p:xfrm>
          <a:graphic>
            <a:graphicData uri="http://schemas.openxmlformats.org/presentationml/2006/ole">
              <p:oleObj spid="_x0000_s654342" name="图片" r:id="rId8" imgW="950854" imgH="343280" progId="Word.Picture.8">
                <p:embed/>
              </p:oleObj>
            </a:graphicData>
          </a:graphic>
        </p:graphicFrame>
        <p:sp>
          <p:nvSpPr>
            <p:cNvPr id="370730" name="Rectangle 42"/>
            <p:cNvSpPr>
              <a:spLocks noChangeArrowheads="1"/>
            </p:cNvSpPr>
            <p:nvPr/>
          </p:nvSpPr>
          <p:spPr bwMode="auto">
            <a:xfrm>
              <a:off x="2426" y="3657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输入缓冲器</a:t>
              </a:r>
            </a:p>
          </p:txBody>
        </p:sp>
      </p:grpSp>
      <p:graphicFrame>
        <p:nvGraphicFramePr>
          <p:cNvPr id="37073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2770037"/>
              </p:ext>
            </p:extLst>
          </p:nvPr>
        </p:nvGraphicFramePr>
        <p:xfrm>
          <a:off x="611188" y="1196182"/>
          <a:ext cx="8064500" cy="2232025"/>
        </p:xfrm>
        <a:graphic>
          <a:graphicData uri="http://schemas.openxmlformats.org/presentationml/2006/ole">
            <p:oleObj spid="_x0000_s654343" name="Picture" r:id="rId9" imgW="2746248" imgH="1831848" progId="Word.Picture.8">
              <p:embed/>
            </p:oleObj>
          </a:graphicData>
        </a:graphic>
      </p:graphicFrame>
      <p:graphicFrame>
        <p:nvGraphicFramePr>
          <p:cNvPr id="37073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983896"/>
              </p:ext>
            </p:extLst>
          </p:nvPr>
        </p:nvGraphicFramePr>
        <p:xfrm>
          <a:off x="612775" y="3501232"/>
          <a:ext cx="2806700" cy="2087562"/>
        </p:xfrm>
        <a:graphic>
          <a:graphicData uri="http://schemas.openxmlformats.org/presentationml/2006/ole">
            <p:oleObj spid="_x0000_s654344" name="图片" r:id="rId10" imgW="2746248" imgH="1831848" progId="Word.Picture.8">
              <p:embed/>
            </p:oleObj>
          </a:graphicData>
        </a:graphic>
      </p:graphicFrame>
      <p:graphicFrame>
        <p:nvGraphicFramePr>
          <p:cNvPr id="37073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6909989"/>
              </p:ext>
            </p:extLst>
          </p:nvPr>
        </p:nvGraphicFramePr>
        <p:xfrm>
          <a:off x="3562350" y="3501232"/>
          <a:ext cx="2665413" cy="2087562"/>
        </p:xfrm>
        <a:graphic>
          <a:graphicData uri="http://schemas.openxmlformats.org/presentationml/2006/ole">
            <p:oleObj spid="_x0000_s654345" name="Picture" r:id="rId11" imgW="2746248" imgH="1831848" progId="Word.Picture.8">
              <p:embed/>
            </p:oleObj>
          </a:graphicData>
        </a:graphic>
      </p:graphicFrame>
      <p:graphicFrame>
        <p:nvGraphicFramePr>
          <p:cNvPr id="37073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8914529"/>
              </p:ext>
            </p:extLst>
          </p:nvPr>
        </p:nvGraphicFramePr>
        <p:xfrm>
          <a:off x="6337300" y="3501232"/>
          <a:ext cx="2411413" cy="2087562"/>
        </p:xfrm>
        <a:graphic>
          <a:graphicData uri="http://schemas.openxmlformats.org/presentationml/2006/ole">
            <p:oleObj spid="_x0000_s654346" name="Picture" r:id="rId12" imgW="2743200" imgH="1828800" progId="Word.Picture.8">
              <p:embed/>
            </p:oleObj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1583668" y="2069351"/>
            <a:ext cx="216669" cy="2349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1583668" y="2060873"/>
            <a:ext cx="216668" cy="2433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1872320" y="2046575"/>
            <a:ext cx="216669" cy="2349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 flipH="1">
            <a:off x="1872320" y="2038097"/>
            <a:ext cx="216668" cy="2433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2160971" y="2100841"/>
            <a:ext cx="216669" cy="2349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 flipH="1">
            <a:off x="2160971" y="2092363"/>
            <a:ext cx="216668" cy="2433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2466186" y="2068005"/>
            <a:ext cx="216669" cy="2349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2466186" y="2059527"/>
            <a:ext cx="216668" cy="2433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/>
          <p:nvPr/>
        </p:nvCxnSpPr>
        <p:spPr bwMode="auto">
          <a:xfrm>
            <a:off x="6638447" y="1820863"/>
            <a:ext cx="273813" cy="426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/>
          <p:nvPr/>
        </p:nvCxnSpPr>
        <p:spPr bwMode="auto">
          <a:xfrm flipH="1">
            <a:off x="6638447" y="1820863"/>
            <a:ext cx="273813" cy="3931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4572000" y="4041093"/>
            <a:ext cx="85808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 flipH="1" flipV="1">
            <a:off x="4643438" y="4381222"/>
            <a:ext cx="786651" cy="199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>
            <a:off x="7345088" y="3814973"/>
            <a:ext cx="1" cy="3538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 flipH="1">
            <a:off x="6732240" y="4168848"/>
            <a:ext cx="6128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/>
          <p:nvPr/>
        </p:nvCxnSpPr>
        <p:spPr bwMode="auto">
          <a:xfrm>
            <a:off x="7345088" y="4799223"/>
            <a:ext cx="0" cy="1879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6732240" y="5013201"/>
            <a:ext cx="6128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6516688" y="5279932"/>
            <a:ext cx="2136964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</a:rPr>
              <a:t>三态输出反相器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7405577" y="2257570"/>
            <a:ext cx="1619907" cy="457200"/>
          </a:xfrm>
          <a:prstGeom prst="wedgeRoundRectCallout">
            <a:avLst>
              <a:gd name="adj1" fmla="val -51772"/>
              <a:gd name="adj2" fmla="val 32916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高电平有效</a:t>
            </a:r>
          </a:p>
        </p:txBody>
      </p:sp>
      <p:sp>
        <p:nvSpPr>
          <p:cNvPr id="35" name="圆角矩形标注 34"/>
          <p:cNvSpPr/>
          <p:nvPr/>
        </p:nvSpPr>
        <p:spPr bwMode="auto">
          <a:xfrm>
            <a:off x="4408488" y="5771357"/>
            <a:ext cx="1619907" cy="457200"/>
          </a:xfrm>
          <a:prstGeom prst="wedgeRoundRectCallout">
            <a:avLst>
              <a:gd name="adj1" fmla="val 124984"/>
              <a:gd name="adj2" fmla="val -24457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低电平有效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7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26" grpId="0"/>
      <p:bldP spid="2" grpId="0" animBg="1"/>
      <p:bldP spid="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0" name="Rectangle 8"/>
          <p:cNvSpPr>
            <a:spLocks noChangeArrowheads="1"/>
          </p:cNvSpPr>
          <p:nvPr/>
        </p:nvSpPr>
        <p:spPr bwMode="auto">
          <a:xfrm>
            <a:off x="971550" y="1484313"/>
            <a:ext cx="263842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pPr algn="l"/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编程连接技术</a:t>
            </a:r>
          </a:p>
        </p:txBody>
      </p:sp>
      <p:graphicFrame>
        <p:nvGraphicFramePr>
          <p:cNvPr id="3717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2717720"/>
              </p:ext>
            </p:extLst>
          </p:nvPr>
        </p:nvGraphicFramePr>
        <p:xfrm>
          <a:off x="1209857" y="2980581"/>
          <a:ext cx="2952750" cy="1303337"/>
        </p:xfrm>
        <a:graphic>
          <a:graphicData uri="http://schemas.openxmlformats.org/presentationml/2006/ole">
            <p:oleObj spid="_x0000_s655362" name="图片" r:id="rId4" imgW="1254642" imgH="486060" progId="Word.Picture.8">
              <p:embed/>
            </p:oleObj>
          </a:graphicData>
        </a:graphic>
      </p:graphicFrame>
      <p:graphicFrame>
        <p:nvGraphicFramePr>
          <p:cNvPr id="3717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2333474"/>
              </p:ext>
            </p:extLst>
          </p:nvPr>
        </p:nvGraphicFramePr>
        <p:xfrm>
          <a:off x="4170545" y="2832943"/>
          <a:ext cx="4232275" cy="1604963"/>
        </p:xfrm>
        <a:graphic>
          <a:graphicData uri="http://schemas.openxmlformats.org/presentationml/2006/ole">
            <p:oleObj spid="_x0000_s655363" name="图片" r:id="rId5" imgW="2581656" imgH="981456" progId="Word.Picture.8">
              <p:embed/>
            </p:oleObj>
          </a:graphicData>
        </a:graphic>
      </p:graphicFrame>
      <p:sp>
        <p:nvSpPr>
          <p:cNvPr id="371723" name="Rectangle 11"/>
          <p:cNvSpPr>
            <a:spLocks noChangeArrowheads="1"/>
          </p:cNvSpPr>
          <p:nvPr/>
        </p:nvSpPr>
        <p:spPr bwMode="auto">
          <a:xfrm>
            <a:off x="4335645" y="2116981"/>
            <a:ext cx="374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1000" b="0">
                <a:latin typeface="Times New Roman" panose="02020603050405020304" pitchFamily="18" charset="0"/>
                <a:ea typeface="华康简宋" charset="-122"/>
              </a:rPr>
              <a:t>      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371724" name="Rectangle 12"/>
          <p:cNvSpPr>
            <a:spLocks noChangeArrowheads="1"/>
          </p:cNvSpPr>
          <p:nvPr/>
        </p:nvSpPr>
        <p:spPr bwMode="auto">
          <a:xfrm>
            <a:off x="993957" y="2332881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PLD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表示的与门</a:t>
            </a:r>
          </a:p>
        </p:txBody>
      </p: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4378507" y="2236043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熔丝工艺的与门原理图</a:t>
            </a:r>
          </a:p>
        </p:txBody>
      </p:sp>
      <p:graphicFrame>
        <p:nvGraphicFramePr>
          <p:cNvPr id="3717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9871070"/>
              </p:ext>
            </p:extLst>
          </p:nvPr>
        </p:nvGraphicFramePr>
        <p:xfrm>
          <a:off x="959032" y="2132856"/>
          <a:ext cx="3168650" cy="2743200"/>
        </p:xfrm>
        <a:graphic>
          <a:graphicData uri="http://schemas.openxmlformats.org/presentationml/2006/ole">
            <p:oleObj spid="_x0000_s655364" name="图片" r:id="rId6" imgW="2746248" imgH="1831848" progId="Word.Picture.8">
              <p:embed/>
            </p:oleObj>
          </a:graphicData>
        </a:graphic>
      </p:graphicFrame>
      <p:graphicFrame>
        <p:nvGraphicFramePr>
          <p:cNvPr id="3717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0099895"/>
              </p:ext>
            </p:extLst>
          </p:nvPr>
        </p:nvGraphicFramePr>
        <p:xfrm>
          <a:off x="4272145" y="2132856"/>
          <a:ext cx="4103687" cy="2736850"/>
        </p:xfrm>
        <a:graphic>
          <a:graphicData uri="http://schemas.openxmlformats.org/presentationml/2006/ole">
            <p:oleObj spid="_x0000_s655365" name="Picture" r:id="rId7" imgW="2746248" imgH="1831848" progId="Word.Picture.8">
              <p:embed/>
            </p:oleObj>
          </a:graphicData>
        </a:graphic>
      </p:graphicFrame>
      <p:sp>
        <p:nvSpPr>
          <p:cNvPr id="2" name="圆角矩形标注 1"/>
          <p:cNvSpPr/>
          <p:nvPr/>
        </p:nvSpPr>
        <p:spPr bwMode="auto">
          <a:xfrm>
            <a:off x="5184068" y="4876056"/>
            <a:ext cx="2442464" cy="465137"/>
          </a:xfrm>
          <a:prstGeom prst="wedgeRoundRectCallout">
            <a:avLst>
              <a:gd name="adj1" fmla="val 34666"/>
              <a:gd name="adj2" fmla="val -28471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编程的方式使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熔丝熔断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359532" y="4945681"/>
            <a:ext cx="2442464" cy="465137"/>
          </a:xfrm>
          <a:prstGeom prst="wedgeRoundRectCallout">
            <a:avLst>
              <a:gd name="adj1" fmla="val 34666"/>
              <a:gd name="adj2" fmla="val -28471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编程点编程为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截止</a:t>
            </a:r>
          </a:p>
        </p:txBody>
      </p:sp>
    </p:spTree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4" grpId="0"/>
      <p:bldP spid="371725" grpId="0"/>
      <p:bldP spid="2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076825" y="404664"/>
            <a:ext cx="3781425" cy="3241675"/>
            <a:chOff x="3220" y="657"/>
            <a:chExt cx="2382" cy="2042"/>
          </a:xfrm>
        </p:grpSpPr>
        <p:sp>
          <p:nvSpPr>
            <p:cNvPr id="372761" name="AutoShape 25"/>
            <p:cNvSpPr>
              <a:spLocks noChangeArrowheads="1"/>
            </p:cNvSpPr>
            <p:nvPr/>
          </p:nvSpPr>
          <p:spPr bwMode="auto">
            <a:xfrm>
              <a:off x="3220" y="686"/>
              <a:ext cx="2382" cy="201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GB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3475" y="657"/>
              <a:ext cx="1907" cy="1942"/>
              <a:chOff x="3475" y="657"/>
              <a:chExt cx="1907" cy="1942"/>
            </a:xfrm>
          </p:grpSpPr>
          <p:sp>
            <p:nvSpPr>
              <p:cNvPr id="372763" name="Rectangle 27"/>
              <p:cNvSpPr>
                <a:spLocks noChangeArrowheads="1"/>
              </p:cNvSpPr>
              <p:nvPr/>
            </p:nvSpPr>
            <p:spPr bwMode="auto">
              <a:xfrm>
                <a:off x="3954" y="2043"/>
                <a:ext cx="21" cy="17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3958" y="2036"/>
                <a:ext cx="201" cy="205"/>
                <a:chOff x="3958" y="2036"/>
                <a:chExt cx="201" cy="205"/>
              </a:xfrm>
            </p:grpSpPr>
            <p:sp>
              <p:nvSpPr>
                <p:cNvPr id="372765" name="Freeform 29"/>
                <p:cNvSpPr>
                  <a:spLocks/>
                </p:cNvSpPr>
                <p:nvPr/>
              </p:nvSpPr>
              <p:spPr bwMode="auto">
                <a:xfrm>
                  <a:off x="3981" y="2054"/>
                  <a:ext cx="167" cy="169"/>
                </a:xfrm>
                <a:custGeom>
                  <a:avLst/>
                  <a:gdLst>
                    <a:gd name="T0" fmla="*/ 0 w 167"/>
                    <a:gd name="T1" fmla="*/ 84 h 169"/>
                    <a:gd name="T2" fmla="*/ 167 w 167"/>
                    <a:gd name="T3" fmla="*/ 0 h 169"/>
                    <a:gd name="T4" fmla="*/ 167 w 167"/>
                    <a:gd name="T5" fmla="*/ 169 h 169"/>
                    <a:gd name="T6" fmla="*/ 0 w 167"/>
                    <a:gd name="T7" fmla="*/ 84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7" h="169">
                      <a:moveTo>
                        <a:pt x="0" y="84"/>
                      </a:moveTo>
                      <a:lnTo>
                        <a:pt x="167" y="0"/>
                      </a:lnTo>
                      <a:lnTo>
                        <a:pt x="167" y="169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766" name="Freeform 30"/>
                <p:cNvSpPr>
                  <a:spLocks noEditPoints="1"/>
                </p:cNvSpPr>
                <p:nvPr/>
              </p:nvSpPr>
              <p:spPr bwMode="auto">
                <a:xfrm>
                  <a:off x="3958" y="2036"/>
                  <a:ext cx="201" cy="205"/>
                </a:xfrm>
                <a:custGeom>
                  <a:avLst/>
                  <a:gdLst>
                    <a:gd name="T0" fmla="*/ 195 w 201"/>
                    <a:gd name="T1" fmla="*/ 29 h 205"/>
                    <a:gd name="T2" fmla="*/ 190 w 201"/>
                    <a:gd name="T3" fmla="*/ 18 h 205"/>
                    <a:gd name="T4" fmla="*/ 179 w 201"/>
                    <a:gd name="T5" fmla="*/ 18 h 205"/>
                    <a:gd name="T6" fmla="*/ 179 w 201"/>
                    <a:gd name="T7" fmla="*/ 187 h 205"/>
                    <a:gd name="T8" fmla="*/ 190 w 201"/>
                    <a:gd name="T9" fmla="*/ 187 h 205"/>
                    <a:gd name="T10" fmla="*/ 195 w 201"/>
                    <a:gd name="T11" fmla="*/ 178 h 205"/>
                    <a:gd name="T12" fmla="*/ 28 w 201"/>
                    <a:gd name="T13" fmla="*/ 93 h 205"/>
                    <a:gd name="T14" fmla="*/ 23 w 201"/>
                    <a:gd name="T15" fmla="*/ 102 h 205"/>
                    <a:gd name="T16" fmla="*/ 28 w 201"/>
                    <a:gd name="T17" fmla="*/ 113 h 205"/>
                    <a:gd name="T18" fmla="*/ 195 w 201"/>
                    <a:gd name="T19" fmla="*/ 29 h 205"/>
                    <a:gd name="T20" fmla="*/ 19 w 201"/>
                    <a:gd name="T21" fmla="*/ 93 h 205"/>
                    <a:gd name="T22" fmla="*/ 0 w 201"/>
                    <a:gd name="T23" fmla="*/ 102 h 205"/>
                    <a:gd name="T24" fmla="*/ 19 w 201"/>
                    <a:gd name="T25" fmla="*/ 113 h 205"/>
                    <a:gd name="T26" fmla="*/ 187 w 201"/>
                    <a:gd name="T27" fmla="*/ 198 h 205"/>
                    <a:gd name="T28" fmla="*/ 201 w 201"/>
                    <a:gd name="T29" fmla="*/ 205 h 205"/>
                    <a:gd name="T30" fmla="*/ 201 w 201"/>
                    <a:gd name="T31" fmla="*/ 187 h 205"/>
                    <a:gd name="T32" fmla="*/ 201 w 201"/>
                    <a:gd name="T33" fmla="*/ 18 h 205"/>
                    <a:gd name="T34" fmla="*/ 201 w 201"/>
                    <a:gd name="T35" fmla="*/ 0 h 205"/>
                    <a:gd name="T36" fmla="*/ 187 w 201"/>
                    <a:gd name="T37" fmla="*/ 9 h 205"/>
                    <a:gd name="T38" fmla="*/ 19 w 201"/>
                    <a:gd name="T39" fmla="*/ 93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1" h="205">
                      <a:moveTo>
                        <a:pt x="195" y="29"/>
                      </a:moveTo>
                      <a:lnTo>
                        <a:pt x="190" y="18"/>
                      </a:lnTo>
                      <a:lnTo>
                        <a:pt x="179" y="18"/>
                      </a:lnTo>
                      <a:lnTo>
                        <a:pt x="179" y="187"/>
                      </a:lnTo>
                      <a:lnTo>
                        <a:pt x="190" y="187"/>
                      </a:lnTo>
                      <a:lnTo>
                        <a:pt x="195" y="178"/>
                      </a:lnTo>
                      <a:lnTo>
                        <a:pt x="28" y="93"/>
                      </a:lnTo>
                      <a:lnTo>
                        <a:pt x="23" y="102"/>
                      </a:lnTo>
                      <a:lnTo>
                        <a:pt x="28" y="113"/>
                      </a:lnTo>
                      <a:lnTo>
                        <a:pt x="195" y="29"/>
                      </a:lnTo>
                      <a:close/>
                      <a:moveTo>
                        <a:pt x="19" y="93"/>
                      </a:moveTo>
                      <a:lnTo>
                        <a:pt x="0" y="102"/>
                      </a:lnTo>
                      <a:lnTo>
                        <a:pt x="19" y="113"/>
                      </a:lnTo>
                      <a:lnTo>
                        <a:pt x="187" y="198"/>
                      </a:lnTo>
                      <a:lnTo>
                        <a:pt x="201" y="205"/>
                      </a:lnTo>
                      <a:lnTo>
                        <a:pt x="201" y="187"/>
                      </a:lnTo>
                      <a:lnTo>
                        <a:pt x="201" y="18"/>
                      </a:lnTo>
                      <a:lnTo>
                        <a:pt x="201" y="0"/>
                      </a:lnTo>
                      <a:lnTo>
                        <a:pt x="187" y="9"/>
                      </a:lnTo>
                      <a:lnTo>
                        <a:pt x="19" y="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72767" name="Rectangle 31"/>
              <p:cNvSpPr>
                <a:spLocks noChangeArrowheads="1"/>
              </p:cNvSpPr>
              <p:nvPr/>
            </p:nvSpPr>
            <p:spPr bwMode="auto">
              <a:xfrm>
                <a:off x="3954" y="2401"/>
                <a:ext cx="21" cy="17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32"/>
              <p:cNvGrpSpPr>
                <a:grpSpLocks/>
              </p:cNvGrpSpPr>
              <p:nvPr/>
            </p:nvGrpSpPr>
            <p:grpSpPr bwMode="auto">
              <a:xfrm>
                <a:off x="3958" y="2394"/>
                <a:ext cx="201" cy="205"/>
                <a:chOff x="3958" y="2394"/>
                <a:chExt cx="201" cy="205"/>
              </a:xfrm>
            </p:grpSpPr>
            <p:sp>
              <p:nvSpPr>
                <p:cNvPr id="372769" name="Freeform 33"/>
                <p:cNvSpPr>
                  <a:spLocks/>
                </p:cNvSpPr>
                <p:nvPr/>
              </p:nvSpPr>
              <p:spPr bwMode="auto">
                <a:xfrm>
                  <a:off x="3981" y="2412"/>
                  <a:ext cx="167" cy="169"/>
                </a:xfrm>
                <a:custGeom>
                  <a:avLst/>
                  <a:gdLst>
                    <a:gd name="T0" fmla="*/ 0 w 167"/>
                    <a:gd name="T1" fmla="*/ 85 h 169"/>
                    <a:gd name="T2" fmla="*/ 167 w 167"/>
                    <a:gd name="T3" fmla="*/ 0 h 169"/>
                    <a:gd name="T4" fmla="*/ 167 w 167"/>
                    <a:gd name="T5" fmla="*/ 169 h 169"/>
                    <a:gd name="T6" fmla="*/ 0 w 167"/>
                    <a:gd name="T7" fmla="*/ 85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7" h="169">
                      <a:moveTo>
                        <a:pt x="0" y="85"/>
                      </a:moveTo>
                      <a:lnTo>
                        <a:pt x="167" y="0"/>
                      </a:lnTo>
                      <a:lnTo>
                        <a:pt x="167" y="169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770" name="Freeform 34"/>
                <p:cNvSpPr>
                  <a:spLocks noEditPoints="1"/>
                </p:cNvSpPr>
                <p:nvPr/>
              </p:nvSpPr>
              <p:spPr bwMode="auto">
                <a:xfrm>
                  <a:off x="3958" y="2394"/>
                  <a:ext cx="201" cy="205"/>
                </a:xfrm>
                <a:custGeom>
                  <a:avLst/>
                  <a:gdLst>
                    <a:gd name="T0" fmla="*/ 195 w 201"/>
                    <a:gd name="T1" fmla="*/ 29 h 205"/>
                    <a:gd name="T2" fmla="*/ 190 w 201"/>
                    <a:gd name="T3" fmla="*/ 18 h 205"/>
                    <a:gd name="T4" fmla="*/ 179 w 201"/>
                    <a:gd name="T5" fmla="*/ 18 h 205"/>
                    <a:gd name="T6" fmla="*/ 179 w 201"/>
                    <a:gd name="T7" fmla="*/ 187 h 205"/>
                    <a:gd name="T8" fmla="*/ 190 w 201"/>
                    <a:gd name="T9" fmla="*/ 187 h 205"/>
                    <a:gd name="T10" fmla="*/ 195 w 201"/>
                    <a:gd name="T11" fmla="*/ 178 h 205"/>
                    <a:gd name="T12" fmla="*/ 28 w 201"/>
                    <a:gd name="T13" fmla="*/ 94 h 205"/>
                    <a:gd name="T14" fmla="*/ 23 w 201"/>
                    <a:gd name="T15" fmla="*/ 103 h 205"/>
                    <a:gd name="T16" fmla="*/ 28 w 201"/>
                    <a:gd name="T17" fmla="*/ 114 h 205"/>
                    <a:gd name="T18" fmla="*/ 195 w 201"/>
                    <a:gd name="T19" fmla="*/ 29 h 205"/>
                    <a:gd name="T20" fmla="*/ 19 w 201"/>
                    <a:gd name="T21" fmla="*/ 94 h 205"/>
                    <a:gd name="T22" fmla="*/ 0 w 201"/>
                    <a:gd name="T23" fmla="*/ 103 h 205"/>
                    <a:gd name="T24" fmla="*/ 19 w 201"/>
                    <a:gd name="T25" fmla="*/ 114 h 205"/>
                    <a:gd name="T26" fmla="*/ 187 w 201"/>
                    <a:gd name="T27" fmla="*/ 198 h 205"/>
                    <a:gd name="T28" fmla="*/ 201 w 201"/>
                    <a:gd name="T29" fmla="*/ 205 h 205"/>
                    <a:gd name="T30" fmla="*/ 201 w 201"/>
                    <a:gd name="T31" fmla="*/ 187 h 205"/>
                    <a:gd name="T32" fmla="*/ 201 w 201"/>
                    <a:gd name="T33" fmla="*/ 18 h 205"/>
                    <a:gd name="T34" fmla="*/ 201 w 201"/>
                    <a:gd name="T35" fmla="*/ 0 h 205"/>
                    <a:gd name="T36" fmla="*/ 187 w 201"/>
                    <a:gd name="T37" fmla="*/ 9 h 205"/>
                    <a:gd name="T38" fmla="*/ 19 w 201"/>
                    <a:gd name="T39" fmla="*/ 94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1" h="205">
                      <a:moveTo>
                        <a:pt x="195" y="29"/>
                      </a:moveTo>
                      <a:lnTo>
                        <a:pt x="190" y="18"/>
                      </a:lnTo>
                      <a:lnTo>
                        <a:pt x="179" y="18"/>
                      </a:lnTo>
                      <a:lnTo>
                        <a:pt x="179" y="187"/>
                      </a:lnTo>
                      <a:lnTo>
                        <a:pt x="190" y="187"/>
                      </a:lnTo>
                      <a:lnTo>
                        <a:pt x="195" y="178"/>
                      </a:lnTo>
                      <a:lnTo>
                        <a:pt x="28" y="94"/>
                      </a:lnTo>
                      <a:lnTo>
                        <a:pt x="23" y="103"/>
                      </a:lnTo>
                      <a:lnTo>
                        <a:pt x="28" y="114"/>
                      </a:lnTo>
                      <a:lnTo>
                        <a:pt x="195" y="29"/>
                      </a:lnTo>
                      <a:close/>
                      <a:moveTo>
                        <a:pt x="19" y="94"/>
                      </a:moveTo>
                      <a:lnTo>
                        <a:pt x="0" y="103"/>
                      </a:lnTo>
                      <a:lnTo>
                        <a:pt x="19" y="114"/>
                      </a:lnTo>
                      <a:lnTo>
                        <a:pt x="187" y="198"/>
                      </a:lnTo>
                      <a:lnTo>
                        <a:pt x="201" y="205"/>
                      </a:lnTo>
                      <a:lnTo>
                        <a:pt x="201" y="187"/>
                      </a:lnTo>
                      <a:lnTo>
                        <a:pt x="201" y="18"/>
                      </a:lnTo>
                      <a:lnTo>
                        <a:pt x="201" y="0"/>
                      </a:lnTo>
                      <a:lnTo>
                        <a:pt x="187" y="9"/>
                      </a:lnTo>
                      <a:lnTo>
                        <a:pt x="19" y="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35"/>
              <p:cNvGrpSpPr>
                <a:grpSpLocks/>
              </p:cNvGrpSpPr>
              <p:nvPr/>
            </p:nvGrpSpPr>
            <p:grpSpPr bwMode="auto">
              <a:xfrm>
                <a:off x="3954" y="1682"/>
                <a:ext cx="205" cy="205"/>
                <a:chOff x="3954" y="1682"/>
                <a:chExt cx="205" cy="205"/>
              </a:xfrm>
            </p:grpSpPr>
            <p:sp>
              <p:nvSpPr>
                <p:cNvPr id="372772" name="Rectangle 36"/>
                <p:cNvSpPr>
                  <a:spLocks noChangeArrowheads="1"/>
                </p:cNvSpPr>
                <p:nvPr/>
              </p:nvSpPr>
              <p:spPr bwMode="auto">
                <a:xfrm>
                  <a:off x="3954" y="1689"/>
                  <a:ext cx="21" cy="17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" name="Group 37"/>
                <p:cNvGrpSpPr>
                  <a:grpSpLocks/>
                </p:cNvGrpSpPr>
                <p:nvPr/>
              </p:nvGrpSpPr>
              <p:grpSpPr bwMode="auto">
                <a:xfrm>
                  <a:off x="3958" y="1682"/>
                  <a:ext cx="201" cy="205"/>
                  <a:chOff x="3958" y="1682"/>
                  <a:chExt cx="201" cy="205"/>
                </a:xfrm>
              </p:grpSpPr>
              <p:sp>
                <p:nvSpPr>
                  <p:cNvPr id="372774" name="Freeform 38"/>
                  <p:cNvSpPr>
                    <a:spLocks/>
                  </p:cNvSpPr>
                  <p:nvPr/>
                </p:nvSpPr>
                <p:spPr bwMode="auto">
                  <a:xfrm>
                    <a:off x="3981" y="1700"/>
                    <a:ext cx="167" cy="169"/>
                  </a:xfrm>
                  <a:custGeom>
                    <a:avLst/>
                    <a:gdLst>
                      <a:gd name="T0" fmla="*/ 0 w 167"/>
                      <a:gd name="T1" fmla="*/ 85 h 169"/>
                      <a:gd name="T2" fmla="*/ 167 w 167"/>
                      <a:gd name="T3" fmla="*/ 0 h 169"/>
                      <a:gd name="T4" fmla="*/ 167 w 167"/>
                      <a:gd name="T5" fmla="*/ 169 h 169"/>
                      <a:gd name="T6" fmla="*/ 0 w 167"/>
                      <a:gd name="T7" fmla="*/ 85 h 1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7" h="169">
                        <a:moveTo>
                          <a:pt x="0" y="85"/>
                        </a:moveTo>
                        <a:lnTo>
                          <a:pt x="167" y="0"/>
                        </a:lnTo>
                        <a:lnTo>
                          <a:pt x="167" y="169"/>
                        </a:lnTo>
                        <a:lnTo>
                          <a:pt x="0" y="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58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775" name="Freeform 39"/>
                  <p:cNvSpPr>
                    <a:spLocks noEditPoints="1"/>
                  </p:cNvSpPr>
                  <p:nvPr/>
                </p:nvSpPr>
                <p:spPr bwMode="auto">
                  <a:xfrm>
                    <a:off x="3958" y="1682"/>
                    <a:ext cx="201" cy="205"/>
                  </a:xfrm>
                  <a:custGeom>
                    <a:avLst/>
                    <a:gdLst>
                      <a:gd name="T0" fmla="*/ 195 w 201"/>
                      <a:gd name="T1" fmla="*/ 29 h 205"/>
                      <a:gd name="T2" fmla="*/ 190 w 201"/>
                      <a:gd name="T3" fmla="*/ 18 h 205"/>
                      <a:gd name="T4" fmla="*/ 179 w 201"/>
                      <a:gd name="T5" fmla="*/ 18 h 205"/>
                      <a:gd name="T6" fmla="*/ 179 w 201"/>
                      <a:gd name="T7" fmla="*/ 187 h 205"/>
                      <a:gd name="T8" fmla="*/ 190 w 201"/>
                      <a:gd name="T9" fmla="*/ 187 h 205"/>
                      <a:gd name="T10" fmla="*/ 195 w 201"/>
                      <a:gd name="T11" fmla="*/ 178 h 205"/>
                      <a:gd name="T12" fmla="*/ 28 w 201"/>
                      <a:gd name="T13" fmla="*/ 95 h 205"/>
                      <a:gd name="T14" fmla="*/ 23 w 201"/>
                      <a:gd name="T15" fmla="*/ 103 h 205"/>
                      <a:gd name="T16" fmla="*/ 28 w 201"/>
                      <a:gd name="T17" fmla="*/ 114 h 205"/>
                      <a:gd name="T18" fmla="*/ 195 w 201"/>
                      <a:gd name="T19" fmla="*/ 29 h 205"/>
                      <a:gd name="T20" fmla="*/ 19 w 201"/>
                      <a:gd name="T21" fmla="*/ 95 h 205"/>
                      <a:gd name="T22" fmla="*/ 0 w 201"/>
                      <a:gd name="T23" fmla="*/ 103 h 205"/>
                      <a:gd name="T24" fmla="*/ 19 w 201"/>
                      <a:gd name="T25" fmla="*/ 114 h 205"/>
                      <a:gd name="T26" fmla="*/ 187 w 201"/>
                      <a:gd name="T27" fmla="*/ 198 h 205"/>
                      <a:gd name="T28" fmla="*/ 201 w 201"/>
                      <a:gd name="T29" fmla="*/ 205 h 205"/>
                      <a:gd name="T30" fmla="*/ 201 w 201"/>
                      <a:gd name="T31" fmla="*/ 187 h 205"/>
                      <a:gd name="T32" fmla="*/ 201 w 201"/>
                      <a:gd name="T33" fmla="*/ 18 h 205"/>
                      <a:gd name="T34" fmla="*/ 201 w 201"/>
                      <a:gd name="T35" fmla="*/ 0 h 205"/>
                      <a:gd name="T36" fmla="*/ 187 w 201"/>
                      <a:gd name="T37" fmla="*/ 9 h 205"/>
                      <a:gd name="T38" fmla="*/ 19 w 201"/>
                      <a:gd name="T39" fmla="*/ 95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01" h="205">
                        <a:moveTo>
                          <a:pt x="195" y="29"/>
                        </a:moveTo>
                        <a:lnTo>
                          <a:pt x="190" y="18"/>
                        </a:lnTo>
                        <a:lnTo>
                          <a:pt x="179" y="18"/>
                        </a:lnTo>
                        <a:lnTo>
                          <a:pt x="179" y="187"/>
                        </a:lnTo>
                        <a:lnTo>
                          <a:pt x="190" y="187"/>
                        </a:lnTo>
                        <a:lnTo>
                          <a:pt x="195" y="178"/>
                        </a:lnTo>
                        <a:lnTo>
                          <a:pt x="28" y="95"/>
                        </a:lnTo>
                        <a:lnTo>
                          <a:pt x="23" y="103"/>
                        </a:lnTo>
                        <a:lnTo>
                          <a:pt x="28" y="114"/>
                        </a:lnTo>
                        <a:lnTo>
                          <a:pt x="195" y="29"/>
                        </a:lnTo>
                        <a:close/>
                        <a:moveTo>
                          <a:pt x="19" y="95"/>
                        </a:moveTo>
                        <a:lnTo>
                          <a:pt x="0" y="103"/>
                        </a:lnTo>
                        <a:lnTo>
                          <a:pt x="19" y="114"/>
                        </a:lnTo>
                        <a:lnTo>
                          <a:pt x="187" y="198"/>
                        </a:lnTo>
                        <a:lnTo>
                          <a:pt x="201" y="205"/>
                        </a:lnTo>
                        <a:lnTo>
                          <a:pt x="201" y="187"/>
                        </a:lnTo>
                        <a:lnTo>
                          <a:pt x="201" y="18"/>
                        </a:lnTo>
                        <a:lnTo>
                          <a:pt x="201" y="0"/>
                        </a:lnTo>
                        <a:lnTo>
                          <a:pt x="187" y="9"/>
                        </a:lnTo>
                        <a:lnTo>
                          <a:pt x="19" y="9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58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72776" name="Line 40"/>
              <p:cNvSpPr>
                <a:spLocks noChangeShapeType="1"/>
              </p:cNvSpPr>
              <p:nvPr/>
            </p:nvSpPr>
            <p:spPr bwMode="auto">
              <a:xfrm flipV="1">
                <a:off x="4716" y="862"/>
                <a:ext cx="1" cy="16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777" name="Rectangle 41"/>
              <p:cNvSpPr>
                <a:spLocks noChangeArrowheads="1"/>
              </p:cNvSpPr>
              <p:nvPr/>
            </p:nvSpPr>
            <p:spPr bwMode="auto">
              <a:xfrm>
                <a:off x="4663" y="1132"/>
                <a:ext cx="119" cy="29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778" name="Line 42"/>
              <p:cNvSpPr>
                <a:spLocks noChangeShapeType="1"/>
              </p:cNvSpPr>
              <p:nvPr/>
            </p:nvSpPr>
            <p:spPr bwMode="auto">
              <a:xfrm>
                <a:off x="4054" y="867"/>
                <a:ext cx="132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779" name="Oval 43"/>
              <p:cNvSpPr>
                <a:spLocks noChangeArrowheads="1"/>
              </p:cNvSpPr>
              <p:nvPr/>
            </p:nvSpPr>
            <p:spPr bwMode="auto">
              <a:xfrm>
                <a:off x="4684" y="837"/>
                <a:ext cx="66" cy="64"/>
              </a:xfrm>
              <a:prstGeom prst="ellipse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780" name="Oval 44"/>
              <p:cNvSpPr>
                <a:spLocks noChangeArrowheads="1"/>
              </p:cNvSpPr>
              <p:nvPr/>
            </p:nvSpPr>
            <p:spPr bwMode="auto">
              <a:xfrm>
                <a:off x="4684" y="1748"/>
                <a:ext cx="66" cy="64"/>
              </a:xfrm>
              <a:prstGeom prst="ellipse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781" name="Oval 45"/>
              <p:cNvSpPr>
                <a:spLocks noChangeArrowheads="1"/>
              </p:cNvSpPr>
              <p:nvPr/>
            </p:nvSpPr>
            <p:spPr bwMode="auto">
              <a:xfrm>
                <a:off x="4689" y="2104"/>
                <a:ext cx="65" cy="64"/>
              </a:xfrm>
              <a:prstGeom prst="ellipse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782" name="Line 46"/>
              <p:cNvSpPr>
                <a:spLocks noChangeShapeType="1"/>
              </p:cNvSpPr>
              <p:nvPr/>
            </p:nvSpPr>
            <p:spPr bwMode="auto">
              <a:xfrm>
                <a:off x="3644" y="1780"/>
                <a:ext cx="1074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783" name="Line 47"/>
              <p:cNvSpPr>
                <a:spLocks noChangeShapeType="1"/>
              </p:cNvSpPr>
              <p:nvPr/>
            </p:nvSpPr>
            <p:spPr bwMode="auto">
              <a:xfrm>
                <a:off x="3639" y="2136"/>
                <a:ext cx="156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784" name="Line 48"/>
              <p:cNvSpPr>
                <a:spLocks noChangeShapeType="1"/>
              </p:cNvSpPr>
              <p:nvPr/>
            </p:nvSpPr>
            <p:spPr bwMode="auto">
              <a:xfrm>
                <a:off x="3637" y="2492"/>
                <a:ext cx="107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785" name="Rectangle 49"/>
              <p:cNvSpPr>
                <a:spLocks noChangeArrowheads="1"/>
              </p:cNvSpPr>
              <p:nvPr/>
            </p:nvSpPr>
            <p:spPr bwMode="auto">
              <a:xfrm>
                <a:off x="4419" y="657"/>
                <a:ext cx="59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786" name="Rectangle 50"/>
              <p:cNvSpPr>
                <a:spLocks noChangeArrowheads="1"/>
              </p:cNvSpPr>
              <p:nvPr/>
            </p:nvSpPr>
            <p:spPr bwMode="auto">
              <a:xfrm>
                <a:off x="4454" y="659"/>
                <a:ext cx="8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787" name="Rectangle 51"/>
              <p:cNvSpPr>
                <a:spLocks noChangeArrowheads="1"/>
              </p:cNvSpPr>
              <p:nvPr/>
            </p:nvSpPr>
            <p:spPr bwMode="auto">
              <a:xfrm>
                <a:off x="4536" y="721"/>
                <a:ext cx="11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CC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788" name="Rectangle 52"/>
              <p:cNvSpPr>
                <a:spLocks noChangeArrowheads="1"/>
              </p:cNvSpPr>
              <p:nvPr/>
            </p:nvSpPr>
            <p:spPr bwMode="auto">
              <a:xfrm>
                <a:off x="4654" y="659"/>
                <a:ext cx="7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789" name="Rectangle 53"/>
              <p:cNvSpPr>
                <a:spLocks noChangeArrowheads="1"/>
              </p:cNvSpPr>
              <p:nvPr/>
            </p:nvSpPr>
            <p:spPr bwMode="auto">
              <a:xfrm>
                <a:off x="4729" y="659"/>
                <a:ext cx="25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(5V)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790" name="Rectangle 54"/>
              <p:cNvSpPr>
                <a:spLocks noChangeArrowheads="1"/>
              </p:cNvSpPr>
              <p:nvPr/>
            </p:nvSpPr>
            <p:spPr bwMode="auto">
              <a:xfrm>
                <a:off x="4983" y="659"/>
                <a:ext cx="3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791" name="Rectangle 55"/>
              <p:cNvSpPr>
                <a:spLocks noChangeArrowheads="1"/>
              </p:cNvSpPr>
              <p:nvPr/>
            </p:nvSpPr>
            <p:spPr bwMode="auto">
              <a:xfrm>
                <a:off x="4809" y="1157"/>
                <a:ext cx="26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792" name="Rectangle 56"/>
              <p:cNvSpPr>
                <a:spLocks noChangeArrowheads="1"/>
              </p:cNvSpPr>
              <p:nvPr/>
            </p:nvSpPr>
            <p:spPr bwMode="auto">
              <a:xfrm>
                <a:off x="4809" y="1146"/>
                <a:ext cx="8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793" name="Rectangle 57"/>
              <p:cNvSpPr>
                <a:spLocks noChangeArrowheads="1"/>
              </p:cNvSpPr>
              <p:nvPr/>
            </p:nvSpPr>
            <p:spPr bwMode="auto">
              <a:xfrm>
                <a:off x="4891" y="1146"/>
                <a:ext cx="3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794" name="Rectangle 58"/>
              <p:cNvSpPr>
                <a:spLocks noChangeArrowheads="1"/>
              </p:cNvSpPr>
              <p:nvPr/>
            </p:nvSpPr>
            <p:spPr bwMode="auto">
              <a:xfrm>
                <a:off x="4809" y="1292"/>
                <a:ext cx="13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3k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795" name="Rectangle 59"/>
              <p:cNvSpPr>
                <a:spLocks noChangeArrowheads="1"/>
              </p:cNvSpPr>
              <p:nvPr/>
            </p:nvSpPr>
            <p:spPr bwMode="auto">
              <a:xfrm>
                <a:off x="4942" y="1278"/>
                <a:ext cx="10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796" name="Rectangle 60"/>
              <p:cNvSpPr>
                <a:spLocks noChangeArrowheads="1"/>
              </p:cNvSpPr>
              <p:nvPr/>
            </p:nvSpPr>
            <p:spPr bwMode="auto">
              <a:xfrm>
                <a:off x="5046" y="1292"/>
                <a:ext cx="3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797" name="Rectangle 61"/>
              <p:cNvSpPr>
                <a:spLocks noChangeArrowheads="1"/>
              </p:cNvSpPr>
              <p:nvPr/>
            </p:nvSpPr>
            <p:spPr bwMode="auto">
              <a:xfrm>
                <a:off x="5046" y="1997"/>
                <a:ext cx="263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798" name="Rectangle 62"/>
              <p:cNvSpPr>
                <a:spLocks noChangeArrowheads="1"/>
              </p:cNvSpPr>
              <p:nvPr/>
            </p:nvSpPr>
            <p:spPr bwMode="auto">
              <a:xfrm>
                <a:off x="5138" y="1987"/>
                <a:ext cx="7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799" name="Rectangle 63"/>
              <p:cNvSpPr>
                <a:spLocks noChangeArrowheads="1"/>
              </p:cNvSpPr>
              <p:nvPr/>
            </p:nvSpPr>
            <p:spPr bwMode="auto">
              <a:xfrm>
                <a:off x="5213" y="1987"/>
                <a:ext cx="3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00" name="Rectangle 64"/>
              <p:cNvSpPr>
                <a:spLocks noChangeArrowheads="1"/>
              </p:cNvSpPr>
              <p:nvPr/>
            </p:nvSpPr>
            <p:spPr bwMode="auto">
              <a:xfrm>
                <a:off x="3917" y="1536"/>
                <a:ext cx="263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01" name="Rectangle 65"/>
              <p:cNvSpPr>
                <a:spLocks noChangeArrowheads="1"/>
              </p:cNvSpPr>
              <p:nvPr/>
            </p:nvSpPr>
            <p:spPr bwMode="auto">
              <a:xfrm>
                <a:off x="3977" y="1526"/>
                <a:ext cx="9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02" name="Rectangle 66"/>
              <p:cNvSpPr>
                <a:spLocks noChangeArrowheads="1"/>
              </p:cNvSpPr>
              <p:nvPr/>
            </p:nvSpPr>
            <p:spPr bwMode="auto">
              <a:xfrm>
                <a:off x="4073" y="1588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03" name="Rectangle 67"/>
              <p:cNvSpPr>
                <a:spLocks noChangeArrowheads="1"/>
              </p:cNvSpPr>
              <p:nvPr/>
            </p:nvSpPr>
            <p:spPr bwMode="auto">
              <a:xfrm>
                <a:off x="4118" y="1526"/>
                <a:ext cx="3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04" name="Rectangle 68"/>
              <p:cNvSpPr>
                <a:spLocks noChangeArrowheads="1"/>
              </p:cNvSpPr>
              <p:nvPr/>
            </p:nvSpPr>
            <p:spPr bwMode="auto">
              <a:xfrm>
                <a:off x="3917" y="1903"/>
                <a:ext cx="2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05" name="Rectangle 69"/>
              <p:cNvSpPr>
                <a:spLocks noChangeArrowheads="1"/>
              </p:cNvSpPr>
              <p:nvPr/>
            </p:nvSpPr>
            <p:spPr bwMode="auto">
              <a:xfrm>
                <a:off x="3977" y="1892"/>
                <a:ext cx="9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06" name="Rectangle 70"/>
              <p:cNvSpPr>
                <a:spLocks noChangeArrowheads="1"/>
              </p:cNvSpPr>
              <p:nvPr/>
            </p:nvSpPr>
            <p:spPr bwMode="auto">
              <a:xfrm>
                <a:off x="4073" y="1955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07" name="Rectangle 71"/>
              <p:cNvSpPr>
                <a:spLocks noChangeArrowheads="1"/>
              </p:cNvSpPr>
              <p:nvPr/>
            </p:nvSpPr>
            <p:spPr bwMode="auto">
              <a:xfrm>
                <a:off x="4118" y="1892"/>
                <a:ext cx="3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08" name="Rectangle 72"/>
              <p:cNvSpPr>
                <a:spLocks noChangeArrowheads="1"/>
              </p:cNvSpPr>
              <p:nvPr/>
            </p:nvSpPr>
            <p:spPr bwMode="auto">
              <a:xfrm>
                <a:off x="3917" y="2259"/>
                <a:ext cx="2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09" name="Rectangle 73"/>
              <p:cNvSpPr>
                <a:spLocks noChangeArrowheads="1"/>
              </p:cNvSpPr>
              <p:nvPr/>
            </p:nvSpPr>
            <p:spPr bwMode="auto">
              <a:xfrm>
                <a:off x="3977" y="2248"/>
                <a:ext cx="9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10" name="Rectangle 74"/>
              <p:cNvSpPr>
                <a:spLocks noChangeArrowheads="1"/>
              </p:cNvSpPr>
              <p:nvPr/>
            </p:nvSpPr>
            <p:spPr bwMode="auto">
              <a:xfrm>
                <a:off x="4073" y="2310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11" name="Rectangle 75"/>
              <p:cNvSpPr>
                <a:spLocks noChangeArrowheads="1"/>
              </p:cNvSpPr>
              <p:nvPr/>
            </p:nvSpPr>
            <p:spPr bwMode="auto">
              <a:xfrm>
                <a:off x="4118" y="2248"/>
                <a:ext cx="3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12" name="Rectangle 76"/>
              <p:cNvSpPr>
                <a:spLocks noChangeArrowheads="1"/>
              </p:cNvSpPr>
              <p:nvPr/>
            </p:nvSpPr>
            <p:spPr bwMode="auto">
              <a:xfrm>
                <a:off x="3475" y="1702"/>
                <a:ext cx="176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13" name="Rectangle 77"/>
              <p:cNvSpPr>
                <a:spLocks noChangeArrowheads="1"/>
              </p:cNvSpPr>
              <p:nvPr/>
            </p:nvSpPr>
            <p:spPr bwMode="auto">
              <a:xfrm>
                <a:off x="3521" y="1691"/>
                <a:ext cx="8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14" name="Rectangle 78"/>
              <p:cNvSpPr>
                <a:spLocks noChangeArrowheads="1"/>
              </p:cNvSpPr>
              <p:nvPr/>
            </p:nvSpPr>
            <p:spPr bwMode="auto">
              <a:xfrm>
                <a:off x="3603" y="1691"/>
                <a:ext cx="3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15" name="Rectangle 79"/>
              <p:cNvSpPr>
                <a:spLocks noChangeArrowheads="1"/>
              </p:cNvSpPr>
              <p:nvPr/>
            </p:nvSpPr>
            <p:spPr bwMode="auto">
              <a:xfrm>
                <a:off x="3475" y="2058"/>
                <a:ext cx="176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16" name="Rectangle 80"/>
              <p:cNvSpPr>
                <a:spLocks noChangeArrowheads="1"/>
              </p:cNvSpPr>
              <p:nvPr/>
            </p:nvSpPr>
            <p:spPr bwMode="auto">
              <a:xfrm>
                <a:off x="3521" y="2047"/>
                <a:ext cx="8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17" name="Rectangle 81"/>
              <p:cNvSpPr>
                <a:spLocks noChangeArrowheads="1"/>
              </p:cNvSpPr>
              <p:nvPr/>
            </p:nvSpPr>
            <p:spPr bwMode="auto">
              <a:xfrm>
                <a:off x="3603" y="2047"/>
                <a:ext cx="3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18" name="Rectangle 82"/>
              <p:cNvSpPr>
                <a:spLocks noChangeArrowheads="1"/>
              </p:cNvSpPr>
              <p:nvPr/>
            </p:nvSpPr>
            <p:spPr bwMode="auto">
              <a:xfrm>
                <a:off x="3475" y="2419"/>
                <a:ext cx="176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19" name="Rectangle 83"/>
              <p:cNvSpPr>
                <a:spLocks noChangeArrowheads="1"/>
              </p:cNvSpPr>
              <p:nvPr/>
            </p:nvSpPr>
            <p:spPr bwMode="auto">
              <a:xfrm>
                <a:off x="3518" y="2408"/>
                <a:ext cx="91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  <p:sp>
            <p:nvSpPr>
              <p:cNvPr id="372820" name="Rectangle 84"/>
              <p:cNvSpPr>
                <a:spLocks noChangeArrowheads="1"/>
              </p:cNvSpPr>
              <p:nvPr/>
            </p:nvSpPr>
            <p:spPr bwMode="auto">
              <a:xfrm>
                <a:off x="3607" y="2408"/>
                <a:ext cx="3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72821" name="Text Box 85"/>
          <p:cNvSpPr txBox="1">
            <a:spLocks noChangeArrowheads="1"/>
          </p:cNvSpPr>
          <p:nvPr/>
        </p:nvSpPr>
        <p:spPr bwMode="auto">
          <a:xfrm>
            <a:off x="7596188" y="2925614"/>
            <a:ext cx="12239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高电平</a:t>
            </a:r>
          </a:p>
        </p:txBody>
      </p:sp>
      <p:sp>
        <p:nvSpPr>
          <p:cNvPr id="372822" name="Rectangle 86"/>
          <p:cNvSpPr>
            <a:spLocks noChangeArrowheads="1"/>
          </p:cNvSpPr>
          <p:nvPr/>
        </p:nvSpPr>
        <p:spPr bwMode="auto">
          <a:xfrm>
            <a:off x="227807" y="2962127"/>
            <a:ext cx="4543425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有一个输入低电平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0V</a:t>
            </a:r>
          </a:p>
        </p:txBody>
      </p:sp>
      <p:sp>
        <p:nvSpPr>
          <p:cNvPr id="372823" name="Rectangle 87"/>
          <p:cNvSpPr>
            <a:spLocks noChangeArrowheads="1"/>
          </p:cNvSpPr>
          <p:nvPr/>
        </p:nvSpPr>
        <p:spPr bwMode="auto">
          <a:xfrm>
            <a:off x="162477" y="3520709"/>
            <a:ext cx="4427537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三个都输入高电平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+5V</a:t>
            </a: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4716463" y="1988989"/>
            <a:ext cx="630237" cy="1600200"/>
            <a:chOff x="624" y="2592"/>
            <a:chExt cx="397" cy="1008"/>
          </a:xfrm>
        </p:grpSpPr>
        <p:sp>
          <p:nvSpPr>
            <p:cNvPr id="372825" name="Text Box 89"/>
            <p:cNvSpPr txBox="1">
              <a:spLocks noChangeArrowheads="1"/>
            </p:cNvSpPr>
            <p:nvPr/>
          </p:nvSpPr>
          <p:spPr bwMode="auto">
            <a:xfrm>
              <a:off x="624" y="2592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0000CC"/>
                  </a:solidFill>
                  <a:latin typeface="Arial" panose="020B0604020202020204" pitchFamily="34" charset="0"/>
                </a:rPr>
                <a:t>5V</a:t>
              </a:r>
            </a:p>
          </p:txBody>
        </p:sp>
        <p:sp>
          <p:nvSpPr>
            <p:cNvPr id="372826" name="Text Box 90"/>
            <p:cNvSpPr txBox="1">
              <a:spLocks noChangeArrowheads="1"/>
            </p:cNvSpPr>
            <p:nvPr/>
          </p:nvSpPr>
          <p:spPr bwMode="auto">
            <a:xfrm>
              <a:off x="624" y="2928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0000CC"/>
                  </a:solidFill>
                  <a:latin typeface="Arial" panose="020B0604020202020204" pitchFamily="34" charset="0"/>
                </a:rPr>
                <a:t>0V</a:t>
              </a:r>
            </a:p>
          </p:txBody>
        </p:sp>
        <p:sp>
          <p:nvSpPr>
            <p:cNvPr id="372827" name="Text Box 91"/>
            <p:cNvSpPr txBox="1">
              <a:spLocks noChangeArrowheads="1"/>
            </p:cNvSpPr>
            <p:nvPr/>
          </p:nvSpPr>
          <p:spPr bwMode="auto">
            <a:xfrm>
              <a:off x="624" y="3312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0000CC"/>
                  </a:solidFill>
                  <a:latin typeface="Arial" panose="020B0604020202020204" pitchFamily="34" charset="0"/>
                </a:rPr>
                <a:t>5V</a:t>
              </a:r>
            </a:p>
          </p:txBody>
        </p:sp>
      </p:grpSp>
      <p:sp>
        <p:nvSpPr>
          <p:cNvPr id="372828" name="Rectangle 92"/>
          <p:cNvSpPr>
            <a:spLocks noChangeArrowheads="1"/>
          </p:cNvSpPr>
          <p:nvPr/>
        </p:nvSpPr>
        <p:spPr bwMode="auto">
          <a:xfrm>
            <a:off x="7550370" y="2880150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低电平</a:t>
            </a:r>
          </a:p>
        </p:txBody>
      </p: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684213" y="1244452"/>
            <a:ext cx="4048125" cy="1604962"/>
            <a:chOff x="3323" y="1253"/>
            <a:chExt cx="2425" cy="1297"/>
          </a:xfrm>
        </p:grpSpPr>
        <p:sp>
          <p:nvSpPr>
            <p:cNvPr id="372830" name="Line 94"/>
            <p:cNvSpPr>
              <a:spLocks noChangeShapeType="1"/>
            </p:cNvSpPr>
            <p:nvPr/>
          </p:nvSpPr>
          <p:spPr bwMode="auto">
            <a:xfrm>
              <a:off x="3528" y="1832"/>
              <a:ext cx="118" cy="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31" name="Line 95"/>
            <p:cNvSpPr>
              <a:spLocks noChangeShapeType="1"/>
            </p:cNvSpPr>
            <p:nvPr/>
          </p:nvSpPr>
          <p:spPr bwMode="auto">
            <a:xfrm>
              <a:off x="3516" y="1819"/>
              <a:ext cx="40" cy="1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32" name="Line 96"/>
            <p:cNvSpPr>
              <a:spLocks noChangeShapeType="1"/>
            </p:cNvSpPr>
            <p:nvPr/>
          </p:nvSpPr>
          <p:spPr bwMode="auto">
            <a:xfrm flipH="1" flipV="1">
              <a:off x="3426" y="1730"/>
              <a:ext cx="200" cy="2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33" name="Line 97"/>
            <p:cNvSpPr>
              <a:spLocks noChangeShapeType="1"/>
            </p:cNvSpPr>
            <p:nvPr/>
          </p:nvSpPr>
          <p:spPr bwMode="auto">
            <a:xfrm flipH="1">
              <a:off x="3556" y="1866"/>
              <a:ext cx="81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34" name="Line 98"/>
            <p:cNvSpPr>
              <a:spLocks noChangeShapeType="1"/>
            </p:cNvSpPr>
            <p:nvPr/>
          </p:nvSpPr>
          <p:spPr bwMode="auto">
            <a:xfrm flipH="1">
              <a:off x="3479" y="1772"/>
              <a:ext cx="69" cy="1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35" name="Freeform 99"/>
            <p:cNvSpPr>
              <a:spLocks/>
            </p:cNvSpPr>
            <p:nvPr/>
          </p:nvSpPr>
          <p:spPr bwMode="auto">
            <a:xfrm>
              <a:off x="3626" y="1968"/>
              <a:ext cx="63" cy="72"/>
            </a:xfrm>
            <a:custGeom>
              <a:avLst/>
              <a:gdLst>
                <a:gd name="T0" fmla="*/ 82 w 86"/>
                <a:gd name="T1" fmla="*/ 82 h 82"/>
                <a:gd name="T2" fmla="*/ 82 w 86"/>
                <a:gd name="T3" fmla="*/ 82 h 82"/>
                <a:gd name="T4" fmla="*/ 82 w 86"/>
                <a:gd name="T5" fmla="*/ 72 h 82"/>
                <a:gd name="T6" fmla="*/ 86 w 86"/>
                <a:gd name="T7" fmla="*/ 58 h 82"/>
                <a:gd name="T8" fmla="*/ 82 w 86"/>
                <a:gd name="T9" fmla="*/ 48 h 82"/>
                <a:gd name="T10" fmla="*/ 82 w 86"/>
                <a:gd name="T11" fmla="*/ 34 h 82"/>
                <a:gd name="T12" fmla="*/ 74 w 86"/>
                <a:gd name="T13" fmla="*/ 24 h 82"/>
                <a:gd name="T14" fmla="*/ 70 w 86"/>
                <a:gd name="T15" fmla="*/ 14 h 82"/>
                <a:gd name="T16" fmla="*/ 63 w 86"/>
                <a:gd name="T17" fmla="*/ 9 h 82"/>
                <a:gd name="T18" fmla="*/ 51 w 86"/>
                <a:gd name="T19" fmla="*/ 0 h 82"/>
                <a:gd name="T20" fmla="*/ 39 w 86"/>
                <a:gd name="T21" fmla="*/ 0 h 82"/>
                <a:gd name="T22" fmla="*/ 27 w 86"/>
                <a:gd name="T23" fmla="*/ 0 h 82"/>
                <a:gd name="T24" fmla="*/ 11 w 86"/>
                <a:gd name="T25" fmla="*/ 5 h 82"/>
                <a:gd name="T26" fmla="*/ 0 w 86"/>
                <a:gd name="T27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" h="82">
                  <a:moveTo>
                    <a:pt x="82" y="82"/>
                  </a:moveTo>
                  <a:lnTo>
                    <a:pt x="82" y="82"/>
                  </a:lnTo>
                  <a:lnTo>
                    <a:pt x="82" y="72"/>
                  </a:lnTo>
                  <a:lnTo>
                    <a:pt x="86" y="58"/>
                  </a:lnTo>
                  <a:lnTo>
                    <a:pt x="82" y="48"/>
                  </a:lnTo>
                  <a:lnTo>
                    <a:pt x="82" y="34"/>
                  </a:lnTo>
                  <a:lnTo>
                    <a:pt x="74" y="24"/>
                  </a:lnTo>
                  <a:lnTo>
                    <a:pt x="70" y="14"/>
                  </a:lnTo>
                  <a:lnTo>
                    <a:pt x="63" y="9"/>
                  </a:lnTo>
                  <a:lnTo>
                    <a:pt x="51" y="0"/>
                  </a:lnTo>
                  <a:lnTo>
                    <a:pt x="39" y="0"/>
                  </a:lnTo>
                  <a:lnTo>
                    <a:pt x="27" y="0"/>
                  </a:lnTo>
                  <a:lnTo>
                    <a:pt x="11" y="5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36" name="Line 100"/>
            <p:cNvSpPr>
              <a:spLocks noChangeShapeType="1"/>
            </p:cNvSpPr>
            <p:nvPr/>
          </p:nvSpPr>
          <p:spPr bwMode="auto">
            <a:xfrm flipH="1">
              <a:off x="3479" y="1772"/>
              <a:ext cx="69" cy="1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37" name="Freeform 101"/>
            <p:cNvSpPr>
              <a:spLocks/>
            </p:cNvSpPr>
            <p:nvPr/>
          </p:nvSpPr>
          <p:spPr bwMode="auto">
            <a:xfrm>
              <a:off x="3626" y="1964"/>
              <a:ext cx="63" cy="76"/>
            </a:xfrm>
            <a:custGeom>
              <a:avLst/>
              <a:gdLst>
                <a:gd name="T0" fmla="*/ 82 w 86"/>
                <a:gd name="T1" fmla="*/ 87 h 87"/>
                <a:gd name="T2" fmla="*/ 82 w 86"/>
                <a:gd name="T3" fmla="*/ 87 h 87"/>
                <a:gd name="T4" fmla="*/ 82 w 86"/>
                <a:gd name="T5" fmla="*/ 77 h 87"/>
                <a:gd name="T6" fmla="*/ 86 w 86"/>
                <a:gd name="T7" fmla="*/ 63 h 87"/>
                <a:gd name="T8" fmla="*/ 82 w 86"/>
                <a:gd name="T9" fmla="*/ 53 h 87"/>
                <a:gd name="T10" fmla="*/ 82 w 86"/>
                <a:gd name="T11" fmla="*/ 39 h 87"/>
                <a:gd name="T12" fmla="*/ 74 w 86"/>
                <a:gd name="T13" fmla="*/ 29 h 87"/>
                <a:gd name="T14" fmla="*/ 70 w 86"/>
                <a:gd name="T15" fmla="*/ 19 h 87"/>
                <a:gd name="T16" fmla="*/ 63 w 86"/>
                <a:gd name="T17" fmla="*/ 10 h 87"/>
                <a:gd name="T18" fmla="*/ 51 w 86"/>
                <a:gd name="T19" fmla="*/ 5 h 87"/>
                <a:gd name="T20" fmla="*/ 39 w 86"/>
                <a:gd name="T21" fmla="*/ 0 h 87"/>
                <a:gd name="T22" fmla="*/ 27 w 86"/>
                <a:gd name="T23" fmla="*/ 0 h 87"/>
                <a:gd name="T24" fmla="*/ 11 w 86"/>
                <a:gd name="T25" fmla="*/ 5 h 87"/>
                <a:gd name="T26" fmla="*/ 0 w 86"/>
                <a:gd name="T27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" h="87">
                  <a:moveTo>
                    <a:pt x="82" y="87"/>
                  </a:moveTo>
                  <a:lnTo>
                    <a:pt x="82" y="87"/>
                  </a:lnTo>
                  <a:lnTo>
                    <a:pt x="82" y="77"/>
                  </a:lnTo>
                  <a:lnTo>
                    <a:pt x="86" y="63"/>
                  </a:lnTo>
                  <a:lnTo>
                    <a:pt x="82" y="53"/>
                  </a:lnTo>
                  <a:lnTo>
                    <a:pt x="82" y="39"/>
                  </a:lnTo>
                  <a:lnTo>
                    <a:pt x="74" y="29"/>
                  </a:lnTo>
                  <a:lnTo>
                    <a:pt x="70" y="19"/>
                  </a:lnTo>
                  <a:lnTo>
                    <a:pt x="63" y="10"/>
                  </a:lnTo>
                  <a:lnTo>
                    <a:pt x="51" y="5"/>
                  </a:lnTo>
                  <a:lnTo>
                    <a:pt x="39" y="0"/>
                  </a:lnTo>
                  <a:lnTo>
                    <a:pt x="27" y="0"/>
                  </a:lnTo>
                  <a:lnTo>
                    <a:pt x="11" y="5"/>
                  </a:lnTo>
                  <a:lnTo>
                    <a:pt x="0" y="1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38" name="Freeform 102"/>
            <p:cNvSpPr>
              <a:spLocks/>
            </p:cNvSpPr>
            <p:nvPr/>
          </p:nvSpPr>
          <p:spPr bwMode="auto">
            <a:xfrm>
              <a:off x="3684" y="2032"/>
              <a:ext cx="63" cy="76"/>
            </a:xfrm>
            <a:custGeom>
              <a:avLst/>
              <a:gdLst>
                <a:gd name="T0" fmla="*/ 4 w 87"/>
                <a:gd name="T1" fmla="*/ 0 h 87"/>
                <a:gd name="T2" fmla="*/ 4 w 87"/>
                <a:gd name="T3" fmla="*/ 5 h 87"/>
                <a:gd name="T4" fmla="*/ 0 w 87"/>
                <a:gd name="T5" fmla="*/ 15 h 87"/>
                <a:gd name="T6" fmla="*/ 0 w 87"/>
                <a:gd name="T7" fmla="*/ 24 h 87"/>
                <a:gd name="T8" fmla="*/ 0 w 87"/>
                <a:gd name="T9" fmla="*/ 39 h 87"/>
                <a:gd name="T10" fmla="*/ 4 w 87"/>
                <a:gd name="T11" fmla="*/ 49 h 87"/>
                <a:gd name="T12" fmla="*/ 8 w 87"/>
                <a:gd name="T13" fmla="*/ 58 h 87"/>
                <a:gd name="T14" fmla="*/ 16 w 87"/>
                <a:gd name="T15" fmla="*/ 68 h 87"/>
                <a:gd name="T16" fmla="*/ 24 w 87"/>
                <a:gd name="T17" fmla="*/ 78 h 87"/>
                <a:gd name="T18" fmla="*/ 32 w 87"/>
                <a:gd name="T19" fmla="*/ 82 h 87"/>
                <a:gd name="T20" fmla="*/ 47 w 87"/>
                <a:gd name="T21" fmla="*/ 87 h 87"/>
                <a:gd name="T22" fmla="*/ 59 w 87"/>
                <a:gd name="T23" fmla="*/ 87 h 87"/>
                <a:gd name="T24" fmla="*/ 75 w 87"/>
                <a:gd name="T25" fmla="*/ 82 h 87"/>
                <a:gd name="T26" fmla="*/ 87 w 87"/>
                <a:gd name="T27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87">
                  <a:moveTo>
                    <a:pt x="4" y="0"/>
                  </a:moveTo>
                  <a:lnTo>
                    <a:pt x="4" y="5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0" y="39"/>
                  </a:lnTo>
                  <a:lnTo>
                    <a:pt x="4" y="49"/>
                  </a:lnTo>
                  <a:lnTo>
                    <a:pt x="8" y="58"/>
                  </a:lnTo>
                  <a:lnTo>
                    <a:pt x="16" y="68"/>
                  </a:lnTo>
                  <a:lnTo>
                    <a:pt x="24" y="78"/>
                  </a:lnTo>
                  <a:lnTo>
                    <a:pt x="32" y="82"/>
                  </a:lnTo>
                  <a:lnTo>
                    <a:pt x="47" y="87"/>
                  </a:lnTo>
                  <a:lnTo>
                    <a:pt x="59" y="87"/>
                  </a:lnTo>
                  <a:lnTo>
                    <a:pt x="75" y="82"/>
                  </a:lnTo>
                  <a:lnTo>
                    <a:pt x="87" y="7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39" name="Line 103"/>
            <p:cNvSpPr>
              <a:spLocks noChangeShapeType="1"/>
            </p:cNvSpPr>
            <p:nvPr/>
          </p:nvSpPr>
          <p:spPr bwMode="auto">
            <a:xfrm>
              <a:off x="3745" y="2091"/>
              <a:ext cx="83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0" name="Freeform 104"/>
            <p:cNvSpPr>
              <a:spLocks/>
            </p:cNvSpPr>
            <p:nvPr/>
          </p:nvSpPr>
          <p:spPr bwMode="auto">
            <a:xfrm>
              <a:off x="3404" y="1709"/>
              <a:ext cx="34" cy="51"/>
            </a:xfrm>
            <a:custGeom>
              <a:avLst/>
              <a:gdLst>
                <a:gd name="T0" fmla="*/ 24 w 47"/>
                <a:gd name="T1" fmla="*/ 0 h 58"/>
                <a:gd name="T2" fmla="*/ 12 w 47"/>
                <a:gd name="T3" fmla="*/ 4 h 58"/>
                <a:gd name="T4" fmla="*/ 8 w 47"/>
                <a:gd name="T5" fmla="*/ 9 h 58"/>
                <a:gd name="T6" fmla="*/ 4 w 47"/>
                <a:gd name="T7" fmla="*/ 19 h 58"/>
                <a:gd name="T8" fmla="*/ 0 w 47"/>
                <a:gd name="T9" fmla="*/ 33 h 58"/>
                <a:gd name="T10" fmla="*/ 4 w 47"/>
                <a:gd name="T11" fmla="*/ 43 h 58"/>
                <a:gd name="T12" fmla="*/ 8 w 47"/>
                <a:gd name="T13" fmla="*/ 53 h 58"/>
                <a:gd name="T14" fmla="*/ 16 w 47"/>
                <a:gd name="T15" fmla="*/ 58 h 58"/>
                <a:gd name="T16" fmla="*/ 28 w 47"/>
                <a:gd name="T17" fmla="*/ 58 h 58"/>
                <a:gd name="T18" fmla="*/ 35 w 47"/>
                <a:gd name="T19" fmla="*/ 53 h 58"/>
                <a:gd name="T20" fmla="*/ 43 w 47"/>
                <a:gd name="T21" fmla="*/ 48 h 58"/>
                <a:gd name="T22" fmla="*/ 47 w 47"/>
                <a:gd name="T23" fmla="*/ 38 h 58"/>
                <a:gd name="T24" fmla="*/ 47 w 47"/>
                <a:gd name="T25" fmla="*/ 29 h 58"/>
                <a:gd name="T26" fmla="*/ 43 w 47"/>
                <a:gd name="T27" fmla="*/ 14 h 58"/>
                <a:gd name="T28" fmla="*/ 39 w 47"/>
                <a:gd name="T29" fmla="*/ 9 h 58"/>
                <a:gd name="T30" fmla="*/ 31 w 47"/>
                <a:gd name="T31" fmla="*/ 4 h 58"/>
                <a:gd name="T32" fmla="*/ 28 w 47"/>
                <a:gd name="T33" fmla="*/ 0 h 58"/>
                <a:gd name="T34" fmla="*/ 24 w 47"/>
                <a:gd name="T3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lnTo>
                    <a:pt x="12" y="4"/>
                  </a:lnTo>
                  <a:lnTo>
                    <a:pt x="8" y="9"/>
                  </a:lnTo>
                  <a:lnTo>
                    <a:pt x="4" y="19"/>
                  </a:lnTo>
                  <a:lnTo>
                    <a:pt x="0" y="33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8" y="58"/>
                  </a:lnTo>
                  <a:lnTo>
                    <a:pt x="35" y="53"/>
                  </a:lnTo>
                  <a:lnTo>
                    <a:pt x="43" y="48"/>
                  </a:lnTo>
                  <a:lnTo>
                    <a:pt x="47" y="38"/>
                  </a:lnTo>
                  <a:lnTo>
                    <a:pt x="47" y="29"/>
                  </a:lnTo>
                  <a:lnTo>
                    <a:pt x="43" y="14"/>
                  </a:lnTo>
                  <a:lnTo>
                    <a:pt x="39" y="9"/>
                  </a:lnTo>
                  <a:lnTo>
                    <a:pt x="31" y="4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1" name="Freeform 105"/>
            <p:cNvSpPr>
              <a:spLocks/>
            </p:cNvSpPr>
            <p:nvPr/>
          </p:nvSpPr>
          <p:spPr bwMode="auto">
            <a:xfrm>
              <a:off x="3404" y="1709"/>
              <a:ext cx="34" cy="51"/>
            </a:xfrm>
            <a:custGeom>
              <a:avLst/>
              <a:gdLst>
                <a:gd name="T0" fmla="*/ 24 w 47"/>
                <a:gd name="T1" fmla="*/ 0 h 58"/>
                <a:gd name="T2" fmla="*/ 12 w 47"/>
                <a:gd name="T3" fmla="*/ 4 h 58"/>
                <a:gd name="T4" fmla="*/ 8 w 47"/>
                <a:gd name="T5" fmla="*/ 9 h 58"/>
                <a:gd name="T6" fmla="*/ 4 w 47"/>
                <a:gd name="T7" fmla="*/ 19 h 58"/>
                <a:gd name="T8" fmla="*/ 0 w 47"/>
                <a:gd name="T9" fmla="*/ 33 h 58"/>
                <a:gd name="T10" fmla="*/ 4 w 47"/>
                <a:gd name="T11" fmla="*/ 43 h 58"/>
                <a:gd name="T12" fmla="*/ 8 w 47"/>
                <a:gd name="T13" fmla="*/ 53 h 58"/>
                <a:gd name="T14" fmla="*/ 16 w 47"/>
                <a:gd name="T15" fmla="*/ 58 h 58"/>
                <a:gd name="T16" fmla="*/ 28 w 47"/>
                <a:gd name="T17" fmla="*/ 58 h 58"/>
                <a:gd name="T18" fmla="*/ 35 w 47"/>
                <a:gd name="T19" fmla="*/ 53 h 58"/>
                <a:gd name="T20" fmla="*/ 43 w 47"/>
                <a:gd name="T21" fmla="*/ 48 h 58"/>
                <a:gd name="T22" fmla="*/ 47 w 47"/>
                <a:gd name="T23" fmla="*/ 38 h 58"/>
                <a:gd name="T24" fmla="*/ 47 w 47"/>
                <a:gd name="T25" fmla="*/ 29 h 58"/>
                <a:gd name="T26" fmla="*/ 43 w 47"/>
                <a:gd name="T27" fmla="*/ 14 h 58"/>
                <a:gd name="T28" fmla="*/ 39 w 47"/>
                <a:gd name="T29" fmla="*/ 9 h 58"/>
                <a:gd name="T30" fmla="*/ 31 w 47"/>
                <a:gd name="T31" fmla="*/ 4 h 58"/>
                <a:gd name="T32" fmla="*/ 28 w 47"/>
                <a:gd name="T33" fmla="*/ 0 h 58"/>
                <a:gd name="T34" fmla="*/ 24 w 47"/>
                <a:gd name="T3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lnTo>
                    <a:pt x="12" y="4"/>
                  </a:lnTo>
                  <a:lnTo>
                    <a:pt x="8" y="9"/>
                  </a:lnTo>
                  <a:lnTo>
                    <a:pt x="4" y="19"/>
                  </a:lnTo>
                  <a:lnTo>
                    <a:pt x="0" y="33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8" y="58"/>
                  </a:lnTo>
                  <a:lnTo>
                    <a:pt x="35" y="53"/>
                  </a:lnTo>
                  <a:lnTo>
                    <a:pt x="43" y="48"/>
                  </a:lnTo>
                  <a:lnTo>
                    <a:pt x="47" y="38"/>
                  </a:lnTo>
                  <a:lnTo>
                    <a:pt x="47" y="29"/>
                  </a:lnTo>
                  <a:lnTo>
                    <a:pt x="43" y="14"/>
                  </a:lnTo>
                  <a:lnTo>
                    <a:pt x="39" y="9"/>
                  </a:lnTo>
                  <a:lnTo>
                    <a:pt x="31" y="4"/>
                  </a:lnTo>
                  <a:lnTo>
                    <a:pt x="28" y="0"/>
                  </a:lnTo>
                  <a:lnTo>
                    <a:pt x="24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2" name="Freeform 106"/>
            <p:cNvSpPr>
              <a:spLocks/>
            </p:cNvSpPr>
            <p:nvPr/>
          </p:nvSpPr>
          <p:spPr bwMode="auto">
            <a:xfrm>
              <a:off x="3811" y="2156"/>
              <a:ext cx="34" cy="51"/>
            </a:xfrm>
            <a:custGeom>
              <a:avLst/>
              <a:gdLst>
                <a:gd name="T0" fmla="*/ 24 w 47"/>
                <a:gd name="T1" fmla="*/ 0 h 58"/>
                <a:gd name="T2" fmla="*/ 12 w 47"/>
                <a:gd name="T3" fmla="*/ 4 h 58"/>
                <a:gd name="T4" fmla="*/ 8 w 47"/>
                <a:gd name="T5" fmla="*/ 14 h 58"/>
                <a:gd name="T6" fmla="*/ 4 w 47"/>
                <a:gd name="T7" fmla="*/ 24 h 58"/>
                <a:gd name="T8" fmla="*/ 0 w 47"/>
                <a:gd name="T9" fmla="*/ 33 h 58"/>
                <a:gd name="T10" fmla="*/ 4 w 47"/>
                <a:gd name="T11" fmla="*/ 43 h 58"/>
                <a:gd name="T12" fmla="*/ 8 w 47"/>
                <a:gd name="T13" fmla="*/ 53 h 58"/>
                <a:gd name="T14" fmla="*/ 16 w 47"/>
                <a:gd name="T15" fmla="*/ 58 h 58"/>
                <a:gd name="T16" fmla="*/ 20 w 47"/>
                <a:gd name="T17" fmla="*/ 58 h 58"/>
                <a:gd name="T18" fmla="*/ 28 w 47"/>
                <a:gd name="T19" fmla="*/ 58 h 58"/>
                <a:gd name="T20" fmla="*/ 36 w 47"/>
                <a:gd name="T21" fmla="*/ 58 h 58"/>
                <a:gd name="T22" fmla="*/ 43 w 47"/>
                <a:gd name="T23" fmla="*/ 48 h 58"/>
                <a:gd name="T24" fmla="*/ 47 w 47"/>
                <a:gd name="T25" fmla="*/ 38 h 58"/>
                <a:gd name="T26" fmla="*/ 47 w 47"/>
                <a:gd name="T27" fmla="*/ 33 h 58"/>
                <a:gd name="T28" fmla="*/ 47 w 47"/>
                <a:gd name="T29" fmla="*/ 29 h 58"/>
                <a:gd name="T30" fmla="*/ 43 w 47"/>
                <a:gd name="T31" fmla="*/ 19 h 58"/>
                <a:gd name="T32" fmla="*/ 39 w 47"/>
                <a:gd name="T33" fmla="*/ 9 h 58"/>
                <a:gd name="T34" fmla="*/ 32 w 47"/>
                <a:gd name="T35" fmla="*/ 4 h 58"/>
                <a:gd name="T36" fmla="*/ 24 w 47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lnTo>
                    <a:pt x="12" y="4"/>
                  </a:lnTo>
                  <a:lnTo>
                    <a:pt x="8" y="14"/>
                  </a:lnTo>
                  <a:lnTo>
                    <a:pt x="4" y="24"/>
                  </a:lnTo>
                  <a:lnTo>
                    <a:pt x="0" y="33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8" y="58"/>
                  </a:lnTo>
                  <a:lnTo>
                    <a:pt x="36" y="58"/>
                  </a:lnTo>
                  <a:lnTo>
                    <a:pt x="43" y="48"/>
                  </a:lnTo>
                  <a:lnTo>
                    <a:pt x="47" y="38"/>
                  </a:lnTo>
                  <a:lnTo>
                    <a:pt x="47" y="33"/>
                  </a:lnTo>
                  <a:lnTo>
                    <a:pt x="47" y="29"/>
                  </a:lnTo>
                  <a:lnTo>
                    <a:pt x="43" y="19"/>
                  </a:lnTo>
                  <a:lnTo>
                    <a:pt x="39" y="9"/>
                  </a:lnTo>
                  <a:lnTo>
                    <a:pt x="32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3" name="Freeform 107"/>
            <p:cNvSpPr>
              <a:spLocks/>
            </p:cNvSpPr>
            <p:nvPr/>
          </p:nvSpPr>
          <p:spPr bwMode="auto">
            <a:xfrm>
              <a:off x="3811" y="2156"/>
              <a:ext cx="34" cy="51"/>
            </a:xfrm>
            <a:custGeom>
              <a:avLst/>
              <a:gdLst>
                <a:gd name="T0" fmla="*/ 24 w 47"/>
                <a:gd name="T1" fmla="*/ 0 h 58"/>
                <a:gd name="T2" fmla="*/ 12 w 47"/>
                <a:gd name="T3" fmla="*/ 4 h 58"/>
                <a:gd name="T4" fmla="*/ 8 w 47"/>
                <a:gd name="T5" fmla="*/ 14 h 58"/>
                <a:gd name="T6" fmla="*/ 4 w 47"/>
                <a:gd name="T7" fmla="*/ 24 h 58"/>
                <a:gd name="T8" fmla="*/ 0 w 47"/>
                <a:gd name="T9" fmla="*/ 33 h 58"/>
                <a:gd name="T10" fmla="*/ 4 w 47"/>
                <a:gd name="T11" fmla="*/ 43 h 58"/>
                <a:gd name="T12" fmla="*/ 8 w 47"/>
                <a:gd name="T13" fmla="*/ 53 h 58"/>
                <a:gd name="T14" fmla="*/ 16 w 47"/>
                <a:gd name="T15" fmla="*/ 58 h 58"/>
                <a:gd name="T16" fmla="*/ 20 w 47"/>
                <a:gd name="T17" fmla="*/ 58 h 58"/>
                <a:gd name="T18" fmla="*/ 28 w 47"/>
                <a:gd name="T19" fmla="*/ 58 h 58"/>
                <a:gd name="T20" fmla="*/ 36 w 47"/>
                <a:gd name="T21" fmla="*/ 58 h 58"/>
                <a:gd name="T22" fmla="*/ 43 w 47"/>
                <a:gd name="T23" fmla="*/ 48 h 58"/>
                <a:gd name="T24" fmla="*/ 47 w 47"/>
                <a:gd name="T25" fmla="*/ 38 h 58"/>
                <a:gd name="T26" fmla="*/ 47 w 47"/>
                <a:gd name="T27" fmla="*/ 33 h 58"/>
                <a:gd name="T28" fmla="*/ 47 w 47"/>
                <a:gd name="T29" fmla="*/ 29 h 58"/>
                <a:gd name="T30" fmla="*/ 43 w 47"/>
                <a:gd name="T31" fmla="*/ 19 h 58"/>
                <a:gd name="T32" fmla="*/ 39 w 47"/>
                <a:gd name="T33" fmla="*/ 9 h 58"/>
                <a:gd name="T34" fmla="*/ 32 w 47"/>
                <a:gd name="T35" fmla="*/ 4 h 58"/>
                <a:gd name="T36" fmla="*/ 24 w 47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lnTo>
                    <a:pt x="12" y="4"/>
                  </a:lnTo>
                  <a:lnTo>
                    <a:pt x="8" y="14"/>
                  </a:lnTo>
                  <a:lnTo>
                    <a:pt x="4" y="24"/>
                  </a:lnTo>
                  <a:lnTo>
                    <a:pt x="0" y="33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8" y="58"/>
                  </a:lnTo>
                  <a:lnTo>
                    <a:pt x="36" y="58"/>
                  </a:lnTo>
                  <a:lnTo>
                    <a:pt x="43" y="48"/>
                  </a:lnTo>
                  <a:lnTo>
                    <a:pt x="47" y="38"/>
                  </a:lnTo>
                  <a:lnTo>
                    <a:pt x="47" y="33"/>
                  </a:lnTo>
                  <a:lnTo>
                    <a:pt x="47" y="29"/>
                  </a:lnTo>
                  <a:lnTo>
                    <a:pt x="43" y="19"/>
                  </a:lnTo>
                  <a:lnTo>
                    <a:pt x="39" y="9"/>
                  </a:lnTo>
                  <a:lnTo>
                    <a:pt x="32" y="4"/>
                  </a:lnTo>
                  <a:lnTo>
                    <a:pt x="24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4" name="Line 108"/>
            <p:cNvSpPr>
              <a:spLocks noChangeShapeType="1"/>
            </p:cNvSpPr>
            <p:nvPr/>
          </p:nvSpPr>
          <p:spPr bwMode="auto">
            <a:xfrm flipV="1">
              <a:off x="3903" y="1526"/>
              <a:ext cx="1" cy="8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5" name="Line 109"/>
            <p:cNvSpPr>
              <a:spLocks noChangeShapeType="1"/>
            </p:cNvSpPr>
            <p:nvPr/>
          </p:nvSpPr>
          <p:spPr bwMode="auto">
            <a:xfrm flipV="1">
              <a:off x="4385" y="1521"/>
              <a:ext cx="1" cy="8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6" name="Line 110"/>
            <p:cNvSpPr>
              <a:spLocks noChangeShapeType="1"/>
            </p:cNvSpPr>
            <p:nvPr/>
          </p:nvSpPr>
          <p:spPr bwMode="auto">
            <a:xfrm flipV="1">
              <a:off x="4873" y="1513"/>
              <a:ext cx="1" cy="8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7" name="Line 111"/>
            <p:cNvSpPr>
              <a:spLocks noChangeShapeType="1"/>
            </p:cNvSpPr>
            <p:nvPr/>
          </p:nvSpPr>
          <p:spPr bwMode="auto">
            <a:xfrm flipV="1">
              <a:off x="5393" y="1457"/>
              <a:ext cx="1" cy="7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8" name="Rectangle 112"/>
            <p:cNvSpPr>
              <a:spLocks noChangeArrowheads="1"/>
            </p:cNvSpPr>
            <p:nvPr/>
          </p:nvSpPr>
          <p:spPr bwMode="auto">
            <a:xfrm>
              <a:off x="5356" y="1691"/>
              <a:ext cx="66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9" name="Rectangle 113"/>
            <p:cNvSpPr>
              <a:spLocks noChangeArrowheads="1"/>
            </p:cNvSpPr>
            <p:nvPr/>
          </p:nvSpPr>
          <p:spPr bwMode="auto">
            <a:xfrm>
              <a:off x="5356" y="1691"/>
              <a:ext cx="66" cy="28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50" name="Line 114"/>
            <p:cNvSpPr>
              <a:spLocks noChangeShapeType="1"/>
            </p:cNvSpPr>
            <p:nvPr/>
          </p:nvSpPr>
          <p:spPr bwMode="auto">
            <a:xfrm flipV="1">
              <a:off x="3424" y="1538"/>
              <a:ext cx="1" cy="8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51" name="Line 115"/>
            <p:cNvSpPr>
              <a:spLocks noChangeShapeType="1"/>
            </p:cNvSpPr>
            <p:nvPr/>
          </p:nvSpPr>
          <p:spPr bwMode="auto">
            <a:xfrm flipH="1">
              <a:off x="3323" y="2181"/>
              <a:ext cx="24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52" name="Freeform 116"/>
            <p:cNvSpPr>
              <a:spLocks/>
            </p:cNvSpPr>
            <p:nvPr/>
          </p:nvSpPr>
          <p:spPr bwMode="auto">
            <a:xfrm>
              <a:off x="5370" y="2151"/>
              <a:ext cx="35" cy="51"/>
            </a:xfrm>
            <a:custGeom>
              <a:avLst/>
              <a:gdLst>
                <a:gd name="T0" fmla="*/ 24 w 48"/>
                <a:gd name="T1" fmla="*/ 0 h 58"/>
                <a:gd name="T2" fmla="*/ 16 w 48"/>
                <a:gd name="T3" fmla="*/ 0 h 58"/>
                <a:gd name="T4" fmla="*/ 8 w 48"/>
                <a:gd name="T5" fmla="*/ 9 h 58"/>
                <a:gd name="T6" fmla="*/ 4 w 48"/>
                <a:gd name="T7" fmla="*/ 19 h 58"/>
                <a:gd name="T8" fmla="*/ 0 w 48"/>
                <a:gd name="T9" fmla="*/ 29 h 58"/>
                <a:gd name="T10" fmla="*/ 4 w 48"/>
                <a:gd name="T11" fmla="*/ 38 h 58"/>
                <a:gd name="T12" fmla="*/ 12 w 48"/>
                <a:gd name="T13" fmla="*/ 48 h 58"/>
                <a:gd name="T14" fmla="*/ 20 w 48"/>
                <a:gd name="T15" fmla="*/ 53 h 58"/>
                <a:gd name="T16" fmla="*/ 28 w 48"/>
                <a:gd name="T17" fmla="*/ 58 h 58"/>
                <a:gd name="T18" fmla="*/ 36 w 48"/>
                <a:gd name="T19" fmla="*/ 53 h 58"/>
                <a:gd name="T20" fmla="*/ 44 w 48"/>
                <a:gd name="T21" fmla="*/ 48 h 58"/>
                <a:gd name="T22" fmla="*/ 48 w 48"/>
                <a:gd name="T23" fmla="*/ 38 h 58"/>
                <a:gd name="T24" fmla="*/ 48 w 48"/>
                <a:gd name="T25" fmla="*/ 24 h 58"/>
                <a:gd name="T26" fmla="*/ 48 w 48"/>
                <a:gd name="T27" fmla="*/ 14 h 58"/>
                <a:gd name="T28" fmla="*/ 40 w 48"/>
                <a:gd name="T29" fmla="*/ 5 h 58"/>
                <a:gd name="T30" fmla="*/ 32 w 48"/>
                <a:gd name="T31" fmla="*/ 0 h 58"/>
                <a:gd name="T32" fmla="*/ 24 w 4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8">
                  <a:moveTo>
                    <a:pt x="24" y="0"/>
                  </a:moveTo>
                  <a:lnTo>
                    <a:pt x="16" y="0"/>
                  </a:lnTo>
                  <a:lnTo>
                    <a:pt x="8" y="9"/>
                  </a:lnTo>
                  <a:lnTo>
                    <a:pt x="4" y="19"/>
                  </a:lnTo>
                  <a:lnTo>
                    <a:pt x="0" y="29"/>
                  </a:lnTo>
                  <a:lnTo>
                    <a:pt x="4" y="38"/>
                  </a:lnTo>
                  <a:lnTo>
                    <a:pt x="12" y="48"/>
                  </a:lnTo>
                  <a:lnTo>
                    <a:pt x="20" y="53"/>
                  </a:lnTo>
                  <a:lnTo>
                    <a:pt x="28" y="58"/>
                  </a:lnTo>
                  <a:lnTo>
                    <a:pt x="36" y="53"/>
                  </a:lnTo>
                  <a:lnTo>
                    <a:pt x="44" y="48"/>
                  </a:lnTo>
                  <a:lnTo>
                    <a:pt x="48" y="38"/>
                  </a:lnTo>
                  <a:lnTo>
                    <a:pt x="48" y="24"/>
                  </a:lnTo>
                  <a:lnTo>
                    <a:pt x="48" y="14"/>
                  </a:lnTo>
                  <a:lnTo>
                    <a:pt x="40" y="5"/>
                  </a:lnTo>
                  <a:lnTo>
                    <a:pt x="3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53" name="Freeform 117"/>
            <p:cNvSpPr>
              <a:spLocks/>
            </p:cNvSpPr>
            <p:nvPr/>
          </p:nvSpPr>
          <p:spPr bwMode="auto">
            <a:xfrm>
              <a:off x="5370" y="2151"/>
              <a:ext cx="35" cy="51"/>
            </a:xfrm>
            <a:custGeom>
              <a:avLst/>
              <a:gdLst>
                <a:gd name="T0" fmla="*/ 24 w 48"/>
                <a:gd name="T1" fmla="*/ 0 h 58"/>
                <a:gd name="T2" fmla="*/ 16 w 48"/>
                <a:gd name="T3" fmla="*/ 0 h 58"/>
                <a:gd name="T4" fmla="*/ 8 w 48"/>
                <a:gd name="T5" fmla="*/ 9 h 58"/>
                <a:gd name="T6" fmla="*/ 4 w 48"/>
                <a:gd name="T7" fmla="*/ 19 h 58"/>
                <a:gd name="T8" fmla="*/ 0 w 48"/>
                <a:gd name="T9" fmla="*/ 29 h 58"/>
                <a:gd name="T10" fmla="*/ 4 w 48"/>
                <a:gd name="T11" fmla="*/ 38 h 58"/>
                <a:gd name="T12" fmla="*/ 12 w 48"/>
                <a:gd name="T13" fmla="*/ 48 h 58"/>
                <a:gd name="T14" fmla="*/ 20 w 48"/>
                <a:gd name="T15" fmla="*/ 53 h 58"/>
                <a:gd name="T16" fmla="*/ 28 w 48"/>
                <a:gd name="T17" fmla="*/ 58 h 58"/>
                <a:gd name="T18" fmla="*/ 36 w 48"/>
                <a:gd name="T19" fmla="*/ 53 h 58"/>
                <a:gd name="T20" fmla="*/ 44 w 48"/>
                <a:gd name="T21" fmla="*/ 48 h 58"/>
                <a:gd name="T22" fmla="*/ 48 w 48"/>
                <a:gd name="T23" fmla="*/ 38 h 58"/>
                <a:gd name="T24" fmla="*/ 48 w 48"/>
                <a:gd name="T25" fmla="*/ 24 h 58"/>
                <a:gd name="T26" fmla="*/ 48 w 48"/>
                <a:gd name="T27" fmla="*/ 14 h 58"/>
                <a:gd name="T28" fmla="*/ 40 w 48"/>
                <a:gd name="T29" fmla="*/ 5 h 58"/>
                <a:gd name="T30" fmla="*/ 32 w 48"/>
                <a:gd name="T31" fmla="*/ 0 h 58"/>
                <a:gd name="T32" fmla="*/ 24 w 4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8">
                  <a:moveTo>
                    <a:pt x="24" y="0"/>
                  </a:moveTo>
                  <a:lnTo>
                    <a:pt x="16" y="0"/>
                  </a:lnTo>
                  <a:lnTo>
                    <a:pt x="8" y="9"/>
                  </a:lnTo>
                  <a:lnTo>
                    <a:pt x="4" y="19"/>
                  </a:lnTo>
                  <a:lnTo>
                    <a:pt x="0" y="29"/>
                  </a:lnTo>
                  <a:lnTo>
                    <a:pt x="4" y="38"/>
                  </a:lnTo>
                  <a:lnTo>
                    <a:pt x="12" y="48"/>
                  </a:lnTo>
                  <a:lnTo>
                    <a:pt x="20" y="53"/>
                  </a:lnTo>
                  <a:lnTo>
                    <a:pt x="28" y="58"/>
                  </a:lnTo>
                  <a:lnTo>
                    <a:pt x="36" y="53"/>
                  </a:lnTo>
                  <a:lnTo>
                    <a:pt x="44" y="48"/>
                  </a:lnTo>
                  <a:lnTo>
                    <a:pt x="48" y="38"/>
                  </a:lnTo>
                  <a:lnTo>
                    <a:pt x="48" y="24"/>
                  </a:lnTo>
                  <a:lnTo>
                    <a:pt x="48" y="14"/>
                  </a:lnTo>
                  <a:lnTo>
                    <a:pt x="40" y="5"/>
                  </a:lnTo>
                  <a:lnTo>
                    <a:pt x="32" y="0"/>
                  </a:lnTo>
                  <a:lnTo>
                    <a:pt x="24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54" name="Rectangle 118"/>
            <p:cNvSpPr>
              <a:spLocks noChangeArrowheads="1"/>
            </p:cNvSpPr>
            <p:nvPr/>
          </p:nvSpPr>
          <p:spPr bwMode="auto">
            <a:xfrm>
              <a:off x="5473" y="2296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9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55" name="Rectangle 119"/>
            <p:cNvSpPr>
              <a:spLocks noChangeArrowheads="1"/>
            </p:cNvSpPr>
            <p:nvPr/>
          </p:nvSpPr>
          <p:spPr bwMode="auto">
            <a:xfrm>
              <a:off x="5520" y="2266"/>
              <a:ext cx="9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56" name="Rectangle 120"/>
            <p:cNvSpPr>
              <a:spLocks noChangeArrowheads="1"/>
            </p:cNvSpPr>
            <p:nvPr/>
          </p:nvSpPr>
          <p:spPr bwMode="auto">
            <a:xfrm>
              <a:off x="5581" y="2266"/>
              <a:ext cx="4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57" name="Rectangle 121"/>
            <p:cNvSpPr>
              <a:spLocks noChangeArrowheads="1"/>
            </p:cNvSpPr>
            <p:nvPr/>
          </p:nvSpPr>
          <p:spPr bwMode="auto">
            <a:xfrm>
              <a:off x="5289" y="1261"/>
              <a:ext cx="10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58" name="Rectangle 122"/>
            <p:cNvSpPr>
              <a:spLocks noChangeArrowheads="1"/>
            </p:cNvSpPr>
            <p:nvPr/>
          </p:nvSpPr>
          <p:spPr bwMode="auto">
            <a:xfrm>
              <a:off x="5356" y="1338"/>
              <a:ext cx="15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5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59" name="Rectangle 123"/>
            <p:cNvSpPr>
              <a:spLocks noChangeArrowheads="1"/>
            </p:cNvSpPr>
            <p:nvPr/>
          </p:nvSpPr>
          <p:spPr bwMode="auto">
            <a:xfrm>
              <a:off x="5454" y="1266"/>
              <a:ext cx="4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60" name="Rectangle 124"/>
            <p:cNvSpPr>
              <a:spLocks noChangeArrowheads="1"/>
            </p:cNvSpPr>
            <p:nvPr/>
          </p:nvSpPr>
          <p:spPr bwMode="auto">
            <a:xfrm>
              <a:off x="3395" y="1253"/>
              <a:ext cx="10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61" name="Rectangle 125"/>
            <p:cNvSpPr>
              <a:spLocks noChangeArrowheads="1"/>
            </p:cNvSpPr>
            <p:nvPr/>
          </p:nvSpPr>
          <p:spPr bwMode="auto">
            <a:xfrm>
              <a:off x="3462" y="1253"/>
              <a:ext cx="4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62" name="Rectangle 126"/>
            <p:cNvSpPr>
              <a:spLocks noChangeArrowheads="1"/>
            </p:cNvSpPr>
            <p:nvPr/>
          </p:nvSpPr>
          <p:spPr bwMode="auto">
            <a:xfrm>
              <a:off x="3875" y="1257"/>
              <a:ext cx="10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63" name="Rectangle 127"/>
            <p:cNvSpPr>
              <a:spLocks noChangeArrowheads="1"/>
            </p:cNvSpPr>
            <p:nvPr/>
          </p:nvSpPr>
          <p:spPr bwMode="auto">
            <a:xfrm>
              <a:off x="3941" y="1257"/>
              <a:ext cx="4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64" name="Rectangle 128"/>
            <p:cNvSpPr>
              <a:spLocks noChangeArrowheads="1"/>
            </p:cNvSpPr>
            <p:nvPr/>
          </p:nvSpPr>
          <p:spPr bwMode="auto">
            <a:xfrm>
              <a:off x="4354" y="1253"/>
              <a:ext cx="11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65" name="Rectangle 129"/>
            <p:cNvSpPr>
              <a:spLocks noChangeArrowheads="1"/>
            </p:cNvSpPr>
            <p:nvPr/>
          </p:nvSpPr>
          <p:spPr bwMode="auto">
            <a:xfrm>
              <a:off x="4426" y="1253"/>
              <a:ext cx="4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66" name="Rectangle 130"/>
            <p:cNvSpPr>
              <a:spLocks noChangeArrowheads="1"/>
            </p:cNvSpPr>
            <p:nvPr/>
          </p:nvSpPr>
          <p:spPr bwMode="auto">
            <a:xfrm>
              <a:off x="4818" y="1253"/>
              <a:ext cx="12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67" name="Rectangle 131"/>
            <p:cNvSpPr>
              <a:spLocks noChangeArrowheads="1"/>
            </p:cNvSpPr>
            <p:nvPr/>
          </p:nvSpPr>
          <p:spPr bwMode="auto">
            <a:xfrm>
              <a:off x="4897" y="1253"/>
              <a:ext cx="4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2868" name="Line 132"/>
            <p:cNvSpPr>
              <a:spLocks noChangeShapeType="1"/>
            </p:cNvSpPr>
            <p:nvPr/>
          </p:nvSpPr>
          <p:spPr bwMode="auto">
            <a:xfrm flipH="1" flipV="1">
              <a:off x="3906" y="1742"/>
              <a:ext cx="199" cy="2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69" name="Line 133"/>
            <p:cNvSpPr>
              <a:spLocks noChangeShapeType="1"/>
            </p:cNvSpPr>
            <p:nvPr/>
          </p:nvSpPr>
          <p:spPr bwMode="auto">
            <a:xfrm>
              <a:off x="4224" y="2096"/>
              <a:ext cx="83" cy="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70" name="Freeform 134"/>
            <p:cNvSpPr>
              <a:spLocks/>
            </p:cNvSpPr>
            <p:nvPr/>
          </p:nvSpPr>
          <p:spPr bwMode="auto">
            <a:xfrm>
              <a:off x="3883" y="1712"/>
              <a:ext cx="35" cy="51"/>
            </a:xfrm>
            <a:custGeom>
              <a:avLst/>
              <a:gdLst>
                <a:gd name="T0" fmla="*/ 20 w 48"/>
                <a:gd name="T1" fmla="*/ 0 h 58"/>
                <a:gd name="T2" fmla="*/ 12 w 48"/>
                <a:gd name="T3" fmla="*/ 5 h 58"/>
                <a:gd name="T4" fmla="*/ 4 w 48"/>
                <a:gd name="T5" fmla="*/ 10 h 58"/>
                <a:gd name="T6" fmla="*/ 0 w 48"/>
                <a:gd name="T7" fmla="*/ 20 h 58"/>
                <a:gd name="T8" fmla="*/ 0 w 48"/>
                <a:gd name="T9" fmla="*/ 25 h 58"/>
                <a:gd name="T10" fmla="*/ 0 w 48"/>
                <a:gd name="T11" fmla="*/ 29 h 58"/>
                <a:gd name="T12" fmla="*/ 4 w 48"/>
                <a:gd name="T13" fmla="*/ 44 h 58"/>
                <a:gd name="T14" fmla="*/ 8 w 48"/>
                <a:gd name="T15" fmla="*/ 49 h 58"/>
                <a:gd name="T16" fmla="*/ 16 w 48"/>
                <a:gd name="T17" fmla="*/ 54 h 58"/>
                <a:gd name="T18" fmla="*/ 24 w 48"/>
                <a:gd name="T19" fmla="*/ 58 h 58"/>
                <a:gd name="T20" fmla="*/ 36 w 48"/>
                <a:gd name="T21" fmla="*/ 54 h 58"/>
                <a:gd name="T22" fmla="*/ 40 w 48"/>
                <a:gd name="T23" fmla="*/ 49 h 58"/>
                <a:gd name="T24" fmla="*/ 48 w 48"/>
                <a:gd name="T25" fmla="*/ 39 h 58"/>
                <a:gd name="T26" fmla="*/ 48 w 48"/>
                <a:gd name="T27" fmla="*/ 25 h 58"/>
                <a:gd name="T28" fmla="*/ 44 w 48"/>
                <a:gd name="T29" fmla="*/ 15 h 58"/>
                <a:gd name="T30" fmla="*/ 40 w 48"/>
                <a:gd name="T31" fmla="*/ 5 h 58"/>
                <a:gd name="T32" fmla="*/ 32 w 48"/>
                <a:gd name="T33" fmla="*/ 0 h 58"/>
                <a:gd name="T34" fmla="*/ 28 w 48"/>
                <a:gd name="T35" fmla="*/ 0 h 58"/>
                <a:gd name="T36" fmla="*/ 20 w 48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58">
                  <a:moveTo>
                    <a:pt x="20" y="0"/>
                  </a:moveTo>
                  <a:lnTo>
                    <a:pt x="12" y="5"/>
                  </a:lnTo>
                  <a:lnTo>
                    <a:pt x="4" y="1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4" y="44"/>
                  </a:lnTo>
                  <a:lnTo>
                    <a:pt x="8" y="49"/>
                  </a:lnTo>
                  <a:lnTo>
                    <a:pt x="16" y="54"/>
                  </a:lnTo>
                  <a:lnTo>
                    <a:pt x="24" y="58"/>
                  </a:lnTo>
                  <a:lnTo>
                    <a:pt x="36" y="54"/>
                  </a:lnTo>
                  <a:lnTo>
                    <a:pt x="40" y="49"/>
                  </a:lnTo>
                  <a:lnTo>
                    <a:pt x="48" y="39"/>
                  </a:lnTo>
                  <a:lnTo>
                    <a:pt x="48" y="25"/>
                  </a:lnTo>
                  <a:lnTo>
                    <a:pt x="44" y="15"/>
                  </a:lnTo>
                  <a:lnTo>
                    <a:pt x="40" y="5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71" name="Freeform 135"/>
            <p:cNvSpPr>
              <a:spLocks/>
            </p:cNvSpPr>
            <p:nvPr/>
          </p:nvSpPr>
          <p:spPr bwMode="auto">
            <a:xfrm>
              <a:off x="3883" y="1712"/>
              <a:ext cx="35" cy="51"/>
            </a:xfrm>
            <a:custGeom>
              <a:avLst/>
              <a:gdLst>
                <a:gd name="T0" fmla="*/ 20 w 48"/>
                <a:gd name="T1" fmla="*/ 0 h 58"/>
                <a:gd name="T2" fmla="*/ 12 w 48"/>
                <a:gd name="T3" fmla="*/ 5 h 58"/>
                <a:gd name="T4" fmla="*/ 4 w 48"/>
                <a:gd name="T5" fmla="*/ 10 h 58"/>
                <a:gd name="T6" fmla="*/ 0 w 48"/>
                <a:gd name="T7" fmla="*/ 20 h 58"/>
                <a:gd name="T8" fmla="*/ 0 w 48"/>
                <a:gd name="T9" fmla="*/ 25 h 58"/>
                <a:gd name="T10" fmla="*/ 0 w 48"/>
                <a:gd name="T11" fmla="*/ 29 h 58"/>
                <a:gd name="T12" fmla="*/ 4 w 48"/>
                <a:gd name="T13" fmla="*/ 44 h 58"/>
                <a:gd name="T14" fmla="*/ 8 w 48"/>
                <a:gd name="T15" fmla="*/ 49 h 58"/>
                <a:gd name="T16" fmla="*/ 16 w 48"/>
                <a:gd name="T17" fmla="*/ 54 h 58"/>
                <a:gd name="T18" fmla="*/ 24 w 48"/>
                <a:gd name="T19" fmla="*/ 58 h 58"/>
                <a:gd name="T20" fmla="*/ 36 w 48"/>
                <a:gd name="T21" fmla="*/ 54 h 58"/>
                <a:gd name="T22" fmla="*/ 40 w 48"/>
                <a:gd name="T23" fmla="*/ 49 h 58"/>
                <a:gd name="T24" fmla="*/ 48 w 48"/>
                <a:gd name="T25" fmla="*/ 39 h 58"/>
                <a:gd name="T26" fmla="*/ 48 w 48"/>
                <a:gd name="T27" fmla="*/ 25 h 58"/>
                <a:gd name="T28" fmla="*/ 44 w 48"/>
                <a:gd name="T29" fmla="*/ 15 h 58"/>
                <a:gd name="T30" fmla="*/ 40 w 48"/>
                <a:gd name="T31" fmla="*/ 5 h 58"/>
                <a:gd name="T32" fmla="*/ 32 w 48"/>
                <a:gd name="T33" fmla="*/ 0 h 58"/>
                <a:gd name="T34" fmla="*/ 28 w 48"/>
                <a:gd name="T35" fmla="*/ 0 h 58"/>
                <a:gd name="T36" fmla="*/ 20 w 48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58">
                  <a:moveTo>
                    <a:pt x="20" y="0"/>
                  </a:moveTo>
                  <a:lnTo>
                    <a:pt x="12" y="5"/>
                  </a:lnTo>
                  <a:lnTo>
                    <a:pt x="4" y="1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4" y="44"/>
                  </a:lnTo>
                  <a:lnTo>
                    <a:pt x="8" y="49"/>
                  </a:lnTo>
                  <a:lnTo>
                    <a:pt x="16" y="54"/>
                  </a:lnTo>
                  <a:lnTo>
                    <a:pt x="24" y="58"/>
                  </a:lnTo>
                  <a:lnTo>
                    <a:pt x="36" y="54"/>
                  </a:lnTo>
                  <a:lnTo>
                    <a:pt x="40" y="49"/>
                  </a:lnTo>
                  <a:lnTo>
                    <a:pt x="48" y="39"/>
                  </a:lnTo>
                  <a:lnTo>
                    <a:pt x="48" y="25"/>
                  </a:lnTo>
                  <a:lnTo>
                    <a:pt x="44" y="15"/>
                  </a:lnTo>
                  <a:lnTo>
                    <a:pt x="40" y="5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72" name="Freeform 136"/>
            <p:cNvSpPr>
              <a:spLocks/>
            </p:cNvSpPr>
            <p:nvPr/>
          </p:nvSpPr>
          <p:spPr bwMode="auto">
            <a:xfrm>
              <a:off x="4290" y="2159"/>
              <a:ext cx="35" cy="51"/>
            </a:xfrm>
            <a:custGeom>
              <a:avLst/>
              <a:gdLst>
                <a:gd name="T0" fmla="*/ 23 w 47"/>
                <a:gd name="T1" fmla="*/ 0 h 58"/>
                <a:gd name="T2" fmla="*/ 11 w 47"/>
                <a:gd name="T3" fmla="*/ 5 h 58"/>
                <a:gd name="T4" fmla="*/ 7 w 47"/>
                <a:gd name="T5" fmla="*/ 10 h 58"/>
                <a:gd name="T6" fmla="*/ 0 w 47"/>
                <a:gd name="T7" fmla="*/ 20 h 58"/>
                <a:gd name="T8" fmla="*/ 0 w 47"/>
                <a:gd name="T9" fmla="*/ 34 h 58"/>
                <a:gd name="T10" fmla="*/ 3 w 47"/>
                <a:gd name="T11" fmla="*/ 44 h 58"/>
                <a:gd name="T12" fmla="*/ 7 w 47"/>
                <a:gd name="T13" fmla="*/ 54 h 58"/>
                <a:gd name="T14" fmla="*/ 15 w 47"/>
                <a:gd name="T15" fmla="*/ 58 h 58"/>
                <a:gd name="T16" fmla="*/ 19 w 47"/>
                <a:gd name="T17" fmla="*/ 58 h 58"/>
                <a:gd name="T18" fmla="*/ 23 w 47"/>
                <a:gd name="T19" fmla="*/ 58 h 58"/>
                <a:gd name="T20" fmla="*/ 35 w 47"/>
                <a:gd name="T21" fmla="*/ 54 h 58"/>
                <a:gd name="T22" fmla="*/ 43 w 47"/>
                <a:gd name="T23" fmla="*/ 49 h 58"/>
                <a:gd name="T24" fmla="*/ 47 w 47"/>
                <a:gd name="T25" fmla="*/ 39 h 58"/>
                <a:gd name="T26" fmla="*/ 47 w 47"/>
                <a:gd name="T27" fmla="*/ 29 h 58"/>
                <a:gd name="T28" fmla="*/ 43 w 47"/>
                <a:gd name="T29" fmla="*/ 15 h 58"/>
                <a:gd name="T30" fmla="*/ 39 w 47"/>
                <a:gd name="T31" fmla="*/ 10 h 58"/>
                <a:gd name="T32" fmla="*/ 31 w 47"/>
                <a:gd name="T33" fmla="*/ 0 h 58"/>
                <a:gd name="T34" fmla="*/ 23 w 47"/>
                <a:gd name="T3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58">
                  <a:moveTo>
                    <a:pt x="23" y="0"/>
                  </a:moveTo>
                  <a:lnTo>
                    <a:pt x="11" y="5"/>
                  </a:lnTo>
                  <a:lnTo>
                    <a:pt x="7" y="10"/>
                  </a:lnTo>
                  <a:lnTo>
                    <a:pt x="0" y="20"/>
                  </a:lnTo>
                  <a:lnTo>
                    <a:pt x="0" y="34"/>
                  </a:lnTo>
                  <a:lnTo>
                    <a:pt x="3" y="44"/>
                  </a:lnTo>
                  <a:lnTo>
                    <a:pt x="7" y="54"/>
                  </a:lnTo>
                  <a:lnTo>
                    <a:pt x="15" y="58"/>
                  </a:lnTo>
                  <a:lnTo>
                    <a:pt x="19" y="58"/>
                  </a:lnTo>
                  <a:lnTo>
                    <a:pt x="23" y="58"/>
                  </a:lnTo>
                  <a:lnTo>
                    <a:pt x="35" y="54"/>
                  </a:lnTo>
                  <a:lnTo>
                    <a:pt x="43" y="49"/>
                  </a:lnTo>
                  <a:lnTo>
                    <a:pt x="47" y="39"/>
                  </a:lnTo>
                  <a:lnTo>
                    <a:pt x="47" y="29"/>
                  </a:lnTo>
                  <a:lnTo>
                    <a:pt x="43" y="15"/>
                  </a:lnTo>
                  <a:lnTo>
                    <a:pt x="39" y="10"/>
                  </a:lnTo>
                  <a:lnTo>
                    <a:pt x="3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73" name="Freeform 137"/>
            <p:cNvSpPr>
              <a:spLocks/>
            </p:cNvSpPr>
            <p:nvPr/>
          </p:nvSpPr>
          <p:spPr bwMode="auto">
            <a:xfrm>
              <a:off x="4290" y="2159"/>
              <a:ext cx="35" cy="51"/>
            </a:xfrm>
            <a:custGeom>
              <a:avLst/>
              <a:gdLst>
                <a:gd name="T0" fmla="*/ 23 w 47"/>
                <a:gd name="T1" fmla="*/ 0 h 58"/>
                <a:gd name="T2" fmla="*/ 11 w 47"/>
                <a:gd name="T3" fmla="*/ 5 h 58"/>
                <a:gd name="T4" fmla="*/ 7 w 47"/>
                <a:gd name="T5" fmla="*/ 10 h 58"/>
                <a:gd name="T6" fmla="*/ 0 w 47"/>
                <a:gd name="T7" fmla="*/ 20 h 58"/>
                <a:gd name="T8" fmla="*/ 0 w 47"/>
                <a:gd name="T9" fmla="*/ 34 h 58"/>
                <a:gd name="T10" fmla="*/ 3 w 47"/>
                <a:gd name="T11" fmla="*/ 44 h 58"/>
                <a:gd name="T12" fmla="*/ 7 w 47"/>
                <a:gd name="T13" fmla="*/ 54 h 58"/>
                <a:gd name="T14" fmla="*/ 15 w 47"/>
                <a:gd name="T15" fmla="*/ 58 h 58"/>
                <a:gd name="T16" fmla="*/ 19 w 47"/>
                <a:gd name="T17" fmla="*/ 58 h 58"/>
                <a:gd name="T18" fmla="*/ 23 w 47"/>
                <a:gd name="T19" fmla="*/ 58 h 58"/>
                <a:gd name="T20" fmla="*/ 35 w 47"/>
                <a:gd name="T21" fmla="*/ 54 h 58"/>
                <a:gd name="T22" fmla="*/ 43 w 47"/>
                <a:gd name="T23" fmla="*/ 49 h 58"/>
                <a:gd name="T24" fmla="*/ 47 w 47"/>
                <a:gd name="T25" fmla="*/ 39 h 58"/>
                <a:gd name="T26" fmla="*/ 47 w 47"/>
                <a:gd name="T27" fmla="*/ 29 h 58"/>
                <a:gd name="T28" fmla="*/ 43 w 47"/>
                <a:gd name="T29" fmla="*/ 15 h 58"/>
                <a:gd name="T30" fmla="*/ 39 w 47"/>
                <a:gd name="T31" fmla="*/ 10 h 58"/>
                <a:gd name="T32" fmla="*/ 31 w 47"/>
                <a:gd name="T33" fmla="*/ 0 h 58"/>
                <a:gd name="T34" fmla="*/ 23 w 47"/>
                <a:gd name="T3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58">
                  <a:moveTo>
                    <a:pt x="23" y="0"/>
                  </a:moveTo>
                  <a:lnTo>
                    <a:pt x="11" y="5"/>
                  </a:lnTo>
                  <a:lnTo>
                    <a:pt x="7" y="10"/>
                  </a:lnTo>
                  <a:lnTo>
                    <a:pt x="0" y="20"/>
                  </a:lnTo>
                  <a:lnTo>
                    <a:pt x="0" y="34"/>
                  </a:lnTo>
                  <a:lnTo>
                    <a:pt x="3" y="44"/>
                  </a:lnTo>
                  <a:lnTo>
                    <a:pt x="7" y="54"/>
                  </a:lnTo>
                  <a:lnTo>
                    <a:pt x="15" y="58"/>
                  </a:lnTo>
                  <a:lnTo>
                    <a:pt x="19" y="58"/>
                  </a:lnTo>
                  <a:lnTo>
                    <a:pt x="23" y="58"/>
                  </a:lnTo>
                  <a:lnTo>
                    <a:pt x="35" y="54"/>
                  </a:lnTo>
                  <a:lnTo>
                    <a:pt x="43" y="49"/>
                  </a:lnTo>
                  <a:lnTo>
                    <a:pt x="47" y="39"/>
                  </a:lnTo>
                  <a:lnTo>
                    <a:pt x="47" y="29"/>
                  </a:lnTo>
                  <a:lnTo>
                    <a:pt x="43" y="15"/>
                  </a:lnTo>
                  <a:lnTo>
                    <a:pt x="39" y="10"/>
                  </a:lnTo>
                  <a:lnTo>
                    <a:pt x="31" y="0"/>
                  </a:lnTo>
                  <a:lnTo>
                    <a:pt x="23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74" name="Line 138"/>
            <p:cNvSpPr>
              <a:spLocks noChangeShapeType="1"/>
            </p:cNvSpPr>
            <p:nvPr/>
          </p:nvSpPr>
          <p:spPr bwMode="auto">
            <a:xfrm flipH="1" flipV="1">
              <a:off x="4391" y="1730"/>
              <a:ext cx="213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75" name="Freeform 139"/>
            <p:cNvSpPr>
              <a:spLocks/>
            </p:cNvSpPr>
            <p:nvPr/>
          </p:nvSpPr>
          <p:spPr bwMode="auto">
            <a:xfrm>
              <a:off x="4590" y="1955"/>
              <a:ext cx="61" cy="77"/>
            </a:xfrm>
            <a:custGeom>
              <a:avLst/>
              <a:gdLst>
                <a:gd name="T0" fmla="*/ 79 w 83"/>
                <a:gd name="T1" fmla="*/ 87 h 87"/>
                <a:gd name="T2" fmla="*/ 79 w 83"/>
                <a:gd name="T3" fmla="*/ 87 h 87"/>
                <a:gd name="T4" fmla="*/ 83 w 83"/>
                <a:gd name="T5" fmla="*/ 73 h 87"/>
                <a:gd name="T6" fmla="*/ 83 w 83"/>
                <a:gd name="T7" fmla="*/ 63 h 87"/>
                <a:gd name="T8" fmla="*/ 83 w 83"/>
                <a:gd name="T9" fmla="*/ 49 h 87"/>
                <a:gd name="T10" fmla="*/ 79 w 83"/>
                <a:gd name="T11" fmla="*/ 39 h 87"/>
                <a:gd name="T12" fmla="*/ 75 w 83"/>
                <a:gd name="T13" fmla="*/ 29 h 87"/>
                <a:gd name="T14" fmla="*/ 67 w 83"/>
                <a:gd name="T15" fmla="*/ 20 h 87"/>
                <a:gd name="T16" fmla="*/ 59 w 83"/>
                <a:gd name="T17" fmla="*/ 10 h 87"/>
                <a:gd name="T18" fmla="*/ 51 w 83"/>
                <a:gd name="T19" fmla="*/ 5 h 87"/>
                <a:gd name="T20" fmla="*/ 36 w 83"/>
                <a:gd name="T21" fmla="*/ 0 h 87"/>
                <a:gd name="T22" fmla="*/ 24 w 83"/>
                <a:gd name="T23" fmla="*/ 0 h 87"/>
                <a:gd name="T24" fmla="*/ 12 w 83"/>
                <a:gd name="T25" fmla="*/ 5 h 87"/>
                <a:gd name="T26" fmla="*/ 0 w 83"/>
                <a:gd name="T27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7">
                  <a:moveTo>
                    <a:pt x="79" y="87"/>
                  </a:moveTo>
                  <a:lnTo>
                    <a:pt x="79" y="87"/>
                  </a:lnTo>
                  <a:lnTo>
                    <a:pt x="83" y="73"/>
                  </a:lnTo>
                  <a:lnTo>
                    <a:pt x="83" y="63"/>
                  </a:lnTo>
                  <a:lnTo>
                    <a:pt x="83" y="49"/>
                  </a:lnTo>
                  <a:lnTo>
                    <a:pt x="79" y="39"/>
                  </a:lnTo>
                  <a:lnTo>
                    <a:pt x="75" y="29"/>
                  </a:lnTo>
                  <a:lnTo>
                    <a:pt x="67" y="20"/>
                  </a:lnTo>
                  <a:lnTo>
                    <a:pt x="59" y="10"/>
                  </a:lnTo>
                  <a:lnTo>
                    <a:pt x="51" y="5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12" y="5"/>
                  </a:lnTo>
                  <a:lnTo>
                    <a:pt x="0" y="1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76" name="Freeform 140"/>
            <p:cNvSpPr>
              <a:spLocks/>
            </p:cNvSpPr>
            <p:nvPr/>
          </p:nvSpPr>
          <p:spPr bwMode="auto">
            <a:xfrm>
              <a:off x="4645" y="2024"/>
              <a:ext cx="64" cy="76"/>
            </a:xfrm>
            <a:custGeom>
              <a:avLst/>
              <a:gdLst>
                <a:gd name="T0" fmla="*/ 4 w 86"/>
                <a:gd name="T1" fmla="*/ 0 h 87"/>
                <a:gd name="T2" fmla="*/ 4 w 86"/>
                <a:gd name="T3" fmla="*/ 0 h 87"/>
                <a:gd name="T4" fmla="*/ 4 w 86"/>
                <a:gd name="T5" fmla="*/ 14 h 87"/>
                <a:gd name="T6" fmla="*/ 0 w 86"/>
                <a:gd name="T7" fmla="*/ 24 h 87"/>
                <a:gd name="T8" fmla="*/ 4 w 86"/>
                <a:gd name="T9" fmla="*/ 38 h 87"/>
                <a:gd name="T10" fmla="*/ 8 w 86"/>
                <a:gd name="T11" fmla="*/ 48 h 87"/>
                <a:gd name="T12" fmla="*/ 12 w 86"/>
                <a:gd name="T13" fmla="*/ 58 h 87"/>
                <a:gd name="T14" fmla="*/ 16 w 86"/>
                <a:gd name="T15" fmla="*/ 67 h 87"/>
                <a:gd name="T16" fmla="*/ 24 w 86"/>
                <a:gd name="T17" fmla="*/ 77 h 87"/>
                <a:gd name="T18" fmla="*/ 35 w 86"/>
                <a:gd name="T19" fmla="*/ 82 h 87"/>
                <a:gd name="T20" fmla="*/ 47 w 86"/>
                <a:gd name="T21" fmla="*/ 87 h 87"/>
                <a:gd name="T22" fmla="*/ 63 w 86"/>
                <a:gd name="T23" fmla="*/ 87 h 87"/>
                <a:gd name="T24" fmla="*/ 75 w 86"/>
                <a:gd name="T25" fmla="*/ 82 h 87"/>
                <a:gd name="T26" fmla="*/ 86 w 86"/>
                <a:gd name="T27" fmla="*/ 7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" h="87">
                  <a:moveTo>
                    <a:pt x="4" y="0"/>
                  </a:moveTo>
                  <a:lnTo>
                    <a:pt x="4" y="0"/>
                  </a:lnTo>
                  <a:lnTo>
                    <a:pt x="4" y="14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2" y="58"/>
                  </a:lnTo>
                  <a:lnTo>
                    <a:pt x="16" y="67"/>
                  </a:lnTo>
                  <a:lnTo>
                    <a:pt x="24" y="77"/>
                  </a:lnTo>
                  <a:lnTo>
                    <a:pt x="35" y="82"/>
                  </a:lnTo>
                  <a:lnTo>
                    <a:pt x="47" y="87"/>
                  </a:lnTo>
                  <a:lnTo>
                    <a:pt x="63" y="87"/>
                  </a:lnTo>
                  <a:lnTo>
                    <a:pt x="75" y="82"/>
                  </a:lnTo>
                  <a:lnTo>
                    <a:pt x="86" y="7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77" name="Line 141"/>
            <p:cNvSpPr>
              <a:spLocks noChangeShapeType="1"/>
            </p:cNvSpPr>
            <p:nvPr/>
          </p:nvSpPr>
          <p:spPr bwMode="auto">
            <a:xfrm>
              <a:off x="4709" y="2083"/>
              <a:ext cx="80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78" name="Freeform 142"/>
            <p:cNvSpPr>
              <a:spLocks/>
            </p:cNvSpPr>
            <p:nvPr/>
          </p:nvSpPr>
          <p:spPr bwMode="auto">
            <a:xfrm>
              <a:off x="4368" y="1700"/>
              <a:ext cx="32" cy="51"/>
            </a:xfrm>
            <a:custGeom>
              <a:avLst/>
              <a:gdLst>
                <a:gd name="T0" fmla="*/ 19 w 43"/>
                <a:gd name="T1" fmla="*/ 0 h 58"/>
                <a:gd name="T2" fmla="*/ 11 w 43"/>
                <a:gd name="T3" fmla="*/ 5 h 58"/>
                <a:gd name="T4" fmla="*/ 4 w 43"/>
                <a:gd name="T5" fmla="*/ 10 h 58"/>
                <a:gd name="T6" fmla="*/ 0 w 43"/>
                <a:gd name="T7" fmla="*/ 19 h 58"/>
                <a:gd name="T8" fmla="*/ 0 w 43"/>
                <a:gd name="T9" fmla="*/ 24 h 58"/>
                <a:gd name="T10" fmla="*/ 0 w 43"/>
                <a:gd name="T11" fmla="*/ 29 h 58"/>
                <a:gd name="T12" fmla="*/ 0 w 43"/>
                <a:gd name="T13" fmla="*/ 43 h 58"/>
                <a:gd name="T14" fmla="*/ 8 w 43"/>
                <a:gd name="T15" fmla="*/ 48 h 58"/>
                <a:gd name="T16" fmla="*/ 15 w 43"/>
                <a:gd name="T17" fmla="*/ 58 h 58"/>
                <a:gd name="T18" fmla="*/ 19 w 43"/>
                <a:gd name="T19" fmla="*/ 58 h 58"/>
                <a:gd name="T20" fmla="*/ 23 w 43"/>
                <a:gd name="T21" fmla="*/ 58 h 58"/>
                <a:gd name="T22" fmla="*/ 31 w 43"/>
                <a:gd name="T23" fmla="*/ 53 h 58"/>
                <a:gd name="T24" fmla="*/ 39 w 43"/>
                <a:gd name="T25" fmla="*/ 48 h 58"/>
                <a:gd name="T26" fmla="*/ 43 w 43"/>
                <a:gd name="T27" fmla="*/ 39 h 58"/>
                <a:gd name="T28" fmla="*/ 43 w 43"/>
                <a:gd name="T29" fmla="*/ 24 h 58"/>
                <a:gd name="T30" fmla="*/ 43 w 43"/>
                <a:gd name="T31" fmla="*/ 14 h 58"/>
                <a:gd name="T32" fmla="*/ 35 w 43"/>
                <a:gd name="T33" fmla="*/ 5 h 58"/>
                <a:gd name="T34" fmla="*/ 27 w 43"/>
                <a:gd name="T35" fmla="*/ 0 h 58"/>
                <a:gd name="T36" fmla="*/ 19 w 43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58">
                  <a:moveTo>
                    <a:pt x="19" y="0"/>
                  </a:moveTo>
                  <a:lnTo>
                    <a:pt x="11" y="5"/>
                  </a:lnTo>
                  <a:lnTo>
                    <a:pt x="4" y="10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43"/>
                  </a:lnTo>
                  <a:lnTo>
                    <a:pt x="8" y="48"/>
                  </a:lnTo>
                  <a:lnTo>
                    <a:pt x="15" y="58"/>
                  </a:lnTo>
                  <a:lnTo>
                    <a:pt x="19" y="58"/>
                  </a:lnTo>
                  <a:lnTo>
                    <a:pt x="23" y="58"/>
                  </a:lnTo>
                  <a:lnTo>
                    <a:pt x="31" y="53"/>
                  </a:lnTo>
                  <a:lnTo>
                    <a:pt x="39" y="48"/>
                  </a:lnTo>
                  <a:lnTo>
                    <a:pt x="43" y="39"/>
                  </a:lnTo>
                  <a:lnTo>
                    <a:pt x="43" y="24"/>
                  </a:lnTo>
                  <a:lnTo>
                    <a:pt x="43" y="14"/>
                  </a:lnTo>
                  <a:lnTo>
                    <a:pt x="35" y="5"/>
                  </a:lnTo>
                  <a:lnTo>
                    <a:pt x="2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79" name="Freeform 143"/>
            <p:cNvSpPr>
              <a:spLocks/>
            </p:cNvSpPr>
            <p:nvPr/>
          </p:nvSpPr>
          <p:spPr bwMode="auto">
            <a:xfrm>
              <a:off x="4368" y="1700"/>
              <a:ext cx="32" cy="51"/>
            </a:xfrm>
            <a:custGeom>
              <a:avLst/>
              <a:gdLst>
                <a:gd name="T0" fmla="*/ 19 w 43"/>
                <a:gd name="T1" fmla="*/ 0 h 58"/>
                <a:gd name="T2" fmla="*/ 11 w 43"/>
                <a:gd name="T3" fmla="*/ 5 h 58"/>
                <a:gd name="T4" fmla="*/ 4 w 43"/>
                <a:gd name="T5" fmla="*/ 10 h 58"/>
                <a:gd name="T6" fmla="*/ 0 w 43"/>
                <a:gd name="T7" fmla="*/ 19 h 58"/>
                <a:gd name="T8" fmla="*/ 0 w 43"/>
                <a:gd name="T9" fmla="*/ 24 h 58"/>
                <a:gd name="T10" fmla="*/ 0 w 43"/>
                <a:gd name="T11" fmla="*/ 29 h 58"/>
                <a:gd name="T12" fmla="*/ 0 w 43"/>
                <a:gd name="T13" fmla="*/ 43 h 58"/>
                <a:gd name="T14" fmla="*/ 8 w 43"/>
                <a:gd name="T15" fmla="*/ 48 h 58"/>
                <a:gd name="T16" fmla="*/ 15 w 43"/>
                <a:gd name="T17" fmla="*/ 58 h 58"/>
                <a:gd name="T18" fmla="*/ 19 w 43"/>
                <a:gd name="T19" fmla="*/ 58 h 58"/>
                <a:gd name="T20" fmla="*/ 23 w 43"/>
                <a:gd name="T21" fmla="*/ 58 h 58"/>
                <a:gd name="T22" fmla="*/ 31 w 43"/>
                <a:gd name="T23" fmla="*/ 53 h 58"/>
                <a:gd name="T24" fmla="*/ 39 w 43"/>
                <a:gd name="T25" fmla="*/ 48 h 58"/>
                <a:gd name="T26" fmla="*/ 43 w 43"/>
                <a:gd name="T27" fmla="*/ 39 h 58"/>
                <a:gd name="T28" fmla="*/ 43 w 43"/>
                <a:gd name="T29" fmla="*/ 24 h 58"/>
                <a:gd name="T30" fmla="*/ 43 w 43"/>
                <a:gd name="T31" fmla="*/ 14 h 58"/>
                <a:gd name="T32" fmla="*/ 35 w 43"/>
                <a:gd name="T33" fmla="*/ 5 h 58"/>
                <a:gd name="T34" fmla="*/ 27 w 43"/>
                <a:gd name="T35" fmla="*/ 0 h 58"/>
                <a:gd name="T36" fmla="*/ 19 w 43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58">
                  <a:moveTo>
                    <a:pt x="19" y="0"/>
                  </a:moveTo>
                  <a:lnTo>
                    <a:pt x="11" y="5"/>
                  </a:lnTo>
                  <a:lnTo>
                    <a:pt x="4" y="10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43"/>
                  </a:lnTo>
                  <a:lnTo>
                    <a:pt x="8" y="48"/>
                  </a:lnTo>
                  <a:lnTo>
                    <a:pt x="15" y="58"/>
                  </a:lnTo>
                  <a:lnTo>
                    <a:pt x="19" y="58"/>
                  </a:lnTo>
                  <a:lnTo>
                    <a:pt x="23" y="58"/>
                  </a:lnTo>
                  <a:lnTo>
                    <a:pt x="31" y="53"/>
                  </a:lnTo>
                  <a:lnTo>
                    <a:pt x="39" y="48"/>
                  </a:lnTo>
                  <a:lnTo>
                    <a:pt x="43" y="39"/>
                  </a:lnTo>
                  <a:lnTo>
                    <a:pt x="43" y="24"/>
                  </a:lnTo>
                  <a:lnTo>
                    <a:pt x="43" y="14"/>
                  </a:lnTo>
                  <a:lnTo>
                    <a:pt x="35" y="5"/>
                  </a:lnTo>
                  <a:lnTo>
                    <a:pt x="27" y="0"/>
                  </a:lnTo>
                  <a:lnTo>
                    <a:pt x="19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80" name="Freeform 144"/>
            <p:cNvSpPr>
              <a:spLocks/>
            </p:cNvSpPr>
            <p:nvPr/>
          </p:nvSpPr>
          <p:spPr bwMode="auto">
            <a:xfrm>
              <a:off x="4775" y="2147"/>
              <a:ext cx="32" cy="51"/>
            </a:xfrm>
            <a:custGeom>
              <a:avLst/>
              <a:gdLst>
                <a:gd name="T0" fmla="*/ 19 w 43"/>
                <a:gd name="T1" fmla="*/ 0 h 58"/>
                <a:gd name="T2" fmla="*/ 12 w 43"/>
                <a:gd name="T3" fmla="*/ 5 h 58"/>
                <a:gd name="T4" fmla="*/ 4 w 43"/>
                <a:gd name="T5" fmla="*/ 10 h 58"/>
                <a:gd name="T6" fmla="*/ 0 w 43"/>
                <a:gd name="T7" fmla="*/ 19 h 58"/>
                <a:gd name="T8" fmla="*/ 0 w 43"/>
                <a:gd name="T9" fmla="*/ 34 h 58"/>
                <a:gd name="T10" fmla="*/ 0 w 43"/>
                <a:gd name="T11" fmla="*/ 43 h 58"/>
                <a:gd name="T12" fmla="*/ 8 w 43"/>
                <a:gd name="T13" fmla="*/ 53 h 58"/>
                <a:gd name="T14" fmla="*/ 16 w 43"/>
                <a:gd name="T15" fmla="*/ 58 h 58"/>
                <a:gd name="T16" fmla="*/ 23 w 43"/>
                <a:gd name="T17" fmla="*/ 58 h 58"/>
                <a:gd name="T18" fmla="*/ 31 w 43"/>
                <a:gd name="T19" fmla="*/ 53 h 58"/>
                <a:gd name="T20" fmla="*/ 39 w 43"/>
                <a:gd name="T21" fmla="*/ 48 h 58"/>
                <a:gd name="T22" fmla="*/ 43 w 43"/>
                <a:gd name="T23" fmla="*/ 39 h 58"/>
                <a:gd name="T24" fmla="*/ 43 w 43"/>
                <a:gd name="T25" fmla="*/ 29 h 58"/>
                <a:gd name="T26" fmla="*/ 43 w 43"/>
                <a:gd name="T27" fmla="*/ 14 h 58"/>
                <a:gd name="T28" fmla="*/ 35 w 43"/>
                <a:gd name="T29" fmla="*/ 10 h 58"/>
                <a:gd name="T30" fmla="*/ 27 w 43"/>
                <a:gd name="T31" fmla="*/ 5 h 58"/>
                <a:gd name="T32" fmla="*/ 19 w 4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58">
                  <a:moveTo>
                    <a:pt x="19" y="0"/>
                  </a:moveTo>
                  <a:lnTo>
                    <a:pt x="12" y="5"/>
                  </a:lnTo>
                  <a:lnTo>
                    <a:pt x="4" y="10"/>
                  </a:lnTo>
                  <a:lnTo>
                    <a:pt x="0" y="19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3" y="58"/>
                  </a:lnTo>
                  <a:lnTo>
                    <a:pt x="31" y="53"/>
                  </a:lnTo>
                  <a:lnTo>
                    <a:pt x="39" y="48"/>
                  </a:lnTo>
                  <a:lnTo>
                    <a:pt x="43" y="39"/>
                  </a:lnTo>
                  <a:lnTo>
                    <a:pt x="43" y="29"/>
                  </a:lnTo>
                  <a:lnTo>
                    <a:pt x="43" y="14"/>
                  </a:lnTo>
                  <a:lnTo>
                    <a:pt x="35" y="10"/>
                  </a:lnTo>
                  <a:lnTo>
                    <a:pt x="27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81" name="Freeform 145"/>
            <p:cNvSpPr>
              <a:spLocks/>
            </p:cNvSpPr>
            <p:nvPr/>
          </p:nvSpPr>
          <p:spPr bwMode="auto">
            <a:xfrm>
              <a:off x="4775" y="2147"/>
              <a:ext cx="32" cy="51"/>
            </a:xfrm>
            <a:custGeom>
              <a:avLst/>
              <a:gdLst>
                <a:gd name="T0" fmla="*/ 19 w 43"/>
                <a:gd name="T1" fmla="*/ 0 h 58"/>
                <a:gd name="T2" fmla="*/ 12 w 43"/>
                <a:gd name="T3" fmla="*/ 5 h 58"/>
                <a:gd name="T4" fmla="*/ 4 w 43"/>
                <a:gd name="T5" fmla="*/ 10 h 58"/>
                <a:gd name="T6" fmla="*/ 0 w 43"/>
                <a:gd name="T7" fmla="*/ 19 h 58"/>
                <a:gd name="T8" fmla="*/ 0 w 43"/>
                <a:gd name="T9" fmla="*/ 34 h 58"/>
                <a:gd name="T10" fmla="*/ 0 w 43"/>
                <a:gd name="T11" fmla="*/ 43 h 58"/>
                <a:gd name="T12" fmla="*/ 8 w 43"/>
                <a:gd name="T13" fmla="*/ 53 h 58"/>
                <a:gd name="T14" fmla="*/ 16 w 43"/>
                <a:gd name="T15" fmla="*/ 58 h 58"/>
                <a:gd name="T16" fmla="*/ 23 w 43"/>
                <a:gd name="T17" fmla="*/ 58 h 58"/>
                <a:gd name="T18" fmla="*/ 31 w 43"/>
                <a:gd name="T19" fmla="*/ 53 h 58"/>
                <a:gd name="T20" fmla="*/ 39 w 43"/>
                <a:gd name="T21" fmla="*/ 48 h 58"/>
                <a:gd name="T22" fmla="*/ 43 w 43"/>
                <a:gd name="T23" fmla="*/ 39 h 58"/>
                <a:gd name="T24" fmla="*/ 43 w 43"/>
                <a:gd name="T25" fmla="*/ 29 h 58"/>
                <a:gd name="T26" fmla="*/ 43 w 43"/>
                <a:gd name="T27" fmla="*/ 14 h 58"/>
                <a:gd name="T28" fmla="*/ 35 w 43"/>
                <a:gd name="T29" fmla="*/ 10 h 58"/>
                <a:gd name="T30" fmla="*/ 27 w 43"/>
                <a:gd name="T31" fmla="*/ 5 h 58"/>
                <a:gd name="T32" fmla="*/ 19 w 4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58">
                  <a:moveTo>
                    <a:pt x="19" y="0"/>
                  </a:moveTo>
                  <a:lnTo>
                    <a:pt x="12" y="5"/>
                  </a:lnTo>
                  <a:lnTo>
                    <a:pt x="4" y="10"/>
                  </a:lnTo>
                  <a:lnTo>
                    <a:pt x="0" y="19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3" y="58"/>
                  </a:lnTo>
                  <a:lnTo>
                    <a:pt x="31" y="53"/>
                  </a:lnTo>
                  <a:lnTo>
                    <a:pt x="39" y="48"/>
                  </a:lnTo>
                  <a:lnTo>
                    <a:pt x="43" y="39"/>
                  </a:lnTo>
                  <a:lnTo>
                    <a:pt x="43" y="29"/>
                  </a:lnTo>
                  <a:lnTo>
                    <a:pt x="43" y="14"/>
                  </a:lnTo>
                  <a:lnTo>
                    <a:pt x="35" y="10"/>
                  </a:lnTo>
                  <a:lnTo>
                    <a:pt x="27" y="5"/>
                  </a:lnTo>
                  <a:lnTo>
                    <a:pt x="19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82" name="Line 146"/>
            <p:cNvSpPr>
              <a:spLocks noChangeShapeType="1"/>
            </p:cNvSpPr>
            <p:nvPr/>
          </p:nvSpPr>
          <p:spPr bwMode="auto">
            <a:xfrm flipH="1" flipV="1">
              <a:off x="4873" y="1734"/>
              <a:ext cx="200" cy="2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83" name="Line 147"/>
            <p:cNvSpPr>
              <a:spLocks noChangeShapeType="1"/>
            </p:cNvSpPr>
            <p:nvPr/>
          </p:nvSpPr>
          <p:spPr bwMode="auto">
            <a:xfrm>
              <a:off x="5191" y="2087"/>
              <a:ext cx="84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84" name="Freeform 148"/>
            <p:cNvSpPr>
              <a:spLocks/>
            </p:cNvSpPr>
            <p:nvPr/>
          </p:nvSpPr>
          <p:spPr bwMode="auto">
            <a:xfrm>
              <a:off x="4850" y="1704"/>
              <a:ext cx="35" cy="51"/>
            </a:xfrm>
            <a:custGeom>
              <a:avLst/>
              <a:gdLst>
                <a:gd name="T0" fmla="*/ 20 w 47"/>
                <a:gd name="T1" fmla="*/ 0 h 58"/>
                <a:gd name="T2" fmla="*/ 12 w 47"/>
                <a:gd name="T3" fmla="*/ 5 h 58"/>
                <a:gd name="T4" fmla="*/ 4 w 47"/>
                <a:gd name="T5" fmla="*/ 9 h 58"/>
                <a:gd name="T6" fmla="*/ 0 w 47"/>
                <a:gd name="T7" fmla="*/ 19 h 58"/>
                <a:gd name="T8" fmla="*/ 0 w 47"/>
                <a:gd name="T9" fmla="*/ 24 h 58"/>
                <a:gd name="T10" fmla="*/ 0 w 47"/>
                <a:gd name="T11" fmla="*/ 34 h 58"/>
                <a:gd name="T12" fmla="*/ 4 w 47"/>
                <a:gd name="T13" fmla="*/ 43 h 58"/>
                <a:gd name="T14" fmla="*/ 8 w 47"/>
                <a:gd name="T15" fmla="*/ 53 h 58"/>
                <a:gd name="T16" fmla="*/ 16 w 47"/>
                <a:gd name="T17" fmla="*/ 58 h 58"/>
                <a:gd name="T18" fmla="*/ 20 w 47"/>
                <a:gd name="T19" fmla="*/ 58 h 58"/>
                <a:gd name="T20" fmla="*/ 24 w 47"/>
                <a:gd name="T21" fmla="*/ 58 h 58"/>
                <a:gd name="T22" fmla="*/ 35 w 47"/>
                <a:gd name="T23" fmla="*/ 53 h 58"/>
                <a:gd name="T24" fmla="*/ 39 w 47"/>
                <a:gd name="T25" fmla="*/ 48 h 58"/>
                <a:gd name="T26" fmla="*/ 47 w 47"/>
                <a:gd name="T27" fmla="*/ 38 h 58"/>
                <a:gd name="T28" fmla="*/ 47 w 47"/>
                <a:gd name="T29" fmla="*/ 29 h 58"/>
                <a:gd name="T30" fmla="*/ 43 w 47"/>
                <a:gd name="T31" fmla="*/ 14 h 58"/>
                <a:gd name="T32" fmla="*/ 39 w 47"/>
                <a:gd name="T33" fmla="*/ 9 h 58"/>
                <a:gd name="T34" fmla="*/ 31 w 47"/>
                <a:gd name="T35" fmla="*/ 5 h 58"/>
                <a:gd name="T36" fmla="*/ 20 w 47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8">
                  <a:moveTo>
                    <a:pt x="20" y="0"/>
                  </a:moveTo>
                  <a:lnTo>
                    <a:pt x="12" y="5"/>
                  </a:lnTo>
                  <a:lnTo>
                    <a:pt x="4" y="9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4" y="58"/>
                  </a:lnTo>
                  <a:lnTo>
                    <a:pt x="35" y="53"/>
                  </a:lnTo>
                  <a:lnTo>
                    <a:pt x="39" y="48"/>
                  </a:lnTo>
                  <a:lnTo>
                    <a:pt x="47" y="38"/>
                  </a:lnTo>
                  <a:lnTo>
                    <a:pt x="47" y="29"/>
                  </a:lnTo>
                  <a:lnTo>
                    <a:pt x="43" y="14"/>
                  </a:lnTo>
                  <a:lnTo>
                    <a:pt x="39" y="9"/>
                  </a:lnTo>
                  <a:lnTo>
                    <a:pt x="31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85" name="Freeform 149"/>
            <p:cNvSpPr>
              <a:spLocks/>
            </p:cNvSpPr>
            <p:nvPr/>
          </p:nvSpPr>
          <p:spPr bwMode="auto">
            <a:xfrm>
              <a:off x="4850" y="1704"/>
              <a:ext cx="35" cy="51"/>
            </a:xfrm>
            <a:custGeom>
              <a:avLst/>
              <a:gdLst>
                <a:gd name="T0" fmla="*/ 20 w 47"/>
                <a:gd name="T1" fmla="*/ 0 h 58"/>
                <a:gd name="T2" fmla="*/ 12 w 47"/>
                <a:gd name="T3" fmla="*/ 5 h 58"/>
                <a:gd name="T4" fmla="*/ 4 w 47"/>
                <a:gd name="T5" fmla="*/ 9 h 58"/>
                <a:gd name="T6" fmla="*/ 0 w 47"/>
                <a:gd name="T7" fmla="*/ 19 h 58"/>
                <a:gd name="T8" fmla="*/ 0 w 47"/>
                <a:gd name="T9" fmla="*/ 24 h 58"/>
                <a:gd name="T10" fmla="*/ 0 w 47"/>
                <a:gd name="T11" fmla="*/ 34 h 58"/>
                <a:gd name="T12" fmla="*/ 4 w 47"/>
                <a:gd name="T13" fmla="*/ 43 h 58"/>
                <a:gd name="T14" fmla="*/ 8 w 47"/>
                <a:gd name="T15" fmla="*/ 53 h 58"/>
                <a:gd name="T16" fmla="*/ 16 w 47"/>
                <a:gd name="T17" fmla="*/ 58 h 58"/>
                <a:gd name="T18" fmla="*/ 20 w 47"/>
                <a:gd name="T19" fmla="*/ 58 h 58"/>
                <a:gd name="T20" fmla="*/ 24 w 47"/>
                <a:gd name="T21" fmla="*/ 58 h 58"/>
                <a:gd name="T22" fmla="*/ 35 w 47"/>
                <a:gd name="T23" fmla="*/ 53 h 58"/>
                <a:gd name="T24" fmla="*/ 39 w 47"/>
                <a:gd name="T25" fmla="*/ 48 h 58"/>
                <a:gd name="T26" fmla="*/ 47 w 47"/>
                <a:gd name="T27" fmla="*/ 38 h 58"/>
                <a:gd name="T28" fmla="*/ 47 w 47"/>
                <a:gd name="T29" fmla="*/ 29 h 58"/>
                <a:gd name="T30" fmla="*/ 43 w 47"/>
                <a:gd name="T31" fmla="*/ 14 h 58"/>
                <a:gd name="T32" fmla="*/ 39 w 47"/>
                <a:gd name="T33" fmla="*/ 9 h 58"/>
                <a:gd name="T34" fmla="*/ 31 w 47"/>
                <a:gd name="T35" fmla="*/ 5 h 58"/>
                <a:gd name="T36" fmla="*/ 20 w 47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8">
                  <a:moveTo>
                    <a:pt x="20" y="0"/>
                  </a:moveTo>
                  <a:lnTo>
                    <a:pt x="12" y="5"/>
                  </a:lnTo>
                  <a:lnTo>
                    <a:pt x="4" y="9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4" y="58"/>
                  </a:lnTo>
                  <a:lnTo>
                    <a:pt x="35" y="53"/>
                  </a:lnTo>
                  <a:lnTo>
                    <a:pt x="39" y="48"/>
                  </a:lnTo>
                  <a:lnTo>
                    <a:pt x="47" y="38"/>
                  </a:lnTo>
                  <a:lnTo>
                    <a:pt x="47" y="29"/>
                  </a:lnTo>
                  <a:lnTo>
                    <a:pt x="43" y="14"/>
                  </a:lnTo>
                  <a:lnTo>
                    <a:pt x="39" y="9"/>
                  </a:lnTo>
                  <a:lnTo>
                    <a:pt x="31" y="5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86" name="Freeform 150"/>
            <p:cNvSpPr>
              <a:spLocks/>
            </p:cNvSpPr>
            <p:nvPr/>
          </p:nvSpPr>
          <p:spPr bwMode="auto">
            <a:xfrm>
              <a:off x="5257" y="2151"/>
              <a:ext cx="35" cy="51"/>
            </a:xfrm>
            <a:custGeom>
              <a:avLst/>
              <a:gdLst>
                <a:gd name="T0" fmla="*/ 24 w 47"/>
                <a:gd name="T1" fmla="*/ 0 h 58"/>
                <a:gd name="T2" fmla="*/ 12 w 47"/>
                <a:gd name="T3" fmla="*/ 5 h 58"/>
                <a:gd name="T4" fmla="*/ 8 w 47"/>
                <a:gd name="T5" fmla="*/ 14 h 58"/>
                <a:gd name="T6" fmla="*/ 0 w 47"/>
                <a:gd name="T7" fmla="*/ 24 h 58"/>
                <a:gd name="T8" fmla="*/ 0 w 47"/>
                <a:gd name="T9" fmla="*/ 34 h 58"/>
                <a:gd name="T10" fmla="*/ 4 w 47"/>
                <a:gd name="T11" fmla="*/ 43 h 58"/>
                <a:gd name="T12" fmla="*/ 8 w 47"/>
                <a:gd name="T13" fmla="*/ 53 h 58"/>
                <a:gd name="T14" fmla="*/ 16 w 47"/>
                <a:gd name="T15" fmla="*/ 58 h 58"/>
                <a:gd name="T16" fmla="*/ 24 w 47"/>
                <a:gd name="T17" fmla="*/ 58 h 58"/>
                <a:gd name="T18" fmla="*/ 36 w 47"/>
                <a:gd name="T19" fmla="*/ 58 h 58"/>
                <a:gd name="T20" fmla="*/ 43 w 47"/>
                <a:gd name="T21" fmla="*/ 48 h 58"/>
                <a:gd name="T22" fmla="*/ 47 w 47"/>
                <a:gd name="T23" fmla="*/ 38 h 58"/>
                <a:gd name="T24" fmla="*/ 47 w 47"/>
                <a:gd name="T25" fmla="*/ 29 h 58"/>
                <a:gd name="T26" fmla="*/ 43 w 47"/>
                <a:gd name="T27" fmla="*/ 19 h 58"/>
                <a:gd name="T28" fmla="*/ 39 w 47"/>
                <a:gd name="T29" fmla="*/ 9 h 58"/>
                <a:gd name="T30" fmla="*/ 32 w 47"/>
                <a:gd name="T31" fmla="*/ 5 h 58"/>
                <a:gd name="T32" fmla="*/ 24 w 47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lnTo>
                    <a:pt x="12" y="5"/>
                  </a:lnTo>
                  <a:lnTo>
                    <a:pt x="8" y="14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4" y="58"/>
                  </a:lnTo>
                  <a:lnTo>
                    <a:pt x="36" y="58"/>
                  </a:lnTo>
                  <a:lnTo>
                    <a:pt x="43" y="48"/>
                  </a:lnTo>
                  <a:lnTo>
                    <a:pt x="47" y="38"/>
                  </a:lnTo>
                  <a:lnTo>
                    <a:pt x="47" y="29"/>
                  </a:lnTo>
                  <a:lnTo>
                    <a:pt x="43" y="19"/>
                  </a:lnTo>
                  <a:lnTo>
                    <a:pt x="39" y="9"/>
                  </a:lnTo>
                  <a:lnTo>
                    <a:pt x="32" y="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87" name="Freeform 151"/>
            <p:cNvSpPr>
              <a:spLocks/>
            </p:cNvSpPr>
            <p:nvPr/>
          </p:nvSpPr>
          <p:spPr bwMode="auto">
            <a:xfrm>
              <a:off x="5257" y="2151"/>
              <a:ext cx="35" cy="51"/>
            </a:xfrm>
            <a:custGeom>
              <a:avLst/>
              <a:gdLst>
                <a:gd name="T0" fmla="*/ 24 w 47"/>
                <a:gd name="T1" fmla="*/ 0 h 58"/>
                <a:gd name="T2" fmla="*/ 12 w 47"/>
                <a:gd name="T3" fmla="*/ 5 h 58"/>
                <a:gd name="T4" fmla="*/ 8 w 47"/>
                <a:gd name="T5" fmla="*/ 14 h 58"/>
                <a:gd name="T6" fmla="*/ 0 w 47"/>
                <a:gd name="T7" fmla="*/ 24 h 58"/>
                <a:gd name="T8" fmla="*/ 0 w 47"/>
                <a:gd name="T9" fmla="*/ 34 h 58"/>
                <a:gd name="T10" fmla="*/ 4 w 47"/>
                <a:gd name="T11" fmla="*/ 43 h 58"/>
                <a:gd name="T12" fmla="*/ 8 w 47"/>
                <a:gd name="T13" fmla="*/ 53 h 58"/>
                <a:gd name="T14" fmla="*/ 16 w 47"/>
                <a:gd name="T15" fmla="*/ 58 h 58"/>
                <a:gd name="T16" fmla="*/ 24 w 47"/>
                <a:gd name="T17" fmla="*/ 58 h 58"/>
                <a:gd name="T18" fmla="*/ 36 w 47"/>
                <a:gd name="T19" fmla="*/ 58 h 58"/>
                <a:gd name="T20" fmla="*/ 43 w 47"/>
                <a:gd name="T21" fmla="*/ 48 h 58"/>
                <a:gd name="T22" fmla="*/ 47 w 47"/>
                <a:gd name="T23" fmla="*/ 38 h 58"/>
                <a:gd name="T24" fmla="*/ 47 w 47"/>
                <a:gd name="T25" fmla="*/ 29 h 58"/>
                <a:gd name="T26" fmla="*/ 43 w 47"/>
                <a:gd name="T27" fmla="*/ 19 h 58"/>
                <a:gd name="T28" fmla="*/ 39 w 47"/>
                <a:gd name="T29" fmla="*/ 9 h 58"/>
                <a:gd name="T30" fmla="*/ 32 w 47"/>
                <a:gd name="T31" fmla="*/ 5 h 58"/>
                <a:gd name="T32" fmla="*/ 24 w 47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lnTo>
                    <a:pt x="12" y="5"/>
                  </a:lnTo>
                  <a:lnTo>
                    <a:pt x="8" y="14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4" y="58"/>
                  </a:lnTo>
                  <a:lnTo>
                    <a:pt x="36" y="58"/>
                  </a:lnTo>
                  <a:lnTo>
                    <a:pt x="43" y="48"/>
                  </a:lnTo>
                  <a:lnTo>
                    <a:pt x="47" y="38"/>
                  </a:lnTo>
                  <a:lnTo>
                    <a:pt x="47" y="29"/>
                  </a:lnTo>
                  <a:lnTo>
                    <a:pt x="43" y="19"/>
                  </a:lnTo>
                  <a:lnTo>
                    <a:pt x="39" y="9"/>
                  </a:lnTo>
                  <a:lnTo>
                    <a:pt x="32" y="5"/>
                  </a:lnTo>
                  <a:lnTo>
                    <a:pt x="24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88" name="Freeform 152"/>
            <p:cNvSpPr>
              <a:spLocks/>
            </p:cNvSpPr>
            <p:nvPr/>
          </p:nvSpPr>
          <p:spPr bwMode="auto">
            <a:xfrm>
              <a:off x="4111" y="1964"/>
              <a:ext cx="60" cy="76"/>
            </a:xfrm>
            <a:custGeom>
              <a:avLst/>
              <a:gdLst>
                <a:gd name="T0" fmla="*/ 78 w 82"/>
                <a:gd name="T1" fmla="*/ 87 h 87"/>
                <a:gd name="T2" fmla="*/ 78 w 82"/>
                <a:gd name="T3" fmla="*/ 87 h 87"/>
                <a:gd name="T4" fmla="*/ 82 w 82"/>
                <a:gd name="T5" fmla="*/ 77 h 87"/>
                <a:gd name="T6" fmla="*/ 82 w 82"/>
                <a:gd name="T7" fmla="*/ 63 h 87"/>
                <a:gd name="T8" fmla="*/ 82 w 82"/>
                <a:gd name="T9" fmla="*/ 53 h 87"/>
                <a:gd name="T10" fmla="*/ 78 w 82"/>
                <a:gd name="T11" fmla="*/ 39 h 87"/>
                <a:gd name="T12" fmla="*/ 75 w 82"/>
                <a:gd name="T13" fmla="*/ 29 h 87"/>
                <a:gd name="T14" fmla="*/ 67 w 82"/>
                <a:gd name="T15" fmla="*/ 19 h 87"/>
                <a:gd name="T16" fmla="*/ 59 w 82"/>
                <a:gd name="T17" fmla="*/ 10 h 87"/>
                <a:gd name="T18" fmla="*/ 51 w 82"/>
                <a:gd name="T19" fmla="*/ 5 h 87"/>
                <a:gd name="T20" fmla="*/ 35 w 82"/>
                <a:gd name="T21" fmla="*/ 0 h 87"/>
                <a:gd name="T22" fmla="*/ 23 w 82"/>
                <a:gd name="T23" fmla="*/ 0 h 87"/>
                <a:gd name="T24" fmla="*/ 12 w 82"/>
                <a:gd name="T25" fmla="*/ 5 h 87"/>
                <a:gd name="T26" fmla="*/ 0 w 82"/>
                <a:gd name="T27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7">
                  <a:moveTo>
                    <a:pt x="78" y="87"/>
                  </a:moveTo>
                  <a:lnTo>
                    <a:pt x="78" y="87"/>
                  </a:lnTo>
                  <a:lnTo>
                    <a:pt x="82" y="77"/>
                  </a:lnTo>
                  <a:lnTo>
                    <a:pt x="82" y="63"/>
                  </a:lnTo>
                  <a:lnTo>
                    <a:pt x="82" y="53"/>
                  </a:lnTo>
                  <a:lnTo>
                    <a:pt x="78" y="39"/>
                  </a:lnTo>
                  <a:lnTo>
                    <a:pt x="75" y="29"/>
                  </a:lnTo>
                  <a:lnTo>
                    <a:pt x="67" y="19"/>
                  </a:lnTo>
                  <a:lnTo>
                    <a:pt x="59" y="10"/>
                  </a:lnTo>
                  <a:lnTo>
                    <a:pt x="51" y="5"/>
                  </a:lnTo>
                  <a:lnTo>
                    <a:pt x="35" y="0"/>
                  </a:lnTo>
                  <a:lnTo>
                    <a:pt x="23" y="0"/>
                  </a:lnTo>
                  <a:lnTo>
                    <a:pt x="12" y="5"/>
                  </a:lnTo>
                  <a:lnTo>
                    <a:pt x="0" y="1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89" name="Freeform 153"/>
            <p:cNvSpPr>
              <a:spLocks/>
            </p:cNvSpPr>
            <p:nvPr/>
          </p:nvSpPr>
          <p:spPr bwMode="auto">
            <a:xfrm>
              <a:off x="4169" y="2032"/>
              <a:ext cx="60" cy="72"/>
            </a:xfrm>
            <a:custGeom>
              <a:avLst/>
              <a:gdLst>
                <a:gd name="T0" fmla="*/ 4 w 83"/>
                <a:gd name="T1" fmla="*/ 0 h 82"/>
                <a:gd name="T2" fmla="*/ 4 w 83"/>
                <a:gd name="T3" fmla="*/ 0 h 82"/>
                <a:gd name="T4" fmla="*/ 0 w 83"/>
                <a:gd name="T5" fmla="*/ 10 h 82"/>
                <a:gd name="T6" fmla="*/ 0 w 83"/>
                <a:gd name="T7" fmla="*/ 24 h 82"/>
                <a:gd name="T8" fmla="*/ 0 w 83"/>
                <a:gd name="T9" fmla="*/ 34 h 82"/>
                <a:gd name="T10" fmla="*/ 4 w 83"/>
                <a:gd name="T11" fmla="*/ 49 h 82"/>
                <a:gd name="T12" fmla="*/ 8 w 83"/>
                <a:gd name="T13" fmla="*/ 58 h 82"/>
                <a:gd name="T14" fmla="*/ 16 w 83"/>
                <a:gd name="T15" fmla="*/ 68 h 82"/>
                <a:gd name="T16" fmla="*/ 24 w 83"/>
                <a:gd name="T17" fmla="*/ 73 h 82"/>
                <a:gd name="T18" fmla="*/ 32 w 83"/>
                <a:gd name="T19" fmla="*/ 82 h 82"/>
                <a:gd name="T20" fmla="*/ 44 w 83"/>
                <a:gd name="T21" fmla="*/ 82 h 82"/>
                <a:gd name="T22" fmla="*/ 59 w 83"/>
                <a:gd name="T23" fmla="*/ 82 h 82"/>
                <a:gd name="T24" fmla="*/ 71 w 83"/>
                <a:gd name="T25" fmla="*/ 82 h 82"/>
                <a:gd name="T26" fmla="*/ 83 w 83"/>
                <a:gd name="T27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2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9"/>
                  </a:lnTo>
                  <a:lnTo>
                    <a:pt x="8" y="58"/>
                  </a:lnTo>
                  <a:lnTo>
                    <a:pt x="16" y="68"/>
                  </a:lnTo>
                  <a:lnTo>
                    <a:pt x="24" y="73"/>
                  </a:lnTo>
                  <a:lnTo>
                    <a:pt x="32" y="82"/>
                  </a:lnTo>
                  <a:lnTo>
                    <a:pt x="44" y="82"/>
                  </a:lnTo>
                  <a:lnTo>
                    <a:pt x="59" y="82"/>
                  </a:lnTo>
                  <a:lnTo>
                    <a:pt x="71" y="82"/>
                  </a:lnTo>
                  <a:lnTo>
                    <a:pt x="83" y="7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90" name="Line 154"/>
            <p:cNvSpPr>
              <a:spLocks noChangeShapeType="1"/>
            </p:cNvSpPr>
            <p:nvPr/>
          </p:nvSpPr>
          <p:spPr bwMode="auto">
            <a:xfrm flipH="1">
              <a:off x="4033" y="1874"/>
              <a:ext cx="81" cy="1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91" name="Line 155"/>
            <p:cNvSpPr>
              <a:spLocks noChangeShapeType="1"/>
            </p:cNvSpPr>
            <p:nvPr/>
          </p:nvSpPr>
          <p:spPr bwMode="auto">
            <a:xfrm>
              <a:off x="4010" y="1841"/>
              <a:ext cx="118" cy="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92" name="Line 156"/>
            <p:cNvSpPr>
              <a:spLocks noChangeShapeType="1"/>
            </p:cNvSpPr>
            <p:nvPr/>
          </p:nvSpPr>
          <p:spPr bwMode="auto">
            <a:xfrm>
              <a:off x="3996" y="1857"/>
              <a:ext cx="43" cy="1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93" name="Line 157"/>
            <p:cNvSpPr>
              <a:spLocks noChangeShapeType="1"/>
            </p:cNvSpPr>
            <p:nvPr/>
          </p:nvSpPr>
          <p:spPr bwMode="auto">
            <a:xfrm flipH="1">
              <a:off x="3961" y="1790"/>
              <a:ext cx="69" cy="1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94" name="Line 158"/>
            <p:cNvSpPr>
              <a:spLocks noChangeShapeType="1"/>
            </p:cNvSpPr>
            <p:nvPr/>
          </p:nvSpPr>
          <p:spPr bwMode="auto">
            <a:xfrm flipH="1">
              <a:off x="4515" y="1862"/>
              <a:ext cx="81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95" name="Line 159"/>
            <p:cNvSpPr>
              <a:spLocks noChangeShapeType="1"/>
            </p:cNvSpPr>
            <p:nvPr/>
          </p:nvSpPr>
          <p:spPr bwMode="auto">
            <a:xfrm>
              <a:off x="4493" y="1832"/>
              <a:ext cx="118" cy="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96" name="Line 160"/>
            <p:cNvSpPr>
              <a:spLocks noChangeShapeType="1"/>
            </p:cNvSpPr>
            <p:nvPr/>
          </p:nvSpPr>
          <p:spPr bwMode="auto">
            <a:xfrm>
              <a:off x="4478" y="1849"/>
              <a:ext cx="40" cy="1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97" name="Line 161"/>
            <p:cNvSpPr>
              <a:spLocks noChangeShapeType="1"/>
            </p:cNvSpPr>
            <p:nvPr/>
          </p:nvSpPr>
          <p:spPr bwMode="auto">
            <a:xfrm flipH="1">
              <a:off x="4443" y="1781"/>
              <a:ext cx="69" cy="1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98" name="Line 162"/>
            <p:cNvSpPr>
              <a:spLocks noChangeShapeType="1"/>
            </p:cNvSpPr>
            <p:nvPr/>
          </p:nvSpPr>
          <p:spPr bwMode="auto">
            <a:xfrm flipH="1">
              <a:off x="4986" y="1853"/>
              <a:ext cx="81" cy="1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99" name="Line 163"/>
            <p:cNvSpPr>
              <a:spLocks noChangeShapeType="1"/>
            </p:cNvSpPr>
            <p:nvPr/>
          </p:nvSpPr>
          <p:spPr bwMode="auto">
            <a:xfrm>
              <a:off x="4963" y="1819"/>
              <a:ext cx="118" cy="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900" name="Line 164"/>
            <p:cNvSpPr>
              <a:spLocks noChangeShapeType="1"/>
            </p:cNvSpPr>
            <p:nvPr/>
          </p:nvSpPr>
          <p:spPr bwMode="auto">
            <a:xfrm>
              <a:off x="4949" y="1836"/>
              <a:ext cx="43" cy="1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901" name="Line 165"/>
            <p:cNvSpPr>
              <a:spLocks noChangeShapeType="1"/>
            </p:cNvSpPr>
            <p:nvPr/>
          </p:nvSpPr>
          <p:spPr bwMode="auto">
            <a:xfrm flipH="1">
              <a:off x="4914" y="1768"/>
              <a:ext cx="69" cy="1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66"/>
          <p:cNvGrpSpPr>
            <a:grpSpLocks/>
          </p:cNvGrpSpPr>
          <p:nvPr/>
        </p:nvGrpSpPr>
        <p:grpSpPr bwMode="auto">
          <a:xfrm>
            <a:off x="4733925" y="2076302"/>
            <a:ext cx="630238" cy="1600200"/>
            <a:chOff x="624" y="2592"/>
            <a:chExt cx="397" cy="1008"/>
          </a:xfrm>
        </p:grpSpPr>
        <p:sp>
          <p:nvSpPr>
            <p:cNvPr id="372903" name="Text Box 167"/>
            <p:cNvSpPr txBox="1">
              <a:spLocks noChangeArrowheads="1"/>
            </p:cNvSpPr>
            <p:nvPr/>
          </p:nvSpPr>
          <p:spPr bwMode="auto">
            <a:xfrm>
              <a:off x="624" y="2592"/>
              <a:ext cx="39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0000CC"/>
                  </a:solidFill>
                  <a:latin typeface="Arial" panose="020B0604020202020204" pitchFamily="34" charset="0"/>
                </a:rPr>
                <a:t>5V</a:t>
              </a:r>
            </a:p>
          </p:txBody>
        </p:sp>
        <p:sp>
          <p:nvSpPr>
            <p:cNvPr id="372904" name="Text Box 168"/>
            <p:cNvSpPr txBox="1">
              <a:spLocks noChangeArrowheads="1"/>
            </p:cNvSpPr>
            <p:nvPr/>
          </p:nvSpPr>
          <p:spPr bwMode="auto">
            <a:xfrm>
              <a:off x="624" y="2928"/>
              <a:ext cx="39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0000CC"/>
                  </a:solidFill>
                  <a:latin typeface="Arial" panose="020B0604020202020204" pitchFamily="34" charset="0"/>
                </a:rPr>
                <a:t>5V</a:t>
              </a:r>
            </a:p>
          </p:txBody>
        </p:sp>
        <p:sp>
          <p:nvSpPr>
            <p:cNvPr id="372905" name="Text Box 169"/>
            <p:cNvSpPr txBox="1">
              <a:spLocks noChangeArrowheads="1"/>
            </p:cNvSpPr>
            <p:nvPr/>
          </p:nvSpPr>
          <p:spPr bwMode="auto">
            <a:xfrm>
              <a:off x="624" y="3312"/>
              <a:ext cx="39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0000CC"/>
                  </a:solidFill>
                  <a:latin typeface="Arial" panose="020B0604020202020204" pitchFamily="34" charset="0"/>
                </a:rPr>
                <a:t>5V</a:t>
              </a:r>
            </a:p>
          </p:txBody>
        </p:sp>
      </p:grpSp>
      <p:grpSp>
        <p:nvGrpSpPr>
          <p:cNvPr id="12" name="Group 170"/>
          <p:cNvGrpSpPr>
            <a:grpSpLocks/>
          </p:cNvGrpSpPr>
          <p:nvPr/>
        </p:nvGrpSpPr>
        <p:grpSpPr bwMode="auto">
          <a:xfrm>
            <a:off x="6227763" y="2003277"/>
            <a:ext cx="334962" cy="1482725"/>
            <a:chOff x="2880" y="2840"/>
            <a:chExt cx="211" cy="934"/>
          </a:xfrm>
        </p:grpSpPr>
        <p:grpSp>
          <p:nvGrpSpPr>
            <p:cNvPr id="13" name="Group 171"/>
            <p:cNvGrpSpPr>
              <a:grpSpLocks/>
            </p:cNvGrpSpPr>
            <p:nvPr/>
          </p:nvGrpSpPr>
          <p:grpSpPr bwMode="auto">
            <a:xfrm>
              <a:off x="2890" y="2840"/>
              <a:ext cx="201" cy="206"/>
              <a:chOff x="1859" y="1338"/>
              <a:chExt cx="201" cy="206"/>
            </a:xfrm>
          </p:grpSpPr>
          <p:sp>
            <p:nvSpPr>
              <p:cNvPr id="372908" name="Rectangle 172"/>
              <p:cNvSpPr>
                <a:spLocks noChangeArrowheads="1"/>
              </p:cNvSpPr>
              <p:nvPr/>
            </p:nvSpPr>
            <p:spPr bwMode="auto">
              <a:xfrm>
                <a:off x="1859" y="1366"/>
                <a:ext cx="21" cy="178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" name="Group 173"/>
              <p:cNvGrpSpPr>
                <a:grpSpLocks/>
              </p:cNvGrpSpPr>
              <p:nvPr/>
            </p:nvGrpSpPr>
            <p:grpSpPr bwMode="auto">
              <a:xfrm>
                <a:off x="1859" y="1338"/>
                <a:ext cx="201" cy="205"/>
                <a:chOff x="3958" y="1682"/>
                <a:chExt cx="201" cy="205"/>
              </a:xfrm>
            </p:grpSpPr>
            <p:sp>
              <p:nvSpPr>
                <p:cNvPr id="372910" name="Freeform 174"/>
                <p:cNvSpPr>
                  <a:spLocks/>
                </p:cNvSpPr>
                <p:nvPr/>
              </p:nvSpPr>
              <p:spPr bwMode="auto">
                <a:xfrm>
                  <a:off x="3981" y="1700"/>
                  <a:ext cx="167" cy="169"/>
                </a:xfrm>
                <a:custGeom>
                  <a:avLst/>
                  <a:gdLst>
                    <a:gd name="T0" fmla="*/ 0 w 167"/>
                    <a:gd name="T1" fmla="*/ 85 h 169"/>
                    <a:gd name="T2" fmla="*/ 167 w 167"/>
                    <a:gd name="T3" fmla="*/ 0 h 169"/>
                    <a:gd name="T4" fmla="*/ 167 w 167"/>
                    <a:gd name="T5" fmla="*/ 169 h 169"/>
                    <a:gd name="T6" fmla="*/ 0 w 167"/>
                    <a:gd name="T7" fmla="*/ 85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7" h="169">
                      <a:moveTo>
                        <a:pt x="0" y="85"/>
                      </a:moveTo>
                      <a:lnTo>
                        <a:pt x="167" y="0"/>
                      </a:lnTo>
                      <a:lnTo>
                        <a:pt x="167" y="169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911" name="Freeform 175"/>
                <p:cNvSpPr>
                  <a:spLocks noEditPoints="1"/>
                </p:cNvSpPr>
                <p:nvPr/>
              </p:nvSpPr>
              <p:spPr bwMode="auto">
                <a:xfrm>
                  <a:off x="3958" y="1682"/>
                  <a:ext cx="201" cy="205"/>
                </a:xfrm>
                <a:custGeom>
                  <a:avLst/>
                  <a:gdLst>
                    <a:gd name="T0" fmla="*/ 195 w 201"/>
                    <a:gd name="T1" fmla="*/ 29 h 205"/>
                    <a:gd name="T2" fmla="*/ 190 w 201"/>
                    <a:gd name="T3" fmla="*/ 18 h 205"/>
                    <a:gd name="T4" fmla="*/ 179 w 201"/>
                    <a:gd name="T5" fmla="*/ 18 h 205"/>
                    <a:gd name="T6" fmla="*/ 179 w 201"/>
                    <a:gd name="T7" fmla="*/ 187 h 205"/>
                    <a:gd name="T8" fmla="*/ 190 w 201"/>
                    <a:gd name="T9" fmla="*/ 187 h 205"/>
                    <a:gd name="T10" fmla="*/ 195 w 201"/>
                    <a:gd name="T11" fmla="*/ 178 h 205"/>
                    <a:gd name="T12" fmla="*/ 28 w 201"/>
                    <a:gd name="T13" fmla="*/ 95 h 205"/>
                    <a:gd name="T14" fmla="*/ 23 w 201"/>
                    <a:gd name="T15" fmla="*/ 103 h 205"/>
                    <a:gd name="T16" fmla="*/ 28 w 201"/>
                    <a:gd name="T17" fmla="*/ 114 h 205"/>
                    <a:gd name="T18" fmla="*/ 195 w 201"/>
                    <a:gd name="T19" fmla="*/ 29 h 205"/>
                    <a:gd name="T20" fmla="*/ 19 w 201"/>
                    <a:gd name="T21" fmla="*/ 95 h 205"/>
                    <a:gd name="T22" fmla="*/ 0 w 201"/>
                    <a:gd name="T23" fmla="*/ 103 h 205"/>
                    <a:gd name="T24" fmla="*/ 19 w 201"/>
                    <a:gd name="T25" fmla="*/ 114 h 205"/>
                    <a:gd name="T26" fmla="*/ 187 w 201"/>
                    <a:gd name="T27" fmla="*/ 198 h 205"/>
                    <a:gd name="T28" fmla="*/ 201 w 201"/>
                    <a:gd name="T29" fmla="*/ 205 h 205"/>
                    <a:gd name="T30" fmla="*/ 201 w 201"/>
                    <a:gd name="T31" fmla="*/ 187 h 205"/>
                    <a:gd name="T32" fmla="*/ 201 w 201"/>
                    <a:gd name="T33" fmla="*/ 18 h 205"/>
                    <a:gd name="T34" fmla="*/ 201 w 201"/>
                    <a:gd name="T35" fmla="*/ 0 h 205"/>
                    <a:gd name="T36" fmla="*/ 187 w 201"/>
                    <a:gd name="T37" fmla="*/ 9 h 205"/>
                    <a:gd name="T38" fmla="*/ 19 w 201"/>
                    <a:gd name="T39" fmla="*/ 9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1" h="205">
                      <a:moveTo>
                        <a:pt x="195" y="29"/>
                      </a:moveTo>
                      <a:lnTo>
                        <a:pt x="190" y="18"/>
                      </a:lnTo>
                      <a:lnTo>
                        <a:pt x="179" y="18"/>
                      </a:lnTo>
                      <a:lnTo>
                        <a:pt x="179" y="187"/>
                      </a:lnTo>
                      <a:lnTo>
                        <a:pt x="190" y="187"/>
                      </a:lnTo>
                      <a:lnTo>
                        <a:pt x="195" y="178"/>
                      </a:lnTo>
                      <a:lnTo>
                        <a:pt x="28" y="95"/>
                      </a:lnTo>
                      <a:lnTo>
                        <a:pt x="23" y="103"/>
                      </a:lnTo>
                      <a:lnTo>
                        <a:pt x="28" y="114"/>
                      </a:lnTo>
                      <a:lnTo>
                        <a:pt x="195" y="29"/>
                      </a:lnTo>
                      <a:close/>
                      <a:moveTo>
                        <a:pt x="19" y="95"/>
                      </a:moveTo>
                      <a:lnTo>
                        <a:pt x="0" y="103"/>
                      </a:lnTo>
                      <a:lnTo>
                        <a:pt x="19" y="114"/>
                      </a:lnTo>
                      <a:lnTo>
                        <a:pt x="187" y="198"/>
                      </a:lnTo>
                      <a:lnTo>
                        <a:pt x="201" y="205"/>
                      </a:lnTo>
                      <a:lnTo>
                        <a:pt x="201" y="187"/>
                      </a:lnTo>
                      <a:lnTo>
                        <a:pt x="201" y="18"/>
                      </a:lnTo>
                      <a:lnTo>
                        <a:pt x="201" y="0"/>
                      </a:lnTo>
                      <a:lnTo>
                        <a:pt x="187" y="9"/>
                      </a:lnTo>
                      <a:lnTo>
                        <a:pt x="19" y="9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Group 176"/>
            <p:cNvGrpSpPr>
              <a:grpSpLocks/>
            </p:cNvGrpSpPr>
            <p:nvPr/>
          </p:nvGrpSpPr>
          <p:grpSpPr bwMode="auto">
            <a:xfrm>
              <a:off x="2880" y="3209"/>
              <a:ext cx="205" cy="205"/>
              <a:chOff x="3954" y="1682"/>
              <a:chExt cx="205" cy="205"/>
            </a:xfrm>
          </p:grpSpPr>
          <p:sp>
            <p:nvSpPr>
              <p:cNvPr id="372913" name="Rectangle 177"/>
              <p:cNvSpPr>
                <a:spLocks noChangeArrowheads="1"/>
              </p:cNvSpPr>
              <p:nvPr/>
            </p:nvSpPr>
            <p:spPr bwMode="auto">
              <a:xfrm>
                <a:off x="3954" y="1689"/>
                <a:ext cx="21" cy="1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" name="Group 178"/>
              <p:cNvGrpSpPr>
                <a:grpSpLocks/>
              </p:cNvGrpSpPr>
              <p:nvPr/>
            </p:nvGrpSpPr>
            <p:grpSpPr bwMode="auto">
              <a:xfrm>
                <a:off x="3958" y="1682"/>
                <a:ext cx="201" cy="205"/>
                <a:chOff x="3958" y="1682"/>
                <a:chExt cx="201" cy="205"/>
              </a:xfrm>
            </p:grpSpPr>
            <p:sp>
              <p:nvSpPr>
                <p:cNvPr id="372915" name="Freeform 179"/>
                <p:cNvSpPr>
                  <a:spLocks/>
                </p:cNvSpPr>
                <p:nvPr/>
              </p:nvSpPr>
              <p:spPr bwMode="auto">
                <a:xfrm>
                  <a:off x="3981" y="1700"/>
                  <a:ext cx="167" cy="169"/>
                </a:xfrm>
                <a:custGeom>
                  <a:avLst/>
                  <a:gdLst>
                    <a:gd name="T0" fmla="*/ 0 w 167"/>
                    <a:gd name="T1" fmla="*/ 85 h 169"/>
                    <a:gd name="T2" fmla="*/ 167 w 167"/>
                    <a:gd name="T3" fmla="*/ 0 h 169"/>
                    <a:gd name="T4" fmla="*/ 167 w 167"/>
                    <a:gd name="T5" fmla="*/ 169 h 169"/>
                    <a:gd name="T6" fmla="*/ 0 w 167"/>
                    <a:gd name="T7" fmla="*/ 85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7" h="169">
                      <a:moveTo>
                        <a:pt x="0" y="85"/>
                      </a:moveTo>
                      <a:lnTo>
                        <a:pt x="167" y="0"/>
                      </a:lnTo>
                      <a:lnTo>
                        <a:pt x="167" y="169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916" name="Freeform 180"/>
                <p:cNvSpPr>
                  <a:spLocks noEditPoints="1"/>
                </p:cNvSpPr>
                <p:nvPr/>
              </p:nvSpPr>
              <p:spPr bwMode="auto">
                <a:xfrm>
                  <a:off x="3958" y="1682"/>
                  <a:ext cx="201" cy="205"/>
                </a:xfrm>
                <a:custGeom>
                  <a:avLst/>
                  <a:gdLst>
                    <a:gd name="T0" fmla="*/ 195 w 201"/>
                    <a:gd name="T1" fmla="*/ 29 h 205"/>
                    <a:gd name="T2" fmla="*/ 190 w 201"/>
                    <a:gd name="T3" fmla="*/ 18 h 205"/>
                    <a:gd name="T4" fmla="*/ 179 w 201"/>
                    <a:gd name="T5" fmla="*/ 18 h 205"/>
                    <a:gd name="T6" fmla="*/ 179 w 201"/>
                    <a:gd name="T7" fmla="*/ 187 h 205"/>
                    <a:gd name="T8" fmla="*/ 190 w 201"/>
                    <a:gd name="T9" fmla="*/ 187 h 205"/>
                    <a:gd name="T10" fmla="*/ 195 w 201"/>
                    <a:gd name="T11" fmla="*/ 178 h 205"/>
                    <a:gd name="T12" fmla="*/ 28 w 201"/>
                    <a:gd name="T13" fmla="*/ 95 h 205"/>
                    <a:gd name="T14" fmla="*/ 23 w 201"/>
                    <a:gd name="T15" fmla="*/ 103 h 205"/>
                    <a:gd name="T16" fmla="*/ 28 w 201"/>
                    <a:gd name="T17" fmla="*/ 114 h 205"/>
                    <a:gd name="T18" fmla="*/ 195 w 201"/>
                    <a:gd name="T19" fmla="*/ 29 h 205"/>
                    <a:gd name="T20" fmla="*/ 19 w 201"/>
                    <a:gd name="T21" fmla="*/ 95 h 205"/>
                    <a:gd name="T22" fmla="*/ 0 w 201"/>
                    <a:gd name="T23" fmla="*/ 103 h 205"/>
                    <a:gd name="T24" fmla="*/ 19 w 201"/>
                    <a:gd name="T25" fmla="*/ 114 h 205"/>
                    <a:gd name="T26" fmla="*/ 187 w 201"/>
                    <a:gd name="T27" fmla="*/ 198 h 205"/>
                    <a:gd name="T28" fmla="*/ 201 w 201"/>
                    <a:gd name="T29" fmla="*/ 205 h 205"/>
                    <a:gd name="T30" fmla="*/ 201 w 201"/>
                    <a:gd name="T31" fmla="*/ 187 h 205"/>
                    <a:gd name="T32" fmla="*/ 201 w 201"/>
                    <a:gd name="T33" fmla="*/ 18 h 205"/>
                    <a:gd name="T34" fmla="*/ 201 w 201"/>
                    <a:gd name="T35" fmla="*/ 0 h 205"/>
                    <a:gd name="T36" fmla="*/ 187 w 201"/>
                    <a:gd name="T37" fmla="*/ 9 h 205"/>
                    <a:gd name="T38" fmla="*/ 19 w 201"/>
                    <a:gd name="T39" fmla="*/ 9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1" h="205">
                      <a:moveTo>
                        <a:pt x="195" y="29"/>
                      </a:moveTo>
                      <a:lnTo>
                        <a:pt x="190" y="18"/>
                      </a:lnTo>
                      <a:lnTo>
                        <a:pt x="179" y="18"/>
                      </a:lnTo>
                      <a:lnTo>
                        <a:pt x="179" y="187"/>
                      </a:lnTo>
                      <a:lnTo>
                        <a:pt x="190" y="187"/>
                      </a:lnTo>
                      <a:lnTo>
                        <a:pt x="195" y="178"/>
                      </a:lnTo>
                      <a:lnTo>
                        <a:pt x="28" y="95"/>
                      </a:lnTo>
                      <a:lnTo>
                        <a:pt x="23" y="103"/>
                      </a:lnTo>
                      <a:lnTo>
                        <a:pt x="28" y="114"/>
                      </a:lnTo>
                      <a:lnTo>
                        <a:pt x="195" y="29"/>
                      </a:lnTo>
                      <a:close/>
                      <a:moveTo>
                        <a:pt x="19" y="95"/>
                      </a:moveTo>
                      <a:lnTo>
                        <a:pt x="0" y="103"/>
                      </a:lnTo>
                      <a:lnTo>
                        <a:pt x="19" y="114"/>
                      </a:lnTo>
                      <a:lnTo>
                        <a:pt x="187" y="198"/>
                      </a:lnTo>
                      <a:lnTo>
                        <a:pt x="201" y="205"/>
                      </a:lnTo>
                      <a:lnTo>
                        <a:pt x="201" y="187"/>
                      </a:lnTo>
                      <a:lnTo>
                        <a:pt x="201" y="18"/>
                      </a:lnTo>
                      <a:lnTo>
                        <a:pt x="201" y="0"/>
                      </a:lnTo>
                      <a:lnTo>
                        <a:pt x="187" y="9"/>
                      </a:lnTo>
                      <a:lnTo>
                        <a:pt x="19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181"/>
            <p:cNvGrpSpPr>
              <a:grpSpLocks/>
            </p:cNvGrpSpPr>
            <p:nvPr/>
          </p:nvGrpSpPr>
          <p:grpSpPr bwMode="auto">
            <a:xfrm>
              <a:off x="2880" y="3569"/>
              <a:ext cx="205" cy="205"/>
              <a:chOff x="3954" y="1682"/>
              <a:chExt cx="205" cy="205"/>
            </a:xfrm>
          </p:grpSpPr>
          <p:sp>
            <p:nvSpPr>
              <p:cNvPr id="372918" name="Rectangle 182"/>
              <p:cNvSpPr>
                <a:spLocks noChangeArrowheads="1"/>
              </p:cNvSpPr>
              <p:nvPr/>
            </p:nvSpPr>
            <p:spPr bwMode="auto">
              <a:xfrm>
                <a:off x="3954" y="1689"/>
                <a:ext cx="21" cy="17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" name="Group 183"/>
              <p:cNvGrpSpPr>
                <a:grpSpLocks/>
              </p:cNvGrpSpPr>
              <p:nvPr/>
            </p:nvGrpSpPr>
            <p:grpSpPr bwMode="auto">
              <a:xfrm>
                <a:off x="3958" y="1682"/>
                <a:ext cx="201" cy="205"/>
                <a:chOff x="3958" y="1682"/>
                <a:chExt cx="201" cy="205"/>
              </a:xfrm>
            </p:grpSpPr>
            <p:sp>
              <p:nvSpPr>
                <p:cNvPr id="372920" name="Freeform 184"/>
                <p:cNvSpPr>
                  <a:spLocks/>
                </p:cNvSpPr>
                <p:nvPr/>
              </p:nvSpPr>
              <p:spPr bwMode="auto">
                <a:xfrm>
                  <a:off x="3981" y="1700"/>
                  <a:ext cx="167" cy="169"/>
                </a:xfrm>
                <a:custGeom>
                  <a:avLst/>
                  <a:gdLst>
                    <a:gd name="T0" fmla="*/ 0 w 167"/>
                    <a:gd name="T1" fmla="*/ 85 h 169"/>
                    <a:gd name="T2" fmla="*/ 167 w 167"/>
                    <a:gd name="T3" fmla="*/ 0 h 169"/>
                    <a:gd name="T4" fmla="*/ 167 w 167"/>
                    <a:gd name="T5" fmla="*/ 169 h 169"/>
                    <a:gd name="T6" fmla="*/ 0 w 167"/>
                    <a:gd name="T7" fmla="*/ 85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7" h="169">
                      <a:moveTo>
                        <a:pt x="0" y="85"/>
                      </a:moveTo>
                      <a:lnTo>
                        <a:pt x="167" y="0"/>
                      </a:lnTo>
                      <a:lnTo>
                        <a:pt x="167" y="169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921" name="Freeform 185"/>
                <p:cNvSpPr>
                  <a:spLocks noEditPoints="1"/>
                </p:cNvSpPr>
                <p:nvPr/>
              </p:nvSpPr>
              <p:spPr bwMode="auto">
                <a:xfrm>
                  <a:off x="3958" y="1682"/>
                  <a:ext cx="201" cy="205"/>
                </a:xfrm>
                <a:custGeom>
                  <a:avLst/>
                  <a:gdLst>
                    <a:gd name="T0" fmla="*/ 195 w 201"/>
                    <a:gd name="T1" fmla="*/ 29 h 205"/>
                    <a:gd name="T2" fmla="*/ 190 w 201"/>
                    <a:gd name="T3" fmla="*/ 18 h 205"/>
                    <a:gd name="T4" fmla="*/ 179 w 201"/>
                    <a:gd name="T5" fmla="*/ 18 h 205"/>
                    <a:gd name="T6" fmla="*/ 179 w 201"/>
                    <a:gd name="T7" fmla="*/ 187 h 205"/>
                    <a:gd name="T8" fmla="*/ 190 w 201"/>
                    <a:gd name="T9" fmla="*/ 187 h 205"/>
                    <a:gd name="T10" fmla="*/ 195 w 201"/>
                    <a:gd name="T11" fmla="*/ 178 h 205"/>
                    <a:gd name="T12" fmla="*/ 28 w 201"/>
                    <a:gd name="T13" fmla="*/ 95 h 205"/>
                    <a:gd name="T14" fmla="*/ 23 w 201"/>
                    <a:gd name="T15" fmla="*/ 103 h 205"/>
                    <a:gd name="T16" fmla="*/ 28 w 201"/>
                    <a:gd name="T17" fmla="*/ 114 h 205"/>
                    <a:gd name="T18" fmla="*/ 195 w 201"/>
                    <a:gd name="T19" fmla="*/ 29 h 205"/>
                    <a:gd name="T20" fmla="*/ 19 w 201"/>
                    <a:gd name="T21" fmla="*/ 95 h 205"/>
                    <a:gd name="T22" fmla="*/ 0 w 201"/>
                    <a:gd name="T23" fmla="*/ 103 h 205"/>
                    <a:gd name="T24" fmla="*/ 19 w 201"/>
                    <a:gd name="T25" fmla="*/ 114 h 205"/>
                    <a:gd name="T26" fmla="*/ 187 w 201"/>
                    <a:gd name="T27" fmla="*/ 198 h 205"/>
                    <a:gd name="T28" fmla="*/ 201 w 201"/>
                    <a:gd name="T29" fmla="*/ 205 h 205"/>
                    <a:gd name="T30" fmla="*/ 201 w 201"/>
                    <a:gd name="T31" fmla="*/ 187 h 205"/>
                    <a:gd name="T32" fmla="*/ 201 w 201"/>
                    <a:gd name="T33" fmla="*/ 18 h 205"/>
                    <a:gd name="T34" fmla="*/ 201 w 201"/>
                    <a:gd name="T35" fmla="*/ 0 h 205"/>
                    <a:gd name="T36" fmla="*/ 187 w 201"/>
                    <a:gd name="T37" fmla="*/ 9 h 205"/>
                    <a:gd name="T38" fmla="*/ 19 w 201"/>
                    <a:gd name="T39" fmla="*/ 9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1" h="205">
                      <a:moveTo>
                        <a:pt x="195" y="29"/>
                      </a:moveTo>
                      <a:lnTo>
                        <a:pt x="190" y="18"/>
                      </a:lnTo>
                      <a:lnTo>
                        <a:pt x="179" y="18"/>
                      </a:lnTo>
                      <a:lnTo>
                        <a:pt x="179" y="187"/>
                      </a:lnTo>
                      <a:lnTo>
                        <a:pt x="190" y="187"/>
                      </a:lnTo>
                      <a:lnTo>
                        <a:pt x="195" y="178"/>
                      </a:lnTo>
                      <a:lnTo>
                        <a:pt x="28" y="95"/>
                      </a:lnTo>
                      <a:lnTo>
                        <a:pt x="23" y="103"/>
                      </a:lnTo>
                      <a:lnTo>
                        <a:pt x="28" y="114"/>
                      </a:lnTo>
                      <a:lnTo>
                        <a:pt x="195" y="29"/>
                      </a:lnTo>
                      <a:close/>
                      <a:moveTo>
                        <a:pt x="19" y="95"/>
                      </a:moveTo>
                      <a:lnTo>
                        <a:pt x="0" y="103"/>
                      </a:lnTo>
                      <a:lnTo>
                        <a:pt x="19" y="114"/>
                      </a:lnTo>
                      <a:lnTo>
                        <a:pt x="187" y="198"/>
                      </a:lnTo>
                      <a:lnTo>
                        <a:pt x="201" y="205"/>
                      </a:lnTo>
                      <a:lnTo>
                        <a:pt x="201" y="187"/>
                      </a:lnTo>
                      <a:lnTo>
                        <a:pt x="201" y="18"/>
                      </a:lnTo>
                      <a:lnTo>
                        <a:pt x="201" y="0"/>
                      </a:lnTo>
                      <a:lnTo>
                        <a:pt x="187" y="9"/>
                      </a:lnTo>
                      <a:lnTo>
                        <a:pt x="19" y="9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9" name="Group 186"/>
          <p:cNvGrpSpPr>
            <a:grpSpLocks/>
          </p:cNvGrpSpPr>
          <p:nvPr/>
        </p:nvGrpSpPr>
        <p:grpSpPr bwMode="auto">
          <a:xfrm>
            <a:off x="6227763" y="2003277"/>
            <a:ext cx="334962" cy="1482725"/>
            <a:chOff x="940" y="2755"/>
            <a:chExt cx="211" cy="934"/>
          </a:xfrm>
        </p:grpSpPr>
        <p:grpSp>
          <p:nvGrpSpPr>
            <p:cNvPr id="20" name="Group 187"/>
            <p:cNvGrpSpPr>
              <a:grpSpLocks/>
            </p:cNvGrpSpPr>
            <p:nvPr/>
          </p:nvGrpSpPr>
          <p:grpSpPr bwMode="auto">
            <a:xfrm>
              <a:off x="950" y="2755"/>
              <a:ext cx="201" cy="206"/>
              <a:chOff x="1859" y="1338"/>
              <a:chExt cx="201" cy="206"/>
            </a:xfrm>
          </p:grpSpPr>
          <p:sp>
            <p:nvSpPr>
              <p:cNvPr id="372924" name="Rectangle 188"/>
              <p:cNvSpPr>
                <a:spLocks noChangeArrowheads="1"/>
              </p:cNvSpPr>
              <p:nvPr/>
            </p:nvSpPr>
            <p:spPr bwMode="auto">
              <a:xfrm>
                <a:off x="1859" y="1366"/>
                <a:ext cx="21" cy="178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" name="Group 189"/>
              <p:cNvGrpSpPr>
                <a:grpSpLocks/>
              </p:cNvGrpSpPr>
              <p:nvPr/>
            </p:nvGrpSpPr>
            <p:grpSpPr bwMode="auto">
              <a:xfrm>
                <a:off x="1859" y="1338"/>
                <a:ext cx="201" cy="205"/>
                <a:chOff x="3958" y="1682"/>
                <a:chExt cx="201" cy="205"/>
              </a:xfrm>
            </p:grpSpPr>
            <p:sp>
              <p:nvSpPr>
                <p:cNvPr id="372926" name="Freeform 190"/>
                <p:cNvSpPr>
                  <a:spLocks/>
                </p:cNvSpPr>
                <p:nvPr/>
              </p:nvSpPr>
              <p:spPr bwMode="auto">
                <a:xfrm>
                  <a:off x="3981" y="1700"/>
                  <a:ext cx="167" cy="169"/>
                </a:xfrm>
                <a:custGeom>
                  <a:avLst/>
                  <a:gdLst>
                    <a:gd name="T0" fmla="*/ 0 w 167"/>
                    <a:gd name="T1" fmla="*/ 85 h 169"/>
                    <a:gd name="T2" fmla="*/ 167 w 167"/>
                    <a:gd name="T3" fmla="*/ 0 h 169"/>
                    <a:gd name="T4" fmla="*/ 167 w 167"/>
                    <a:gd name="T5" fmla="*/ 169 h 169"/>
                    <a:gd name="T6" fmla="*/ 0 w 167"/>
                    <a:gd name="T7" fmla="*/ 85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7" h="169">
                      <a:moveTo>
                        <a:pt x="0" y="85"/>
                      </a:moveTo>
                      <a:lnTo>
                        <a:pt x="167" y="0"/>
                      </a:lnTo>
                      <a:lnTo>
                        <a:pt x="167" y="169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927" name="Freeform 191"/>
                <p:cNvSpPr>
                  <a:spLocks noEditPoints="1"/>
                </p:cNvSpPr>
                <p:nvPr/>
              </p:nvSpPr>
              <p:spPr bwMode="auto">
                <a:xfrm>
                  <a:off x="3958" y="1682"/>
                  <a:ext cx="201" cy="205"/>
                </a:xfrm>
                <a:custGeom>
                  <a:avLst/>
                  <a:gdLst>
                    <a:gd name="T0" fmla="*/ 195 w 201"/>
                    <a:gd name="T1" fmla="*/ 29 h 205"/>
                    <a:gd name="T2" fmla="*/ 190 w 201"/>
                    <a:gd name="T3" fmla="*/ 18 h 205"/>
                    <a:gd name="T4" fmla="*/ 179 w 201"/>
                    <a:gd name="T5" fmla="*/ 18 h 205"/>
                    <a:gd name="T6" fmla="*/ 179 w 201"/>
                    <a:gd name="T7" fmla="*/ 187 h 205"/>
                    <a:gd name="T8" fmla="*/ 190 w 201"/>
                    <a:gd name="T9" fmla="*/ 187 h 205"/>
                    <a:gd name="T10" fmla="*/ 195 w 201"/>
                    <a:gd name="T11" fmla="*/ 178 h 205"/>
                    <a:gd name="T12" fmla="*/ 28 w 201"/>
                    <a:gd name="T13" fmla="*/ 95 h 205"/>
                    <a:gd name="T14" fmla="*/ 23 w 201"/>
                    <a:gd name="T15" fmla="*/ 103 h 205"/>
                    <a:gd name="T16" fmla="*/ 28 w 201"/>
                    <a:gd name="T17" fmla="*/ 114 h 205"/>
                    <a:gd name="T18" fmla="*/ 195 w 201"/>
                    <a:gd name="T19" fmla="*/ 29 h 205"/>
                    <a:gd name="T20" fmla="*/ 19 w 201"/>
                    <a:gd name="T21" fmla="*/ 95 h 205"/>
                    <a:gd name="T22" fmla="*/ 0 w 201"/>
                    <a:gd name="T23" fmla="*/ 103 h 205"/>
                    <a:gd name="T24" fmla="*/ 19 w 201"/>
                    <a:gd name="T25" fmla="*/ 114 h 205"/>
                    <a:gd name="T26" fmla="*/ 187 w 201"/>
                    <a:gd name="T27" fmla="*/ 198 h 205"/>
                    <a:gd name="T28" fmla="*/ 201 w 201"/>
                    <a:gd name="T29" fmla="*/ 205 h 205"/>
                    <a:gd name="T30" fmla="*/ 201 w 201"/>
                    <a:gd name="T31" fmla="*/ 187 h 205"/>
                    <a:gd name="T32" fmla="*/ 201 w 201"/>
                    <a:gd name="T33" fmla="*/ 18 h 205"/>
                    <a:gd name="T34" fmla="*/ 201 w 201"/>
                    <a:gd name="T35" fmla="*/ 0 h 205"/>
                    <a:gd name="T36" fmla="*/ 187 w 201"/>
                    <a:gd name="T37" fmla="*/ 9 h 205"/>
                    <a:gd name="T38" fmla="*/ 19 w 201"/>
                    <a:gd name="T39" fmla="*/ 9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1" h="205">
                      <a:moveTo>
                        <a:pt x="195" y="29"/>
                      </a:moveTo>
                      <a:lnTo>
                        <a:pt x="190" y="18"/>
                      </a:lnTo>
                      <a:lnTo>
                        <a:pt x="179" y="18"/>
                      </a:lnTo>
                      <a:lnTo>
                        <a:pt x="179" y="187"/>
                      </a:lnTo>
                      <a:lnTo>
                        <a:pt x="190" y="187"/>
                      </a:lnTo>
                      <a:lnTo>
                        <a:pt x="195" y="178"/>
                      </a:lnTo>
                      <a:lnTo>
                        <a:pt x="28" y="95"/>
                      </a:lnTo>
                      <a:lnTo>
                        <a:pt x="23" y="103"/>
                      </a:lnTo>
                      <a:lnTo>
                        <a:pt x="28" y="114"/>
                      </a:lnTo>
                      <a:lnTo>
                        <a:pt x="195" y="29"/>
                      </a:lnTo>
                      <a:close/>
                      <a:moveTo>
                        <a:pt x="19" y="95"/>
                      </a:moveTo>
                      <a:lnTo>
                        <a:pt x="0" y="103"/>
                      </a:lnTo>
                      <a:lnTo>
                        <a:pt x="19" y="114"/>
                      </a:lnTo>
                      <a:lnTo>
                        <a:pt x="187" y="198"/>
                      </a:lnTo>
                      <a:lnTo>
                        <a:pt x="201" y="205"/>
                      </a:lnTo>
                      <a:lnTo>
                        <a:pt x="201" y="187"/>
                      </a:lnTo>
                      <a:lnTo>
                        <a:pt x="201" y="18"/>
                      </a:lnTo>
                      <a:lnTo>
                        <a:pt x="201" y="0"/>
                      </a:lnTo>
                      <a:lnTo>
                        <a:pt x="187" y="9"/>
                      </a:lnTo>
                      <a:lnTo>
                        <a:pt x="19" y="9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" name="Group 192"/>
            <p:cNvGrpSpPr>
              <a:grpSpLocks/>
            </p:cNvGrpSpPr>
            <p:nvPr/>
          </p:nvGrpSpPr>
          <p:grpSpPr bwMode="auto">
            <a:xfrm>
              <a:off x="940" y="3124"/>
              <a:ext cx="205" cy="205"/>
              <a:chOff x="3954" y="1682"/>
              <a:chExt cx="205" cy="205"/>
            </a:xfrm>
          </p:grpSpPr>
          <p:sp>
            <p:nvSpPr>
              <p:cNvPr id="372929" name="Rectangle 193"/>
              <p:cNvSpPr>
                <a:spLocks noChangeArrowheads="1"/>
              </p:cNvSpPr>
              <p:nvPr/>
            </p:nvSpPr>
            <p:spPr bwMode="auto">
              <a:xfrm>
                <a:off x="3954" y="1689"/>
                <a:ext cx="21" cy="17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" name="Group 194"/>
              <p:cNvGrpSpPr>
                <a:grpSpLocks/>
              </p:cNvGrpSpPr>
              <p:nvPr/>
            </p:nvGrpSpPr>
            <p:grpSpPr bwMode="auto">
              <a:xfrm>
                <a:off x="3958" y="1682"/>
                <a:ext cx="201" cy="205"/>
                <a:chOff x="3958" y="1682"/>
                <a:chExt cx="201" cy="205"/>
              </a:xfrm>
            </p:grpSpPr>
            <p:sp>
              <p:nvSpPr>
                <p:cNvPr id="372931" name="Freeform 195"/>
                <p:cNvSpPr>
                  <a:spLocks/>
                </p:cNvSpPr>
                <p:nvPr/>
              </p:nvSpPr>
              <p:spPr bwMode="auto">
                <a:xfrm>
                  <a:off x="3981" y="1700"/>
                  <a:ext cx="167" cy="169"/>
                </a:xfrm>
                <a:custGeom>
                  <a:avLst/>
                  <a:gdLst>
                    <a:gd name="T0" fmla="*/ 0 w 167"/>
                    <a:gd name="T1" fmla="*/ 85 h 169"/>
                    <a:gd name="T2" fmla="*/ 167 w 167"/>
                    <a:gd name="T3" fmla="*/ 0 h 169"/>
                    <a:gd name="T4" fmla="*/ 167 w 167"/>
                    <a:gd name="T5" fmla="*/ 169 h 169"/>
                    <a:gd name="T6" fmla="*/ 0 w 167"/>
                    <a:gd name="T7" fmla="*/ 85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7" h="169">
                      <a:moveTo>
                        <a:pt x="0" y="85"/>
                      </a:moveTo>
                      <a:lnTo>
                        <a:pt x="167" y="0"/>
                      </a:lnTo>
                      <a:lnTo>
                        <a:pt x="167" y="169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932" name="Freeform 196"/>
                <p:cNvSpPr>
                  <a:spLocks noEditPoints="1"/>
                </p:cNvSpPr>
                <p:nvPr/>
              </p:nvSpPr>
              <p:spPr bwMode="auto">
                <a:xfrm>
                  <a:off x="3958" y="1682"/>
                  <a:ext cx="201" cy="205"/>
                </a:xfrm>
                <a:custGeom>
                  <a:avLst/>
                  <a:gdLst>
                    <a:gd name="T0" fmla="*/ 195 w 201"/>
                    <a:gd name="T1" fmla="*/ 29 h 205"/>
                    <a:gd name="T2" fmla="*/ 190 w 201"/>
                    <a:gd name="T3" fmla="*/ 18 h 205"/>
                    <a:gd name="T4" fmla="*/ 179 w 201"/>
                    <a:gd name="T5" fmla="*/ 18 h 205"/>
                    <a:gd name="T6" fmla="*/ 179 w 201"/>
                    <a:gd name="T7" fmla="*/ 187 h 205"/>
                    <a:gd name="T8" fmla="*/ 190 w 201"/>
                    <a:gd name="T9" fmla="*/ 187 h 205"/>
                    <a:gd name="T10" fmla="*/ 195 w 201"/>
                    <a:gd name="T11" fmla="*/ 178 h 205"/>
                    <a:gd name="T12" fmla="*/ 28 w 201"/>
                    <a:gd name="T13" fmla="*/ 95 h 205"/>
                    <a:gd name="T14" fmla="*/ 23 w 201"/>
                    <a:gd name="T15" fmla="*/ 103 h 205"/>
                    <a:gd name="T16" fmla="*/ 28 w 201"/>
                    <a:gd name="T17" fmla="*/ 114 h 205"/>
                    <a:gd name="T18" fmla="*/ 195 w 201"/>
                    <a:gd name="T19" fmla="*/ 29 h 205"/>
                    <a:gd name="T20" fmla="*/ 19 w 201"/>
                    <a:gd name="T21" fmla="*/ 95 h 205"/>
                    <a:gd name="T22" fmla="*/ 0 w 201"/>
                    <a:gd name="T23" fmla="*/ 103 h 205"/>
                    <a:gd name="T24" fmla="*/ 19 w 201"/>
                    <a:gd name="T25" fmla="*/ 114 h 205"/>
                    <a:gd name="T26" fmla="*/ 187 w 201"/>
                    <a:gd name="T27" fmla="*/ 198 h 205"/>
                    <a:gd name="T28" fmla="*/ 201 w 201"/>
                    <a:gd name="T29" fmla="*/ 205 h 205"/>
                    <a:gd name="T30" fmla="*/ 201 w 201"/>
                    <a:gd name="T31" fmla="*/ 187 h 205"/>
                    <a:gd name="T32" fmla="*/ 201 w 201"/>
                    <a:gd name="T33" fmla="*/ 18 h 205"/>
                    <a:gd name="T34" fmla="*/ 201 w 201"/>
                    <a:gd name="T35" fmla="*/ 0 h 205"/>
                    <a:gd name="T36" fmla="*/ 187 w 201"/>
                    <a:gd name="T37" fmla="*/ 9 h 205"/>
                    <a:gd name="T38" fmla="*/ 19 w 201"/>
                    <a:gd name="T39" fmla="*/ 9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1" h="205">
                      <a:moveTo>
                        <a:pt x="195" y="29"/>
                      </a:moveTo>
                      <a:lnTo>
                        <a:pt x="190" y="18"/>
                      </a:lnTo>
                      <a:lnTo>
                        <a:pt x="179" y="18"/>
                      </a:lnTo>
                      <a:lnTo>
                        <a:pt x="179" y="187"/>
                      </a:lnTo>
                      <a:lnTo>
                        <a:pt x="190" y="187"/>
                      </a:lnTo>
                      <a:lnTo>
                        <a:pt x="195" y="178"/>
                      </a:lnTo>
                      <a:lnTo>
                        <a:pt x="28" y="95"/>
                      </a:lnTo>
                      <a:lnTo>
                        <a:pt x="23" y="103"/>
                      </a:lnTo>
                      <a:lnTo>
                        <a:pt x="28" y="114"/>
                      </a:lnTo>
                      <a:lnTo>
                        <a:pt x="195" y="29"/>
                      </a:lnTo>
                      <a:close/>
                      <a:moveTo>
                        <a:pt x="19" y="95"/>
                      </a:moveTo>
                      <a:lnTo>
                        <a:pt x="0" y="103"/>
                      </a:lnTo>
                      <a:lnTo>
                        <a:pt x="19" y="114"/>
                      </a:lnTo>
                      <a:lnTo>
                        <a:pt x="187" y="198"/>
                      </a:lnTo>
                      <a:lnTo>
                        <a:pt x="201" y="205"/>
                      </a:lnTo>
                      <a:lnTo>
                        <a:pt x="201" y="187"/>
                      </a:lnTo>
                      <a:lnTo>
                        <a:pt x="201" y="18"/>
                      </a:lnTo>
                      <a:lnTo>
                        <a:pt x="201" y="0"/>
                      </a:lnTo>
                      <a:lnTo>
                        <a:pt x="187" y="9"/>
                      </a:lnTo>
                      <a:lnTo>
                        <a:pt x="19" y="9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4" name="Group 197"/>
            <p:cNvGrpSpPr>
              <a:grpSpLocks/>
            </p:cNvGrpSpPr>
            <p:nvPr/>
          </p:nvGrpSpPr>
          <p:grpSpPr bwMode="auto">
            <a:xfrm>
              <a:off x="940" y="3484"/>
              <a:ext cx="205" cy="205"/>
              <a:chOff x="3954" y="1682"/>
              <a:chExt cx="205" cy="205"/>
            </a:xfrm>
          </p:grpSpPr>
          <p:sp>
            <p:nvSpPr>
              <p:cNvPr id="372934" name="Rectangle 198"/>
              <p:cNvSpPr>
                <a:spLocks noChangeArrowheads="1"/>
              </p:cNvSpPr>
              <p:nvPr/>
            </p:nvSpPr>
            <p:spPr bwMode="auto">
              <a:xfrm>
                <a:off x="3954" y="1689"/>
                <a:ext cx="21" cy="17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" name="Group 199"/>
              <p:cNvGrpSpPr>
                <a:grpSpLocks/>
              </p:cNvGrpSpPr>
              <p:nvPr/>
            </p:nvGrpSpPr>
            <p:grpSpPr bwMode="auto">
              <a:xfrm>
                <a:off x="3958" y="1682"/>
                <a:ext cx="201" cy="205"/>
                <a:chOff x="3958" y="1682"/>
                <a:chExt cx="201" cy="205"/>
              </a:xfrm>
            </p:grpSpPr>
            <p:sp>
              <p:nvSpPr>
                <p:cNvPr id="372936" name="Freeform 200"/>
                <p:cNvSpPr>
                  <a:spLocks/>
                </p:cNvSpPr>
                <p:nvPr/>
              </p:nvSpPr>
              <p:spPr bwMode="auto">
                <a:xfrm>
                  <a:off x="3981" y="1700"/>
                  <a:ext cx="167" cy="169"/>
                </a:xfrm>
                <a:custGeom>
                  <a:avLst/>
                  <a:gdLst>
                    <a:gd name="T0" fmla="*/ 0 w 167"/>
                    <a:gd name="T1" fmla="*/ 85 h 169"/>
                    <a:gd name="T2" fmla="*/ 167 w 167"/>
                    <a:gd name="T3" fmla="*/ 0 h 169"/>
                    <a:gd name="T4" fmla="*/ 167 w 167"/>
                    <a:gd name="T5" fmla="*/ 169 h 169"/>
                    <a:gd name="T6" fmla="*/ 0 w 167"/>
                    <a:gd name="T7" fmla="*/ 85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7" h="169">
                      <a:moveTo>
                        <a:pt x="0" y="85"/>
                      </a:moveTo>
                      <a:lnTo>
                        <a:pt x="167" y="0"/>
                      </a:lnTo>
                      <a:lnTo>
                        <a:pt x="167" y="169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937" name="Freeform 201"/>
                <p:cNvSpPr>
                  <a:spLocks noEditPoints="1"/>
                </p:cNvSpPr>
                <p:nvPr/>
              </p:nvSpPr>
              <p:spPr bwMode="auto">
                <a:xfrm>
                  <a:off x="3958" y="1682"/>
                  <a:ext cx="201" cy="205"/>
                </a:xfrm>
                <a:custGeom>
                  <a:avLst/>
                  <a:gdLst>
                    <a:gd name="T0" fmla="*/ 195 w 201"/>
                    <a:gd name="T1" fmla="*/ 29 h 205"/>
                    <a:gd name="T2" fmla="*/ 190 w 201"/>
                    <a:gd name="T3" fmla="*/ 18 h 205"/>
                    <a:gd name="T4" fmla="*/ 179 w 201"/>
                    <a:gd name="T5" fmla="*/ 18 h 205"/>
                    <a:gd name="T6" fmla="*/ 179 w 201"/>
                    <a:gd name="T7" fmla="*/ 187 h 205"/>
                    <a:gd name="T8" fmla="*/ 190 w 201"/>
                    <a:gd name="T9" fmla="*/ 187 h 205"/>
                    <a:gd name="T10" fmla="*/ 195 w 201"/>
                    <a:gd name="T11" fmla="*/ 178 h 205"/>
                    <a:gd name="T12" fmla="*/ 28 w 201"/>
                    <a:gd name="T13" fmla="*/ 95 h 205"/>
                    <a:gd name="T14" fmla="*/ 23 w 201"/>
                    <a:gd name="T15" fmla="*/ 103 h 205"/>
                    <a:gd name="T16" fmla="*/ 28 w 201"/>
                    <a:gd name="T17" fmla="*/ 114 h 205"/>
                    <a:gd name="T18" fmla="*/ 195 w 201"/>
                    <a:gd name="T19" fmla="*/ 29 h 205"/>
                    <a:gd name="T20" fmla="*/ 19 w 201"/>
                    <a:gd name="T21" fmla="*/ 95 h 205"/>
                    <a:gd name="T22" fmla="*/ 0 w 201"/>
                    <a:gd name="T23" fmla="*/ 103 h 205"/>
                    <a:gd name="T24" fmla="*/ 19 w 201"/>
                    <a:gd name="T25" fmla="*/ 114 h 205"/>
                    <a:gd name="T26" fmla="*/ 187 w 201"/>
                    <a:gd name="T27" fmla="*/ 198 h 205"/>
                    <a:gd name="T28" fmla="*/ 201 w 201"/>
                    <a:gd name="T29" fmla="*/ 205 h 205"/>
                    <a:gd name="T30" fmla="*/ 201 w 201"/>
                    <a:gd name="T31" fmla="*/ 187 h 205"/>
                    <a:gd name="T32" fmla="*/ 201 w 201"/>
                    <a:gd name="T33" fmla="*/ 18 h 205"/>
                    <a:gd name="T34" fmla="*/ 201 w 201"/>
                    <a:gd name="T35" fmla="*/ 0 h 205"/>
                    <a:gd name="T36" fmla="*/ 187 w 201"/>
                    <a:gd name="T37" fmla="*/ 9 h 205"/>
                    <a:gd name="T38" fmla="*/ 19 w 201"/>
                    <a:gd name="T39" fmla="*/ 9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1" h="205">
                      <a:moveTo>
                        <a:pt x="195" y="29"/>
                      </a:moveTo>
                      <a:lnTo>
                        <a:pt x="190" y="18"/>
                      </a:lnTo>
                      <a:lnTo>
                        <a:pt x="179" y="18"/>
                      </a:lnTo>
                      <a:lnTo>
                        <a:pt x="179" y="187"/>
                      </a:lnTo>
                      <a:lnTo>
                        <a:pt x="190" y="187"/>
                      </a:lnTo>
                      <a:lnTo>
                        <a:pt x="195" y="178"/>
                      </a:lnTo>
                      <a:lnTo>
                        <a:pt x="28" y="95"/>
                      </a:lnTo>
                      <a:lnTo>
                        <a:pt x="23" y="103"/>
                      </a:lnTo>
                      <a:lnTo>
                        <a:pt x="28" y="114"/>
                      </a:lnTo>
                      <a:lnTo>
                        <a:pt x="195" y="29"/>
                      </a:lnTo>
                      <a:close/>
                      <a:moveTo>
                        <a:pt x="19" y="95"/>
                      </a:moveTo>
                      <a:lnTo>
                        <a:pt x="0" y="103"/>
                      </a:lnTo>
                      <a:lnTo>
                        <a:pt x="19" y="114"/>
                      </a:lnTo>
                      <a:lnTo>
                        <a:pt x="187" y="198"/>
                      </a:lnTo>
                      <a:lnTo>
                        <a:pt x="201" y="205"/>
                      </a:lnTo>
                      <a:lnTo>
                        <a:pt x="201" y="187"/>
                      </a:lnTo>
                      <a:lnTo>
                        <a:pt x="201" y="18"/>
                      </a:lnTo>
                      <a:lnTo>
                        <a:pt x="201" y="0"/>
                      </a:lnTo>
                      <a:lnTo>
                        <a:pt x="187" y="9"/>
                      </a:lnTo>
                      <a:lnTo>
                        <a:pt x="19" y="9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2938" name="Rectangle 202"/>
          <p:cNvSpPr>
            <a:spLocks noChangeArrowheads="1"/>
          </p:cNvSpPr>
          <p:nvPr/>
        </p:nvSpPr>
        <p:spPr bwMode="auto">
          <a:xfrm>
            <a:off x="6084888" y="4149577"/>
            <a:ext cx="1562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i="1" dirty="0">
                <a:solidFill>
                  <a:srgbClr val="FF00FF"/>
                </a:solidFill>
                <a:latin typeface="Times New Roman" panose="02020603050405020304" pitchFamily="18" charset="0"/>
              </a:rPr>
              <a:t>L=A•B</a:t>
            </a:r>
            <a:r>
              <a:rPr kumimoji="1" lang="en-US" altLang="zh-CN" sz="28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kumimoji="1" lang="en-US" altLang="zh-CN" sz="2800" i="1" dirty="0">
                <a:solidFill>
                  <a:srgbClr val="FF00FF"/>
                </a:solidFill>
                <a:latin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811253"/>
              </p:ext>
            </p:extLst>
          </p:nvPr>
        </p:nvGraphicFramePr>
        <p:xfrm>
          <a:off x="470619" y="4366051"/>
          <a:ext cx="39829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35">
                  <a:extLst>
                    <a:ext uri="{9D8B030D-6E8A-4147-A177-3AD203B41FA5}">
                      <a16:colId xmlns:a16="http://schemas.microsoft.com/office/drawing/2014/main" xmlns="" val="4256787411"/>
                    </a:ext>
                  </a:extLst>
                </a:gridCol>
                <a:gridCol w="995735">
                  <a:extLst>
                    <a:ext uri="{9D8B030D-6E8A-4147-A177-3AD203B41FA5}">
                      <a16:colId xmlns:a16="http://schemas.microsoft.com/office/drawing/2014/main" xmlns="" val="2500898382"/>
                    </a:ext>
                  </a:extLst>
                </a:gridCol>
                <a:gridCol w="995735">
                  <a:extLst>
                    <a:ext uri="{9D8B030D-6E8A-4147-A177-3AD203B41FA5}">
                      <a16:colId xmlns:a16="http://schemas.microsoft.com/office/drawing/2014/main" xmlns="" val="3058102518"/>
                    </a:ext>
                  </a:extLst>
                </a:gridCol>
                <a:gridCol w="995735">
                  <a:extLst>
                    <a:ext uri="{9D8B030D-6E8A-4147-A177-3AD203B41FA5}">
                      <a16:colId xmlns:a16="http://schemas.microsoft.com/office/drawing/2014/main" xmlns="" val="2354699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084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509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43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178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550985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7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7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7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821" grpId="0" animBg="1" autoUpdateAnimBg="0"/>
      <p:bldP spid="372822" grpId="0" animBg="1" autoUpdateAnimBg="0"/>
      <p:bldP spid="372823" grpId="0" animBg="1" autoUpdateAnimBg="0"/>
      <p:bldP spid="372828" grpId="0"/>
      <p:bldP spid="37293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1145638"/>
              </p:ext>
            </p:extLst>
          </p:nvPr>
        </p:nvGraphicFramePr>
        <p:xfrm>
          <a:off x="284163" y="1052736"/>
          <a:ext cx="5080000" cy="2895600"/>
        </p:xfrm>
        <a:graphic>
          <a:graphicData uri="http://schemas.openxmlformats.org/presentationml/2006/ole">
            <p:oleObj spid="_x0000_s659458" name="图片" r:id="rId3" imgW="2796540" imgH="1588008" progId="Word.Picture.8">
              <p:embed/>
            </p:oleObj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3850" y="3784823"/>
            <a:ext cx="4130675" cy="457200"/>
            <a:chOff x="1020" y="3249"/>
            <a:chExt cx="1967" cy="288"/>
          </a:xfrm>
        </p:grpSpPr>
        <p:sp>
          <p:nvSpPr>
            <p:cNvPr id="374799" name="Rectangle 15"/>
            <p:cNvSpPr>
              <a:spLocks noChangeArrowheads="1"/>
            </p:cNvSpPr>
            <p:nvPr/>
          </p:nvSpPr>
          <p:spPr bwMode="auto">
            <a:xfrm>
              <a:off x="1519" y="3249"/>
              <a:ext cx="37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连接</a:t>
              </a:r>
            </a:p>
          </p:txBody>
        </p:sp>
        <p:sp>
          <p:nvSpPr>
            <p:cNvPr id="374800" name="Rectangle 16"/>
            <p:cNvSpPr>
              <a:spLocks noChangeArrowheads="1"/>
            </p:cNvSpPr>
            <p:nvPr/>
          </p:nvSpPr>
          <p:spPr bwMode="auto">
            <a:xfrm>
              <a:off x="2064" y="3249"/>
              <a:ext cx="3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连接</a:t>
              </a:r>
            </a:p>
          </p:txBody>
        </p:sp>
        <p:sp>
          <p:nvSpPr>
            <p:cNvPr id="374801" name="Rectangle 17"/>
            <p:cNvSpPr>
              <a:spLocks noChangeArrowheads="1"/>
            </p:cNvSpPr>
            <p:nvPr/>
          </p:nvSpPr>
          <p:spPr bwMode="auto">
            <a:xfrm>
              <a:off x="1020" y="3249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连接</a:t>
              </a:r>
            </a:p>
          </p:txBody>
        </p:sp>
        <p:sp>
          <p:nvSpPr>
            <p:cNvPr id="374802" name="Rectangle 18"/>
            <p:cNvSpPr>
              <a:spLocks noChangeArrowheads="1"/>
            </p:cNvSpPr>
            <p:nvPr/>
          </p:nvSpPr>
          <p:spPr bwMode="auto">
            <a:xfrm>
              <a:off x="2608" y="3249"/>
              <a:ext cx="3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断开</a:t>
              </a:r>
            </a:p>
          </p:txBody>
        </p:sp>
      </p:grpSp>
      <p:sp>
        <p:nvSpPr>
          <p:cNvPr id="374803" name="Rectangle 19"/>
          <p:cNvSpPr>
            <a:spLocks noChangeArrowheads="1"/>
          </p:cNvSpPr>
          <p:nvPr/>
        </p:nvSpPr>
        <p:spPr bwMode="auto">
          <a:xfrm>
            <a:off x="5472113" y="1205924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中有一个为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74804" name="Rectangle 20"/>
          <p:cNvSpPr>
            <a:spLocks noChangeArrowheads="1"/>
          </p:cNvSpPr>
          <p:nvPr/>
        </p:nvSpPr>
        <p:spPr bwMode="auto">
          <a:xfrm>
            <a:off x="5480050" y="3017838"/>
            <a:ext cx="262827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都为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74805" name="Rectangle 21"/>
          <p:cNvSpPr>
            <a:spLocks noChangeArrowheads="1"/>
          </p:cNvSpPr>
          <p:nvPr/>
        </p:nvSpPr>
        <p:spPr bwMode="auto">
          <a:xfrm>
            <a:off x="5508625" y="249237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输出为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374806" name="Rectangle 22"/>
          <p:cNvSpPr>
            <a:spLocks noChangeArrowheads="1"/>
          </p:cNvSpPr>
          <p:nvPr/>
        </p:nvSpPr>
        <p:spPr bwMode="auto">
          <a:xfrm>
            <a:off x="5525444" y="4003694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输出为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74807" name="Rectangle 23"/>
          <p:cNvSpPr>
            <a:spLocks noChangeArrowheads="1"/>
          </p:cNvSpPr>
          <p:nvPr/>
        </p:nvSpPr>
        <p:spPr bwMode="auto">
          <a:xfrm>
            <a:off x="5580063" y="5059363"/>
            <a:ext cx="2058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L=AC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95288" y="3824511"/>
            <a:ext cx="4130675" cy="457200"/>
            <a:chOff x="1020" y="3612"/>
            <a:chExt cx="1967" cy="288"/>
          </a:xfrm>
        </p:grpSpPr>
        <p:sp>
          <p:nvSpPr>
            <p:cNvPr id="374809" name="Rectangle 25"/>
            <p:cNvSpPr>
              <a:spLocks noChangeArrowheads="1"/>
            </p:cNvSpPr>
            <p:nvPr/>
          </p:nvSpPr>
          <p:spPr bwMode="auto">
            <a:xfrm>
              <a:off x="1519" y="3612"/>
              <a:ext cx="37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断开</a:t>
              </a:r>
            </a:p>
          </p:txBody>
        </p:sp>
        <p:sp>
          <p:nvSpPr>
            <p:cNvPr id="374810" name="Rectangle 26"/>
            <p:cNvSpPr>
              <a:spLocks noChangeArrowheads="1"/>
            </p:cNvSpPr>
            <p:nvPr/>
          </p:nvSpPr>
          <p:spPr bwMode="auto">
            <a:xfrm>
              <a:off x="2064" y="3612"/>
              <a:ext cx="37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连接</a:t>
              </a:r>
            </a:p>
          </p:txBody>
        </p:sp>
        <p:sp>
          <p:nvSpPr>
            <p:cNvPr id="374811" name="Rectangle 27"/>
            <p:cNvSpPr>
              <a:spLocks noChangeArrowheads="1"/>
            </p:cNvSpPr>
            <p:nvPr/>
          </p:nvSpPr>
          <p:spPr bwMode="auto">
            <a:xfrm>
              <a:off x="1020" y="3612"/>
              <a:ext cx="50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连接</a:t>
              </a:r>
            </a:p>
          </p:txBody>
        </p:sp>
        <p:sp>
          <p:nvSpPr>
            <p:cNvPr id="374812" name="Rectangle 28"/>
            <p:cNvSpPr>
              <a:spLocks noChangeArrowheads="1"/>
            </p:cNvSpPr>
            <p:nvPr/>
          </p:nvSpPr>
          <p:spPr bwMode="auto">
            <a:xfrm>
              <a:off x="2608" y="3612"/>
              <a:ext cx="37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断开</a:t>
              </a:r>
            </a:p>
          </p:txBody>
        </p:sp>
      </p:grpSp>
      <p:sp>
        <p:nvSpPr>
          <p:cNvPr id="374813" name="Rectangle 29"/>
          <p:cNvSpPr>
            <a:spLocks noChangeArrowheads="1"/>
          </p:cNvSpPr>
          <p:nvPr/>
        </p:nvSpPr>
        <p:spPr bwMode="auto">
          <a:xfrm>
            <a:off x="5551488" y="4508500"/>
            <a:ext cx="2058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L=ABC</a:t>
            </a:r>
          </a:p>
        </p:txBody>
      </p:sp>
      <p:sp>
        <p:nvSpPr>
          <p:cNvPr id="374814" name="Rectangle 30"/>
          <p:cNvSpPr>
            <a:spLocks noChangeArrowheads="1"/>
          </p:cNvSpPr>
          <p:nvPr/>
        </p:nvSpPr>
        <p:spPr bwMode="auto">
          <a:xfrm>
            <a:off x="3725863" y="2840261"/>
            <a:ext cx="341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X</a:t>
            </a:r>
          </a:p>
        </p:txBody>
      </p:sp>
      <p:sp>
        <p:nvSpPr>
          <p:cNvPr id="374815" name="Rectangle 31"/>
          <p:cNvSpPr>
            <a:spLocks noChangeArrowheads="1"/>
          </p:cNvSpPr>
          <p:nvPr/>
        </p:nvSpPr>
        <p:spPr bwMode="auto">
          <a:xfrm>
            <a:off x="1854200" y="2875186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X</a:t>
            </a:r>
          </a:p>
        </p:txBody>
      </p:sp>
      <p:sp>
        <p:nvSpPr>
          <p:cNvPr id="374816" name="Rectangle 32"/>
          <p:cNvSpPr>
            <a:spLocks noChangeArrowheads="1"/>
          </p:cNvSpPr>
          <p:nvPr/>
        </p:nvSpPr>
        <p:spPr bwMode="auto">
          <a:xfrm>
            <a:off x="4993802" y="5453923"/>
            <a:ext cx="36007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器件的开关状态不同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电路实现逻辑函数也就不同</a:t>
            </a:r>
          </a:p>
        </p:txBody>
      </p:sp>
      <p:sp>
        <p:nvSpPr>
          <p:cNvPr id="374817" name="Rectangle 33"/>
          <p:cNvSpPr>
            <a:spLocks noChangeArrowheads="1"/>
          </p:cNvSpPr>
          <p:nvPr/>
        </p:nvSpPr>
        <p:spPr bwMode="auto">
          <a:xfrm>
            <a:off x="395288" y="1265461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0           1            0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4818" name="Rectangle 34"/>
          <p:cNvSpPr>
            <a:spLocks noChangeArrowheads="1"/>
          </p:cNvSpPr>
          <p:nvPr/>
        </p:nvSpPr>
        <p:spPr bwMode="auto">
          <a:xfrm>
            <a:off x="392546" y="1237483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0           0           0 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7224" y="142852"/>
            <a:ext cx="4203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叠栅注入</a:t>
            </a:r>
            <a:r>
              <a:rPr kumimoji="1"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MOS(SIMOS)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5472113" y="1795011"/>
                <a:ext cx="3383855" cy="462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40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𝑨</m:t>
                        </m:r>
                      </m:e>
                    </m:acc>
                  </m:oMath>
                </a14:m>
                <a:r>
                  <a:rPr kumimoji="1" lang="zh-CN" altLang="en-US" sz="2400" i="1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、</a:t>
                </a:r>
                <a:r>
                  <a:rPr kumimoji="1" lang="en-US" altLang="zh-CN" sz="2400" i="1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/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𝑩</m:t>
                        </m:r>
                      </m:e>
                    </m:acc>
                    <m:r>
                      <m:rPr>
                        <m:nor/>
                      </m:rPr>
                      <a:rPr kumimoji="1" lang="zh-CN" altLang="en-US" sz="2400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m:t>、</m:t>
                    </m:r>
                    <m:acc>
                      <m:accPr>
                        <m:chr m:val="̅"/>
                        <m:ctrlPr>
                          <a:rPr kumimoji="1" lang="en-US" altLang="zh-CN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𝑪</m:t>
                        </m:r>
                      </m:e>
                    </m:acc>
                  </m:oMath>
                </a14:m>
                <a:r>
                  <a:rPr kumimoji="1" lang="zh-CN" altLang="en-US" sz="24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中有一个为</a:t>
                </a:r>
                <a:r>
                  <a:rPr kumimoji="1" lang="en-US" altLang="zh-CN" sz="24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mc:Choice>
        <mc:Fallback>
          <p:sp>
            <p:nvSpPr>
              <p:cNvPr id="25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2113" y="1795011"/>
                <a:ext cx="3383855" cy="462434"/>
              </a:xfrm>
              <a:prstGeom prst="rect">
                <a:avLst/>
              </a:prstGeom>
              <a:blipFill>
                <a:blip r:embed="rId4"/>
                <a:stretch>
                  <a:fillRect l="-541" t="-14474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5364163" y="3535056"/>
                <a:ext cx="3383855" cy="462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40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𝑨</m:t>
                        </m:r>
                      </m:e>
                    </m:acc>
                  </m:oMath>
                </a14:m>
                <a:r>
                  <a:rPr kumimoji="1" lang="zh-CN" altLang="en-US" sz="2400" i="1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、</a:t>
                </a:r>
                <a:r>
                  <a:rPr kumimoji="1" lang="en-US" altLang="zh-CN" sz="2400" i="1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/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𝑩</m:t>
                        </m:r>
                      </m:e>
                    </m:acc>
                    <m:r>
                      <m:rPr>
                        <m:nor/>
                      </m:rPr>
                      <a:rPr kumimoji="1" lang="zh-CN" altLang="en-US" sz="2400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m:t>、</m:t>
                    </m:r>
                    <m:acc>
                      <m:accPr>
                        <m:chr m:val="̅"/>
                        <m:ctrlPr>
                          <a:rPr kumimoji="1" lang="en-US" altLang="zh-CN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𝑪</m:t>
                        </m:r>
                      </m:e>
                    </m:acc>
                  </m:oMath>
                </a14:m>
                <a:r>
                  <a:rPr kumimoji="1" lang="zh-CN" altLang="en-US" sz="2400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中都为</a:t>
                </a:r>
                <a:r>
                  <a:rPr kumimoji="1" lang="en-US" altLang="zh-CN" sz="2400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kumimoji="1" lang="en-US" altLang="zh-CN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26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163" y="3535056"/>
                <a:ext cx="3383855" cy="462434"/>
              </a:xfrm>
              <a:prstGeom prst="rect">
                <a:avLst/>
              </a:prstGeom>
              <a:blipFill>
                <a:blip r:embed="rId5"/>
                <a:stretch>
                  <a:fillRect l="-541" t="-14474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8984347"/>
              </p:ext>
            </p:extLst>
          </p:nvPr>
        </p:nvGraphicFramePr>
        <p:xfrm>
          <a:off x="471567" y="4430720"/>
          <a:ext cx="39829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35">
                  <a:extLst>
                    <a:ext uri="{9D8B030D-6E8A-4147-A177-3AD203B41FA5}">
                      <a16:colId xmlns:a16="http://schemas.microsoft.com/office/drawing/2014/main" xmlns="" val="4256787411"/>
                    </a:ext>
                  </a:extLst>
                </a:gridCol>
                <a:gridCol w="995735">
                  <a:extLst>
                    <a:ext uri="{9D8B030D-6E8A-4147-A177-3AD203B41FA5}">
                      <a16:colId xmlns:a16="http://schemas.microsoft.com/office/drawing/2014/main" xmlns="" val="2500898382"/>
                    </a:ext>
                  </a:extLst>
                </a:gridCol>
                <a:gridCol w="995735">
                  <a:extLst>
                    <a:ext uri="{9D8B030D-6E8A-4147-A177-3AD203B41FA5}">
                      <a16:colId xmlns:a16="http://schemas.microsoft.com/office/drawing/2014/main" xmlns="" val="3058102518"/>
                    </a:ext>
                  </a:extLst>
                </a:gridCol>
                <a:gridCol w="995735">
                  <a:extLst>
                    <a:ext uri="{9D8B030D-6E8A-4147-A177-3AD203B41FA5}">
                      <a16:colId xmlns:a16="http://schemas.microsoft.com/office/drawing/2014/main" xmlns="" val="2354699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084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509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43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178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5509851"/>
                  </a:ext>
                </a:extLst>
              </a:tr>
            </a:tbl>
          </a:graphicData>
        </a:graphic>
      </p:graphicFrame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23850" y="4334098"/>
            <a:ext cx="4048125" cy="1604962"/>
            <a:chOff x="3323" y="1253"/>
            <a:chExt cx="2425" cy="1297"/>
          </a:xfrm>
        </p:grpSpPr>
        <p:sp>
          <p:nvSpPr>
            <p:cNvPr id="102" name="Line 94"/>
            <p:cNvSpPr>
              <a:spLocks noChangeShapeType="1"/>
            </p:cNvSpPr>
            <p:nvPr/>
          </p:nvSpPr>
          <p:spPr bwMode="auto">
            <a:xfrm>
              <a:off x="3528" y="1832"/>
              <a:ext cx="118" cy="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95"/>
            <p:cNvSpPr>
              <a:spLocks noChangeShapeType="1"/>
            </p:cNvSpPr>
            <p:nvPr/>
          </p:nvSpPr>
          <p:spPr bwMode="auto">
            <a:xfrm>
              <a:off x="3516" y="1819"/>
              <a:ext cx="40" cy="1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 flipH="1" flipV="1">
              <a:off x="3426" y="1730"/>
              <a:ext cx="200" cy="2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97"/>
            <p:cNvSpPr>
              <a:spLocks noChangeShapeType="1"/>
            </p:cNvSpPr>
            <p:nvPr/>
          </p:nvSpPr>
          <p:spPr bwMode="auto">
            <a:xfrm flipH="1">
              <a:off x="3556" y="1866"/>
              <a:ext cx="81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98"/>
            <p:cNvSpPr>
              <a:spLocks noChangeShapeType="1"/>
            </p:cNvSpPr>
            <p:nvPr/>
          </p:nvSpPr>
          <p:spPr bwMode="auto">
            <a:xfrm flipH="1">
              <a:off x="3479" y="1772"/>
              <a:ext cx="69" cy="1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9"/>
            <p:cNvSpPr>
              <a:spLocks/>
            </p:cNvSpPr>
            <p:nvPr/>
          </p:nvSpPr>
          <p:spPr bwMode="auto">
            <a:xfrm>
              <a:off x="3626" y="1968"/>
              <a:ext cx="63" cy="72"/>
            </a:xfrm>
            <a:custGeom>
              <a:avLst/>
              <a:gdLst>
                <a:gd name="T0" fmla="*/ 82 w 86"/>
                <a:gd name="T1" fmla="*/ 82 h 82"/>
                <a:gd name="T2" fmla="*/ 82 w 86"/>
                <a:gd name="T3" fmla="*/ 82 h 82"/>
                <a:gd name="T4" fmla="*/ 82 w 86"/>
                <a:gd name="T5" fmla="*/ 72 h 82"/>
                <a:gd name="T6" fmla="*/ 86 w 86"/>
                <a:gd name="T7" fmla="*/ 58 h 82"/>
                <a:gd name="T8" fmla="*/ 82 w 86"/>
                <a:gd name="T9" fmla="*/ 48 h 82"/>
                <a:gd name="T10" fmla="*/ 82 w 86"/>
                <a:gd name="T11" fmla="*/ 34 h 82"/>
                <a:gd name="T12" fmla="*/ 74 w 86"/>
                <a:gd name="T13" fmla="*/ 24 h 82"/>
                <a:gd name="T14" fmla="*/ 70 w 86"/>
                <a:gd name="T15" fmla="*/ 14 h 82"/>
                <a:gd name="T16" fmla="*/ 63 w 86"/>
                <a:gd name="T17" fmla="*/ 9 h 82"/>
                <a:gd name="T18" fmla="*/ 51 w 86"/>
                <a:gd name="T19" fmla="*/ 0 h 82"/>
                <a:gd name="T20" fmla="*/ 39 w 86"/>
                <a:gd name="T21" fmla="*/ 0 h 82"/>
                <a:gd name="T22" fmla="*/ 27 w 86"/>
                <a:gd name="T23" fmla="*/ 0 h 82"/>
                <a:gd name="T24" fmla="*/ 11 w 86"/>
                <a:gd name="T25" fmla="*/ 5 h 82"/>
                <a:gd name="T26" fmla="*/ 0 w 86"/>
                <a:gd name="T27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" h="82">
                  <a:moveTo>
                    <a:pt x="82" y="82"/>
                  </a:moveTo>
                  <a:lnTo>
                    <a:pt x="82" y="82"/>
                  </a:lnTo>
                  <a:lnTo>
                    <a:pt x="82" y="72"/>
                  </a:lnTo>
                  <a:lnTo>
                    <a:pt x="86" y="58"/>
                  </a:lnTo>
                  <a:lnTo>
                    <a:pt x="82" y="48"/>
                  </a:lnTo>
                  <a:lnTo>
                    <a:pt x="82" y="34"/>
                  </a:lnTo>
                  <a:lnTo>
                    <a:pt x="74" y="24"/>
                  </a:lnTo>
                  <a:lnTo>
                    <a:pt x="70" y="14"/>
                  </a:lnTo>
                  <a:lnTo>
                    <a:pt x="63" y="9"/>
                  </a:lnTo>
                  <a:lnTo>
                    <a:pt x="51" y="0"/>
                  </a:lnTo>
                  <a:lnTo>
                    <a:pt x="39" y="0"/>
                  </a:lnTo>
                  <a:lnTo>
                    <a:pt x="27" y="0"/>
                  </a:lnTo>
                  <a:lnTo>
                    <a:pt x="11" y="5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0"/>
            <p:cNvSpPr>
              <a:spLocks noChangeShapeType="1"/>
            </p:cNvSpPr>
            <p:nvPr/>
          </p:nvSpPr>
          <p:spPr bwMode="auto">
            <a:xfrm flipH="1">
              <a:off x="3479" y="1772"/>
              <a:ext cx="69" cy="1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1"/>
            <p:cNvSpPr>
              <a:spLocks/>
            </p:cNvSpPr>
            <p:nvPr/>
          </p:nvSpPr>
          <p:spPr bwMode="auto">
            <a:xfrm>
              <a:off x="3626" y="1964"/>
              <a:ext cx="63" cy="76"/>
            </a:xfrm>
            <a:custGeom>
              <a:avLst/>
              <a:gdLst>
                <a:gd name="T0" fmla="*/ 82 w 86"/>
                <a:gd name="T1" fmla="*/ 87 h 87"/>
                <a:gd name="T2" fmla="*/ 82 w 86"/>
                <a:gd name="T3" fmla="*/ 87 h 87"/>
                <a:gd name="T4" fmla="*/ 82 w 86"/>
                <a:gd name="T5" fmla="*/ 77 h 87"/>
                <a:gd name="T6" fmla="*/ 86 w 86"/>
                <a:gd name="T7" fmla="*/ 63 h 87"/>
                <a:gd name="T8" fmla="*/ 82 w 86"/>
                <a:gd name="T9" fmla="*/ 53 h 87"/>
                <a:gd name="T10" fmla="*/ 82 w 86"/>
                <a:gd name="T11" fmla="*/ 39 h 87"/>
                <a:gd name="T12" fmla="*/ 74 w 86"/>
                <a:gd name="T13" fmla="*/ 29 h 87"/>
                <a:gd name="T14" fmla="*/ 70 w 86"/>
                <a:gd name="T15" fmla="*/ 19 h 87"/>
                <a:gd name="T16" fmla="*/ 63 w 86"/>
                <a:gd name="T17" fmla="*/ 10 h 87"/>
                <a:gd name="T18" fmla="*/ 51 w 86"/>
                <a:gd name="T19" fmla="*/ 5 h 87"/>
                <a:gd name="T20" fmla="*/ 39 w 86"/>
                <a:gd name="T21" fmla="*/ 0 h 87"/>
                <a:gd name="T22" fmla="*/ 27 w 86"/>
                <a:gd name="T23" fmla="*/ 0 h 87"/>
                <a:gd name="T24" fmla="*/ 11 w 86"/>
                <a:gd name="T25" fmla="*/ 5 h 87"/>
                <a:gd name="T26" fmla="*/ 0 w 86"/>
                <a:gd name="T27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" h="87">
                  <a:moveTo>
                    <a:pt x="82" y="87"/>
                  </a:moveTo>
                  <a:lnTo>
                    <a:pt x="82" y="87"/>
                  </a:lnTo>
                  <a:lnTo>
                    <a:pt x="82" y="77"/>
                  </a:lnTo>
                  <a:lnTo>
                    <a:pt x="86" y="63"/>
                  </a:lnTo>
                  <a:lnTo>
                    <a:pt x="82" y="53"/>
                  </a:lnTo>
                  <a:lnTo>
                    <a:pt x="82" y="39"/>
                  </a:lnTo>
                  <a:lnTo>
                    <a:pt x="74" y="29"/>
                  </a:lnTo>
                  <a:lnTo>
                    <a:pt x="70" y="19"/>
                  </a:lnTo>
                  <a:lnTo>
                    <a:pt x="63" y="10"/>
                  </a:lnTo>
                  <a:lnTo>
                    <a:pt x="51" y="5"/>
                  </a:lnTo>
                  <a:lnTo>
                    <a:pt x="39" y="0"/>
                  </a:lnTo>
                  <a:lnTo>
                    <a:pt x="27" y="0"/>
                  </a:lnTo>
                  <a:lnTo>
                    <a:pt x="11" y="5"/>
                  </a:lnTo>
                  <a:lnTo>
                    <a:pt x="0" y="1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2"/>
            <p:cNvSpPr>
              <a:spLocks/>
            </p:cNvSpPr>
            <p:nvPr/>
          </p:nvSpPr>
          <p:spPr bwMode="auto">
            <a:xfrm>
              <a:off x="3684" y="2032"/>
              <a:ext cx="63" cy="76"/>
            </a:xfrm>
            <a:custGeom>
              <a:avLst/>
              <a:gdLst>
                <a:gd name="T0" fmla="*/ 4 w 87"/>
                <a:gd name="T1" fmla="*/ 0 h 87"/>
                <a:gd name="T2" fmla="*/ 4 w 87"/>
                <a:gd name="T3" fmla="*/ 5 h 87"/>
                <a:gd name="T4" fmla="*/ 0 w 87"/>
                <a:gd name="T5" fmla="*/ 15 h 87"/>
                <a:gd name="T6" fmla="*/ 0 w 87"/>
                <a:gd name="T7" fmla="*/ 24 h 87"/>
                <a:gd name="T8" fmla="*/ 0 w 87"/>
                <a:gd name="T9" fmla="*/ 39 h 87"/>
                <a:gd name="T10" fmla="*/ 4 w 87"/>
                <a:gd name="T11" fmla="*/ 49 h 87"/>
                <a:gd name="T12" fmla="*/ 8 w 87"/>
                <a:gd name="T13" fmla="*/ 58 h 87"/>
                <a:gd name="T14" fmla="*/ 16 w 87"/>
                <a:gd name="T15" fmla="*/ 68 h 87"/>
                <a:gd name="T16" fmla="*/ 24 w 87"/>
                <a:gd name="T17" fmla="*/ 78 h 87"/>
                <a:gd name="T18" fmla="*/ 32 w 87"/>
                <a:gd name="T19" fmla="*/ 82 h 87"/>
                <a:gd name="T20" fmla="*/ 47 w 87"/>
                <a:gd name="T21" fmla="*/ 87 h 87"/>
                <a:gd name="T22" fmla="*/ 59 w 87"/>
                <a:gd name="T23" fmla="*/ 87 h 87"/>
                <a:gd name="T24" fmla="*/ 75 w 87"/>
                <a:gd name="T25" fmla="*/ 82 h 87"/>
                <a:gd name="T26" fmla="*/ 87 w 87"/>
                <a:gd name="T27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87">
                  <a:moveTo>
                    <a:pt x="4" y="0"/>
                  </a:moveTo>
                  <a:lnTo>
                    <a:pt x="4" y="5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0" y="39"/>
                  </a:lnTo>
                  <a:lnTo>
                    <a:pt x="4" y="49"/>
                  </a:lnTo>
                  <a:lnTo>
                    <a:pt x="8" y="58"/>
                  </a:lnTo>
                  <a:lnTo>
                    <a:pt x="16" y="68"/>
                  </a:lnTo>
                  <a:lnTo>
                    <a:pt x="24" y="78"/>
                  </a:lnTo>
                  <a:lnTo>
                    <a:pt x="32" y="82"/>
                  </a:lnTo>
                  <a:lnTo>
                    <a:pt x="47" y="87"/>
                  </a:lnTo>
                  <a:lnTo>
                    <a:pt x="59" y="87"/>
                  </a:lnTo>
                  <a:lnTo>
                    <a:pt x="75" y="82"/>
                  </a:lnTo>
                  <a:lnTo>
                    <a:pt x="87" y="7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03"/>
            <p:cNvSpPr>
              <a:spLocks noChangeShapeType="1"/>
            </p:cNvSpPr>
            <p:nvPr/>
          </p:nvSpPr>
          <p:spPr bwMode="auto">
            <a:xfrm>
              <a:off x="3745" y="2091"/>
              <a:ext cx="83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04"/>
            <p:cNvSpPr>
              <a:spLocks/>
            </p:cNvSpPr>
            <p:nvPr/>
          </p:nvSpPr>
          <p:spPr bwMode="auto">
            <a:xfrm>
              <a:off x="3404" y="1709"/>
              <a:ext cx="34" cy="51"/>
            </a:xfrm>
            <a:custGeom>
              <a:avLst/>
              <a:gdLst>
                <a:gd name="T0" fmla="*/ 24 w 47"/>
                <a:gd name="T1" fmla="*/ 0 h 58"/>
                <a:gd name="T2" fmla="*/ 12 w 47"/>
                <a:gd name="T3" fmla="*/ 4 h 58"/>
                <a:gd name="T4" fmla="*/ 8 w 47"/>
                <a:gd name="T5" fmla="*/ 9 h 58"/>
                <a:gd name="T6" fmla="*/ 4 w 47"/>
                <a:gd name="T7" fmla="*/ 19 h 58"/>
                <a:gd name="T8" fmla="*/ 0 w 47"/>
                <a:gd name="T9" fmla="*/ 33 h 58"/>
                <a:gd name="T10" fmla="*/ 4 w 47"/>
                <a:gd name="T11" fmla="*/ 43 h 58"/>
                <a:gd name="T12" fmla="*/ 8 w 47"/>
                <a:gd name="T13" fmla="*/ 53 h 58"/>
                <a:gd name="T14" fmla="*/ 16 w 47"/>
                <a:gd name="T15" fmla="*/ 58 h 58"/>
                <a:gd name="T16" fmla="*/ 28 w 47"/>
                <a:gd name="T17" fmla="*/ 58 h 58"/>
                <a:gd name="T18" fmla="*/ 35 w 47"/>
                <a:gd name="T19" fmla="*/ 53 h 58"/>
                <a:gd name="T20" fmla="*/ 43 w 47"/>
                <a:gd name="T21" fmla="*/ 48 h 58"/>
                <a:gd name="T22" fmla="*/ 47 w 47"/>
                <a:gd name="T23" fmla="*/ 38 h 58"/>
                <a:gd name="T24" fmla="*/ 47 w 47"/>
                <a:gd name="T25" fmla="*/ 29 h 58"/>
                <a:gd name="T26" fmla="*/ 43 w 47"/>
                <a:gd name="T27" fmla="*/ 14 h 58"/>
                <a:gd name="T28" fmla="*/ 39 w 47"/>
                <a:gd name="T29" fmla="*/ 9 h 58"/>
                <a:gd name="T30" fmla="*/ 31 w 47"/>
                <a:gd name="T31" fmla="*/ 4 h 58"/>
                <a:gd name="T32" fmla="*/ 28 w 47"/>
                <a:gd name="T33" fmla="*/ 0 h 58"/>
                <a:gd name="T34" fmla="*/ 24 w 47"/>
                <a:gd name="T3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lnTo>
                    <a:pt x="12" y="4"/>
                  </a:lnTo>
                  <a:lnTo>
                    <a:pt x="8" y="9"/>
                  </a:lnTo>
                  <a:lnTo>
                    <a:pt x="4" y="19"/>
                  </a:lnTo>
                  <a:lnTo>
                    <a:pt x="0" y="33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8" y="58"/>
                  </a:lnTo>
                  <a:lnTo>
                    <a:pt x="35" y="53"/>
                  </a:lnTo>
                  <a:lnTo>
                    <a:pt x="43" y="48"/>
                  </a:lnTo>
                  <a:lnTo>
                    <a:pt x="47" y="38"/>
                  </a:lnTo>
                  <a:lnTo>
                    <a:pt x="47" y="29"/>
                  </a:lnTo>
                  <a:lnTo>
                    <a:pt x="43" y="14"/>
                  </a:lnTo>
                  <a:lnTo>
                    <a:pt x="39" y="9"/>
                  </a:lnTo>
                  <a:lnTo>
                    <a:pt x="31" y="4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05"/>
            <p:cNvSpPr>
              <a:spLocks/>
            </p:cNvSpPr>
            <p:nvPr/>
          </p:nvSpPr>
          <p:spPr bwMode="auto">
            <a:xfrm>
              <a:off x="3404" y="1709"/>
              <a:ext cx="34" cy="51"/>
            </a:xfrm>
            <a:custGeom>
              <a:avLst/>
              <a:gdLst>
                <a:gd name="T0" fmla="*/ 24 w 47"/>
                <a:gd name="T1" fmla="*/ 0 h 58"/>
                <a:gd name="T2" fmla="*/ 12 w 47"/>
                <a:gd name="T3" fmla="*/ 4 h 58"/>
                <a:gd name="T4" fmla="*/ 8 w 47"/>
                <a:gd name="T5" fmla="*/ 9 h 58"/>
                <a:gd name="T6" fmla="*/ 4 w 47"/>
                <a:gd name="T7" fmla="*/ 19 h 58"/>
                <a:gd name="T8" fmla="*/ 0 w 47"/>
                <a:gd name="T9" fmla="*/ 33 h 58"/>
                <a:gd name="T10" fmla="*/ 4 w 47"/>
                <a:gd name="T11" fmla="*/ 43 h 58"/>
                <a:gd name="T12" fmla="*/ 8 w 47"/>
                <a:gd name="T13" fmla="*/ 53 h 58"/>
                <a:gd name="T14" fmla="*/ 16 w 47"/>
                <a:gd name="T15" fmla="*/ 58 h 58"/>
                <a:gd name="T16" fmla="*/ 28 w 47"/>
                <a:gd name="T17" fmla="*/ 58 h 58"/>
                <a:gd name="T18" fmla="*/ 35 w 47"/>
                <a:gd name="T19" fmla="*/ 53 h 58"/>
                <a:gd name="T20" fmla="*/ 43 w 47"/>
                <a:gd name="T21" fmla="*/ 48 h 58"/>
                <a:gd name="T22" fmla="*/ 47 w 47"/>
                <a:gd name="T23" fmla="*/ 38 h 58"/>
                <a:gd name="T24" fmla="*/ 47 w 47"/>
                <a:gd name="T25" fmla="*/ 29 h 58"/>
                <a:gd name="T26" fmla="*/ 43 w 47"/>
                <a:gd name="T27" fmla="*/ 14 h 58"/>
                <a:gd name="T28" fmla="*/ 39 w 47"/>
                <a:gd name="T29" fmla="*/ 9 h 58"/>
                <a:gd name="T30" fmla="*/ 31 w 47"/>
                <a:gd name="T31" fmla="*/ 4 h 58"/>
                <a:gd name="T32" fmla="*/ 28 w 47"/>
                <a:gd name="T33" fmla="*/ 0 h 58"/>
                <a:gd name="T34" fmla="*/ 24 w 47"/>
                <a:gd name="T3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lnTo>
                    <a:pt x="12" y="4"/>
                  </a:lnTo>
                  <a:lnTo>
                    <a:pt x="8" y="9"/>
                  </a:lnTo>
                  <a:lnTo>
                    <a:pt x="4" y="19"/>
                  </a:lnTo>
                  <a:lnTo>
                    <a:pt x="0" y="33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8" y="58"/>
                  </a:lnTo>
                  <a:lnTo>
                    <a:pt x="35" y="53"/>
                  </a:lnTo>
                  <a:lnTo>
                    <a:pt x="43" y="48"/>
                  </a:lnTo>
                  <a:lnTo>
                    <a:pt x="47" y="38"/>
                  </a:lnTo>
                  <a:lnTo>
                    <a:pt x="47" y="29"/>
                  </a:lnTo>
                  <a:lnTo>
                    <a:pt x="43" y="14"/>
                  </a:lnTo>
                  <a:lnTo>
                    <a:pt x="39" y="9"/>
                  </a:lnTo>
                  <a:lnTo>
                    <a:pt x="31" y="4"/>
                  </a:lnTo>
                  <a:lnTo>
                    <a:pt x="28" y="0"/>
                  </a:lnTo>
                  <a:lnTo>
                    <a:pt x="24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06"/>
            <p:cNvSpPr>
              <a:spLocks/>
            </p:cNvSpPr>
            <p:nvPr/>
          </p:nvSpPr>
          <p:spPr bwMode="auto">
            <a:xfrm>
              <a:off x="3811" y="2156"/>
              <a:ext cx="34" cy="51"/>
            </a:xfrm>
            <a:custGeom>
              <a:avLst/>
              <a:gdLst>
                <a:gd name="T0" fmla="*/ 24 w 47"/>
                <a:gd name="T1" fmla="*/ 0 h 58"/>
                <a:gd name="T2" fmla="*/ 12 w 47"/>
                <a:gd name="T3" fmla="*/ 4 h 58"/>
                <a:gd name="T4" fmla="*/ 8 w 47"/>
                <a:gd name="T5" fmla="*/ 14 h 58"/>
                <a:gd name="T6" fmla="*/ 4 w 47"/>
                <a:gd name="T7" fmla="*/ 24 h 58"/>
                <a:gd name="T8" fmla="*/ 0 w 47"/>
                <a:gd name="T9" fmla="*/ 33 h 58"/>
                <a:gd name="T10" fmla="*/ 4 w 47"/>
                <a:gd name="T11" fmla="*/ 43 h 58"/>
                <a:gd name="T12" fmla="*/ 8 w 47"/>
                <a:gd name="T13" fmla="*/ 53 h 58"/>
                <a:gd name="T14" fmla="*/ 16 w 47"/>
                <a:gd name="T15" fmla="*/ 58 h 58"/>
                <a:gd name="T16" fmla="*/ 20 w 47"/>
                <a:gd name="T17" fmla="*/ 58 h 58"/>
                <a:gd name="T18" fmla="*/ 28 w 47"/>
                <a:gd name="T19" fmla="*/ 58 h 58"/>
                <a:gd name="T20" fmla="*/ 36 w 47"/>
                <a:gd name="T21" fmla="*/ 58 h 58"/>
                <a:gd name="T22" fmla="*/ 43 w 47"/>
                <a:gd name="T23" fmla="*/ 48 h 58"/>
                <a:gd name="T24" fmla="*/ 47 w 47"/>
                <a:gd name="T25" fmla="*/ 38 h 58"/>
                <a:gd name="T26" fmla="*/ 47 w 47"/>
                <a:gd name="T27" fmla="*/ 33 h 58"/>
                <a:gd name="T28" fmla="*/ 47 w 47"/>
                <a:gd name="T29" fmla="*/ 29 h 58"/>
                <a:gd name="T30" fmla="*/ 43 w 47"/>
                <a:gd name="T31" fmla="*/ 19 h 58"/>
                <a:gd name="T32" fmla="*/ 39 w 47"/>
                <a:gd name="T33" fmla="*/ 9 h 58"/>
                <a:gd name="T34" fmla="*/ 32 w 47"/>
                <a:gd name="T35" fmla="*/ 4 h 58"/>
                <a:gd name="T36" fmla="*/ 24 w 47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lnTo>
                    <a:pt x="12" y="4"/>
                  </a:lnTo>
                  <a:lnTo>
                    <a:pt x="8" y="14"/>
                  </a:lnTo>
                  <a:lnTo>
                    <a:pt x="4" y="24"/>
                  </a:lnTo>
                  <a:lnTo>
                    <a:pt x="0" y="33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8" y="58"/>
                  </a:lnTo>
                  <a:lnTo>
                    <a:pt x="36" y="58"/>
                  </a:lnTo>
                  <a:lnTo>
                    <a:pt x="43" y="48"/>
                  </a:lnTo>
                  <a:lnTo>
                    <a:pt x="47" y="38"/>
                  </a:lnTo>
                  <a:lnTo>
                    <a:pt x="47" y="33"/>
                  </a:lnTo>
                  <a:lnTo>
                    <a:pt x="47" y="29"/>
                  </a:lnTo>
                  <a:lnTo>
                    <a:pt x="43" y="19"/>
                  </a:lnTo>
                  <a:lnTo>
                    <a:pt x="39" y="9"/>
                  </a:lnTo>
                  <a:lnTo>
                    <a:pt x="32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107"/>
            <p:cNvSpPr>
              <a:spLocks/>
            </p:cNvSpPr>
            <p:nvPr/>
          </p:nvSpPr>
          <p:spPr bwMode="auto">
            <a:xfrm>
              <a:off x="3811" y="2156"/>
              <a:ext cx="34" cy="51"/>
            </a:xfrm>
            <a:custGeom>
              <a:avLst/>
              <a:gdLst>
                <a:gd name="T0" fmla="*/ 24 w 47"/>
                <a:gd name="T1" fmla="*/ 0 h 58"/>
                <a:gd name="T2" fmla="*/ 12 w 47"/>
                <a:gd name="T3" fmla="*/ 4 h 58"/>
                <a:gd name="T4" fmla="*/ 8 w 47"/>
                <a:gd name="T5" fmla="*/ 14 h 58"/>
                <a:gd name="T6" fmla="*/ 4 w 47"/>
                <a:gd name="T7" fmla="*/ 24 h 58"/>
                <a:gd name="T8" fmla="*/ 0 w 47"/>
                <a:gd name="T9" fmla="*/ 33 h 58"/>
                <a:gd name="T10" fmla="*/ 4 w 47"/>
                <a:gd name="T11" fmla="*/ 43 h 58"/>
                <a:gd name="T12" fmla="*/ 8 w 47"/>
                <a:gd name="T13" fmla="*/ 53 h 58"/>
                <a:gd name="T14" fmla="*/ 16 w 47"/>
                <a:gd name="T15" fmla="*/ 58 h 58"/>
                <a:gd name="T16" fmla="*/ 20 w 47"/>
                <a:gd name="T17" fmla="*/ 58 h 58"/>
                <a:gd name="T18" fmla="*/ 28 w 47"/>
                <a:gd name="T19" fmla="*/ 58 h 58"/>
                <a:gd name="T20" fmla="*/ 36 w 47"/>
                <a:gd name="T21" fmla="*/ 58 h 58"/>
                <a:gd name="T22" fmla="*/ 43 w 47"/>
                <a:gd name="T23" fmla="*/ 48 h 58"/>
                <a:gd name="T24" fmla="*/ 47 w 47"/>
                <a:gd name="T25" fmla="*/ 38 h 58"/>
                <a:gd name="T26" fmla="*/ 47 w 47"/>
                <a:gd name="T27" fmla="*/ 33 h 58"/>
                <a:gd name="T28" fmla="*/ 47 w 47"/>
                <a:gd name="T29" fmla="*/ 29 h 58"/>
                <a:gd name="T30" fmla="*/ 43 w 47"/>
                <a:gd name="T31" fmla="*/ 19 h 58"/>
                <a:gd name="T32" fmla="*/ 39 w 47"/>
                <a:gd name="T33" fmla="*/ 9 h 58"/>
                <a:gd name="T34" fmla="*/ 32 w 47"/>
                <a:gd name="T35" fmla="*/ 4 h 58"/>
                <a:gd name="T36" fmla="*/ 24 w 47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lnTo>
                    <a:pt x="12" y="4"/>
                  </a:lnTo>
                  <a:lnTo>
                    <a:pt x="8" y="14"/>
                  </a:lnTo>
                  <a:lnTo>
                    <a:pt x="4" y="24"/>
                  </a:lnTo>
                  <a:lnTo>
                    <a:pt x="0" y="33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8" y="58"/>
                  </a:lnTo>
                  <a:lnTo>
                    <a:pt x="36" y="58"/>
                  </a:lnTo>
                  <a:lnTo>
                    <a:pt x="43" y="48"/>
                  </a:lnTo>
                  <a:lnTo>
                    <a:pt x="47" y="38"/>
                  </a:lnTo>
                  <a:lnTo>
                    <a:pt x="47" y="33"/>
                  </a:lnTo>
                  <a:lnTo>
                    <a:pt x="47" y="29"/>
                  </a:lnTo>
                  <a:lnTo>
                    <a:pt x="43" y="19"/>
                  </a:lnTo>
                  <a:lnTo>
                    <a:pt x="39" y="9"/>
                  </a:lnTo>
                  <a:lnTo>
                    <a:pt x="32" y="4"/>
                  </a:lnTo>
                  <a:lnTo>
                    <a:pt x="24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08"/>
            <p:cNvSpPr>
              <a:spLocks noChangeShapeType="1"/>
            </p:cNvSpPr>
            <p:nvPr/>
          </p:nvSpPr>
          <p:spPr bwMode="auto">
            <a:xfrm flipV="1">
              <a:off x="3903" y="1526"/>
              <a:ext cx="1" cy="8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09"/>
            <p:cNvSpPr>
              <a:spLocks noChangeShapeType="1"/>
            </p:cNvSpPr>
            <p:nvPr/>
          </p:nvSpPr>
          <p:spPr bwMode="auto">
            <a:xfrm flipV="1">
              <a:off x="4385" y="1521"/>
              <a:ext cx="1" cy="8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0"/>
            <p:cNvSpPr>
              <a:spLocks noChangeShapeType="1"/>
            </p:cNvSpPr>
            <p:nvPr/>
          </p:nvSpPr>
          <p:spPr bwMode="auto">
            <a:xfrm flipV="1">
              <a:off x="4873" y="1513"/>
              <a:ext cx="1" cy="8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1"/>
            <p:cNvSpPr>
              <a:spLocks noChangeShapeType="1"/>
            </p:cNvSpPr>
            <p:nvPr/>
          </p:nvSpPr>
          <p:spPr bwMode="auto">
            <a:xfrm flipV="1">
              <a:off x="5393" y="1457"/>
              <a:ext cx="1" cy="7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auto">
            <a:xfrm>
              <a:off x="5356" y="1691"/>
              <a:ext cx="66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auto">
            <a:xfrm>
              <a:off x="5356" y="1691"/>
              <a:ext cx="66" cy="28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14"/>
            <p:cNvSpPr>
              <a:spLocks noChangeShapeType="1"/>
            </p:cNvSpPr>
            <p:nvPr/>
          </p:nvSpPr>
          <p:spPr bwMode="auto">
            <a:xfrm flipV="1">
              <a:off x="3424" y="1538"/>
              <a:ext cx="1" cy="8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15"/>
            <p:cNvSpPr>
              <a:spLocks noChangeShapeType="1"/>
            </p:cNvSpPr>
            <p:nvPr/>
          </p:nvSpPr>
          <p:spPr bwMode="auto">
            <a:xfrm flipH="1">
              <a:off x="3323" y="2181"/>
              <a:ext cx="24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16"/>
            <p:cNvSpPr>
              <a:spLocks/>
            </p:cNvSpPr>
            <p:nvPr/>
          </p:nvSpPr>
          <p:spPr bwMode="auto">
            <a:xfrm>
              <a:off x="5370" y="2151"/>
              <a:ext cx="35" cy="51"/>
            </a:xfrm>
            <a:custGeom>
              <a:avLst/>
              <a:gdLst>
                <a:gd name="T0" fmla="*/ 24 w 48"/>
                <a:gd name="T1" fmla="*/ 0 h 58"/>
                <a:gd name="T2" fmla="*/ 16 w 48"/>
                <a:gd name="T3" fmla="*/ 0 h 58"/>
                <a:gd name="T4" fmla="*/ 8 w 48"/>
                <a:gd name="T5" fmla="*/ 9 h 58"/>
                <a:gd name="T6" fmla="*/ 4 w 48"/>
                <a:gd name="T7" fmla="*/ 19 h 58"/>
                <a:gd name="T8" fmla="*/ 0 w 48"/>
                <a:gd name="T9" fmla="*/ 29 h 58"/>
                <a:gd name="T10" fmla="*/ 4 w 48"/>
                <a:gd name="T11" fmla="*/ 38 h 58"/>
                <a:gd name="T12" fmla="*/ 12 w 48"/>
                <a:gd name="T13" fmla="*/ 48 h 58"/>
                <a:gd name="T14" fmla="*/ 20 w 48"/>
                <a:gd name="T15" fmla="*/ 53 h 58"/>
                <a:gd name="T16" fmla="*/ 28 w 48"/>
                <a:gd name="T17" fmla="*/ 58 h 58"/>
                <a:gd name="T18" fmla="*/ 36 w 48"/>
                <a:gd name="T19" fmla="*/ 53 h 58"/>
                <a:gd name="T20" fmla="*/ 44 w 48"/>
                <a:gd name="T21" fmla="*/ 48 h 58"/>
                <a:gd name="T22" fmla="*/ 48 w 48"/>
                <a:gd name="T23" fmla="*/ 38 h 58"/>
                <a:gd name="T24" fmla="*/ 48 w 48"/>
                <a:gd name="T25" fmla="*/ 24 h 58"/>
                <a:gd name="T26" fmla="*/ 48 w 48"/>
                <a:gd name="T27" fmla="*/ 14 h 58"/>
                <a:gd name="T28" fmla="*/ 40 w 48"/>
                <a:gd name="T29" fmla="*/ 5 h 58"/>
                <a:gd name="T30" fmla="*/ 32 w 48"/>
                <a:gd name="T31" fmla="*/ 0 h 58"/>
                <a:gd name="T32" fmla="*/ 24 w 4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8">
                  <a:moveTo>
                    <a:pt x="24" y="0"/>
                  </a:moveTo>
                  <a:lnTo>
                    <a:pt x="16" y="0"/>
                  </a:lnTo>
                  <a:lnTo>
                    <a:pt x="8" y="9"/>
                  </a:lnTo>
                  <a:lnTo>
                    <a:pt x="4" y="19"/>
                  </a:lnTo>
                  <a:lnTo>
                    <a:pt x="0" y="29"/>
                  </a:lnTo>
                  <a:lnTo>
                    <a:pt x="4" y="38"/>
                  </a:lnTo>
                  <a:lnTo>
                    <a:pt x="12" y="48"/>
                  </a:lnTo>
                  <a:lnTo>
                    <a:pt x="20" y="53"/>
                  </a:lnTo>
                  <a:lnTo>
                    <a:pt x="28" y="58"/>
                  </a:lnTo>
                  <a:lnTo>
                    <a:pt x="36" y="53"/>
                  </a:lnTo>
                  <a:lnTo>
                    <a:pt x="44" y="48"/>
                  </a:lnTo>
                  <a:lnTo>
                    <a:pt x="48" y="38"/>
                  </a:lnTo>
                  <a:lnTo>
                    <a:pt x="48" y="24"/>
                  </a:lnTo>
                  <a:lnTo>
                    <a:pt x="48" y="14"/>
                  </a:lnTo>
                  <a:lnTo>
                    <a:pt x="40" y="5"/>
                  </a:lnTo>
                  <a:lnTo>
                    <a:pt x="3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17"/>
            <p:cNvSpPr>
              <a:spLocks/>
            </p:cNvSpPr>
            <p:nvPr/>
          </p:nvSpPr>
          <p:spPr bwMode="auto">
            <a:xfrm>
              <a:off x="5370" y="2151"/>
              <a:ext cx="35" cy="51"/>
            </a:xfrm>
            <a:custGeom>
              <a:avLst/>
              <a:gdLst>
                <a:gd name="T0" fmla="*/ 24 w 48"/>
                <a:gd name="T1" fmla="*/ 0 h 58"/>
                <a:gd name="T2" fmla="*/ 16 w 48"/>
                <a:gd name="T3" fmla="*/ 0 h 58"/>
                <a:gd name="T4" fmla="*/ 8 w 48"/>
                <a:gd name="T5" fmla="*/ 9 h 58"/>
                <a:gd name="T6" fmla="*/ 4 w 48"/>
                <a:gd name="T7" fmla="*/ 19 h 58"/>
                <a:gd name="T8" fmla="*/ 0 w 48"/>
                <a:gd name="T9" fmla="*/ 29 h 58"/>
                <a:gd name="T10" fmla="*/ 4 w 48"/>
                <a:gd name="T11" fmla="*/ 38 h 58"/>
                <a:gd name="T12" fmla="*/ 12 w 48"/>
                <a:gd name="T13" fmla="*/ 48 h 58"/>
                <a:gd name="T14" fmla="*/ 20 w 48"/>
                <a:gd name="T15" fmla="*/ 53 h 58"/>
                <a:gd name="T16" fmla="*/ 28 w 48"/>
                <a:gd name="T17" fmla="*/ 58 h 58"/>
                <a:gd name="T18" fmla="*/ 36 w 48"/>
                <a:gd name="T19" fmla="*/ 53 h 58"/>
                <a:gd name="T20" fmla="*/ 44 w 48"/>
                <a:gd name="T21" fmla="*/ 48 h 58"/>
                <a:gd name="T22" fmla="*/ 48 w 48"/>
                <a:gd name="T23" fmla="*/ 38 h 58"/>
                <a:gd name="T24" fmla="*/ 48 w 48"/>
                <a:gd name="T25" fmla="*/ 24 h 58"/>
                <a:gd name="T26" fmla="*/ 48 w 48"/>
                <a:gd name="T27" fmla="*/ 14 h 58"/>
                <a:gd name="T28" fmla="*/ 40 w 48"/>
                <a:gd name="T29" fmla="*/ 5 h 58"/>
                <a:gd name="T30" fmla="*/ 32 w 48"/>
                <a:gd name="T31" fmla="*/ 0 h 58"/>
                <a:gd name="T32" fmla="*/ 24 w 4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8">
                  <a:moveTo>
                    <a:pt x="24" y="0"/>
                  </a:moveTo>
                  <a:lnTo>
                    <a:pt x="16" y="0"/>
                  </a:lnTo>
                  <a:lnTo>
                    <a:pt x="8" y="9"/>
                  </a:lnTo>
                  <a:lnTo>
                    <a:pt x="4" y="19"/>
                  </a:lnTo>
                  <a:lnTo>
                    <a:pt x="0" y="29"/>
                  </a:lnTo>
                  <a:lnTo>
                    <a:pt x="4" y="38"/>
                  </a:lnTo>
                  <a:lnTo>
                    <a:pt x="12" y="48"/>
                  </a:lnTo>
                  <a:lnTo>
                    <a:pt x="20" y="53"/>
                  </a:lnTo>
                  <a:lnTo>
                    <a:pt x="28" y="58"/>
                  </a:lnTo>
                  <a:lnTo>
                    <a:pt x="36" y="53"/>
                  </a:lnTo>
                  <a:lnTo>
                    <a:pt x="44" y="48"/>
                  </a:lnTo>
                  <a:lnTo>
                    <a:pt x="48" y="38"/>
                  </a:lnTo>
                  <a:lnTo>
                    <a:pt x="48" y="24"/>
                  </a:lnTo>
                  <a:lnTo>
                    <a:pt x="48" y="14"/>
                  </a:lnTo>
                  <a:lnTo>
                    <a:pt x="40" y="5"/>
                  </a:lnTo>
                  <a:lnTo>
                    <a:pt x="32" y="0"/>
                  </a:lnTo>
                  <a:lnTo>
                    <a:pt x="24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18"/>
            <p:cNvSpPr>
              <a:spLocks noChangeArrowheads="1"/>
            </p:cNvSpPr>
            <p:nvPr/>
          </p:nvSpPr>
          <p:spPr bwMode="auto">
            <a:xfrm>
              <a:off x="5473" y="2296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9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27" name="Rectangle 119"/>
            <p:cNvSpPr>
              <a:spLocks noChangeArrowheads="1"/>
            </p:cNvSpPr>
            <p:nvPr/>
          </p:nvSpPr>
          <p:spPr bwMode="auto">
            <a:xfrm>
              <a:off x="5520" y="2266"/>
              <a:ext cx="9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28" name="Rectangle 120"/>
            <p:cNvSpPr>
              <a:spLocks noChangeArrowheads="1"/>
            </p:cNvSpPr>
            <p:nvPr/>
          </p:nvSpPr>
          <p:spPr bwMode="auto">
            <a:xfrm>
              <a:off x="5581" y="2266"/>
              <a:ext cx="4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29" name="Rectangle 121"/>
            <p:cNvSpPr>
              <a:spLocks noChangeArrowheads="1"/>
            </p:cNvSpPr>
            <p:nvPr/>
          </p:nvSpPr>
          <p:spPr bwMode="auto">
            <a:xfrm>
              <a:off x="5289" y="1261"/>
              <a:ext cx="10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0" name="Rectangle 122"/>
            <p:cNvSpPr>
              <a:spLocks noChangeArrowheads="1"/>
            </p:cNvSpPr>
            <p:nvPr/>
          </p:nvSpPr>
          <p:spPr bwMode="auto">
            <a:xfrm>
              <a:off x="5356" y="1338"/>
              <a:ext cx="15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5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1" name="Rectangle 123"/>
            <p:cNvSpPr>
              <a:spLocks noChangeArrowheads="1"/>
            </p:cNvSpPr>
            <p:nvPr/>
          </p:nvSpPr>
          <p:spPr bwMode="auto">
            <a:xfrm>
              <a:off x="5454" y="1266"/>
              <a:ext cx="4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2" name="Rectangle 124"/>
            <p:cNvSpPr>
              <a:spLocks noChangeArrowheads="1"/>
            </p:cNvSpPr>
            <p:nvPr/>
          </p:nvSpPr>
          <p:spPr bwMode="auto">
            <a:xfrm>
              <a:off x="3395" y="1253"/>
              <a:ext cx="10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3" name="Rectangle 125"/>
            <p:cNvSpPr>
              <a:spLocks noChangeArrowheads="1"/>
            </p:cNvSpPr>
            <p:nvPr/>
          </p:nvSpPr>
          <p:spPr bwMode="auto">
            <a:xfrm>
              <a:off x="3462" y="1253"/>
              <a:ext cx="4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4" name="Rectangle 126"/>
            <p:cNvSpPr>
              <a:spLocks noChangeArrowheads="1"/>
            </p:cNvSpPr>
            <p:nvPr/>
          </p:nvSpPr>
          <p:spPr bwMode="auto">
            <a:xfrm>
              <a:off x="3875" y="1257"/>
              <a:ext cx="10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5" name="Rectangle 127"/>
            <p:cNvSpPr>
              <a:spLocks noChangeArrowheads="1"/>
            </p:cNvSpPr>
            <p:nvPr/>
          </p:nvSpPr>
          <p:spPr bwMode="auto">
            <a:xfrm>
              <a:off x="3941" y="1257"/>
              <a:ext cx="4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6" name="Rectangle 128"/>
            <p:cNvSpPr>
              <a:spLocks noChangeArrowheads="1"/>
            </p:cNvSpPr>
            <p:nvPr/>
          </p:nvSpPr>
          <p:spPr bwMode="auto">
            <a:xfrm>
              <a:off x="4354" y="1253"/>
              <a:ext cx="11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7" name="Rectangle 129"/>
            <p:cNvSpPr>
              <a:spLocks noChangeArrowheads="1"/>
            </p:cNvSpPr>
            <p:nvPr/>
          </p:nvSpPr>
          <p:spPr bwMode="auto">
            <a:xfrm>
              <a:off x="4426" y="1253"/>
              <a:ext cx="4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8" name="Rectangle 130"/>
            <p:cNvSpPr>
              <a:spLocks noChangeArrowheads="1"/>
            </p:cNvSpPr>
            <p:nvPr/>
          </p:nvSpPr>
          <p:spPr bwMode="auto">
            <a:xfrm>
              <a:off x="4818" y="1253"/>
              <a:ext cx="12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39" name="Rectangle 131"/>
            <p:cNvSpPr>
              <a:spLocks noChangeArrowheads="1"/>
            </p:cNvSpPr>
            <p:nvPr/>
          </p:nvSpPr>
          <p:spPr bwMode="auto">
            <a:xfrm>
              <a:off x="4897" y="1253"/>
              <a:ext cx="4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23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40" name="Line 132"/>
            <p:cNvSpPr>
              <a:spLocks noChangeShapeType="1"/>
            </p:cNvSpPr>
            <p:nvPr/>
          </p:nvSpPr>
          <p:spPr bwMode="auto">
            <a:xfrm flipH="1" flipV="1">
              <a:off x="3906" y="1742"/>
              <a:ext cx="199" cy="2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33"/>
            <p:cNvSpPr>
              <a:spLocks noChangeShapeType="1"/>
            </p:cNvSpPr>
            <p:nvPr/>
          </p:nvSpPr>
          <p:spPr bwMode="auto">
            <a:xfrm>
              <a:off x="4224" y="2096"/>
              <a:ext cx="83" cy="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34"/>
            <p:cNvSpPr>
              <a:spLocks/>
            </p:cNvSpPr>
            <p:nvPr/>
          </p:nvSpPr>
          <p:spPr bwMode="auto">
            <a:xfrm>
              <a:off x="3883" y="1712"/>
              <a:ext cx="35" cy="51"/>
            </a:xfrm>
            <a:custGeom>
              <a:avLst/>
              <a:gdLst>
                <a:gd name="T0" fmla="*/ 20 w 48"/>
                <a:gd name="T1" fmla="*/ 0 h 58"/>
                <a:gd name="T2" fmla="*/ 12 w 48"/>
                <a:gd name="T3" fmla="*/ 5 h 58"/>
                <a:gd name="T4" fmla="*/ 4 w 48"/>
                <a:gd name="T5" fmla="*/ 10 h 58"/>
                <a:gd name="T6" fmla="*/ 0 w 48"/>
                <a:gd name="T7" fmla="*/ 20 h 58"/>
                <a:gd name="T8" fmla="*/ 0 w 48"/>
                <a:gd name="T9" fmla="*/ 25 h 58"/>
                <a:gd name="T10" fmla="*/ 0 w 48"/>
                <a:gd name="T11" fmla="*/ 29 h 58"/>
                <a:gd name="T12" fmla="*/ 4 w 48"/>
                <a:gd name="T13" fmla="*/ 44 h 58"/>
                <a:gd name="T14" fmla="*/ 8 w 48"/>
                <a:gd name="T15" fmla="*/ 49 h 58"/>
                <a:gd name="T16" fmla="*/ 16 w 48"/>
                <a:gd name="T17" fmla="*/ 54 h 58"/>
                <a:gd name="T18" fmla="*/ 24 w 48"/>
                <a:gd name="T19" fmla="*/ 58 h 58"/>
                <a:gd name="T20" fmla="*/ 36 w 48"/>
                <a:gd name="T21" fmla="*/ 54 h 58"/>
                <a:gd name="T22" fmla="*/ 40 w 48"/>
                <a:gd name="T23" fmla="*/ 49 h 58"/>
                <a:gd name="T24" fmla="*/ 48 w 48"/>
                <a:gd name="T25" fmla="*/ 39 h 58"/>
                <a:gd name="T26" fmla="*/ 48 w 48"/>
                <a:gd name="T27" fmla="*/ 25 h 58"/>
                <a:gd name="T28" fmla="*/ 44 w 48"/>
                <a:gd name="T29" fmla="*/ 15 h 58"/>
                <a:gd name="T30" fmla="*/ 40 w 48"/>
                <a:gd name="T31" fmla="*/ 5 h 58"/>
                <a:gd name="T32" fmla="*/ 32 w 48"/>
                <a:gd name="T33" fmla="*/ 0 h 58"/>
                <a:gd name="T34" fmla="*/ 28 w 48"/>
                <a:gd name="T35" fmla="*/ 0 h 58"/>
                <a:gd name="T36" fmla="*/ 20 w 48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58">
                  <a:moveTo>
                    <a:pt x="20" y="0"/>
                  </a:moveTo>
                  <a:lnTo>
                    <a:pt x="12" y="5"/>
                  </a:lnTo>
                  <a:lnTo>
                    <a:pt x="4" y="1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4" y="44"/>
                  </a:lnTo>
                  <a:lnTo>
                    <a:pt x="8" y="49"/>
                  </a:lnTo>
                  <a:lnTo>
                    <a:pt x="16" y="54"/>
                  </a:lnTo>
                  <a:lnTo>
                    <a:pt x="24" y="58"/>
                  </a:lnTo>
                  <a:lnTo>
                    <a:pt x="36" y="54"/>
                  </a:lnTo>
                  <a:lnTo>
                    <a:pt x="40" y="49"/>
                  </a:lnTo>
                  <a:lnTo>
                    <a:pt x="48" y="39"/>
                  </a:lnTo>
                  <a:lnTo>
                    <a:pt x="48" y="25"/>
                  </a:lnTo>
                  <a:lnTo>
                    <a:pt x="44" y="15"/>
                  </a:lnTo>
                  <a:lnTo>
                    <a:pt x="40" y="5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35"/>
            <p:cNvSpPr>
              <a:spLocks/>
            </p:cNvSpPr>
            <p:nvPr/>
          </p:nvSpPr>
          <p:spPr bwMode="auto">
            <a:xfrm>
              <a:off x="3883" y="1712"/>
              <a:ext cx="35" cy="51"/>
            </a:xfrm>
            <a:custGeom>
              <a:avLst/>
              <a:gdLst>
                <a:gd name="T0" fmla="*/ 20 w 48"/>
                <a:gd name="T1" fmla="*/ 0 h 58"/>
                <a:gd name="T2" fmla="*/ 12 w 48"/>
                <a:gd name="T3" fmla="*/ 5 h 58"/>
                <a:gd name="T4" fmla="*/ 4 w 48"/>
                <a:gd name="T5" fmla="*/ 10 h 58"/>
                <a:gd name="T6" fmla="*/ 0 w 48"/>
                <a:gd name="T7" fmla="*/ 20 h 58"/>
                <a:gd name="T8" fmla="*/ 0 w 48"/>
                <a:gd name="T9" fmla="*/ 25 h 58"/>
                <a:gd name="T10" fmla="*/ 0 w 48"/>
                <a:gd name="T11" fmla="*/ 29 h 58"/>
                <a:gd name="T12" fmla="*/ 4 w 48"/>
                <a:gd name="T13" fmla="*/ 44 h 58"/>
                <a:gd name="T14" fmla="*/ 8 w 48"/>
                <a:gd name="T15" fmla="*/ 49 h 58"/>
                <a:gd name="T16" fmla="*/ 16 w 48"/>
                <a:gd name="T17" fmla="*/ 54 h 58"/>
                <a:gd name="T18" fmla="*/ 24 w 48"/>
                <a:gd name="T19" fmla="*/ 58 h 58"/>
                <a:gd name="T20" fmla="*/ 36 w 48"/>
                <a:gd name="T21" fmla="*/ 54 h 58"/>
                <a:gd name="T22" fmla="*/ 40 w 48"/>
                <a:gd name="T23" fmla="*/ 49 h 58"/>
                <a:gd name="T24" fmla="*/ 48 w 48"/>
                <a:gd name="T25" fmla="*/ 39 h 58"/>
                <a:gd name="T26" fmla="*/ 48 w 48"/>
                <a:gd name="T27" fmla="*/ 25 h 58"/>
                <a:gd name="T28" fmla="*/ 44 w 48"/>
                <a:gd name="T29" fmla="*/ 15 h 58"/>
                <a:gd name="T30" fmla="*/ 40 w 48"/>
                <a:gd name="T31" fmla="*/ 5 h 58"/>
                <a:gd name="T32" fmla="*/ 32 w 48"/>
                <a:gd name="T33" fmla="*/ 0 h 58"/>
                <a:gd name="T34" fmla="*/ 28 w 48"/>
                <a:gd name="T35" fmla="*/ 0 h 58"/>
                <a:gd name="T36" fmla="*/ 20 w 48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58">
                  <a:moveTo>
                    <a:pt x="20" y="0"/>
                  </a:moveTo>
                  <a:lnTo>
                    <a:pt x="12" y="5"/>
                  </a:lnTo>
                  <a:lnTo>
                    <a:pt x="4" y="1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4" y="44"/>
                  </a:lnTo>
                  <a:lnTo>
                    <a:pt x="8" y="49"/>
                  </a:lnTo>
                  <a:lnTo>
                    <a:pt x="16" y="54"/>
                  </a:lnTo>
                  <a:lnTo>
                    <a:pt x="24" y="58"/>
                  </a:lnTo>
                  <a:lnTo>
                    <a:pt x="36" y="54"/>
                  </a:lnTo>
                  <a:lnTo>
                    <a:pt x="40" y="49"/>
                  </a:lnTo>
                  <a:lnTo>
                    <a:pt x="48" y="39"/>
                  </a:lnTo>
                  <a:lnTo>
                    <a:pt x="48" y="25"/>
                  </a:lnTo>
                  <a:lnTo>
                    <a:pt x="44" y="15"/>
                  </a:lnTo>
                  <a:lnTo>
                    <a:pt x="40" y="5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36"/>
            <p:cNvSpPr>
              <a:spLocks/>
            </p:cNvSpPr>
            <p:nvPr/>
          </p:nvSpPr>
          <p:spPr bwMode="auto">
            <a:xfrm>
              <a:off x="4290" y="2159"/>
              <a:ext cx="35" cy="51"/>
            </a:xfrm>
            <a:custGeom>
              <a:avLst/>
              <a:gdLst>
                <a:gd name="T0" fmla="*/ 23 w 47"/>
                <a:gd name="T1" fmla="*/ 0 h 58"/>
                <a:gd name="T2" fmla="*/ 11 w 47"/>
                <a:gd name="T3" fmla="*/ 5 h 58"/>
                <a:gd name="T4" fmla="*/ 7 w 47"/>
                <a:gd name="T5" fmla="*/ 10 h 58"/>
                <a:gd name="T6" fmla="*/ 0 w 47"/>
                <a:gd name="T7" fmla="*/ 20 h 58"/>
                <a:gd name="T8" fmla="*/ 0 w 47"/>
                <a:gd name="T9" fmla="*/ 34 h 58"/>
                <a:gd name="T10" fmla="*/ 3 w 47"/>
                <a:gd name="T11" fmla="*/ 44 h 58"/>
                <a:gd name="T12" fmla="*/ 7 w 47"/>
                <a:gd name="T13" fmla="*/ 54 h 58"/>
                <a:gd name="T14" fmla="*/ 15 w 47"/>
                <a:gd name="T15" fmla="*/ 58 h 58"/>
                <a:gd name="T16" fmla="*/ 19 w 47"/>
                <a:gd name="T17" fmla="*/ 58 h 58"/>
                <a:gd name="T18" fmla="*/ 23 w 47"/>
                <a:gd name="T19" fmla="*/ 58 h 58"/>
                <a:gd name="T20" fmla="*/ 35 w 47"/>
                <a:gd name="T21" fmla="*/ 54 h 58"/>
                <a:gd name="T22" fmla="*/ 43 w 47"/>
                <a:gd name="T23" fmla="*/ 49 h 58"/>
                <a:gd name="T24" fmla="*/ 47 w 47"/>
                <a:gd name="T25" fmla="*/ 39 h 58"/>
                <a:gd name="T26" fmla="*/ 47 w 47"/>
                <a:gd name="T27" fmla="*/ 29 h 58"/>
                <a:gd name="T28" fmla="*/ 43 w 47"/>
                <a:gd name="T29" fmla="*/ 15 h 58"/>
                <a:gd name="T30" fmla="*/ 39 w 47"/>
                <a:gd name="T31" fmla="*/ 10 h 58"/>
                <a:gd name="T32" fmla="*/ 31 w 47"/>
                <a:gd name="T33" fmla="*/ 0 h 58"/>
                <a:gd name="T34" fmla="*/ 23 w 47"/>
                <a:gd name="T3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58">
                  <a:moveTo>
                    <a:pt x="23" y="0"/>
                  </a:moveTo>
                  <a:lnTo>
                    <a:pt x="11" y="5"/>
                  </a:lnTo>
                  <a:lnTo>
                    <a:pt x="7" y="10"/>
                  </a:lnTo>
                  <a:lnTo>
                    <a:pt x="0" y="20"/>
                  </a:lnTo>
                  <a:lnTo>
                    <a:pt x="0" y="34"/>
                  </a:lnTo>
                  <a:lnTo>
                    <a:pt x="3" y="44"/>
                  </a:lnTo>
                  <a:lnTo>
                    <a:pt x="7" y="54"/>
                  </a:lnTo>
                  <a:lnTo>
                    <a:pt x="15" y="58"/>
                  </a:lnTo>
                  <a:lnTo>
                    <a:pt x="19" y="58"/>
                  </a:lnTo>
                  <a:lnTo>
                    <a:pt x="23" y="58"/>
                  </a:lnTo>
                  <a:lnTo>
                    <a:pt x="35" y="54"/>
                  </a:lnTo>
                  <a:lnTo>
                    <a:pt x="43" y="49"/>
                  </a:lnTo>
                  <a:lnTo>
                    <a:pt x="47" y="39"/>
                  </a:lnTo>
                  <a:lnTo>
                    <a:pt x="47" y="29"/>
                  </a:lnTo>
                  <a:lnTo>
                    <a:pt x="43" y="15"/>
                  </a:lnTo>
                  <a:lnTo>
                    <a:pt x="39" y="10"/>
                  </a:lnTo>
                  <a:lnTo>
                    <a:pt x="3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37"/>
            <p:cNvSpPr>
              <a:spLocks/>
            </p:cNvSpPr>
            <p:nvPr/>
          </p:nvSpPr>
          <p:spPr bwMode="auto">
            <a:xfrm>
              <a:off x="4290" y="2159"/>
              <a:ext cx="35" cy="51"/>
            </a:xfrm>
            <a:custGeom>
              <a:avLst/>
              <a:gdLst>
                <a:gd name="T0" fmla="*/ 23 w 47"/>
                <a:gd name="T1" fmla="*/ 0 h 58"/>
                <a:gd name="T2" fmla="*/ 11 w 47"/>
                <a:gd name="T3" fmla="*/ 5 h 58"/>
                <a:gd name="T4" fmla="*/ 7 w 47"/>
                <a:gd name="T5" fmla="*/ 10 h 58"/>
                <a:gd name="T6" fmla="*/ 0 w 47"/>
                <a:gd name="T7" fmla="*/ 20 h 58"/>
                <a:gd name="T8" fmla="*/ 0 w 47"/>
                <a:gd name="T9" fmla="*/ 34 h 58"/>
                <a:gd name="T10" fmla="*/ 3 w 47"/>
                <a:gd name="T11" fmla="*/ 44 h 58"/>
                <a:gd name="T12" fmla="*/ 7 w 47"/>
                <a:gd name="T13" fmla="*/ 54 h 58"/>
                <a:gd name="T14" fmla="*/ 15 w 47"/>
                <a:gd name="T15" fmla="*/ 58 h 58"/>
                <a:gd name="T16" fmla="*/ 19 w 47"/>
                <a:gd name="T17" fmla="*/ 58 h 58"/>
                <a:gd name="T18" fmla="*/ 23 w 47"/>
                <a:gd name="T19" fmla="*/ 58 h 58"/>
                <a:gd name="T20" fmla="*/ 35 w 47"/>
                <a:gd name="T21" fmla="*/ 54 h 58"/>
                <a:gd name="T22" fmla="*/ 43 w 47"/>
                <a:gd name="T23" fmla="*/ 49 h 58"/>
                <a:gd name="T24" fmla="*/ 47 w 47"/>
                <a:gd name="T25" fmla="*/ 39 h 58"/>
                <a:gd name="T26" fmla="*/ 47 w 47"/>
                <a:gd name="T27" fmla="*/ 29 h 58"/>
                <a:gd name="T28" fmla="*/ 43 w 47"/>
                <a:gd name="T29" fmla="*/ 15 h 58"/>
                <a:gd name="T30" fmla="*/ 39 w 47"/>
                <a:gd name="T31" fmla="*/ 10 h 58"/>
                <a:gd name="T32" fmla="*/ 31 w 47"/>
                <a:gd name="T33" fmla="*/ 0 h 58"/>
                <a:gd name="T34" fmla="*/ 23 w 47"/>
                <a:gd name="T3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58">
                  <a:moveTo>
                    <a:pt x="23" y="0"/>
                  </a:moveTo>
                  <a:lnTo>
                    <a:pt x="11" y="5"/>
                  </a:lnTo>
                  <a:lnTo>
                    <a:pt x="7" y="10"/>
                  </a:lnTo>
                  <a:lnTo>
                    <a:pt x="0" y="20"/>
                  </a:lnTo>
                  <a:lnTo>
                    <a:pt x="0" y="34"/>
                  </a:lnTo>
                  <a:lnTo>
                    <a:pt x="3" y="44"/>
                  </a:lnTo>
                  <a:lnTo>
                    <a:pt x="7" y="54"/>
                  </a:lnTo>
                  <a:lnTo>
                    <a:pt x="15" y="58"/>
                  </a:lnTo>
                  <a:lnTo>
                    <a:pt x="19" y="58"/>
                  </a:lnTo>
                  <a:lnTo>
                    <a:pt x="23" y="58"/>
                  </a:lnTo>
                  <a:lnTo>
                    <a:pt x="35" y="54"/>
                  </a:lnTo>
                  <a:lnTo>
                    <a:pt x="43" y="49"/>
                  </a:lnTo>
                  <a:lnTo>
                    <a:pt x="47" y="39"/>
                  </a:lnTo>
                  <a:lnTo>
                    <a:pt x="47" y="29"/>
                  </a:lnTo>
                  <a:lnTo>
                    <a:pt x="43" y="15"/>
                  </a:lnTo>
                  <a:lnTo>
                    <a:pt x="39" y="10"/>
                  </a:lnTo>
                  <a:lnTo>
                    <a:pt x="31" y="0"/>
                  </a:lnTo>
                  <a:lnTo>
                    <a:pt x="23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38"/>
            <p:cNvSpPr>
              <a:spLocks noChangeShapeType="1"/>
            </p:cNvSpPr>
            <p:nvPr/>
          </p:nvSpPr>
          <p:spPr bwMode="auto">
            <a:xfrm flipH="1" flipV="1">
              <a:off x="4391" y="1730"/>
              <a:ext cx="213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39"/>
            <p:cNvSpPr>
              <a:spLocks/>
            </p:cNvSpPr>
            <p:nvPr/>
          </p:nvSpPr>
          <p:spPr bwMode="auto">
            <a:xfrm>
              <a:off x="4590" y="1955"/>
              <a:ext cx="61" cy="77"/>
            </a:xfrm>
            <a:custGeom>
              <a:avLst/>
              <a:gdLst>
                <a:gd name="T0" fmla="*/ 79 w 83"/>
                <a:gd name="T1" fmla="*/ 87 h 87"/>
                <a:gd name="T2" fmla="*/ 79 w 83"/>
                <a:gd name="T3" fmla="*/ 87 h 87"/>
                <a:gd name="T4" fmla="*/ 83 w 83"/>
                <a:gd name="T5" fmla="*/ 73 h 87"/>
                <a:gd name="T6" fmla="*/ 83 w 83"/>
                <a:gd name="T7" fmla="*/ 63 h 87"/>
                <a:gd name="T8" fmla="*/ 83 w 83"/>
                <a:gd name="T9" fmla="*/ 49 h 87"/>
                <a:gd name="T10" fmla="*/ 79 w 83"/>
                <a:gd name="T11" fmla="*/ 39 h 87"/>
                <a:gd name="T12" fmla="*/ 75 w 83"/>
                <a:gd name="T13" fmla="*/ 29 h 87"/>
                <a:gd name="T14" fmla="*/ 67 w 83"/>
                <a:gd name="T15" fmla="*/ 20 h 87"/>
                <a:gd name="T16" fmla="*/ 59 w 83"/>
                <a:gd name="T17" fmla="*/ 10 h 87"/>
                <a:gd name="T18" fmla="*/ 51 w 83"/>
                <a:gd name="T19" fmla="*/ 5 h 87"/>
                <a:gd name="T20" fmla="*/ 36 w 83"/>
                <a:gd name="T21" fmla="*/ 0 h 87"/>
                <a:gd name="T22" fmla="*/ 24 w 83"/>
                <a:gd name="T23" fmla="*/ 0 h 87"/>
                <a:gd name="T24" fmla="*/ 12 w 83"/>
                <a:gd name="T25" fmla="*/ 5 h 87"/>
                <a:gd name="T26" fmla="*/ 0 w 83"/>
                <a:gd name="T27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7">
                  <a:moveTo>
                    <a:pt x="79" y="87"/>
                  </a:moveTo>
                  <a:lnTo>
                    <a:pt x="79" y="87"/>
                  </a:lnTo>
                  <a:lnTo>
                    <a:pt x="83" y="73"/>
                  </a:lnTo>
                  <a:lnTo>
                    <a:pt x="83" y="63"/>
                  </a:lnTo>
                  <a:lnTo>
                    <a:pt x="83" y="49"/>
                  </a:lnTo>
                  <a:lnTo>
                    <a:pt x="79" y="39"/>
                  </a:lnTo>
                  <a:lnTo>
                    <a:pt x="75" y="29"/>
                  </a:lnTo>
                  <a:lnTo>
                    <a:pt x="67" y="20"/>
                  </a:lnTo>
                  <a:lnTo>
                    <a:pt x="59" y="10"/>
                  </a:lnTo>
                  <a:lnTo>
                    <a:pt x="51" y="5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12" y="5"/>
                  </a:lnTo>
                  <a:lnTo>
                    <a:pt x="0" y="1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0"/>
            <p:cNvSpPr>
              <a:spLocks/>
            </p:cNvSpPr>
            <p:nvPr/>
          </p:nvSpPr>
          <p:spPr bwMode="auto">
            <a:xfrm>
              <a:off x="4645" y="2024"/>
              <a:ext cx="64" cy="76"/>
            </a:xfrm>
            <a:custGeom>
              <a:avLst/>
              <a:gdLst>
                <a:gd name="T0" fmla="*/ 4 w 86"/>
                <a:gd name="T1" fmla="*/ 0 h 87"/>
                <a:gd name="T2" fmla="*/ 4 w 86"/>
                <a:gd name="T3" fmla="*/ 0 h 87"/>
                <a:gd name="T4" fmla="*/ 4 w 86"/>
                <a:gd name="T5" fmla="*/ 14 h 87"/>
                <a:gd name="T6" fmla="*/ 0 w 86"/>
                <a:gd name="T7" fmla="*/ 24 h 87"/>
                <a:gd name="T8" fmla="*/ 4 w 86"/>
                <a:gd name="T9" fmla="*/ 38 h 87"/>
                <a:gd name="T10" fmla="*/ 8 w 86"/>
                <a:gd name="T11" fmla="*/ 48 h 87"/>
                <a:gd name="T12" fmla="*/ 12 w 86"/>
                <a:gd name="T13" fmla="*/ 58 h 87"/>
                <a:gd name="T14" fmla="*/ 16 w 86"/>
                <a:gd name="T15" fmla="*/ 67 h 87"/>
                <a:gd name="T16" fmla="*/ 24 w 86"/>
                <a:gd name="T17" fmla="*/ 77 h 87"/>
                <a:gd name="T18" fmla="*/ 35 w 86"/>
                <a:gd name="T19" fmla="*/ 82 h 87"/>
                <a:gd name="T20" fmla="*/ 47 w 86"/>
                <a:gd name="T21" fmla="*/ 87 h 87"/>
                <a:gd name="T22" fmla="*/ 63 w 86"/>
                <a:gd name="T23" fmla="*/ 87 h 87"/>
                <a:gd name="T24" fmla="*/ 75 w 86"/>
                <a:gd name="T25" fmla="*/ 82 h 87"/>
                <a:gd name="T26" fmla="*/ 86 w 86"/>
                <a:gd name="T27" fmla="*/ 7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" h="87">
                  <a:moveTo>
                    <a:pt x="4" y="0"/>
                  </a:moveTo>
                  <a:lnTo>
                    <a:pt x="4" y="0"/>
                  </a:lnTo>
                  <a:lnTo>
                    <a:pt x="4" y="14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2" y="58"/>
                  </a:lnTo>
                  <a:lnTo>
                    <a:pt x="16" y="67"/>
                  </a:lnTo>
                  <a:lnTo>
                    <a:pt x="24" y="77"/>
                  </a:lnTo>
                  <a:lnTo>
                    <a:pt x="35" y="82"/>
                  </a:lnTo>
                  <a:lnTo>
                    <a:pt x="47" y="87"/>
                  </a:lnTo>
                  <a:lnTo>
                    <a:pt x="63" y="87"/>
                  </a:lnTo>
                  <a:lnTo>
                    <a:pt x="75" y="82"/>
                  </a:lnTo>
                  <a:lnTo>
                    <a:pt x="86" y="7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1"/>
            <p:cNvSpPr>
              <a:spLocks noChangeShapeType="1"/>
            </p:cNvSpPr>
            <p:nvPr/>
          </p:nvSpPr>
          <p:spPr bwMode="auto">
            <a:xfrm>
              <a:off x="4709" y="2083"/>
              <a:ext cx="80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2"/>
            <p:cNvSpPr>
              <a:spLocks/>
            </p:cNvSpPr>
            <p:nvPr/>
          </p:nvSpPr>
          <p:spPr bwMode="auto">
            <a:xfrm>
              <a:off x="4368" y="1700"/>
              <a:ext cx="32" cy="51"/>
            </a:xfrm>
            <a:custGeom>
              <a:avLst/>
              <a:gdLst>
                <a:gd name="T0" fmla="*/ 19 w 43"/>
                <a:gd name="T1" fmla="*/ 0 h 58"/>
                <a:gd name="T2" fmla="*/ 11 w 43"/>
                <a:gd name="T3" fmla="*/ 5 h 58"/>
                <a:gd name="T4" fmla="*/ 4 w 43"/>
                <a:gd name="T5" fmla="*/ 10 h 58"/>
                <a:gd name="T6" fmla="*/ 0 w 43"/>
                <a:gd name="T7" fmla="*/ 19 h 58"/>
                <a:gd name="T8" fmla="*/ 0 w 43"/>
                <a:gd name="T9" fmla="*/ 24 h 58"/>
                <a:gd name="T10" fmla="*/ 0 w 43"/>
                <a:gd name="T11" fmla="*/ 29 h 58"/>
                <a:gd name="T12" fmla="*/ 0 w 43"/>
                <a:gd name="T13" fmla="*/ 43 h 58"/>
                <a:gd name="T14" fmla="*/ 8 w 43"/>
                <a:gd name="T15" fmla="*/ 48 h 58"/>
                <a:gd name="T16" fmla="*/ 15 w 43"/>
                <a:gd name="T17" fmla="*/ 58 h 58"/>
                <a:gd name="T18" fmla="*/ 19 w 43"/>
                <a:gd name="T19" fmla="*/ 58 h 58"/>
                <a:gd name="T20" fmla="*/ 23 w 43"/>
                <a:gd name="T21" fmla="*/ 58 h 58"/>
                <a:gd name="T22" fmla="*/ 31 w 43"/>
                <a:gd name="T23" fmla="*/ 53 h 58"/>
                <a:gd name="T24" fmla="*/ 39 w 43"/>
                <a:gd name="T25" fmla="*/ 48 h 58"/>
                <a:gd name="T26" fmla="*/ 43 w 43"/>
                <a:gd name="T27" fmla="*/ 39 h 58"/>
                <a:gd name="T28" fmla="*/ 43 w 43"/>
                <a:gd name="T29" fmla="*/ 24 h 58"/>
                <a:gd name="T30" fmla="*/ 43 w 43"/>
                <a:gd name="T31" fmla="*/ 14 h 58"/>
                <a:gd name="T32" fmla="*/ 35 w 43"/>
                <a:gd name="T33" fmla="*/ 5 h 58"/>
                <a:gd name="T34" fmla="*/ 27 w 43"/>
                <a:gd name="T35" fmla="*/ 0 h 58"/>
                <a:gd name="T36" fmla="*/ 19 w 43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58">
                  <a:moveTo>
                    <a:pt x="19" y="0"/>
                  </a:moveTo>
                  <a:lnTo>
                    <a:pt x="11" y="5"/>
                  </a:lnTo>
                  <a:lnTo>
                    <a:pt x="4" y="10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43"/>
                  </a:lnTo>
                  <a:lnTo>
                    <a:pt x="8" y="48"/>
                  </a:lnTo>
                  <a:lnTo>
                    <a:pt x="15" y="58"/>
                  </a:lnTo>
                  <a:lnTo>
                    <a:pt x="19" y="58"/>
                  </a:lnTo>
                  <a:lnTo>
                    <a:pt x="23" y="58"/>
                  </a:lnTo>
                  <a:lnTo>
                    <a:pt x="31" y="53"/>
                  </a:lnTo>
                  <a:lnTo>
                    <a:pt x="39" y="48"/>
                  </a:lnTo>
                  <a:lnTo>
                    <a:pt x="43" y="39"/>
                  </a:lnTo>
                  <a:lnTo>
                    <a:pt x="43" y="24"/>
                  </a:lnTo>
                  <a:lnTo>
                    <a:pt x="43" y="14"/>
                  </a:lnTo>
                  <a:lnTo>
                    <a:pt x="35" y="5"/>
                  </a:lnTo>
                  <a:lnTo>
                    <a:pt x="2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43"/>
            <p:cNvSpPr>
              <a:spLocks/>
            </p:cNvSpPr>
            <p:nvPr/>
          </p:nvSpPr>
          <p:spPr bwMode="auto">
            <a:xfrm>
              <a:off x="4368" y="1700"/>
              <a:ext cx="32" cy="51"/>
            </a:xfrm>
            <a:custGeom>
              <a:avLst/>
              <a:gdLst>
                <a:gd name="T0" fmla="*/ 19 w 43"/>
                <a:gd name="T1" fmla="*/ 0 h 58"/>
                <a:gd name="T2" fmla="*/ 11 w 43"/>
                <a:gd name="T3" fmla="*/ 5 h 58"/>
                <a:gd name="T4" fmla="*/ 4 w 43"/>
                <a:gd name="T5" fmla="*/ 10 h 58"/>
                <a:gd name="T6" fmla="*/ 0 w 43"/>
                <a:gd name="T7" fmla="*/ 19 h 58"/>
                <a:gd name="T8" fmla="*/ 0 w 43"/>
                <a:gd name="T9" fmla="*/ 24 h 58"/>
                <a:gd name="T10" fmla="*/ 0 w 43"/>
                <a:gd name="T11" fmla="*/ 29 h 58"/>
                <a:gd name="T12" fmla="*/ 0 w 43"/>
                <a:gd name="T13" fmla="*/ 43 h 58"/>
                <a:gd name="T14" fmla="*/ 8 w 43"/>
                <a:gd name="T15" fmla="*/ 48 h 58"/>
                <a:gd name="T16" fmla="*/ 15 w 43"/>
                <a:gd name="T17" fmla="*/ 58 h 58"/>
                <a:gd name="T18" fmla="*/ 19 w 43"/>
                <a:gd name="T19" fmla="*/ 58 h 58"/>
                <a:gd name="T20" fmla="*/ 23 w 43"/>
                <a:gd name="T21" fmla="*/ 58 h 58"/>
                <a:gd name="T22" fmla="*/ 31 w 43"/>
                <a:gd name="T23" fmla="*/ 53 h 58"/>
                <a:gd name="T24" fmla="*/ 39 w 43"/>
                <a:gd name="T25" fmla="*/ 48 h 58"/>
                <a:gd name="T26" fmla="*/ 43 w 43"/>
                <a:gd name="T27" fmla="*/ 39 h 58"/>
                <a:gd name="T28" fmla="*/ 43 w 43"/>
                <a:gd name="T29" fmla="*/ 24 h 58"/>
                <a:gd name="T30" fmla="*/ 43 w 43"/>
                <a:gd name="T31" fmla="*/ 14 h 58"/>
                <a:gd name="T32" fmla="*/ 35 w 43"/>
                <a:gd name="T33" fmla="*/ 5 h 58"/>
                <a:gd name="T34" fmla="*/ 27 w 43"/>
                <a:gd name="T35" fmla="*/ 0 h 58"/>
                <a:gd name="T36" fmla="*/ 19 w 43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58">
                  <a:moveTo>
                    <a:pt x="19" y="0"/>
                  </a:moveTo>
                  <a:lnTo>
                    <a:pt x="11" y="5"/>
                  </a:lnTo>
                  <a:lnTo>
                    <a:pt x="4" y="10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43"/>
                  </a:lnTo>
                  <a:lnTo>
                    <a:pt x="8" y="48"/>
                  </a:lnTo>
                  <a:lnTo>
                    <a:pt x="15" y="58"/>
                  </a:lnTo>
                  <a:lnTo>
                    <a:pt x="19" y="58"/>
                  </a:lnTo>
                  <a:lnTo>
                    <a:pt x="23" y="58"/>
                  </a:lnTo>
                  <a:lnTo>
                    <a:pt x="31" y="53"/>
                  </a:lnTo>
                  <a:lnTo>
                    <a:pt x="39" y="48"/>
                  </a:lnTo>
                  <a:lnTo>
                    <a:pt x="43" y="39"/>
                  </a:lnTo>
                  <a:lnTo>
                    <a:pt x="43" y="24"/>
                  </a:lnTo>
                  <a:lnTo>
                    <a:pt x="43" y="14"/>
                  </a:lnTo>
                  <a:lnTo>
                    <a:pt x="35" y="5"/>
                  </a:lnTo>
                  <a:lnTo>
                    <a:pt x="27" y="0"/>
                  </a:lnTo>
                  <a:lnTo>
                    <a:pt x="19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44"/>
            <p:cNvSpPr>
              <a:spLocks/>
            </p:cNvSpPr>
            <p:nvPr/>
          </p:nvSpPr>
          <p:spPr bwMode="auto">
            <a:xfrm>
              <a:off x="4775" y="2147"/>
              <a:ext cx="32" cy="51"/>
            </a:xfrm>
            <a:custGeom>
              <a:avLst/>
              <a:gdLst>
                <a:gd name="T0" fmla="*/ 19 w 43"/>
                <a:gd name="T1" fmla="*/ 0 h 58"/>
                <a:gd name="T2" fmla="*/ 12 w 43"/>
                <a:gd name="T3" fmla="*/ 5 h 58"/>
                <a:gd name="T4" fmla="*/ 4 w 43"/>
                <a:gd name="T5" fmla="*/ 10 h 58"/>
                <a:gd name="T6" fmla="*/ 0 w 43"/>
                <a:gd name="T7" fmla="*/ 19 h 58"/>
                <a:gd name="T8" fmla="*/ 0 w 43"/>
                <a:gd name="T9" fmla="*/ 34 h 58"/>
                <a:gd name="T10" fmla="*/ 0 w 43"/>
                <a:gd name="T11" fmla="*/ 43 h 58"/>
                <a:gd name="T12" fmla="*/ 8 w 43"/>
                <a:gd name="T13" fmla="*/ 53 h 58"/>
                <a:gd name="T14" fmla="*/ 16 w 43"/>
                <a:gd name="T15" fmla="*/ 58 h 58"/>
                <a:gd name="T16" fmla="*/ 23 w 43"/>
                <a:gd name="T17" fmla="*/ 58 h 58"/>
                <a:gd name="T18" fmla="*/ 31 w 43"/>
                <a:gd name="T19" fmla="*/ 53 h 58"/>
                <a:gd name="T20" fmla="*/ 39 w 43"/>
                <a:gd name="T21" fmla="*/ 48 h 58"/>
                <a:gd name="T22" fmla="*/ 43 w 43"/>
                <a:gd name="T23" fmla="*/ 39 h 58"/>
                <a:gd name="T24" fmla="*/ 43 w 43"/>
                <a:gd name="T25" fmla="*/ 29 h 58"/>
                <a:gd name="T26" fmla="*/ 43 w 43"/>
                <a:gd name="T27" fmla="*/ 14 h 58"/>
                <a:gd name="T28" fmla="*/ 35 w 43"/>
                <a:gd name="T29" fmla="*/ 10 h 58"/>
                <a:gd name="T30" fmla="*/ 27 w 43"/>
                <a:gd name="T31" fmla="*/ 5 h 58"/>
                <a:gd name="T32" fmla="*/ 19 w 4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58">
                  <a:moveTo>
                    <a:pt x="19" y="0"/>
                  </a:moveTo>
                  <a:lnTo>
                    <a:pt x="12" y="5"/>
                  </a:lnTo>
                  <a:lnTo>
                    <a:pt x="4" y="10"/>
                  </a:lnTo>
                  <a:lnTo>
                    <a:pt x="0" y="19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3" y="58"/>
                  </a:lnTo>
                  <a:lnTo>
                    <a:pt x="31" y="53"/>
                  </a:lnTo>
                  <a:lnTo>
                    <a:pt x="39" y="48"/>
                  </a:lnTo>
                  <a:lnTo>
                    <a:pt x="43" y="39"/>
                  </a:lnTo>
                  <a:lnTo>
                    <a:pt x="43" y="29"/>
                  </a:lnTo>
                  <a:lnTo>
                    <a:pt x="43" y="14"/>
                  </a:lnTo>
                  <a:lnTo>
                    <a:pt x="35" y="10"/>
                  </a:lnTo>
                  <a:lnTo>
                    <a:pt x="27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45"/>
            <p:cNvSpPr>
              <a:spLocks/>
            </p:cNvSpPr>
            <p:nvPr/>
          </p:nvSpPr>
          <p:spPr bwMode="auto">
            <a:xfrm>
              <a:off x="4775" y="2147"/>
              <a:ext cx="32" cy="51"/>
            </a:xfrm>
            <a:custGeom>
              <a:avLst/>
              <a:gdLst>
                <a:gd name="T0" fmla="*/ 19 w 43"/>
                <a:gd name="T1" fmla="*/ 0 h 58"/>
                <a:gd name="T2" fmla="*/ 12 w 43"/>
                <a:gd name="T3" fmla="*/ 5 h 58"/>
                <a:gd name="T4" fmla="*/ 4 w 43"/>
                <a:gd name="T5" fmla="*/ 10 h 58"/>
                <a:gd name="T6" fmla="*/ 0 w 43"/>
                <a:gd name="T7" fmla="*/ 19 h 58"/>
                <a:gd name="T8" fmla="*/ 0 w 43"/>
                <a:gd name="T9" fmla="*/ 34 h 58"/>
                <a:gd name="T10" fmla="*/ 0 w 43"/>
                <a:gd name="T11" fmla="*/ 43 h 58"/>
                <a:gd name="T12" fmla="*/ 8 w 43"/>
                <a:gd name="T13" fmla="*/ 53 h 58"/>
                <a:gd name="T14" fmla="*/ 16 w 43"/>
                <a:gd name="T15" fmla="*/ 58 h 58"/>
                <a:gd name="T16" fmla="*/ 23 w 43"/>
                <a:gd name="T17" fmla="*/ 58 h 58"/>
                <a:gd name="T18" fmla="*/ 31 w 43"/>
                <a:gd name="T19" fmla="*/ 53 h 58"/>
                <a:gd name="T20" fmla="*/ 39 w 43"/>
                <a:gd name="T21" fmla="*/ 48 h 58"/>
                <a:gd name="T22" fmla="*/ 43 w 43"/>
                <a:gd name="T23" fmla="*/ 39 h 58"/>
                <a:gd name="T24" fmla="*/ 43 w 43"/>
                <a:gd name="T25" fmla="*/ 29 h 58"/>
                <a:gd name="T26" fmla="*/ 43 w 43"/>
                <a:gd name="T27" fmla="*/ 14 h 58"/>
                <a:gd name="T28" fmla="*/ 35 w 43"/>
                <a:gd name="T29" fmla="*/ 10 h 58"/>
                <a:gd name="T30" fmla="*/ 27 w 43"/>
                <a:gd name="T31" fmla="*/ 5 h 58"/>
                <a:gd name="T32" fmla="*/ 19 w 4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58">
                  <a:moveTo>
                    <a:pt x="19" y="0"/>
                  </a:moveTo>
                  <a:lnTo>
                    <a:pt x="12" y="5"/>
                  </a:lnTo>
                  <a:lnTo>
                    <a:pt x="4" y="10"/>
                  </a:lnTo>
                  <a:lnTo>
                    <a:pt x="0" y="19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3" y="58"/>
                  </a:lnTo>
                  <a:lnTo>
                    <a:pt x="31" y="53"/>
                  </a:lnTo>
                  <a:lnTo>
                    <a:pt x="39" y="48"/>
                  </a:lnTo>
                  <a:lnTo>
                    <a:pt x="43" y="39"/>
                  </a:lnTo>
                  <a:lnTo>
                    <a:pt x="43" y="29"/>
                  </a:lnTo>
                  <a:lnTo>
                    <a:pt x="43" y="14"/>
                  </a:lnTo>
                  <a:lnTo>
                    <a:pt x="35" y="10"/>
                  </a:lnTo>
                  <a:lnTo>
                    <a:pt x="27" y="5"/>
                  </a:lnTo>
                  <a:lnTo>
                    <a:pt x="19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46"/>
            <p:cNvSpPr>
              <a:spLocks noChangeShapeType="1"/>
            </p:cNvSpPr>
            <p:nvPr/>
          </p:nvSpPr>
          <p:spPr bwMode="auto">
            <a:xfrm flipH="1" flipV="1">
              <a:off x="4873" y="1734"/>
              <a:ext cx="200" cy="2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47"/>
            <p:cNvSpPr>
              <a:spLocks noChangeShapeType="1"/>
            </p:cNvSpPr>
            <p:nvPr/>
          </p:nvSpPr>
          <p:spPr bwMode="auto">
            <a:xfrm>
              <a:off x="5191" y="2087"/>
              <a:ext cx="84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48"/>
            <p:cNvSpPr>
              <a:spLocks/>
            </p:cNvSpPr>
            <p:nvPr/>
          </p:nvSpPr>
          <p:spPr bwMode="auto">
            <a:xfrm>
              <a:off x="4850" y="1704"/>
              <a:ext cx="35" cy="51"/>
            </a:xfrm>
            <a:custGeom>
              <a:avLst/>
              <a:gdLst>
                <a:gd name="T0" fmla="*/ 20 w 47"/>
                <a:gd name="T1" fmla="*/ 0 h 58"/>
                <a:gd name="T2" fmla="*/ 12 w 47"/>
                <a:gd name="T3" fmla="*/ 5 h 58"/>
                <a:gd name="T4" fmla="*/ 4 w 47"/>
                <a:gd name="T5" fmla="*/ 9 h 58"/>
                <a:gd name="T6" fmla="*/ 0 w 47"/>
                <a:gd name="T7" fmla="*/ 19 h 58"/>
                <a:gd name="T8" fmla="*/ 0 w 47"/>
                <a:gd name="T9" fmla="*/ 24 h 58"/>
                <a:gd name="T10" fmla="*/ 0 w 47"/>
                <a:gd name="T11" fmla="*/ 34 h 58"/>
                <a:gd name="T12" fmla="*/ 4 w 47"/>
                <a:gd name="T13" fmla="*/ 43 h 58"/>
                <a:gd name="T14" fmla="*/ 8 w 47"/>
                <a:gd name="T15" fmla="*/ 53 h 58"/>
                <a:gd name="T16" fmla="*/ 16 w 47"/>
                <a:gd name="T17" fmla="*/ 58 h 58"/>
                <a:gd name="T18" fmla="*/ 20 w 47"/>
                <a:gd name="T19" fmla="*/ 58 h 58"/>
                <a:gd name="T20" fmla="*/ 24 w 47"/>
                <a:gd name="T21" fmla="*/ 58 h 58"/>
                <a:gd name="T22" fmla="*/ 35 w 47"/>
                <a:gd name="T23" fmla="*/ 53 h 58"/>
                <a:gd name="T24" fmla="*/ 39 w 47"/>
                <a:gd name="T25" fmla="*/ 48 h 58"/>
                <a:gd name="T26" fmla="*/ 47 w 47"/>
                <a:gd name="T27" fmla="*/ 38 h 58"/>
                <a:gd name="T28" fmla="*/ 47 w 47"/>
                <a:gd name="T29" fmla="*/ 29 h 58"/>
                <a:gd name="T30" fmla="*/ 43 w 47"/>
                <a:gd name="T31" fmla="*/ 14 h 58"/>
                <a:gd name="T32" fmla="*/ 39 w 47"/>
                <a:gd name="T33" fmla="*/ 9 h 58"/>
                <a:gd name="T34" fmla="*/ 31 w 47"/>
                <a:gd name="T35" fmla="*/ 5 h 58"/>
                <a:gd name="T36" fmla="*/ 20 w 47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8">
                  <a:moveTo>
                    <a:pt x="20" y="0"/>
                  </a:moveTo>
                  <a:lnTo>
                    <a:pt x="12" y="5"/>
                  </a:lnTo>
                  <a:lnTo>
                    <a:pt x="4" y="9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4" y="58"/>
                  </a:lnTo>
                  <a:lnTo>
                    <a:pt x="35" y="53"/>
                  </a:lnTo>
                  <a:lnTo>
                    <a:pt x="39" y="48"/>
                  </a:lnTo>
                  <a:lnTo>
                    <a:pt x="47" y="38"/>
                  </a:lnTo>
                  <a:lnTo>
                    <a:pt x="47" y="29"/>
                  </a:lnTo>
                  <a:lnTo>
                    <a:pt x="43" y="14"/>
                  </a:lnTo>
                  <a:lnTo>
                    <a:pt x="39" y="9"/>
                  </a:lnTo>
                  <a:lnTo>
                    <a:pt x="31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49"/>
            <p:cNvSpPr>
              <a:spLocks/>
            </p:cNvSpPr>
            <p:nvPr/>
          </p:nvSpPr>
          <p:spPr bwMode="auto">
            <a:xfrm>
              <a:off x="4850" y="1704"/>
              <a:ext cx="35" cy="51"/>
            </a:xfrm>
            <a:custGeom>
              <a:avLst/>
              <a:gdLst>
                <a:gd name="T0" fmla="*/ 20 w 47"/>
                <a:gd name="T1" fmla="*/ 0 h 58"/>
                <a:gd name="T2" fmla="*/ 12 w 47"/>
                <a:gd name="T3" fmla="*/ 5 h 58"/>
                <a:gd name="T4" fmla="*/ 4 w 47"/>
                <a:gd name="T5" fmla="*/ 9 h 58"/>
                <a:gd name="T6" fmla="*/ 0 w 47"/>
                <a:gd name="T7" fmla="*/ 19 h 58"/>
                <a:gd name="T8" fmla="*/ 0 w 47"/>
                <a:gd name="T9" fmla="*/ 24 h 58"/>
                <a:gd name="T10" fmla="*/ 0 w 47"/>
                <a:gd name="T11" fmla="*/ 34 h 58"/>
                <a:gd name="T12" fmla="*/ 4 w 47"/>
                <a:gd name="T13" fmla="*/ 43 h 58"/>
                <a:gd name="T14" fmla="*/ 8 w 47"/>
                <a:gd name="T15" fmla="*/ 53 h 58"/>
                <a:gd name="T16" fmla="*/ 16 w 47"/>
                <a:gd name="T17" fmla="*/ 58 h 58"/>
                <a:gd name="T18" fmla="*/ 20 w 47"/>
                <a:gd name="T19" fmla="*/ 58 h 58"/>
                <a:gd name="T20" fmla="*/ 24 w 47"/>
                <a:gd name="T21" fmla="*/ 58 h 58"/>
                <a:gd name="T22" fmla="*/ 35 w 47"/>
                <a:gd name="T23" fmla="*/ 53 h 58"/>
                <a:gd name="T24" fmla="*/ 39 w 47"/>
                <a:gd name="T25" fmla="*/ 48 h 58"/>
                <a:gd name="T26" fmla="*/ 47 w 47"/>
                <a:gd name="T27" fmla="*/ 38 h 58"/>
                <a:gd name="T28" fmla="*/ 47 w 47"/>
                <a:gd name="T29" fmla="*/ 29 h 58"/>
                <a:gd name="T30" fmla="*/ 43 w 47"/>
                <a:gd name="T31" fmla="*/ 14 h 58"/>
                <a:gd name="T32" fmla="*/ 39 w 47"/>
                <a:gd name="T33" fmla="*/ 9 h 58"/>
                <a:gd name="T34" fmla="*/ 31 w 47"/>
                <a:gd name="T35" fmla="*/ 5 h 58"/>
                <a:gd name="T36" fmla="*/ 20 w 47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8">
                  <a:moveTo>
                    <a:pt x="20" y="0"/>
                  </a:moveTo>
                  <a:lnTo>
                    <a:pt x="12" y="5"/>
                  </a:lnTo>
                  <a:lnTo>
                    <a:pt x="4" y="9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4" y="58"/>
                  </a:lnTo>
                  <a:lnTo>
                    <a:pt x="35" y="53"/>
                  </a:lnTo>
                  <a:lnTo>
                    <a:pt x="39" y="48"/>
                  </a:lnTo>
                  <a:lnTo>
                    <a:pt x="47" y="38"/>
                  </a:lnTo>
                  <a:lnTo>
                    <a:pt x="47" y="29"/>
                  </a:lnTo>
                  <a:lnTo>
                    <a:pt x="43" y="14"/>
                  </a:lnTo>
                  <a:lnTo>
                    <a:pt x="39" y="9"/>
                  </a:lnTo>
                  <a:lnTo>
                    <a:pt x="31" y="5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0"/>
            <p:cNvSpPr>
              <a:spLocks/>
            </p:cNvSpPr>
            <p:nvPr/>
          </p:nvSpPr>
          <p:spPr bwMode="auto">
            <a:xfrm>
              <a:off x="5257" y="2151"/>
              <a:ext cx="35" cy="51"/>
            </a:xfrm>
            <a:custGeom>
              <a:avLst/>
              <a:gdLst>
                <a:gd name="T0" fmla="*/ 24 w 47"/>
                <a:gd name="T1" fmla="*/ 0 h 58"/>
                <a:gd name="T2" fmla="*/ 12 w 47"/>
                <a:gd name="T3" fmla="*/ 5 h 58"/>
                <a:gd name="T4" fmla="*/ 8 w 47"/>
                <a:gd name="T5" fmla="*/ 14 h 58"/>
                <a:gd name="T6" fmla="*/ 0 w 47"/>
                <a:gd name="T7" fmla="*/ 24 h 58"/>
                <a:gd name="T8" fmla="*/ 0 w 47"/>
                <a:gd name="T9" fmla="*/ 34 h 58"/>
                <a:gd name="T10" fmla="*/ 4 w 47"/>
                <a:gd name="T11" fmla="*/ 43 h 58"/>
                <a:gd name="T12" fmla="*/ 8 w 47"/>
                <a:gd name="T13" fmla="*/ 53 h 58"/>
                <a:gd name="T14" fmla="*/ 16 w 47"/>
                <a:gd name="T15" fmla="*/ 58 h 58"/>
                <a:gd name="T16" fmla="*/ 24 w 47"/>
                <a:gd name="T17" fmla="*/ 58 h 58"/>
                <a:gd name="T18" fmla="*/ 36 w 47"/>
                <a:gd name="T19" fmla="*/ 58 h 58"/>
                <a:gd name="T20" fmla="*/ 43 w 47"/>
                <a:gd name="T21" fmla="*/ 48 h 58"/>
                <a:gd name="T22" fmla="*/ 47 w 47"/>
                <a:gd name="T23" fmla="*/ 38 h 58"/>
                <a:gd name="T24" fmla="*/ 47 w 47"/>
                <a:gd name="T25" fmla="*/ 29 h 58"/>
                <a:gd name="T26" fmla="*/ 43 w 47"/>
                <a:gd name="T27" fmla="*/ 19 h 58"/>
                <a:gd name="T28" fmla="*/ 39 w 47"/>
                <a:gd name="T29" fmla="*/ 9 h 58"/>
                <a:gd name="T30" fmla="*/ 32 w 47"/>
                <a:gd name="T31" fmla="*/ 5 h 58"/>
                <a:gd name="T32" fmla="*/ 24 w 47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lnTo>
                    <a:pt x="12" y="5"/>
                  </a:lnTo>
                  <a:lnTo>
                    <a:pt x="8" y="14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4" y="58"/>
                  </a:lnTo>
                  <a:lnTo>
                    <a:pt x="36" y="58"/>
                  </a:lnTo>
                  <a:lnTo>
                    <a:pt x="43" y="48"/>
                  </a:lnTo>
                  <a:lnTo>
                    <a:pt x="47" y="38"/>
                  </a:lnTo>
                  <a:lnTo>
                    <a:pt x="47" y="29"/>
                  </a:lnTo>
                  <a:lnTo>
                    <a:pt x="43" y="19"/>
                  </a:lnTo>
                  <a:lnTo>
                    <a:pt x="39" y="9"/>
                  </a:lnTo>
                  <a:lnTo>
                    <a:pt x="32" y="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1"/>
            <p:cNvSpPr>
              <a:spLocks/>
            </p:cNvSpPr>
            <p:nvPr/>
          </p:nvSpPr>
          <p:spPr bwMode="auto">
            <a:xfrm>
              <a:off x="5257" y="2151"/>
              <a:ext cx="35" cy="51"/>
            </a:xfrm>
            <a:custGeom>
              <a:avLst/>
              <a:gdLst>
                <a:gd name="T0" fmla="*/ 24 w 47"/>
                <a:gd name="T1" fmla="*/ 0 h 58"/>
                <a:gd name="T2" fmla="*/ 12 w 47"/>
                <a:gd name="T3" fmla="*/ 5 h 58"/>
                <a:gd name="T4" fmla="*/ 8 w 47"/>
                <a:gd name="T5" fmla="*/ 14 h 58"/>
                <a:gd name="T6" fmla="*/ 0 w 47"/>
                <a:gd name="T7" fmla="*/ 24 h 58"/>
                <a:gd name="T8" fmla="*/ 0 w 47"/>
                <a:gd name="T9" fmla="*/ 34 h 58"/>
                <a:gd name="T10" fmla="*/ 4 w 47"/>
                <a:gd name="T11" fmla="*/ 43 h 58"/>
                <a:gd name="T12" fmla="*/ 8 w 47"/>
                <a:gd name="T13" fmla="*/ 53 h 58"/>
                <a:gd name="T14" fmla="*/ 16 w 47"/>
                <a:gd name="T15" fmla="*/ 58 h 58"/>
                <a:gd name="T16" fmla="*/ 24 w 47"/>
                <a:gd name="T17" fmla="*/ 58 h 58"/>
                <a:gd name="T18" fmla="*/ 36 w 47"/>
                <a:gd name="T19" fmla="*/ 58 h 58"/>
                <a:gd name="T20" fmla="*/ 43 w 47"/>
                <a:gd name="T21" fmla="*/ 48 h 58"/>
                <a:gd name="T22" fmla="*/ 47 w 47"/>
                <a:gd name="T23" fmla="*/ 38 h 58"/>
                <a:gd name="T24" fmla="*/ 47 w 47"/>
                <a:gd name="T25" fmla="*/ 29 h 58"/>
                <a:gd name="T26" fmla="*/ 43 w 47"/>
                <a:gd name="T27" fmla="*/ 19 h 58"/>
                <a:gd name="T28" fmla="*/ 39 w 47"/>
                <a:gd name="T29" fmla="*/ 9 h 58"/>
                <a:gd name="T30" fmla="*/ 32 w 47"/>
                <a:gd name="T31" fmla="*/ 5 h 58"/>
                <a:gd name="T32" fmla="*/ 24 w 47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lnTo>
                    <a:pt x="12" y="5"/>
                  </a:lnTo>
                  <a:lnTo>
                    <a:pt x="8" y="14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3"/>
                  </a:lnTo>
                  <a:lnTo>
                    <a:pt x="8" y="53"/>
                  </a:lnTo>
                  <a:lnTo>
                    <a:pt x="16" y="58"/>
                  </a:lnTo>
                  <a:lnTo>
                    <a:pt x="24" y="58"/>
                  </a:lnTo>
                  <a:lnTo>
                    <a:pt x="36" y="58"/>
                  </a:lnTo>
                  <a:lnTo>
                    <a:pt x="43" y="48"/>
                  </a:lnTo>
                  <a:lnTo>
                    <a:pt x="47" y="38"/>
                  </a:lnTo>
                  <a:lnTo>
                    <a:pt x="47" y="29"/>
                  </a:lnTo>
                  <a:lnTo>
                    <a:pt x="43" y="19"/>
                  </a:lnTo>
                  <a:lnTo>
                    <a:pt x="39" y="9"/>
                  </a:lnTo>
                  <a:lnTo>
                    <a:pt x="32" y="5"/>
                  </a:lnTo>
                  <a:lnTo>
                    <a:pt x="24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2"/>
            <p:cNvSpPr>
              <a:spLocks/>
            </p:cNvSpPr>
            <p:nvPr/>
          </p:nvSpPr>
          <p:spPr bwMode="auto">
            <a:xfrm>
              <a:off x="4111" y="1964"/>
              <a:ext cx="60" cy="76"/>
            </a:xfrm>
            <a:custGeom>
              <a:avLst/>
              <a:gdLst>
                <a:gd name="T0" fmla="*/ 78 w 82"/>
                <a:gd name="T1" fmla="*/ 87 h 87"/>
                <a:gd name="T2" fmla="*/ 78 w 82"/>
                <a:gd name="T3" fmla="*/ 87 h 87"/>
                <a:gd name="T4" fmla="*/ 82 w 82"/>
                <a:gd name="T5" fmla="*/ 77 h 87"/>
                <a:gd name="T6" fmla="*/ 82 w 82"/>
                <a:gd name="T7" fmla="*/ 63 h 87"/>
                <a:gd name="T8" fmla="*/ 82 w 82"/>
                <a:gd name="T9" fmla="*/ 53 h 87"/>
                <a:gd name="T10" fmla="*/ 78 w 82"/>
                <a:gd name="T11" fmla="*/ 39 h 87"/>
                <a:gd name="T12" fmla="*/ 75 w 82"/>
                <a:gd name="T13" fmla="*/ 29 h 87"/>
                <a:gd name="T14" fmla="*/ 67 w 82"/>
                <a:gd name="T15" fmla="*/ 19 h 87"/>
                <a:gd name="T16" fmla="*/ 59 w 82"/>
                <a:gd name="T17" fmla="*/ 10 h 87"/>
                <a:gd name="T18" fmla="*/ 51 w 82"/>
                <a:gd name="T19" fmla="*/ 5 h 87"/>
                <a:gd name="T20" fmla="*/ 35 w 82"/>
                <a:gd name="T21" fmla="*/ 0 h 87"/>
                <a:gd name="T22" fmla="*/ 23 w 82"/>
                <a:gd name="T23" fmla="*/ 0 h 87"/>
                <a:gd name="T24" fmla="*/ 12 w 82"/>
                <a:gd name="T25" fmla="*/ 5 h 87"/>
                <a:gd name="T26" fmla="*/ 0 w 82"/>
                <a:gd name="T27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7">
                  <a:moveTo>
                    <a:pt x="78" y="87"/>
                  </a:moveTo>
                  <a:lnTo>
                    <a:pt x="78" y="87"/>
                  </a:lnTo>
                  <a:lnTo>
                    <a:pt x="82" y="77"/>
                  </a:lnTo>
                  <a:lnTo>
                    <a:pt x="82" y="63"/>
                  </a:lnTo>
                  <a:lnTo>
                    <a:pt x="82" y="53"/>
                  </a:lnTo>
                  <a:lnTo>
                    <a:pt x="78" y="39"/>
                  </a:lnTo>
                  <a:lnTo>
                    <a:pt x="75" y="29"/>
                  </a:lnTo>
                  <a:lnTo>
                    <a:pt x="67" y="19"/>
                  </a:lnTo>
                  <a:lnTo>
                    <a:pt x="59" y="10"/>
                  </a:lnTo>
                  <a:lnTo>
                    <a:pt x="51" y="5"/>
                  </a:lnTo>
                  <a:lnTo>
                    <a:pt x="35" y="0"/>
                  </a:lnTo>
                  <a:lnTo>
                    <a:pt x="23" y="0"/>
                  </a:lnTo>
                  <a:lnTo>
                    <a:pt x="12" y="5"/>
                  </a:lnTo>
                  <a:lnTo>
                    <a:pt x="0" y="1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3"/>
            <p:cNvSpPr>
              <a:spLocks/>
            </p:cNvSpPr>
            <p:nvPr/>
          </p:nvSpPr>
          <p:spPr bwMode="auto">
            <a:xfrm>
              <a:off x="4169" y="2032"/>
              <a:ext cx="60" cy="72"/>
            </a:xfrm>
            <a:custGeom>
              <a:avLst/>
              <a:gdLst>
                <a:gd name="T0" fmla="*/ 4 w 83"/>
                <a:gd name="T1" fmla="*/ 0 h 82"/>
                <a:gd name="T2" fmla="*/ 4 w 83"/>
                <a:gd name="T3" fmla="*/ 0 h 82"/>
                <a:gd name="T4" fmla="*/ 0 w 83"/>
                <a:gd name="T5" fmla="*/ 10 h 82"/>
                <a:gd name="T6" fmla="*/ 0 w 83"/>
                <a:gd name="T7" fmla="*/ 24 h 82"/>
                <a:gd name="T8" fmla="*/ 0 w 83"/>
                <a:gd name="T9" fmla="*/ 34 h 82"/>
                <a:gd name="T10" fmla="*/ 4 w 83"/>
                <a:gd name="T11" fmla="*/ 49 h 82"/>
                <a:gd name="T12" fmla="*/ 8 w 83"/>
                <a:gd name="T13" fmla="*/ 58 h 82"/>
                <a:gd name="T14" fmla="*/ 16 w 83"/>
                <a:gd name="T15" fmla="*/ 68 h 82"/>
                <a:gd name="T16" fmla="*/ 24 w 83"/>
                <a:gd name="T17" fmla="*/ 73 h 82"/>
                <a:gd name="T18" fmla="*/ 32 w 83"/>
                <a:gd name="T19" fmla="*/ 82 h 82"/>
                <a:gd name="T20" fmla="*/ 44 w 83"/>
                <a:gd name="T21" fmla="*/ 82 h 82"/>
                <a:gd name="T22" fmla="*/ 59 w 83"/>
                <a:gd name="T23" fmla="*/ 82 h 82"/>
                <a:gd name="T24" fmla="*/ 71 w 83"/>
                <a:gd name="T25" fmla="*/ 82 h 82"/>
                <a:gd name="T26" fmla="*/ 83 w 83"/>
                <a:gd name="T27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2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9"/>
                  </a:lnTo>
                  <a:lnTo>
                    <a:pt x="8" y="58"/>
                  </a:lnTo>
                  <a:lnTo>
                    <a:pt x="16" y="68"/>
                  </a:lnTo>
                  <a:lnTo>
                    <a:pt x="24" y="73"/>
                  </a:lnTo>
                  <a:lnTo>
                    <a:pt x="32" y="82"/>
                  </a:lnTo>
                  <a:lnTo>
                    <a:pt x="44" y="82"/>
                  </a:lnTo>
                  <a:lnTo>
                    <a:pt x="59" y="82"/>
                  </a:lnTo>
                  <a:lnTo>
                    <a:pt x="71" y="82"/>
                  </a:lnTo>
                  <a:lnTo>
                    <a:pt x="83" y="7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54"/>
            <p:cNvSpPr>
              <a:spLocks noChangeShapeType="1"/>
            </p:cNvSpPr>
            <p:nvPr/>
          </p:nvSpPr>
          <p:spPr bwMode="auto">
            <a:xfrm flipH="1">
              <a:off x="4033" y="1874"/>
              <a:ext cx="81" cy="1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55"/>
            <p:cNvSpPr>
              <a:spLocks noChangeShapeType="1"/>
            </p:cNvSpPr>
            <p:nvPr/>
          </p:nvSpPr>
          <p:spPr bwMode="auto">
            <a:xfrm>
              <a:off x="4010" y="1841"/>
              <a:ext cx="118" cy="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56"/>
            <p:cNvSpPr>
              <a:spLocks noChangeShapeType="1"/>
            </p:cNvSpPr>
            <p:nvPr/>
          </p:nvSpPr>
          <p:spPr bwMode="auto">
            <a:xfrm>
              <a:off x="3996" y="1857"/>
              <a:ext cx="43" cy="1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57"/>
            <p:cNvSpPr>
              <a:spLocks noChangeShapeType="1"/>
            </p:cNvSpPr>
            <p:nvPr/>
          </p:nvSpPr>
          <p:spPr bwMode="auto">
            <a:xfrm flipH="1">
              <a:off x="3961" y="1790"/>
              <a:ext cx="69" cy="1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158"/>
            <p:cNvSpPr>
              <a:spLocks noChangeShapeType="1"/>
            </p:cNvSpPr>
            <p:nvPr/>
          </p:nvSpPr>
          <p:spPr bwMode="auto">
            <a:xfrm flipH="1">
              <a:off x="4515" y="1862"/>
              <a:ext cx="81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159"/>
            <p:cNvSpPr>
              <a:spLocks noChangeShapeType="1"/>
            </p:cNvSpPr>
            <p:nvPr/>
          </p:nvSpPr>
          <p:spPr bwMode="auto">
            <a:xfrm>
              <a:off x="4493" y="1832"/>
              <a:ext cx="118" cy="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60"/>
            <p:cNvSpPr>
              <a:spLocks noChangeShapeType="1"/>
            </p:cNvSpPr>
            <p:nvPr/>
          </p:nvSpPr>
          <p:spPr bwMode="auto">
            <a:xfrm>
              <a:off x="4478" y="1849"/>
              <a:ext cx="40" cy="1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61"/>
            <p:cNvSpPr>
              <a:spLocks noChangeShapeType="1"/>
            </p:cNvSpPr>
            <p:nvPr/>
          </p:nvSpPr>
          <p:spPr bwMode="auto">
            <a:xfrm flipH="1">
              <a:off x="4443" y="1781"/>
              <a:ext cx="69" cy="1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62"/>
            <p:cNvSpPr>
              <a:spLocks noChangeShapeType="1"/>
            </p:cNvSpPr>
            <p:nvPr/>
          </p:nvSpPr>
          <p:spPr bwMode="auto">
            <a:xfrm flipH="1">
              <a:off x="4986" y="1853"/>
              <a:ext cx="81" cy="1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63"/>
            <p:cNvSpPr>
              <a:spLocks noChangeShapeType="1"/>
            </p:cNvSpPr>
            <p:nvPr/>
          </p:nvSpPr>
          <p:spPr bwMode="auto">
            <a:xfrm>
              <a:off x="4963" y="1819"/>
              <a:ext cx="118" cy="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164"/>
            <p:cNvSpPr>
              <a:spLocks noChangeShapeType="1"/>
            </p:cNvSpPr>
            <p:nvPr/>
          </p:nvSpPr>
          <p:spPr bwMode="auto">
            <a:xfrm>
              <a:off x="4949" y="1836"/>
              <a:ext cx="43" cy="1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65"/>
            <p:cNvSpPr>
              <a:spLocks noChangeShapeType="1"/>
            </p:cNvSpPr>
            <p:nvPr/>
          </p:nvSpPr>
          <p:spPr bwMode="auto">
            <a:xfrm flipH="1">
              <a:off x="4914" y="1768"/>
              <a:ext cx="69" cy="1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7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374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37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37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37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37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03" grpId="0"/>
      <p:bldP spid="374804" grpId="0"/>
      <p:bldP spid="374805" grpId="0"/>
      <p:bldP spid="374806" grpId="0"/>
      <p:bldP spid="374807" grpId="0"/>
      <p:bldP spid="374813" grpId="0"/>
      <p:bldP spid="374814" grpId="0"/>
      <p:bldP spid="374815" grpId="0"/>
      <p:bldP spid="374816" grpId="0"/>
      <p:bldP spid="374817" grpId="0"/>
      <p:bldP spid="374817" grpId="1"/>
      <p:bldP spid="374818" grpId="0"/>
      <p:bldP spid="2" grpId="0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45" name="Rectangle 37"/>
          <p:cNvSpPr>
            <a:spLocks noChangeArrowheads="1"/>
          </p:cNvSpPr>
          <p:nvPr/>
        </p:nvSpPr>
        <p:spPr bwMode="auto">
          <a:xfrm>
            <a:off x="785786" y="143840"/>
            <a:ext cx="3530134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kumimoji="1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浮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栅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MOS</a:t>
            </a:r>
            <a:r>
              <a:rPr kumimoji="1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管</a:t>
            </a:r>
            <a:r>
              <a:rPr kumimoji="1"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开关</a:t>
            </a:r>
          </a:p>
          <a:p>
            <a:pPr algn="l" eaLnBrk="0" hangingPunct="0"/>
            <a:endParaRPr kumimoji="1" lang="en-US" altLang="zh-CN" sz="28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5846" name="Rectangle 38"/>
          <p:cNvSpPr>
            <a:spLocks noChangeArrowheads="1"/>
          </p:cNvSpPr>
          <p:nvPr/>
        </p:nvSpPr>
        <p:spPr bwMode="auto">
          <a:xfrm>
            <a:off x="684213" y="4216400"/>
            <a:ext cx="7704137" cy="17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5000"/>
              </a:lnSpc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用不同的浮栅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MOS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管连接的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PLD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，编程信息的擦除方法也不同。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SIMOS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管连接的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PLD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，采用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紫外光照射擦除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kumimoji="1" lang="en-US" altLang="zh-CN" sz="2400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Flotox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MOS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管和快闪叠栅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MOS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管，采用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电擦除方法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75847" name="AutoShape 39"/>
          <p:cNvSpPr>
            <a:spLocks/>
          </p:cNvSpPr>
          <p:nvPr/>
        </p:nvSpPr>
        <p:spPr bwMode="auto">
          <a:xfrm>
            <a:off x="2700338" y="1628775"/>
            <a:ext cx="287337" cy="2089150"/>
          </a:xfrm>
          <a:prstGeom prst="leftBrace">
            <a:avLst>
              <a:gd name="adj1" fmla="val 60589"/>
              <a:gd name="adj2" fmla="val 50000"/>
            </a:avLst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5848" name="Rectangle 40"/>
          <p:cNvSpPr>
            <a:spLocks noChangeArrowheads="1"/>
          </p:cNvSpPr>
          <p:nvPr/>
        </p:nvSpPr>
        <p:spPr bwMode="auto">
          <a:xfrm>
            <a:off x="755650" y="2501900"/>
            <a:ext cx="179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浮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栅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MOS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</a:t>
            </a:r>
          </a:p>
        </p:txBody>
      </p:sp>
      <p:sp>
        <p:nvSpPr>
          <p:cNvPr id="375849" name="Rectangle 41"/>
          <p:cNvSpPr>
            <a:spLocks noChangeArrowheads="1"/>
          </p:cNvSpPr>
          <p:nvPr/>
        </p:nvSpPr>
        <p:spPr bwMode="auto">
          <a:xfrm>
            <a:off x="3136900" y="1557338"/>
            <a:ext cx="359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叠栅注入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MOS(SIMOS)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</a:t>
            </a:r>
          </a:p>
        </p:txBody>
      </p:sp>
      <p:sp>
        <p:nvSpPr>
          <p:cNvPr id="375850" name="Rectangle 42"/>
          <p:cNvSpPr>
            <a:spLocks noChangeArrowheads="1"/>
          </p:cNvSpPr>
          <p:nvPr/>
        </p:nvSpPr>
        <p:spPr bwMode="auto">
          <a:xfrm>
            <a:off x="3132138" y="2357438"/>
            <a:ext cx="513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浮栅隧道氧化层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MOS(</a:t>
            </a:r>
            <a:r>
              <a:rPr kumimoji="1" lang="en-US" altLang="zh-CN" sz="2400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Flotox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MOS)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</a:t>
            </a:r>
          </a:p>
        </p:txBody>
      </p:sp>
      <p:sp>
        <p:nvSpPr>
          <p:cNvPr id="375851" name="Rectangle 43"/>
          <p:cNvSpPr>
            <a:spLocks noChangeArrowheads="1"/>
          </p:cNvSpPr>
          <p:nvPr/>
        </p:nvSpPr>
        <p:spPr bwMode="auto">
          <a:xfrm>
            <a:off x="3132138" y="3357563"/>
            <a:ext cx="332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快闪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(Flash)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叠栅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MOS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5" grpId="0"/>
      <p:bldP spid="375846" grpId="0"/>
      <p:bldP spid="375848" grpId="0"/>
      <p:bldP spid="375849" grpId="0"/>
      <p:bldP spid="375850" grpId="0"/>
      <p:bldP spid="3758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006" name="Object 150"/>
          <p:cNvGraphicFramePr>
            <a:graphicFrameLocks noChangeAspect="1"/>
          </p:cNvGraphicFramePr>
          <p:nvPr/>
        </p:nvGraphicFramePr>
        <p:xfrm>
          <a:off x="1116013" y="2492375"/>
          <a:ext cx="2952750" cy="2800350"/>
        </p:xfrm>
        <a:graphic>
          <a:graphicData uri="http://schemas.openxmlformats.org/presentationml/2006/ole">
            <p:oleObj spid="_x0000_s660482" name="图片" r:id="rId4" imgW="1478788" imgH="1414718" progId="Word.Picture.8">
              <p:embed/>
            </p:oleObj>
          </a:graphicData>
        </a:graphic>
      </p:graphicFrame>
      <p:sp>
        <p:nvSpPr>
          <p:cNvPr id="377876" name="Text Box 20">
            <a:hlinkClick r:id="rId5" action="ppaction://hlinkpres?slideindex=1&amp;slidetitle=没有幻灯片标题"/>
          </p:cNvPr>
          <p:cNvSpPr txBox="1">
            <a:spLocks noChangeArrowheads="1"/>
          </p:cNvSpPr>
          <p:nvPr/>
        </p:nvSpPr>
        <p:spPr bwMode="auto">
          <a:xfrm>
            <a:off x="250825" y="1289050"/>
            <a:ext cx="8204200" cy="703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anchor="ctr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kumimoji="1" lang="zh-CN" altLang="en-US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当浮栅上带有负电荷时，使得</a:t>
            </a: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MOS</a:t>
            </a:r>
            <a:r>
              <a:rPr kumimoji="1" lang="zh-CN" altLang="en-US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管的开启电压变高，如果给控制栅加上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T1</a:t>
            </a:r>
            <a:r>
              <a:rPr kumimoji="1" lang="zh-CN" altLang="en-US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控制电压，</a:t>
            </a:r>
            <a:r>
              <a: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MOS</a:t>
            </a:r>
            <a:r>
              <a:rPr kumimoji="1" lang="zh-CN" altLang="en-US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管仍处于截止状态。</a:t>
            </a:r>
          </a:p>
        </p:txBody>
      </p:sp>
      <p:sp>
        <p:nvSpPr>
          <p:cNvPr id="377877" name="Text Box 21">
            <a:hlinkClick r:id="rId5" action="ppaction://hlinkpres?slideindex=1&amp;slidetitle=没有幻灯片标题"/>
          </p:cNvPr>
          <p:cNvSpPr txBox="1">
            <a:spLocks noChangeArrowheads="1"/>
          </p:cNvSpPr>
          <p:nvPr/>
        </p:nvSpPr>
        <p:spPr bwMode="auto">
          <a:xfrm>
            <a:off x="323850" y="5732093"/>
            <a:ext cx="8907463" cy="37856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anchor="ctr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若要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擦除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，可用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紫外线或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射线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，距管子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厘米处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照射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15-20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分钟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50825" y="981075"/>
            <a:ext cx="8208963" cy="1219200"/>
            <a:chOff x="48" y="192"/>
            <a:chExt cx="5328" cy="768"/>
          </a:xfrm>
        </p:grpSpPr>
        <p:sp>
          <p:nvSpPr>
            <p:cNvPr id="377879" name="AutoShape 23"/>
            <p:cNvSpPr>
              <a:spLocks noChangeArrowheads="1"/>
            </p:cNvSpPr>
            <p:nvPr/>
          </p:nvSpPr>
          <p:spPr bwMode="auto">
            <a:xfrm>
              <a:off x="48" y="192"/>
              <a:ext cx="5328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880" name="Text Box 24">
              <a:hlinkClick r:id="rId5" action="ppaction://hlinkpres?slideindex=1&amp;slidetitle=没有幻灯片标题"/>
            </p:cNvPr>
            <p:cNvSpPr txBox="1">
              <a:spLocks noChangeArrowheads="1"/>
            </p:cNvSpPr>
            <p:nvPr/>
          </p:nvSpPr>
          <p:spPr bwMode="auto">
            <a:xfrm>
              <a:off x="96" y="372"/>
              <a:ext cx="5232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当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浮栅上没有电荷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时，给控制栅加上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大于</a:t>
              </a: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T1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的控制电压</a:t>
              </a:r>
              <a:r>
                <a:rPr kumimoji="1" lang="zh-CN" altLang="en-US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MOS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管导通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</a:p>
          </p:txBody>
        </p:sp>
      </p:grpSp>
      <p:sp>
        <p:nvSpPr>
          <p:cNvPr id="377882" name="Rectangle 26"/>
          <p:cNvSpPr>
            <a:spLocks noChangeArrowheads="1"/>
          </p:cNvSpPr>
          <p:nvPr/>
        </p:nvSpPr>
        <p:spPr bwMode="auto">
          <a:xfrm>
            <a:off x="928662" y="142852"/>
            <a:ext cx="44726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a.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叠栅注入</a:t>
            </a:r>
            <a:r>
              <a:rPr kumimoji="1"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MOS(SIMOS)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</a:t>
            </a:r>
          </a:p>
          <a:p>
            <a:pPr algn="l"/>
            <a:r>
              <a:rPr kumimoji="1"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520825" y="2989263"/>
            <a:ext cx="3124200" cy="409575"/>
            <a:chOff x="624" y="1920"/>
            <a:chExt cx="1968" cy="456"/>
          </a:xfrm>
        </p:grpSpPr>
        <p:sp>
          <p:nvSpPr>
            <p:cNvPr id="377884" name="Text Box 28"/>
            <p:cNvSpPr txBox="1">
              <a:spLocks noChangeArrowheads="1"/>
            </p:cNvSpPr>
            <p:nvPr/>
          </p:nvSpPr>
          <p:spPr bwMode="auto">
            <a:xfrm>
              <a:off x="1968" y="1968"/>
              <a:ext cx="62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25V</a:t>
              </a:r>
            </a:p>
          </p:txBody>
        </p:sp>
        <p:sp>
          <p:nvSpPr>
            <p:cNvPr id="377885" name="Text Box 29"/>
            <p:cNvSpPr txBox="1">
              <a:spLocks noChangeArrowheads="1"/>
            </p:cNvSpPr>
            <p:nvPr/>
          </p:nvSpPr>
          <p:spPr bwMode="auto">
            <a:xfrm>
              <a:off x="1296" y="1920"/>
              <a:ext cx="62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25V</a:t>
              </a:r>
            </a:p>
          </p:txBody>
        </p:sp>
        <p:sp>
          <p:nvSpPr>
            <p:cNvPr id="377886" name="Text Box 30"/>
            <p:cNvSpPr txBox="1">
              <a:spLocks noChangeArrowheads="1"/>
            </p:cNvSpPr>
            <p:nvPr/>
          </p:nvSpPr>
          <p:spPr bwMode="auto">
            <a:xfrm>
              <a:off x="624" y="1920"/>
              <a:ext cx="62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GND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76375" y="2978150"/>
            <a:ext cx="2819400" cy="442913"/>
            <a:chOff x="204" y="482"/>
            <a:chExt cx="1776" cy="279"/>
          </a:xfrm>
        </p:grpSpPr>
        <p:sp>
          <p:nvSpPr>
            <p:cNvPr id="377888" name="Text Box 32"/>
            <p:cNvSpPr txBox="1">
              <a:spLocks noChangeArrowheads="1"/>
            </p:cNvSpPr>
            <p:nvPr/>
          </p:nvSpPr>
          <p:spPr bwMode="auto">
            <a:xfrm>
              <a:off x="876" y="48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5V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7889" name="Text Box 33"/>
            <p:cNvSpPr txBox="1">
              <a:spLocks noChangeArrowheads="1"/>
            </p:cNvSpPr>
            <p:nvPr/>
          </p:nvSpPr>
          <p:spPr bwMode="auto">
            <a:xfrm>
              <a:off x="1596" y="530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5V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7890" name="Text Box 34"/>
            <p:cNvSpPr txBox="1">
              <a:spLocks noChangeArrowheads="1"/>
            </p:cNvSpPr>
            <p:nvPr/>
          </p:nvSpPr>
          <p:spPr bwMode="auto">
            <a:xfrm>
              <a:off x="204" y="48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GND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908175" y="4132263"/>
            <a:ext cx="1296988" cy="152400"/>
            <a:chOff x="657" y="2523"/>
            <a:chExt cx="817" cy="96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138" y="2523"/>
              <a:ext cx="336" cy="96"/>
              <a:chOff x="3840" y="3504"/>
              <a:chExt cx="480" cy="140"/>
            </a:xfrm>
          </p:grpSpPr>
          <p:sp>
            <p:nvSpPr>
              <p:cNvPr id="377893" name="Oval 37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894" name="Oval 38"/>
              <p:cNvSpPr>
                <a:spLocks noChangeArrowheads="1"/>
              </p:cNvSpPr>
              <p:nvPr/>
            </p:nvSpPr>
            <p:spPr bwMode="auto">
              <a:xfrm>
                <a:off x="3984" y="3504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895" name="Oval 39"/>
              <p:cNvSpPr>
                <a:spLocks noChangeArrowheads="1"/>
              </p:cNvSpPr>
              <p:nvPr/>
            </p:nvSpPr>
            <p:spPr bwMode="auto">
              <a:xfrm>
                <a:off x="4272" y="3504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896" name="Oval 40"/>
              <p:cNvSpPr>
                <a:spLocks noChangeArrowheads="1"/>
              </p:cNvSpPr>
              <p:nvPr/>
            </p:nvSpPr>
            <p:spPr bwMode="auto">
              <a:xfrm>
                <a:off x="4128" y="3504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897" name="Oval 41"/>
              <p:cNvSpPr>
                <a:spLocks noChangeArrowheads="1"/>
              </p:cNvSpPr>
              <p:nvPr/>
            </p:nvSpPr>
            <p:spPr bwMode="auto">
              <a:xfrm>
                <a:off x="3851" y="3585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898" name="Oval 42"/>
              <p:cNvSpPr>
                <a:spLocks noChangeArrowheads="1"/>
              </p:cNvSpPr>
              <p:nvPr/>
            </p:nvSpPr>
            <p:spPr bwMode="auto">
              <a:xfrm>
                <a:off x="4001" y="3577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899" name="Oval 43"/>
              <p:cNvSpPr>
                <a:spLocks noChangeArrowheads="1"/>
              </p:cNvSpPr>
              <p:nvPr/>
            </p:nvSpPr>
            <p:spPr bwMode="auto">
              <a:xfrm>
                <a:off x="4128" y="3596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900" name="Oval 44"/>
              <p:cNvSpPr>
                <a:spLocks noChangeArrowheads="1"/>
              </p:cNvSpPr>
              <p:nvPr/>
            </p:nvSpPr>
            <p:spPr bwMode="auto">
              <a:xfrm>
                <a:off x="4266" y="3596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657" y="2523"/>
              <a:ext cx="336" cy="96"/>
              <a:chOff x="3840" y="3504"/>
              <a:chExt cx="480" cy="140"/>
            </a:xfrm>
          </p:grpSpPr>
          <p:sp>
            <p:nvSpPr>
              <p:cNvPr id="377902" name="Oval 46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903" name="Oval 47"/>
              <p:cNvSpPr>
                <a:spLocks noChangeArrowheads="1"/>
              </p:cNvSpPr>
              <p:nvPr/>
            </p:nvSpPr>
            <p:spPr bwMode="auto">
              <a:xfrm>
                <a:off x="3984" y="3504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904" name="Oval 48"/>
              <p:cNvSpPr>
                <a:spLocks noChangeArrowheads="1"/>
              </p:cNvSpPr>
              <p:nvPr/>
            </p:nvSpPr>
            <p:spPr bwMode="auto">
              <a:xfrm>
                <a:off x="4272" y="3504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905" name="Oval 49"/>
              <p:cNvSpPr>
                <a:spLocks noChangeArrowheads="1"/>
              </p:cNvSpPr>
              <p:nvPr/>
            </p:nvSpPr>
            <p:spPr bwMode="auto">
              <a:xfrm>
                <a:off x="4128" y="3504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906" name="Oval 50"/>
              <p:cNvSpPr>
                <a:spLocks noChangeArrowheads="1"/>
              </p:cNvSpPr>
              <p:nvPr/>
            </p:nvSpPr>
            <p:spPr bwMode="auto">
              <a:xfrm>
                <a:off x="3851" y="3585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907" name="Oval 51"/>
              <p:cNvSpPr>
                <a:spLocks noChangeArrowheads="1"/>
              </p:cNvSpPr>
              <p:nvPr/>
            </p:nvSpPr>
            <p:spPr bwMode="auto">
              <a:xfrm>
                <a:off x="4001" y="3577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908" name="Oval 52"/>
              <p:cNvSpPr>
                <a:spLocks noChangeArrowheads="1"/>
              </p:cNvSpPr>
              <p:nvPr/>
            </p:nvSpPr>
            <p:spPr bwMode="auto">
              <a:xfrm>
                <a:off x="4128" y="3596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909" name="Oval 53"/>
              <p:cNvSpPr>
                <a:spLocks noChangeArrowheads="1"/>
              </p:cNvSpPr>
              <p:nvPr/>
            </p:nvSpPr>
            <p:spPr bwMode="auto">
              <a:xfrm>
                <a:off x="4266" y="3596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4716463" y="2636838"/>
            <a:ext cx="3832225" cy="2657475"/>
            <a:chOff x="2971" y="1661"/>
            <a:chExt cx="2414" cy="1674"/>
          </a:xfrm>
        </p:grpSpPr>
        <p:sp>
          <p:nvSpPr>
            <p:cNvPr id="377911" name="Rectangle 55"/>
            <p:cNvSpPr>
              <a:spLocks noChangeArrowheads="1"/>
            </p:cNvSpPr>
            <p:nvPr/>
          </p:nvSpPr>
          <p:spPr bwMode="auto">
            <a:xfrm>
              <a:off x="2971" y="1661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9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12" name="Freeform 56"/>
            <p:cNvSpPr>
              <a:spLocks/>
            </p:cNvSpPr>
            <p:nvPr/>
          </p:nvSpPr>
          <p:spPr bwMode="auto">
            <a:xfrm>
              <a:off x="3246" y="1693"/>
              <a:ext cx="32" cy="148"/>
            </a:xfrm>
            <a:custGeom>
              <a:avLst/>
              <a:gdLst>
                <a:gd name="T0" fmla="*/ 0 w 32"/>
                <a:gd name="T1" fmla="*/ 148 h 148"/>
                <a:gd name="T2" fmla="*/ 32 w 32"/>
                <a:gd name="T3" fmla="*/ 148 h 148"/>
                <a:gd name="T4" fmla="*/ 21 w 32"/>
                <a:gd name="T5" fmla="*/ 0 h 148"/>
                <a:gd name="T6" fmla="*/ 0 w 32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48">
                  <a:moveTo>
                    <a:pt x="0" y="148"/>
                  </a:moveTo>
                  <a:lnTo>
                    <a:pt x="32" y="148"/>
                  </a:lnTo>
                  <a:lnTo>
                    <a:pt x="21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13" name="Line 57"/>
            <p:cNvSpPr>
              <a:spLocks noChangeShapeType="1"/>
            </p:cNvSpPr>
            <p:nvPr/>
          </p:nvSpPr>
          <p:spPr bwMode="auto">
            <a:xfrm flipV="1">
              <a:off x="3267" y="1830"/>
              <a:ext cx="1" cy="11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14" name="Freeform 58"/>
            <p:cNvSpPr>
              <a:spLocks/>
            </p:cNvSpPr>
            <p:nvPr/>
          </p:nvSpPr>
          <p:spPr bwMode="auto">
            <a:xfrm>
              <a:off x="5141" y="2932"/>
              <a:ext cx="159" cy="32"/>
            </a:xfrm>
            <a:custGeom>
              <a:avLst/>
              <a:gdLst>
                <a:gd name="T0" fmla="*/ 0 w 159"/>
                <a:gd name="T1" fmla="*/ 0 h 32"/>
                <a:gd name="T2" fmla="*/ 0 w 159"/>
                <a:gd name="T3" fmla="*/ 32 h 32"/>
                <a:gd name="T4" fmla="*/ 159 w 159"/>
                <a:gd name="T5" fmla="*/ 21 h 32"/>
                <a:gd name="T6" fmla="*/ 0 w 15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32">
                  <a:moveTo>
                    <a:pt x="0" y="0"/>
                  </a:moveTo>
                  <a:lnTo>
                    <a:pt x="0" y="32"/>
                  </a:lnTo>
                  <a:lnTo>
                    <a:pt x="1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15" name="Line 59"/>
            <p:cNvSpPr>
              <a:spLocks noChangeShapeType="1"/>
            </p:cNvSpPr>
            <p:nvPr/>
          </p:nvSpPr>
          <p:spPr bwMode="auto">
            <a:xfrm>
              <a:off x="3267" y="2953"/>
              <a:ext cx="203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16" name="Freeform 60"/>
            <p:cNvSpPr>
              <a:spLocks/>
            </p:cNvSpPr>
            <p:nvPr/>
          </p:nvSpPr>
          <p:spPr bwMode="auto">
            <a:xfrm>
              <a:off x="3596" y="1989"/>
              <a:ext cx="285" cy="975"/>
            </a:xfrm>
            <a:custGeom>
              <a:avLst/>
              <a:gdLst>
                <a:gd name="T0" fmla="*/ 285 w 285"/>
                <a:gd name="T1" fmla="*/ 0 h 975"/>
                <a:gd name="T2" fmla="*/ 264 w 285"/>
                <a:gd name="T3" fmla="*/ 0 h 975"/>
                <a:gd name="T4" fmla="*/ 232 w 285"/>
                <a:gd name="T5" fmla="*/ 191 h 975"/>
                <a:gd name="T6" fmla="*/ 201 w 285"/>
                <a:gd name="T7" fmla="*/ 361 h 975"/>
                <a:gd name="T8" fmla="*/ 169 w 285"/>
                <a:gd name="T9" fmla="*/ 519 h 975"/>
                <a:gd name="T10" fmla="*/ 127 w 285"/>
                <a:gd name="T11" fmla="*/ 657 h 975"/>
                <a:gd name="T12" fmla="*/ 95 w 285"/>
                <a:gd name="T13" fmla="*/ 774 h 975"/>
                <a:gd name="T14" fmla="*/ 52 w 285"/>
                <a:gd name="T15" fmla="*/ 858 h 975"/>
                <a:gd name="T16" fmla="*/ 63 w 285"/>
                <a:gd name="T17" fmla="*/ 858 h 975"/>
                <a:gd name="T18" fmla="*/ 63 w 285"/>
                <a:gd name="T19" fmla="*/ 848 h 975"/>
                <a:gd name="T20" fmla="*/ 31 w 285"/>
                <a:gd name="T21" fmla="*/ 911 h 975"/>
                <a:gd name="T22" fmla="*/ 21 w 285"/>
                <a:gd name="T23" fmla="*/ 922 h 975"/>
                <a:gd name="T24" fmla="*/ 0 w 285"/>
                <a:gd name="T25" fmla="*/ 964 h 975"/>
                <a:gd name="T26" fmla="*/ 21 w 285"/>
                <a:gd name="T27" fmla="*/ 975 h 975"/>
                <a:gd name="T28" fmla="*/ 42 w 285"/>
                <a:gd name="T29" fmla="*/ 922 h 975"/>
                <a:gd name="T30" fmla="*/ 31 w 285"/>
                <a:gd name="T31" fmla="*/ 922 h 975"/>
                <a:gd name="T32" fmla="*/ 42 w 285"/>
                <a:gd name="T33" fmla="*/ 933 h 975"/>
                <a:gd name="T34" fmla="*/ 74 w 285"/>
                <a:gd name="T35" fmla="*/ 869 h 975"/>
                <a:gd name="T36" fmla="*/ 74 w 285"/>
                <a:gd name="T37" fmla="*/ 858 h 975"/>
                <a:gd name="T38" fmla="*/ 74 w 285"/>
                <a:gd name="T39" fmla="*/ 858 h 975"/>
                <a:gd name="T40" fmla="*/ 116 w 285"/>
                <a:gd name="T41" fmla="*/ 774 h 975"/>
                <a:gd name="T42" fmla="*/ 148 w 285"/>
                <a:gd name="T43" fmla="*/ 668 h 975"/>
                <a:gd name="T44" fmla="*/ 190 w 285"/>
                <a:gd name="T45" fmla="*/ 519 h 975"/>
                <a:gd name="T46" fmla="*/ 222 w 285"/>
                <a:gd name="T47" fmla="*/ 361 h 975"/>
                <a:gd name="T48" fmla="*/ 254 w 285"/>
                <a:gd name="T49" fmla="*/ 191 h 975"/>
                <a:gd name="T50" fmla="*/ 285 w 285"/>
                <a:gd name="T51" fmla="*/ 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5" h="975">
                  <a:moveTo>
                    <a:pt x="285" y="0"/>
                  </a:moveTo>
                  <a:lnTo>
                    <a:pt x="264" y="0"/>
                  </a:lnTo>
                  <a:lnTo>
                    <a:pt x="232" y="191"/>
                  </a:lnTo>
                  <a:lnTo>
                    <a:pt x="201" y="361"/>
                  </a:lnTo>
                  <a:lnTo>
                    <a:pt x="169" y="519"/>
                  </a:lnTo>
                  <a:lnTo>
                    <a:pt x="127" y="657"/>
                  </a:lnTo>
                  <a:lnTo>
                    <a:pt x="95" y="774"/>
                  </a:lnTo>
                  <a:lnTo>
                    <a:pt x="52" y="858"/>
                  </a:lnTo>
                  <a:lnTo>
                    <a:pt x="63" y="858"/>
                  </a:lnTo>
                  <a:lnTo>
                    <a:pt x="63" y="848"/>
                  </a:lnTo>
                  <a:lnTo>
                    <a:pt x="31" y="911"/>
                  </a:lnTo>
                  <a:lnTo>
                    <a:pt x="21" y="922"/>
                  </a:lnTo>
                  <a:lnTo>
                    <a:pt x="0" y="964"/>
                  </a:lnTo>
                  <a:lnTo>
                    <a:pt x="21" y="975"/>
                  </a:lnTo>
                  <a:lnTo>
                    <a:pt x="42" y="922"/>
                  </a:lnTo>
                  <a:lnTo>
                    <a:pt x="31" y="922"/>
                  </a:lnTo>
                  <a:lnTo>
                    <a:pt x="42" y="933"/>
                  </a:lnTo>
                  <a:lnTo>
                    <a:pt x="74" y="869"/>
                  </a:lnTo>
                  <a:lnTo>
                    <a:pt x="74" y="858"/>
                  </a:lnTo>
                  <a:lnTo>
                    <a:pt x="74" y="858"/>
                  </a:lnTo>
                  <a:lnTo>
                    <a:pt x="116" y="774"/>
                  </a:lnTo>
                  <a:lnTo>
                    <a:pt x="148" y="668"/>
                  </a:lnTo>
                  <a:lnTo>
                    <a:pt x="190" y="519"/>
                  </a:lnTo>
                  <a:lnTo>
                    <a:pt x="222" y="361"/>
                  </a:lnTo>
                  <a:lnTo>
                    <a:pt x="254" y="19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17" name="Rectangle 61"/>
            <p:cNvSpPr>
              <a:spLocks noChangeArrowheads="1"/>
            </p:cNvSpPr>
            <p:nvPr/>
          </p:nvSpPr>
          <p:spPr bwMode="auto">
            <a:xfrm>
              <a:off x="2971" y="1672"/>
              <a:ext cx="25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18" name="Rectangle 62"/>
            <p:cNvSpPr>
              <a:spLocks noChangeArrowheads="1"/>
            </p:cNvSpPr>
            <p:nvPr/>
          </p:nvSpPr>
          <p:spPr bwMode="auto">
            <a:xfrm>
              <a:off x="3045" y="168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19" name="Rectangle 63"/>
            <p:cNvSpPr>
              <a:spLocks noChangeArrowheads="1"/>
            </p:cNvSpPr>
            <p:nvPr/>
          </p:nvSpPr>
          <p:spPr bwMode="auto">
            <a:xfrm>
              <a:off x="3077" y="1746"/>
              <a:ext cx="6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1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20" name="Rectangle 64"/>
            <p:cNvSpPr>
              <a:spLocks noChangeArrowheads="1"/>
            </p:cNvSpPr>
            <p:nvPr/>
          </p:nvSpPr>
          <p:spPr bwMode="auto">
            <a:xfrm>
              <a:off x="3140" y="1682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21" name="Rectangle 65"/>
            <p:cNvSpPr>
              <a:spLocks noChangeArrowheads="1"/>
            </p:cNvSpPr>
            <p:nvPr/>
          </p:nvSpPr>
          <p:spPr bwMode="auto">
            <a:xfrm>
              <a:off x="3511" y="2964"/>
              <a:ext cx="24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22" name="Rectangle 66"/>
            <p:cNvSpPr>
              <a:spLocks noChangeArrowheads="1"/>
            </p:cNvSpPr>
            <p:nvPr/>
          </p:nvSpPr>
          <p:spPr bwMode="auto">
            <a:xfrm>
              <a:off x="3543" y="2974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23" name="Rectangle 67"/>
            <p:cNvSpPr>
              <a:spLocks noChangeArrowheads="1"/>
            </p:cNvSpPr>
            <p:nvPr/>
          </p:nvSpPr>
          <p:spPr bwMode="auto">
            <a:xfrm>
              <a:off x="3617" y="3038"/>
              <a:ext cx="9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1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T1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24" name="Rectangle 68"/>
            <p:cNvSpPr>
              <a:spLocks noChangeArrowheads="1"/>
            </p:cNvSpPr>
            <p:nvPr/>
          </p:nvSpPr>
          <p:spPr bwMode="auto">
            <a:xfrm>
              <a:off x="3712" y="2974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25" name="Rectangle 69"/>
            <p:cNvSpPr>
              <a:spLocks noChangeArrowheads="1"/>
            </p:cNvSpPr>
            <p:nvPr/>
          </p:nvSpPr>
          <p:spPr bwMode="auto">
            <a:xfrm>
              <a:off x="4294" y="2985"/>
              <a:ext cx="25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26" name="Rectangle 70"/>
            <p:cNvSpPr>
              <a:spLocks noChangeArrowheads="1"/>
            </p:cNvSpPr>
            <p:nvPr/>
          </p:nvSpPr>
          <p:spPr bwMode="auto">
            <a:xfrm>
              <a:off x="4326" y="2996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27" name="Rectangle 71"/>
            <p:cNvSpPr>
              <a:spLocks noChangeArrowheads="1"/>
            </p:cNvSpPr>
            <p:nvPr/>
          </p:nvSpPr>
          <p:spPr bwMode="auto">
            <a:xfrm>
              <a:off x="4400" y="3059"/>
              <a:ext cx="9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1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T2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28" name="Rectangle 72"/>
            <p:cNvSpPr>
              <a:spLocks noChangeArrowheads="1"/>
            </p:cNvSpPr>
            <p:nvPr/>
          </p:nvSpPr>
          <p:spPr bwMode="auto">
            <a:xfrm>
              <a:off x="4495" y="2996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29" name="Rectangle 73"/>
            <p:cNvSpPr>
              <a:spLocks noChangeArrowheads="1"/>
            </p:cNvSpPr>
            <p:nvPr/>
          </p:nvSpPr>
          <p:spPr bwMode="auto">
            <a:xfrm>
              <a:off x="5131" y="3006"/>
              <a:ext cx="25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30" name="Rectangle 74"/>
            <p:cNvSpPr>
              <a:spLocks noChangeArrowheads="1"/>
            </p:cNvSpPr>
            <p:nvPr/>
          </p:nvSpPr>
          <p:spPr bwMode="auto">
            <a:xfrm>
              <a:off x="5162" y="3017"/>
              <a:ext cx="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31" name="Rectangle 75"/>
            <p:cNvSpPr>
              <a:spLocks noChangeArrowheads="1"/>
            </p:cNvSpPr>
            <p:nvPr/>
          </p:nvSpPr>
          <p:spPr bwMode="auto">
            <a:xfrm>
              <a:off x="5226" y="3080"/>
              <a:ext cx="11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1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GS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32" name="Rectangle 76"/>
            <p:cNvSpPr>
              <a:spLocks noChangeArrowheads="1"/>
            </p:cNvSpPr>
            <p:nvPr/>
          </p:nvSpPr>
          <p:spPr bwMode="auto">
            <a:xfrm>
              <a:off x="5332" y="3017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33" name="Rectangle 77"/>
            <p:cNvSpPr>
              <a:spLocks noChangeArrowheads="1"/>
            </p:cNvSpPr>
            <p:nvPr/>
          </p:nvSpPr>
          <p:spPr bwMode="auto">
            <a:xfrm>
              <a:off x="3426" y="1693"/>
              <a:ext cx="73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34" name="Rectangle 78"/>
            <p:cNvSpPr>
              <a:spLocks noChangeArrowheads="1"/>
            </p:cNvSpPr>
            <p:nvPr/>
          </p:nvSpPr>
          <p:spPr bwMode="auto">
            <a:xfrm>
              <a:off x="3469" y="1714"/>
              <a:ext cx="6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zh-CN" altLang="en-US" sz="1600" b="0">
                  <a:solidFill>
                    <a:srgbClr val="000000"/>
                  </a:solidFill>
                  <a:latin typeface="宋体" panose="02010600030101010101" pitchFamily="2" charset="-122"/>
                </a:rPr>
                <a:t>浮栅无电子</a:t>
              </a:r>
              <a:endParaRPr kumimoji="1" lang="zh-CN" altLang="en-US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35" name="Rectangle 79"/>
            <p:cNvSpPr>
              <a:spLocks noChangeArrowheads="1"/>
            </p:cNvSpPr>
            <p:nvPr/>
          </p:nvSpPr>
          <p:spPr bwMode="auto">
            <a:xfrm>
              <a:off x="4104" y="1693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36" name="Rectangle 80"/>
            <p:cNvSpPr>
              <a:spLocks noChangeArrowheads="1"/>
            </p:cNvSpPr>
            <p:nvPr/>
          </p:nvSpPr>
          <p:spPr bwMode="auto">
            <a:xfrm>
              <a:off x="3066" y="2964"/>
              <a:ext cx="25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37" name="Rectangle 81"/>
            <p:cNvSpPr>
              <a:spLocks noChangeArrowheads="1"/>
            </p:cNvSpPr>
            <p:nvPr/>
          </p:nvSpPr>
          <p:spPr bwMode="auto">
            <a:xfrm>
              <a:off x="3140" y="297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38" name="Rectangle 82"/>
            <p:cNvSpPr>
              <a:spLocks noChangeArrowheads="1"/>
            </p:cNvSpPr>
            <p:nvPr/>
          </p:nvSpPr>
          <p:spPr bwMode="auto">
            <a:xfrm>
              <a:off x="3236" y="2974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39" name="Rectangle 83"/>
            <p:cNvSpPr>
              <a:spLocks noChangeArrowheads="1"/>
            </p:cNvSpPr>
            <p:nvPr/>
          </p:nvSpPr>
          <p:spPr bwMode="auto">
            <a:xfrm>
              <a:off x="3469" y="3165"/>
              <a:ext cx="73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40" name="Rectangle 84"/>
            <p:cNvSpPr>
              <a:spLocks noChangeArrowheads="1"/>
            </p:cNvSpPr>
            <p:nvPr/>
          </p:nvSpPr>
          <p:spPr bwMode="auto">
            <a:xfrm>
              <a:off x="3638" y="3176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zh-CN" altLang="en-US" sz="1600" b="0">
                  <a:solidFill>
                    <a:srgbClr val="000000"/>
                  </a:solidFill>
                  <a:latin typeface="宋体" panose="02010600030101010101" pitchFamily="2" charset="-122"/>
                </a:rPr>
                <a:t>编程前</a:t>
              </a:r>
              <a:endParaRPr kumimoji="1" lang="zh-CN" altLang="en-US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41" name="Rectangle 85"/>
            <p:cNvSpPr>
              <a:spLocks noChangeArrowheads="1"/>
            </p:cNvSpPr>
            <p:nvPr/>
          </p:nvSpPr>
          <p:spPr bwMode="auto">
            <a:xfrm>
              <a:off x="4019" y="3155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42" name="Rectangle 86"/>
            <p:cNvSpPr>
              <a:spLocks noChangeArrowheads="1"/>
            </p:cNvSpPr>
            <p:nvPr/>
          </p:nvSpPr>
          <p:spPr bwMode="auto">
            <a:xfrm>
              <a:off x="4453" y="3165"/>
              <a:ext cx="73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43" name="Rectangle 87"/>
            <p:cNvSpPr>
              <a:spLocks noChangeArrowheads="1"/>
            </p:cNvSpPr>
            <p:nvPr/>
          </p:nvSpPr>
          <p:spPr bwMode="auto">
            <a:xfrm>
              <a:off x="5003" y="3155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2268538" y="3852863"/>
            <a:ext cx="588962" cy="0"/>
            <a:chOff x="1015" y="2387"/>
            <a:chExt cx="371" cy="0"/>
          </a:xfrm>
        </p:grpSpPr>
        <p:sp>
          <p:nvSpPr>
            <p:cNvPr id="377945" name="Line 89"/>
            <p:cNvSpPr>
              <a:spLocks noChangeShapeType="1"/>
            </p:cNvSpPr>
            <p:nvPr/>
          </p:nvSpPr>
          <p:spPr bwMode="auto">
            <a:xfrm>
              <a:off x="1015" y="2387"/>
              <a:ext cx="4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946" name="Line 90"/>
            <p:cNvSpPr>
              <a:spLocks noChangeShapeType="1"/>
            </p:cNvSpPr>
            <p:nvPr/>
          </p:nvSpPr>
          <p:spPr bwMode="auto">
            <a:xfrm>
              <a:off x="1111" y="2387"/>
              <a:ext cx="4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947" name="Line 91"/>
            <p:cNvSpPr>
              <a:spLocks noChangeShapeType="1"/>
            </p:cNvSpPr>
            <p:nvPr/>
          </p:nvSpPr>
          <p:spPr bwMode="auto">
            <a:xfrm>
              <a:off x="1242" y="2387"/>
              <a:ext cx="4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948" name="Line 92"/>
            <p:cNvSpPr>
              <a:spLocks noChangeShapeType="1"/>
            </p:cNvSpPr>
            <p:nvPr/>
          </p:nvSpPr>
          <p:spPr bwMode="auto">
            <a:xfrm>
              <a:off x="1338" y="2387"/>
              <a:ext cx="4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93"/>
          <p:cNvGrpSpPr>
            <a:grpSpLocks noChangeAspect="1"/>
          </p:cNvGrpSpPr>
          <p:nvPr/>
        </p:nvGrpSpPr>
        <p:grpSpPr bwMode="auto">
          <a:xfrm>
            <a:off x="4716463" y="2636838"/>
            <a:ext cx="3832225" cy="2724150"/>
            <a:chOff x="2426" y="1661"/>
            <a:chExt cx="2414" cy="1716"/>
          </a:xfrm>
        </p:grpSpPr>
        <p:sp>
          <p:nvSpPr>
            <p:cNvPr id="377950" name="AutoShape 94"/>
            <p:cNvSpPr>
              <a:spLocks noChangeAspect="1" noChangeArrowheads="1" noTextEdit="1"/>
            </p:cNvSpPr>
            <p:nvPr/>
          </p:nvSpPr>
          <p:spPr bwMode="auto">
            <a:xfrm>
              <a:off x="2426" y="1661"/>
              <a:ext cx="2403" cy="1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51" name="Rectangle 95"/>
            <p:cNvSpPr>
              <a:spLocks noChangeArrowheads="1"/>
            </p:cNvSpPr>
            <p:nvPr/>
          </p:nvSpPr>
          <p:spPr bwMode="auto">
            <a:xfrm>
              <a:off x="2426" y="1661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9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52" name="Freeform 96"/>
            <p:cNvSpPr>
              <a:spLocks/>
            </p:cNvSpPr>
            <p:nvPr/>
          </p:nvSpPr>
          <p:spPr bwMode="auto">
            <a:xfrm>
              <a:off x="2701" y="1693"/>
              <a:ext cx="32" cy="148"/>
            </a:xfrm>
            <a:custGeom>
              <a:avLst/>
              <a:gdLst>
                <a:gd name="T0" fmla="*/ 0 w 32"/>
                <a:gd name="T1" fmla="*/ 148 h 148"/>
                <a:gd name="T2" fmla="*/ 32 w 32"/>
                <a:gd name="T3" fmla="*/ 148 h 148"/>
                <a:gd name="T4" fmla="*/ 21 w 32"/>
                <a:gd name="T5" fmla="*/ 0 h 148"/>
                <a:gd name="T6" fmla="*/ 0 w 32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48">
                  <a:moveTo>
                    <a:pt x="0" y="148"/>
                  </a:moveTo>
                  <a:lnTo>
                    <a:pt x="32" y="148"/>
                  </a:lnTo>
                  <a:lnTo>
                    <a:pt x="21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53" name="Line 97"/>
            <p:cNvSpPr>
              <a:spLocks noChangeShapeType="1"/>
            </p:cNvSpPr>
            <p:nvPr/>
          </p:nvSpPr>
          <p:spPr bwMode="auto">
            <a:xfrm flipV="1">
              <a:off x="2722" y="1830"/>
              <a:ext cx="1" cy="11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54" name="Freeform 98"/>
            <p:cNvSpPr>
              <a:spLocks/>
            </p:cNvSpPr>
            <p:nvPr/>
          </p:nvSpPr>
          <p:spPr bwMode="auto">
            <a:xfrm>
              <a:off x="4596" y="2932"/>
              <a:ext cx="159" cy="32"/>
            </a:xfrm>
            <a:custGeom>
              <a:avLst/>
              <a:gdLst>
                <a:gd name="T0" fmla="*/ 0 w 159"/>
                <a:gd name="T1" fmla="*/ 0 h 32"/>
                <a:gd name="T2" fmla="*/ 0 w 159"/>
                <a:gd name="T3" fmla="*/ 32 h 32"/>
                <a:gd name="T4" fmla="*/ 159 w 159"/>
                <a:gd name="T5" fmla="*/ 21 h 32"/>
                <a:gd name="T6" fmla="*/ 0 w 159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32">
                  <a:moveTo>
                    <a:pt x="0" y="0"/>
                  </a:moveTo>
                  <a:lnTo>
                    <a:pt x="0" y="32"/>
                  </a:lnTo>
                  <a:lnTo>
                    <a:pt x="1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55" name="Line 99"/>
            <p:cNvSpPr>
              <a:spLocks noChangeShapeType="1"/>
            </p:cNvSpPr>
            <p:nvPr/>
          </p:nvSpPr>
          <p:spPr bwMode="auto">
            <a:xfrm>
              <a:off x="2722" y="2953"/>
              <a:ext cx="203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56" name="Freeform 100"/>
            <p:cNvSpPr>
              <a:spLocks/>
            </p:cNvSpPr>
            <p:nvPr/>
          </p:nvSpPr>
          <p:spPr bwMode="auto">
            <a:xfrm>
              <a:off x="3051" y="1989"/>
              <a:ext cx="285" cy="975"/>
            </a:xfrm>
            <a:custGeom>
              <a:avLst/>
              <a:gdLst>
                <a:gd name="T0" fmla="*/ 285 w 285"/>
                <a:gd name="T1" fmla="*/ 0 h 975"/>
                <a:gd name="T2" fmla="*/ 264 w 285"/>
                <a:gd name="T3" fmla="*/ 0 h 975"/>
                <a:gd name="T4" fmla="*/ 232 w 285"/>
                <a:gd name="T5" fmla="*/ 191 h 975"/>
                <a:gd name="T6" fmla="*/ 201 w 285"/>
                <a:gd name="T7" fmla="*/ 361 h 975"/>
                <a:gd name="T8" fmla="*/ 169 w 285"/>
                <a:gd name="T9" fmla="*/ 519 h 975"/>
                <a:gd name="T10" fmla="*/ 127 w 285"/>
                <a:gd name="T11" fmla="*/ 657 h 975"/>
                <a:gd name="T12" fmla="*/ 95 w 285"/>
                <a:gd name="T13" fmla="*/ 774 h 975"/>
                <a:gd name="T14" fmla="*/ 52 w 285"/>
                <a:gd name="T15" fmla="*/ 858 h 975"/>
                <a:gd name="T16" fmla="*/ 63 w 285"/>
                <a:gd name="T17" fmla="*/ 858 h 975"/>
                <a:gd name="T18" fmla="*/ 63 w 285"/>
                <a:gd name="T19" fmla="*/ 848 h 975"/>
                <a:gd name="T20" fmla="*/ 31 w 285"/>
                <a:gd name="T21" fmla="*/ 911 h 975"/>
                <a:gd name="T22" fmla="*/ 21 w 285"/>
                <a:gd name="T23" fmla="*/ 922 h 975"/>
                <a:gd name="T24" fmla="*/ 0 w 285"/>
                <a:gd name="T25" fmla="*/ 964 h 975"/>
                <a:gd name="T26" fmla="*/ 21 w 285"/>
                <a:gd name="T27" fmla="*/ 975 h 975"/>
                <a:gd name="T28" fmla="*/ 42 w 285"/>
                <a:gd name="T29" fmla="*/ 922 h 975"/>
                <a:gd name="T30" fmla="*/ 31 w 285"/>
                <a:gd name="T31" fmla="*/ 922 h 975"/>
                <a:gd name="T32" fmla="*/ 42 w 285"/>
                <a:gd name="T33" fmla="*/ 933 h 975"/>
                <a:gd name="T34" fmla="*/ 74 w 285"/>
                <a:gd name="T35" fmla="*/ 869 h 975"/>
                <a:gd name="T36" fmla="*/ 74 w 285"/>
                <a:gd name="T37" fmla="*/ 858 h 975"/>
                <a:gd name="T38" fmla="*/ 74 w 285"/>
                <a:gd name="T39" fmla="*/ 858 h 975"/>
                <a:gd name="T40" fmla="*/ 116 w 285"/>
                <a:gd name="T41" fmla="*/ 774 h 975"/>
                <a:gd name="T42" fmla="*/ 148 w 285"/>
                <a:gd name="T43" fmla="*/ 668 h 975"/>
                <a:gd name="T44" fmla="*/ 190 w 285"/>
                <a:gd name="T45" fmla="*/ 519 h 975"/>
                <a:gd name="T46" fmla="*/ 222 w 285"/>
                <a:gd name="T47" fmla="*/ 361 h 975"/>
                <a:gd name="T48" fmla="*/ 254 w 285"/>
                <a:gd name="T49" fmla="*/ 191 h 975"/>
                <a:gd name="T50" fmla="*/ 285 w 285"/>
                <a:gd name="T51" fmla="*/ 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5" h="975">
                  <a:moveTo>
                    <a:pt x="285" y="0"/>
                  </a:moveTo>
                  <a:lnTo>
                    <a:pt x="264" y="0"/>
                  </a:lnTo>
                  <a:lnTo>
                    <a:pt x="232" y="191"/>
                  </a:lnTo>
                  <a:lnTo>
                    <a:pt x="201" y="361"/>
                  </a:lnTo>
                  <a:lnTo>
                    <a:pt x="169" y="519"/>
                  </a:lnTo>
                  <a:lnTo>
                    <a:pt x="127" y="657"/>
                  </a:lnTo>
                  <a:lnTo>
                    <a:pt x="95" y="774"/>
                  </a:lnTo>
                  <a:lnTo>
                    <a:pt x="52" y="858"/>
                  </a:lnTo>
                  <a:lnTo>
                    <a:pt x="63" y="858"/>
                  </a:lnTo>
                  <a:lnTo>
                    <a:pt x="63" y="848"/>
                  </a:lnTo>
                  <a:lnTo>
                    <a:pt x="31" y="911"/>
                  </a:lnTo>
                  <a:lnTo>
                    <a:pt x="21" y="922"/>
                  </a:lnTo>
                  <a:lnTo>
                    <a:pt x="0" y="964"/>
                  </a:lnTo>
                  <a:lnTo>
                    <a:pt x="21" y="975"/>
                  </a:lnTo>
                  <a:lnTo>
                    <a:pt x="42" y="922"/>
                  </a:lnTo>
                  <a:lnTo>
                    <a:pt x="31" y="922"/>
                  </a:lnTo>
                  <a:lnTo>
                    <a:pt x="42" y="933"/>
                  </a:lnTo>
                  <a:lnTo>
                    <a:pt x="74" y="869"/>
                  </a:lnTo>
                  <a:lnTo>
                    <a:pt x="74" y="858"/>
                  </a:lnTo>
                  <a:lnTo>
                    <a:pt x="74" y="858"/>
                  </a:lnTo>
                  <a:lnTo>
                    <a:pt x="116" y="774"/>
                  </a:lnTo>
                  <a:lnTo>
                    <a:pt x="148" y="668"/>
                  </a:lnTo>
                  <a:lnTo>
                    <a:pt x="190" y="519"/>
                  </a:lnTo>
                  <a:lnTo>
                    <a:pt x="222" y="361"/>
                  </a:lnTo>
                  <a:lnTo>
                    <a:pt x="254" y="19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57" name="Freeform 101"/>
            <p:cNvSpPr>
              <a:spLocks/>
            </p:cNvSpPr>
            <p:nvPr/>
          </p:nvSpPr>
          <p:spPr bwMode="auto">
            <a:xfrm>
              <a:off x="3855" y="1968"/>
              <a:ext cx="286" cy="996"/>
            </a:xfrm>
            <a:custGeom>
              <a:avLst/>
              <a:gdLst>
                <a:gd name="T0" fmla="*/ 286 w 286"/>
                <a:gd name="T1" fmla="*/ 0 h 996"/>
                <a:gd name="T2" fmla="*/ 265 w 286"/>
                <a:gd name="T3" fmla="*/ 0 h 996"/>
                <a:gd name="T4" fmla="*/ 233 w 286"/>
                <a:gd name="T5" fmla="*/ 191 h 996"/>
                <a:gd name="T6" fmla="*/ 201 w 286"/>
                <a:gd name="T7" fmla="*/ 371 h 996"/>
                <a:gd name="T8" fmla="*/ 169 w 286"/>
                <a:gd name="T9" fmla="*/ 540 h 996"/>
                <a:gd name="T10" fmla="*/ 127 w 286"/>
                <a:gd name="T11" fmla="*/ 678 h 996"/>
                <a:gd name="T12" fmla="*/ 95 w 286"/>
                <a:gd name="T13" fmla="*/ 784 h 996"/>
                <a:gd name="T14" fmla="*/ 53 w 286"/>
                <a:gd name="T15" fmla="*/ 869 h 996"/>
                <a:gd name="T16" fmla="*/ 21 w 286"/>
                <a:gd name="T17" fmla="*/ 943 h 996"/>
                <a:gd name="T18" fmla="*/ 0 w 286"/>
                <a:gd name="T19" fmla="*/ 985 h 996"/>
                <a:gd name="T20" fmla="*/ 21 w 286"/>
                <a:gd name="T21" fmla="*/ 996 h 996"/>
                <a:gd name="T22" fmla="*/ 42 w 286"/>
                <a:gd name="T23" fmla="*/ 943 h 996"/>
                <a:gd name="T24" fmla="*/ 74 w 286"/>
                <a:gd name="T25" fmla="*/ 869 h 996"/>
                <a:gd name="T26" fmla="*/ 117 w 286"/>
                <a:gd name="T27" fmla="*/ 784 h 996"/>
                <a:gd name="T28" fmla="*/ 148 w 286"/>
                <a:gd name="T29" fmla="*/ 689 h 996"/>
                <a:gd name="T30" fmla="*/ 191 w 286"/>
                <a:gd name="T31" fmla="*/ 540 h 996"/>
                <a:gd name="T32" fmla="*/ 222 w 286"/>
                <a:gd name="T33" fmla="*/ 371 h 996"/>
                <a:gd name="T34" fmla="*/ 254 w 286"/>
                <a:gd name="T35" fmla="*/ 191 h 996"/>
                <a:gd name="T36" fmla="*/ 286 w 286"/>
                <a:gd name="T37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6" h="996">
                  <a:moveTo>
                    <a:pt x="286" y="0"/>
                  </a:moveTo>
                  <a:lnTo>
                    <a:pt x="265" y="0"/>
                  </a:lnTo>
                  <a:lnTo>
                    <a:pt x="233" y="191"/>
                  </a:lnTo>
                  <a:lnTo>
                    <a:pt x="201" y="371"/>
                  </a:lnTo>
                  <a:lnTo>
                    <a:pt x="169" y="540"/>
                  </a:lnTo>
                  <a:lnTo>
                    <a:pt x="127" y="678"/>
                  </a:lnTo>
                  <a:lnTo>
                    <a:pt x="95" y="784"/>
                  </a:lnTo>
                  <a:lnTo>
                    <a:pt x="53" y="869"/>
                  </a:lnTo>
                  <a:lnTo>
                    <a:pt x="21" y="943"/>
                  </a:lnTo>
                  <a:lnTo>
                    <a:pt x="0" y="985"/>
                  </a:lnTo>
                  <a:lnTo>
                    <a:pt x="21" y="996"/>
                  </a:lnTo>
                  <a:lnTo>
                    <a:pt x="42" y="943"/>
                  </a:lnTo>
                  <a:lnTo>
                    <a:pt x="74" y="869"/>
                  </a:lnTo>
                  <a:lnTo>
                    <a:pt x="117" y="784"/>
                  </a:lnTo>
                  <a:lnTo>
                    <a:pt x="148" y="689"/>
                  </a:lnTo>
                  <a:lnTo>
                    <a:pt x="191" y="540"/>
                  </a:lnTo>
                  <a:lnTo>
                    <a:pt x="222" y="371"/>
                  </a:lnTo>
                  <a:lnTo>
                    <a:pt x="254" y="19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58" name="Rectangle 102"/>
            <p:cNvSpPr>
              <a:spLocks noChangeArrowheads="1"/>
            </p:cNvSpPr>
            <p:nvPr/>
          </p:nvSpPr>
          <p:spPr bwMode="auto">
            <a:xfrm>
              <a:off x="2426" y="1672"/>
              <a:ext cx="25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59" name="Rectangle 103"/>
            <p:cNvSpPr>
              <a:spLocks noChangeArrowheads="1"/>
            </p:cNvSpPr>
            <p:nvPr/>
          </p:nvSpPr>
          <p:spPr bwMode="auto">
            <a:xfrm>
              <a:off x="2500" y="168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60" name="Rectangle 104"/>
            <p:cNvSpPr>
              <a:spLocks noChangeArrowheads="1"/>
            </p:cNvSpPr>
            <p:nvPr/>
          </p:nvSpPr>
          <p:spPr bwMode="auto">
            <a:xfrm>
              <a:off x="2532" y="1746"/>
              <a:ext cx="6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1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61" name="Rectangle 105"/>
            <p:cNvSpPr>
              <a:spLocks noChangeArrowheads="1"/>
            </p:cNvSpPr>
            <p:nvPr/>
          </p:nvSpPr>
          <p:spPr bwMode="auto">
            <a:xfrm>
              <a:off x="2595" y="1682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62" name="Rectangle 106"/>
            <p:cNvSpPr>
              <a:spLocks noChangeArrowheads="1"/>
            </p:cNvSpPr>
            <p:nvPr/>
          </p:nvSpPr>
          <p:spPr bwMode="auto">
            <a:xfrm>
              <a:off x="2966" y="2964"/>
              <a:ext cx="24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63" name="Rectangle 107"/>
            <p:cNvSpPr>
              <a:spLocks noChangeArrowheads="1"/>
            </p:cNvSpPr>
            <p:nvPr/>
          </p:nvSpPr>
          <p:spPr bwMode="auto">
            <a:xfrm>
              <a:off x="2998" y="2974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64" name="Rectangle 108"/>
            <p:cNvSpPr>
              <a:spLocks noChangeArrowheads="1"/>
            </p:cNvSpPr>
            <p:nvPr/>
          </p:nvSpPr>
          <p:spPr bwMode="auto">
            <a:xfrm>
              <a:off x="3072" y="3038"/>
              <a:ext cx="9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1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T1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65" name="Rectangle 109"/>
            <p:cNvSpPr>
              <a:spLocks noChangeArrowheads="1"/>
            </p:cNvSpPr>
            <p:nvPr/>
          </p:nvSpPr>
          <p:spPr bwMode="auto">
            <a:xfrm>
              <a:off x="3167" y="2974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66" name="Rectangle 110"/>
            <p:cNvSpPr>
              <a:spLocks noChangeArrowheads="1"/>
            </p:cNvSpPr>
            <p:nvPr/>
          </p:nvSpPr>
          <p:spPr bwMode="auto">
            <a:xfrm>
              <a:off x="3749" y="2985"/>
              <a:ext cx="25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67" name="Rectangle 111"/>
            <p:cNvSpPr>
              <a:spLocks noChangeArrowheads="1"/>
            </p:cNvSpPr>
            <p:nvPr/>
          </p:nvSpPr>
          <p:spPr bwMode="auto">
            <a:xfrm>
              <a:off x="3781" y="2996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endParaRPr kumimoji="1" lang="en-US" altLang="zh-CN" sz="24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68" name="Rectangle 112"/>
            <p:cNvSpPr>
              <a:spLocks noChangeArrowheads="1"/>
            </p:cNvSpPr>
            <p:nvPr/>
          </p:nvSpPr>
          <p:spPr bwMode="auto">
            <a:xfrm>
              <a:off x="3855" y="3059"/>
              <a:ext cx="9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1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T2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69" name="Rectangle 113"/>
            <p:cNvSpPr>
              <a:spLocks noChangeArrowheads="1"/>
            </p:cNvSpPr>
            <p:nvPr/>
          </p:nvSpPr>
          <p:spPr bwMode="auto">
            <a:xfrm>
              <a:off x="3950" y="2996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70" name="Rectangle 114"/>
            <p:cNvSpPr>
              <a:spLocks noChangeArrowheads="1"/>
            </p:cNvSpPr>
            <p:nvPr/>
          </p:nvSpPr>
          <p:spPr bwMode="auto">
            <a:xfrm>
              <a:off x="4586" y="3006"/>
              <a:ext cx="25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71" name="Rectangle 115"/>
            <p:cNvSpPr>
              <a:spLocks noChangeArrowheads="1"/>
            </p:cNvSpPr>
            <p:nvPr/>
          </p:nvSpPr>
          <p:spPr bwMode="auto">
            <a:xfrm>
              <a:off x="4617" y="3017"/>
              <a:ext cx="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72" name="Rectangle 116"/>
            <p:cNvSpPr>
              <a:spLocks noChangeArrowheads="1"/>
            </p:cNvSpPr>
            <p:nvPr/>
          </p:nvSpPr>
          <p:spPr bwMode="auto">
            <a:xfrm>
              <a:off x="4681" y="3080"/>
              <a:ext cx="11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1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GS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73" name="Rectangle 117"/>
            <p:cNvSpPr>
              <a:spLocks noChangeArrowheads="1"/>
            </p:cNvSpPr>
            <p:nvPr/>
          </p:nvSpPr>
          <p:spPr bwMode="auto">
            <a:xfrm>
              <a:off x="4787" y="3017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74" name="Rectangle 118"/>
            <p:cNvSpPr>
              <a:spLocks noChangeArrowheads="1"/>
            </p:cNvSpPr>
            <p:nvPr/>
          </p:nvSpPr>
          <p:spPr bwMode="auto">
            <a:xfrm>
              <a:off x="2881" y="1693"/>
              <a:ext cx="73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75" name="Rectangle 119"/>
            <p:cNvSpPr>
              <a:spLocks noChangeArrowheads="1"/>
            </p:cNvSpPr>
            <p:nvPr/>
          </p:nvSpPr>
          <p:spPr bwMode="auto">
            <a:xfrm>
              <a:off x="2924" y="1714"/>
              <a:ext cx="6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zh-CN" altLang="en-US" sz="1600" b="0">
                  <a:solidFill>
                    <a:srgbClr val="000000"/>
                  </a:solidFill>
                  <a:latin typeface="宋体" panose="02010600030101010101" pitchFamily="2" charset="-122"/>
                </a:rPr>
                <a:t>浮栅无电子</a:t>
              </a:r>
              <a:endParaRPr kumimoji="1" lang="zh-CN" altLang="en-US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76" name="Rectangle 120"/>
            <p:cNvSpPr>
              <a:spLocks noChangeArrowheads="1"/>
            </p:cNvSpPr>
            <p:nvPr/>
          </p:nvSpPr>
          <p:spPr bwMode="auto">
            <a:xfrm>
              <a:off x="3559" y="1693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77" name="Rectangle 121"/>
            <p:cNvSpPr>
              <a:spLocks noChangeArrowheads="1"/>
            </p:cNvSpPr>
            <p:nvPr/>
          </p:nvSpPr>
          <p:spPr bwMode="auto">
            <a:xfrm>
              <a:off x="3993" y="1714"/>
              <a:ext cx="7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78" name="Rectangle 122"/>
            <p:cNvSpPr>
              <a:spLocks noChangeArrowheads="1"/>
            </p:cNvSpPr>
            <p:nvPr/>
          </p:nvSpPr>
          <p:spPr bwMode="auto">
            <a:xfrm>
              <a:off x="4035" y="1735"/>
              <a:ext cx="6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zh-CN" altLang="en-US" sz="16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浮栅有电子</a:t>
              </a:r>
              <a:endParaRPr kumimoji="1" lang="zh-CN" altLang="en-US" sz="24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79" name="Rectangle 123"/>
            <p:cNvSpPr>
              <a:spLocks noChangeArrowheads="1"/>
            </p:cNvSpPr>
            <p:nvPr/>
          </p:nvSpPr>
          <p:spPr bwMode="auto">
            <a:xfrm>
              <a:off x="4670" y="1714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80" name="Rectangle 124"/>
            <p:cNvSpPr>
              <a:spLocks noChangeArrowheads="1"/>
            </p:cNvSpPr>
            <p:nvPr/>
          </p:nvSpPr>
          <p:spPr bwMode="auto">
            <a:xfrm>
              <a:off x="2521" y="2964"/>
              <a:ext cx="25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81" name="Rectangle 125"/>
            <p:cNvSpPr>
              <a:spLocks noChangeArrowheads="1"/>
            </p:cNvSpPr>
            <p:nvPr/>
          </p:nvSpPr>
          <p:spPr bwMode="auto">
            <a:xfrm>
              <a:off x="2595" y="297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7982" name="Rectangle 126"/>
            <p:cNvSpPr>
              <a:spLocks noChangeArrowheads="1"/>
            </p:cNvSpPr>
            <p:nvPr/>
          </p:nvSpPr>
          <p:spPr bwMode="auto">
            <a:xfrm>
              <a:off x="2691" y="2974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grpSp>
          <p:nvGrpSpPr>
            <p:cNvPr id="12" name="Group 127"/>
            <p:cNvGrpSpPr>
              <a:grpSpLocks/>
            </p:cNvGrpSpPr>
            <p:nvPr/>
          </p:nvGrpSpPr>
          <p:grpSpPr bwMode="auto">
            <a:xfrm>
              <a:off x="3696" y="1672"/>
              <a:ext cx="11" cy="1684"/>
              <a:chOff x="3696" y="1672"/>
              <a:chExt cx="11" cy="1684"/>
            </a:xfrm>
          </p:grpSpPr>
          <p:sp>
            <p:nvSpPr>
              <p:cNvPr id="377984" name="Freeform 128"/>
              <p:cNvSpPr>
                <a:spLocks/>
              </p:cNvSpPr>
              <p:nvPr/>
            </p:nvSpPr>
            <p:spPr bwMode="auto">
              <a:xfrm>
                <a:off x="3696" y="1672"/>
                <a:ext cx="11" cy="84"/>
              </a:xfrm>
              <a:custGeom>
                <a:avLst/>
                <a:gdLst>
                  <a:gd name="T0" fmla="*/ 11 w 11"/>
                  <a:gd name="T1" fmla="*/ 0 h 84"/>
                  <a:gd name="T2" fmla="*/ 0 w 11"/>
                  <a:gd name="T3" fmla="*/ 0 h 84"/>
                  <a:gd name="T4" fmla="*/ 0 w 11"/>
                  <a:gd name="T5" fmla="*/ 0 h 84"/>
                  <a:gd name="T6" fmla="*/ 0 w 11"/>
                  <a:gd name="T7" fmla="*/ 84 h 84"/>
                  <a:gd name="T8" fmla="*/ 0 w 11"/>
                  <a:gd name="T9" fmla="*/ 84 h 84"/>
                  <a:gd name="T10" fmla="*/ 11 w 11"/>
                  <a:gd name="T11" fmla="*/ 84 h 84"/>
                  <a:gd name="T12" fmla="*/ 11 w 11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4">
                    <a:moveTo>
                      <a:pt x="1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11" y="8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85" name="Freeform 129"/>
              <p:cNvSpPr>
                <a:spLocks/>
              </p:cNvSpPr>
              <p:nvPr/>
            </p:nvSpPr>
            <p:spPr bwMode="auto">
              <a:xfrm>
                <a:off x="3696" y="1778"/>
                <a:ext cx="11" cy="95"/>
              </a:xfrm>
              <a:custGeom>
                <a:avLst/>
                <a:gdLst>
                  <a:gd name="T0" fmla="*/ 11 w 11"/>
                  <a:gd name="T1" fmla="*/ 10 h 95"/>
                  <a:gd name="T2" fmla="*/ 0 w 11"/>
                  <a:gd name="T3" fmla="*/ 0 h 95"/>
                  <a:gd name="T4" fmla="*/ 0 w 11"/>
                  <a:gd name="T5" fmla="*/ 10 h 95"/>
                  <a:gd name="T6" fmla="*/ 0 w 11"/>
                  <a:gd name="T7" fmla="*/ 95 h 95"/>
                  <a:gd name="T8" fmla="*/ 0 w 11"/>
                  <a:gd name="T9" fmla="*/ 95 h 95"/>
                  <a:gd name="T10" fmla="*/ 11 w 11"/>
                  <a:gd name="T11" fmla="*/ 95 h 95"/>
                  <a:gd name="T12" fmla="*/ 11 w 11"/>
                  <a:gd name="T13" fmla="*/ 1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5">
                    <a:moveTo>
                      <a:pt x="11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11" y="95"/>
                    </a:ln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86" name="Freeform 130"/>
              <p:cNvSpPr>
                <a:spLocks/>
              </p:cNvSpPr>
              <p:nvPr/>
            </p:nvSpPr>
            <p:spPr bwMode="auto">
              <a:xfrm>
                <a:off x="3696" y="1894"/>
                <a:ext cx="11" cy="95"/>
              </a:xfrm>
              <a:custGeom>
                <a:avLst/>
                <a:gdLst>
                  <a:gd name="T0" fmla="*/ 11 w 11"/>
                  <a:gd name="T1" fmla="*/ 11 h 95"/>
                  <a:gd name="T2" fmla="*/ 0 w 11"/>
                  <a:gd name="T3" fmla="*/ 0 h 95"/>
                  <a:gd name="T4" fmla="*/ 0 w 11"/>
                  <a:gd name="T5" fmla="*/ 11 h 95"/>
                  <a:gd name="T6" fmla="*/ 0 w 11"/>
                  <a:gd name="T7" fmla="*/ 95 h 95"/>
                  <a:gd name="T8" fmla="*/ 0 w 11"/>
                  <a:gd name="T9" fmla="*/ 95 h 95"/>
                  <a:gd name="T10" fmla="*/ 11 w 11"/>
                  <a:gd name="T11" fmla="*/ 95 h 95"/>
                  <a:gd name="T12" fmla="*/ 11 w 11"/>
                  <a:gd name="T13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5">
                    <a:moveTo>
                      <a:pt x="11" y="11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11" y="95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87" name="Freeform 131"/>
              <p:cNvSpPr>
                <a:spLocks/>
              </p:cNvSpPr>
              <p:nvPr/>
            </p:nvSpPr>
            <p:spPr bwMode="auto">
              <a:xfrm>
                <a:off x="3696" y="2011"/>
                <a:ext cx="11" cy="95"/>
              </a:xfrm>
              <a:custGeom>
                <a:avLst/>
                <a:gdLst>
                  <a:gd name="T0" fmla="*/ 11 w 11"/>
                  <a:gd name="T1" fmla="*/ 10 h 95"/>
                  <a:gd name="T2" fmla="*/ 0 w 11"/>
                  <a:gd name="T3" fmla="*/ 0 h 95"/>
                  <a:gd name="T4" fmla="*/ 0 w 11"/>
                  <a:gd name="T5" fmla="*/ 10 h 95"/>
                  <a:gd name="T6" fmla="*/ 0 w 11"/>
                  <a:gd name="T7" fmla="*/ 95 h 95"/>
                  <a:gd name="T8" fmla="*/ 0 w 11"/>
                  <a:gd name="T9" fmla="*/ 95 h 95"/>
                  <a:gd name="T10" fmla="*/ 11 w 11"/>
                  <a:gd name="T11" fmla="*/ 95 h 95"/>
                  <a:gd name="T12" fmla="*/ 11 w 11"/>
                  <a:gd name="T13" fmla="*/ 1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5">
                    <a:moveTo>
                      <a:pt x="11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11" y="95"/>
                    </a:ln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88" name="Freeform 132"/>
              <p:cNvSpPr>
                <a:spLocks/>
              </p:cNvSpPr>
              <p:nvPr/>
            </p:nvSpPr>
            <p:spPr bwMode="auto">
              <a:xfrm>
                <a:off x="3696" y="2127"/>
                <a:ext cx="11" cy="95"/>
              </a:xfrm>
              <a:custGeom>
                <a:avLst/>
                <a:gdLst>
                  <a:gd name="T0" fmla="*/ 11 w 11"/>
                  <a:gd name="T1" fmla="*/ 11 h 95"/>
                  <a:gd name="T2" fmla="*/ 0 w 11"/>
                  <a:gd name="T3" fmla="*/ 0 h 95"/>
                  <a:gd name="T4" fmla="*/ 0 w 11"/>
                  <a:gd name="T5" fmla="*/ 11 h 95"/>
                  <a:gd name="T6" fmla="*/ 0 w 11"/>
                  <a:gd name="T7" fmla="*/ 95 h 95"/>
                  <a:gd name="T8" fmla="*/ 0 w 11"/>
                  <a:gd name="T9" fmla="*/ 95 h 95"/>
                  <a:gd name="T10" fmla="*/ 11 w 11"/>
                  <a:gd name="T11" fmla="*/ 95 h 95"/>
                  <a:gd name="T12" fmla="*/ 11 w 11"/>
                  <a:gd name="T13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5">
                    <a:moveTo>
                      <a:pt x="11" y="11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11" y="95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89" name="Freeform 133"/>
              <p:cNvSpPr>
                <a:spLocks/>
              </p:cNvSpPr>
              <p:nvPr/>
            </p:nvSpPr>
            <p:spPr bwMode="auto">
              <a:xfrm>
                <a:off x="3696" y="2244"/>
                <a:ext cx="11" cy="95"/>
              </a:xfrm>
              <a:custGeom>
                <a:avLst/>
                <a:gdLst>
                  <a:gd name="T0" fmla="*/ 11 w 11"/>
                  <a:gd name="T1" fmla="*/ 10 h 95"/>
                  <a:gd name="T2" fmla="*/ 0 w 11"/>
                  <a:gd name="T3" fmla="*/ 0 h 95"/>
                  <a:gd name="T4" fmla="*/ 0 w 11"/>
                  <a:gd name="T5" fmla="*/ 10 h 95"/>
                  <a:gd name="T6" fmla="*/ 0 w 11"/>
                  <a:gd name="T7" fmla="*/ 95 h 95"/>
                  <a:gd name="T8" fmla="*/ 0 w 11"/>
                  <a:gd name="T9" fmla="*/ 95 h 95"/>
                  <a:gd name="T10" fmla="*/ 11 w 11"/>
                  <a:gd name="T11" fmla="*/ 95 h 95"/>
                  <a:gd name="T12" fmla="*/ 11 w 11"/>
                  <a:gd name="T13" fmla="*/ 1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5">
                    <a:moveTo>
                      <a:pt x="11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11" y="95"/>
                    </a:ln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90" name="Freeform 134"/>
              <p:cNvSpPr>
                <a:spLocks/>
              </p:cNvSpPr>
              <p:nvPr/>
            </p:nvSpPr>
            <p:spPr bwMode="auto">
              <a:xfrm>
                <a:off x="3696" y="2360"/>
                <a:ext cx="11" cy="95"/>
              </a:xfrm>
              <a:custGeom>
                <a:avLst/>
                <a:gdLst>
                  <a:gd name="T0" fmla="*/ 11 w 11"/>
                  <a:gd name="T1" fmla="*/ 11 h 95"/>
                  <a:gd name="T2" fmla="*/ 0 w 11"/>
                  <a:gd name="T3" fmla="*/ 0 h 95"/>
                  <a:gd name="T4" fmla="*/ 0 w 11"/>
                  <a:gd name="T5" fmla="*/ 11 h 95"/>
                  <a:gd name="T6" fmla="*/ 0 w 11"/>
                  <a:gd name="T7" fmla="*/ 95 h 95"/>
                  <a:gd name="T8" fmla="*/ 0 w 11"/>
                  <a:gd name="T9" fmla="*/ 95 h 95"/>
                  <a:gd name="T10" fmla="*/ 11 w 11"/>
                  <a:gd name="T11" fmla="*/ 95 h 95"/>
                  <a:gd name="T12" fmla="*/ 11 w 11"/>
                  <a:gd name="T13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5">
                    <a:moveTo>
                      <a:pt x="11" y="11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11" y="95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91" name="Freeform 135"/>
              <p:cNvSpPr>
                <a:spLocks/>
              </p:cNvSpPr>
              <p:nvPr/>
            </p:nvSpPr>
            <p:spPr bwMode="auto">
              <a:xfrm>
                <a:off x="3696" y="2477"/>
                <a:ext cx="11" cy="95"/>
              </a:xfrm>
              <a:custGeom>
                <a:avLst/>
                <a:gdLst>
                  <a:gd name="T0" fmla="*/ 11 w 11"/>
                  <a:gd name="T1" fmla="*/ 10 h 95"/>
                  <a:gd name="T2" fmla="*/ 0 w 11"/>
                  <a:gd name="T3" fmla="*/ 0 h 95"/>
                  <a:gd name="T4" fmla="*/ 0 w 11"/>
                  <a:gd name="T5" fmla="*/ 10 h 95"/>
                  <a:gd name="T6" fmla="*/ 0 w 11"/>
                  <a:gd name="T7" fmla="*/ 95 h 95"/>
                  <a:gd name="T8" fmla="*/ 0 w 11"/>
                  <a:gd name="T9" fmla="*/ 95 h 95"/>
                  <a:gd name="T10" fmla="*/ 11 w 11"/>
                  <a:gd name="T11" fmla="*/ 95 h 95"/>
                  <a:gd name="T12" fmla="*/ 11 w 11"/>
                  <a:gd name="T13" fmla="*/ 1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5">
                    <a:moveTo>
                      <a:pt x="11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11" y="95"/>
                    </a:ln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92" name="Freeform 136"/>
              <p:cNvSpPr>
                <a:spLocks/>
              </p:cNvSpPr>
              <p:nvPr/>
            </p:nvSpPr>
            <p:spPr bwMode="auto">
              <a:xfrm>
                <a:off x="3696" y="2593"/>
                <a:ext cx="11" cy="95"/>
              </a:xfrm>
              <a:custGeom>
                <a:avLst/>
                <a:gdLst>
                  <a:gd name="T0" fmla="*/ 11 w 11"/>
                  <a:gd name="T1" fmla="*/ 11 h 95"/>
                  <a:gd name="T2" fmla="*/ 0 w 11"/>
                  <a:gd name="T3" fmla="*/ 0 h 95"/>
                  <a:gd name="T4" fmla="*/ 0 w 11"/>
                  <a:gd name="T5" fmla="*/ 11 h 95"/>
                  <a:gd name="T6" fmla="*/ 0 w 11"/>
                  <a:gd name="T7" fmla="*/ 95 h 95"/>
                  <a:gd name="T8" fmla="*/ 0 w 11"/>
                  <a:gd name="T9" fmla="*/ 95 h 95"/>
                  <a:gd name="T10" fmla="*/ 11 w 11"/>
                  <a:gd name="T11" fmla="*/ 95 h 95"/>
                  <a:gd name="T12" fmla="*/ 11 w 11"/>
                  <a:gd name="T13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5">
                    <a:moveTo>
                      <a:pt x="11" y="11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11" y="95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93" name="Freeform 137"/>
              <p:cNvSpPr>
                <a:spLocks/>
              </p:cNvSpPr>
              <p:nvPr/>
            </p:nvSpPr>
            <p:spPr bwMode="auto">
              <a:xfrm>
                <a:off x="3696" y="2710"/>
                <a:ext cx="11" cy="95"/>
              </a:xfrm>
              <a:custGeom>
                <a:avLst/>
                <a:gdLst>
                  <a:gd name="T0" fmla="*/ 11 w 11"/>
                  <a:gd name="T1" fmla="*/ 10 h 95"/>
                  <a:gd name="T2" fmla="*/ 0 w 11"/>
                  <a:gd name="T3" fmla="*/ 0 h 95"/>
                  <a:gd name="T4" fmla="*/ 0 w 11"/>
                  <a:gd name="T5" fmla="*/ 10 h 95"/>
                  <a:gd name="T6" fmla="*/ 0 w 11"/>
                  <a:gd name="T7" fmla="*/ 95 h 95"/>
                  <a:gd name="T8" fmla="*/ 0 w 11"/>
                  <a:gd name="T9" fmla="*/ 95 h 95"/>
                  <a:gd name="T10" fmla="*/ 11 w 11"/>
                  <a:gd name="T11" fmla="*/ 95 h 95"/>
                  <a:gd name="T12" fmla="*/ 11 w 11"/>
                  <a:gd name="T13" fmla="*/ 1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5">
                    <a:moveTo>
                      <a:pt x="11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11" y="95"/>
                    </a:ln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94" name="Freeform 138"/>
              <p:cNvSpPr>
                <a:spLocks/>
              </p:cNvSpPr>
              <p:nvPr/>
            </p:nvSpPr>
            <p:spPr bwMode="auto">
              <a:xfrm>
                <a:off x="3696" y="2826"/>
                <a:ext cx="11" cy="96"/>
              </a:xfrm>
              <a:custGeom>
                <a:avLst/>
                <a:gdLst>
                  <a:gd name="T0" fmla="*/ 11 w 11"/>
                  <a:gd name="T1" fmla="*/ 11 h 96"/>
                  <a:gd name="T2" fmla="*/ 0 w 11"/>
                  <a:gd name="T3" fmla="*/ 0 h 96"/>
                  <a:gd name="T4" fmla="*/ 0 w 11"/>
                  <a:gd name="T5" fmla="*/ 11 h 96"/>
                  <a:gd name="T6" fmla="*/ 0 w 11"/>
                  <a:gd name="T7" fmla="*/ 96 h 96"/>
                  <a:gd name="T8" fmla="*/ 0 w 11"/>
                  <a:gd name="T9" fmla="*/ 96 h 96"/>
                  <a:gd name="T10" fmla="*/ 11 w 11"/>
                  <a:gd name="T11" fmla="*/ 96 h 96"/>
                  <a:gd name="T12" fmla="*/ 11 w 11"/>
                  <a:gd name="T13" fmla="*/ 1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6">
                    <a:moveTo>
                      <a:pt x="11" y="11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1" y="96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95" name="Freeform 139"/>
              <p:cNvSpPr>
                <a:spLocks/>
              </p:cNvSpPr>
              <p:nvPr/>
            </p:nvSpPr>
            <p:spPr bwMode="auto">
              <a:xfrm>
                <a:off x="3696" y="2943"/>
                <a:ext cx="11" cy="95"/>
              </a:xfrm>
              <a:custGeom>
                <a:avLst/>
                <a:gdLst>
                  <a:gd name="T0" fmla="*/ 11 w 11"/>
                  <a:gd name="T1" fmla="*/ 10 h 95"/>
                  <a:gd name="T2" fmla="*/ 0 w 11"/>
                  <a:gd name="T3" fmla="*/ 0 h 95"/>
                  <a:gd name="T4" fmla="*/ 0 w 11"/>
                  <a:gd name="T5" fmla="*/ 10 h 95"/>
                  <a:gd name="T6" fmla="*/ 0 w 11"/>
                  <a:gd name="T7" fmla="*/ 95 h 95"/>
                  <a:gd name="T8" fmla="*/ 0 w 11"/>
                  <a:gd name="T9" fmla="*/ 95 h 95"/>
                  <a:gd name="T10" fmla="*/ 11 w 11"/>
                  <a:gd name="T11" fmla="*/ 95 h 95"/>
                  <a:gd name="T12" fmla="*/ 11 w 11"/>
                  <a:gd name="T13" fmla="*/ 1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5">
                    <a:moveTo>
                      <a:pt x="11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11" y="95"/>
                    </a:ln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96" name="Freeform 140"/>
              <p:cNvSpPr>
                <a:spLocks/>
              </p:cNvSpPr>
              <p:nvPr/>
            </p:nvSpPr>
            <p:spPr bwMode="auto">
              <a:xfrm>
                <a:off x="3696" y="3059"/>
                <a:ext cx="11" cy="96"/>
              </a:xfrm>
              <a:custGeom>
                <a:avLst/>
                <a:gdLst>
                  <a:gd name="T0" fmla="*/ 11 w 11"/>
                  <a:gd name="T1" fmla="*/ 11 h 96"/>
                  <a:gd name="T2" fmla="*/ 0 w 11"/>
                  <a:gd name="T3" fmla="*/ 0 h 96"/>
                  <a:gd name="T4" fmla="*/ 0 w 11"/>
                  <a:gd name="T5" fmla="*/ 11 h 96"/>
                  <a:gd name="T6" fmla="*/ 0 w 11"/>
                  <a:gd name="T7" fmla="*/ 96 h 96"/>
                  <a:gd name="T8" fmla="*/ 0 w 11"/>
                  <a:gd name="T9" fmla="*/ 96 h 96"/>
                  <a:gd name="T10" fmla="*/ 11 w 11"/>
                  <a:gd name="T11" fmla="*/ 96 h 96"/>
                  <a:gd name="T12" fmla="*/ 11 w 11"/>
                  <a:gd name="T13" fmla="*/ 1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6">
                    <a:moveTo>
                      <a:pt x="11" y="11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1" y="96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97" name="Freeform 141"/>
              <p:cNvSpPr>
                <a:spLocks/>
              </p:cNvSpPr>
              <p:nvPr/>
            </p:nvSpPr>
            <p:spPr bwMode="auto">
              <a:xfrm>
                <a:off x="3696" y="3176"/>
                <a:ext cx="11" cy="95"/>
              </a:xfrm>
              <a:custGeom>
                <a:avLst/>
                <a:gdLst>
                  <a:gd name="T0" fmla="*/ 11 w 11"/>
                  <a:gd name="T1" fmla="*/ 10 h 95"/>
                  <a:gd name="T2" fmla="*/ 0 w 11"/>
                  <a:gd name="T3" fmla="*/ 0 h 95"/>
                  <a:gd name="T4" fmla="*/ 0 w 11"/>
                  <a:gd name="T5" fmla="*/ 10 h 95"/>
                  <a:gd name="T6" fmla="*/ 0 w 11"/>
                  <a:gd name="T7" fmla="*/ 95 h 95"/>
                  <a:gd name="T8" fmla="*/ 0 w 11"/>
                  <a:gd name="T9" fmla="*/ 95 h 95"/>
                  <a:gd name="T10" fmla="*/ 11 w 11"/>
                  <a:gd name="T11" fmla="*/ 95 h 95"/>
                  <a:gd name="T12" fmla="*/ 11 w 11"/>
                  <a:gd name="T13" fmla="*/ 1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5">
                    <a:moveTo>
                      <a:pt x="11" y="1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11" y="95"/>
                    </a:ln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98" name="Freeform 142"/>
              <p:cNvSpPr>
                <a:spLocks/>
              </p:cNvSpPr>
              <p:nvPr/>
            </p:nvSpPr>
            <p:spPr bwMode="auto">
              <a:xfrm>
                <a:off x="3696" y="3292"/>
                <a:ext cx="11" cy="64"/>
              </a:xfrm>
              <a:custGeom>
                <a:avLst/>
                <a:gdLst>
                  <a:gd name="T0" fmla="*/ 11 w 11"/>
                  <a:gd name="T1" fmla="*/ 11 h 64"/>
                  <a:gd name="T2" fmla="*/ 0 w 11"/>
                  <a:gd name="T3" fmla="*/ 0 h 64"/>
                  <a:gd name="T4" fmla="*/ 0 w 11"/>
                  <a:gd name="T5" fmla="*/ 11 h 64"/>
                  <a:gd name="T6" fmla="*/ 0 w 11"/>
                  <a:gd name="T7" fmla="*/ 64 h 64"/>
                  <a:gd name="T8" fmla="*/ 0 w 11"/>
                  <a:gd name="T9" fmla="*/ 64 h 64"/>
                  <a:gd name="T10" fmla="*/ 11 w 11"/>
                  <a:gd name="T11" fmla="*/ 64 h 64"/>
                  <a:gd name="T12" fmla="*/ 11 w 11"/>
                  <a:gd name="T13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4">
                    <a:moveTo>
                      <a:pt x="11" y="11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1" y="64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7999" name="Rectangle 143"/>
            <p:cNvSpPr>
              <a:spLocks noChangeArrowheads="1"/>
            </p:cNvSpPr>
            <p:nvPr/>
          </p:nvSpPr>
          <p:spPr bwMode="auto">
            <a:xfrm>
              <a:off x="2924" y="3165"/>
              <a:ext cx="73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000" name="Rectangle 144"/>
            <p:cNvSpPr>
              <a:spLocks noChangeArrowheads="1"/>
            </p:cNvSpPr>
            <p:nvPr/>
          </p:nvSpPr>
          <p:spPr bwMode="auto">
            <a:xfrm>
              <a:off x="3093" y="3176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zh-CN" altLang="en-US" sz="1600" b="0" dirty="0">
                  <a:solidFill>
                    <a:srgbClr val="FF0000"/>
                  </a:solidFill>
                  <a:latin typeface="宋体" panose="02010600030101010101" pitchFamily="2" charset="-122"/>
                </a:rPr>
                <a:t>编程前</a:t>
              </a:r>
              <a:endParaRPr kumimoji="1"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8001" name="Rectangle 145"/>
            <p:cNvSpPr>
              <a:spLocks noChangeArrowheads="1"/>
            </p:cNvSpPr>
            <p:nvPr/>
          </p:nvSpPr>
          <p:spPr bwMode="auto">
            <a:xfrm>
              <a:off x="3474" y="3155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8002" name="Rectangle 146"/>
            <p:cNvSpPr>
              <a:spLocks noChangeArrowheads="1"/>
            </p:cNvSpPr>
            <p:nvPr/>
          </p:nvSpPr>
          <p:spPr bwMode="auto">
            <a:xfrm>
              <a:off x="3908" y="3165"/>
              <a:ext cx="73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003" name="Rectangle 147"/>
            <p:cNvSpPr>
              <a:spLocks noChangeArrowheads="1"/>
            </p:cNvSpPr>
            <p:nvPr/>
          </p:nvSpPr>
          <p:spPr bwMode="auto">
            <a:xfrm>
              <a:off x="4077" y="3176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zh-CN" altLang="en-US" sz="1600" b="0" dirty="0">
                  <a:solidFill>
                    <a:srgbClr val="FF0000"/>
                  </a:solidFill>
                  <a:latin typeface="宋体" panose="02010600030101010101" pitchFamily="2" charset="-122"/>
                </a:rPr>
                <a:t>编程后</a:t>
              </a:r>
              <a:endParaRPr kumimoji="1"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8004" name="Rectangle 148"/>
            <p:cNvSpPr>
              <a:spLocks noChangeArrowheads="1"/>
            </p:cNvSpPr>
            <p:nvPr/>
          </p:nvSpPr>
          <p:spPr bwMode="auto">
            <a:xfrm>
              <a:off x="4458" y="3155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40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378005" name="Line 149"/>
          <p:cNvSpPr>
            <a:spLocks noChangeShapeType="1"/>
          </p:cNvSpPr>
          <p:nvPr/>
        </p:nvSpPr>
        <p:spPr bwMode="auto">
          <a:xfrm>
            <a:off x="6011863" y="2997200"/>
            <a:ext cx="0" cy="1728788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90109" y="5193785"/>
            <a:ext cx="123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T1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T2</a:t>
            </a:r>
            <a:endParaRPr lang="zh-CN" altLang="en-US" dirty="0"/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7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3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6" grpId="0" animBg="1"/>
      <p:bldP spid="377877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3" name="Object 43"/>
          <p:cNvGraphicFramePr>
            <a:graphicFrameLocks noChangeAspect="1"/>
          </p:cNvGraphicFramePr>
          <p:nvPr/>
        </p:nvGraphicFramePr>
        <p:xfrm>
          <a:off x="5556250" y="2420938"/>
          <a:ext cx="2952750" cy="2800350"/>
        </p:xfrm>
        <a:graphic>
          <a:graphicData uri="http://schemas.openxmlformats.org/presentationml/2006/ole">
            <p:oleObj spid="_x0000_s661506" name="图片" r:id="rId4" imgW="1478788" imgH="1414718" progId="Word.Picture.8">
              <p:embed/>
            </p:oleObj>
          </a:graphicData>
        </a:graphic>
      </p:graphicFrame>
      <p:graphicFrame>
        <p:nvGraphicFramePr>
          <p:cNvPr id="378922" name="Object 42"/>
          <p:cNvGraphicFramePr>
            <a:graphicFrameLocks noChangeAspect="1"/>
          </p:cNvGraphicFramePr>
          <p:nvPr/>
        </p:nvGraphicFramePr>
        <p:xfrm>
          <a:off x="1092200" y="2428875"/>
          <a:ext cx="2952750" cy="2800350"/>
        </p:xfrm>
        <a:graphic>
          <a:graphicData uri="http://schemas.openxmlformats.org/presentationml/2006/ole">
            <p:oleObj spid="_x0000_s661507" name="图片" r:id="rId5" imgW="1478788" imgH="1414718" progId="Word.Picture.8">
              <p:embed/>
            </p:oleObj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316163" y="3789363"/>
            <a:ext cx="546100" cy="1587"/>
            <a:chOff x="1015" y="2387"/>
            <a:chExt cx="371" cy="0"/>
          </a:xfrm>
        </p:grpSpPr>
        <p:sp>
          <p:nvSpPr>
            <p:cNvPr id="378908" name="Line 28"/>
            <p:cNvSpPr>
              <a:spLocks noChangeShapeType="1"/>
            </p:cNvSpPr>
            <p:nvPr/>
          </p:nvSpPr>
          <p:spPr bwMode="auto">
            <a:xfrm>
              <a:off x="1015" y="2387"/>
              <a:ext cx="4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09" name="Line 29"/>
            <p:cNvSpPr>
              <a:spLocks noChangeShapeType="1"/>
            </p:cNvSpPr>
            <p:nvPr/>
          </p:nvSpPr>
          <p:spPr bwMode="auto">
            <a:xfrm>
              <a:off x="1111" y="2387"/>
              <a:ext cx="4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10" name="Line 30"/>
            <p:cNvSpPr>
              <a:spLocks noChangeShapeType="1"/>
            </p:cNvSpPr>
            <p:nvPr/>
          </p:nvSpPr>
          <p:spPr bwMode="auto">
            <a:xfrm>
              <a:off x="1242" y="2387"/>
              <a:ext cx="4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11" name="Line 31"/>
            <p:cNvSpPr>
              <a:spLocks noChangeShapeType="1"/>
            </p:cNvSpPr>
            <p:nvPr/>
          </p:nvSpPr>
          <p:spPr bwMode="auto">
            <a:xfrm>
              <a:off x="1338" y="2387"/>
              <a:ext cx="4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4000" y="2914650"/>
            <a:ext cx="2614613" cy="442913"/>
            <a:chOff x="204" y="482"/>
            <a:chExt cx="1776" cy="279"/>
          </a:xfrm>
        </p:grpSpPr>
        <p:sp>
          <p:nvSpPr>
            <p:cNvPr id="378913" name="Text Box 33"/>
            <p:cNvSpPr txBox="1">
              <a:spLocks noChangeArrowheads="1"/>
            </p:cNvSpPr>
            <p:nvPr/>
          </p:nvSpPr>
          <p:spPr bwMode="auto">
            <a:xfrm>
              <a:off x="876" y="48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5V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8914" name="Text Box 34"/>
            <p:cNvSpPr txBox="1">
              <a:spLocks noChangeArrowheads="1"/>
            </p:cNvSpPr>
            <p:nvPr/>
          </p:nvSpPr>
          <p:spPr bwMode="auto">
            <a:xfrm>
              <a:off x="1596" y="530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5V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8915" name="Text Box 35"/>
            <p:cNvSpPr txBox="1">
              <a:spLocks noChangeArrowheads="1"/>
            </p:cNvSpPr>
            <p:nvPr/>
          </p:nvSpPr>
          <p:spPr bwMode="auto">
            <a:xfrm>
              <a:off x="204" y="48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GND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989638" y="2997200"/>
            <a:ext cx="2614612" cy="442913"/>
            <a:chOff x="204" y="482"/>
            <a:chExt cx="1776" cy="279"/>
          </a:xfrm>
        </p:grpSpPr>
        <p:sp>
          <p:nvSpPr>
            <p:cNvPr id="378917" name="Text Box 37"/>
            <p:cNvSpPr txBox="1">
              <a:spLocks noChangeArrowheads="1"/>
            </p:cNvSpPr>
            <p:nvPr/>
          </p:nvSpPr>
          <p:spPr bwMode="auto">
            <a:xfrm>
              <a:off x="876" y="48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5V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8918" name="Text Box 38"/>
            <p:cNvSpPr txBox="1">
              <a:spLocks noChangeArrowheads="1"/>
            </p:cNvSpPr>
            <p:nvPr/>
          </p:nvSpPr>
          <p:spPr bwMode="auto">
            <a:xfrm>
              <a:off x="1596" y="530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5V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8919" name="Text Box 39"/>
            <p:cNvSpPr txBox="1">
              <a:spLocks noChangeArrowheads="1"/>
            </p:cNvSpPr>
            <p:nvPr/>
          </p:nvSpPr>
          <p:spPr bwMode="auto">
            <a:xfrm>
              <a:off x="204" y="48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GND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378920" name="Rectangle 40"/>
          <p:cNvSpPr>
            <a:spLocks noChangeArrowheads="1"/>
          </p:cNvSpPr>
          <p:nvPr/>
        </p:nvSpPr>
        <p:spPr bwMode="auto">
          <a:xfrm>
            <a:off x="6300788" y="148431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导通</a:t>
            </a:r>
          </a:p>
        </p:txBody>
      </p:sp>
      <p:sp>
        <p:nvSpPr>
          <p:cNvPr id="378921" name="Rectangle 41"/>
          <p:cNvSpPr>
            <a:spLocks noChangeArrowheads="1"/>
          </p:cNvSpPr>
          <p:nvPr/>
        </p:nvSpPr>
        <p:spPr bwMode="auto">
          <a:xfrm>
            <a:off x="1908175" y="14906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截止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9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7296651"/>
              </p:ext>
            </p:extLst>
          </p:nvPr>
        </p:nvGraphicFramePr>
        <p:xfrm>
          <a:off x="1331913" y="1160748"/>
          <a:ext cx="5327650" cy="2919412"/>
        </p:xfrm>
        <a:graphic>
          <a:graphicData uri="http://schemas.openxmlformats.org/presentationml/2006/ole">
            <p:oleObj spid="_x0000_s662530" name="图片" r:id="rId3" imgW="2574317" imgH="1404311" progId="Word.Picture.8">
              <p:embed/>
            </p:oleObj>
          </a:graphicData>
        </a:graphic>
      </p:graphicFrame>
      <p:sp>
        <p:nvSpPr>
          <p:cNvPr id="379939" name="Rectangle 35"/>
          <p:cNvSpPr>
            <a:spLocks noChangeArrowheads="1"/>
          </p:cNvSpPr>
          <p:nvPr/>
        </p:nvSpPr>
        <p:spPr bwMode="auto">
          <a:xfrm>
            <a:off x="6732588" y="3321335"/>
            <a:ext cx="105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L=B•C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619250" y="4113498"/>
            <a:ext cx="4032250" cy="457200"/>
            <a:chOff x="975" y="2659"/>
            <a:chExt cx="2540" cy="288"/>
          </a:xfrm>
        </p:grpSpPr>
        <p:sp>
          <p:nvSpPr>
            <p:cNvPr id="379941" name="Rectangle 37"/>
            <p:cNvSpPr>
              <a:spLocks noChangeArrowheads="1"/>
            </p:cNvSpPr>
            <p:nvPr/>
          </p:nvSpPr>
          <p:spPr bwMode="auto">
            <a:xfrm>
              <a:off x="1655" y="2659"/>
              <a:ext cx="502" cy="28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连接</a:t>
              </a:r>
            </a:p>
          </p:txBody>
        </p:sp>
        <p:sp>
          <p:nvSpPr>
            <p:cNvPr id="379942" name="Rectangle 38"/>
            <p:cNvSpPr>
              <a:spLocks noChangeArrowheads="1"/>
            </p:cNvSpPr>
            <p:nvPr/>
          </p:nvSpPr>
          <p:spPr bwMode="auto">
            <a:xfrm>
              <a:off x="2333" y="2659"/>
              <a:ext cx="502" cy="28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连接</a:t>
              </a:r>
            </a:p>
          </p:txBody>
        </p:sp>
        <p:sp>
          <p:nvSpPr>
            <p:cNvPr id="379943" name="Rectangle 39"/>
            <p:cNvSpPr>
              <a:spLocks noChangeArrowheads="1"/>
            </p:cNvSpPr>
            <p:nvPr/>
          </p:nvSpPr>
          <p:spPr bwMode="auto">
            <a:xfrm>
              <a:off x="975" y="2659"/>
              <a:ext cx="502" cy="28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断开</a:t>
              </a:r>
            </a:p>
          </p:txBody>
        </p:sp>
        <p:sp>
          <p:nvSpPr>
            <p:cNvPr id="379944" name="Rectangle 40"/>
            <p:cNvSpPr>
              <a:spLocks noChangeArrowheads="1"/>
            </p:cNvSpPr>
            <p:nvPr/>
          </p:nvSpPr>
          <p:spPr bwMode="auto">
            <a:xfrm>
              <a:off x="3013" y="2659"/>
              <a:ext cx="502" cy="28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断开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943100" y="2889535"/>
            <a:ext cx="3168650" cy="360363"/>
            <a:chOff x="1247" y="2387"/>
            <a:chExt cx="1996" cy="227"/>
          </a:xfrm>
        </p:grpSpPr>
        <p:sp>
          <p:nvSpPr>
            <p:cNvPr id="379946" name="Line 42"/>
            <p:cNvSpPr>
              <a:spLocks noChangeShapeType="1"/>
            </p:cNvSpPr>
            <p:nvPr/>
          </p:nvSpPr>
          <p:spPr bwMode="auto">
            <a:xfrm>
              <a:off x="1247" y="2387"/>
              <a:ext cx="0" cy="22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47" name="Line 43"/>
            <p:cNvSpPr>
              <a:spLocks noChangeShapeType="1"/>
            </p:cNvSpPr>
            <p:nvPr/>
          </p:nvSpPr>
          <p:spPr bwMode="auto">
            <a:xfrm>
              <a:off x="3243" y="2387"/>
              <a:ext cx="0" cy="22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619250" y="4113498"/>
            <a:ext cx="4032250" cy="457200"/>
            <a:chOff x="975" y="2659"/>
            <a:chExt cx="2540" cy="288"/>
          </a:xfrm>
        </p:grpSpPr>
        <p:sp>
          <p:nvSpPr>
            <p:cNvPr id="379949" name="Rectangle 45"/>
            <p:cNvSpPr>
              <a:spLocks noChangeArrowheads="1"/>
            </p:cNvSpPr>
            <p:nvPr/>
          </p:nvSpPr>
          <p:spPr bwMode="auto">
            <a:xfrm>
              <a:off x="1655" y="2659"/>
              <a:ext cx="502" cy="28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连接</a:t>
              </a:r>
            </a:p>
          </p:txBody>
        </p:sp>
        <p:sp>
          <p:nvSpPr>
            <p:cNvPr id="379950" name="Rectangle 46"/>
            <p:cNvSpPr>
              <a:spLocks noChangeArrowheads="1"/>
            </p:cNvSpPr>
            <p:nvPr/>
          </p:nvSpPr>
          <p:spPr bwMode="auto">
            <a:xfrm>
              <a:off x="2333" y="2659"/>
              <a:ext cx="502" cy="28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连接</a:t>
              </a:r>
            </a:p>
          </p:txBody>
        </p:sp>
        <p:sp>
          <p:nvSpPr>
            <p:cNvPr id="379951" name="Rectangle 47"/>
            <p:cNvSpPr>
              <a:spLocks noChangeArrowheads="1"/>
            </p:cNvSpPr>
            <p:nvPr/>
          </p:nvSpPr>
          <p:spPr bwMode="auto">
            <a:xfrm>
              <a:off x="975" y="2659"/>
              <a:ext cx="502" cy="28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断开</a:t>
              </a:r>
            </a:p>
          </p:txBody>
        </p:sp>
        <p:sp>
          <p:nvSpPr>
            <p:cNvPr id="379952" name="Rectangle 48"/>
            <p:cNvSpPr>
              <a:spLocks noChangeArrowheads="1"/>
            </p:cNvSpPr>
            <p:nvPr/>
          </p:nvSpPr>
          <p:spPr bwMode="auto">
            <a:xfrm>
              <a:off x="3013" y="2659"/>
              <a:ext cx="502" cy="28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断开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9" name="Rectangle 11"/>
          <p:cNvSpPr>
            <a:spLocks noChangeArrowheads="1"/>
          </p:cNvSpPr>
          <p:nvPr/>
        </p:nvSpPr>
        <p:spPr bwMode="auto">
          <a:xfrm>
            <a:off x="4356100" y="1628775"/>
            <a:ext cx="4716463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浮栅延长区与漏区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N+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之间的交叠处有一个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厚度约为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80A (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埃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的薄绝缘层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遂道区。</a:t>
            </a:r>
          </a:p>
        </p:txBody>
      </p:sp>
      <p:sp>
        <p:nvSpPr>
          <p:cNvPr id="380940" name="Rectangle 12"/>
          <p:cNvSpPr>
            <a:spLocks noChangeArrowheads="1"/>
          </p:cNvSpPr>
          <p:nvPr/>
        </p:nvSpPr>
        <p:spPr bwMode="auto">
          <a:xfrm>
            <a:off x="4356100" y="3295650"/>
            <a:ext cx="4787900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当遂道区的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电场强度大到一定程度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漏区与浮栅间出现导电遂道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，形成电流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将浮栅电荷泄放掉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80941" name="Rectangle 13"/>
          <p:cNvSpPr>
            <a:spLocks noChangeArrowheads="1"/>
          </p:cNvSpPr>
          <p:nvPr/>
        </p:nvSpPr>
        <p:spPr bwMode="auto">
          <a:xfrm>
            <a:off x="4427538" y="5270500"/>
            <a:ext cx="4537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遂道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MOS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用电擦除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的，擦除速度快。</a:t>
            </a:r>
          </a:p>
        </p:txBody>
      </p:sp>
      <p:sp>
        <p:nvSpPr>
          <p:cNvPr id="380942" name="Rectangle 14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0943" name="Object 15"/>
          <p:cNvGraphicFramePr>
            <a:graphicFrameLocks noChangeAspect="1"/>
          </p:cNvGraphicFramePr>
          <p:nvPr/>
        </p:nvGraphicFramePr>
        <p:xfrm>
          <a:off x="971550" y="2798763"/>
          <a:ext cx="2738438" cy="2935287"/>
        </p:xfrm>
        <a:graphic>
          <a:graphicData uri="http://schemas.openxmlformats.org/presentationml/2006/ole">
            <p:oleObj spid="_x0000_s663554" name="图片" r:id="rId4" imgW="1374648" imgH="1312164" progId="Word.Picture.8">
              <p:embed/>
            </p:oleObj>
          </a:graphicData>
        </a:graphic>
      </p:graphicFrame>
      <p:sp>
        <p:nvSpPr>
          <p:cNvPr id="380944" name="Rectangle 16"/>
          <p:cNvSpPr>
            <a:spLocks noChangeArrowheads="1"/>
          </p:cNvSpPr>
          <p:nvPr/>
        </p:nvSpPr>
        <p:spPr bwMode="auto">
          <a:xfrm>
            <a:off x="0" y="256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0945" name="Rectangle 17"/>
          <p:cNvSpPr>
            <a:spLocks noChangeArrowheads="1"/>
          </p:cNvSpPr>
          <p:nvPr/>
        </p:nvSpPr>
        <p:spPr bwMode="auto">
          <a:xfrm>
            <a:off x="0" y="264001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0946" name="Text Box 18"/>
          <p:cNvSpPr txBox="1">
            <a:spLocks noChangeArrowheads="1"/>
          </p:cNvSpPr>
          <p:nvPr/>
        </p:nvSpPr>
        <p:spPr bwMode="auto">
          <a:xfrm>
            <a:off x="642910" y="142852"/>
            <a:ext cx="7143800" cy="50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b.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浮栅隧道氧化层</a:t>
            </a:r>
            <a:r>
              <a:rPr kumimoji="1"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MOS(</a:t>
            </a:r>
            <a:r>
              <a:rPr kumimoji="1" lang="en-US" altLang="zh-CN" sz="2800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Flotox</a:t>
            </a:r>
            <a:r>
              <a:rPr kumimoji="1"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MOS)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</a:t>
            </a:r>
          </a:p>
          <a:p>
            <a:r>
              <a:rPr kumimoji="1"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380947" name="Rectangle 19"/>
          <p:cNvSpPr>
            <a:spLocks noChangeArrowheads="1"/>
          </p:cNvSpPr>
          <p:nvPr/>
        </p:nvSpPr>
        <p:spPr bwMode="auto">
          <a:xfrm>
            <a:off x="0" y="256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0948" name="Rectangle 20"/>
          <p:cNvSpPr>
            <a:spLocks noChangeArrowheads="1"/>
          </p:cNvSpPr>
          <p:nvPr/>
        </p:nvSpPr>
        <p:spPr bwMode="auto">
          <a:xfrm>
            <a:off x="0" y="264001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376488" y="4302125"/>
            <a:ext cx="376237" cy="598488"/>
            <a:chOff x="1111" y="2509"/>
            <a:chExt cx="237" cy="377"/>
          </a:xfrm>
        </p:grpSpPr>
        <p:sp>
          <p:nvSpPr>
            <p:cNvPr id="380950" name="Line 22"/>
            <p:cNvSpPr>
              <a:spLocks noChangeShapeType="1"/>
            </p:cNvSpPr>
            <p:nvPr/>
          </p:nvSpPr>
          <p:spPr bwMode="auto">
            <a:xfrm flipV="1">
              <a:off x="1111" y="2567"/>
              <a:ext cx="164" cy="319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0951" name="Rectangle 23"/>
            <p:cNvSpPr>
              <a:spLocks noChangeArrowheads="1"/>
            </p:cNvSpPr>
            <p:nvPr/>
          </p:nvSpPr>
          <p:spPr bwMode="auto">
            <a:xfrm>
              <a:off x="1257" y="2509"/>
              <a:ext cx="91" cy="3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80952" name="Object 24"/>
          <p:cNvGraphicFramePr>
            <a:graphicFrameLocks noChangeAspect="1"/>
          </p:cNvGraphicFramePr>
          <p:nvPr/>
        </p:nvGraphicFramePr>
        <p:xfrm>
          <a:off x="539750" y="2816225"/>
          <a:ext cx="3529013" cy="3136900"/>
        </p:xfrm>
        <a:graphic>
          <a:graphicData uri="http://schemas.openxmlformats.org/presentationml/2006/ole">
            <p:oleObj spid="_x0000_s663555" name="图片" r:id="rId5" imgW="2746248" imgH="1831848" progId="Word.Picture.8">
              <p:embed/>
            </p:oleObj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9" grpId="0"/>
      <p:bldP spid="380940" grpId="0"/>
      <p:bldP spid="3809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3887788" y="1341438"/>
            <a:ext cx="5256212" cy="301005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结构特点</a:t>
            </a:r>
            <a:r>
              <a:rPr kumimoji="1"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闪速存储器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存储单元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MOS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管的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源极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N+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区大于漏极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N+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区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，而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SIMOS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管的源极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N+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区和漏极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N+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区是对称的；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浮栅到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型衬底间的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氧化绝缘层比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SIMOS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管的更薄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81964" name="Rectangle 12"/>
          <p:cNvSpPr>
            <a:spLocks noChangeArrowheads="1"/>
          </p:cNvSpPr>
          <p:nvPr/>
        </p:nvSpPr>
        <p:spPr bwMode="auto">
          <a:xfrm>
            <a:off x="642910" y="142852"/>
            <a:ext cx="828680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c.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快闪叠栅</a:t>
            </a:r>
            <a:r>
              <a:rPr lang="en-US" altLang="zh-CN" sz="2800" dirty="0">
                <a:latin typeface="Times New Roman" panose="02020603050405020304" pitchFamily="18" charset="0"/>
              </a:rPr>
              <a:t>MOS</a:t>
            </a:r>
            <a:r>
              <a:rPr lang="zh-CN" altLang="en-US" sz="2800" dirty="0">
                <a:latin typeface="Times New Roman" panose="02020603050405020304" pitchFamily="18" charset="0"/>
              </a:rPr>
              <a:t>管开关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Flash Memory)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（自学）</a:t>
            </a:r>
          </a:p>
        </p:txBody>
      </p:sp>
      <p:sp>
        <p:nvSpPr>
          <p:cNvPr id="381965" name="Rectangle 13"/>
          <p:cNvSpPr>
            <a:spLocks noChangeArrowheads="1"/>
          </p:cNvSpPr>
          <p:nvPr/>
        </p:nvSpPr>
        <p:spPr bwMode="auto">
          <a:xfrm>
            <a:off x="4067175" y="5157788"/>
            <a:ext cx="4897438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特点：结构简单、集成度高、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编程可靠、擦除快捷。</a:t>
            </a:r>
          </a:p>
        </p:txBody>
      </p:sp>
      <p:sp>
        <p:nvSpPr>
          <p:cNvPr id="381966" name="Rectangle 14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1967" name="Object 15"/>
          <p:cNvGraphicFramePr>
            <a:graphicFrameLocks noChangeAspect="1"/>
          </p:cNvGraphicFramePr>
          <p:nvPr/>
        </p:nvGraphicFramePr>
        <p:xfrm>
          <a:off x="606425" y="2751138"/>
          <a:ext cx="2530475" cy="2417762"/>
        </p:xfrm>
        <a:graphic>
          <a:graphicData uri="http://schemas.openxmlformats.org/presentationml/2006/ole">
            <p:oleObj spid="_x0000_s664578" name="图片" r:id="rId4" imgW="1374648" imgH="1312164" progId="Word.Picture.8">
              <p:embed/>
            </p:oleObj>
          </a:graphicData>
        </a:graphic>
      </p:graphicFrame>
      <p:graphicFrame>
        <p:nvGraphicFramePr>
          <p:cNvPr id="381968" name="Object 16"/>
          <p:cNvGraphicFramePr>
            <a:graphicFrameLocks noChangeAspect="1"/>
          </p:cNvGraphicFramePr>
          <p:nvPr/>
        </p:nvGraphicFramePr>
        <p:xfrm>
          <a:off x="323850" y="2708275"/>
          <a:ext cx="3241675" cy="2709863"/>
        </p:xfrm>
        <a:graphic>
          <a:graphicData uri="http://schemas.openxmlformats.org/presentationml/2006/ole">
            <p:oleObj spid="_x0000_s664579" name="图片" r:id="rId5" imgW="2746248" imgH="1831848" progId="Word.Picture.8">
              <p:embed/>
            </p:oleObj>
          </a:graphicData>
        </a:graphic>
      </p:graphicFrame>
    </p:spTree>
  </p:cSld>
  <p:clrMapOvr>
    <a:masterClrMapping/>
  </p:clrMapOvr>
  <p:transition>
    <p:pull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827088" y="2565400"/>
            <a:ext cx="3480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数值比较器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设计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611188" y="1341438"/>
            <a:ext cx="7402512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数值比较器：对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两个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位数字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进行比较（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），以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判断其大小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的逻辑电路。</a:t>
            </a:r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611188" y="3236346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输入：两个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一位二进制数 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</a:p>
        </p:txBody>
      </p:sp>
      <p:sp>
        <p:nvSpPr>
          <p:cNvPr id="422919" name="Text Box 7"/>
          <p:cNvSpPr txBox="1">
            <a:spLocks noChangeArrowheads="1"/>
          </p:cNvSpPr>
          <p:nvPr/>
        </p:nvSpPr>
        <p:spPr bwMode="auto">
          <a:xfrm>
            <a:off x="683460" y="3786190"/>
            <a:ext cx="125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输出：   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691523" y="3810003"/>
            <a:ext cx="3257550" cy="506412"/>
            <a:chOff x="657" y="1781"/>
            <a:chExt cx="2052" cy="319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657" y="1797"/>
              <a:ext cx="502" cy="303"/>
              <a:chOff x="655" y="1739"/>
              <a:chExt cx="443" cy="551"/>
            </a:xfrm>
          </p:grpSpPr>
          <p:sp>
            <p:nvSpPr>
              <p:cNvPr id="422922" name="Rectangle 10"/>
              <p:cNvSpPr>
                <a:spLocks noChangeArrowheads="1"/>
              </p:cNvSpPr>
              <p:nvPr/>
            </p:nvSpPr>
            <p:spPr bwMode="auto">
              <a:xfrm>
                <a:off x="655" y="1739"/>
                <a:ext cx="128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F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22923" name="Rectangle 11"/>
              <p:cNvSpPr>
                <a:spLocks noChangeArrowheads="1"/>
              </p:cNvSpPr>
              <p:nvPr/>
            </p:nvSpPr>
            <p:spPr bwMode="auto">
              <a:xfrm>
                <a:off x="1004" y="1886"/>
                <a:ext cx="94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B</a:t>
                </a:r>
                <a:endPara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22924" name="Rectangle 12"/>
              <p:cNvSpPr>
                <a:spLocks noChangeArrowheads="1"/>
              </p:cNvSpPr>
              <p:nvPr/>
            </p:nvSpPr>
            <p:spPr bwMode="auto">
              <a:xfrm>
                <a:off x="816" y="1886"/>
                <a:ext cx="95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A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22925" name="Rectangle 13"/>
              <p:cNvSpPr>
                <a:spLocks noChangeArrowheads="1"/>
              </p:cNvSpPr>
              <p:nvPr/>
            </p:nvSpPr>
            <p:spPr bwMode="auto">
              <a:xfrm>
                <a:off x="912" y="1872"/>
                <a:ext cx="96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&gt;</a:t>
                </a:r>
              </a:p>
            </p:txBody>
          </p:sp>
        </p:grpSp>
        <p:sp>
          <p:nvSpPr>
            <p:cNvPr id="422926" name="Rectangle 14"/>
            <p:cNvSpPr>
              <a:spLocks noChangeArrowheads="1"/>
            </p:cNvSpPr>
            <p:nvPr/>
          </p:nvSpPr>
          <p:spPr bwMode="auto">
            <a:xfrm>
              <a:off x="1156" y="1781"/>
              <a:ext cx="1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=1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，表示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大于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1762960" y="4386265"/>
            <a:ext cx="3168650" cy="496888"/>
            <a:chOff x="589" y="2190"/>
            <a:chExt cx="1996" cy="313"/>
          </a:xfrm>
        </p:grpSpPr>
        <p:sp>
          <p:nvSpPr>
            <p:cNvPr id="422928" name="Rectangle 16"/>
            <p:cNvSpPr>
              <a:spLocks noChangeArrowheads="1"/>
            </p:cNvSpPr>
            <p:nvPr/>
          </p:nvSpPr>
          <p:spPr bwMode="auto">
            <a:xfrm>
              <a:off x="589" y="2205"/>
              <a:ext cx="12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F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2929" name="Rectangle 17"/>
            <p:cNvSpPr>
              <a:spLocks noChangeArrowheads="1"/>
            </p:cNvSpPr>
            <p:nvPr/>
          </p:nvSpPr>
          <p:spPr bwMode="auto">
            <a:xfrm>
              <a:off x="927" y="2308"/>
              <a:ext cx="1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2930" name="Rectangle 18"/>
            <p:cNvSpPr>
              <a:spLocks noChangeArrowheads="1"/>
            </p:cNvSpPr>
            <p:nvPr/>
          </p:nvSpPr>
          <p:spPr bwMode="auto">
            <a:xfrm>
              <a:off x="703" y="2311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2931" name="Rectangle 19"/>
            <p:cNvSpPr>
              <a:spLocks noChangeArrowheads="1"/>
            </p:cNvSpPr>
            <p:nvPr/>
          </p:nvSpPr>
          <p:spPr bwMode="auto">
            <a:xfrm>
              <a:off x="813" y="2296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&lt;</a:t>
              </a:r>
            </a:p>
          </p:txBody>
        </p:sp>
        <p:sp>
          <p:nvSpPr>
            <p:cNvPr id="422932" name="Rectangle 20"/>
            <p:cNvSpPr>
              <a:spLocks noChangeArrowheads="1"/>
            </p:cNvSpPr>
            <p:nvPr/>
          </p:nvSpPr>
          <p:spPr bwMode="auto">
            <a:xfrm>
              <a:off x="1043" y="2190"/>
              <a:ext cx="1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=1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，表示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小于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1748673" y="4992690"/>
            <a:ext cx="3122612" cy="546100"/>
            <a:chOff x="1429" y="2507"/>
            <a:chExt cx="1967" cy="344"/>
          </a:xfrm>
        </p:grpSpPr>
        <p:sp>
          <p:nvSpPr>
            <p:cNvPr id="422934" name="Rectangle 22"/>
            <p:cNvSpPr>
              <a:spLocks noChangeArrowheads="1"/>
            </p:cNvSpPr>
            <p:nvPr/>
          </p:nvSpPr>
          <p:spPr bwMode="auto">
            <a:xfrm>
              <a:off x="1429" y="2546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F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2935" name="Rectangle 23"/>
            <p:cNvSpPr>
              <a:spLocks noChangeArrowheads="1"/>
            </p:cNvSpPr>
            <p:nvPr/>
          </p:nvSpPr>
          <p:spPr bwMode="auto">
            <a:xfrm>
              <a:off x="1696" y="265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2936" name="Rectangle 24"/>
            <p:cNvSpPr>
              <a:spLocks noChangeArrowheads="1"/>
            </p:cNvSpPr>
            <p:nvPr/>
          </p:nvSpPr>
          <p:spPr bwMode="auto">
            <a:xfrm>
              <a:off x="1519" y="265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2937" name="Rectangle 25"/>
            <p:cNvSpPr>
              <a:spLocks noChangeArrowheads="1"/>
            </p:cNvSpPr>
            <p:nvPr/>
          </p:nvSpPr>
          <p:spPr bwMode="auto">
            <a:xfrm>
              <a:off x="1643" y="265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</a:t>
              </a:r>
            </a:p>
          </p:txBody>
        </p:sp>
        <p:sp>
          <p:nvSpPr>
            <p:cNvPr id="422938" name="Rectangle 26"/>
            <p:cNvSpPr>
              <a:spLocks noChangeArrowheads="1"/>
            </p:cNvSpPr>
            <p:nvPr/>
          </p:nvSpPr>
          <p:spPr bwMode="auto">
            <a:xfrm>
              <a:off x="1758" y="2507"/>
              <a:ext cx="1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=1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，表示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等于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</a:p>
          </p:txBody>
        </p:sp>
      </p:grpSp>
      <p:sp>
        <p:nvSpPr>
          <p:cNvPr id="422939" name="Rectangle 27"/>
          <p:cNvSpPr>
            <a:spLocks noChangeArrowheads="1"/>
          </p:cNvSpPr>
          <p:nvPr/>
        </p:nvSpPr>
        <p:spPr bwMode="auto">
          <a:xfrm>
            <a:off x="857224" y="142852"/>
            <a:ext cx="3621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4.4.4  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数值比较器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236370" y="4173538"/>
            <a:ext cx="777330" cy="145979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9721" y="4156005"/>
            <a:ext cx="271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比较器电路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6732300" y="4534699"/>
            <a:ext cx="5040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6732300" y="5215592"/>
            <a:ext cx="5040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>
            <a:off x="8013700" y="4437140"/>
            <a:ext cx="5040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8013700" y="4892675"/>
            <a:ext cx="5040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8013700" y="5325274"/>
            <a:ext cx="5040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6"/>
          <p:cNvSpPr/>
          <p:nvPr/>
        </p:nvSpPr>
        <p:spPr>
          <a:xfrm>
            <a:off x="6745148" y="419415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43379" y="482814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480" y="4062941"/>
            <a:ext cx="590580" cy="3175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735" y="5356705"/>
            <a:ext cx="565179" cy="3302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324" y="4886316"/>
            <a:ext cx="444523" cy="355618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4643438" y="214290"/>
            <a:ext cx="2013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ea typeface="宋体" charset="-122"/>
              </a:rPr>
              <a:t>Comparators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43372" y="2028758"/>
            <a:ext cx="4423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 smtClean="0"/>
              <a:t>Determine whether two numbers are equal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57158" y="5657671"/>
            <a:ext cx="58579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1, If </a:t>
            </a:r>
            <a:r>
              <a:rPr lang="en-US" altLang="zh-CN" dirty="0" smtClean="0"/>
              <a:t>A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=</a:t>
            </a:r>
            <a:r>
              <a:rPr lang="en-US" altLang="zh-CN" dirty="0"/>
              <a:t>1 and </a:t>
            </a:r>
            <a:r>
              <a:rPr lang="en-US" altLang="zh-CN" dirty="0" smtClean="0"/>
              <a:t>B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=</a:t>
            </a:r>
            <a:r>
              <a:rPr lang="en-US" altLang="zh-CN" dirty="0"/>
              <a:t>0, number A is greater than number B;</a:t>
            </a:r>
          </a:p>
          <a:p>
            <a:pPr algn="l">
              <a:spcBef>
                <a:spcPct val="50000"/>
              </a:spcBef>
            </a:pPr>
            <a:r>
              <a:rPr lang="en-US" altLang="zh-CN" dirty="0"/>
              <a:t>2, If </a:t>
            </a:r>
            <a:r>
              <a:rPr lang="en-US" altLang="zh-CN" dirty="0" smtClean="0"/>
              <a:t>A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=</a:t>
            </a:r>
            <a:r>
              <a:rPr lang="en-US" altLang="zh-CN" dirty="0"/>
              <a:t>0 and </a:t>
            </a:r>
            <a:r>
              <a:rPr lang="en-US" altLang="zh-CN" dirty="0" smtClean="0"/>
              <a:t>B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=</a:t>
            </a:r>
            <a:r>
              <a:rPr lang="en-US" altLang="zh-CN" dirty="0"/>
              <a:t>1, number A is less than number B;</a:t>
            </a:r>
          </a:p>
          <a:p>
            <a:pPr algn="l">
              <a:spcBef>
                <a:spcPct val="50000"/>
              </a:spcBef>
            </a:pPr>
            <a:r>
              <a:rPr lang="en-US" altLang="zh-CN" dirty="0"/>
              <a:t>3, If </a:t>
            </a:r>
            <a:r>
              <a:rPr lang="en-US" altLang="zh-CN" dirty="0" smtClean="0"/>
              <a:t>A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=B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, number A is equal  to   number B.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92911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6" grpId="0" autoUpdateAnimBg="0"/>
      <p:bldP spid="422917" grpId="0" autoUpdateAnimBg="0"/>
      <p:bldP spid="422918" grpId="0" autoUpdateAnimBg="0"/>
      <p:bldP spid="422919" grpId="0"/>
      <p:bldP spid="2" grpId="0" animBg="1"/>
      <p:bldP spid="3" grpId="0"/>
      <p:bldP spid="7" grpId="0"/>
      <p:bldP spid="8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1000100" y="142852"/>
            <a:ext cx="2254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3.PLD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的分类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74963" y="3046413"/>
            <a:ext cx="3984625" cy="568325"/>
            <a:chOff x="1720" y="1924"/>
            <a:chExt cx="2510" cy="358"/>
          </a:xfrm>
        </p:grpSpPr>
        <p:sp>
          <p:nvSpPr>
            <p:cNvPr id="423942" name="Line 6"/>
            <p:cNvSpPr>
              <a:spLocks noChangeShapeType="1"/>
            </p:cNvSpPr>
            <p:nvPr/>
          </p:nvSpPr>
          <p:spPr bwMode="auto">
            <a:xfrm>
              <a:off x="2795" y="1924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43" name="Line 7"/>
            <p:cNvSpPr>
              <a:spLocks noChangeShapeType="1"/>
            </p:cNvSpPr>
            <p:nvPr/>
          </p:nvSpPr>
          <p:spPr bwMode="auto">
            <a:xfrm>
              <a:off x="1720" y="2103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44" name="Line 8"/>
            <p:cNvSpPr>
              <a:spLocks noChangeShapeType="1"/>
            </p:cNvSpPr>
            <p:nvPr/>
          </p:nvSpPr>
          <p:spPr bwMode="auto">
            <a:xfrm>
              <a:off x="4229" y="2103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45" name="Line 9"/>
            <p:cNvSpPr>
              <a:spLocks noChangeShapeType="1"/>
            </p:cNvSpPr>
            <p:nvPr/>
          </p:nvSpPr>
          <p:spPr bwMode="auto">
            <a:xfrm>
              <a:off x="1720" y="2103"/>
              <a:ext cx="1075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46" name="Line 10"/>
            <p:cNvSpPr>
              <a:spLocks noChangeShapeType="1"/>
            </p:cNvSpPr>
            <p:nvPr/>
          </p:nvSpPr>
          <p:spPr bwMode="auto">
            <a:xfrm>
              <a:off x="2795" y="2103"/>
              <a:ext cx="1434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813" y="4638675"/>
            <a:ext cx="3416300" cy="566738"/>
            <a:chOff x="644" y="2927"/>
            <a:chExt cx="2152" cy="357"/>
          </a:xfrm>
        </p:grpSpPr>
        <p:sp>
          <p:nvSpPr>
            <p:cNvPr id="423948" name="Line 12"/>
            <p:cNvSpPr>
              <a:spLocks noChangeShapeType="1"/>
            </p:cNvSpPr>
            <p:nvPr/>
          </p:nvSpPr>
          <p:spPr bwMode="auto">
            <a:xfrm>
              <a:off x="1720" y="2927"/>
              <a:ext cx="1" cy="17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49" name="Line 13"/>
            <p:cNvSpPr>
              <a:spLocks noChangeShapeType="1"/>
            </p:cNvSpPr>
            <p:nvPr/>
          </p:nvSpPr>
          <p:spPr bwMode="auto">
            <a:xfrm>
              <a:off x="644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50" name="Line 14"/>
            <p:cNvSpPr>
              <a:spLocks noChangeShapeType="1"/>
            </p:cNvSpPr>
            <p:nvPr/>
          </p:nvSpPr>
          <p:spPr bwMode="auto">
            <a:xfrm>
              <a:off x="1361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51" name="Line 15"/>
            <p:cNvSpPr>
              <a:spLocks noChangeShapeType="1"/>
            </p:cNvSpPr>
            <p:nvPr/>
          </p:nvSpPr>
          <p:spPr bwMode="auto">
            <a:xfrm>
              <a:off x="2078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52" name="Line 16"/>
            <p:cNvSpPr>
              <a:spLocks noChangeShapeType="1"/>
            </p:cNvSpPr>
            <p:nvPr/>
          </p:nvSpPr>
          <p:spPr bwMode="auto">
            <a:xfrm>
              <a:off x="2795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53" name="Line 17"/>
            <p:cNvSpPr>
              <a:spLocks noChangeShapeType="1"/>
            </p:cNvSpPr>
            <p:nvPr/>
          </p:nvSpPr>
          <p:spPr bwMode="auto">
            <a:xfrm>
              <a:off x="644" y="3105"/>
              <a:ext cx="717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54" name="Line 18"/>
            <p:cNvSpPr>
              <a:spLocks noChangeShapeType="1"/>
            </p:cNvSpPr>
            <p:nvPr/>
          </p:nvSpPr>
          <p:spPr bwMode="auto">
            <a:xfrm>
              <a:off x="1361" y="3105"/>
              <a:ext cx="359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55" name="Line 19"/>
            <p:cNvSpPr>
              <a:spLocks noChangeShapeType="1"/>
            </p:cNvSpPr>
            <p:nvPr/>
          </p:nvSpPr>
          <p:spPr bwMode="auto">
            <a:xfrm>
              <a:off x="1720" y="3105"/>
              <a:ext cx="358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56" name="Line 20"/>
            <p:cNvSpPr>
              <a:spLocks noChangeShapeType="1"/>
            </p:cNvSpPr>
            <p:nvPr/>
          </p:nvSpPr>
          <p:spPr bwMode="auto">
            <a:xfrm>
              <a:off x="2078" y="3105"/>
              <a:ext cx="717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17550" y="5205413"/>
            <a:ext cx="4313238" cy="604837"/>
            <a:chOff x="361" y="3284"/>
            <a:chExt cx="2717" cy="381"/>
          </a:xfrm>
        </p:grpSpPr>
        <p:sp>
          <p:nvSpPr>
            <p:cNvPr id="423958" name="Rectangle 22"/>
            <p:cNvSpPr>
              <a:spLocks noChangeArrowheads="1"/>
            </p:cNvSpPr>
            <p:nvPr/>
          </p:nvSpPr>
          <p:spPr bwMode="auto">
            <a:xfrm>
              <a:off x="361" y="3284"/>
              <a:ext cx="566" cy="381"/>
            </a:xfrm>
            <a:prstGeom prst="rect">
              <a:avLst/>
            </a:prstGeom>
            <a:solidFill>
              <a:srgbClr val="FFCCFF">
                <a:alpha val="16000"/>
              </a:srgbClr>
            </a:solidFill>
            <a:ln w="20638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59" name="Rectangle 23"/>
            <p:cNvSpPr>
              <a:spLocks noChangeArrowheads="1"/>
            </p:cNvSpPr>
            <p:nvPr/>
          </p:nvSpPr>
          <p:spPr bwMode="auto">
            <a:xfrm>
              <a:off x="361" y="3284"/>
              <a:ext cx="566" cy="381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60" name="Rectangle 24"/>
            <p:cNvSpPr>
              <a:spLocks noChangeArrowheads="1"/>
            </p:cNvSpPr>
            <p:nvPr/>
          </p:nvSpPr>
          <p:spPr bwMode="auto">
            <a:xfrm>
              <a:off x="384" y="3360"/>
              <a:ext cx="5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16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PROM</a:t>
              </a:r>
              <a:endPara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3961" name="Rectangle 25"/>
            <p:cNvSpPr>
              <a:spLocks noChangeArrowheads="1"/>
            </p:cNvSpPr>
            <p:nvPr/>
          </p:nvSpPr>
          <p:spPr bwMode="auto">
            <a:xfrm>
              <a:off x="1078" y="3284"/>
              <a:ext cx="566" cy="381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62" name="Rectangle 26"/>
            <p:cNvSpPr>
              <a:spLocks noChangeArrowheads="1"/>
            </p:cNvSpPr>
            <p:nvPr/>
          </p:nvSpPr>
          <p:spPr bwMode="auto">
            <a:xfrm>
              <a:off x="1210" y="3354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16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PLA</a:t>
              </a:r>
              <a:endPara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3963" name="Rectangle 27"/>
            <p:cNvSpPr>
              <a:spLocks noChangeArrowheads="1"/>
            </p:cNvSpPr>
            <p:nvPr/>
          </p:nvSpPr>
          <p:spPr bwMode="auto">
            <a:xfrm>
              <a:off x="1078" y="3284"/>
              <a:ext cx="566" cy="381"/>
            </a:xfrm>
            <a:prstGeom prst="rect">
              <a:avLst/>
            </a:prstGeom>
            <a:noFill/>
            <a:ln w="2063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1600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64" name="Rectangle 28"/>
            <p:cNvSpPr>
              <a:spLocks noChangeArrowheads="1"/>
            </p:cNvSpPr>
            <p:nvPr/>
          </p:nvSpPr>
          <p:spPr bwMode="auto">
            <a:xfrm>
              <a:off x="1795" y="3284"/>
              <a:ext cx="566" cy="381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65" name="Rectangle 29"/>
            <p:cNvSpPr>
              <a:spLocks noChangeArrowheads="1"/>
            </p:cNvSpPr>
            <p:nvPr/>
          </p:nvSpPr>
          <p:spPr bwMode="auto">
            <a:xfrm>
              <a:off x="1927" y="3354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16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PAL</a:t>
              </a:r>
              <a:endPara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3966" name="Rectangle 30"/>
            <p:cNvSpPr>
              <a:spLocks noChangeArrowheads="1"/>
            </p:cNvSpPr>
            <p:nvPr/>
          </p:nvSpPr>
          <p:spPr bwMode="auto">
            <a:xfrm>
              <a:off x="1795" y="3284"/>
              <a:ext cx="566" cy="381"/>
            </a:xfrm>
            <a:prstGeom prst="rect">
              <a:avLst/>
            </a:prstGeom>
            <a:noFill/>
            <a:ln w="2063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1600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67" name="Rectangle 31"/>
            <p:cNvSpPr>
              <a:spLocks noChangeArrowheads="1"/>
            </p:cNvSpPr>
            <p:nvPr/>
          </p:nvSpPr>
          <p:spPr bwMode="auto">
            <a:xfrm>
              <a:off x="2512" y="3284"/>
              <a:ext cx="566" cy="381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68" name="Rectangle 32"/>
            <p:cNvSpPr>
              <a:spLocks noChangeArrowheads="1"/>
            </p:cNvSpPr>
            <p:nvPr/>
          </p:nvSpPr>
          <p:spPr bwMode="auto">
            <a:xfrm>
              <a:off x="2631" y="3354"/>
              <a:ext cx="4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16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GAL</a:t>
              </a:r>
              <a:endPara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3969" name="Rectangle 33"/>
            <p:cNvSpPr>
              <a:spLocks noChangeArrowheads="1"/>
            </p:cNvSpPr>
            <p:nvPr/>
          </p:nvSpPr>
          <p:spPr bwMode="auto">
            <a:xfrm>
              <a:off x="2512" y="3284"/>
              <a:ext cx="566" cy="381"/>
            </a:xfrm>
            <a:prstGeom prst="rect">
              <a:avLst/>
            </a:prstGeom>
            <a:noFill/>
            <a:ln w="2063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1600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336675" y="3649663"/>
            <a:ext cx="3455988" cy="989012"/>
            <a:chOff x="751" y="2304"/>
            <a:chExt cx="2177" cy="623"/>
          </a:xfrm>
        </p:grpSpPr>
        <p:sp>
          <p:nvSpPr>
            <p:cNvPr id="423971" name="Rectangle 35"/>
            <p:cNvSpPr>
              <a:spLocks noChangeArrowheads="1"/>
            </p:cNvSpPr>
            <p:nvPr/>
          </p:nvSpPr>
          <p:spPr bwMode="auto">
            <a:xfrm>
              <a:off x="751" y="2304"/>
              <a:ext cx="2177" cy="623"/>
            </a:xfrm>
            <a:prstGeom prst="rect">
              <a:avLst/>
            </a:prstGeom>
            <a:solidFill>
              <a:srgbClr val="99CCFF">
                <a:alpha val="3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72" name="Rectangle 36"/>
            <p:cNvSpPr>
              <a:spLocks noChangeArrowheads="1"/>
            </p:cNvSpPr>
            <p:nvPr/>
          </p:nvSpPr>
          <p:spPr bwMode="auto">
            <a:xfrm>
              <a:off x="808" y="2352"/>
              <a:ext cx="1930" cy="230"/>
            </a:xfrm>
            <a:prstGeom prst="rect">
              <a:avLst/>
            </a:prstGeom>
            <a:solidFill>
              <a:srgbClr val="99CCFF">
                <a:alpha val="3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低密度可编程逻辑器件</a:t>
              </a:r>
            </a:p>
          </p:txBody>
        </p:sp>
        <p:sp>
          <p:nvSpPr>
            <p:cNvPr id="423973" name="Rectangle 37"/>
            <p:cNvSpPr>
              <a:spLocks noChangeArrowheads="1"/>
            </p:cNvSpPr>
            <p:nvPr/>
          </p:nvSpPr>
          <p:spPr bwMode="auto">
            <a:xfrm>
              <a:off x="1292" y="2623"/>
              <a:ext cx="1037" cy="230"/>
            </a:xfrm>
            <a:prstGeom prst="rect">
              <a:avLst/>
            </a:prstGeom>
            <a:solidFill>
              <a:srgbClr val="99CCFF">
                <a:alpha val="3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LDPLD</a:t>
              </a:r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423974" name="Rectangle 38"/>
            <p:cNvSpPr>
              <a:spLocks noChangeArrowheads="1"/>
            </p:cNvSpPr>
            <p:nvPr/>
          </p:nvSpPr>
          <p:spPr bwMode="auto">
            <a:xfrm>
              <a:off x="751" y="2304"/>
              <a:ext cx="2177" cy="623"/>
            </a:xfrm>
            <a:prstGeom prst="rect">
              <a:avLst/>
            </a:prstGeom>
            <a:solidFill>
              <a:srgbClr val="99CCFF">
                <a:alpha val="38000"/>
              </a:srgbClr>
            </a:solidFill>
            <a:ln w="20638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5719763" y="4638675"/>
            <a:ext cx="2278062" cy="566738"/>
            <a:chOff x="3512" y="2927"/>
            <a:chExt cx="1435" cy="357"/>
          </a:xfrm>
        </p:grpSpPr>
        <p:sp>
          <p:nvSpPr>
            <p:cNvPr id="423976" name="Line 40"/>
            <p:cNvSpPr>
              <a:spLocks noChangeShapeType="1"/>
            </p:cNvSpPr>
            <p:nvPr/>
          </p:nvSpPr>
          <p:spPr bwMode="auto">
            <a:xfrm>
              <a:off x="4229" y="2927"/>
              <a:ext cx="1" cy="17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77" name="Line 41"/>
            <p:cNvSpPr>
              <a:spLocks noChangeShapeType="1"/>
            </p:cNvSpPr>
            <p:nvPr/>
          </p:nvSpPr>
          <p:spPr bwMode="auto">
            <a:xfrm>
              <a:off x="3512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78" name="Line 42"/>
            <p:cNvSpPr>
              <a:spLocks noChangeShapeType="1"/>
            </p:cNvSpPr>
            <p:nvPr/>
          </p:nvSpPr>
          <p:spPr bwMode="auto">
            <a:xfrm>
              <a:off x="4229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79" name="Line 43"/>
            <p:cNvSpPr>
              <a:spLocks noChangeShapeType="1"/>
            </p:cNvSpPr>
            <p:nvPr/>
          </p:nvSpPr>
          <p:spPr bwMode="auto">
            <a:xfrm>
              <a:off x="4946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80" name="Line 44"/>
            <p:cNvSpPr>
              <a:spLocks noChangeShapeType="1"/>
            </p:cNvSpPr>
            <p:nvPr/>
          </p:nvSpPr>
          <p:spPr bwMode="auto">
            <a:xfrm>
              <a:off x="3512" y="3105"/>
              <a:ext cx="717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81" name="Line 45"/>
            <p:cNvSpPr>
              <a:spLocks noChangeShapeType="1"/>
            </p:cNvSpPr>
            <p:nvPr/>
          </p:nvSpPr>
          <p:spPr bwMode="auto">
            <a:xfrm>
              <a:off x="4229" y="3105"/>
              <a:ext cx="717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270500" y="5173663"/>
            <a:ext cx="3187700" cy="636587"/>
            <a:chOff x="3229" y="3264"/>
            <a:chExt cx="2008" cy="401"/>
          </a:xfrm>
        </p:grpSpPr>
        <p:sp>
          <p:nvSpPr>
            <p:cNvPr id="423983" name="Rectangle 47"/>
            <p:cNvSpPr>
              <a:spLocks noChangeArrowheads="1"/>
            </p:cNvSpPr>
            <p:nvPr/>
          </p:nvSpPr>
          <p:spPr bwMode="auto">
            <a:xfrm>
              <a:off x="3229" y="3284"/>
              <a:ext cx="566" cy="381"/>
            </a:xfrm>
            <a:prstGeom prst="rect">
              <a:avLst/>
            </a:prstGeom>
            <a:solidFill>
              <a:srgbClr val="FFFF66">
                <a:alpha val="3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84" name="Rectangle 48"/>
            <p:cNvSpPr>
              <a:spLocks noChangeArrowheads="1"/>
            </p:cNvSpPr>
            <p:nvPr/>
          </p:nvSpPr>
          <p:spPr bwMode="auto">
            <a:xfrm>
              <a:off x="3264" y="3360"/>
              <a:ext cx="512" cy="230"/>
            </a:xfrm>
            <a:prstGeom prst="rect">
              <a:avLst/>
            </a:prstGeom>
            <a:solidFill>
              <a:srgbClr val="FFFF66">
                <a:alpha val="3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EPLD</a:t>
              </a:r>
              <a:endPara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3985" name="Rectangle 49"/>
            <p:cNvSpPr>
              <a:spLocks noChangeArrowheads="1"/>
            </p:cNvSpPr>
            <p:nvPr/>
          </p:nvSpPr>
          <p:spPr bwMode="auto">
            <a:xfrm>
              <a:off x="3229" y="3284"/>
              <a:ext cx="566" cy="381"/>
            </a:xfrm>
            <a:prstGeom prst="rect">
              <a:avLst/>
            </a:prstGeom>
            <a:solidFill>
              <a:srgbClr val="FFFF66">
                <a:alpha val="31000"/>
              </a:srgbClr>
            </a:solidFill>
            <a:ln w="2063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86" name="Rectangle 50"/>
            <p:cNvSpPr>
              <a:spLocks noChangeArrowheads="1"/>
            </p:cNvSpPr>
            <p:nvPr/>
          </p:nvSpPr>
          <p:spPr bwMode="auto">
            <a:xfrm>
              <a:off x="3936" y="3264"/>
              <a:ext cx="566" cy="381"/>
            </a:xfrm>
            <a:prstGeom prst="rect">
              <a:avLst/>
            </a:prstGeom>
            <a:solidFill>
              <a:srgbClr val="FFFF66">
                <a:alpha val="3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87" name="Rectangle 51"/>
            <p:cNvSpPr>
              <a:spLocks noChangeArrowheads="1"/>
            </p:cNvSpPr>
            <p:nvPr/>
          </p:nvSpPr>
          <p:spPr bwMode="auto">
            <a:xfrm>
              <a:off x="3984" y="3360"/>
              <a:ext cx="523" cy="230"/>
            </a:xfrm>
            <a:prstGeom prst="rect">
              <a:avLst/>
            </a:prstGeom>
            <a:solidFill>
              <a:srgbClr val="FFFF66">
                <a:alpha val="3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CPLD</a:t>
              </a:r>
              <a:endPara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3988" name="Rectangle 52"/>
            <p:cNvSpPr>
              <a:spLocks noChangeArrowheads="1"/>
            </p:cNvSpPr>
            <p:nvPr/>
          </p:nvSpPr>
          <p:spPr bwMode="auto">
            <a:xfrm>
              <a:off x="3946" y="3284"/>
              <a:ext cx="566" cy="381"/>
            </a:xfrm>
            <a:prstGeom prst="rect">
              <a:avLst/>
            </a:prstGeom>
            <a:solidFill>
              <a:srgbClr val="FFFF66">
                <a:alpha val="31000"/>
              </a:srgbClr>
            </a:solidFill>
            <a:ln w="2063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89" name="Rectangle 53"/>
            <p:cNvSpPr>
              <a:spLocks noChangeArrowheads="1"/>
            </p:cNvSpPr>
            <p:nvPr/>
          </p:nvSpPr>
          <p:spPr bwMode="auto">
            <a:xfrm>
              <a:off x="4663" y="3284"/>
              <a:ext cx="566" cy="381"/>
            </a:xfrm>
            <a:prstGeom prst="rect">
              <a:avLst/>
            </a:prstGeom>
            <a:solidFill>
              <a:srgbClr val="FFFF66">
                <a:alpha val="3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90" name="Rectangle 54"/>
            <p:cNvSpPr>
              <a:spLocks noChangeArrowheads="1"/>
            </p:cNvSpPr>
            <p:nvPr/>
          </p:nvSpPr>
          <p:spPr bwMode="auto">
            <a:xfrm>
              <a:off x="4704" y="3370"/>
              <a:ext cx="533" cy="230"/>
            </a:xfrm>
            <a:prstGeom prst="rect">
              <a:avLst/>
            </a:prstGeom>
            <a:solidFill>
              <a:srgbClr val="FFFF66">
                <a:alpha val="3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FPGA</a:t>
              </a:r>
              <a:endParaRPr kumimoji="1"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3991" name="Rectangle 55"/>
            <p:cNvSpPr>
              <a:spLocks noChangeArrowheads="1"/>
            </p:cNvSpPr>
            <p:nvPr/>
          </p:nvSpPr>
          <p:spPr bwMode="auto">
            <a:xfrm>
              <a:off x="4663" y="3284"/>
              <a:ext cx="566" cy="381"/>
            </a:xfrm>
            <a:prstGeom prst="rect">
              <a:avLst/>
            </a:prstGeom>
            <a:solidFill>
              <a:srgbClr val="FFFF66">
                <a:alpha val="31000"/>
              </a:srgbClr>
            </a:solidFill>
            <a:ln w="2063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319713" y="3649663"/>
            <a:ext cx="3435350" cy="949325"/>
            <a:chOff x="3260" y="2304"/>
            <a:chExt cx="2164" cy="598"/>
          </a:xfrm>
        </p:grpSpPr>
        <p:sp>
          <p:nvSpPr>
            <p:cNvPr id="423993" name="Rectangle 57"/>
            <p:cNvSpPr>
              <a:spLocks noChangeArrowheads="1"/>
            </p:cNvSpPr>
            <p:nvPr/>
          </p:nvSpPr>
          <p:spPr bwMode="auto">
            <a:xfrm>
              <a:off x="3260" y="2304"/>
              <a:ext cx="2164" cy="598"/>
            </a:xfrm>
            <a:prstGeom prst="rect">
              <a:avLst/>
            </a:prstGeom>
            <a:solidFill>
              <a:srgbClr val="FFFFFF">
                <a:alpha val="4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94" name="Rectangle 58"/>
            <p:cNvSpPr>
              <a:spLocks noChangeArrowheads="1"/>
            </p:cNvSpPr>
            <p:nvPr/>
          </p:nvSpPr>
          <p:spPr bwMode="auto">
            <a:xfrm>
              <a:off x="3317" y="2352"/>
              <a:ext cx="193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4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高密度可编程逻辑器件</a:t>
              </a:r>
            </a:p>
          </p:txBody>
        </p:sp>
        <p:sp>
          <p:nvSpPr>
            <p:cNvPr id="423995" name="Rectangle 59"/>
            <p:cNvSpPr>
              <a:spLocks noChangeArrowheads="1"/>
            </p:cNvSpPr>
            <p:nvPr/>
          </p:nvSpPr>
          <p:spPr bwMode="auto">
            <a:xfrm>
              <a:off x="3801" y="2623"/>
              <a:ext cx="10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4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HDPLD</a:t>
              </a:r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423996" name="Rectangle 60"/>
            <p:cNvSpPr>
              <a:spLocks noChangeArrowheads="1"/>
            </p:cNvSpPr>
            <p:nvPr/>
          </p:nvSpPr>
          <p:spPr bwMode="auto">
            <a:xfrm>
              <a:off x="3264" y="2304"/>
              <a:ext cx="2160" cy="597"/>
            </a:xfrm>
            <a:prstGeom prst="rect">
              <a:avLst/>
            </a:prstGeom>
            <a:solidFill>
              <a:srgbClr val="99CCFF">
                <a:alpha val="45000"/>
              </a:srgbClr>
            </a:solidFill>
            <a:ln w="20638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3413125" y="1897063"/>
            <a:ext cx="2674938" cy="1149350"/>
            <a:chOff x="2059" y="1200"/>
            <a:chExt cx="1685" cy="724"/>
          </a:xfrm>
        </p:grpSpPr>
        <p:sp>
          <p:nvSpPr>
            <p:cNvPr id="423998" name="Rectangle 62"/>
            <p:cNvSpPr>
              <a:spLocks noChangeArrowheads="1"/>
            </p:cNvSpPr>
            <p:nvPr/>
          </p:nvSpPr>
          <p:spPr bwMode="auto">
            <a:xfrm>
              <a:off x="2059" y="1209"/>
              <a:ext cx="1685" cy="715"/>
            </a:xfrm>
            <a:prstGeom prst="rect">
              <a:avLst/>
            </a:prstGeom>
            <a:solidFill>
              <a:srgbClr val="99CCFF">
                <a:alpha val="3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99" name="Rectangle 63"/>
            <p:cNvSpPr>
              <a:spLocks noChangeArrowheads="1"/>
            </p:cNvSpPr>
            <p:nvPr/>
          </p:nvSpPr>
          <p:spPr bwMode="auto">
            <a:xfrm>
              <a:off x="2116" y="1279"/>
              <a:ext cx="15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39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可编程逻辑器件</a:t>
              </a:r>
            </a:p>
          </p:txBody>
        </p:sp>
        <p:sp>
          <p:nvSpPr>
            <p:cNvPr id="424000" name="Rectangle 64"/>
            <p:cNvSpPr>
              <a:spLocks noChangeArrowheads="1"/>
            </p:cNvSpPr>
            <p:nvPr/>
          </p:nvSpPr>
          <p:spPr bwMode="auto">
            <a:xfrm>
              <a:off x="2411" y="1566"/>
              <a:ext cx="8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39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PLD</a:t>
              </a:r>
              <a:r>
                <a:rPr kumimoji="1" lang="zh-CN" altLang="en-US" sz="28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424001" name="Rectangle 65"/>
            <p:cNvSpPr>
              <a:spLocks noChangeArrowheads="1"/>
            </p:cNvSpPr>
            <p:nvPr/>
          </p:nvSpPr>
          <p:spPr bwMode="auto">
            <a:xfrm>
              <a:off x="2064" y="1200"/>
              <a:ext cx="1680" cy="715"/>
            </a:xfrm>
            <a:prstGeom prst="rect">
              <a:avLst/>
            </a:prstGeom>
            <a:noFill/>
            <a:ln w="2063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3900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571472" y="1109650"/>
            <a:ext cx="533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>
              <a:buFont typeface="Monotype Sorts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）按集成密度划分为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0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357158" y="1071546"/>
            <a:ext cx="36086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）按结构特点划分</a:t>
            </a: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1214414" y="1928802"/>
            <a:ext cx="686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简单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PLD (PAL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GAL)</a:t>
            </a:r>
          </a:p>
        </p:txBody>
      </p:sp>
      <p:sp>
        <p:nvSpPr>
          <p:cNvPr id="424967" name="Rectangle 7"/>
          <p:cNvSpPr>
            <a:spLocks noChangeArrowheads="1"/>
          </p:cNvSpPr>
          <p:nvPr/>
        </p:nvSpPr>
        <p:spPr bwMode="auto">
          <a:xfrm>
            <a:off x="1276376" y="2852738"/>
            <a:ext cx="68659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复杂的可编程器件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(CPLD) :</a:t>
            </a:r>
          </a:p>
          <a:p>
            <a:pPr algn="l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CPLD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的代表芯片如：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Altera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系列</a:t>
            </a:r>
          </a:p>
        </p:txBody>
      </p:sp>
      <p:sp>
        <p:nvSpPr>
          <p:cNvPr id="424968" name="Rectangle 8"/>
          <p:cNvSpPr>
            <a:spLocks noChangeArrowheads="1"/>
          </p:cNvSpPr>
          <p:nvPr/>
        </p:nvSpPr>
        <p:spPr bwMode="auto">
          <a:xfrm>
            <a:off x="1276376" y="4365625"/>
            <a:ext cx="686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现场可编程门阵列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(FPGA)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autoUpdateAnimBg="0"/>
      <p:bldP spid="424966" grpId="0" autoUpdateAnimBg="0"/>
      <p:bldP spid="424967" grpId="0" autoUpdateAnimBg="0"/>
      <p:bldP spid="42496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755650" y="1196975"/>
            <a:ext cx="355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PLD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中的三种与、或阵列</a:t>
            </a:r>
          </a:p>
        </p:txBody>
      </p:sp>
      <p:graphicFrame>
        <p:nvGraphicFramePr>
          <p:cNvPr id="382989" name="Object 13"/>
          <p:cNvGraphicFramePr>
            <a:graphicFrameLocks noChangeAspect="1"/>
          </p:cNvGraphicFramePr>
          <p:nvPr/>
        </p:nvGraphicFramePr>
        <p:xfrm>
          <a:off x="323850" y="2779713"/>
          <a:ext cx="2951163" cy="3324225"/>
        </p:xfrm>
        <a:graphic>
          <a:graphicData uri="http://schemas.openxmlformats.org/presentationml/2006/ole">
            <p:oleObj spid="_x0000_s665602" name="图片" r:id="rId4" imgW="1429512" imgH="1923288" progId="Word.Picture.8">
              <p:embed/>
            </p:oleObj>
          </a:graphicData>
        </a:graphic>
      </p:graphicFrame>
      <p:sp>
        <p:nvSpPr>
          <p:cNvPr id="382990" name="Rectangle 14"/>
          <p:cNvSpPr>
            <a:spLocks noChangeArrowheads="1"/>
          </p:cNvSpPr>
          <p:nvPr/>
        </p:nvSpPr>
        <p:spPr bwMode="auto">
          <a:xfrm>
            <a:off x="3438525" y="2081213"/>
            <a:ext cx="2447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与阵列、或阵列</a:t>
            </a:r>
          </a:p>
          <a:p>
            <a:pPr algn="l"/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均可编程</a:t>
            </a:r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(PLA)</a:t>
            </a:r>
          </a:p>
        </p:txBody>
      </p:sp>
      <p:sp>
        <p:nvSpPr>
          <p:cNvPr id="382991" name="Rectangle 15"/>
          <p:cNvSpPr>
            <a:spLocks noChangeArrowheads="1"/>
          </p:cNvSpPr>
          <p:nvPr/>
        </p:nvSpPr>
        <p:spPr bwMode="auto">
          <a:xfrm>
            <a:off x="323850" y="2047875"/>
            <a:ext cx="2228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与阵列固定，或阵</a:t>
            </a:r>
          </a:p>
          <a:p>
            <a:pPr algn="l"/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列可编程</a:t>
            </a:r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(PROM)</a:t>
            </a:r>
          </a:p>
        </p:txBody>
      </p:sp>
      <p:sp>
        <p:nvSpPr>
          <p:cNvPr id="382992" name="Rectangle 16"/>
          <p:cNvSpPr>
            <a:spLocks noChangeArrowheads="1"/>
          </p:cNvSpPr>
          <p:nvPr/>
        </p:nvSpPr>
        <p:spPr bwMode="auto">
          <a:xfrm>
            <a:off x="6300788" y="1935163"/>
            <a:ext cx="2228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与阵列可编程，或</a:t>
            </a:r>
          </a:p>
          <a:p>
            <a:pPr algn="l"/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阵列固定</a:t>
            </a:r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(PAL</a:t>
            </a:r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</a:p>
          <a:p>
            <a:pPr algn="l"/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GAL</a:t>
            </a:r>
            <a:r>
              <a: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等</a:t>
            </a:r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382993" name="Object 17"/>
          <p:cNvGraphicFramePr>
            <a:graphicFrameLocks noChangeAspect="1"/>
          </p:cNvGraphicFramePr>
          <p:nvPr/>
        </p:nvGraphicFramePr>
        <p:xfrm>
          <a:off x="3367088" y="2563813"/>
          <a:ext cx="2717800" cy="3641725"/>
        </p:xfrm>
        <a:graphic>
          <a:graphicData uri="http://schemas.openxmlformats.org/presentationml/2006/ole">
            <p:oleObj spid="_x0000_s665603" name="图片" r:id="rId5" imgW="1429512" imgH="1914144" progId="Word.Picture.8">
              <p:embed/>
            </p:oleObj>
          </a:graphicData>
        </a:graphic>
      </p:graphicFrame>
      <p:graphicFrame>
        <p:nvGraphicFramePr>
          <p:cNvPr id="382994" name="Object 18"/>
          <p:cNvGraphicFramePr>
            <a:graphicFrameLocks noChangeAspect="1"/>
          </p:cNvGraphicFramePr>
          <p:nvPr/>
        </p:nvGraphicFramePr>
        <p:xfrm>
          <a:off x="6227763" y="2779713"/>
          <a:ext cx="2711450" cy="3429000"/>
        </p:xfrm>
        <a:graphic>
          <a:graphicData uri="http://schemas.openxmlformats.org/presentationml/2006/ole">
            <p:oleObj spid="_x0000_s665604" name="图片" r:id="rId6" imgW="1429512" imgH="1877568" progId="Word.Picture.8">
              <p:embed/>
            </p:oleObj>
          </a:graphicData>
        </a:graphic>
      </p:graphicFrame>
      <p:sp>
        <p:nvSpPr>
          <p:cNvPr id="382995" name="AutoShape 19"/>
          <p:cNvSpPr>
            <a:spLocks noChangeArrowheads="1"/>
          </p:cNvSpPr>
          <p:nvPr/>
        </p:nvSpPr>
        <p:spPr bwMode="auto">
          <a:xfrm>
            <a:off x="395288" y="1844675"/>
            <a:ext cx="2808287" cy="439261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D60093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2996" name="AutoShape 20"/>
          <p:cNvSpPr>
            <a:spLocks noChangeArrowheads="1"/>
          </p:cNvSpPr>
          <p:nvPr/>
        </p:nvSpPr>
        <p:spPr bwMode="auto">
          <a:xfrm>
            <a:off x="3348038" y="1916113"/>
            <a:ext cx="2663825" cy="439261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D60093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2997" name="AutoShape 21"/>
          <p:cNvSpPr>
            <a:spLocks noChangeArrowheads="1"/>
          </p:cNvSpPr>
          <p:nvPr/>
        </p:nvSpPr>
        <p:spPr bwMode="auto">
          <a:xfrm>
            <a:off x="6156325" y="1916113"/>
            <a:ext cx="2808288" cy="42481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D60093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2998" name="Rectangle 22"/>
          <p:cNvSpPr>
            <a:spLocks noChangeArrowheads="1"/>
          </p:cNvSpPr>
          <p:nvPr/>
        </p:nvSpPr>
        <p:spPr bwMode="auto">
          <a:xfrm>
            <a:off x="714348" y="214290"/>
            <a:ext cx="554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）按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PLD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中的与、或阵列是否编程分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0" grpId="0"/>
      <p:bldP spid="382991" grpId="0"/>
      <p:bldP spid="3829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25" name="Rectangle 25"/>
          <p:cNvSpPr>
            <a:spLocks noChangeArrowheads="1"/>
          </p:cNvSpPr>
          <p:nvPr/>
        </p:nvSpPr>
        <p:spPr bwMode="auto">
          <a:xfrm>
            <a:off x="571472" y="0"/>
            <a:ext cx="66198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pPr algn="l"/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4.5.2  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组合逻辑电路的 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PLD 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实现</a:t>
            </a:r>
          </a:p>
        </p:txBody>
      </p:sp>
      <p:sp>
        <p:nvSpPr>
          <p:cNvPr id="384026" name="Text Box 26"/>
          <p:cNvSpPr txBox="1">
            <a:spLocks noChangeArrowheads="1"/>
          </p:cNvSpPr>
          <p:nvPr/>
        </p:nvSpPr>
        <p:spPr bwMode="auto">
          <a:xfrm>
            <a:off x="4643438" y="3213100"/>
            <a:ext cx="246697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27" name="Rectangle 27"/>
          <p:cNvSpPr>
            <a:spLocks noChangeArrowheads="1"/>
          </p:cNvSpPr>
          <p:nvPr/>
        </p:nvSpPr>
        <p:spPr bwMode="auto">
          <a:xfrm>
            <a:off x="0" y="441325"/>
            <a:ext cx="395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1000" b="0" baseline="-30000">
                <a:latin typeface="Times New Roman" panose="02020603050405020304" pitchFamily="18" charset="0"/>
                <a:ea typeface="华康简宋" charset="-122"/>
              </a:rPr>
              <a:t>  </a:t>
            </a:r>
            <a:r>
              <a:rPr kumimoji="1" lang="en-US" altLang="zh-CN" sz="1000" b="0">
                <a:latin typeface="Times New Roman" panose="02020603050405020304" pitchFamily="18" charset="0"/>
                <a:ea typeface="华康简宋" charset="-122"/>
              </a:rPr>
              <a:t>     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384028" name="Rectangle 28"/>
          <p:cNvSpPr>
            <a:spLocks noChangeArrowheads="1"/>
          </p:cNvSpPr>
          <p:nvPr/>
        </p:nvSpPr>
        <p:spPr bwMode="auto">
          <a:xfrm>
            <a:off x="161925" y="2060575"/>
            <a:ext cx="49149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45000"/>
              </a:lnSpc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 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PLA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构成的逻辑电路如图所示，试写出该电路的逻辑表达式，并确定其逻辑功能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84029" name="Rectangle 29"/>
          <p:cNvSpPr>
            <a:spLocks noChangeArrowheads="1"/>
          </p:cNvSpPr>
          <p:nvPr/>
        </p:nvSpPr>
        <p:spPr bwMode="auto">
          <a:xfrm>
            <a:off x="323850" y="4149725"/>
            <a:ext cx="413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写出该电路的逻辑表达式：</a:t>
            </a:r>
          </a:p>
        </p:txBody>
      </p:sp>
      <p:graphicFrame>
        <p:nvGraphicFramePr>
          <p:cNvPr id="384030" name="Object 30"/>
          <p:cNvGraphicFramePr>
            <a:graphicFrameLocks noChangeAspect="1"/>
          </p:cNvGraphicFramePr>
          <p:nvPr/>
        </p:nvGraphicFramePr>
        <p:xfrm>
          <a:off x="5530850" y="1484313"/>
          <a:ext cx="3321050" cy="4392612"/>
        </p:xfrm>
        <a:graphic>
          <a:graphicData uri="http://schemas.openxmlformats.org/presentationml/2006/ole">
            <p:oleObj spid="_x0000_s666626" name="图片" r:id="rId4" imgW="1716024" imgH="2788920" progId="Word.Picture.8">
              <p:embed/>
            </p:oleObj>
          </a:graphicData>
        </a:graphic>
      </p:graphicFrame>
      <p:sp>
        <p:nvSpPr>
          <p:cNvPr id="384031" name="AutoShape 31"/>
          <p:cNvSpPr>
            <a:spLocks noChangeArrowheads="1"/>
          </p:cNvSpPr>
          <p:nvPr/>
        </p:nvSpPr>
        <p:spPr bwMode="auto">
          <a:xfrm>
            <a:off x="5219700" y="1485900"/>
            <a:ext cx="3384550" cy="43910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D60093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45" name="Object 21"/>
          <p:cNvGraphicFramePr>
            <a:graphicFrameLocks noChangeAspect="1"/>
          </p:cNvGraphicFramePr>
          <p:nvPr/>
        </p:nvGraphicFramePr>
        <p:xfrm>
          <a:off x="4608513" y="5300663"/>
          <a:ext cx="4427537" cy="1003300"/>
        </p:xfrm>
        <a:graphic>
          <a:graphicData uri="http://schemas.openxmlformats.org/presentationml/2006/ole">
            <p:oleObj spid="_x0000_s667650" name="公式" r:id="rId5" imgW="4000500" imgH="736600" progId="Equation.3">
              <p:embed/>
            </p:oleObj>
          </a:graphicData>
        </a:graphic>
      </p:graphicFrame>
      <p:sp>
        <p:nvSpPr>
          <p:cNvPr id="385047" name="AutoShape 23"/>
          <p:cNvSpPr>
            <a:spLocks noChangeArrowheads="1"/>
          </p:cNvSpPr>
          <p:nvPr/>
        </p:nvSpPr>
        <p:spPr bwMode="auto">
          <a:xfrm>
            <a:off x="5580063" y="2862263"/>
            <a:ext cx="1828800" cy="495300"/>
          </a:xfrm>
          <a:prstGeom prst="wedgeRoundRectCallout">
            <a:avLst>
              <a:gd name="adj1" fmla="val -161806"/>
              <a:gd name="adj2" fmla="val 126921"/>
              <a:gd name="adj3" fmla="val 16667"/>
            </a:avLst>
          </a:prstGeom>
          <a:solidFill>
            <a:schemeClr val="bg2">
              <a:alpha val="28999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n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85048" name="AutoShape 24"/>
          <p:cNvSpPr>
            <a:spLocks noChangeArrowheads="1"/>
          </p:cNvSpPr>
          <p:nvPr/>
        </p:nvSpPr>
        <p:spPr bwMode="auto">
          <a:xfrm>
            <a:off x="4579938" y="3443288"/>
            <a:ext cx="1066800" cy="510778"/>
          </a:xfrm>
          <a:prstGeom prst="wedgeRoundRectCallout">
            <a:avLst>
              <a:gd name="adj1" fmla="val -101338"/>
              <a:gd name="adj2" fmla="val 107190"/>
              <a:gd name="adj3" fmla="val 16667"/>
            </a:avLst>
          </a:prstGeom>
          <a:solidFill>
            <a:schemeClr val="accent5">
              <a:lumMod val="75000"/>
            </a:scheme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49" name="AutoShape 25"/>
          <p:cNvSpPr>
            <a:spLocks noChangeArrowheads="1"/>
          </p:cNvSpPr>
          <p:nvPr/>
        </p:nvSpPr>
        <p:spPr bwMode="auto">
          <a:xfrm>
            <a:off x="4960938" y="4086225"/>
            <a:ext cx="1143000" cy="510778"/>
          </a:xfrm>
          <a:prstGeom prst="wedgeRoundRectCallout">
            <a:avLst>
              <a:gd name="adj1" fmla="val -132917"/>
              <a:gd name="adj2" fmla="val 73528"/>
              <a:gd name="adj3" fmla="val 16667"/>
            </a:avLst>
          </a:prstGeom>
          <a:solidFill>
            <a:schemeClr val="accent5">
              <a:lumMod val="75000"/>
            </a:scheme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50" name="AutoShape 26"/>
          <p:cNvSpPr>
            <a:spLocks noChangeArrowheads="1"/>
          </p:cNvSpPr>
          <p:nvPr/>
        </p:nvSpPr>
        <p:spPr bwMode="auto">
          <a:xfrm>
            <a:off x="5508625" y="4719638"/>
            <a:ext cx="1143000" cy="510778"/>
          </a:xfrm>
          <a:prstGeom prst="wedgeRoundRectCallout">
            <a:avLst>
              <a:gd name="adj1" fmla="val -179167"/>
              <a:gd name="adj2" fmla="val 33333"/>
              <a:gd name="adj3" fmla="val 16667"/>
            </a:avLst>
          </a:prstGeom>
          <a:solidFill>
            <a:schemeClr val="accent5">
              <a:lumMod val="75000"/>
            </a:scheme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51" name="Rectangle 27"/>
          <p:cNvSpPr>
            <a:spLocks noChangeArrowheads="1"/>
          </p:cNvSpPr>
          <p:nvPr/>
        </p:nvSpPr>
        <p:spPr bwMode="auto">
          <a:xfrm>
            <a:off x="1000100" y="52367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全加器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292725" y="1773238"/>
            <a:ext cx="1828800" cy="495300"/>
            <a:chOff x="3334" y="1117"/>
            <a:chExt cx="1152" cy="312"/>
          </a:xfrm>
        </p:grpSpPr>
        <p:sp>
          <p:nvSpPr>
            <p:cNvPr id="385053" name="AutoShape 29"/>
            <p:cNvSpPr>
              <a:spLocks noChangeArrowheads="1"/>
            </p:cNvSpPr>
            <p:nvPr/>
          </p:nvSpPr>
          <p:spPr bwMode="auto">
            <a:xfrm>
              <a:off x="3334" y="1117"/>
              <a:ext cx="1152" cy="312"/>
            </a:xfrm>
            <a:prstGeom prst="wedgeRoundRectCallout">
              <a:avLst>
                <a:gd name="adj1" fmla="val -145051"/>
                <a:gd name="adj2" fmla="val 164745"/>
                <a:gd name="adj3" fmla="val 16667"/>
              </a:avLst>
            </a:prstGeom>
            <a:solidFill>
              <a:schemeClr val="bg2">
                <a:alpha val="28999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5054" name="Line 30"/>
            <p:cNvSpPr>
              <a:spLocks noChangeShapeType="1"/>
            </p:cNvSpPr>
            <p:nvPr/>
          </p:nvSpPr>
          <p:spPr bwMode="auto">
            <a:xfrm>
              <a:off x="3606" y="1173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5055" name="Line 31"/>
            <p:cNvSpPr>
              <a:spLocks noChangeShapeType="1"/>
            </p:cNvSpPr>
            <p:nvPr/>
          </p:nvSpPr>
          <p:spPr bwMode="auto">
            <a:xfrm>
              <a:off x="4059" y="1173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5921375" y="2276475"/>
            <a:ext cx="1828800" cy="495300"/>
            <a:chOff x="3730" y="1434"/>
            <a:chExt cx="1152" cy="312"/>
          </a:xfrm>
        </p:grpSpPr>
        <p:sp>
          <p:nvSpPr>
            <p:cNvPr id="385057" name="AutoShape 33"/>
            <p:cNvSpPr>
              <a:spLocks noChangeArrowheads="1"/>
            </p:cNvSpPr>
            <p:nvPr/>
          </p:nvSpPr>
          <p:spPr bwMode="auto">
            <a:xfrm>
              <a:off x="3730" y="1434"/>
              <a:ext cx="1152" cy="312"/>
            </a:xfrm>
            <a:prstGeom prst="wedgeRoundRectCallout">
              <a:avLst>
                <a:gd name="adj1" fmla="val -182551"/>
                <a:gd name="adj2" fmla="val 154806"/>
                <a:gd name="adj3" fmla="val 16667"/>
              </a:avLst>
            </a:prstGeom>
            <a:solidFill>
              <a:schemeClr val="bg2">
                <a:alpha val="28999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5058" name="Line 34"/>
            <p:cNvSpPr>
              <a:spLocks noChangeShapeType="1"/>
            </p:cNvSpPr>
            <p:nvPr/>
          </p:nvSpPr>
          <p:spPr bwMode="auto">
            <a:xfrm>
              <a:off x="4193" y="1480"/>
              <a:ext cx="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5059" name="Line 35"/>
            <p:cNvSpPr>
              <a:spLocks noChangeShapeType="1"/>
            </p:cNvSpPr>
            <p:nvPr/>
          </p:nvSpPr>
          <p:spPr bwMode="auto">
            <a:xfrm>
              <a:off x="4415" y="1480"/>
              <a:ext cx="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85060" name="Object 36"/>
          <p:cNvGraphicFramePr>
            <a:graphicFrameLocks noChangeAspect="1"/>
          </p:cNvGraphicFramePr>
          <p:nvPr/>
        </p:nvGraphicFramePr>
        <p:xfrm>
          <a:off x="1042988" y="1341438"/>
          <a:ext cx="3702050" cy="4895850"/>
        </p:xfrm>
        <a:graphic>
          <a:graphicData uri="http://schemas.openxmlformats.org/presentationml/2006/ole">
            <p:oleObj spid="_x0000_s667651" name="图片" r:id="rId6" imgW="1716024" imgH="2788920" progId="Word.Picture.8">
              <p:embed/>
            </p:oleObj>
          </a:graphicData>
        </a:graphic>
      </p:graphicFrame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995739" y="1196975"/>
            <a:ext cx="2254250" cy="495300"/>
            <a:chOff x="2517" y="754"/>
            <a:chExt cx="1420" cy="312"/>
          </a:xfrm>
        </p:grpSpPr>
        <p:sp>
          <p:nvSpPr>
            <p:cNvPr id="385063" name="AutoShape 39"/>
            <p:cNvSpPr>
              <a:spLocks noChangeArrowheads="1"/>
            </p:cNvSpPr>
            <p:nvPr/>
          </p:nvSpPr>
          <p:spPr bwMode="auto">
            <a:xfrm>
              <a:off x="2517" y="754"/>
              <a:ext cx="1420" cy="312"/>
            </a:xfrm>
            <a:prstGeom prst="wedgeRoundRectCallout">
              <a:avLst>
                <a:gd name="adj1" fmla="val -71903"/>
                <a:gd name="adj2" fmla="val 193269"/>
                <a:gd name="adj3" fmla="val 16667"/>
              </a:avLst>
            </a:prstGeom>
            <a:solidFill>
              <a:schemeClr val="bg2">
                <a:alpha val="28999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5064" name="Line 40"/>
            <p:cNvSpPr>
              <a:spLocks noChangeShapeType="1"/>
            </p:cNvSpPr>
            <p:nvPr/>
          </p:nvSpPr>
          <p:spPr bwMode="auto">
            <a:xfrm>
              <a:off x="3152" y="799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5065" name="Line 41"/>
            <p:cNvSpPr>
              <a:spLocks noChangeShapeType="1"/>
            </p:cNvSpPr>
            <p:nvPr/>
          </p:nvSpPr>
          <p:spPr bwMode="auto">
            <a:xfrm>
              <a:off x="2971" y="799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7" grpId="0" animBg="1" autoUpdateAnimBg="0"/>
      <p:bldP spid="385048" grpId="0" animBg="1" autoUpdateAnimBg="0"/>
      <p:bldP spid="385049" grpId="0" animBg="1" autoUpdateAnimBg="0"/>
      <p:bldP spid="385050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03" name="Rectangle 31"/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7104" name="Rectangle 32"/>
          <p:cNvSpPr>
            <a:spLocks noChangeArrowheads="1"/>
          </p:cNvSpPr>
          <p:nvPr/>
        </p:nvSpPr>
        <p:spPr bwMode="auto">
          <a:xfrm>
            <a:off x="785786" y="214290"/>
            <a:ext cx="52149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试写出该电路的逻辑表达式。</a:t>
            </a:r>
          </a:p>
        </p:txBody>
      </p:sp>
      <p:graphicFrame>
        <p:nvGraphicFramePr>
          <p:cNvPr id="387105" name="Object 33"/>
          <p:cNvGraphicFramePr>
            <a:graphicFrameLocks noChangeAspect="1"/>
          </p:cNvGraphicFramePr>
          <p:nvPr/>
        </p:nvGraphicFramePr>
        <p:xfrm>
          <a:off x="6859588" y="3222625"/>
          <a:ext cx="242887" cy="457200"/>
        </p:xfrm>
        <a:graphic>
          <a:graphicData uri="http://schemas.openxmlformats.org/presentationml/2006/ole">
            <p:oleObj spid="_x0000_s668674" name="公式" r:id="rId4" imgW="114151" imgH="215619" progId="Equation.3">
              <p:embed/>
            </p:oleObj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85752" y="1142984"/>
            <a:ext cx="4643438" cy="5338919"/>
            <a:chOff x="0" y="935"/>
            <a:chExt cx="2925" cy="3521"/>
          </a:xfrm>
        </p:grpSpPr>
        <p:sp>
          <p:nvSpPr>
            <p:cNvPr id="387107" name="Rectangle 35"/>
            <p:cNvSpPr>
              <a:spLocks noChangeArrowheads="1"/>
            </p:cNvSpPr>
            <p:nvPr/>
          </p:nvSpPr>
          <p:spPr bwMode="auto">
            <a:xfrm>
              <a:off x="113" y="935"/>
              <a:ext cx="2812" cy="35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12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87108" name="Object 36"/>
            <p:cNvGraphicFramePr>
              <a:graphicFrameLocks noChangeAspect="1"/>
            </p:cNvGraphicFramePr>
            <p:nvPr/>
          </p:nvGraphicFramePr>
          <p:xfrm>
            <a:off x="0" y="981"/>
            <a:ext cx="2748" cy="3131"/>
          </p:xfrm>
          <a:graphic>
            <a:graphicData uri="http://schemas.openxmlformats.org/presentationml/2006/ole">
              <p:oleObj spid="_x0000_s668675" name="图片" r:id="rId5" imgW="2401824" imgH="2779776" progId="Word.Picture.8">
                <p:embed/>
              </p:oleObj>
            </a:graphicData>
          </a:graphic>
        </p:graphicFrame>
        <p:graphicFrame>
          <p:nvGraphicFramePr>
            <p:cNvPr id="387110" name="Object 38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p:oleObj spid="_x0000_s668676" name="公式" r:id="rId6" imgW="114151" imgH="215619" progId="Equation.3">
                <p:embed/>
              </p:oleObj>
            </a:graphicData>
          </a:graphic>
        </p:graphicFrame>
      </p:grpSp>
      <p:graphicFrame>
        <p:nvGraphicFramePr>
          <p:cNvPr id="387111" name="Object 39"/>
          <p:cNvGraphicFramePr>
            <a:graphicFrameLocks noChangeAspect="1"/>
          </p:cNvGraphicFramePr>
          <p:nvPr/>
        </p:nvGraphicFramePr>
        <p:xfrm>
          <a:off x="4932363" y="1952625"/>
          <a:ext cx="2979737" cy="669925"/>
        </p:xfrm>
        <a:graphic>
          <a:graphicData uri="http://schemas.openxmlformats.org/presentationml/2006/ole">
            <p:oleObj spid="_x0000_s668677" name="公式" r:id="rId7" imgW="1028700" imgH="228600" progId="Equation.3">
              <p:embed/>
            </p:oleObj>
          </a:graphicData>
        </a:graphic>
      </p:graphicFrame>
      <p:graphicFrame>
        <p:nvGraphicFramePr>
          <p:cNvPr id="387112" name="Object 40"/>
          <p:cNvGraphicFramePr>
            <a:graphicFrameLocks noChangeAspect="1"/>
          </p:cNvGraphicFramePr>
          <p:nvPr/>
        </p:nvGraphicFramePr>
        <p:xfrm>
          <a:off x="4981575" y="3889375"/>
          <a:ext cx="2830513" cy="619125"/>
        </p:xfrm>
        <a:graphic>
          <a:graphicData uri="http://schemas.openxmlformats.org/presentationml/2006/ole">
            <p:oleObj spid="_x0000_s668678" name="公式" r:id="rId8" imgW="1028700" imgH="228600" progId="Equation.3">
              <p:embed/>
            </p:oleObj>
          </a:graphicData>
        </a:graphic>
      </p:graphicFrame>
      <p:graphicFrame>
        <p:nvGraphicFramePr>
          <p:cNvPr id="387113" name="Object 41"/>
          <p:cNvGraphicFramePr>
            <a:graphicFrameLocks noChangeAspect="1"/>
          </p:cNvGraphicFramePr>
          <p:nvPr/>
        </p:nvGraphicFramePr>
        <p:xfrm>
          <a:off x="5029200" y="4735513"/>
          <a:ext cx="3503613" cy="638175"/>
        </p:xfrm>
        <a:graphic>
          <a:graphicData uri="http://schemas.openxmlformats.org/presentationml/2006/ole">
            <p:oleObj spid="_x0000_s668679" name="公式" r:id="rId9" imgW="1270000" imgH="228600" progId="Equation.3">
              <p:embed/>
            </p:oleObj>
          </a:graphicData>
        </a:graphic>
      </p:graphicFrame>
      <p:sp>
        <p:nvSpPr>
          <p:cNvPr id="387114" name="Rectangle 42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7115" name="Object 43"/>
          <p:cNvGraphicFramePr>
            <a:graphicFrameLocks noChangeAspect="1"/>
          </p:cNvGraphicFramePr>
          <p:nvPr/>
        </p:nvGraphicFramePr>
        <p:xfrm>
          <a:off x="4932363" y="3000375"/>
          <a:ext cx="3816350" cy="612775"/>
        </p:xfrm>
        <a:graphic>
          <a:graphicData uri="http://schemas.openxmlformats.org/presentationml/2006/ole">
            <p:oleObj spid="_x0000_s668680" name="公式" r:id="rId10" imgW="1422400" imgH="228600" progId="Equation.3">
              <p:embed/>
            </p:oleObj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500034" y="214290"/>
            <a:ext cx="217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数值比较器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971550" y="1733550"/>
            <a:ext cx="1844675" cy="481013"/>
            <a:chOff x="1020" y="2720"/>
            <a:chExt cx="1162" cy="303"/>
          </a:xfrm>
        </p:grpSpPr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1633" y="2727"/>
              <a:ext cx="549" cy="258"/>
              <a:chOff x="876" y="3293"/>
              <a:chExt cx="549" cy="258"/>
            </a:xfrm>
          </p:grpSpPr>
          <p:sp>
            <p:nvSpPr>
              <p:cNvPr id="423981" name="Line 45"/>
              <p:cNvSpPr>
                <a:spLocks noChangeShapeType="1"/>
              </p:cNvSpPr>
              <p:nvPr/>
            </p:nvSpPr>
            <p:spPr bwMode="auto">
              <a:xfrm>
                <a:off x="1264" y="3333"/>
                <a:ext cx="16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3982" name="Rectangle 46"/>
              <p:cNvSpPr>
                <a:spLocks noChangeArrowheads="1"/>
              </p:cNvSpPr>
              <p:nvPr/>
            </p:nvSpPr>
            <p:spPr bwMode="auto">
              <a:xfrm>
                <a:off x="1250" y="3321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B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23983" name="Rectangle 47"/>
              <p:cNvSpPr>
                <a:spLocks noChangeArrowheads="1"/>
              </p:cNvSpPr>
              <p:nvPr/>
            </p:nvSpPr>
            <p:spPr bwMode="auto">
              <a:xfrm>
                <a:off x="1089" y="3321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A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23984" name="Rectangle 48"/>
              <p:cNvSpPr>
                <a:spLocks noChangeArrowheads="1"/>
              </p:cNvSpPr>
              <p:nvPr/>
            </p:nvSpPr>
            <p:spPr bwMode="auto">
              <a:xfrm>
                <a:off x="876" y="3293"/>
                <a:ext cx="10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=</a:t>
                </a:r>
              </a:p>
            </p:txBody>
          </p:sp>
        </p:grp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1020" y="2720"/>
              <a:ext cx="502" cy="303"/>
              <a:chOff x="655" y="1739"/>
              <a:chExt cx="443" cy="551"/>
            </a:xfrm>
          </p:grpSpPr>
          <p:sp>
            <p:nvSpPr>
              <p:cNvPr id="423986" name="Rectangle 50"/>
              <p:cNvSpPr>
                <a:spLocks noChangeArrowheads="1"/>
              </p:cNvSpPr>
              <p:nvPr/>
            </p:nvSpPr>
            <p:spPr bwMode="auto">
              <a:xfrm>
                <a:off x="655" y="1739"/>
                <a:ext cx="128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F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23987" name="Rectangle 51"/>
              <p:cNvSpPr>
                <a:spLocks noChangeArrowheads="1"/>
              </p:cNvSpPr>
              <p:nvPr/>
            </p:nvSpPr>
            <p:spPr bwMode="auto">
              <a:xfrm>
                <a:off x="1004" y="1886"/>
                <a:ext cx="94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B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23988" name="Rectangle 52"/>
              <p:cNvSpPr>
                <a:spLocks noChangeArrowheads="1"/>
              </p:cNvSpPr>
              <p:nvPr/>
            </p:nvSpPr>
            <p:spPr bwMode="auto">
              <a:xfrm>
                <a:off x="816" y="1886"/>
                <a:ext cx="95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A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23989" name="Rectangle 53"/>
              <p:cNvSpPr>
                <a:spLocks noChangeArrowheads="1"/>
              </p:cNvSpPr>
              <p:nvPr/>
            </p:nvSpPr>
            <p:spPr bwMode="auto">
              <a:xfrm>
                <a:off x="912" y="1872"/>
                <a:ext cx="96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&gt;</a:t>
                </a:r>
              </a:p>
            </p:txBody>
          </p:sp>
        </p:grp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981075" y="2454275"/>
            <a:ext cx="1639888" cy="473075"/>
            <a:chOff x="385" y="3513"/>
            <a:chExt cx="1033" cy="298"/>
          </a:xfrm>
        </p:grpSpPr>
        <p:sp>
          <p:nvSpPr>
            <p:cNvPr id="423991" name="Line 55"/>
            <p:cNvSpPr>
              <a:spLocks noChangeShapeType="1"/>
            </p:cNvSpPr>
            <p:nvPr/>
          </p:nvSpPr>
          <p:spPr bwMode="auto">
            <a:xfrm>
              <a:off x="1115" y="3579"/>
              <a:ext cx="16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3992" name="Rectangle 56"/>
            <p:cNvSpPr>
              <a:spLocks noChangeArrowheads="1"/>
            </p:cNvSpPr>
            <p:nvPr/>
          </p:nvSpPr>
          <p:spPr bwMode="auto">
            <a:xfrm>
              <a:off x="1290" y="3571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3993" name="Rectangle 57"/>
            <p:cNvSpPr>
              <a:spLocks noChangeArrowheads="1"/>
            </p:cNvSpPr>
            <p:nvPr/>
          </p:nvSpPr>
          <p:spPr bwMode="auto">
            <a:xfrm>
              <a:off x="1111" y="3571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3994" name="Rectangle 58"/>
            <p:cNvSpPr>
              <a:spLocks noChangeArrowheads="1"/>
            </p:cNvSpPr>
            <p:nvPr/>
          </p:nvSpPr>
          <p:spPr bwMode="auto">
            <a:xfrm>
              <a:off x="898" y="3543"/>
              <a:ext cx="1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</a:t>
              </a:r>
            </a:p>
          </p:txBody>
        </p:sp>
        <p:sp>
          <p:nvSpPr>
            <p:cNvPr id="423995" name="Rectangle 59"/>
            <p:cNvSpPr>
              <a:spLocks noChangeArrowheads="1"/>
            </p:cNvSpPr>
            <p:nvPr/>
          </p:nvSpPr>
          <p:spPr bwMode="auto">
            <a:xfrm>
              <a:off x="385" y="3513"/>
              <a:ext cx="12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F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3996" name="Rectangle 60"/>
            <p:cNvSpPr>
              <a:spLocks noChangeArrowheads="1"/>
            </p:cNvSpPr>
            <p:nvPr/>
          </p:nvSpPr>
          <p:spPr bwMode="auto">
            <a:xfrm>
              <a:off x="723" y="3616"/>
              <a:ext cx="1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3997" name="Rectangle 61"/>
            <p:cNvSpPr>
              <a:spLocks noChangeArrowheads="1"/>
            </p:cNvSpPr>
            <p:nvPr/>
          </p:nvSpPr>
          <p:spPr bwMode="auto">
            <a:xfrm>
              <a:off x="499" y="361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3998" name="Rectangle 62"/>
            <p:cNvSpPr>
              <a:spLocks noChangeArrowheads="1"/>
            </p:cNvSpPr>
            <p:nvPr/>
          </p:nvSpPr>
          <p:spPr bwMode="auto">
            <a:xfrm>
              <a:off x="609" y="3604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&lt;</a:t>
              </a: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981075" y="3232150"/>
            <a:ext cx="2376488" cy="484188"/>
            <a:chOff x="453" y="3987"/>
            <a:chExt cx="1497" cy="305"/>
          </a:xfrm>
        </p:grpSpPr>
        <p:sp>
          <p:nvSpPr>
            <p:cNvPr id="424000" name="Line 64"/>
            <p:cNvSpPr>
              <a:spLocks noChangeShapeType="1"/>
            </p:cNvSpPr>
            <p:nvPr/>
          </p:nvSpPr>
          <p:spPr bwMode="auto">
            <a:xfrm>
              <a:off x="1094" y="4041"/>
              <a:ext cx="16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001" name="Line 65"/>
            <p:cNvSpPr>
              <a:spLocks noChangeShapeType="1"/>
            </p:cNvSpPr>
            <p:nvPr/>
          </p:nvSpPr>
          <p:spPr bwMode="auto">
            <a:xfrm>
              <a:off x="1284" y="4045"/>
              <a:ext cx="16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002" name="Rectangle 66"/>
            <p:cNvSpPr>
              <a:spLocks noChangeArrowheads="1"/>
            </p:cNvSpPr>
            <p:nvPr/>
          </p:nvSpPr>
          <p:spPr bwMode="auto">
            <a:xfrm>
              <a:off x="1694" y="4032"/>
              <a:ext cx="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AB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4003" name="Rectangle 67"/>
            <p:cNvSpPr>
              <a:spLocks noChangeArrowheads="1"/>
            </p:cNvSpPr>
            <p:nvPr/>
          </p:nvSpPr>
          <p:spPr bwMode="auto">
            <a:xfrm>
              <a:off x="1269" y="4032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4004" name="Rectangle 68"/>
            <p:cNvSpPr>
              <a:spLocks noChangeArrowheads="1"/>
            </p:cNvSpPr>
            <p:nvPr/>
          </p:nvSpPr>
          <p:spPr bwMode="auto">
            <a:xfrm>
              <a:off x="1090" y="4032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4005" name="Rectangle 69"/>
            <p:cNvSpPr>
              <a:spLocks noChangeArrowheads="1"/>
            </p:cNvSpPr>
            <p:nvPr/>
          </p:nvSpPr>
          <p:spPr bwMode="auto">
            <a:xfrm>
              <a:off x="1493" y="4005"/>
              <a:ext cx="1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+</a:t>
              </a:r>
            </a:p>
          </p:txBody>
        </p:sp>
        <p:sp>
          <p:nvSpPr>
            <p:cNvPr id="424006" name="Rectangle 70"/>
            <p:cNvSpPr>
              <a:spLocks noChangeArrowheads="1"/>
            </p:cNvSpPr>
            <p:nvPr/>
          </p:nvSpPr>
          <p:spPr bwMode="auto">
            <a:xfrm>
              <a:off x="878" y="4005"/>
              <a:ext cx="1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</a:t>
              </a:r>
            </a:p>
          </p:txBody>
        </p:sp>
        <p:sp>
          <p:nvSpPr>
            <p:cNvPr id="424007" name="Rectangle 71"/>
            <p:cNvSpPr>
              <a:spLocks noChangeArrowheads="1"/>
            </p:cNvSpPr>
            <p:nvPr/>
          </p:nvSpPr>
          <p:spPr bwMode="auto">
            <a:xfrm>
              <a:off x="453" y="3987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F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4008" name="Rectangle 72"/>
            <p:cNvSpPr>
              <a:spLocks noChangeArrowheads="1"/>
            </p:cNvSpPr>
            <p:nvPr/>
          </p:nvSpPr>
          <p:spPr bwMode="auto">
            <a:xfrm>
              <a:off x="720" y="4100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4009" name="Rectangle 73"/>
            <p:cNvSpPr>
              <a:spLocks noChangeArrowheads="1"/>
            </p:cNvSpPr>
            <p:nvPr/>
          </p:nvSpPr>
          <p:spPr bwMode="auto">
            <a:xfrm>
              <a:off x="543" y="4100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4010" name="Rectangle 74"/>
            <p:cNvSpPr>
              <a:spLocks noChangeArrowheads="1"/>
            </p:cNvSpPr>
            <p:nvPr/>
          </p:nvSpPr>
          <p:spPr bwMode="auto">
            <a:xfrm>
              <a:off x="667" y="410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</a:t>
              </a:r>
            </a:p>
          </p:txBody>
        </p:sp>
      </p:grpSp>
      <p:grpSp>
        <p:nvGrpSpPr>
          <p:cNvPr id="8" name="Group 264"/>
          <p:cNvGrpSpPr>
            <a:grpSpLocks/>
          </p:cNvGrpSpPr>
          <p:nvPr/>
        </p:nvGrpSpPr>
        <p:grpSpPr bwMode="auto">
          <a:xfrm>
            <a:off x="3959225" y="1123950"/>
            <a:ext cx="4752975" cy="3082925"/>
            <a:chOff x="2562" y="935"/>
            <a:chExt cx="2994" cy="1942"/>
          </a:xfrm>
        </p:grpSpPr>
        <p:sp>
          <p:nvSpPr>
            <p:cNvPr id="424016" name="Rectangle 80"/>
            <p:cNvSpPr>
              <a:spLocks noChangeArrowheads="1"/>
            </p:cNvSpPr>
            <p:nvPr/>
          </p:nvSpPr>
          <p:spPr bwMode="auto">
            <a:xfrm>
              <a:off x="3016" y="935"/>
              <a:ext cx="20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一位数值比较器真值表</a:t>
              </a: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4074" name="Rectangle 138"/>
            <p:cNvSpPr>
              <a:spLocks noChangeArrowheads="1"/>
            </p:cNvSpPr>
            <p:nvPr/>
          </p:nvSpPr>
          <p:spPr bwMode="auto">
            <a:xfrm>
              <a:off x="4935" y="2628"/>
              <a:ext cx="62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73" name="Rectangle 137"/>
            <p:cNvSpPr>
              <a:spLocks noChangeArrowheads="1"/>
            </p:cNvSpPr>
            <p:nvPr/>
          </p:nvSpPr>
          <p:spPr bwMode="auto">
            <a:xfrm>
              <a:off x="4313" y="2628"/>
              <a:ext cx="6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72" name="Rectangle 136"/>
            <p:cNvSpPr>
              <a:spLocks noChangeArrowheads="1"/>
            </p:cNvSpPr>
            <p:nvPr/>
          </p:nvSpPr>
          <p:spPr bwMode="auto">
            <a:xfrm>
              <a:off x="3696" y="2628"/>
              <a:ext cx="6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71" name="Rectangle 135"/>
            <p:cNvSpPr>
              <a:spLocks noChangeArrowheads="1"/>
            </p:cNvSpPr>
            <p:nvPr/>
          </p:nvSpPr>
          <p:spPr bwMode="auto">
            <a:xfrm>
              <a:off x="3108" y="2628"/>
              <a:ext cx="58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70" name="Rectangle 134"/>
            <p:cNvSpPr>
              <a:spLocks noChangeArrowheads="1"/>
            </p:cNvSpPr>
            <p:nvPr/>
          </p:nvSpPr>
          <p:spPr bwMode="auto">
            <a:xfrm>
              <a:off x="2562" y="2628"/>
              <a:ext cx="54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69" name="Rectangle 133"/>
            <p:cNvSpPr>
              <a:spLocks noChangeArrowheads="1"/>
            </p:cNvSpPr>
            <p:nvPr/>
          </p:nvSpPr>
          <p:spPr bwMode="auto">
            <a:xfrm>
              <a:off x="4935" y="2379"/>
              <a:ext cx="62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68" name="Rectangle 132"/>
            <p:cNvSpPr>
              <a:spLocks noChangeArrowheads="1"/>
            </p:cNvSpPr>
            <p:nvPr/>
          </p:nvSpPr>
          <p:spPr bwMode="auto">
            <a:xfrm>
              <a:off x="4313" y="2379"/>
              <a:ext cx="6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67" name="Rectangle 131"/>
            <p:cNvSpPr>
              <a:spLocks noChangeArrowheads="1"/>
            </p:cNvSpPr>
            <p:nvPr/>
          </p:nvSpPr>
          <p:spPr bwMode="auto">
            <a:xfrm>
              <a:off x="3696" y="2379"/>
              <a:ext cx="6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66" name="Rectangle 130"/>
            <p:cNvSpPr>
              <a:spLocks noChangeArrowheads="1"/>
            </p:cNvSpPr>
            <p:nvPr/>
          </p:nvSpPr>
          <p:spPr bwMode="auto">
            <a:xfrm>
              <a:off x="3108" y="2379"/>
              <a:ext cx="58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65" name="Rectangle 129"/>
            <p:cNvSpPr>
              <a:spLocks noChangeArrowheads="1"/>
            </p:cNvSpPr>
            <p:nvPr/>
          </p:nvSpPr>
          <p:spPr bwMode="auto">
            <a:xfrm>
              <a:off x="2562" y="2379"/>
              <a:ext cx="54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64" name="Rectangle 128"/>
            <p:cNvSpPr>
              <a:spLocks noChangeArrowheads="1"/>
            </p:cNvSpPr>
            <p:nvPr/>
          </p:nvSpPr>
          <p:spPr bwMode="auto">
            <a:xfrm>
              <a:off x="4935" y="2130"/>
              <a:ext cx="62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63" name="Rectangle 127"/>
            <p:cNvSpPr>
              <a:spLocks noChangeArrowheads="1"/>
            </p:cNvSpPr>
            <p:nvPr/>
          </p:nvSpPr>
          <p:spPr bwMode="auto">
            <a:xfrm>
              <a:off x="4313" y="2130"/>
              <a:ext cx="6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62" name="Rectangle 126"/>
            <p:cNvSpPr>
              <a:spLocks noChangeArrowheads="1"/>
            </p:cNvSpPr>
            <p:nvPr/>
          </p:nvSpPr>
          <p:spPr bwMode="auto">
            <a:xfrm>
              <a:off x="3696" y="2130"/>
              <a:ext cx="6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61" name="Rectangle 125"/>
            <p:cNvSpPr>
              <a:spLocks noChangeArrowheads="1"/>
            </p:cNvSpPr>
            <p:nvPr/>
          </p:nvSpPr>
          <p:spPr bwMode="auto">
            <a:xfrm>
              <a:off x="3108" y="2130"/>
              <a:ext cx="58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60" name="Rectangle 124"/>
            <p:cNvSpPr>
              <a:spLocks noChangeArrowheads="1"/>
            </p:cNvSpPr>
            <p:nvPr/>
          </p:nvSpPr>
          <p:spPr bwMode="auto">
            <a:xfrm>
              <a:off x="2562" y="2130"/>
              <a:ext cx="54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59" name="Rectangle 123"/>
            <p:cNvSpPr>
              <a:spLocks noChangeArrowheads="1"/>
            </p:cNvSpPr>
            <p:nvPr/>
          </p:nvSpPr>
          <p:spPr bwMode="auto">
            <a:xfrm>
              <a:off x="4935" y="1881"/>
              <a:ext cx="62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58" name="Rectangle 122"/>
            <p:cNvSpPr>
              <a:spLocks noChangeArrowheads="1"/>
            </p:cNvSpPr>
            <p:nvPr/>
          </p:nvSpPr>
          <p:spPr bwMode="auto">
            <a:xfrm>
              <a:off x="4313" y="1881"/>
              <a:ext cx="6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57" name="Rectangle 121"/>
            <p:cNvSpPr>
              <a:spLocks noChangeArrowheads="1"/>
            </p:cNvSpPr>
            <p:nvPr/>
          </p:nvSpPr>
          <p:spPr bwMode="auto">
            <a:xfrm>
              <a:off x="3696" y="1881"/>
              <a:ext cx="6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56" name="Rectangle 120"/>
            <p:cNvSpPr>
              <a:spLocks noChangeArrowheads="1"/>
            </p:cNvSpPr>
            <p:nvPr/>
          </p:nvSpPr>
          <p:spPr bwMode="auto">
            <a:xfrm>
              <a:off x="3108" y="1881"/>
              <a:ext cx="58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55" name="Rectangle 119"/>
            <p:cNvSpPr>
              <a:spLocks noChangeArrowheads="1"/>
            </p:cNvSpPr>
            <p:nvPr/>
          </p:nvSpPr>
          <p:spPr bwMode="auto">
            <a:xfrm>
              <a:off x="2562" y="1881"/>
              <a:ext cx="54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54" name="Rectangle 118"/>
            <p:cNvSpPr>
              <a:spLocks noChangeArrowheads="1"/>
            </p:cNvSpPr>
            <p:nvPr/>
          </p:nvSpPr>
          <p:spPr bwMode="auto">
            <a:xfrm>
              <a:off x="4935" y="1502"/>
              <a:ext cx="621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A=B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53" name="Rectangle 117"/>
            <p:cNvSpPr>
              <a:spLocks noChangeArrowheads="1"/>
            </p:cNvSpPr>
            <p:nvPr/>
          </p:nvSpPr>
          <p:spPr bwMode="auto">
            <a:xfrm>
              <a:off x="4313" y="1502"/>
              <a:ext cx="622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A&lt;B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52" name="Rectangle 116"/>
            <p:cNvSpPr>
              <a:spLocks noChangeArrowheads="1"/>
            </p:cNvSpPr>
            <p:nvPr/>
          </p:nvSpPr>
          <p:spPr bwMode="auto">
            <a:xfrm>
              <a:off x="3696" y="1502"/>
              <a:ext cx="617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A&gt;B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51" name="Rectangle 115"/>
            <p:cNvSpPr>
              <a:spLocks noChangeArrowheads="1"/>
            </p:cNvSpPr>
            <p:nvPr/>
          </p:nvSpPr>
          <p:spPr bwMode="auto">
            <a:xfrm>
              <a:off x="3108" y="1502"/>
              <a:ext cx="5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50" name="Rectangle 114"/>
            <p:cNvSpPr>
              <a:spLocks noChangeArrowheads="1"/>
            </p:cNvSpPr>
            <p:nvPr/>
          </p:nvSpPr>
          <p:spPr bwMode="auto">
            <a:xfrm>
              <a:off x="2562" y="1502"/>
              <a:ext cx="54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4047" name="Rectangle 111"/>
            <p:cNvSpPr>
              <a:spLocks noChangeArrowheads="1"/>
            </p:cNvSpPr>
            <p:nvPr/>
          </p:nvSpPr>
          <p:spPr bwMode="auto">
            <a:xfrm>
              <a:off x="3696" y="1253"/>
              <a:ext cx="18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输    出</a:t>
              </a:r>
            </a:p>
          </p:txBody>
        </p:sp>
        <p:sp>
          <p:nvSpPr>
            <p:cNvPr id="424045" name="Rectangle 109"/>
            <p:cNvSpPr>
              <a:spLocks noChangeArrowheads="1"/>
            </p:cNvSpPr>
            <p:nvPr/>
          </p:nvSpPr>
          <p:spPr bwMode="auto">
            <a:xfrm>
              <a:off x="2562" y="1253"/>
              <a:ext cx="11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输    入</a:t>
              </a:r>
            </a:p>
          </p:txBody>
        </p:sp>
        <p:sp>
          <p:nvSpPr>
            <p:cNvPr id="424075" name="Line 139"/>
            <p:cNvSpPr>
              <a:spLocks noChangeShapeType="1"/>
            </p:cNvSpPr>
            <p:nvPr/>
          </p:nvSpPr>
          <p:spPr bwMode="auto">
            <a:xfrm>
              <a:off x="2562" y="1253"/>
              <a:ext cx="2994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076" name="Line 140"/>
            <p:cNvSpPr>
              <a:spLocks noChangeShapeType="1"/>
            </p:cNvSpPr>
            <p:nvPr/>
          </p:nvSpPr>
          <p:spPr bwMode="auto">
            <a:xfrm>
              <a:off x="2562" y="2877"/>
              <a:ext cx="2994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077" name="Line 141"/>
            <p:cNvSpPr>
              <a:spLocks noChangeShapeType="1"/>
            </p:cNvSpPr>
            <p:nvPr/>
          </p:nvSpPr>
          <p:spPr bwMode="auto">
            <a:xfrm>
              <a:off x="2562" y="1253"/>
              <a:ext cx="0" cy="162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078" name="Line 142"/>
            <p:cNvSpPr>
              <a:spLocks noChangeShapeType="1"/>
            </p:cNvSpPr>
            <p:nvPr/>
          </p:nvSpPr>
          <p:spPr bwMode="auto">
            <a:xfrm>
              <a:off x="5556" y="1253"/>
              <a:ext cx="0" cy="162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081" name="Line 145"/>
            <p:cNvSpPr>
              <a:spLocks noChangeShapeType="1"/>
            </p:cNvSpPr>
            <p:nvPr/>
          </p:nvSpPr>
          <p:spPr bwMode="auto">
            <a:xfrm>
              <a:off x="2562" y="1502"/>
              <a:ext cx="299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084" name="Line 148"/>
            <p:cNvSpPr>
              <a:spLocks noChangeShapeType="1"/>
            </p:cNvSpPr>
            <p:nvPr/>
          </p:nvSpPr>
          <p:spPr bwMode="auto">
            <a:xfrm>
              <a:off x="3696" y="1253"/>
              <a:ext cx="0" cy="1624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092" name="Line 156"/>
            <p:cNvSpPr>
              <a:spLocks noChangeShapeType="1"/>
            </p:cNvSpPr>
            <p:nvPr/>
          </p:nvSpPr>
          <p:spPr bwMode="auto">
            <a:xfrm>
              <a:off x="2562" y="1881"/>
              <a:ext cx="299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094" name="Line 158"/>
            <p:cNvSpPr>
              <a:spLocks noChangeShapeType="1"/>
            </p:cNvSpPr>
            <p:nvPr/>
          </p:nvSpPr>
          <p:spPr bwMode="auto">
            <a:xfrm>
              <a:off x="3108" y="1502"/>
              <a:ext cx="0" cy="37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101" name="Line 165"/>
            <p:cNvSpPr>
              <a:spLocks noChangeShapeType="1"/>
            </p:cNvSpPr>
            <p:nvPr/>
          </p:nvSpPr>
          <p:spPr bwMode="auto">
            <a:xfrm>
              <a:off x="4313" y="1502"/>
              <a:ext cx="0" cy="13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104" name="Line 168"/>
            <p:cNvSpPr>
              <a:spLocks noChangeShapeType="1"/>
            </p:cNvSpPr>
            <p:nvPr/>
          </p:nvSpPr>
          <p:spPr bwMode="auto">
            <a:xfrm>
              <a:off x="4935" y="1502"/>
              <a:ext cx="0" cy="13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108" name="Line 172"/>
            <p:cNvSpPr>
              <a:spLocks noChangeShapeType="1"/>
            </p:cNvSpPr>
            <p:nvPr/>
          </p:nvSpPr>
          <p:spPr bwMode="auto">
            <a:xfrm>
              <a:off x="2562" y="2130"/>
              <a:ext cx="299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110" name="Line 174"/>
            <p:cNvSpPr>
              <a:spLocks noChangeShapeType="1"/>
            </p:cNvSpPr>
            <p:nvPr/>
          </p:nvSpPr>
          <p:spPr bwMode="auto">
            <a:xfrm>
              <a:off x="3108" y="1881"/>
              <a:ext cx="0" cy="9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130" name="Line 194"/>
            <p:cNvSpPr>
              <a:spLocks noChangeShapeType="1"/>
            </p:cNvSpPr>
            <p:nvPr/>
          </p:nvSpPr>
          <p:spPr bwMode="auto">
            <a:xfrm>
              <a:off x="2562" y="2379"/>
              <a:ext cx="299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153" name="Line 217"/>
            <p:cNvSpPr>
              <a:spLocks noChangeShapeType="1"/>
            </p:cNvSpPr>
            <p:nvPr/>
          </p:nvSpPr>
          <p:spPr bwMode="auto">
            <a:xfrm>
              <a:off x="2562" y="2628"/>
              <a:ext cx="299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24201" name="Object 265"/>
          <p:cNvGraphicFramePr>
            <a:graphicFrameLocks noChangeAspect="1"/>
          </p:cNvGraphicFramePr>
          <p:nvPr/>
        </p:nvGraphicFramePr>
        <p:xfrm>
          <a:off x="2735263" y="4365625"/>
          <a:ext cx="4500562" cy="1920875"/>
        </p:xfrm>
        <a:graphic>
          <a:graphicData uri="http://schemas.openxmlformats.org/presentationml/2006/ole">
            <p:oleObj spid="_x0000_s585730" name="图片" r:id="rId3" imgW="2289957" imgH="968513" progId="Word.Picture.8">
              <p:embed/>
            </p:oleObj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5980112" y="2684462"/>
            <a:ext cx="2480428" cy="14646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9165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5868180" y="188550"/>
            <a:ext cx="3168440" cy="1944270"/>
          </a:xfrm>
          <a:prstGeom prst="roundRect">
            <a:avLst/>
          </a:prstGeom>
          <a:solidFill>
            <a:srgbClr val="C0E5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428596" y="214290"/>
            <a:ext cx="31213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数值比较器：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357158" y="2185982"/>
            <a:ext cx="619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输入：两个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位二进制数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A=A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</a:t>
            </a: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B=B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571472" y="2857496"/>
            <a:ext cx="6161088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能否用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位数值比较器设计两位数值比较器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? </a:t>
            </a:r>
          </a:p>
        </p:txBody>
      </p:sp>
      <p:sp>
        <p:nvSpPr>
          <p:cNvPr id="424967" name="Rectangle 7"/>
          <p:cNvSpPr>
            <a:spLocks noChangeArrowheads="1"/>
          </p:cNvSpPr>
          <p:nvPr/>
        </p:nvSpPr>
        <p:spPr bwMode="auto">
          <a:xfrm>
            <a:off x="571472" y="1428736"/>
            <a:ext cx="5087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比较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两个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位二进制数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的大小的电路</a:t>
            </a:r>
          </a:p>
        </p:txBody>
      </p:sp>
      <p:sp>
        <p:nvSpPr>
          <p:cNvPr id="424973" name="Rectangle 13"/>
          <p:cNvSpPr>
            <a:spLocks noChangeArrowheads="1"/>
          </p:cNvSpPr>
          <p:nvPr/>
        </p:nvSpPr>
        <p:spPr bwMode="auto">
          <a:xfrm>
            <a:off x="414366" y="4456113"/>
            <a:ext cx="8229600" cy="804862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99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当高位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）不相等时，无需比较低位（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），高位比较的结果就是两个数的比较结果。</a:t>
            </a:r>
          </a:p>
        </p:txBody>
      </p:sp>
      <p:sp>
        <p:nvSpPr>
          <p:cNvPr id="424974" name="Rectangle 14"/>
          <p:cNvSpPr>
            <a:spLocks noChangeArrowheads="1"/>
          </p:cNvSpPr>
          <p:nvPr/>
        </p:nvSpPr>
        <p:spPr bwMode="auto">
          <a:xfrm>
            <a:off x="557242" y="5680075"/>
            <a:ext cx="8229600" cy="485775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当高位相等时，两数的比较结果由低位比较的结果决定。</a:t>
            </a:r>
          </a:p>
        </p:txBody>
      </p:sp>
      <p:sp>
        <p:nvSpPr>
          <p:cNvPr id="424975" name="Rectangle 15"/>
          <p:cNvSpPr>
            <a:spLocks noChangeArrowheads="1"/>
          </p:cNvSpPr>
          <p:nvPr/>
        </p:nvSpPr>
        <p:spPr bwMode="auto">
          <a:xfrm>
            <a:off x="403240" y="3716338"/>
            <a:ext cx="631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用一位数值比较器设计多位数值比较器的原则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6876320" y="475416"/>
            <a:ext cx="777330" cy="145979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19671" y="457883"/>
            <a:ext cx="271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比较器电路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6372250" y="745125"/>
            <a:ext cx="5040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>
            <a:off x="6372250" y="1426018"/>
            <a:ext cx="5040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7653650" y="739018"/>
            <a:ext cx="5040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7653650" y="1194553"/>
            <a:ext cx="5040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7653650" y="1627152"/>
            <a:ext cx="5040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>
          <a:xfrm>
            <a:off x="6281200" y="404580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91273" y="1093347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B1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430" y="364819"/>
            <a:ext cx="590580" cy="31751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685" y="1658583"/>
            <a:ext cx="565179" cy="3302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274" y="1188194"/>
            <a:ext cx="444523" cy="355618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 bwMode="auto">
          <a:xfrm>
            <a:off x="6372250" y="1072435"/>
            <a:ext cx="5040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>
            <a:off x="6372250" y="1753328"/>
            <a:ext cx="5040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6255380" y="731890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307639" y="1419301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B0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32419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4964" grpId="0" autoUpdateAnimBg="0"/>
      <p:bldP spid="424965" grpId="0" autoUpdateAnimBg="0"/>
      <p:bldP spid="424966" grpId="0" animBg="1"/>
      <p:bldP spid="424967" grpId="0"/>
      <p:bldP spid="424973" grpId="0" animBg="1"/>
      <p:bldP spid="424974" grpId="0" animBg="1"/>
      <p:bldP spid="424975" grpId="0"/>
      <p:bldP spid="9" grpId="0" animBg="1"/>
      <p:bldP spid="10" grpId="0"/>
      <p:bldP spid="16" grpId="0"/>
      <p:bldP spid="17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3714744" y="28572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真值表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95525" y="1049338"/>
            <a:ext cx="4724400" cy="3073400"/>
            <a:chOff x="2112" y="1624"/>
            <a:chExt cx="2976" cy="1936"/>
          </a:xfrm>
        </p:grpSpPr>
        <p:sp>
          <p:nvSpPr>
            <p:cNvPr id="443398" name="Rectangle 6"/>
            <p:cNvSpPr>
              <a:spLocks noChangeArrowheads="1"/>
            </p:cNvSpPr>
            <p:nvPr/>
          </p:nvSpPr>
          <p:spPr bwMode="auto">
            <a:xfrm>
              <a:off x="4560" y="2791"/>
              <a:ext cx="528" cy="761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  <a:p>
              <a:pPr marL="469900" marR="0" lvl="0" indent="-469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  <a:p>
              <a:pPr marL="469900" marR="0" lvl="0" indent="-469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399" name="Rectangle 7"/>
            <p:cNvSpPr>
              <a:spLocks noChangeArrowheads="1"/>
            </p:cNvSpPr>
            <p:nvPr/>
          </p:nvSpPr>
          <p:spPr bwMode="auto">
            <a:xfrm>
              <a:off x="4032" y="2791"/>
              <a:ext cx="528" cy="761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  <a:p>
              <a:pPr marL="469900" marR="0" lvl="0" indent="-469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  <a:p>
              <a:pPr marL="469900" marR="0" lvl="0" indent="-469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00" name="Rectangle 8"/>
            <p:cNvSpPr>
              <a:spLocks noChangeArrowheads="1"/>
            </p:cNvSpPr>
            <p:nvPr/>
          </p:nvSpPr>
          <p:spPr bwMode="auto">
            <a:xfrm>
              <a:off x="3504" y="2791"/>
              <a:ext cx="551" cy="761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  <a:p>
              <a:pPr marL="469900" marR="0" lvl="0" indent="-469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  <a:p>
              <a:pPr marL="469900" marR="0" lvl="0" indent="-469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01" name="Rectangle 9"/>
            <p:cNvSpPr>
              <a:spLocks noChangeArrowheads="1"/>
            </p:cNvSpPr>
            <p:nvPr/>
          </p:nvSpPr>
          <p:spPr bwMode="auto">
            <a:xfrm>
              <a:off x="2823" y="2791"/>
              <a:ext cx="706" cy="761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&gt; 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69900" marR="0" lvl="0" indent="-469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&lt; 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69900" marR="0" lvl="0" indent="-469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02" name="Rectangle 10"/>
            <p:cNvSpPr>
              <a:spLocks noChangeArrowheads="1"/>
            </p:cNvSpPr>
            <p:nvPr/>
          </p:nvSpPr>
          <p:spPr bwMode="auto">
            <a:xfrm>
              <a:off x="2112" y="2791"/>
              <a:ext cx="711" cy="761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69900" marR="0" lvl="0" indent="-469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69900" marR="0" lvl="0" indent="-469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03" name="Rectangle 11"/>
            <p:cNvSpPr>
              <a:spLocks noChangeArrowheads="1"/>
            </p:cNvSpPr>
            <p:nvPr/>
          </p:nvSpPr>
          <p:spPr bwMode="auto">
            <a:xfrm>
              <a:off x="4560" y="2503"/>
              <a:ext cx="528" cy="288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04" name="Rectangle 12"/>
            <p:cNvSpPr>
              <a:spLocks noChangeArrowheads="1"/>
            </p:cNvSpPr>
            <p:nvPr/>
          </p:nvSpPr>
          <p:spPr bwMode="auto">
            <a:xfrm>
              <a:off x="4032" y="2503"/>
              <a:ext cx="528" cy="288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05" name="Rectangle 13"/>
            <p:cNvSpPr>
              <a:spLocks noChangeArrowheads="1"/>
            </p:cNvSpPr>
            <p:nvPr/>
          </p:nvSpPr>
          <p:spPr bwMode="auto">
            <a:xfrm>
              <a:off x="3504" y="2503"/>
              <a:ext cx="551" cy="288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06" name="Rectangle 14"/>
            <p:cNvSpPr>
              <a:spLocks noChangeArrowheads="1"/>
            </p:cNvSpPr>
            <p:nvPr/>
          </p:nvSpPr>
          <p:spPr bwMode="auto">
            <a:xfrm>
              <a:off x="2823" y="2503"/>
              <a:ext cx="706" cy="288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07" name="Rectangle 15"/>
            <p:cNvSpPr>
              <a:spLocks noChangeArrowheads="1"/>
            </p:cNvSpPr>
            <p:nvPr/>
          </p:nvSpPr>
          <p:spPr bwMode="auto">
            <a:xfrm>
              <a:off x="2112" y="2503"/>
              <a:ext cx="711" cy="288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&lt; 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08" name="Rectangle 16"/>
            <p:cNvSpPr>
              <a:spLocks noChangeArrowheads="1"/>
            </p:cNvSpPr>
            <p:nvPr/>
          </p:nvSpPr>
          <p:spPr bwMode="auto">
            <a:xfrm>
              <a:off x="4560" y="2203"/>
              <a:ext cx="528" cy="300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09" name="Rectangle 17"/>
            <p:cNvSpPr>
              <a:spLocks noChangeArrowheads="1"/>
            </p:cNvSpPr>
            <p:nvPr/>
          </p:nvSpPr>
          <p:spPr bwMode="auto">
            <a:xfrm>
              <a:off x="4032" y="2203"/>
              <a:ext cx="528" cy="300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10" name="Rectangle 18"/>
            <p:cNvSpPr>
              <a:spLocks noChangeArrowheads="1"/>
            </p:cNvSpPr>
            <p:nvPr/>
          </p:nvSpPr>
          <p:spPr bwMode="auto">
            <a:xfrm>
              <a:off x="3504" y="2203"/>
              <a:ext cx="551" cy="300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11" name="Rectangle 19"/>
            <p:cNvSpPr>
              <a:spLocks noChangeArrowheads="1"/>
            </p:cNvSpPr>
            <p:nvPr/>
          </p:nvSpPr>
          <p:spPr bwMode="auto">
            <a:xfrm>
              <a:off x="2823" y="2203"/>
              <a:ext cx="706" cy="300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12" name="Rectangle 20"/>
            <p:cNvSpPr>
              <a:spLocks noChangeArrowheads="1"/>
            </p:cNvSpPr>
            <p:nvPr/>
          </p:nvSpPr>
          <p:spPr bwMode="auto">
            <a:xfrm>
              <a:off x="2112" y="2203"/>
              <a:ext cx="711" cy="300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&gt; 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13" name="Rectangle 21"/>
            <p:cNvSpPr>
              <a:spLocks noChangeArrowheads="1"/>
            </p:cNvSpPr>
            <p:nvPr/>
          </p:nvSpPr>
          <p:spPr bwMode="auto">
            <a:xfrm>
              <a:off x="4560" y="1913"/>
              <a:ext cx="519" cy="290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24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A=B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14" name="Rectangle 22"/>
            <p:cNvSpPr>
              <a:spLocks noChangeArrowheads="1"/>
            </p:cNvSpPr>
            <p:nvPr/>
          </p:nvSpPr>
          <p:spPr bwMode="auto">
            <a:xfrm>
              <a:off x="4080" y="1913"/>
              <a:ext cx="528" cy="290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24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A&lt;B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15" name="Rectangle 23"/>
            <p:cNvSpPr>
              <a:spLocks noChangeArrowheads="1"/>
            </p:cNvSpPr>
            <p:nvPr/>
          </p:nvSpPr>
          <p:spPr bwMode="auto">
            <a:xfrm>
              <a:off x="3504" y="1913"/>
              <a:ext cx="576" cy="290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24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A&gt;B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16" name="Rectangle 24"/>
            <p:cNvSpPr>
              <a:spLocks noChangeArrowheads="1"/>
            </p:cNvSpPr>
            <p:nvPr/>
          </p:nvSpPr>
          <p:spPr bwMode="auto">
            <a:xfrm>
              <a:off x="2823" y="1913"/>
              <a:ext cx="706" cy="290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17" name="Rectangle 25"/>
            <p:cNvSpPr>
              <a:spLocks noChangeArrowheads="1"/>
            </p:cNvSpPr>
            <p:nvPr/>
          </p:nvSpPr>
          <p:spPr bwMode="auto">
            <a:xfrm>
              <a:off x="2112" y="1913"/>
              <a:ext cx="711" cy="290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3418" name="Rectangle 26"/>
            <p:cNvSpPr>
              <a:spLocks noChangeArrowheads="1"/>
            </p:cNvSpPr>
            <p:nvPr/>
          </p:nvSpPr>
          <p:spPr bwMode="auto">
            <a:xfrm>
              <a:off x="3529" y="1624"/>
              <a:ext cx="1559" cy="289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输    出</a:t>
              </a:r>
            </a:p>
          </p:txBody>
        </p:sp>
        <p:sp>
          <p:nvSpPr>
            <p:cNvPr id="443419" name="Rectangle 27"/>
            <p:cNvSpPr>
              <a:spLocks noChangeArrowheads="1"/>
            </p:cNvSpPr>
            <p:nvPr/>
          </p:nvSpPr>
          <p:spPr bwMode="auto">
            <a:xfrm>
              <a:off x="2112" y="1624"/>
              <a:ext cx="1417" cy="289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69900" indent="-46990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469900" marR="0" lvl="0" indent="-469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输    入</a:t>
              </a:r>
            </a:p>
          </p:txBody>
        </p:sp>
        <p:sp>
          <p:nvSpPr>
            <p:cNvPr id="443420" name="Line 28"/>
            <p:cNvSpPr>
              <a:spLocks noChangeShapeType="1"/>
            </p:cNvSpPr>
            <p:nvPr/>
          </p:nvSpPr>
          <p:spPr bwMode="auto">
            <a:xfrm>
              <a:off x="2112" y="1624"/>
              <a:ext cx="29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421" name="Line 29"/>
            <p:cNvSpPr>
              <a:spLocks noChangeShapeType="1"/>
            </p:cNvSpPr>
            <p:nvPr/>
          </p:nvSpPr>
          <p:spPr bwMode="auto">
            <a:xfrm>
              <a:off x="2112" y="1624"/>
              <a:ext cx="0" cy="19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422" name="Line 30"/>
            <p:cNvSpPr>
              <a:spLocks noChangeShapeType="1"/>
            </p:cNvSpPr>
            <p:nvPr/>
          </p:nvSpPr>
          <p:spPr bwMode="auto">
            <a:xfrm>
              <a:off x="5088" y="1624"/>
              <a:ext cx="0" cy="19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423" name="Line 31"/>
            <p:cNvSpPr>
              <a:spLocks noChangeShapeType="1"/>
            </p:cNvSpPr>
            <p:nvPr/>
          </p:nvSpPr>
          <p:spPr bwMode="auto">
            <a:xfrm>
              <a:off x="2112" y="3552"/>
              <a:ext cx="29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424" name="Line 32"/>
            <p:cNvSpPr>
              <a:spLocks noChangeShapeType="1"/>
            </p:cNvSpPr>
            <p:nvPr/>
          </p:nvSpPr>
          <p:spPr bwMode="auto">
            <a:xfrm>
              <a:off x="2112" y="2208"/>
              <a:ext cx="29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425" name="Line 33"/>
            <p:cNvSpPr>
              <a:spLocks noChangeShapeType="1"/>
            </p:cNvSpPr>
            <p:nvPr/>
          </p:nvSpPr>
          <p:spPr bwMode="auto">
            <a:xfrm>
              <a:off x="2112" y="1920"/>
              <a:ext cx="29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426" name="Line 34"/>
            <p:cNvSpPr>
              <a:spLocks noChangeShapeType="1"/>
            </p:cNvSpPr>
            <p:nvPr/>
          </p:nvSpPr>
          <p:spPr bwMode="auto">
            <a:xfrm>
              <a:off x="3552" y="1632"/>
              <a:ext cx="0" cy="19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3427" name="Rectangle 35"/>
          <p:cNvSpPr>
            <a:spLocks noChangeArrowheads="1"/>
          </p:cNvSpPr>
          <p:nvPr/>
        </p:nvSpPr>
        <p:spPr bwMode="auto">
          <a:xfrm>
            <a:off x="2336800" y="2039938"/>
            <a:ext cx="4608513" cy="828675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>
                    <a:alpha val="0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3428" name="Rectangle 36"/>
          <p:cNvSpPr>
            <a:spLocks noChangeArrowheads="1"/>
          </p:cNvSpPr>
          <p:nvPr/>
        </p:nvSpPr>
        <p:spPr bwMode="auto">
          <a:xfrm>
            <a:off x="2484438" y="4195763"/>
            <a:ext cx="4478337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A&gt;B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+ 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443429" name="Rectangle 37"/>
          <p:cNvSpPr>
            <a:spLocks noChangeArrowheads="1"/>
          </p:cNvSpPr>
          <p:nvPr/>
        </p:nvSpPr>
        <p:spPr bwMode="auto">
          <a:xfrm>
            <a:off x="2490787" y="5179002"/>
            <a:ext cx="2928938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A=B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443430" name="Rectangle 38"/>
          <p:cNvSpPr>
            <a:spLocks noChangeArrowheads="1"/>
          </p:cNvSpPr>
          <p:nvPr/>
        </p:nvSpPr>
        <p:spPr bwMode="auto">
          <a:xfrm>
            <a:off x="2484438" y="4667826"/>
            <a:ext cx="4443412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A&lt;B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+ (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443431" name="Rectangle 39"/>
          <p:cNvSpPr>
            <a:spLocks noChangeArrowheads="1"/>
          </p:cNvSpPr>
          <p:nvPr/>
        </p:nvSpPr>
        <p:spPr bwMode="auto">
          <a:xfrm>
            <a:off x="2336800" y="2970213"/>
            <a:ext cx="4608513" cy="108585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>
                    <a:alpha val="0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3432" name="Rectangle 40"/>
          <p:cNvSpPr>
            <a:spLocks noChangeArrowheads="1"/>
          </p:cNvSpPr>
          <p:nvPr/>
        </p:nvSpPr>
        <p:spPr bwMode="auto">
          <a:xfrm>
            <a:off x="611188" y="5876925"/>
            <a:ext cx="853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注意：上述不是真正的逻辑函数表达式，只示意逻辑关系。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4636294" y="2040034"/>
            <a:ext cx="2249487" cy="1915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1494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4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28" grpId="0" animBg="1" autoUpdateAnimBg="0"/>
      <p:bldP spid="443429" grpId="0" animBg="1" autoUpdateAnimBg="0"/>
      <p:bldP spid="443430" grpId="0" animBg="1" autoUpdateAnimBg="0"/>
      <p:bldP spid="443432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34" name="Rectangle 18"/>
          <p:cNvSpPr>
            <a:spLocks noChangeArrowheads="1"/>
          </p:cNvSpPr>
          <p:nvPr/>
        </p:nvSpPr>
        <p:spPr bwMode="auto">
          <a:xfrm>
            <a:off x="642910" y="214290"/>
            <a:ext cx="4478338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A&gt;B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+ 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444435" name="Rectangle 19"/>
          <p:cNvSpPr>
            <a:spLocks noChangeArrowheads="1"/>
          </p:cNvSpPr>
          <p:nvPr/>
        </p:nvSpPr>
        <p:spPr bwMode="auto">
          <a:xfrm>
            <a:off x="5643570" y="142852"/>
            <a:ext cx="2928937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A=B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444436" name="Rectangle 20"/>
          <p:cNvSpPr>
            <a:spLocks noChangeArrowheads="1"/>
          </p:cNvSpPr>
          <p:nvPr/>
        </p:nvSpPr>
        <p:spPr bwMode="auto">
          <a:xfrm>
            <a:off x="539750" y="1268413"/>
            <a:ext cx="4443413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A&lt;B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+ (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055813" y="1989138"/>
            <a:ext cx="6148387" cy="3962400"/>
            <a:chOff x="1295" y="1253"/>
            <a:chExt cx="3873" cy="2496"/>
          </a:xfrm>
        </p:grpSpPr>
        <p:sp>
          <p:nvSpPr>
            <p:cNvPr id="444426" name="Rectangle 10"/>
            <p:cNvSpPr>
              <a:spLocks noChangeArrowheads="1"/>
            </p:cNvSpPr>
            <p:nvPr/>
          </p:nvSpPr>
          <p:spPr bwMode="auto">
            <a:xfrm>
              <a:off x="2041" y="1253"/>
              <a:ext cx="20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两位数值比较器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逻辑图</a:t>
              </a:r>
            </a:p>
          </p:txBody>
        </p:sp>
        <p:graphicFrame>
          <p:nvGraphicFramePr>
            <p:cNvPr id="444438" name="Object 22"/>
            <p:cNvGraphicFramePr>
              <a:graphicFrameLocks noChangeAspect="1"/>
            </p:cNvGraphicFramePr>
            <p:nvPr/>
          </p:nvGraphicFramePr>
          <p:xfrm>
            <a:off x="1295" y="1610"/>
            <a:ext cx="3873" cy="2139"/>
          </p:xfrm>
          <a:graphic>
            <a:graphicData uri="http://schemas.openxmlformats.org/presentationml/2006/ole">
              <p:oleObj spid="_x0000_s586754" name="图片" r:id="rId3" imgW="3131820" imgH="1748028" progId="Word.Picture.8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428507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928662" y="0"/>
            <a:ext cx="5581232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集成数值比较器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7088" y="2835275"/>
            <a:ext cx="4037012" cy="2895600"/>
            <a:chOff x="385" y="1344"/>
            <a:chExt cx="2447" cy="2160"/>
          </a:xfrm>
        </p:grpSpPr>
        <p:sp>
          <p:nvSpPr>
            <p:cNvPr id="445446" name="AutoShape 6"/>
            <p:cNvSpPr>
              <a:spLocks noChangeArrowheads="1"/>
            </p:cNvSpPr>
            <p:nvPr/>
          </p:nvSpPr>
          <p:spPr bwMode="auto">
            <a:xfrm>
              <a:off x="385" y="1480"/>
              <a:ext cx="2447" cy="202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70" y="1344"/>
              <a:ext cx="2170" cy="2160"/>
              <a:chOff x="470" y="1423"/>
              <a:chExt cx="2146" cy="1799"/>
            </a:xfrm>
          </p:grpSpPr>
          <p:graphicFrame>
            <p:nvGraphicFramePr>
              <p:cNvPr id="445448" name="Object 8"/>
              <p:cNvGraphicFramePr>
                <a:graphicFrameLocks noChangeAspect="1"/>
              </p:cNvGraphicFramePr>
              <p:nvPr/>
            </p:nvGraphicFramePr>
            <p:xfrm>
              <a:off x="470" y="1423"/>
              <a:ext cx="2146" cy="1799"/>
            </p:xfrm>
            <a:graphic>
              <a:graphicData uri="http://schemas.openxmlformats.org/presentationml/2006/ole">
                <p:oleObj spid="_x0000_s587778" name="图片" r:id="rId3" imgW="2367398" imgH="1991597" progId="Word.Picture.8">
                  <p:embed/>
                </p:oleObj>
              </a:graphicData>
            </a:graphic>
          </p:graphicFrame>
          <p:sp>
            <p:nvSpPr>
              <p:cNvPr id="445449" name="Text Box 9"/>
              <p:cNvSpPr txBox="1">
                <a:spLocks noChangeArrowheads="1"/>
              </p:cNvSpPr>
              <p:nvPr/>
            </p:nvSpPr>
            <p:spPr bwMode="auto">
              <a:xfrm>
                <a:off x="1094" y="2273"/>
                <a:ext cx="765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74HC85</a:t>
                </a:r>
              </a:p>
            </p:txBody>
          </p:sp>
        </p:grpSp>
      </p:grpSp>
      <p:sp>
        <p:nvSpPr>
          <p:cNvPr id="445453" name="Rectangle 13"/>
          <p:cNvSpPr>
            <a:spLocks noChangeArrowheads="1"/>
          </p:cNvSpPr>
          <p:nvPr/>
        </p:nvSpPr>
        <p:spPr bwMode="auto">
          <a:xfrm>
            <a:off x="1474788" y="1412875"/>
            <a:ext cx="489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(1. )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集成数值比较器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74HC85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的功能</a:t>
            </a:r>
          </a:p>
        </p:txBody>
      </p:sp>
      <p:sp>
        <p:nvSpPr>
          <p:cNvPr id="445455" name="Rectangle 15"/>
          <p:cNvSpPr>
            <a:spLocks noChangeArrowheads="1"/>
          </p:cNvSpPr>
          <p:nvPr/>
        </p:nvSpPr>
        <p:spPr bwMode="auto">
          <a:xfrm>
            <a:off x="596900" y="1943100"/>
            <a:ext cx="80010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74HC85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四位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数值比较器 ，其工作原理和两位数值比较器相同。 </a:t>
            </a:r>
          </a:p>
        </p:txBody>
      </p:sp>
      <p:sp>
        <p:nvSpPr>
          <p:cNvPr id="445456" name="Rectangle 16"/>
          <p:cNvSpPr>
            <a:spLocks noChangeArrowheads="1"/>
          </p:cNvSpPr>
          <p:nvPr/>
        </p:nvSpPr>
        <p:spPr bwMode="auto">
          <a:xfrm>
            <a:off x="1547813" y="5842000"/>
            <a:ext cx="278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74HC85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的示意框图</a:t>
            </a:r>
          </a:p>
        </p:txBody>
      </p:sp>
    </p:spTree>
    <p:extLst>
      <p:ext uri="{BB962C8B-B14F-4D97-AF65-F5344CB8AC3E}">
        <p14:creationId xmlns="" xmlns:p14="http://schemas.microsoft.com/office/powerpoint/2010/main" val="1074838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53" grpId="0"/>
      <p:bldP spid="445455" grpId="0"/>
      <p:bldP spid="445456" grpId="0"/>
    </p:bldLst>
  </p:timing>
</p:sld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16544</TotalTime>
  <Words>2510</Words>
  <Application>Microsoft Office PowerPoint</Application>
  <PresentationFormat>全屏显示(4:3)</PresentationFormat>
  <Paragraphs>738</Paragraphs>
  <Slides>45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1_Office 主题</vt:lpstr>
      <vt:lpstr>2_Office 主题</vt:lpstr>
      <vt:lpstr>图片</vt:lpstr>
      <vt:lpstr>Picture</vt:lpstr>
      <vt:lpstr>Microsoft Word Picture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Company>Samsung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微软中国</cp:lastModifiedBy>
  <cp:revision>1769</cp:revision>
  <dcterms:created xsi:type="dcterms:W3CDTF">2004-08-29T02:51:05Z</dcterms:created>
  <dcterms:modified xsi:type="dcterms:W3CDTF">2020-12-10T12:19:58Z</dcterms:modified>
</cp:coreProperties>
</file>