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55"/>
  </p:notesMasterIdLst>
  <p:sldIdLst>
    <p:sldId id="548" r:id="rId3"/>
    <p:sldId id="549" r:id="rId4"/>
    <p:sldId id="613" r:id="rId5"/>
    <p:sldId id="550" r:id="rId6"/>
    <p:sldId id="552" r:id="rId7"/>
    <p:sldId id="61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87" r:id="rId30"/>
    <p:sldId id="577" r:id="rId31"/>
    <p:sldId id="578" r:id="rId32"/>
    <p:sldId id="579" r:id="rId33"/>
    <p:sldId id="592" r:id="rId34"/>
    <p:sldId id="590" r:id="rId35"/>
    <p:sldId id="591" r:id="rId36"/>
    <p:sldId id="580" r:id="rId37"/>
    <p:sldId id="581" r:id="rId38"/>
    <p:sldId id="582" r:id="rId39"/>
    <p:sldId id="583" r:id="rId40"/>
    <p:sldId id="584" r:id="rId41"/>
    <p:sldId id="585" r:id="rId42"/>
    <p:sldId id="593" r:id="rId43"/>
    <p:sldId id="594" r:id="rId44"/>
    <p:sldId id="595" r:id="rId45"/>
    <p:sldId id="596" r:id="rId46"/>
    <p:sldId id="597" r:id="rId47"/>
    <p:sldId id="598" r:id="rId48"/>
    <p:sldId id="599" r:id="rId49"/>
    <p:sldId id="600" r:id="rId50"/>
    <p:sldId id="601" r:id="rId51"/>
    <p:sldId id="602" r:id="rId52"/>
    <p:sldId id="603" r:id="rId53"/>
    <p:sldId id="604" r:id="rId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6600"/>
    <a:srgbClr val="FF0000"/>
    <a:srgbClr val="B7ECFF"/>
    <a:srgbClr val="66CCFF"/>
    <a:srgbClr val="8FE2FF"/>
    <a:srgbClr val="FFFFFF"/>
    <a:srgbClr val="0000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1" autoAdjust="0"/>
  </p:normalViewPr>
  <p:slideViewPr>
    <p:cSldViewPr>
      <p:cViewPr varScale="1">
        <p:scale>
          <a:sx n="69" d="100"/>
          <a:sy n="69" d="100"/>
        </p:scale>
        <p:origin x="1224" y="4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24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55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00603405-0B2E-4B73-ADBA-B935EE863D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7363" algn="l"/>
                <a:tab pos="973138" algn="l"/>
                <a:tab pos="1460500" algn="l"/>
                <a:tab pos="1946275" algn="l"/>
                <a:tab pos="2433638" algn="l"/>
                <a:tab pos="2919413" algn="l"/>
              </a:tabLst>
              <a:defRPr/>
            </a:pPr>
            <a:fld id="{21A35C03-2B3A-48C4-9286-444C61B3790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87363" algn="l"/>
                  <a:tab pos="973138" algn="l"/>
                  <a:tab pos="1460500" algn="l"/>
                  <a:tab pos="1946275" algn="l"/>
                  <a:tab pos="2433638" algn="l"/>
                  <a:tab pos="2919413" algn="l"/>
                </a:tabLst>
                <a:defRPr/>
              </a:pPr>
              <a:t>1</a:t>
            </a:fld>
            <a:endParaRPr kumimoji="0" lang="en-US" altLang="zh-CN" sz="13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7488" tIns="50694" rIns="97488" bIns="50694" anchor="b"/>
          <a:lstStyle>
            <a:lvl1pPr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87363"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487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84188" algn="l"/>
                <a:tab pos="971550" algn="l"/>
                <a:tab pos="1458913" algn="l"/>
                <a:tab pos="1944688" algn="l"/>
                <a:tab pos="2432050" algn="l"/>
                <a:tab pos="2917825" algn="l"/>
                <a:tab pos="3405188" algn="l"/>
                <a:tab pos="3890963" algn="l"/>
                <a:tab pos="4378325" algn="l"/>
                <a:tab pos="4864100" algn="l"/>
                <a:tab pos="5351463" algn="l"/>
                <a:tab pos="5837238" algn="l"/>
                <a:tab pos="6324600" algn="l"/>
                <a:tab pos="6811963" algn="l"/>
                <a:tab pos="7297738" algn="l"/>
                <a:tab pos="7785100" algn="l"/>
                <a:tab pos="8270875" algn="l"/>
                <a:tab pos="8758238" algn="l"/>
                <a:tab pos="9244013" algn="l"/>
                <a:tab pos="9731375" algn="l"/>
              </a:tabLst>
              <a:defRPr/>
            </a:pPr>
            <a:fld id="{D6406518-71D0-473B-B850-1F0646960FA6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487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0" algn="l"/>
                  <a:tab pos="484188" algn="l"/>
                  <a:tab pos="971550" algn="l"/>
                  <a:tab pos="1458913" algn="l"/>
                  <a:tab pos="1944688" algn="l"/>
                  <a:tab pos="2432050" algn="l"/>
                  <a:tab pos="2917825" algn="l"/>
                  <a:tab pos="3405188" algn="l"/>
                  <a:tab pos="3890963" algn="l"/>
                  <a:tab pos="4378325" algn="l"/>
                  <a:tab pos="4864100" algn="l"/>
                  <a:tab pos="5351463" algn="l"/>
                  <a:tab pos="5837238" algn="l"/>
                  <a:tab pos="6324600" algn="l"/>
                  <a:tab pos="6811963" algn="l"/>
                  <a:tab pos="7297738" algn="l"/>
                  <a:tab pos="7785100" algn="l"/>
                  <a:tab pos="8270875" algn="l"/>
                  <a:tab pos="8758238" algn="l"/>
                  <a:tab pos="9244013" algn="l"/>
                  <a:tab pos="9731375" algn="l"/>
                </a:tabLst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04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EB270C-E229-40EE-AA00-3C8D1A21A6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7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B75BE9E9-760D-4A3F-BC98-F45B543E6D1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48474B4A-601D-4A7B-B063-6B7A2392CC8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3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B60A968-F8B2-4D1C-A9BE-621E2F5F5A5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8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C14E7EC-A677-4D06-A680-17E893B5182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5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7400C3-A5FB-4F6D-8A72-E068EF825C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37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644223E-F592-4204-A5F2-F488DB71778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2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038A386-8CFB-4352-8A1A-8A158891586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61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3891FC8-DDEB-4521-AC8C-92071B1BE93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7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B207755-2353-4608-9571-A729B210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91D8603-0F30-45C5-9BD8-528B205B21B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545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E9E653BA-A29F-4115-AA78-A25D172A0FF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9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965C9E9A-B55F-4A0D-9D4B-44B779A53A3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387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944191-2F61-4B2D-8DEB-25D29EE477B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9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6889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8226425" cy="5362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60EA0322-AE2C-4289-BD55-65A5E891087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38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5750" y="0"/>
            <a:ext cx="2058988" cy="61277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6150" cy="6127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CDE7CDA4-9EEA-407E-993A-F4755B83516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95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793037" cy="12969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B9FBF-3F98-4DD0-BAE6-045274E44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B5FE89-FD8C-4205-BEAD-CFD63E6B1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9AAAEC-9213-412E-9C17-658F479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lIns="91440" tIns="45720" rIns="91440" bIns="45720"/>
          <a:lstStyle>
            <a:lvl1pPr algn="ctr"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4C47CFD-E3BC-4C29-8FC1-67EC3E5688A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656085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Jin. UESTC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F511B2D6-574C-4D03-9D17-BFC2ADF8187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913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 smtClean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 smtClean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539CD5-D098-45B3-8680-BCAFDC07403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4570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60350"/>
            <a:ext cx="8001000" cy="7556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57338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54A204-3E2A-43C5-91AB-89DFFDA2E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5816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6EB76B2-39FF-40CC-8DA7-350F70414CB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0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70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0370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0AF02C8-6AA0-46BC-9B24-C5033879E42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5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1CD46045-2392-44A2-861D-0E121D4D0870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7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488B2FB-30A2-42F8-8C70-3B256C4700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D33EAE2-2309-44D4-8071-81A5C66587B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05CE0622-E615-4F44-B518-106E10DC70A6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/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780EF9F7-1A07-4A58-B491-4EA8F3150CA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2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64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64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6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8904757D-D444-4039-AF05-BAC5AD83400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2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 rot="10800000">
            <a:off x="0" y="4221163"/>
            <a:ext cx="250825" cy="263683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 rot="10800000">
            <a:off x="0" y="0"/>
            <a:ext cx="250825" cy="4292600"/>
          </a:xfrm>
          <a:prstGeom prst="rect">
            <a:avLst/>
          </a:prstGeom>
          <a:solidFill>
            <a:srgbClr val="666699"/>
          </a:solidFill>
          <a:ln>
            <a:noFill/>
          </a:ln>
          <a:extLst/>
        </p:spPr>
        <p:txBody>
          <a:bodyPr rot="10800000"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237288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7">
            <a:extLst/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629400"/>
            <a:ext cx="21304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kumimoji="0" sz="1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fld id="{55C78FAF-DFD1-4DF8-8091-5A8E201AD6A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00063" y="785813"/>
            <a:ext cx="8218487" cy="1587"/>
          </a:xfrm>
          <a:prstGeom prst="line">
            <a:avLst/>
          </a:prstGeom>
          <a:noFill/>
          <a:ln w="101600" cap="sq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 rot="10800000">
            <a:off x="20638" y="333375"/>
            <a:ext cx="230187" cy="352742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rot="10800000" vert="eaVert" wrap="none" lIns="90000" tIns="46800" rIns="90000" bIns="46800" anchor="ctr"/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宋体" panose="02010600030101010101" pitchFamily="2" charset="-122"/>
              </a:rPr>
              <a:t>计算机学院</a:t>
            </a: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250825" y="6813550"/>
            <a:ext cx="88931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 rot="10800000" flipH="1" flipV="1">
            <a:off x="-106363" y="4721225"/>
            <a:ext cx="423863" cy="18002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lIns="90000" tIns="46800" rIns="90000" bIns="46800">
            <a:spAutoFit/>
          </a:bodyPr>
          <a:lstStyle>
            <a:lvl1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ts val="1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035" name="平行四边形 12"/>
          <p:cNvSpPr>
            <a:spLocks noChangeArrowheads="1"/>
          </p:cNvSpPr>
          <p:nvPr userDrawn="1"/>
        </p:nvSpPr>
        <p:spPr bwMode="auto">
          <a:xfrm>
            <a:off x="357188" y="714375"/>
            <a:ext cx="3071812" cy="214313"/>
          </a:xfrm>
          <a:prstGeom prst="parallelogram">
            <a:avLst>
              <a:gd name="adj" fmla="val 2501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449263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8" r:id="rId13"/>
    <p:sldLayoutId id="2147483719" r:id="rId14"/>
    <p:sldLayoutId id="2147483720" r:id="rId15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666699"/>
          </a:solidFill>
          <a:latin typeface="Arial Black" pitchFamily="32" charset="0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>
          <a:solidFill>
            <a:srgbClr val="000000"/>
          </a:solidFill>
          <a:latin typeface="+mn-lt"/>
          <a:ea typeface="宋体" charset="-122"/>
          <a:cs typeface="楷体_GB2312" charset="0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Relationship Id="rId9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png"/><Relationship Id="rId4" Type="http://schemas.openxmlformats.org/officeDocument/2006/relationships/image" Target="../media/image29.wmf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290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45.emf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png"/><Relationship Id="rId11" Type="http://schemas.openxmlformats.org/officeDocument/2006/relationships/image" Target="../media/image40.emf"/><Relationship Id="rId5" Type="http://schemas.openxmlformats.org/officeDocument/2006/relationships/image" Target="../media/image39.png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emf"/><Relationship Id="rId4" Type="http://schemas.openxmlformats.org/officeDocument/2006/relationships/image" Target="../media/image55.wmf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/>
          </p:cNvPr>
          <p:cNvSpPr txBox="1">
            <a:spLocks noChangeArrowheads="1"/>
          </p:cNvSpPr>
          <p:nvPr/>
        </p:nvSpPr>
        <p:spPr bwMode="auto">
          <a:xfrm>
            <a:off x="971550" y="44450"/>
            <a:ext cx="7056438" cy="1655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449263" eaLnBrk="0" fontAlgn="base" hangingPunct="0"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  字  逻  辑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35150" y="4365625"/>
            <a:ext cx="4392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 defTabSz="4492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 defTabSz="4492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 defTabSz="4492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丁  贤  庆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ahhfdxq@163.com</a:t>
            </a: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519238" y="1125538"/>
            <a:ext cx="650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</a:rPr>
              <a:t>Digital Logic Circuit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406264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116632"/>
            <a:ext cx="4347204" cy="720775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r>
              <a:rPr lang="zh-CN" altLang="en-US" kern="0" dirty="0" smtClean="0">
                <a:solidFill>
                  <a:srgbClr val="0000FF"/>
                </a:solidFill>
              </a:rPr>
              <a:t>时序控制方式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340768"/>
            <a:ext cx="8229600" cy="252028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zh-CN" altLang="en-US" b="0" kern="0" dirty="0" smtClean="0"/>
              <a:t>基于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延迟的控制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</a:t>
            </a:r>
            <a:r>
              <a:rPr lang="en-US" altLang="zh-CN" sz="2400" b="0" kern="0" dirty="0" smtClean="0"/>
              <a:t>always  </a:t>
            </a:r>
            <a:r>
              <a:rPr lang="en-US" altLang="zh-CN" sz="2400" b="0" kern="0" dirty="0" smtClean="0">
                <a:solidFill>
                  <a:srgbClr val="FF0000"/>
                </a:solidFill>
              </a:rPr>
              <a:t>#5  </a:t>
            </a:r>
            <a:r>
              <a:rPr lang="en-US" altLang="zh-CN" sz="2400" b="0" kern="0" dirty="0" smtClean="0"/>
              <a:t>a=~a;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initial clock=0;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always </a:t>
            </a:r>
            <a:r>
              <a:rPr lang="en-US" altLang="zh-CN" sz="2400" b="0" kern="0" dirty="0" smtClean="0">
                <a:solidFill>
                  <a:srgbClr val="FF0000"/>
                </a:solidFill>
              </a:rPr>
              <a:t>#10 </a:t>
            </a:r>
            <a:r>
              <a:rPr lang="en-US" altLang="zh-CN" sz="2400" b="0" kern="0" dirty="0" smtClean="0"/>
              <a:t>clock=~clock;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8263" y="1821587"/>
            <a:ext cx="36385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dirty="0"/>
              <a:t>initial clock=0;</a:t>
            </a:r>
          </a:p>
          <a:p>
            <a:r>
              <a:rPr lang="en-US" altLang="zh-CN" dirty="0"/>
              <a:t>always 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#15  </a:t>
            </a:r>
            <a:r>
              <a:rPr lang="en-US" altLang="zh-CN" dirty="0"/>
              <a:t>clock=1;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#5</a:t>
            </a:r>
            <a:r>
              <a:rPr lang="en-US" altLang="zh-CN" dirty="0"/>
              <a:t>   clock=0;</a:t>
            </a:r>
          </a:p>
          <a:p>
            <a:r>
              <a:rPr lang="en-US" altLang="zh-CN" dirty="0"/>
              <a:t>end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17" y="4056733"/>
            <a:ext cx="3671887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260350"/>
            <a:ext cx="822960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r>
              <a:rPr lang="zh-CN" altLang="en-US" kern="0" smtClean="0"/>
              <a:t>基于事件的控制</a:t>
            </a:r>
            <a:endParaRPr lang="zh-CN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b="0" kern="0" dirty="0" smtClean="0"/>
              <a:t>“</a:t>
            </a:r>
            <a:r>
              <a:rPr lang="en-US" altLang="zh-CN" b="0" kern="0" dirty="0" smtClean="0"/>
              <a:t>@</a:t>
            </a:r>
            <a:r>
              <a:rPr lang="zh-CN" altLang="en-US" b="0" kern="0" dirty="0" smtClean="0"/>
              <a:t>”引导的事件列表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</a:t>
            </a:r>
            <a:r>
              <a:rPr lang="en-US" altLang="zh-CN" sz="2400" b="0" kern="0" dirty="0" smtClean="0"/>
              <a:t>always  </a:t>
            </a:r>
            <a:r>
              <a:rPr lang="en-US" altLang="zh-CN" sz="2400" b="0" kern="0" dirty="0" smtClean="0">
                <a:solidFill>
                  <a:srgbClr val="FF0000"/>
                </a:solidFill>
              </a:rPr>
              <a:t>@  (</a:t>
            </a:r>
            <a:r>
              <a:rPr lang="zh-CN" altLang="en-US" sz="2400" b="0" kern="0" dirty="0" smtClean="0">
                <a:solidFill>
                  <a:srgbClr val="FF0000"/>
                </a:solidFill>
              </a:rPr>
              <a:t>敏感事件列表</a:t>
            </a:r>
            <a:r>
              <a:rPr lang="en-US" altLang="zh-CN" sz="2400" b="0" kern="0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zh-CN" altLang="en-US" b="0" kern="0" dirty="0" smtClean="0"/>
              <a:t>可以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使用</a:t>
            </a:r>
            <a:r>
              <a:rPr lang="en-US" altLang="zh-CN" b="0" kern="0" dirty="0" smtClean="0">
                <a:solidFill>
                  <a:srgbClr val="FF0000"/>
                </a:solidFill>
              </a:rPr>
              <a:t>or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或者“</a:t>
            </a:r>
            <a:r>
              <a:rPr lang="en-US" altLang="zh-CN" b="0" kern="0" dirty="0" smtClean="0">
                <a:solidFill>
                  <a:srgbClr val="FF0000"/>
                </a:solidFill>
              </a:rPr>
              <a:t>,”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来隔开 </a:t>
            </a:r>
            <a:r>
              <a:rPr lang="zh-CN" altLang="en-US" b="0" kern="0" dirty="0" smtClean="0"/>
              <a:t>多个事件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</a:t>
            </a:r>
            <a:r>
              <a:rPr lang="en-US" altLang="zh-CN" sz="2400" b="0" kern="0" dirty="0" smtClean="0"/>
              <a:t>always 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@ (a or b)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   sum =</a:t>
            </a:r>
            <a:r>
              <a:rPr lang="en-US" altLang="zh-CN" sz="2400" b="0" kern="0" dirty="0" err="1" smtClean="0"/>
              <a:t>a+b</a:t>
            </a:r>
            <a:r>
              <a:rPr lang="zh-CN" altLang="en-US" sz="2400" b="0" kern="0" dirty="0" smtClean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b="0" kern="0" dirty="0" smtClean="0"/>
              <a:t>只要事件发生就执行</a:t>
            </a:r>
            <a:r>
              <a:rPr lang="en-US" altLang="zh-CN" b="0" kern="0" dirty="0" smtClean="0"/>
              <a:t>always</a:t>
            </a:r>
            <a:r>
              <a:rPr lang="zh-CN" altLang="en-US" b="0" kern="0" dirty="0" smtClean="0"/>
              <a:t>中的语句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always @( A or B or C or D or S1 or S0 or </a:t>
            </a:r>
            <a:r>
              <a:rPr lang="en-US" altLang="zh-CN" sz="2400" b="0" kern="0" dirty="0" err="1" smtClean="0">
                <a:solidFill>
                  <a:srgbClr val="FF00FF"/>
                </a:solidFill>
              </a:rPr>
              <a:t>En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_)</a:t>
            </a:r>
          </a:p>
          <a:p>
            <a:pPr>
              <a:lnSpc>
                <a:spcPct val="90000"/>
              </a:lnSpc>
            </a:pPr>
            <a:r>
              <a:rPr lang="zh-CN" altLang="en-US" b="0" kern="0" dirty="0" smtClean="0"/>
              <a:t>事件过多可用*号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solidFill>
                  <a:srgbClr val="FF00FF"/>
                </a:solidFill>
              </a:rPr>
              <a:t>    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always @(*)</a:t>
            </a:r>
            <a:endParaRPr lang="en-US" altLang="zh-CN" b="0" kern="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zh-CN" altLang="en-US" b="0" kern="0" dirty="0" smtClean="0">
                <a:solidFill>
                  <a:srgbClr val="FF00FF"/>
                </a:solidFill>
              </a:rPr>
              <a:t>以某一个信号的名称作为敏感事件</a:t>
            </a:r>
            <a:r>
              <a:rPr lang="zh-CN" altLang="en-US" b="0" kern="0" dirty="0" smtClean="0"/>
              <a:t>，表示的是对信号的</a:t>
            </a:r>
            <a:r>
              <a:rPr lang="zh-CN" altLang="en-US" b="0" kern="0" dirty="0" smtClean="0">
                <a:solidFill>
                  <a:srgbClr val="FF00FF"/>
                </a:solidFill>
              </a:rPr>
              <a:t>电平值敏感</a:t>
            </a:r>
            <a:r>
              <a:rPr lang="zh-CN" altLang="en-US" b="0" kern="0" dirty="0" smtClean="0"/>
              <a:t>，即信号只要发生了变化，就要执行</a:t>
            </a:r>
            <a:r>
              <a:rPr lang="en-US" altLang="zh-CN" b="0" kern="0" dirty="0" smtClean="0"/>
              <a:t>always</a:t>
            </a:r>
            <a:r>
              <a:rPr lang="zh-CN" altLang="en-US" b="0" kern="0" dirty="0" smtClean="0"/>
              <a:t>结构，所有的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组合逻辑</a:t>
            </a:r>
            <a:r>
              <a:rPr lang="zh-CN" altLang="en-US" b="0" kern="0" dirty="0" smtClean="0">
                <a:solidFill>
                  <a:srgbClr val="FF00FF"/>
                </a:solidFill>
              </a:rPr>
              <a:t>电路采用的都是这种控制方式 </a:t>
            </a:r>
          </a:p>
          <a:p>
            <a:r>
              <a:rPr lang="zh-CN" altLang="en-US" b="0" kern="0" dirty="0" smtClean="0">
                <a:solidFill>
                  <a:srgbClr val="FF0000"/>
                </a:solidFill>
              </a:rPr>
              <a:t>时序电路</a:t>
            </a:r>
            <a:r>
              <a:rPr lang="zh-CN" altLang="en-US" b="0" kern="0" dirty="0" smtClean="0"/>
              <a:t>采用的敏感列表一般是边沿敏感的，信号的边沿用</a:t>
            </a:r>
            <a:r>
              <a:rPr lang="en-US" altLang="zh-CN" b="0" kern="0" dirty="0" err="1" smtClean="0">
                <a:solidFill>
                  <a:srgbClr val="FF0000"/>
                </a:solidFill>
              </a:rPr>
              <a:t>posedge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（上升沿）</a:t>
            </a:r>
            <a:r>
              <a:rPr lang="zh-CN" altLang="en-US" b="0" kern="0" dirty="0" smtClean="0"/>
              <a:t>和</a:t>
            </a:r>
            <a:r>
              <a:rPr lang="en-US" altLang="zh-CN" b="0" kern="0" dirty="0" err="1" smtClean="0">
                <a:solidFill>
                  <a:srgbClr val="FF0000"/>
                </a:solidFill>
              </a:rPr>
              <a:t>negedge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（下降沿）</a:t>
            </a:r>
            <a:r>
              <a:rPr lang="zh-CN" altLang="en-US" b="0" kern="0" dirty="0" smtClean="0"/>
              <a:t>来表示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</a:t>
            </a:r>
            <a:r>
              <a:rPr lang="en-US" altLang="zh-CN" sz="2400" b="0" kern="0" dirty="0" smtClean="0"/>
              <a:t>always @ (</a:t>
            </a:r>
            <a:r>
              <a:rPr lang="en-US" altLang="zh-CN" sz="2400" b="0" kern="0" dirty="0" err="1" smtClean="0"/>
              <a:t>posedge</a:t>
            </a:r>
            <a:r>
              <a:rPr lang="en-US" altLang="zh-CN" sz="2400" b="0" kern="0" dirty="0" smtClean="0"/>
              <a:t> clock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always @ (</a:t>
            </a:r>
            <a:r>
              <a:rPr lang="en-US" altLang="zh-CN" sz="2400" b="0" kern="0" dirty="0" err="1" smtClean="0">
                <a:solidFill>
                  <a:srgbClr val="FF0000"/>
                </a:solidFill>
              </a:rPr>
              <a:t>posedge</a:t>
            </a:r>
            <a:r>
              <a:rPr lang="en-US" altLang="zh-CN" sz="2400" b="0" kern="0" dirty="0" smtClean="0"/>
              <a:t> clock  or  </a:t>
            </a:r>
            <a:r>
              <a:rPr lang="en-US" altLang="zh-CN" sz="2400" b="0" kern="0" dirty="0" err="1" smtClean="0">
                <a:solidFill>
                  <a:srgbClr val="FF0000"/>
                </a:solidFill>
              </a:rPr>
              <a:t>negedge</a:t>
            </a:r>
            <a:r>
              <a:rPr lang="en-US" altLang="zh-CN" sz="2400" b="0" kern="0" dirty="0" smtClean="0"/>
              <a:t> reset) </a:t>
            </a:r>
          </a:p>
          <a:p>
            <a:endParaRPr lang="en-US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36091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135957"/>
            <a:ext cx="822960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r>
              <a:rPr lang="zh-CN" altLang="en-US" kern="0" dirty="0" smtClean="0">
                <a:solidFill>
                  <a:srgbClr val="0000FF"/>
                </a:solidFill>
              </a:rPr>
              <a:t>顺序块 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412875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zh-CN" altLang="en-US" b="0" kern="0" smtClean="0"/>
              <a:t>以关键字</a:t>
            </a:r>
            <a:r>
              <a:rPr lang="en-US" altLang="zh-CN" b="0" kern="0" smtClean="0"/>
              <a:t>begin…end</a:t>
            </a:r>
            <a:r>
              <a:rPr lang="zh-CN" altLang="en-US" b="0" kern="0" smtClean="0"/>
              <a:t>将多条语句封装成块</a:t>
            </a:r>
          </a:p>
          <a:p>
            <a:r>
              <a:rPr lang="zh-CN" altLang="en-US" b="0" kern="0" smtClean="0"/>
              <a:t>按顺序执行 </a:t>
            </a:r>
            <a:endParaRPr lang="zh-CN" altLang="en-US" b="0" ker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63352" y="3645024"/>
            <a:ext cx="15795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initial 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   a=0;</a:t>
            </a:r>
          </a:p>
          <a:p>
            <a:r>
              <a:rPr lang="en-US" altLang="zh-CN" dirty="0"/>
              <a:t>   b=1;</a:t>
            </a:r>
          </a:p>
          <a:p>
            <a:r>
              <a:rPr lang="en-US" altLang="zh-CN" dirty="0"/>
              <a:t>   c={</a:t>
            </a:r>
            <a:r>
              <a:rPr lang="en-US" altLang="zh-CN" dirty="0" err="1"/>
              <a:t>a,b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</a:t>
            </a:r>
            <a:r>
              <a:rPr lang="pt-BR" altLang="zh-CN" dirty="0"/>
              <a:t>d={b,a};</a:t>
            </a:r>
          </a:p>
          <a:p>
            <a:r>
              <a:rPr lang="pt-BR" altLang="zh-CN" dirty="0"/>
              <a:t>end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1920" y="3645024"/>
            <a:ext cx="22574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initial 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   a=0;</a:t>
            </a:r>
          </a:p>
          <a:p>
            <a:r>
              <a:rPr lang="en-US" altLang="zh-CN" dirty="0"/>
              <a:t>   #5   b=1;</a:t>
            </a:r>
          </a:p>
          <a:p>
            <a:r>
              <a:rPr lang="en-US" altLang="zh-CN" dirty="0"/>
              <a:t>   #10  c={</a:t>
            </a:r>
            <a:r>
              <a:rPr lang="en-US" altLang="zh-CN" dirty="0" err="1"/>
              <a:t>a,b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#15  d={</a:t>
            </a:r>
            <a:r>
              <a:rPr lang="en-US" altLang="zh-CN" dirty="0" err="1"/>
              <a:t>b,a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end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60377"/>
            <a:ext cx="7343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7" name="Rectangle 21"/>
          <p:cNvSpPr>
            <a:spLocks noChangeArrowheads="1"/>
          </p:cNvSpPr>
          <p:nvPr/>
        </p:nvSpPr>
        <p:spPr bwMode="auto">
          <a:xfrm>
            <a:off x="857224" y="142852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行为级建模</a:t>
            </a:r>
          </a:p>
        </p:txBody>
      </p:sp>
      <p:sp>
        <p:nvSpPr>
          <p:cNvPr id="388118" name="Rectangle 22"/>
          <p:cNvSpPr>
            <a:spLocks noChangeArrowheads="1"/>
          </p:cNvSpPr>
          <p:nvPr/>
        </p:nvSpPr>
        <p:spPr bwMode="auto">
          <a:xfrm>
            <a:off x="900113" y="1544201"/>
            <a:ext cx="76327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组合逻辑电路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的行为级描述一般使用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和过程赋值语句、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多路分支语句（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case-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endcase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17614706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-108650" y="3273956"/>
            <a:ext cx="900182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indent="5334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(condition_expr1) true_statement1;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(condition_expr2) true_statement2;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(condition_expr3) true_statement3;</a:t>
            </a: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……</a:t>
            </a:r>
          </a:p>
          <a:p>
            <a:pPr lvl="0"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//if……else 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if……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else ……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语句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642910" y="214290"/>
            <a:ext cx="8318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、条件语句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语句）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条件语句就是根据判断条件是否成立，确定下一步的运算。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396175" y="2060575"/>
            <a:ext cx="785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condition_expr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true_statement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//if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96175" y="2492375"/>
            <a:ext cx="80643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condition_expr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true_statement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algn="l"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else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_ statement;                 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//if……else ……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语句</a:t>
            </a:r>
            <a:endParaRPr lang="zh-CN" altLang="en-US" sz="2400" dirty="0"/>
          </a:p>
          <a:p>
            <a:pPr algn="l">
              <a:defRPr/>
            </a:pP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358075" y="1603375"/>
            <a:ext cx="485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语言中有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种形式的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语句：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11188" y="5229225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后面的条件表达式一般为逻辑表达式或关系表达式。执行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语句时，首先计算表达式的值，若结果为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z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，按“假”处理；若结果为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，按“真”处理，并执行相应的语句。 </a:t>
            </a:r>
          </a:p>
        </p:txBody>
      </p:sp>
    </p:spTree>
    <p:extLst>
      <p:ext uri="{BB962C8B-B14F-4D97-AF65-F5344CB8AC3E}">
        <p14:creationId xmlns:p14="http://schemas.microsoft.com/office/powerpoint/2010/main" val="3672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189400" y="2422120"/>
            <a:ext cx="5199129" cy="165044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1" name="Rectangle 31"/>
          <p:cNvSpPr>
            <a:spLocks noChangeArrowheads="1"/>
          </p:cNvSpPr>
          <p:nvPr/>
        </p:nvSpPr>
        <p:spPr bwMode="auto">
          <a:xfrm>
            <a:off x="357158" y="142852"/>
            <a:ext cx="79930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例：使用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的行为进行描述</a:t>
            </a:r>
          </a:p>
        </p:txBody>
      </p:sp>
      <p:sp>
        <p:nvSpPr>
          <p:cNvPr id="389152" name="Rectangle 32"/>
          <p:cNvSpPr>
            <a:spLocks noChangeArrowheads="1"/>
          </p:cNvSpPr>
          <p:nvPr/>
        </p:nvSpPr>
        <p:spPr bwMode="auto">
          <a:xfrm>
            <a:off x="238889" y="4899206"/>
            <a:ext cx="8229600" cy="82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过程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赋值语句只能给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寄存器型变量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，因此，输出变量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的数据类型定义为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389155" name="Object 35"/>
          <p:cNvGraphicFramePr>
            <a:graphicFrameLocks noChangeAspect="1"/>
          </p:cNvGraphicFramePr>
          <p:nvPr/>
        </p:nvGraphicFramePr>
        <p:xfrm>
          <a:off x="179388" y="1700213"/>
          <a:ext cx="28146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7" name="图片" r:id="rId4" imgW="1623060" imgH="1805940" progId="Word.Picture.8">
                  <p:embed/>
                </p:oleObj>
              </mc:Choice>
              <mc:Fallback>
                <p:oleObj name="图片" r:id="rId4" imgW="1623060" imgH="18059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3"/>
                      <a:stretch>
                        <a:fillRect/>
                      </a:stretch>
                    </p:blipFill>
                    <p:spPr bwMode="auto">
                      <a:xfrm>
                        <a:off x="179388" y="1700213"/>
                        <a:ext cx="2814637" cy="3179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6" name="Rectangle 36"/>
          <p:cNvSpPr>
            <a:spLocks noChangeArrowheads="1"/>
          </p:cNvSpPr>
          <p:nvPr/>
        </p:nvSpPr>
        <p:spPr bwMode="auto">
          <a:xfrm>
            <a:off x="2872682" y="870804"/>
            <a:ext cx="62534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mux4to1_bh(D, S, Y);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输入端口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[1:0]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输入端口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Y;  //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输出端口及变量数据类型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024965" y="2441351"/>
            <a:ext cx="5297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always @(D, S) //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电路功能描述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过程语句</a:t>
            </a:r>
          </a:p>
          <a:p>
            <a:pPr lvl="0" indent="266700" algn="l">
              <a:defRPr/>
            </a:pPr>
            <a:r>
              <a:rPr lang="zh-CN" altLang="en-US" sz="20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0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(S == 2’b00)     Y = D[0];  </a:t>
            </a:r>
          </a:p>
          <a:p>
            <a:pPr lvl="0" indent="266700" algn="l">
              <a:defRPr/>
            </a:pPr>
            <a:r>
              <a: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0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else if </a:t>
            </a:r>
            <a:r>
              <a: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(S== 2’b01)  Y = D[1];</a:t>
            </a:r>
          </a:p>
          <a:p>
            <a:pPr lvl="0" indent="266700" algn="l">
              <a:defRPr/>
            </a:pPr>
            <a:r>
              <a:rPr lang="en-US" altLang="zh-CN" sz="20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if </a:t>
            </a:r>
            <a:r>
              <a: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(S== 2’b10)  Y = D[2];</a:t>
            </a:r>
          </a:p>
          <a:p>
            <a:pPr lvl="0" indent="266700" algn="l">
              <a:defRPr/>
            </a:pPr>
            <a:r>
              <a:rPr lang="en-US" altLang="zh-CN" sz="20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              </a:t>
            </a:r>
            <a:r>
              <a:rPr lang="en-US" altLang="zh-CN" sz="20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Y = D[3];</a:t>
            </a:r>
          </a:p>
        </p:txBody>
      </p:sp>
      <p:graphicFrame>
        <p:nvGraphicFramePr>
          <p:cNvPr id="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63281"/>
              </p:ext>
            </p:extLst>
          </p:nvPr>
        </p:nvGraphicFramePr>
        <p:xfrm>
          <a:off x="6304900" y="1749534"/>
          <a:ext cx="2839100" cy="3194685"/>
        </p:xfrm>
        <a:graphic>
          <a:graphicData uri="http://schemas.openxmlformats.org/drawingml/2006/table">
            <a:tbl>
              <a:tblPr/>
              <a:tblGrid>
                <a:gridCol w="728986">
                  <a:extLst>
                    <a:ext uri="{9D8B030D-6E8A-4147-A177-3AD203B41FA5}">
                      <a16:colId xmlns:a16="http://schemas.microsoft.com/office/drawing/2014/main" val="378376805"/>
                    </a:ext>
                  </a:extLst>
                </a:gridCol>
                <a:gridCol w="672910">
                  <a:extLst>
                    <a:ext uri="{9D8B030D-6E8A-4147-A177-3AD203B41FA5}">
                      <a16:colId xmlns:a16="http://schemas.microsoft.com/office/drawing/2014/main" val="3767429040"/>
                    </a:ext>
                  </a:extLst>
                </a:gridCol>
                <a:gridCol w="1437204">
                  <a:extLst>
                    <a:ext uri="{9D8B030D-6E8A-4147-A177-3AD203B41FA5}">
                      <a16:colId xmlns:a16="http://schemas.microsoft.com/office/drawing/2014/main" val="555967922"/>
                    </a:ext>
                  </a:extLst>
                </a:gridCol>
              </a:tblGrid>
              <a:tr h="5413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5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729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55651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 bwMode="auto">
          <a:xfrm>
            <a:off x="7182683" y="1308499"/>
            <a:ext cx="1944216" cy="349942"/>
          </a:xfrm>
          <a:prstGeom prst="wedgeRoundRectCallout">
            <a:avLst>
              <a:gd name="adj1" fmla="val -45544"/>
              <a:gd name="adj2" fmla="val 34432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24327" y="5494374"/>
            <a:ext cx="503609" cy="131900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49536" y="5494373"/>
            <a:ext cx="576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设计的电路</a:t>
            </a:r>
            <a:endParaRPr lang="zh-CN" altLang="en-US" sz="16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6803801" y="5795972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6090463" y="568115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039521" y="6093296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8055380" y="564311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804248" y="6597352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6445964" y="620632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57158" y="764084"/>
            <a:ext cx="1944216" cy="349942"/>
          </a:xfrm>
          <a:prstGeom prst="wedgeRoundRectCallout">
            <a:avLst>
              <a:gd name="adj1" fmla="val -45544"/>
              <a:gd name="adj2" fmla="val 34432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614598" y="6200747"/>
            <a:ext cx="1944216" cy="349942"/>
          </a:xfrm>
          <a:prstGeom prst="wedgeRoundRectCallout">
            <a:avLst>
              <a:gd name="adj1" fmla="val -60746"/>
              <a:gd name="adj2" fmla="val -5689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D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9869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9152" grpId="0"/>
      <p:bldP spid="389156" grpId="0"/>
      <p:bldP spid="2" grpId="0"/>
      <p:bldP spid="9" grpId="0" animBg="1"/>
      <p:bldP spid="9" grpId="1" animBg="1"/>
      <p:bldP spid="10" grpId="0" animBg="1"/>
      <p:bldP spid="11" grpId="0"/>
      <p:bldP spid="13" grpId="0"/>
      <p:bldP spid="15" grpId="0"/>
      <p:bldP spid="17" grpId="0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611188" y="1314029"/>
            <a:ext cx="8137525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是一种多分支条件选择语句，一般形式如下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case_expr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item_expr1: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statement1;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item_expr2: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statement2;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……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default: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default_statement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//default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语句可以省略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endcase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注意：当分支项中的语句是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多条语句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，必须在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最前面写上关键词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begin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，在最后写上关键词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，成为顺序语句块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另外，用关键词</a:t>
            </a:r>
            <a:r>
              <a:rPr kumimoji="1" lang="fr-F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fr-F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casez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表示含有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无关项</a:t>
            </a:r>
            <a:r>
              <a:rPr kumimoji="1" lang="fr-F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高阻</a:t>
            </a:r>
            <a:r>
              <a:rPr kumimoji="1" lang="fr-FR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z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情况。  </a:t>
            </a: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714348" y="214290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、多路分支语句（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6364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0"/>
            <a:ext cx="9144000" cy="1214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3461" y="3861060"/>
            <a:ext cx="3240468" cy="208257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71438" y="260350"/>
            <a:ext cx="90725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例：对具有使能端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数据选择器的行为进行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En=0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时，数据选择器工作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En=1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时，禁止工作，输出为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611450" y="1125538"/>
            <a:ext cx="712890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Module mux4to1_bh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 Narrow" panose="020B0606020202030204" pitchFamily="34" charset="0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(D, S, Y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);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input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[3:0]   D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，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[1:0]    S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；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dirty="0" smtClean="0">
                <a:solidFill>
                  <a:srgbClr val="000066"/>
                </a:solidFill>
                <a:ea typeface="楷体_GB2312" pitchFamily="49" charset="-122"/>
              </a:rPr>
              <a:t>   input </a:t>
            </a:r>
            <a:r>
              <a:rPr kumimoji="0" lang="en-US" altLang="zh-CN" sz="2200" b="0" dirty="0" err="1" smtClean="0">
                <a:solidFill>
                  <a:srgbClr val="000066"/>
                </a:solidFill>
                <a:ea typeface="楷体_GB2312" pitchFamily="49" charset="-122"/>
              </a:rPr>
              <a:t>En</a:t>
            </a:r>
            <a:r>
              <a:rPr kumimoji="0" lang="en-US" altLang="zh-CN" sz="2200" b="0" dirty="0" smtClean="0">
                <a:solidFill>
                  <a:srgbClr val="000066"/>
                </a:solidFill>
                <a:ea typeface="楷体_GB2312" pitchFamily="49" charset="-122"/>
              </a:rPr>
              <a:t>;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Y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；</a:t>
            </a:r>
          </a:p>
          <a:p>
            <a:pPr lvl="0"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always @(D, S,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)    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//2005 syntax</a:t>
            </a:r>
            <a:r>
              <a:rPr kumimoji="0" lang="en-US" altLang="zh-CN" sz="2000" b="0" dirty="0" smtClean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kumimoji="0" lang="zh-CN" altLang="en-US" sz="2000" b="0" dirty="0" smtClean="0">
                <a:solidFill>
                  <a:srgbClr val="FF0000"/>
                </a:solidFill>
                <a:ea typeface="楷体_GB2312" pitchFamily="49" charset="-122"/>
              </a:rPr>
              <a:t>过程</a:t>
            </a:r>
            <a:r>
              <a:rPr kumimoji="0" lang="zh-CN" altLang="en-US" sz="2000" b="0" dirty="0">
                <a:solidFill>
                  <a:srgbClr val="FF0000"/>
                </a:solidFill>
                <a:ea typeface="楷体_GB2312" pitchFamily="49" charset="-122"/>
              </a:rPr>
              <a:t>语句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if 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==1)   Y = 0;    //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=1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时，输出为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  else               //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=0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时，选择器工作</a:t>
            </a:r>
            <a:endParaRPr kumimoji="0" lang="zh-CN" altLang="fr-FR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dirty="0">
              <a:solidFill>
                <a:srgbClr val="000066"/>
              </a:solidFill>
              <a:ea typeface="楷体_GB2312" pitchFamily="49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>
            <a:off x="1043510" y="4149100"/>
            <a:ext cx="783513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4877"/>
              </p:ext>
            </p:extLst>
          </p:nvPr>
        </p:nvGraphicFramePr>
        <p:xfrm>
          <a:off x="6257309" y="2033353"/>
          <a:ext cx="2814637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3" name="图片" r:id="rId4" imgW="1623060" imgH="1805940" progId="Word.Picture.8">
                  <p:embed/>
                </p:oleObj>
              </mc:Choice>
              <mc:Fallback>
                <p:oleObj name="图片" r:id="rId4" imgW="1623060" imgH="18059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3"/>
                      <a:stretch>
                        <a:fillRect/>
                      </a:stretch>
                    </p:blipFill>
                    <p:spPr bwMode="auto">
                      <a:xfrm>
                        <a:off x="6257309" y="2033353"/>
                        <a:ext cx="2814637" cy="3179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27480" y="3779065"/>
            <a:ext cx="3318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>
              <a:defRPr/>
            </a:pPr>
            <a:r>
              <a:rPr lang="fr-FR" altLang="zh-CN" sz="2400" b="0" dirty="0">
                <a:solidFill>
                  <a:srgbClr val="FF00FF"/>
                </a:solidFill>
                <a:ea typeface="楷体_GB2312" pitchFamily="49" charset="-122"/>
              </a:rPr>
              <a:t>case (S) </a:t>
            </a: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       2’</a:t>
            </a:r>
            <a:r>
              <a:rPr lang="fr-FR" altLang="zh-CN" sz="2400" b="0" dirty="0">
                <a:solidFill>
                  <a:srgbClr val="FF00FF"/>
                </a:solidFill>
                <a:ea typeface="楷体_GB2312" pitchFamily="49" charset="-122"/>
              </a:rPr>
              <a:t>d</a:t>
            </a: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0: Y = </a:t>
            </a:r>
            <a:r>
              <a:rPr lang="fr-FR" altLang="zh-CN" sz="2400" b="0" dirty="0">
                <a:solidFill>
                  <a:srgbClr val="FF00FF"/>
                </a:solidFill>
                <a:ea typeface="楷体_GB2312" pitchFamily="49" charset="-122"/>
              </a:rPr>
              <a:t>D[0];</a:t>
            </a: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       2’</a:t>
            </a:r>
            <a:r>
              <a:rPr lang="fr-FR" altLang="zh-CN" sz="2400" b="0" dirty="0">
                <a:solidFill>
                  <a:srgbClr val="FF00FF"/>
                </a:solidFill>
                <a:ea typeface="楷体_GB2312" pitchFamily="49" charset="-122"/>
              </a:rPr>
              <a:t>d</a:t>
            </a: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1: Y = D[1];</a:t>
            </a: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       2’</a:t>
            </a:r>
            <a:r>
              <a:rPr lang="fr-FR" altLang="zh-CN" sz="2400" b="0" dirty="0">
                <a:solidFill>
                  <a:srgbClr val="FF00FF"/>
                </a:solidFill>
                <a:ea typeface="楷体_GB2312" pitchFamily="49" charset="-122"/>
              </a:rPr>
              <a:t>d</a:t>
            </a:r>
            <a:r>
              <a:rPr lang="fr-FR" altLang="zh-CN" sz="2400" b="0" dirty="0">
                <a:solidFill>
                  <a:srgbClr val="000066"/>
                </a:solidFill>
                <a:ea typeface="楷体_GB2312" pitchFamily="49" charset="-122"/>
              </a:rPr>
              <a:t>2: Y = D[2];</a:t>
            </a:r>
            <a:endParaRPr lang="en-US" altLang="zh-CN" sz="2400" b="0" dirty="0">
              <a:solidFill>
                <a:srgbClr val="000066"/>
              </a:solidFill>
              <a:ea typeface="楷体_GB2312" pitchFamily="49" charset="-122"/>
            </a:endParaRPr>
          </a:p>
          <a:p>
            <a:pPr lvl="0" indent="266700" algn="l">
              <a:defRPr/>
            </a:pPr>
            <a:r>
              <a:rPr lang="en-US" altLang="zh-CN" sz="2400" b="0" dirty="0">
                <a:solidFill>
                  <a:srgbClr val="000066"/>
                </a:solidFill>
                <a:ea typeface="楷体_GB2312" pitchFamily="49" charset="-122"/>
              </a:rPr>
              <a:t>       2’</a:t>
            </a:r>
            <a:r>
              <a:rPr lang="en-US" altLang="zh-CN" sz="2400" b="0" dirty="0">
                <a:solidFill>
                  <a:srgbClr val="FF00FF"/>
                </a:solidFill>
                <a:ea typeface="楷体_GB2312" pitchFamily="49" charset="-122"/>
              </a:rPr>
              <a:t>d</a:t>
            </a:r>
            <a:r>
              <a:rPr lang="en-US" altLang="zh-CN" sz="2400" b="0" dirty="0">
                <a:solidFill>
                  <a:srgbClr val="000066"/>
                </a:solidFill>
                <a:ea typeface="楷体_GB2312" pitchFamily="49" charset="-122"/>
              </a:rPr>
              <a:t>3: Y = </a:t>
            </a:r>
            <a:r>
              <a:rPr lang="en-US" altLang="zh-CN" sz="2400" b="0" dirty="0">
                <a:solidFill>
                  <a:srgbClr val="FF00FF"/>
                </a:solidFill>
                <a:ea typeface="楷体_GB2312" pitchFamily="49" charset="-122"/>
              </a:rPr>
              <a:t>D[3];</a:t>
            </a:r>
          </a:p>
          <a:p>
            <a:pPr lvl="0" indent="266700" algn="l">
              <a:defRPr/>
            </a:pPr>
            <a:r>
              <a:rPr lang="en-US" altLang="zh-CN" sz="2400" b="0" dirty="0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en-US" altLang="zh-CN" sz="2400" b="0" dirty="0" err="1">
                <a:solidFill>
                  <a:srgbClr val="FF00FF"/>
                </a:solidFill>
                <a:ea typeface="楷体_GB2312" pitchFamily="49" charset="-122"/>
              </a:rPr>
              <a:t>endcase</a:t>
            </a:r>
            <a:endParaRPr lang="en-US" altLang="zh-CN" sz="2400" b="0" dirty="0">
              <a:solidFill>
                <a:srgbClr val="FF00FF"/>
              </a:solidFill>
              <a:ea typeface="楷体_GB2312" pitchFamily="49" charset="-122"/>
            </a:endParaRPr>
          </a:p>
        </p:txBody>
      </p:sp>
      <p:graphicFrame>
        <p:nvGraphicFramePr>
          <p:cNvPr id="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64655"/>
              </p:ext>
            </p:extLst>
          </p:nvPr>
        </p:nvGraphicFramePr>
        <p:xfrm>
          <a:off x="971600" y="2142412"/>
          <a:ext cx="2839100" cy="2913063"/>
        </p:xfrm>
        <a:graphic>
          <a:graphicData uri="http://schemas.openxmlformats.org/drawingml/2006/table">
            <a:tbl>
              <a:tblPr/>
              <a:tblGrid>
                <a:gridCol w="728986">
                  <a:extLst>
                    <a:ext uri="{9D8B030D-6E8A-4147-A177-3AD203B41FA5}">
                      <a16:colId xmlns:a16="http://schemas.microsoft.com/office/drawing/2014/main" val="378376805"/>
                    </a:ext>
                  </a:extLst>
                </a:gridCol>
                <a:gridCol w="672910">
                  <a:extLst>
                    <a:ext uri="{9D8B030D-6E8A-4147-A177-3AD203B41FA5}">
                      <a16:colId xmlns:a16="http://schemas.microsoft.com/office/drawing/2014/main" val="3767429040"/>
                    </a:ext>
                  </a:extLst>
                </a:gridCol>
                <a:gridCol w="1437204">
                  <a:extLst>
                    <a:ext uri="{9D8B030D-6E8A-4147-A177-3AD203B41FA5}">
                      <a16:colId xmlns:a16="http://schemas.microsoft.com/office/drawing/2014/main" val="555967922"/>
                    </a:ext>
                  </a:extLst>
                </a:gridCol>
              </a:tblGrid>
              <a:tr h="5413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选择输入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9995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62678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5306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5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7294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55651"/>
                  </a:ext>
                </a:extLst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 bwMode="auto">
          <a:xfrm>
            <a:off x="1979713" y="1313221"/>
            <a:ext cx="1944216" cy="426368"/>
          </a:xfrm>
          <a:prstGeom prst="wedgeRoundRectCallout">
            <a:avLst>
              <a:gd name="adj1" fmla="val -41743"/>
              <a:gd name="adj2" fmla="val 3205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S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1862526" y="5522912"/>
            <a:ext cx="1944216" cy="426368"/>
          </a:xfrm>
          <a:prstGeom prst="wedgeRoundRectCallout">
            <a:avLst>
              <a:gd name="adj1" fmla="val 7189"/>
              <a:gd name="adj2" fmla="val -1820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D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208542" y="515719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55695" y="515719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设计的电路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488462" y="557994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>
          <a:xfrm>
            <a:off x="4275430" y="590536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868198" y="602128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5884057" y="557110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488909" y="638132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4297810" y="505468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5561992" y="4902348"/>
            <a:ext cx="16786" cy="28290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4895655" y="490234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文本框 31"/>
          <p:cNvSpPr txBox="1"/>
          <p:nvPr/>
        </p:nvSpPr>
        <p:spPr>
          <a:xfrm>
            <a:off x="4471991" y="4533126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使能线</a:t>
            </a:r>
            <a:r>
              <a:rPr lang="en-US" altLang="zh-CN" dirty="0" err="1" smtClean="0">
                <a:solidFill>
                  <a:srgbClr val="FF0000"/>
                </a:solidFill>
              </a:rPr>
              <a:t>En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425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1107" grpId="0"/>
      <p:bldP spid="2" grpId="0"/>
      <p:bldP spid="10" grpId="0" animBg="1"/>
      <p:bldP spid="10" grpId="1" animBg="1"/>
      <p:bldP spid="11" grpId="0" animBg="1"/>
      <p:bldP spid="11" grpId="1" animBg="1"/>
      <p:bldP spid="20" grpId="0" animBg="1"/>
      <p:bldP spid="21" grpId="0"/>
      <p:bldP spid="23" grpId="0"/>
      <p:bldP spid="25" grpId="0"/>
      <p:bldP spid="27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395536" y="2492834"/>
            <a:ext cx="5419004" cy="223231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34156" y="1084034"/>
            <a:ext cx="8712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priority(W, Y)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[1:0]  Y;</a:t>
            </a:r>
          </a:p>
          <a:p>
            <a:pPr lvl="0"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defRPr/>
            </a:pPr>
            <a:endParaRPr kumimoji="0" lang="fr-FR" altLang="zh-CN" b="0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defRPr/>
            </a:pPr>
            <a:endParaRPr kumimoji="0" lang="fr-FR" altLang="zh-CN" b="0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defRPr/>
            </a:pPr>
            <a:endParaRPr kumimoji="0" lang="fr-FR" altLang="zh-CN" b="0" dirty="0">
              <a:solidFill>
                <a:srgbClr val="000066"/>
              </a:solidFill>
              <a:ea typeface="楷体_GB2312" pitchFamily="49" charset="-122"/>
            </a:endParaRPr>
          </a:p>
          <a:p>
            <a:pPr lvl="0">
              <a:defRPr/>
            </a:pP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defRPr/>
            </a:pP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default:  </a:t>
            </a: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Y=1’</a:t>
            </a: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z</a:t>
            </a:r>
            <a:r>
              <a:rPr kumimoji="0" lang="zh-CN" alt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fr-FR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lvl="0">
              <a:defRPr/>
            </a:pP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0" lang="zh-CN" alt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无效时</a:t>
            </a:r>
            <a:r>
              <a:rPr kumimoji="0" lang="fr-F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Y</a:t>
            </a:r>
            <a:r>
              <a:rPr kumimoji="0" lang="zh-CN" alt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为高阻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endcase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357158" y="-6369"/>
            <a:ext cx="85328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例：对基本的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线优先编码器的行为进行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描述。 </a:t>
            </a: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395536" y="3284984"/>
            <a:ext cx="1079500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31264" y="1266125"/>
            <a:ext cx="1224170" cy="140476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580140" y="1467695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>
            <a:off x="5580140" y="177277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>
            <a:off x="5580140" y="206081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5580140" y="242086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7355434" y="177277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7355434" y="213282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-324544" y="2488828"/>
            <a:ext cx="5994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always @(W)            //</a:t>
            </a:r>
            <a:r>
              <a:rPr lang="zh-CN" altLang="en-US" sz="2400" b="0" dirty="0">
                <a:solidFill>
                  <a:srgbClr val="FF0000"/>
                </a:solidFill>
                <a:ea typeface="楷体_GB2312" pitchFamily="49" charset="-122"/>
              </a:rPr>
              <a:t>过程语句</a:t>
            </a:r>
            <a:endParaRPr lang="en-US" altLang="zh-CN" sz="2400" b="0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266700" algn="l">
              <a:defRPr/>
            </a:pPr>
            <a:r>
              <a:rPr lang="en-US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case</a:t>
            </a:r>
            <a:r>
              <a:rPr lang="en-US" altLang="zh-CN" sz="2400" b="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(W) </a:t>
            </a:r>
            <a:r>
              <a:rPr lang="en-US" altLang="zh-CN" sz="2400" b="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b="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有无关项时用</a:t>
            </a:r>
            <a:r>
              <a:rPr lang="en-US" altLang="zh-CN" b="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casex</a:t>
            </a:r>
            <a:r>
              <a:rPr lang="zh-CN" altLang="en-US" b="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（）语句</a:t>
            </a:r>
            <a:endParaRPr lang="en-US" altLang="zh-CN" b="0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266700" algn="l">
              <a:defRPr/>
            </a:pPr>
            <a:r>
              <a:rPr lang="en-US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lang="en-US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xxx</a:t>
            </a:r>
            <a:r>
              <a:rPr lang="en-US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  Y = 3;  </a:t>
            </a:r>
            <a:endParaRPr lang="zh-CN" altLang="fr-FR" sz="2400" b="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lang="fr-FR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01xx:  Y = 2; </a:t>
            </a: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lang="fr-FR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001x:  Y = 1; </a:t>
            </a:r>
          </a:p>
          <a:p>
            <a:pPr lvl="0" indent="266700" algn="l">
              <a:defRPr/>
            </a:pP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4’</a:t>
            </a:r>
            <a:r>
              <a:rPr lang="fr-FR" altLang="zh-CN" sz="2400" b="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fr-FR" altLang="zh-CN" sz="2400" b="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0001:  Y =0</a:t>
            </a:r>
            <a:r>
              <a:rPr lang="fr-FR" altLang="zh-CN" sz="2400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endParaRPr lang="zh-CN" altLang="en-US" sz="2400" dirty="0"/>
          </a:p>
        </p:txBody>
      </p:sp>
      <p:graphicFrame>
        <p:nvGraphicFramePr>
          <p:cNvPr id="1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08989"/>
              </p:ext>
            </p:extLst>
          </p:nvPr>
        </p:nvGraphicFramePr>
        <p:xfrm>
          <a:off x="5508131" y="0"/>
          <a:ext cx="3548295" cy="3024189"/>
        </p:xfrm>
        <a:graphic>
          <a:graphicData uri="http://schemas.openxmlformats.org/drawingml/2006/table">
            <a:tbl>
              <a:tblPr/>
              <a:tblGrid>
                <a:gridCol w="576037">
                  <a:extLst>
                    <a:ext uri="{9D8B030D-6E8A-4147-A177-3AD203B41FA5}">
                      <a16:colId xmlns:a16="http://schemas.microsoft.com/office/drawing/2014/main" val="365457936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4792347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94543316"/>
                    </a:ext>
                  </a:extLst>
                </a:gridCol>
                <a:gridCol w="536859">
                  <a:extLst>
                    <a:ext uri="{9D8B030D-6E8A-4147-A177-3AD203B41FA5}">
                      <a16:colId xmlns:a16="http://schemas.microsoft.com/office/drawing/2014/main" val="60428282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688892387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300365818"/>
                    </a:ext>
                  </a:extLst>
                </a:gridCol>
              </a:tblGrid>
              <a:tr h="481013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入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867809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80757"/>
                  </a:ext>
                </a:extLst>
              </a:tr>
              <a:tr h="492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85777"/>
                  </a:ext>
                </a:extLst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88521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6277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266700" algn="l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06962"/>
                  </a:ext>
                </a:extLst>
              </a:tr>
            </a:tbl>
          </a:graphicData>
        </a:graphic>
      </p:graphicFrame>
      <p:sp>
        <p:nvSpPr>
          <p:cNvPr id="16" name="圆角矩形标注 15"/>
          <p:cNvSpPr/>
          <p:nvPr/>
        </p:nvSpPr>
        <p:spPr bwMode="auto">
          <a:xfrm>
            <a:off x="7200063" y="3573864"/>
            <a:ext cx="1944216" cy="426368"/>
          </a:xfrm>
          <a:prstGeom prst="wedgeRoundRectCallout">
            <a:avLst>
              <a:gd name="adj1" fmla="val 10514"/>
              <a:gd name="adj2" fmla="val -66516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Y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4769931" y="3754410"/>
            <a:ext cx="1944216" cy="426368"/>
          </a:xfrm>
          <a:prstGeom prst="wedgeRoundRectCallout">
            <a:avLst>
              <a:gd name="adj1" fmla="val 64672"/>
              <a:gd name="adj2" fmla="val -6976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对应于总线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W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42703" y="443711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856" y="443711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设计的电路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822623" y="530120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590750" y="48598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7202359" y="530120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7252209" y="4859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9931" y="16401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67039" y="177277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3930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30085" grpId="0"/>
      <p:bldP spid="3" grpId="0"/>
      <p:bldP spid="16" grpId="0" animBg="1"/>
      <p:bldP spid="17" grpId="0" animBg="1"/>
      <p:bldP spid="18" grpId="0" animBg="1"/>
      <p:bldP spid="19" grpId="0"/>
      <p:bldP spid="21" grpId="0"/>
      <p:bldP spid="25" grpId="0"/>
      <p:bldP spid="26" grpId="0"/>
      <p:bldP spid="26" grpId="1"/>
      <p:bldP spid="27" grpId="0"/>
      <p:bldP spid="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827584" y="1196752"/>
            <a:ext cx="824440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下周三收作业。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第四章习题答案已经上传到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4.5.1, 4.5.2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4.6.2 , 4.6.6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90000"/>
              <a:buBlip>
                <a:blip r:embed="rId2"/>
              </a:buBlip>
              <a:defRPr/>
            </a:pPr>
            <a:r>
              <a:rPr lang="en-US" altLang="zh-CN" sz="3200" dirty="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4.6.9, 4.6.10</a:t>
            </a: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14500" y="73025"/>
            <a:ext cx="5689600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Home work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P218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3123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319059" y="1357298"/>
            <a:ext cx="8824941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一般形式如下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 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initial_assignment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condition;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step_assignment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statement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initial_assignment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为循环变量的初始值。</a:t>
            </a: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Condition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为循环的条件，若为真，执行过程赋值语句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statement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，若不成立，循环结束，执行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后面的语句。</a:t>
            </a: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step_assignment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为循环变量的步长，每次迭代后，循环变量将增加或减少一个步长。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857224" y="142852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339131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-62743" y="1124744"/>
            <a:ext cx="8748712" cy="55707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ecoder3to8_bh(</a:t>
            </a:r>
            <a:r>
              <a:rPr kumimoji="1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A,En,Y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input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[2:0]   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output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[7:0]   Y;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integer k;    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声明一个整型变量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k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always @(A,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声明过程的语句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Y = 8’b1111_1111;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设译码器输出的默认值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for(k = 0; k &lt;= 7; k = k+1)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下面的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语句循环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((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==1) &amp;&amp; (A== k) )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0;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时，根据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进行译码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1;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处理使能无效或输入无效的情况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59062" y="3033836"/>
            <a:ext cx="8713060" cy="295507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83418" y="3059458"/>
            <a:ext cx="8748712" cy="3262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begin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Y = 8’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1111_1111;  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设译码器输出的默认值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for(k = 0; k &lt;= 7; k = k+1)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下面的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if-else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语句循环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((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==1) &amp;&amp; (A== k) )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Y[k] = 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时，根据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进行译码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else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Y[k] = 1; 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处理使能无效或输入无效的情况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endParaRPr kumimoji="1" lang="en-US" altLang="zh-CN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357158" y="0"/>
            <a:ext cx="7993063" cy="66479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描述具有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高电平使能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线译码器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</a:p>
        </p:txBody>
      </p:sp>
      <p:sp>
        <p:nvSpPr>
          <p:cNvPr id="399377" name="Line 17"/>
          <p:cNvSpPr>
            <a:spLocks noChangeShapeType="1"/>
          </p:cNvSpPr>
          <p:nvPr/>
        </p:nvSpPr>
        <p:spPr bwMode="auto">
          <a:xfrm>
            <a:off x="1691990" y="4149100"/>
            <a:ext cx="3600110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83460" y="4293004"/>
            <a:ext cx="1571625" cy="1152107"/>
            <a:chOff x="431" y="2659"/>
            <a:chExt cx="990" cy="499"/>
          </a:xfrm>
        </p:grpSpPr>
        <p:sp>
          <p:nvSpPr>
            <p:cNvPr id="399379" name="AutoShape 19"/>
            <p:cNvSpPr>
              <a:spLocks/>
            </p:cNvSpPr>
            <p:nvPr/>
          </p:nvSpPr>
          <p:spPr bwMode="auto">
            <a:xfrm flipV="1">
              <a:off x="1202" y="2659"/>
              <a:ext cx="219" cy="499"/>
            </a:xfrm>
            <a:prstGeom prst="leftBrace">
              <a:avLst>
                <a:gd name="adj1" fmla="val 189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380" name="Rectangle 20"/>
            <p:cNvSpPr>
              <a:spLocks noChangeArrowheads="1"/>
            </p:cNvSpPr>
            <p:nvPr/>
          </p:nvSpPr>
          <p:spPr bwMode="auto">
            <a:xfrm>
              <a:off x="431" y="2795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循环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8</a:t>
              </a: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次</a:t>
              </a:r>
            </a:p>
          </p:txBody>
        </p:sp>
      </p:grp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-71878" y="27746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139964" y="3644971"/>
            <a:ext cx="864120" cy="1872261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707904" y="407703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3707904" y="450909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3707904" y="494115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004084" y="443708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5004084" y="422105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5004084" y="515718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004084" y="4869141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5004084" y="465311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5004084" y="537321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5004084" y="4005022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5004084" y="3788944"/>
            <a:ext cx="4066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endCxn id="9" idx="0"/>
          </p:cNvCxnSpPr>
          <p:nvPr/>
        </p:nvCxnSpPr>
        <p:spPr bwMode="auto">
          <a:xfrm>
            <a:off x="4572024" y="3326625"/>
            <a:ext cx="0" cy="318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>
            <a:off x="4186559" y="3348030"/>
            <a:ext cx="38546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3729988" y="322143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En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8" y="80258"/>
            <a:ext cx="4896102" cy="287796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5652150" y="116540"/>
            <a:ext cx="0" cy="28083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7440790" y="3717032"/>
            <a:ext cx="648072" cy="15841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87943" y="3717032"/>
            <a:ext cx="576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设计的电路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720710" y="413978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6549199" y="370774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使能</a:t>
            </a:r>
            <a:r>
              <a:rPr lang="en-US" altLang="zh-CN" dirty="0" err="1" smtClean="0">
                <a:solidFill>
                  <a:srgbClr val="FF0000"/>
                </a:solidFill>
              </a:rPr>
              <a:t>En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8100446" y="458112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8116305" y="413094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721157" y="4941168"/>
            <a:ext cx="72008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/>
          <p:cNvSpPr txBox="1"/>
          <p:nvPr/>
        </p:nvSpPr>
        <p:spPr>
          <a:xfrm>
            <a:off x="6358064" y="455014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36096" y="42838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15816" y="422108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94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9365" grpId="0"/>
      <p:bldP spid="399365" grpId="1"/>
      <p:bldP spid="9" grpId="0" animBg="1"/>
      <p:bldP spid="9" grpId="1" animBg="1"/>
      <p:bldP spid="32" grpId="0"/>
      <p:bldP spid="32" grpId="1"/>
      <p:bldP spid="31" grpId="0" animBg="1"/>
      <p:bldP spid="31" grpId="1" animBg="1"/>
      <p:bldP spid="33" grpId="0"/>
      <p:bldP spid="33" grpId="1"/>
      <p:bldP spid="35" grpId="0"/>
      <p:bldP spid="35" grpId="1"/>
      <p:bldP spid="37" grpId="0"/>
      <p:bldP spid="37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116013" y="4930776"/>
            <a:ext cx="7777162" cy="802544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59540" y="2428826"/>
            <a:ext cx="3888540" cy="46104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1042988" y="1257767"/>
            <a:ext cx="48077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mux2x1_df (A,B,SEL,L);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A, B, SEL;</a:t>
            </a:r>
          </a:p>
          <a:p>
            <a:pPr lvl="0">
              <a:defRPr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output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strike="sngStrike" dirty="0" smtClean="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trike="sngStrike" dirty="0">
                <a:solidFill>
                  <a:srgbClr val="000066"/>
                </a:solidFill>
                <a:ea typeface="楷体_GB2312" pitchFamily="49" charset="-122"/>
              </a:rPr>
              <a:t>wire</a:t>
            </a:r>
            <a:r>
              <a:rPr lang="zh-CN" altLang="en-US" strike="sngStrike" dirty="0" smtClean="0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 L = SEL ?  B:A;</a:t>
            </a:r>
            <a:endParaRPr kumimoji="1" lang="en-US" altLang="zh-CN" sz="2400" b="1" i="0" u="sng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571472" y="142852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例：用条件运算符描述了一个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的数据选择器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660400" y="3213100"/>
            <a:ext cx="848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在连续赋值语句中，如果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，则输出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；否则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11188" y="3776614"/>
            <a:ext cx="82819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mux2x1_df (A,B,SEL,L);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A,B,SEL;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output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L;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always  @( D1,D0,S )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always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语句和条件运算符建模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S ? D1 : D0;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</a:t>
            </a:r>
          </a:p>
        </p:txBody>
      </p:sp>
      <p:sp>
        <p:nvSpPr>
          <p:cNvPr id="413705" name="Line 9"/>
          <p:cNvSpPr>
            <a:spLocks noChangeShapeType="1"/>
          </p:cNvSpPr>
          <p:nvPr/>
        </p:nvSpPr>
        <p:spPr bwMode="auto">
          <a:xfrm>
            <a:off x="1619250" y="2781300"/>
            <a:ext cx="3024188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3706" name="Line 10"/>
          <p:cNvSpPr>
            <a:spLocks noChangeShapeType="1"/>
          </p:cNvSpPr>
          <p:nvPr/>
        </p:nvSpPr>
        <p:spPr bwMode="auto">
          <a:xfrm>
            <a:off x="1116013" y="5300663"/>
            <a:ext cx="3024187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80" y="1484730"/>
            <a:ext cx="1793800" cy="15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4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3700" grpId="0"/>
      <p:bldP spid="413702" grpId="0"/>
      <p:bldP spid="4137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40" y="3933070"/>
            <a:ext cx="5544770" cy="158422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197758" y="2780910"/>
            <a:ext cx="69384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decoder_df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(A1,A0,E,Y);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A1,A0,E;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[3:0]   Y;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assign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Y[0] = ~(~A1 &amp; ~A0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assign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Y[1] = ~(~A1 &amp; 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assign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Y[2] = ~(A1 &amp; ~A0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assign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Y[3] = ~(A1 &amp; A0 &amp; ~E);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                        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51400" y="1340710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例：用数据流建模方法对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线译码器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的行为进行描述。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70" y="0"/>
            <a:ext cx="4153927" cy="2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26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642910" y="214290"/>
            <a:ext cx="532068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4.6.2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分模块、分层次的电路设计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1418" name="Rectangle 10"/>
          <p:cNvSpPr>
            <a:spLocks noChangeArrowheads="1"/>
          </p:cNvSpPr>
          <p:nvPr/>
        </p:nvSpPr>
        <p:spPr bwMode="auto">
          <a:xfrm>
            <a:off x="2484438" y="2996940"/>
            <a:ext cx="378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位全加器的层次结构框图</a:t>
            </a: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971550" y="1412875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分层次的电路设计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在电路设计中，将两个或多个模块组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合起来描述电路逻辑功能的设计方法。</a:t>
            </a: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1042988" y="2349500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设计方法：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自顶向下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自底向上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两种常用的设计方法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1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255388"/>
              </p:ext>
            </p:extLst>
          </p:nvPr>
        </p:nvGraphicFramePr>
        <p:xfrm>
          <a:off x="1259632" y="2956731"/>
          <a:ext cx="702415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2" name="图片" r:id="rId3" imgW="4227576" imgH="1953768" progId="Word.Picture.8">
                  <p:embed/>
                </p:oleObj>
              </mc:Choice>
              <mc:Fallback>
                <p:oleObj name="图片" r:id="rId3" imgW="4227576" imgH="1953768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56731"/>
                        <a:ext cx="7024150" cy="335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 bwMode="auto">
          <a:xfrm>
            <a:off x="6588224" y="3012356"/>
            <a:ext cx="1944216" cy="426368"/>
          </a:xfrm>
          <a:prstGeom prst="wedgeRoundRectCallout">
            <a:avLst>
              <a:gd name="adj1" fmla="val -102077"/>
              <a:gd name="adj2" fmla="val 12553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顶层模块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1835696" y="6178091"/>
            <a:ext cx="1944216" cy="426368"/>
          </a:xfrm>
          <a:prstGeom prst="wedgeRoundRectCallout">
            <a:avLst>
              <a:gd name="adj1" fmla="val -46019"/>
              <a:gd name="adj2" fmla="val -14741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底层模块</a:t>
            </a:r>
          </a:p>
        </p:txBody>
      </p:sp>
      <p:sp>
        <p:nvSpPr>
          <p:cNvPr id="10" name="圆角矩形标注 9"/>
          <p:cNvSpPr/>
          <p:nvPr/>
        </p:nvSpPr>
        <p:spPr bwMode="auto">
          <a:xfrm>
            <a:off x="4139952" y="6178091"/>
            <a:ext cx="1944216" cy="426368"/>
          </a:xfrm>
          <a:prstGeom prst="wedgeRoundRectCallout">
            <a:avLst>
              <a:gd name="adj1" fmla="val -108728"/>
              <a:gd name="adj2" fmla="val -1669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底层模块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204084" y="3773273"/>
            <a:ext cx="1616066" cy="426368"/>
          </a:xfrm>
          <a:prstGeom prst="wedgeRoundRectCallout">
            <a:avLst>
              <a:gd name="adj1" fmla="val -21315"/>
              <a:gd name="adj2" fmla="val 11903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中层模块</a:t>
            </a:r>
          </a:p>
        </p:txBody>
      </p:sp>
    </p:spTree>
    <p:extLst>
      <p:ext uri="{BB962C8B-B14F-4D97-AF65-F5344CB8AC3E}">
        <p14:creationId xmlns:p14="http://schemas.microsoft.com/office/powerpoint/2010/main" val="4284998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/>
      <p:bldP spid="401419" grpId="0"/>
      <p:bldP spid="401420" grpId="0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453230" y="3962772"/>
            <a:ext cx="5491416" cy="89769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1116013" y="2839989"/>
            <a:ext cx="42221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82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(S,C,A,B);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input A,B;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output S,C;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xor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and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,A,B);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02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02771"/>
              </p:ext>
            </p:extLst>
          </p:nvPr>
        </p:nvGraphicFramePr>
        <p:xfrm>
          <a:off x="3553515" y="332570"/>
          <a:ext cx="5590486" cy="234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0" name="图片" r:id="rId3" imgW="1669046" imgH="702916" progId="Word.Picture.8">
                  <p:embed/>
                </p:oleObj>
              </mc:Choice>
              <mc:Fallback>
                <p:oleObj name="图片" r:id="rId3" imgW="1669046" imgH="702916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32"/>
                      <a:stretch>
                        <a:fillRect/>
                      </a:stretch>
                    </p:blipFill>
                    <p:spPr bwMode="auto">
                      <a:xfrm>
                        <a:off x="3553515" y="332570"/>
                        <a:ext cx="5590486" cy="2342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51275" y="4038600"/>
            <a:ext cx="3457575" cy="792163"/>
            <a:chOff x="2154" y="2704"/>
            <a:chExt cx="2178" cy="499"/>
          </a:xfrm>
        </p:grpSpPr>
        <p:sp>
          <p:nvSpPr>
            <p:cNvPr id="402444" name="AutoShape 12"/>
            <p:cNvSpPr>
              <a:spLocks/>
            </p:cNvSpPr>
            <p:nvPr/>
          </p:nvSpPr>
          <p:spPr bwMode="auto">
            <a:xfrm flipH="1" flipV="1">
              <a:off x="2154" y="2704"/>
              <a:ext cx="219" cy="499"/>
            </a:xfrm>
            <a:prstGeom prst="leftBrace">
              <a:avLst>
                <a:gd name="adj1" fmla="val 18988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2472" y="2840"/>
              <a:ext cx="18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半加器的门级描述</a:t>
              </a:r>
            </a:p>
          </p:txBody>
        </p:sp>
      </p:grpSp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516561"/>
              </p:ext>
            </p:extLst>
          </p:nvPr>
        </p:nvGraphicFramePr>
        <p:xfrm>
          <a:off x="5148080" y="4955153"/>
          <a:ext cx="3388214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1" name="图片" r:id="rId5" imgW="2621483" imgH="873320" progId="Word.Picture.8">
                  <p:embed/>
                </p:oleObj>
              </mc:Choice>
              <mc:Fallback>
                <p:oleObj name="图片" r:id="rId5" imgW="2621483" imgH="87332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80" y="4955153"/>
                        <a:ext cx="3388214" cy="12160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 bwMode="auto">
          <a:xfrm>
            <a:off x="1187624" y="1639046"/>
            <a:ext cx="1944216" cy="426368"/>
          </a:xfrm>
          <a:prstGeom prst="wedgeRoundRectCallout">
            <a:avLst>
              <a:gd name="adj1" fmla="val 49945"/>
              <a:gd name="adj2" fmla="val 2511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底层模块</a:t>
            </a:r>
          </a:p>
        </p:txBody>
      </p:sp>
    </p:spTree>
    <p:extLst>
      <p:ext uri="{BB962C8B-B14F-4D97-AF65-F5344CB8AC3E}">
        <p14:creationId xmlns:p14="http://schemas.microsoft.com/office/powerpoint/2010/main" val="246171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243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55470" y="2564880"/>
            <a:ext cx="4246743" cy="108002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39750" y="1038215"/>
            <a:ext cx="49287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(S,CO,A,B,CI);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input A,B,CI;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output S,CO;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wire S1,D1,D2;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内部节点信号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HA1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,D1,A,B);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halfadder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HA2 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,D2,S1,CI);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or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g1(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,D2,D1);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3475" name="Line 19"/>
          <p:cNvSpPr>
            <a:spLocks noChangeShapeType="1"/>
          </p:cNvSpPr>
          <p:nvPr/>
        </p:nvSpPr>
        <p:spPr bwMode="auto">
          <a:xfrm>
            <a:off x="1330325" y="2924175"/>
            <a:ext cx="122396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6" name="Line 20"/>
          <p:cNvSpPr>
            <a:spLocks noChangeShapeType="1"/>
          </p:cNvSpPr>
          <p:nvPr/>
        </p:nvSpPr>
        <p:spPr bwMode="auto">
          <a:xfrm>
            <a:off x="1835150" y="1484313"/>
            <a:ext cx="1223963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7" name="Line 21"/>
          <p:cNvSpPr>
            <a:spLocks noChangeShapeType="1"/>
          </p:cNvSpPr>
          <p:nvPr/>
        </p:nvSpPr>
        <p:spPr bwMode="auto">
          <a:xfrm>
            <a:off x="1258888" y="3282950"/>
            <a:ext cx="1223962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8" name="Line 22"/>
          <p:cNvSpPr>
            <a:spLocks noChangeShapeType="1"/>
          </p:cNvSpPr>
          <p:nvPr/>
        </p:nvSpPr>
        <p:spPr bwMode="auto">
          <a:xfrm>
            <a:off x="3490913" y="2924175"/>
            <a:ext cx="1223962" cy="0"/>
          </a:xfrm>
          <a:prstGeom prst="line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79" name="Line 23"/>
          <p:cNvSpPr>
            <a:spLocks noChangeShapeType="1"/>
          </p:cNvSpPr>
          <p:nvPr/>
        </p:nvSpPr>
        <p:spPr bwMode="auto">
          <a:xfrm>
            <a:off x="3419475" y="3282950"/>
            <a:ext cx="1223963" cy="0"/>
          </a:xfrm>
          <a:prstGeom prst="line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80" name="Line 24"/>
          <p:cNvSpPr>
            <a:spLocks noChangeShapeType="1"/>
          </p:cNvSpPr>
          <p:nvPr/>
        </p:nvSpPr>
        <p:spPr bwMode="auto">
          <a:xfrm>
            <a:off x="3346450" y="1489075"/>
            <a:ext cx="1655763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932363" y="2636838"/>
            <a:ext cx="4032250" cy="1008062"/>
            <a:chOff x="3107" y="1661"/>
            <a:chExt cx="2540" cy="635"/>
          </a:xfrm>
        </p:grpSpPr>
        <p:sp>
          <p:nvSpPr>
            <p:cNvPr id="403482" name="AutoShape 26"/>
            <p:cNvSpPr>
              <a:spLocks/>
            </p:cNvSpPr>
            <p:nvPr/>
          </p:nvSpPr>
          <p:spPr bwMode="auto">
            <a:xfrm flipH="1" flipV="1">
              <a:off x="3107" y="1661"/>
              <a:ext cx="279" cy="635"/>
            </a:xfrm>
            <a:prstGeom prst="leftBrace">
              <a:avLst>
                <a:gd name="adj1" fmla="val 18967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83" name="Rectangle 27"/>
            <p:cNvSpPr>
              <a:spLocks noChangeArrowheads="1"/>
            </p:cNvSpPr>
            <p:nvPr/>
          </p:nvSpPr>
          <p:spPr bwMode="auto">
            <a:xfrm>
              <a:off x="3560" y="1888"/>
              <a:ext cx="20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全加器的描述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-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调用半加器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4298405"/>
            <a:ext cx="6380695" cy="1890235"/>
          </a:xfrm>
          <a:prstGeom prst="rect">
            <a:avLst/>
          </a:prstGeom>
        </p:spPr>
      </p:pic>
      <p:graphicFrame>
        <p:nvGraphicFramePr>
          <p:cNvPr id="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59877"/>
              </p:ext>
            </p:extLst>
          </p:nvPr>
        </p:nvGraphicFramePr>
        <p:xfrm>
          <a:off x="5487711" y="1043078"/>
          <a:ext cx="3388214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0" name="图片" r:id="rId4" imgW="2621483" imgH="873320" progId="Word.Picture.8">
                  <p:embed/>
                </p:oleObj>
              </mc:Choice>
              <mc:Fallback>
                <p:oleObj name="图片" r:id="rId4" imgW="2621483" imgH="87332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11" y="1043078"/>
                        <a:ext cx="3388214" cy="12160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804" y="5085230"/>
            <a:ext cx="2101958" cy="1162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68180" y="2309326"/>
            <a:ext cx="249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8288" algn="l">
              <a:defRPr/>
            </a:pP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halfadder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(S,C,A,B);</a:t>
            </a:r>
            <a:endParaRPr kumimoji="1"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252710" y="117612"/>
            <a:ext cx="1944216" cy="426368"/>
          </a:xfrm>
          <a:prstGeom prst="wedgeRoundRectCallout">
            <a:avLst>
              <a:gd name="adj1" fmla="val -22265"/>
              <a:gd name="adj2" fmla="val 1948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中层模块</a:t>
            </a: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592441" y="3804170"/>
            <a:ext cx="1944216" cy="426368"/>
          </a:xfrm>
          <a:prstGeom prst="wedgeRoundRectCallout">
            <a:avLst>
              <a:gd name="adj1" fmla="val -71198"/>
              <a:gd name="adj2" fmla="val -1885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底层模块</a:t>
            </a:r>
          </a:p>
        </p:txBody>
      </p:sp>
    </p:spTree>
    <p:extLst>
      <p:ext uri="{BB962C8B-B14F-4D97-AF65-F5344CB8AC3E}">
        <p14:creationId xmlns:p14="http://schemas.microsoft.com/office/powerpoint/2010/main" val="1202286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3460" grpId="0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683722" y="293025"/>
            <a:ext cx="7561050" cy="211135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3722" y="4673734"/>
            <a:ext cx="7489040" cy="122487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323410" y="2348850"/>
            <a:ext cx="536640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module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_4bit_adder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(S,C3,A,B,C_1);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[3:0] A,B;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input  C_1;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[3:0]   S;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output   C3;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wire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C0,C1,C2;  //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内部进位信号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fulladder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FA0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S[0],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C0,A[0],B[0],C_1),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S[1],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C1,A[1],B[1],C0),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FA2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S[2],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C2,A[2],B[2],C1), 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FA3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S[3],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C3,A[3],B[3],C2);</a:t>
            </a:r>
            <a:endParaRPr kumimoji="1" lang="en-US" altLang="zh-CN" sz="2000" b="1" i="0" u="sng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endmodule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</a:t>
            </a:r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>
            <a:off x="945710" y="5007109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2818960" y="5007109"/>
            <a:ext cx="2447925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584489" y="4782139"/>
            <a:ext cx="3170238" cy="1008062"/>
            <a:chOff x="3606" y="2341"/>
            <a:chExt cx="1997" cy="635"/>
          </a:xfrm>
        </p:grpSpPr>
        <p:sp>
          <p:nvSpPr>
            <p:cNvPr id="404489" name="AutoShape 9"/>
            <p:cNvSpPr>
              <a:spLocks/>
            </p:cNvSpPr>
            <p:nvPr/>
          </p:nvSpPr>
          <p:spPr bwMode="auto">
            <a:xfrm flipH="1" flipV="1">
              <a:off x="3606" y="2341"/>
              <a:ext cx="279" cy="635"/>
            </a:xfrm>
            <a:prstGeom prst="leftBrace">
              <a:avLst>
                <a:gd name="adj1" fmla="val 18967"/>
                <a:gd name="adj2" fmla="val 51213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969" y="2432"/>
              <a:ext cx="16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位全加器的描述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--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调用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位全加器</a:t>
              </a:r>
            </a:p>
          </p:txBody>
        </p:sp>
      </p:grp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34627"/>
              </p:ext>
            </p:extLst>
          </p:nvPr>
        </p:nvGraphicFramePr>
        <p:xfrm>
          <a:off x="1963401" y="381353"/>
          <a:ext cx="54943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54" name="图片" r:id="rId3" imgW="4392467" imgH="1585366" progId="Word.Picture.8">
                  <p:embed/>
                </p:oleObj>
              </mc:Choice>
              <mc:Fallback>
                <p:oleObj name="图片" r:id="rId3" imgW="4392467" imgH="1585366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401" y="381353"/>
                        <a:ext cx="5494338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0"/>
          <p:cNvSpPr>
            <a:spLocks noChangeShapeType="1"/>
          </p:cNvSpPr>
          <p:nvPr/>
        </p:nvSpPr>
        <p:spPr bwMode="auto">
          <a:xfrm rot="10800000" flipH="1" flipV="1">
            <a:off x="2915770" y="1340710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rot="10800000" flipH="1" flipV="1">
            <a:off x="4283960" y="1356002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rot="10800000" flipH="1" flipV="1">
            <a:off x="5724160" y="1356002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rot="10800000" flipH="1" flipV="1">
            <a:off x="7164360" y="1356001"/>
            <a:ext cx="5040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196" y="2420888"/>
            <a:ext cx="2804427" cy="15504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12160" y="3921871"/>
            <a:ext cx="2931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algn="l">
              <a:defRPr/>
            </a:pPr>
            <a:r>
              <a:rPr kumimoji="1"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fulladder</a:t>
            </a:r>
            <a:r>
              <a:rPr kumimoji="1"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(S,CO,A,B,CI);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04260" y="1642074"/>
            <a:ext cx="1944216" cy="426368"/>
          </a:xfrm>
          <a:prstGeom prst="wedgeRoundRectCallout">
            <a:avLst>
              <a:gd name="adj1" fmla="val 58021"/>
              <a:gd name="adj2" fmla="val 14719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顶层模块</a:t>
            </a:r>
          </a:p>
        </p:txBody>
      </p:sp>
    </p:spTree>
    <p:extLst>
      <p:ext uri="{BB962C8B-B14F-4D97-AF65-F5344CB8AC3E}">
        <p14:creationId xmlns:p14="http://schemas.microsoft.com/office/powerpoint/2010/main" val="171097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4485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571604" y="1500174"/>
            <a:ext cx="6220737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锁存器和触发器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643042" y="2714620"/>
            <a:ext cx="6094100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lvl="0" algn="l">
              <a:defRPr/>
            </a:pPr>
            <a:r>
              <a:rPr kumimoji="1" lang="en-US" altLang="zh-CN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Latches and Flip-Flops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684213" y="2249488"/>
            <a:ext cx="292735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5.1  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双稳态电路</a:t>
            </a: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684213" y="3041650"/>
            <a:ext cx="2633662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5.2  SR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</a:p>
        </p:txBody>
      </p:sp>
      <p:sp>
        <p:nvSpPr>
          <p:cNvPr id="364572" name="Rectangle 28"/>
          <p:cNvSpPr>
            <a:spLocks noChangeArrowheads="1"/>
          </p:cNvSpPr>
          <p:nvPr/>
        </p:nvSpPr>
        <p:spPr bwMode="auto">
          <a:xfrm>
            <a:off x="684213" y="4441825"/>
            <a:ext cx="70770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5.4  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触发器的电路结构和工作原理</a:t>
            </a:r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712788" y="5089525"/>
            <a:ext cx="4146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5.5  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触发器的逻辑功能</a:t>
            </a:r>
          </a:p>
        </p:txBody>
      </p:sp>
      <p:sp>
        <p:nvSpPr>
          <p:cNvPr id="364584" name="Rectangle 40"/>
          <p:cNvSpPr>
            <a:spLocks noChangeArrowheads="1"/>
          </p:cNvSpPr>
          <p:nvPr/>
        </p:nvSpPr>
        <p:spPr bwMode="auto">
          <a:xfrm>
            <a:off x="684213" y="3721100"/>
            <a:ext cx="240823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5.3  D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</a:p>
        </p:txBody>
      </p:sp>
      <p:sp>
        <p:nvSpPr>
          <p:cNvPr id="364585" name="Rectangle 41"/>
          <p:cNvSpPr>
            <a:spLocks noChangeArrowheads="1"/>
          </p:cNvSpPr>
          <p:nvPr/>
        </p:nvSpPr>
        <p:spPr bwMode="auto">
          <a:xfrm>
            <a:off x="755650" y="5734050"/>
            <a:ext cx="72294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28528" bIns="0" anchor="ctr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5.6  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kumimoji="1" lang="en-US" altLang="zh-CN" sz="3200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kumimoji="1"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HDL</a:t>
            </a:r>
            <a:r>
              <a:rPr kumimoji="1" lang="zh-CN" altLang="en-US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描述锁存器和触发器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331550" y="924071"/>
            <a:ext cx="547276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第五章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锁存器和触发器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24440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计算机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班和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班本周三晚上的实验调整到周五晚上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7:00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开始，地点：综合实验楼一的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楼的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306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307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实验室。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本周五晚上原定的答疑改到周六晚上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7:00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8:30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    地点：敬亭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320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教室。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标题 1" descr="蓝色面巾纸"/>
          <p:cNvSpPr>
            <a:spLocks/>
          </p:cNvSpPr>
          <p:nvPr/>
        </p:nvSpPr>
        <p:spPr bwMode="auto">
          <a:xfrm>
            <a:off x="1763688" y="44624"/>
            <a:ext cx="3744416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Notice</a:t>
            </a:r>
            <a:endParaRPr kumimoji="1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40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611560" y="4956662"/>
            <a:ext cx="7993062" cy="79270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59632" y="2148350"/>
            <a:ext cx="7632973" cy="165106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23528" y="784842"/>
            <a:ext cx="5508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、时序逻辑电路与锁存器、触发器：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505715" y="1412776"/>
            <a:ext cx="2351926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时序逻辑电路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857224" y="71414"/>
            <a:ext cx="212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概述</a:t>
            </a:r>
            <a:endParaRPr lang="en-GB" altLang="zh-CN" sz="32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715233" y="5017024"/>
            <a:ext cx="7921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触发器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是构成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时序逻辑电路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基本逻辑单元 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GB" altLang="zh-CN" sz="24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1115616" y="3813603"/>
            <a:ext cx="70567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结构特征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组合逻辑电路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存储电路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电路中存在反馈。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1259632" y="2071429"/>
            <a:ext cx="7776418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Verdana" panose="020B0604030504040204" pitchFamily="34" charset="0"/>
                <a:ea typeface="楷体_GB2312" pitchFamily="49" charset="-122"/>
              </a:rPr>
              <a:t>工作特征</a:t>
            </a:r>
            <a:r>
              <a:rPr lang="zh-CN" altLang="en-US" sz="2400" dirty="0">
                <a:solidFill>
                  <a:srgbClr val="000066"/>
                </a:solidFill>
                <a:latin typeface="Verdana" panose="020B0604030504040204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时序逻辑电路的工作特点是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任意时刻的输出状态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不仅与</a:t>
            </a:r>
            <a:r>
              <a:rPr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该电路当前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输入信号有关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，而且</a:t>
            </a:r>
            <a:r>
              <a:rPr lang="zh-CN" altLang="en-US" sz="24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此前的状态有关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5661248"/>
            <a:ext cx="842493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/>
              <a:t>Latches and Flip-Flops</a:t>
            </a:r>
            <a:r>
              <a:rPr lang="zh-CN" altLang="en-US" sz="2400" dirty="0">
                <a:latin typeface="Times New Roman"/>
              </a:rPr>
              <a:t>——</a:t>
            </a:r>
            <a:r>
              <a:rPr lang="zh-CN" altLang="en-US" sz="2400" dirty="0"/>
              <a:t> </a:t>
            </a:r>
            <a:r>
              <a:rPr lang="en-US" altLang="zh-CN" sz="2400" dirty="0"/>
              <a:t>The Basic Building Blocks of  most Sequential Circuits</a:t>
            </a:r>
            <a:r>
              <a:rPr lang="en-US" altLang="zh-CN" sz="2400" dirty="0" smtClean="0"/>
              <a:t>.         (</a:t>
            </a:r>
            <a:r>
              <a:rPr lang="zh-CN" altLang="en-US" sz="2400" dirty="0"/>
              <a:t>大多数时序电路的基本构件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95266" grpId="0" autoUpdateAnimBg="0"/>
      <p:bldP spid="395267" grpId="0" animBg="1" autoUpdateAnimBg="0"/>
      <p:bldP spid="395269" grpId="0"/>
      <p:bldP spid="395270" grpId="0" autoUpdateAnimBg="0"/>
      <p:bldP spid="39527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378717" y="2564904"/>
            <a:ext cx="4913363" cy="1481911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42910" y="214290"/>
            <a:ext cx="3348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锁存器与触发器</a:t>
            </a: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39552" y="1023031"/>
            <a:ext cx="8748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共同点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具有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两个稳定状态，一旦状态被确定，就能自行保持。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一个锁存器或触发器能存储一位二进制码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/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272311" y="2006432"/>
            <a:ext cx="219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不同点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：</a:t>
            </a: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19197" y="2585571"/>
            <a:ext cx="47879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锁存器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---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对脉冲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电平敏感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存储电路，在特定输入脉冲电平作用下改变状态。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92725" y="3321050"/>
            <a:ext cx="3635375" cy="1117600"/>
            <a:chOff x="3334" y="1902"/>
            <a:chExt cx="2268" cy="780"/>
          </a:xfrm>
        </p:grpSpPr>
        <p:graphicFrame>
          <p:nvGraphicFramePr>
            <p:cNvPr id="464906" name="Object 10"/>
            <p:cNvGraphicFramePr>
              <a:graphicFrameLocks noChangeAspect="1"/>
            </p:cNvGraphicFramePr>
            <p:nvPr/>
          </p:nvGraphicFramePr>
          <p:xfrm>
            <a:off x="3334" y="2356"/>
            <a:ext cx="224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26" name="图片" r:id="rId3" imgW="1643490" imgH="239992" progId="Word.Picture.8">
                    <p:embed/>
                  </p:oleObj>
                </mc:Choice>
                <mc:Fallback>
                  <p:oleObj name="图片" r:id="rId3" imgW="1643490" imgH="239992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356"/>
                          <a:ext cx="2245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7" name="Object 11"/>
            <p:cNvGraphicFramePr>
              <a:graphicFrameLocks noChangeAspect="1"/>
            </p:cNvGraphicFramePr>
            <p:nvPr/>
          </p:nvGraphicFramePr>
          <p:xfrm>
            <a:off x="3357" y="1902"/>
            <a:ext cx="224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27" name="图片" r:id="rId5" imgW="1643490" imgH="239992" progId="Word.Picture.8">
                    <p:embed/>
                  </p:oleObj>
                </mc:Choice>
                <mc:Fallback>
                  <p:oleObj name="图片" r:id="rId5" imgW="1643490" imgH="239992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1902"/>
                          <a:ext cx="2245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306647" y="4293096"/>
            <a:ext cx="8729849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Latches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（锁存器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 algn="l">
              <a:lnSpc>
                <a:spcPct val="130000"/>
              </a:lnSpc>
            </a:pPr>
            <a:r>
              <a:rPr lang="en-US" altLang="zh-CN" sz="2000" dirty="0"/>
              <a:t>Outputs change directly according to inputs(no enable)</a:t>
            </a:r>
          </a:p>
          <a:p>
            <a:pPr lvl="1" algn="l">
              <a:lnSpc>
                <a:spcPct val="130000"/>
              </a:lnSpc>
            </a:pPr>
            <a:r>
              <a:rPr lang="zh-CN" altLang="en-US" sz="1600" dirty="0"/>
              <a:t>根据输入，直接改变其输出（无使能端）</a:t>
            </a:r>
          </a:p>
          <a:p>
            <a:pPr lvl="1" algn="l">
              <a:lnSpc>
                <a:spcPct val="130000"/>
              </a:lnSpc>
            </a:pPr>
            <a:r>
              <a:rPr lang="en-US" altLang="zh-CN" sz="2000" dirty="0"/>
              <a:t>When there are enable pins, outputs change when enable asserted</a:t>
            </a:r>
          </a:p>
          <a:p>
            <a:pPr lvl="1" algn="l">
              <a:lnSpc>
                <a:spcPct val="130000"/>
              </a:lnSpc>
            </a:pPr>
            <a:r>
              <a:rPr lang="zh-CN" altLang="en-US" sz="1600" dirty="0"/>
              <a:t>有使能端时，在使能信号的有效电平之内都可根据输入直接改变其输出状态</a:t>
            </a:r>
            <a:endParaRPr lang="en-US" altLang="zh-CN" sz="1600" dirty="0"/>
          </a:p>
        </p:txBody>
      </p:sp>
      <p:sp>
        <p:nvSpPr>
          <p:cNvPr id="11" name="圆角矩形标注 10"/>
          <p:cNvSpPr/>
          <p:nvPr/>
        </p:nvSpPr>
        <p:spPr bwMode="auto">
          <a:xfrm>
            <a:off x="6335895" y="2213380"/>
            <a:ext cx="1512168" cy="426368"/>
          </a:xfrm>
          <a:prstGeom prst="wedgeRoundRectCallout">
            <a:avLst>
              <a:gd name="adj1" fmla="val -18465"/>
              <a:gd name="adj2" fmla="val 2966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电平信号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64901" grpId="0"/>
      <p:bldP spid="464902" grpId="0"/>
      <p:bldP spid="4649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783383" y="1249170"/>
            <a:ext cx="4914105" cy="1315734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42910" y="214290"/>
            <a:ext cx="3348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锁存器与触发器</a:t>
            </a: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1835696" y="1221206"/>
            <a:ext cx="49672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触发器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---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楷体_GB2312" pitchFamily="49" charset="-122"/>
              </a:rPr>
              <a:t>对脉冲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边沿敏感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的存储电路，在时钟脉冲的</a:t>
            </a:r>
            <a:r>
              <a:rPr lang="zh-CN" altLang="en-US" sz="2400" dirty="0">
                <a:solidFill>
                  <a:srgbClr val="FF00FF"/>
                </a:solidFill>
                <a:latin typeface="Tahoma" panose="020B0604030504040204" pitchFamily="34" charset="0"/>
                <a:ea typeface="楷体_GB2312" pitchFamily="49" charset="-122"/>
              </a:rPr>
              <a:t>上升沿或下降沿</a:t>
            </a:r>
            <a:r>
              <a:rPr lang="zh-CN" altLang="en-US" sz="24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的变化瞬间改变状态。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95736" y="2877094"/>
            <a:ext cx="3419475" cy="1195387"/>
            <a:chOff x="3424" y="2898"/>
            <a:chExt cx="2154" cy="753"/>
          </a:xfrm>
        </p:grpSpPr>
        <p:sp>
          <p:nvSpPr>
            <p:cNvPr id="464909" name="Rectangle 13"/>
            <p:cNvSpPr>
              <a:spLocks noChangeArrowheads="1"/>
            </p:cNvSpPr>
            <p:nvPr/>
          </p:nvSpPr>
          <p:spPr bwMode="auto">
            <a:xfrm>
              <a:off x="3424" y="291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Verdana" panose="020B0604030504040204" pitchFamily="34" charset="0"/>
              </a:endParaRPr>
            </a:p>
          </p:txBody>
        </p:sp>
        <p:sp>
          <p:nvSpPr>
            <p:cNvPr id="464910" name="Freeform 14"/>
            <p:cNvSpPr>
              <a:spLocks/>
            </p:cNvSpPr>
            <p:nvPr/>
          </p:nvSpPr>
          <p:spPr bwMode="auto">
            <a:xfrm>
              <a:off x="3637" y="2898"/>
              <a:ext cx="1941" cy="259"/>
            </a:xfrm>
            <a:custGeom>
              <a:avLst/>
              <a:gdLst>
                <a:gd name="T0" fmla="*/ 0 w 1941"/>
                <a:gd name="T1" fmla="*/ 259 h 259"/>
                <a:gd name="T2" fmla="*/ 254 w 1941"/>
                <a:gd name="T3" fmla="*/ 259 h 259"/>
                <a:gd name="T4" fmla="*/ 254 w 1941"/>
                <a:gd name="T5" fmla="*/ 4 h 259"/>
                <a:gd name="T6" fmla="*/ 536 w 1941"/>
                <a:gd name="T7" fmla="*/ 4 h 259"/>
                <a:gd name="T8" fmla="*/ 536 w 1941"/>
                <a:gd name="T9" fmla="*/ 251 h 259"/>
                <a:gd name="T10" fmla="*/ 822 w 1941"/>
                <a:gd name="T11" fmla="*/ 251 h 259"/>
                <a:gd name="T12" fmla="*/ 822 w 1941"/>
                <a:gd name="T13" fmla="*/ 4 h 259"/>
                <a:gd name="T14" fmla="*/ 1095 w 1941"/>
                <a:gd name="T15" fmla="*/ 4 h 259"/>
                <a:gd name="T16" fmla="*/ 1095 w 1941"/>
                <a:gd name="T17" fmla="*/ 251 h 259"/>
                <a:gd name="T18" fmla="*/ 1377 w 1941"/>
                <a:gd name="T19" fmla="*/ 251 h 259"/>
                <a:gd name="T20" fmla="*/ 1377 w 1941"/>
                <a:gd name="T21" fmla="*/ 0 h 259"/>
                <a:gd name="T22" fmla="*/ 1655 w 1941"/>
                <a:gd name="T23" fmla="*/ 0 h 259"/>
                <a:gd name="T24" fmla="*/ 1655 w 1941"/>
                <a:gd name="T25" fmla="*/ 251 h 259"/>
                <a:gd name="T26" fmla="*/ 1941 w 1941"/>
                <a:gd name="T27" fmla="*/ 2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1" h="259">
                  <a:moveTo>
                    <a:pt x="0" y="259"/>
                  </a:moveTo>
                  <a:lnTo>
                    <a:pt x="254" y="259"/>
                  </a:lnTo>
                  <a:lnTo>
                    <a:pt x="254" y="4"/>
                  </a:lnTo>
                  <a:lnTo>
                    <a:pt x="536" y="4"/>
                  </a:lnTo>
                  <a:lnTo>
                    <a:pt x="536" y="251"/>
                  </a:lnTo>
                  <a:lnTo>
                    <a:pt x="822" y="251"/>
                  </a:lnTo>
                  <a:lnTo>
                    <a:pt x="822" y="4"/>
                  </a:lnTo>
                  <a:lnTo>
                    <a:pt x="1095" y="4"/>
                  </a:lnTo>
                  <a:lnTo>
                    <a:pt x="1095" y="251"/>
                  </a:lnTo>
                  <a:lnTo>
                    <a:pt x="1377" y="251"/>
                  </a:lnTo>
                  <a:lnTo>
                    <a:pt x="1377" y="0"/>
                  </a:lnTo>
                  <a:lnTo>
                    <a:pt x="1655" y="0"/>
                  </a:lnTo>
                  <a:lnTo>
                    <a:pt x="1655" y="251"/>
                  </a:lnTo>
                  <a:lnTo>
                    <a:pt x="1941" y="25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1" name="Freeform 15"/>
            <p:cNvSpPr>
              <a:spLocks/>
            </p:cNvSpPr>
            <p:nvPr/>
          </p:nvSpPr>
          <p:spPr bwMode="auto">
            <a:xfrm>
              <a:off x="3871" y="2935"/>
              <a:ext cx="36" cy="121"/>
            </a:xfrm>
            <a:custGeom>
              <a:avLst/>
              <a:gdLst>
                <a:gd name="T0" fmla="*/ 16 w 36"/>
                <a:gd name="T1" fmla="*/ 0 h 121"/>
                <a:gd name="T2" fmla="*/ 0 w 36"/>
                <a:gd name="T3" fmla="*/ 121 h 121"/>
                <a:gd name="T4" fmla="*/ 36 w 36"/>
                <a:gd name="T5" fmla="*/ 121 h 121"/>
                <a:gd name="T6" fmla="*/ 16 w 3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1">
                  <a:moveTo>
                    <a:pt x="16" y="0"/>
                  </a:moveTo>
                  <a:lnTo>
                    <a:pt x="0" y="121"/>
                  </a:lnTo>
                  <a:lnTo>
                    <a:pt x="36" y="12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2" name="Freeform 16"/>
            <p:cNvSpPr>
              <a:spLocks/>
            </p:cNvSpPr>
            <p:nvPr/>
          </p:nvSpPr>
          <p:spPr bwMode="auto">
            <a:xfrm>
              <a:off x="3871" y="2935"/>
              <a:ext cx="36" cy="121"/>
            </a:xfrm>
            <a:custGeom>
              <a:avLst/>
              <a:gdLst>
                <a:gd name="T0" fmla="*/ 16 w 36"/>
                <a:gd name="T1" fmla="*/ 0 h 121"/>
                <a:gd name="T2" fmla="*/ 0 w 36"/>
                <a:gd name="T3" fmla="*/ 121 h 121"/>
                <a:gd name="T4" fmla="*/ 36 w 36"/>
                <a:gd name="T5" fmla="*/ 121 h 121"/>
                <a:gd name="T6" fmla="*/ 16 w 36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1">
                  <a:moveTo>
                    <a:pt x="16" y="0"/>
                  </a:moveTo>
                  <a:lnTo>
                    <a:pt x="0" y="121"/>
                  </a:lnTo>
                  <a:lnTo>
                    <a:pt x="36" y="121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3" name="Freeform 17"/>
            <p:cNvSpPr>
              <a:spLocks/>
            </p:cNvSpPr>
            <p:nvPr/>
          </p:nvSpPr>
          <p:spPr bwMode="auto">
            <a:xfrm>
              <a:off x="4439" y="2939"/>
              <a:ext cx="36" cy="117"/>
            </a:xfrm>
            <a:custGeom>
              <a:avLst/>
              <a:gdLst>
                <a:gd name="T0" fmla="*/ 20 w 36"/>
                <a:gd name="T1" fmla="*/ 0 h 117"/>
                <a:gd name="T2" fmla="*/ 0 w 36"/>
                <a:gd name="T3" fmla="*/ 117 h 117"/>
                <a:gd name="T4" fmla="*/ 36 w 36"/>
                <a:gd name="T5" fmla="*/ 117 h 117"/>
                <a:gd name="T6" fmla="*/ 20 w 36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17">
                  <a:moveTo>
                    <a:pt x="20" y="0"/>
                  </a:moveTo>
                  <a:lnTo>
                    <a:pt x="0" y="117"/>
                  </a:lnTo>
                  <a:lnTo>
                    <a:pt x="36" y="1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4" name="Freeform 18"/>
            <p:cNvSpPr>
              <a:spLocks/>
            </p:cNvSpPr>
            <p:nvPr/>
          </p:nvSpPr>
          <p:spPr bwMode="auto">
            <a:xfrm>
              <a:off x="4439" y="2939"/>
              <a:ext cx="36" cy="117"/>
            </a:xfrm>
            <a:custGeom>
              <a:avLst/>
              <a:gdLst>
                <a:gd name="T0" fmla="*/ 20 w 36"/>
                <a:gd name="T1" fmla="*/ 0 h 117"/>
                <a:gd name="T2" fmla="*/ 0 w 36"/>
                <a:gd name="T3" fmla="*/ 117 h 117"/>
                <a:gd name="T4" fmla="*/ 36 w 36"/>
                <a:gd name="T5" fmla="*/ 117 h 117"/>
                <a:gd name="T6" fmla="*/ 20 w 36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17">
                  <a:moveTo>
                    <a:pt x="20" y="0"/>
                  </a:moveTo>
                  <a:lnTo>
                    <a:pt x="0" y="117"/>
                  </a:lnTo>
                  <a:lnTo>
                    <a:pt x="36" y="117"/>
                  </a:lnTo>
                  <a:lnTo>
                    <a:pt x="20" y="0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5" name="Freeform 19"/>
            <p:cNvSpPr>
              <a:spLocks/>
            </p:cNvSpPr>
            <p:nvPr/>
          </p:nvSpPr>
          <p:spPr bwMode="auto">
            <a:xfrm>
              <a:off x="4994" y="2939"/>
              <a:ext cx="40" cy="117"/>
            </a:xfrm>
            <a:custGeom>
              <a:avLst/>
              <a:gdLst>
                <a:gd name="T0" fmla="*/ 20 w 40"/>
                <a:gd name="T1" fmla="*/ 0 h 117"/>
                <a:gd name="T2" fmla="*/ 0 w 40"/>
                <a:gd name="T3" fmla="*/ 117 h 117"/>
                <a:gd name="T4" fmla="*/ 40 w 40"/>
                <a:gd name="T5" fmla="*/ 117 h 117"/>
                <a:gd name="T6" fmla="*/ 20 w 40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17">
                  <a:moveTo>
                    <a:pt x="20" y="0"/>
                  </a:moveTo>
                  <a:lnTo>
                    <a:pt x="0" y="117"/>
                  </a:lnTo>
                  <a:lnTo>
                    <a:pt x="40" y="1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6" name="Freeform 20"/>
            <p:cNvSpPr>
              <a:spLocks/>
            </p:cNvSpPr>
            <p:nvPr/>
          </p:nvSpPr>
          <p:spPr bwMode="auto">
            <a:xfrm>
              <a:off x="4994" y="2939"/>
              <a:ext cx="40" cy="117"/>
            </a:xfrm>
            <a:custGeom>
              <a:avLst/>
              <a:gdLst>
                <a:gd name="T0" fmla="*/ 20 w 40"/>
                <a:gd name="T1" fmla="*/ 0 h 117"/>
                <a:gd name="T2" fmla="*/ 0 w 40"/>
                <a:gd name="T3" fmla="*/ 117 h 117"/>
                <a:gd name="T4" fmla="*/ 40 w 40"/>
                <a:gd name="T5" fmla="*/ 117 h 117"/>
                <a:gd name="T6" fmla="*/ 20 w 40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17">
                  <a:moveTo>
                    <a:pt x="20" y="0"/>
                  </a:moveTo>
                  <a:lnTo>
                    <a:pt x="0" y="117"/>
                  </a:lnTo>
                  <a:lnTo>
                    <a:pt x="40" y="117"/>
                  </a:lnTo>
                  <a:lnTo>
                    <a:pt x="20" y="0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7" name="Freeform 21"/>
            <p:cNvSpPr>
              <a:spLocks/>
            </p:cNvSpPr>
            <p:nvPr/>
          </p:nvSpPr>
          <p:spPr bwMode="auto">
            <a:xfrm>
              <a:off x="3637" y="3385"/>
              <a:ext cx="1941" cy="259"/>
            </a:xfrm>
            <a:custGeom>
              <a:avLst/>
              <a:gdLst>
                <a:gd name="T0" fmla="*/ 0 w 1941"/>
                <a:gd name="T1" fmla="*/ 259 h 259"/>
                <a:gd name="T2" fmla="*/ 254 w 1941"/>
                <a:gd name="T3" fmla="*/ 259 h 259"/>
                <a:gd name="T4" fmla="*/ 254 w 1941"/>
                <a:gd name="T5" fmla="*/ 4 h 259"/>
                <a:gd name="T6" fmla="*/ 536 w 1941"/>
                <a:gd name="T7" fmla="*/ 4 h 259"/>
                <a:gd name="T8" fmla="*/ 536 w 1941"/>
                <a:gd name="T9" fmla="*/ 251 h 259"/>
                <a:gd name="T10" fmla="*/ 822 w 1941"/>
                <a:gd name="T11" fmla="*/ 251 h 259"/>
                <a:gd name="T12" fmla="*/ 822 w 1941"/>
                <a:gd name="T13" fmla="*/ 4 h 259"/>
                <a:gd name="T14" fmla="*/ 1095 w 1941"/>
                <a:gd name="T15" fmla="*/ 4 h 259"/>
                <a:gd name="T16" fmla="*/ 1095 w 1941"/>
                <a:gd name="T17" fmla="*/ 251 h 259"/>
                <a:gd name="T18" fmla="*/ 1377 w 1941"/>
                <a:gd name="T19" fmla="*/ 251 h 259"/>
                <a:gd name="T20" fmla="*/ 1377 w 1941"/>
                <a:gd name="T21" fmla="*/ 0 h 259"/>
                <a:gd name="T22" fmla="*/ 1655 w 1941"/>
                <a:gd name="T23" fmla="*/ 0 h 259"/>
                <a:gd name="T24" fmla="*/ 1655 w 1941"/>
                <a:gd name="T25" fmla="*/ 251 h 259"/>
                <a:gd name="T26" fmla="*/ 1941 w 1941"/>
                <a:gd name="T27" fmla="*/ 2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1" h="259">
                  <a:moveTo>
                    <a:pt x="0" y="259"/>
                  </a:moveTo>
                  <a:lnTo>
                    <a:pt x="254" y="259"/>
                  </a:lnTo>
                  <a:lnTo>
                    <a:pt x="254" y="4"/>
                  </a:lnTo>
                  <a:lnTo>
                    <a:pt x="536" y="4"/>
                  </a:lnTo>
                  <a:lnTo>
                    <a:pt x="536" y="251"/>
                  </a:lnTo>
                  <a:lnTo>
                    <a:pt x="822" y="251"/>
                  </a:lnTo>
                  <a:lnTo>
                    <a:pt x="822" y="4"/>
                  </a:lnTo>
                  <a:lnTo>
                    <a:pt x="1095" y="4"/>
                  </a:lnTo>
                  <a:lnTo>
                    <a:pt x="1095" y="251"/>
                  </a:lnTo>
                  <a:lnTo>
                    <a:pt x="1377" y="251"/>
                  </a:lnTo>
                  <a:lnTo>
                    <a:pt x="1377" y="0"/>
                  </a:lnTo>
                  <a:lnTo>
                    <a:pt x="1655" y="0"/>
                  </a:lnTo>
                  <a:lnTo>
                    <a:pt x="1655" y="251"/>
                  </a:lnTo>
                  <a:lnTo>
                    <a:pt x="1941" y="251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8" name="Freeform 22"/>
            <p:cNvSpPr>
              <a:spLocks/>
            </p:cNvSpPr>
            <p:nvPr/>
          </p:nvSpPr>
          <p:spPr bwMode="auto">
            <a:xfrm>
              <a:off x="4153" y="3478"/>
              <a:ext cx="40" cy="117"/>
            </a:xfrm>
            <a:custGeom>
              <a:avLst/>
              <a:gdLst>
                <a:gd name="T0" fmla="*/ 20 w 40"/>
                <a:gd name="T1" fmla="*/ 117 h 117"/>
                <a:gd name="T2" fmla="*/ 0 w 40"/>
                <a:gd name="T3" fmla="*/ 0 h 117"/>
                <a:gd name="T4" fmla="*/ 40 w 40"/>
                <a:gd name="T5" fmla="*/ 0 h 117"/>
                <a:gd name="T6" fmla="*/ 20 w 40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17">
                  <a:moveTo>
                    <a:pt x="20" y="117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0" y="117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9" name="Freeform 23"/>
            <p:cNvSpPr>
              <a:spLocks/>
            </p:cNvSpPr>
            <p:nvPr/>
          </p:nvSpPr>
          <p:spPr bwMode="auto">
            <a:xfrm>
              <a:off x="4153" y="3478"/>
              <a:ext cx="40" cy="117"/>
            </a:xfrm>
            <a:custGeom>
              <a:avLst/>
              <a:gdLst>
                <a:gd name="T0" fmla="*/ 20 w 40"/>
                <a:gd name="T1" fmla="*/ 117 h 117"/>
                <a:gd name="T2" fmla="*/ 0 w 40"/>
                <a:gd name="T3" fmla="*/ 0 h 117"/>
                <a:gd name="T4" fmla="*/ 40 w 40"/>
                <a:gd name="T5" fmla="*/ 0 h 117"/>
                <a:gd name="T6" fmla="*/ 20 w 40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17">
                  <a:moveTo>
                    <a:pt x="20" y="117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0" y="117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0" name="Freeform 24"/>
            <p:cNvSpPr>
              <a:spLocks/>
            </p:cNvSpPr>
            <p:nvPr/>
          </p:nvSpPr>
          <p:spPr bwMode="auto">
            <a:xfrm>
              <a:off x="4712" y="3478"/>
              <a:ext cx="37" cy="117"/>
            </a:xfrm>
            <a:custGeom>
              <a:avLst/>
              <a:gdLst>
                <a:gd name="T0" fmla="*/ 16 w 37"/>
                <a:gd name="T1" fmla="*/ 117 h 117"/>
                <a:gd name="T2" fmla="*/ 0 w 37"/>
                <a:gd name="T3" fmla="*/ 0 h 117"/>
                <a:gd name="T4" fmla="*/ 37 w 37"/>
                <a:gd name="T5" fmla="*/ 0 h 117"/>
                <a:gd name="T6" fmla="*/ 16 w 3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17">
                  <a:moveTo>
                    <a:pt x="16" y="117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16" y="117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1" name="Freeform 25"/>
            <p:cNvSpPr>
              <a:spLocks/>
            </p:cNvSpPr>
            <p:nvPr/>
          </p:nvSpPr>
          <p:spPr bwMode="auto">
            <a:xfrm>
              <a:off x="4712" y="3478"/>
              <a:ext cx="37" cy="117"/>
            </a:xfrm>
            <a:custGeom>
              <a:avLst/>
              <a:gdLst>
                <a:gd name="T0" fmla="*/ 16 w 37"/>
                <a:gd name="T1" fmla="*/ 117 h 117"/>
                <a:gd name="T2" fmla="*/ 0 w 37"/>
                <a:gd name="T3" fmla="*/ 0 h 117"/>
                <a:gd name="T4" fmla="*/ 37 w 37"/>
                <a:gd name="T5" fmla="*/ 0 h 117"/>
                <a:gd name="T6" fmla="*/ 16 w 3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17">
                  <a:moveTo>
                    <a:pt x="16" y="117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16" y="117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2" name="Freeform 26"/>
            <p:cNvSpPr>
              <a:spLocks/>
            </p:cNvSpPr>
            <p:nvPr/>
          </p:nvSpPr>
          <p:spPr bwMode="auto">
            <a:xfrm>
              <a:off x="5276" y="3478"/>
              <a:ext cx="36" cy="117"/>
            </a:xfrm>
            <a:custGeom>
              <a:avLst/>
              <a:gdLst>
                <a:gd name="T0" fmla="*/ 16 w 36"/>
                <a:gd name="T1" fmla="*/ 117 h 117"/>
                <a:gd name="T2" fmla="*/ 0 w 36"/>
                <a:gd name="T3" fmla="*/ 0 h 117"/>
                <a:gd name="T4" fmla="*/ 36 w 36"/>
                <a:gd name="T5" fmla="*/ 0 h 117"/>
                <a:gd name="T6" fmla="*/ 16 w 36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17">
                  <a:moveTo>
                    <a:pt x="16" y="117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16" y="117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3" name="Freeform 27"/>
            <p:cNvSpPr>
              <a:spLocks/>
            </p:cNvSpPr>
            <p:nvPr/>
          </p:nvSpPr>
          <p:spPr bwMode="auto">
            <a:xfrm>
              <a:off x="5276" y="3478"/>
              <a:ext cx="36" cy="117"/>
            </a:xfrm>
            <a:custGeom>
              <a:avLst/>
              <a:gdLst>
                <a:gd name="T0" fmla="*/ 16 w 36"/>
                <a:gd name="T1" fmla="*/ 117 h 117"/>
                <a:gd name="T2" fmla="*/ 0 w 36"/>
                <a:gd name="T3" fmla="*/ 0 h 117"/>
                <a:gd name="T4" fmla="*/ 36 w 36"/>
                <a:gd name="T5" fmla="*/ 0 h 117"/>
                <a:gd name="T6" fmla="*/ 16 w 36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17">
                  <a:moveTo>
                    <a:pt x="16" y="117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16" y="117"/>
                  </a:lnTo>
                  <a:close/>
                </a:path>
              </a:pathLst>
            </a:custGeom>
            <a:noFill/>
            <a:ln w="19050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4" name="Rectangle 28"/>
            <p:cNvSpPr>
              <a:spLocks noChangeArrowheads="1"/>
            </p:cNvSpPr>
            <p:nvPr/>
          </p:nvSpPr>
          <p:spPr bwMode="auto">
            <a:xfrm>
              <a:off x="3424" y="2995"/>
              <a:ext cx="23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sz="19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Verdana" panose="020B0604030504040204" pitchFamily="34" charset="0"/>
              </a:endParaRPr>
            </a:p>
          </p:txBody>
        </p:sp>
        <p:sp>
          <p:nvSpPr>
            <p:cNvPr id="464925" name="Rectangle 29"/>
            <p:cNvSpPr>
              <a:spLocks noChangeArrowheads="1"/>
            </p:cNvSpPr>
            <p:nvPr/>
          </p:nvSpPr>
          <p:spPr bwMode="auto">
            <a:xfrm>
              <a:off x="3686" y="2995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Verdana" panose="020B0604030504040204" pitchFamily="34" charset="0"/>
              </a:endParaRPr>
            </a:p>
          </p:txBody>
        </p:sp>
        <p:sp>
          <p:nvSpPr>
            <p:cNvPr id="464926" name="Rectangle 30"/>
            <p:cNvSpPr>
              <a:spLocks noChangeArrowheads="1"/>
            </p:cNvSpPr>
            <p:nvPr/>
          </p:nvSpPr>
          <p:spPr bwMode="auto">
            <a:xfrm>
              <a:off x="3424" y="3469"/>
              <a:ext cx="23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sz="19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Verdana" panose="020B0604030504040204" pitchFamily="34" charset="0"/>
              </a:endParaRPr>
            </a:p>
          </p:txBody>
        </p:sp>
        <p:sp>
          <p:nvSpPr>
            <p:cNvPr id="464927" name="Rectangle 31"/>
            <p:cNvSpPr>
              <a:spLocks noChangeArrowheads="1"/>
            </p:cNvSpPr>
            <p:nvPr/>
          </p:nvSpPr>
          <p:spPr bwMode="auto">
            <a:xfrm>
              <a:off x="3686" y="346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19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Verdana" panose="020B0604030504040204" pitchFamily="34" charset="0"/>
              </a:endParaRPr>
            </a:p>
          </p:txBody>
        </p:sp>
        <p:sp>
          <p:nvSpPr>
            <p:cNvPr id="464928" name="Line 32"/>
            <p:cNvSpPr>
              <a:spLocks noChangeShapeType="1"/>
            </p:cNvSpPr>
            <p:nvPr/>
          </p:nvSpPr>
          <p:spPr bwMode="auto">
            <a:xfrm>
              <a:off x="3452" y="3462"/>
              <a:ext cx="1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949507" y="4543276"/>
            <a:ext cx="5477207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Flip-Flops</a:t>
            </a: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（ </a:t>
            </a: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F/F,</a:t>
            </a: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 algn="l">
              <a:lnSpc>
                <a:spcPct val="130000"/>
              </a:lnSpc>
            </a:pPr>
            <a:r>
              <a:rPr lang="en-US" altLang="zh-CN" dirty="0"/>
              <a:t>Output change only at </a:t>
            </a:r>
            <a:r>
              <a:rPr lang="en-US" altLang="zh-CN" dirty="0">
                <a:solidFill>
                  <a:srgbClr val="FF0000"/>
                </a:solidFill>
              </a:rPr>
              <a:t>the active edge </a:t>
            </a:r>
            <a:r>
              <a:rPr lang="en-US" altLang="zh-CN" dirty="0"/>
              <a:t>of clock signal</a:t>
            </a:r>
          </a:p>
          <a:p>
            <a:pPr lvl="1" algn="l">
              <a:lnSpc>
                <a:spcPct val="130000"/>
              </a:lnSpc>
            </a:pPr>
            <a:r>
              <a:rPr lang="zh-CN" altLang="en-US" dirty="0"/>
              <a:t>只在时钟信号的有效边沿改变其输出状态</a:t>
            </a:r>
            <a:endParaRPr lang="en-US" altLang="zh-CN" dirty="0"/>
          </a:p>
        </p:txBody>
      </p:sp>
      <p:sp>
        <p:nvSpPr>
          <p:cNvPr id="27" name="圆角矩形标注 26"/>
          <p:cNvSpPr/>
          <p:nvPr/>
        </p:nvSpPr>
        <p:spPr bwMode="auto">
          <a:xfrm>
            <a:off x="5662837" y="2657752"/>
            <a:ext cx="1512168" cy="426368"/>
          </a:xfrm>
          <a:prstGeom prst="wedgeRoundRectCallout">
            <a:avLst>
              <a:gd name="adj1" fmla="val -81377"/>
              <a:gd name="adj2" fmla="val 24034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边沿信号</a:t>
            </a:r>
          </a:p>
        </p:txBody>
      </p:sp>
    </p:spTree>
    <p:extLst>
      <p:ext uri="{BB962C8B-B14F-4D97-AF65-F5344CB8AC3E}">
        <p14:creationId xmlns:p14="http://schemas.microsoft.com/office/powerpoint/2010/main" val="1891373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49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17902" y="1700808"/>
            <a:ext cx="7848600" cy="4608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S-R</a:t>
            </a:r>
            <a:r>
              <a:rPr lang="en-US" altLang="zh-CN" sz="2800" dirty="0">
                <a:solidFill>
                  <a:srgbClr val="FF0000"/>
                </a:solidFill>
              </a:rPr>
              <a:t> Latch </a:t>
            </a:r>
            <a:r>
              <a:rPr lang="en-US" altLang="zh-CN" sz="2800" dirty="0"/>
              <a:t>(S-R</a:t>
            </a:r>
            <a:r>
              <a:rPr lang="zh-CN" altLang="en-US" sz="2800" dirty="0"/>
              <a:t>锁存器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S-R Latch </a:t>
            </a:r>
            <a:r>
              <a:rPr lang="en-US" altLang="zh-CN" sz="2800" dirty="0">
                <a:solidFill>
                  <a:srgbClr val="FF0000"/>
                </a:solidFill>
              </a:rPr>
              <a:t>with Enable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</a:t>
            </a:r>
            <a:r>
              <a:rPr lang="zh-CN" altLang="en-US" sz="2800" dirty="0"/>
              <a:t>具有</a:t>
            </a:r>
            <a:r>
              <a:rPr lang="zh-CN" altLang="en-US" sz="2800" dirty="0">
                <a:solidFill>
                  <a:srgbClr val="FF0000"/>
                </a:solidFill>
              </a:rPr>
              <a:t>使能端的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D Latch (D</a:t>
            </a:r>
            <a:r>
              <a:rPr lang="zh-CN" altLang="en-US" sz="2800" dirty="0"/>
              <a:t>锁存器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Edge-Triggered </a:t>
            </a:r>
            <a:r>
              <a:rPr lang="en-US" altLang="zh-CN" sz="2800" dirty="0"/>
              <a:t>D Flip-Flops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边沿触发</a:t>
            </a:r>
            <a:r>
              <a:rPr lang="zh-CN" altLang="en-US" sz="2800" dirty="0"/>
              <a:t>式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Edge-Triggered D Flip-Flops with Enable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</a:t>
            </a:r>
            <a:r>
              <a:rPr lang="zh-CN" altLang="en-US" sz="2800" dirty="0"/>
              <a:t>具有使能端的边沿触发式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</a:t>
            </a:r>
            <a:r>
              <a:rPr lang="en-US" altLang="zh-CN" sz="2800" dirty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76"/>
            <a:ext cx="7772400" cy="571480"/>
          </a:xfrm>
        </p:spPr>
        <p:txBody>
          <a:bodyPr/>
          <a:lstStyle/>
          <a:p>
            <a:r>
              <a:rPr lang="en-US" altLang="zh-CN" sz="2800" dirty="0" smtClean="0"/>
              <a:t>Latches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Flip-Flops(</a:t>
            </a:r>
            <a:r>
              <a:rPr lang="zh-CN" altLang="en-US" sz="2800" dirty="0"/>
              <a:t>锁存器与触发器</a:t>
            </a:r>
            <a:r>
              <a:rPr lang="en-US" altLang="zh-CN" sz="2800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23728" y="1052736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几个词汇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988840"/>
            <a:ext cx="6984776" cy="4608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Scan </a:t>
            </a:r>
            <a:r>
              <a:rPr lang="en-US" altLang="zh-CN" sz="2800" dirty="0">
                <a:solidFill>
                  <a:srgbClr val="FF0000"/>
                </a:solidFill>
              </a:rPr>
              <a:t>Flip-Flops</a:t>
            </a:r>
            <a:r>
              <a:rPr lang="en-US" altLang="zh-CN" sz="2800" dirty="0"/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/>
              <a:t>    (</a:t>
            </a:r>
            <a:r>
              <a:rPr lang="zh-CN" altLang="en-US" sz="2800" dirty="0"/>
              <a:t>扫描触发器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Master/Slave</a:t>
            </a:r>
            <a:r>
              <a:rPr lang="en-US" altLang="zh-CN" sz="2800" dirty="0"/>
              <a:t> Flip-Flops (S-R、J-K）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</a:t>
            </a:r>
            <a:r>
              <a:rPr lang="zh-CN" altLang="en-US" sz="2800" dirty="0"/>
              <a:t>主从式触发器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Edge-Triggered J-K Flip-Flops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(</a:t>
            </a:r>
            <a:r>
              <a:rPr lang="zh-CN" altLang="en-US" sz="2800" dirty="0"/>
              <a:t>边沿触发式</a:t>
            </a:r>
            <a:r>
              <a:rPr lang="en-US" altLang="zh-CN" sz="2800" dirty="0"/>
              <a:t>J-K</a:t>
            </a:r>
            <a:r>
              <a:rPr lang="zh-CN" altLang="en-US" sz="2800" dirty="0"/>
              <a:t>触发器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T Flip-Flop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dirty="0"/>
              <a:t>    (T</a:t>
            </a:r>
            <a:r>
              <a:rPr lang="zh-CN" altLang="en-US" sz="2800" dirty="0"/>
              <a:t>触发器</a:t>
            </a:r>
            <a:r>
              <a:rPr lang="en-US" altLang="zh-CN" sz="2800" dirty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76"/>
            <a:ext cx="7772400" cy="571480"/>
          </a:xfrm>
        </p:spPr>
        <p:txBody>
          <a:bodyPr/>
          <a:lstStyle/>
          <a:p>
            <a:r>
              <a:rPr lang="en-US" altLang="zh-CN" sz="2800" dirty="0" smtClean="0"/>
              <a:t>Latches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Flip-Flops(</a:t>
            </a:r>
            <a:r>
              <a:rPr lang="zh-CN" altLang="en-US" sz="2800" dirty="0"/>
              <a:t>锁存器与触发器</a:t>
            </a:r>
            <a:r>
              <a:rPr lang="en-US" altLang="zh-CN" sz="2800" dirty="0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3728" y="1196752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几个词汇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0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08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27088" y="1196975"/>
            <a:ext cx="70580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5.1 </a:t>
            </a:r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双稳态电路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55650" y="2565400"/>
            <a:ext cx="402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5.1.1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双稳态的概念</a:t>
            </a:r>
          </a:p>
        </p:txBody>
      </p:sp>
      <p:sp>
        <p:nvSpPr>
          <p:cNvPr id="484362" name="Rectangle 10"/>
          <p:cNvSpPr>
            <a:spLocks noChangeArrowheads="1"/>
          </p:cNvSpPr>
          <p:nvPr/>
        </p:nvSpPr>
        <p:spPr bwMode="auto">
          <a:xfrm>
            <a:off x="684213" y="3716338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5.1.2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最基本的双稳态电路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01582"/>
            <a:ext cx="8001000" cy="755650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5.1 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双稳态电路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611188" y="1412875"/>
            <a:ext cx="3636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5.1.1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双稳态的概念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1476375" y="2781300"/>
          <a:ext cx="3348038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50" name="图片" r:id="rId3" imgW="2353056" imgH="1258824" progId="Word.Picture.8">
                  <p:embed/>
                </p:oleObj>
              </mc:Choice>
              <mc:Fallback>
                <p:oleObj name="图片" r:id="rId3" imgW="2353056" imgH="1258824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3348038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7336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6011863" y="2708275"/>
          <a:ext cx="19050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51" name="图片" r:id="rId5" imgW="1271016" imgH="1691640" progId="Word.Picture.8">
                  <p:embed/>
                </p:oleObj>
              </mc:Choice>
              <mc:Fallback>
                <p:oleObj name="图片" r:id="rId5" imgW="1271016" imgH="1691640" progId="Word.Picture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708275"/>
                        <a:ext cx="1905000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1331640" y="5373216"/>
            <a:ext cx="1151409" cy="465410"/>
          </a:xfrm>
          <a:prstGeom prst="wedgeRoundRectCallout">
            <a:avLst>
              <a:gd name="adj1" fmla="val -1929"/>
              <a:gd name="adj2" fmla="val -1940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稳态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1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3275856" y="5373216"/>
            <a:ext cx="1080120" cy="426368"/>
          </a:xfrm>
          <a:prstGeom prst="wedgeRoundRectCallout">
            <a:avLst>
              <a:gd name="adj1" fmla="val 40443"/>
              <a:gd name="adj2" fmla="val -19724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稳态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2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444208" y="5689016"/>
            <a:ext cx="1944216" cy="426368"/>
          </a:xfrm>
          <a:prstGeom prst="wedgeRoundRectCallout">
            <a:avLst>
              <a:gd name="adj1" fmla="val -16565"/>
              <a:gd name="adj2" fmla="val -21674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6" charset="0"/>
                <a:ea typeface="宋体" charset="-122"/>
              </a:rPr>
              <a:t>双稳态电路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4287065" y="3925743"/>
            <a:ext cx="4608510" cy="158346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2897188" y="3032125"/>
            <a:ext cx="630237" cy="5826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29" name="Oval 5"/>
          <p:cNvSpPr>
            <a:spLocks noChangeArrowheads="1"/>
          </p:cNvSpPr>
          <p:nvPr/>
        </p:nvSpPr>
        <p:spPr bwMode="auto">
          <a:xfrm>
            <a:off x="2914650" y="4545013"/>
            <a:ext cx="630238" cy="582612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1547813" y="2744788"/>
          <a:ext cx="17907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0" name="图片" r:id="rId3" imgW="1271016" imgH="1691640" progId="Word.Picture.8">
                  <p:embed/>
                </p:oleObj>
              </mc:Choice>
              <mc:Fallback>
                <p:oleObj name="图片" r:id="rId3" imgW="1271016" imgH="16916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44788"/>
                        <a:ext cx="1790700" cy="238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4427538" y="2852738"/>
            <a:ext cx="1655762" cy="431800"/>
          </a:xfrm>
          <a:prstGeom prst="wedgeRoundRectCallout">
            <a:avLst>
              <a:gd name="adj1" fmla="val -186722"/>
              <a:gd name="adj2" fmla="val 223162"/>
              <a:gd name="adj3" fmla="val 16667"/>
            </a:avLst>
          </a:prstGeom>
          <a:solidFill>
            <a:srgbClr val="FFFF66">
              <a:alpha val="33000"/>
            </a:srgbClr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反馈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84325" y="3213100"/>
            <a:ext cx="1187450" cy="1628775"/>
            <a:chOff x="1168" y="2205"/>
            <a:chExt cx="748" cy="1026"/>
          </a:xfrm>
        </p:grpSpPr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 flipV="1">
              <a:off x="1168" y="2205"/>
              <a:ext cx="11" cy="367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 flipH="1" flipV="1">
              <a:off x="1179" y="2568"/>
              <a:ext cx="737" cy="434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1177" y="2228"/>
              <a:ext cx="206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 flipV="1">
              <a:off x="1916" y="2999"/>
              <a:ext cx="0" cy="232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82738" y="3284538"/>
            <a:ext cx="1189037" cy="1563687"/>
            <a:chOff x="3401" y="1742"/>
            <a:chExt cx="749" cy="985"/>
          </a:xfrm>
        </p:grpSpPr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 flipH="1">
              <a:off x="3402" y="1979"/>
              <a:ext cx="743" cy="431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 flipH="1" flipV="1">
              <a:off x="4150" y="1742"/>
              <a:ext cx="0" cy="259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3402" y="2705"/>
              <a:ext cx="221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 flipV="1">
              <a:off x="3401" y="2387"/>
              <a:ext cx="2" cy="3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642910" y="71414"/>
            <a:ext cx="5123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5.1.2   </a:t>
            </a:r>
            <a:r>
              <a: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最基本的双稳态电路 </a:t>
            </a:r>
          </a:p>
        </p:txBody>
      </p:sp>
      <p:sp>
        <p:nvSpPr>
          <p:cNvPr id="487443" name="Rectangle 19"/>
          <p:cNvSpPr>
            <a:spLocks noChangeArrowheads="1"/>
          </p:cNvSpPr>
          <p:nvPr/>
        </p:nvSpPr>
        <p:spPr bwMode="auto">
          <a:xfrm>
            <a:off x="4318000" y="4868863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端的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状态定义为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电路输出状态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87444" name="Rectangle 20"/>
          <p:cNvSpPr>
            <a:spLocks noChangeArrowheads="1"/>
          </p:cNvSpPr>
          <p:nvPr/>
        </p:nvSpPr>
        <p:spPr bwMode="auto">
          <a:xfrm>
            <a:off x="4356100" y="3933825"/>
            <a:ext cx="385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电路有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两个互补的输出端</a:t>
            </a:r>
          </a:p>
        </p:txBody>
      </p:sp>
      <p:sp>
        <p:nvSpPr>
          <p:cNvPr id="487445" name="Rectangle 21"/>
          <p:cNvSpPr>
            <a:spLocks noChangeArrowheads="1"/>
          </p:cNvSpPr>
          <p:nvPr/>
        </p:nvSpPr>
        <p:spPr bwMode="auto">
          <a:xfrm>
            <a:off x="755650" y="1557338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电路结构 </a:t>
            </a:r>
          </a:p>
        </p:txBody>
      </p:sp>
      <p:sp>
        <p:nvSpPr>
          <p:cNvPr id="4" name="矩形 3"/>
          <p:cNvSpPr/>
          <p:nvPr/>
        </p:nvSpPr>
        <p:spPr>
          <a:xfrm>
            <a:off x="5059605" y="1124744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稳定状态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Q=0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76056" y="1619508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稳定状态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Q=1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87431" grpId="0" animBg="1" autoUpdateAnimBg="0"/>
      <p:bldP spid="487443" grpId="0"/>
      <p:bldP spid="487444" grpId="0"/>
      <p:bldP spid="487445" grpId="0"/>
      <p:bldP spid="4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4932050" y="2314575"/>
            <a:ext cx="4211950" cy="349250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7996" y="2420860"/>
            <a:ext cx="3990980" cy="3422728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285720" y="142852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8288"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dirty="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kumimoji="0" lang="zh-CN" altLang="en-US" sz="2800" dirty="0" smtClean="0">
                <a:solidFill>
                  <a:srgbClr val="000066"/>
                </a:solidFill>
                <a:ea typeface="楷体_GB2312" pitchFamily="49" charset="-122"/>
              </a:rPr>
              <a:t>、电路输出分析</a:t>
            </a:r>
            <a:endParaRPr kumimoji="0" lang="zh-CN" altLang="en-US" sz="28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98355" name="Rectangle 19"/>
          <p:cNvSpPr>
            <a:spLocks noChangeArrowheads="1"/>
          </p:cNvSpPr>
          <p:nvPr/>
        </p:nvSpPr>
        <p:spPr bwMode="auto">
          <a:xfrm>
            <a:off x="2771775" y="899443"/>
            <a:ext cx="637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电路具有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记忆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位二进制数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据的功能。</a:t>
            </a:r>
            <a:r>
              <a:rPr lang="zh-CN" altLang="en-US" sz="2400" b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98370" name="Rectangle 34"/>
          <p:cNvSpPr>
            <a:spLocks noChangeArrowheads="1"/>
          </p:cNvSpPr>
          <p:nvPr/>
        </p:nvSpPr>
        <p:spPr bwMode="auto">
          <a:xfrm>
            <a:off x="792163" y="1736725"/>
            <a:ext cx="1763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如 </a:t>
            </a:r>
            <a:r>
              <a:rPr lang="en-US" altLang="zh-CN" sz="2400" i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= 1</a:t>
            </a:r>
          </a:p>
        </p:txBody>
      </p:sp>
      <p:sp>
        <p:nvSpPr>
          <p:cNvPr id="398371" name="Rectangle 35"/>
          <p:cNvSpPr>
            <a:spLocks noChangeArrowheads="1"/>
          </p:cNvSpPr>
          <p:nvPr/>
        </p:nvSpPr>
        <p:spPr bwMode="auto">
          <a:xfrm>
            <a:off x="5256213" y="1808163"/>
            <a:ext cx="162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如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 0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27063" y="2351088"/>
            <a:ext cx="3702050" cy="3492500"/>
            <a:chOff x="395" y="1481"/>
            <a:chExt cx="2332" cy="2200"/>
          </a:xfrm>
        </p:grpSpPr>
        <p:graphicFrame>
          <p:nvGraphicFramePr>
            <p:cNvPr id="39833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289895"/>
                </p:ext>
              </p:extLst>
            </p:nvPr>
          </p:nvGraphicFramePr>
          <p:xfrm>
            <a:off x="395" y="1481"/>
            <a:ext cx="1895" cy="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898" name="Picture" r:id="rId3" imgW="895320" imgH="1209600" progId="Word.Picture.8">
                    <p:embed/>
                  </p:oleObj>
                </mc:Choice>
                <mc:Fallback>
                  <p:oleObj name="Picture" r:id="rId3" imgW="895320" imgH="1209600" progId="Word.Picture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481"/>
                          <a:ext cx="1895" cy="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40" name="Oval 4"/>
            <p:cNvSpPr>
              <a:spLocks noChangeArrowheads="1"/>
            </p:cNvSpPr>
            <p:nvPr/>
          </p:nvSpPr>
          <p:spPr bwMode="auto">
            <a:xfrm>
              <a:off x="612" y="2786"/>
              <a:ext cx="256" cy="26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98341" name="Oval 5"/>
            <p:cNvSpPr>
              <a:spLocks noChangeArrowheads="1"/>
            </p:cNvSpPr>
            <p:nvPr/>
          </p:nvSpPr>
          <p:spPr bwMode="auto">
            <a:xfrm>
              <a:off x="612" y="1720"/>
              <a:ext cx="256" cy="26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90" y="2083"/>
              <a:ext cx="1065" cy="952"/>
              <a:chOff x="862" y="2614"/>
              <a:chExt cx="1065" cy="952"/>
            </a:xfrm>
          </p:grpSpPr>
          <p:sp>
            <p:nvSpPr>
              <p:cNvPr id="398343" name="Line 7"/>
              <p:cNvSpPr>
                <a:spLocks noChangeShapeType="1"/>
              </p:cNvSpPr>
              <p:nvPr/>
            </p:nvSpPr>
            <p:spPr bwMode="auto">
              <a:xfrm flipH="1">
                <a:off x="862" y="2863"/>
                <a:ext cx="1059" cy="431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44" name="Line 8"/>
              <p:cNvSpPr>
                <a:spLocks noChangeShapeType="1"/>
              </p:cNvSpPr>
              <p:nvPr/>
            </p:nvSpPr>
            <p:spPr bwMode="auto">
              <a:xfrm flipH="1" flipV="1">
                <a:off x="1927" y="2614"/>
                <a:ext cx="0" cy="249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45" name="Line 9"/>
              <p:cNvSpPr>
                <a:spLocks noChangeShapeType="1"/>
              </p:cNvSpPr>
              <p:nvPr/>
            </p:nvSpPr>
            <p:spPr bwMode="auto">
              <a:xfrm>
                <a:off x="884" y="3566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46" name="Line 10"/>
              <p:cNvSpPr>
                <a:spLocks noChangeShapeType="1"/>
              </p:cNvSpPr>
              <p:nvPr/>
            </p:nvSpPr>
            <p:spPr bwMode="auto">
              <a:xfrm flipV="1">
                <a:off x="862" y="3271"/>
                <a:ext cx="2" cy="295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8347" name="Oval 11"/>
            <p:cNvSpPr>
              <a:spLocks noChangeArrowheads="1"/>
            </p:cNvSpPr>
            <p:nvPr/>
          </p:nvSpPr>
          <p:spPr bwMode="auto">
            <a:xfrm>
              <a:off x="2223" y="2899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590" y="2060"/>
              <a:ext cx="1077" cy="980"/>
              <a:chOff x="862" y="2591"/>
              <a:chExt cx="1077" cy="980"/>
            </a:xfrm>
          </p:grpSpPr>
          <p:sp>
            <p:nvSpPr>
              <p:cNvPr id="398349" name="Line 13"/>
              <p:cNvSpPr>
                <a:spLocks noChangeShapeType="1"/>
              </p:cNvSpPr>
              <p:nvPr/>
            </p:nvSpPr>
            <p:spPr bwMode="auto">
              <a:xfrm flipV="1">
                <a:off x="884" y="2591"/>
                <a:ext cx="2" cy="253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50" name="Line 14"/>
              <p:cNvSpPr>
                <a:spLocks noChangeShapeType="1"/>
              </p:cNvSpPr>
              <p:nvPr/>
            </p:nvSpPr>
            <p:spPr bwMode="auto">
              <a:xfrm flipH="1" flipV="1">
                <a:off x="862" y="2863"/>
                <a:ext cx="1077" cy="434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51" name="Line 15"/>
              <p:cNvSpPr>
                <a:spLocks noChangeShapeType="1"/>
              </p:cNvSpPr>
              <p:nvPr/>
            </p:nvSpPr>
            <p:spPr bwMode="auto">
              <a:xfrm>
                <a:off x="884" y="2591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52" name="Line 16"/>
              <p:cNvSpPr>
                <a:spLocks noChangeShapeType="1"/>
              </p:cNvSpPr>
              <p:nvPr/>
            </p:nvSpPr>
            <p:spPr bwMode="auto">
              <a:xfrm flipV="1">
                <a:off x="1927" y="3317"/>
                <a:ext cx="0" cy="254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8353" name="Oval 17"/>
            <p:cNvSpPr>
              <a:spLocks noChangeArrowheads="1"/>
            </p:cNvSpPr>
            <p:nvPr/>
          </p:nvSpPr>
          <p:spPr bwMode="auto">
            <a:xfrm>
              <a:off x="2177" y="1878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98372" name="Oval 36"/>
            <p:cNvSpPr>
              <a:spLocks noChangeArrowheads="1"/>
            </p:cNvSpPr>
            <p:nvPr/>
          </p:nvSpPr>
          <p:spPr bwMode="auto">
            <a:xfrm>
              <a:off x="2471" y="1865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076825" y="2314575"/>
            <a:ext cx="3681413" cy="3492500"/>
            <a:chOff x="3198" y="1458"/>
            <a:chExt cx="2319" cy="2200"/>
          </a:xfrm>
        </p:grpSpPr>
        <p:graphicFrame>
          <p:nvGraphicFramePr>
            <p:cNvPr id="398354" name="Object 18"/>
            <p:cNvGraphicFramePr>
              <a:graphicFrameLocks noChangeAspect="1"/>
            </p:cNvGraphicFramePr>
            <p:nvPr/>
          </p:nvGraphicFramePr>
          <p:xfrm>
            <a:off x="3198" y="1458"/>
            <a:ext cx="1895" cy="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899" name="图片" r:id="rId5" imgW="897636" imgH="1207008" progId="Word.Picture.8">
                    <p:embed/>
                  </p:oleObj>
                </mc:Choice>
                <mc:Fallback>
                  <p:oleObj name="图片" r:id="rId5" imgW="897636" imgH="1207008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58"/>
                          <a:ext cx="1895" cy="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56" name="Oval 20"/>
            <p:cNvSpPr>
              <a:spLocks noChangeArrowheads="1"/>
            </p:cNvSpPr>
            <p:nvPr/>
          </p:nvSpPr>
          <p:spPr bwMode="auto">
            <a:xfrm>
              <a:off x="3424" y="2774"/>
              <a:ext cx="256" cy="26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98357" name="Oval 21"/>
            <p:cNvSpPr>
              <a:spLocks noChangeArrowheads="1"/>
            </p:cNvSpPr>
            <p:nvPr/>
          </p:nvSpPr>
          <p:spPr bwMode="auto">
            <a:xfrm>
              <a:off x="3424" y="1708"/>
              <a:ext cx="256" cy="261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402" y="2071"/>
              <a:ext cx="1065" cy="952"/>
              <a:chOff x="862" y="2614"/>
              <a:chExt cx="1065" cy="952"/>
            </a:xfrm>
          </p:grpSpPr>
          <p:sp>
            <p:nvSpPr>
              <p:cNvPr id="398359" name="Line 23"/>
              <p:cNvSpPr>
                <a:spLocks noChangeShapeType="1"/>
              </p:cNvSpPr>
              <p:nvPr/>
            </p:nvSpPr>
            <p:spPr bwMode="auto">
              <a:xfrm flipH="1">
                <a:off x="862" y="2863"/>
                <a:ext cx="1059" cy="431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0" name="Line 24"/>
              <p:cNvSpPr>
                <a:spLocks noChangeShapeType="1"/>
              </p:cNvSpPr>
              <p:nvPr/>
            </p:nvSpPr>
            <p:spPr bwMode="auto">
              <a:xfrm flipH="1" flipV="1">
                <a:off x="1927" y="2614"/>
                <a:ext cx="0" cy="249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1" name="Line 25"/>
              <p:cNvSpPr>
                <a:spLocks noChangeShapeType="1"/>
              </p:cNvSpPr>
              <p:nvPr/>
            </p:nvSpPr>
            <p:spPr bwMode="auto">
              <a:xfrm>
                <a:off x="884" y="3566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2" name="Line 26"/>
              <p:cNvSpPr>
                <a:spLocks noChangeShapeType="1"/>
              </p:cNvSpPr>
              <p:nvPr/>
            </p:nvSpPr>
            <p:spPr bwMode="auto">
              <a:xfrm flipV="1">
                <a:off x="862" y="3271"/>
                <a:ext cx="2" cy="295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8363" name="Oval 27"/>
            <p:cNvSpPr>
              <a:spLocks noChangeArrowheads="1"/>
            </p:cNvSpPr>
            <p:nvPr/>
          </p:nvSpPr>
          <p:spPr bwMode="auto">
            <a:xfrm>
              <a:off x="5035" y="2887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402" y="2048"/>
              <a:ext cx="1077" cy="980"/>
              <a:chOff x="862" y="2591"/>
              <a:chExt cx="1077" cy="980"/>
            </a:xfrm>
          </p:grpSpPr>
          <p:sp>
            <p:nvSpPr>
              <p:cNvPr id="398365" name="Line 29"/>
              <p:cNvSpPr>
                <a:spLocks noChangeShapeType="1"/>
              </p:cNvSpPr>
              <p:nvPr/>
            </p:nvSpPr>
            <p:spPr bwMode="auto">
              <a:xfrm flipV="1">
                <a:off x="884" y="2591"/>
                <a:ext cx="2" cy="253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6" name="Line 30"/>
              <p:cNvSpPr>
                <a:spLocks noChangeShapeType="1"/>
              </p:cNvSpPr>
              <p:nvPr/>
            </p:nvSpPr>
            <p:spPr bwMode="auto">
              <a:xfrm flipH="1" flipV="1">
                <a:off x="862" y="2863"/>
                <a:ext cx="1077" cy="434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7" name="Line 31"/>
              <p:cNvSpPr>
                <a:spLocks noChangeShapeType="1"/>
              </p:cNvSpPr>
              <p:nvPr/>
            </p:nvSpPr>
            <p:spPr bwMode="auto">
              <a:xfrm>
                <a:off x="884" y="2591"/>
                <a:ext cx="250" cy="0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68" name="Line 32"/>
              <p:cNvSpPr>
                <a:spLocks noChangeShapeType="1"/>
              </p:cNvSpPr>
              <p:nvPr/>
            </p:nvSpPr>
            <p:spPr bwMode="auto">
              <a:xfrm flipV="1">
                <a:off x="1927" y="3317"/>
                <a:ext cx="0" cy="254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8369" name="Oval 33"/>
            <p:cNvSpPr>
              <a:spLocks noChangeArrowheads="1"/>
            </p:cNvSpPr>
            <p:nvPr/>
          </p:nvSpPr>
          <p:spPr bwMode="auto">
            <a:xfrm>
              <a:off x="4989" y="1866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98373" name="Oval 37"/>
            <p:cNvSpPr>
              <a:spLocks noChangeArrowheads="1"/>
            </p:cNvSpPr>
            <p:nvPr/>
          </p:nvSpPr>
          <p:spPr bwMode="auto">
            <a:xfrm>
              <a:off x="5261" y="1865"/>
              <a:ext cx="256" cy="26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391944" y="1770156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电路能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记忆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48851" y="1852097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电路能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记忆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8370" grpId="0"/>
      <p:bldP spid="398371" grpId="0"/>
      <p:bldP spid="8" grpId="0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571472" y="142852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3. </a:t>
            </a:r>
            <a:r>
              <a:rPr kumimoji="0" lang="zh-CN" altLang="en-US" dirty="0">
                <a:solidFill>
                  <a:srgbClr val="000066"/>
                </a:solidFill>
                <a:ea typeface="楷体_GB2312" pitchFamily="49" charset="-122"/>
              </a:rPr>
              <a:t>模拟特性分析</a:t>
            </a: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484188" y="2528888"/>
          <a:ext cx="3008312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24" name="图片" r:id="rId3" imgW="897636" imgH="1207008" progId="Word.Picture.8">
                  <p:embed/>
                </p:oleObj>
              </mc:Choice>
              <mc:Fallback>
                <p:oleObj name="图片" r:id="rId3" imgW="897636" imgH="1207008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528888"/>
                        <a:ext cx="3008312" cy="3492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1412875"/>
            <a:ext cx="3443288" cy="492125"/>
            <a:chOff x="485" y="1253"/>
            <a:chExt cx="2169" cy="310"/>
          </a:xfrm>
        </p:grpSpPr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1624" y="1275"/>
              <a:ext cx="10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</a:t>
              </a:r>
              <a:r>
                <a:rPr lang="en-US" altLang="zh-CN" sz="2400" i="1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I1</a:t>
              </a:r>
              <a:r>
                <a:rPr lang="en-US" altLang="zh-CN" sz="2400" b="0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</a:rPr>
                <a:t>=</a:t>
              </a:r>
              <a:r>
                <a:rPr lang="en-US" altLang="zh-CN" sz="2400" i="1" dirty="0">
                  <a:latin typeface="Tahoma" panose="020B0604030504040204" pitchFamily="34" charset="0"/>
                </a:rPr>
                <a:t> </a:t>
              </a:r>
              <a:r>
                <a:rPr lang="en-US" altLang="zh-CN" sz="2400" i="1" dirty="0">
                  <a:latin typeface="Tahoma" panose="020B0604030504040204" pitchFamily="34" charset="0"/>
                  <a:sym typeface="Symbol" panose="05050102010706020507" pitchFamily="18" charset="2"/>
                </a:rPr>
                <a:t>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O2 </a:t>
              </a:r>
            </a:p>
          </p:txBody>
        </p:sp>
        <p:sp>
          <p:nvSpPr>
            <p:cNvPr id="399368" name="Rectangle 8"/>
            <p:cNvSpPr>
              <a:spLocks noChangeArrowheads="1"/>
            </p:cNvSpPr>
            <p:nvPr/>
          </p:nvSpPr>
          <p:spPr bwMode="auto">
            <a:xfrm>
              <a:off x="485" y="1253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</a:t>
              </a:r>
              <a:r>
                <a:rPr lang="en-US" altLang="zh-CN" sz="2400" i="1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O1</a:t>
              </a:r>
              <a:r>
                <a:rPr lang="en-US" altLang="zh-CN" sz="2400" dirty="0">
                  <a:solidFill>
                    <a:srgbClr val="FF0000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</a:rPr>
                <a:t>= </a:t>
              </a:r>
              <a:r>
                <a:rPr lang="en-US" altLang="zh-CN" sz="2400" i="1" dirty="0">
                  <a:latin typeface="Tahoma" panose="020B0604030504040204" pitchFamily="34" charset="0"/>
                  <a:sym typeface="Symbol" panose="05050102010706020507" pitchFamily="18" charset="2"/>
                </a:rPr>
                <a:t></a:t>
              </a:r>
              <a:r>
                <a:rPr lang="en-US" altLang="zh-CN" sz="2400" dirty="0">
                  <a:latin typeface="Tahoma" panose="020B0604030504040204" pitchFamily="34" charset="0"/>
                </a:rPr>
                <a:t> 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I2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783013" y="2273300"/>
            <a:ext cx="5357812" cy="3946525"/>
            <a:chOff x="2383" y="1478"/>
            <a:chExt cx="3375" cy="2486"/>
          </a:xfrm>
        </p:grpSpPr>
        <p:graphicFrame>
          <p:nvGraphicFramePr>
            <p:cNvPr id="3993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873124"/>
                </p:ext>
              </p:extLst>
            </p:nvPr>
          </p:nvGraphicFramePr>
          <p:xfrm>
            <a:off x="2383" y="1478"/>
            <a:ext cx="3375" cy="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925" name="Picture" r:id="rId5" imgW="2810160" imgH="1981080" progId="Word.Picture.8">
                    <p:embed/>
                  </p:oleObj>
                </mc:Choice>
                <mc:Fallback>
                  <p:oleObj name="Picture" r:id="rId5" imgW="2810160" imgH="1981080" progId="Word.Picture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1478"/>
                          <a:ext cx="3375" cy="2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2991" y="3676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56213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rPr>
                <a:t>图中两个非门的传输特性</a:t>
              </a:r>
              <a:endParaRPr lang="zh-CN" altLang="en-US">
                <a:solidFill>
                  <a:srgbClr val="000066"/>
                </a:solidFill>
                <a:ea typeface="楷体_GB2312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774030" y="3889226"/>
            <a:ext cx="1681163" cy="68421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2464718" y="3493938"/>
            <a:ext cx="0" cy="3952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8955" y="5005238"/>
            <a:ext cx="39687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774030" y="4536926"/>
            <a:ext cx="3175" cy="46831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808955" y="3457426"/>
            <a:ext cx="3175" cy="4016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774030" y="3889226"/>
            <a:ext cx="1709738" cy="68897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08955" y="3457426"/>
            <a:ext cx="39687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2464718" y="4609951"/>
            <a:ext cx="0" cy="4032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1813014" y="1484730"/>
            <a:ext cx="560197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r>
              <a:rPr lang="zh-CN" altLang="en-US" sz="4800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组合逻辑电路</a:t>
            </a:r>
            <a:endParaRPr lang="zh-CN" altLang="en-US" sz="48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043510" y="2780910"/>
            <a:ext cx="7140989" cy="7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Combination Logic</a:t>
            </a:r>
            <a:r>
              <a:rPr kumimoji="1" lang="en-US" altLang="zh-CN" sz="4800" b="1" i="0" u="none" strike="noStrike" kern="120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Circuit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900113" y="263683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5.2.1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00113" y="1412875"/>
            <a:ext cx="28082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900113" y="3573463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5.2.2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门控</a:t>
            </a:r>
            <a:r>
              <a:rPr kumimoji="0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</p:spTree>
    <p:extLst>
      <p:ext uri="{BB962C8B-B14F-4D97-AF65-F5344CB8AC3E}">
        <p14:creationId xmlns:p14="http://schemas.microsoft.com/office/powerpoint/2010/main" val="7201410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5200297" y="1248114"/>
            <a:ext cx="2880400" cy="295101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8447" y="3990078"/>
            <a:ext cx="4895057" cy="1224872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5933" y="2394091"/>
            <a:ext cx="4391819" cy="1265361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421504" y="1218994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5.2.1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785786" y="0"/>
            <a:ext cx="2808287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2696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5.2  SR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0388" name="Object 4"/>
          <p:cNvGraphicFramePr>
            <a:graphicFrameLocks noChangeAspect="1"/>
          </p:cNvGraphicFramePr>
          <p:nvPr>
            <p:extLst/>
          </p:nvPr>
        </p:nvGraphicFramePr>
        <p:xfrm>
          <a:off x="5364110" y="1375218"/>
          <a:ext cx="2554288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8" name="图片" r:id="rId3" imgW="1671828" imgH="1691640" progId="Word.Picture.8">
                  <p:embed/>
                </p:oleObj>
              </mc:Choice>
              <mc:Fallback>
                <p:oleObj name="图片" r:id="rId3" imgW="1671828" imgH="1691640" progId="Word.Picture.8">
                  <p:embed/>
                  <p:pic>
                    <p:nvPicPr>
                      <p:cNvPr id="400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10" y="1375218"/>
                        <a:ext cx="2554288" cy="259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0" name="Rectangle 6"/>
          <p:cNvSpPr>
            <a:spLocks noChangeArrowheads="1"/>
          </p:cNvSpPr>
          <p:nvPr/>
        </p:nvSpPr>
        <p:spPr bwMode="auto">
          <a:xfrm>
            <a:off x="323410" y="1780762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工作原理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501651" y="2369119"/>
            <a:ext cx="428466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信号作用前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端的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状态，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428596" y="3929066"/>
            <a:ext cx="475218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信号作用后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端的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状态，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0395" name="Rectangle 11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672" y="4556974"/>
            <a:ext cx="1445856" cy="938868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 bwMode="auto">
          <a:xfrm flipH="1">
            <a:off x="6707568" y="5845239"/>
            <a:ext cx="562032" cy="72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8141193" y="5147651"/>
            <a:ext cx="26274" cy="695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6699906" y="5366886"/>
            <a:ext cx="26274" cy="479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7020654" y="5657716"/>
            <a:ext cx="793410" cy="338941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0214" y="563143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反馈</a:t>
            </a:r>
          </a:p>
        </p:txBody>
      </p:sp>
      <p:cxnSp>
        <p:nvCxnSpPr>
          <p:cNvPr id="23" name="直接连接符 22"/>
          <p:cNvCxnSpPr>
            <a:endCxn id="21" idx="3"/>
          </p:cNvCxnSpPr>
          <p:nvPr/>
        </p:nvCxnSpPr>
        <p:spPr bwMode="auto">
          <a:xfrm flipH="1">
            <a:off x="7814064" y="5804442"/>
            <a:ext cx="320748" cy="227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6384043" y="5366886"/>
            <a:ext cx="85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6384043" y="4930897"/>
            <a:ext cx="811489" cy="113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组合 24"/>
          <p:cNvGrpSpPr/>
          <p:nvPr/>
        </p:nvGrpSpPr>
        <p:grpSpPr>
          <a:xfrm>
            <a:off x="6003019" y="2185853"/>
            <a:ext cx="1314542" cy="1425998"/>
            <a:chOff x="6012517" y="2216488"/>
            <a:chExt cx="1314542" cy="1425998"/>
          </a:xfrm>
        </p:grpSpPr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 flipV="1">
              <a:off x="6012517" y="2216488"/>
              <a:ext cx="15121" cy="366962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 flipV="1">
              <a:off x="6045100" y="2525088"/>
              <a:ext cx="1281957" cy="698739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6012517" y="2237962"/>
              <a:ext cx="327025" cy="0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 flipV="1">
              <a:off x="7311183" y="3240631"/>
              <a:ext cx="15876" cy="401855"/>
            </a:xfrm>
            <a:prstGeom prst="line">
              <a:avLst/>
            </a:prstGeom>
            <a:noFill/>
            <a:ln w="57150">
              <a:solidFill>
                <a:srgbClr val="CC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6064978" y="2002967"/>
            <a:ext cx="1243402" cy="1499910"/>
            <a:chOff x="6064978" y="2002967"/>
            <a:chExt cx="1243402" cy="1499910"/>
          </a:xfrm>
        </p:grpSpPr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H="1">
              <a:off x="6066564" y="2382646"/>
              <a:ext cx="1241815" cy="6793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 flipV="1">
              <a:off x="7308380" y="2002967"/>
              <a:ext cx="0" cy="3602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6066565" y="3472277"/>
              <a:ext cx="35083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 flipV="1">
              <a:off x="6064978" y="3029964"/>
              <a:ext cx="3175" cy="4729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458943" y="2829886"/>
            <a:ext cx="1655762" cy="431800"/>
          </a:xfrm>
          <a:prstGeom prst="wedgeRoundRectCallout">
            <a:avLst>
              <a:gd name="adj1" fmla="val -69577"/>
              <a:gd name="adj2" fmla="val -110528"/>
              <a:gd name="adj3" fmla="val 16667"/>
            </a:avLst>
          </a:prstGeom>
          <a:solidFill>
            <a:srgbClr val="FFFF66">
              <a:alpha val="33000"/>
            </a:srgbClr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反馈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469637" y="5442743"/>
            <a:ext cx="5459685" cy="120096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71472" y="5357826"/>
            <a:ext cx="5286412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引脚的命名：能使输出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Q=1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的输入引脚命名为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。能使输出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Q=0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输入引脚命名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Reset</a:t>
            </a:r>
            <a:r>
              <a:rPr kumimoji="0"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zh-CN" altLang="en-US" sz="2000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44722" y="1451184"/>
            <a:ext cx="4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aseline="30000" dirty="0">
                <a:solidFill>
                  <a:srgbClr val="FF00FF"/>
                </a:solidFill>
                <a:latin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82771" y="145680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aseline="30000" dirty="0">
                <a:solidFill>
                  <a:srgbClr val="FF00FF"/>
                </a:solidFill>
                <a:latin typeface="Times New Roman" panose="02020603050405020304" pitchFamily="18" charset="0"/>
              </a:rPr>
              <a:t>n+1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7918398" y="1700808"/>
            <a:ext cx="36437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5493511" y="1916832"/>
            <a:ext cx="36437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5717555" y="3659452"/>
            <a:ext cx="36437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018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400392" grpId="0"/>
      <p:bldP spid="400393" grpId="0"/>
      <p:bldP spid="21" grpId="0" animBg="1"/>
      <p:bldP spid="22" grpId="0"/>
      <p:bldP spid="35" grpId="0" animBg="1" autoUpdateAnimBg="0"/>
      <p:bldP spid="40" grpId="0" animBg="1"/>
      <p:bldP spid="41" grpId="0"/>
      <p:bldP spid="42" grpId="0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 flipV="1">
            <a:off x="539439" y="1268414"/>
            <a:ext cx="4375461" cy="514350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714348" y="214290"/>
            <a:ext cx="320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工作原理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1443" name="Rectangle 35"/>
          <p:cNvSpPr>
            <a:spLocks noChangeArrowheads="1"/>
          </p:cNvSpPr>
          <p:nvPr/>
        </p:nvSpPr>
        <p:spPr bwMode="auto">
          <a:xfrm>
            <a:off x="684213" y="126841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401444" name="Rectangle 36"/>
          <p:cNvSpPr>
            <a:spLocks noChangeArrowheads="1"/>
          </p:cNvSpPr>
          <p:nvPr/>
        </p:nvSpPr>
        <p:spPr bwMode="auto">
          <a:xfrm>
            <a:off x="3059113" y="126841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状态不变</a:t>
            </a:r>
          </a:p>
        </p:txBody>
      </p:sp>
      <p:sp>
        <p:nvSpPr>
          <p:cNvPr id="401411" name="Oval 3"/>
          <p:cNvSpPr>
            <a:spLocks noChangeArrowheads="1"/>
          </p:cNvSpPr>
          <p:nvPr/>
        </p:nvSpPr>
        <p:spPr bwMode="auto">
          <a:xfrm>
            <a:off x="798073" y="2393950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401412" name="Oval 4"/>
          <p:cNvSpPr>
            <a:spLocks noChangeArrowheads="1"/>
          </p:cNvSpPr>
          <p:nvPr/>
        </p:nvSpPr>
        <p:spPr bwMode="auto">
          <a:xfrm>
            <a:off x="752035" y="482441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758522" y="540861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若现态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</a:t>
            </a:r>
          </a:p>
        </p:txBody>
      </p:sp>
      <p:sp>
        <p:nvSpPr>
          <p:cNvPr id="401420" name="Oval 12"/>
          <p:cNvSpPr>
            <a:spLocks noChangeArrowheads="1"/>
          </p:cNvSpPr>
          <p:nvPr/>
        </p:nvSpPr>
        <p:spPr bwMode="auto">
          <a:xfrm>
            <a:off x="2463360" y="252888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33010" y="3024188"/>
            <a:ext cx="1398588" cy="1463675"/>
            <a:chOff x="4014" y="3219"/>
            <a:chExt cx="544" cy="596"/>
          </a:xfrm>
        </p:grpSpPr>
        <p:sp>
          <p:nvSpPr>
            <p:cNvPr id="401422" name="Line 14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23" name="Line 15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24" name="Line 16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25" name="Line 17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1426" name="Oval 18"/>
          <p:cNvSpPr>
            <a:spLocks noChangeArrowheads="1"/>
          </p:cNvSpPr>
          <p:nvPr/>
        </p:nvSpPr>
        <p:spPr bwMode="auto">
          <a:xfrm>
            <a:off x="2968185" y="4322763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8573" y="3241675"/>
            <a:ext cx="1347788" cy="1416050"/>
            <a:chOff x="3078" y="2242"/>
            <a:chExt cx="546" cy="599"/>
          </a:xfrm>
        </p:grpSpPr>
        <p:sp>
          <p:nvSpPr>
            <p:cNvPr id="401428" name="Line 20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29" name="Line 21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30" name="Line 22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31" name="Line 23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1432" name="Oval 24"/>
          <p:cNvSpPr>
            <a:spLocks noChangeArrowheads="1"/>
          </p:cNvSpPr>
          <p:nvPr/>
        </p:nvSpPr>
        <p:spPr bwMode="auto">
          <a:xfrm>
            <a:off x="2930085" y="2540000"/>
            <a:ext cx="406400" cy="4143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graphicFrame>
        <p:nvGraphicFramePr>
          <p:cNvPr id="401445" name="Object 37"/>
          <p:cNvGraphicFramePr>
            <a:graphicFrameLocks noChangeAspect="1"/>
          </p:cNvGraphicFramePr>
          <p:nvPr>
            <p:extLst/>
          </p:nvPr>
        </p:nvGraphicFramePr>
        <p:xfrm>
          <a:off x="323924" y="2412135"/>
          <a:ext cx="25527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6" name="图片" r:id="rId3" imgW="1671828" imgH="1691640" progId="Word.Picture.8">
                  <p:embed/>
                </p:oleObj>
              </mc:Choice>
              <mc:Fallback>
                <p:oleObj name="图片" r:id="rId3" imgW="1671828" imgH="1691640" progId="Word.Picture.8">
                  <p:embed/>
                  <p:pic>
                    <p:nvPicPr>
                      <p:cNvPr id="40144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24" y="2412135"/>
                        <a:ext cx="2552700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4824413" y="5408613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若现态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40326" y="3119438"/>
            <a:ext cx="1339850" cy="1466850"/>
            <a:chOff x="3078" y="2242"/>
            <a:chExt cx="546" cy="599"/>
          </a:xfrm>
        </p:grpSpPr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19" name="Line 11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1433" name="Oval 25"/>
          <p:cNvSpPr>
            <a:spLocks noChangeArrowheads="1"/>
          </p:cNvSpPr>
          <p:nvPr/>
        </p:nvSpPr>
        <p:spPr bwMode="auto">
          <a:xfrm>
            <a:off x="6624638" y="24844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140326" y="2928938"/>
            <a:ext cx="1339850" cy="1516063"/>
            <a:chOff x="4014" y="3219"/>
            <a:chExt cx="544" cy="596"/>
          </a:xfrm>
        </p:grpSpPr>
        <p:sp>
          <p:nvSpPr>
            <p:cNvPr id="401435" name="Line 27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36" name="Line 28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37" name="Line 29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38" name="Line 30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1439" name="Oval 31"/>
          <p:cNvSpPr>
            <a:spLocks noChangeArrowheads="1"/>
          </p:cNvSpPr>
          <p:nvPr/>
        </p:nvSpPr>
        <p:spPr bwMode="auto">
          <a:xfrm>
            <a:off x="7135813" y="4614863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401440" name="Oval 32"/>
          <p:cNvSpPr>
            <a:spLocks noChangeArrowheads="1"/>
          </p:cNvSpPr>
          <p:nvPr/>
        </p:nvSpPr>
        <p:spPr bwMode="auto">
          <a:xfrm>
            <a:off x="7135813" y="2447926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401441" name="Oval 33"/>
          <p:cNvSpPr>
            <a:spLocks noChangeArrowheads="1"/>
          </p:cNvSpPr>
          <p:nvPr/>
        </p:nvSpPr>
        <p:spPr bwMode="auto">
          <a:xfrm>
            <a:off x="5003801" y="2349501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401442" name="Oval 34"/>
          <p:cNvSpPr>
            <a:spLocks noChangeArrowheads="1"/>
          </p:cNvSpPr>
          <p:nvPr/>
        </p:nvSpPr>
        <p:spPr bwMode="auto">
          <a:xfrm>
            <a:off x="4914901" y="482441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</a:p>
        </p:txBody>
      </p:sp>
      <p:graphicFrame>
        <p:nvGraphicFramePr>
          <p:cNvPr id="401446" name="Object 38"/>
          <p:cNvGraphicFramePr>
            <a:graphicFrameLocks noChangeAspect="1"/>
          </p:cNvGraphicFramePr>
          <p:nvPr>
            <p:extLst/>
          </p:nvPr>
        </p:nvGraphicFramePr>
        <p:xfrm>
          <a:off x="4530726" y="2349501"/>
          <a:ext cx="25527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7" name="图片" r:id="rId5" imgW="1671828" imgH="1691640" progId="Word.Picture.8">
                  <p:embed/>
                </p:oleObj>
              </mc:Choice>
              <mc:Fallback>
                <p:oleObj name="图片" r:id="rId5" imgW="1671828" imgH="1691640" progId="Word.Picture.8">
                  <p:embed/>
                  <p:pic>
                    <p:nvPicPr>
                      <p:cNvPr id="4014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6" y="2349501"/>
                        <a:ext cx="2552700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18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1443" grpId="0"/>
      <p:bldP spid="401444" grpId="0"/>
      <p:bldP spid="401411" grpId="0" animBg="1"/>
      <p:bldP spid="401412" grpId="0" animBg="1"/>
      <p:bldP spid="401413" grpId="0"/>
      <p:bldP spid="401420" grpId="0" animBg="1"/>
      <p:bldP spid="401426" grpId="0" animBg="1"/>
      <p:bldP spid="401432" grpId="0" animBg="1"/>
      <p:bldP spid="401414" grpId="0"/>
      <p:bldP spid="401433" grpId="0" animBg="1"/>
      <p:bldP spid="401439" grpId="0" animBg="1"/>
      <p:bldP spid="401440" grpId="0" animBg="1"/>
      <p:bldP spid="401441" grpId="0" animBg="1"/>
      <p:bldP spid="4014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 bwMode="auto">
          <a:xfrm>
            <a:off x="1043510" y="214290"/>
            <a:ext cx="3600500" cy="63403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611188" y="1341438"/>
            <a:ext cx="765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无论现态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，锁存器的次态为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态。 信号消失后新的状态将被记忆下来。</a:t>
            </a:r>
          </a:p>
        </p:txBody>
      </p:sp>
      <p:sp>
        <p:nvSpPr>
          <p:cNvPr id="402434" name="AutoShape 2"/>
          <p:cNvSpPr>
            <a:spLocks noChangeArrowheads="1"/>
          </p:cNvSpPr>
          <p:nvPr/>
        </p:nvSpPr>
        <p:spPr bwMode="auto">
          <a:xfrm>
            <a:off x="179390" y="2492375"/>
            <a:ext cx="3311525" cy="297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>
            <p:extLst/>
          </p:nvPr>
        </p:nvGraphicFramePr>
        <p:xfrm>
          <a:off x="323059" y="2608263"/>
          <a:ext cx="23685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0" name="图片" r:id="rId3" imgW="1680972" imgH="1909572" progId="Word.Picture.8">
                  <p:embed/>
                </p:oleObj>
              </mc:Choice>
              <mc:Fallback>
                <p:oleObj name="图片" r:id="rId3" imgW="1680972" imgH="1909572" progId="Word.Picture.8">
                  <p:embed/>
                  <p:pic>
                    <p:nvPicPr>
                      <p:cNvPr id="402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9" y="2608263"/>
                        <a:ext cx="2368550" cy="2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7" name="Oval 5"/>
          <p:cNvSpPr>
            <a:spLocks noChangeArrowheads="1"/>
          </p:cNvSpPr>
          <p:nvPr/>
        </p:nvSpPr>
        <p:spPr bwMode="auto">
          <a:xfrm>
            <a:off x="765178" y="2581275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2438" name="Oval 6"/>
          <p:cNvSpPr>
            <a:spLocks noChangeArrowheads="1"/>
          </p:cNvSpPr>
          <p:nvPr/>
        </p:nvSpPr>
        <p:spPr bwMode="auto">
          <a:xfrm>
            <a:off x="719140" y="50117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539753" y="5805488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现态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</a:t>
            </a:r>
          </a:p>
        </p:txBody>
      </p:sp>
      <p:sp>
        <p:nvSpPr>
          <p:cNvPr id="402449" name="Oval 17"/>
          <p:cNvSpPr>
            <a:spLocks noChangeArrowheads="1"/>
          </p:cNvSpPr>
          <p:nvPr/>
        </p:nvSpPr>
        <p:spPr bwMode="auto">
          <a:xfrm>
            <a:off x="2430465" y="271621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0115" y="3211513"/>
            <a:ext cx="1214438" cy="1349375"/>
            <a:chOff x="4014" y="3219"/>
            <a:chExt cx="544" cy="596"/>
          </a:xfrm>
        </p:grpSpPr>
        <p:sp>
          <p:nvSpPr>
            <p:cNvPr id="402451" name="Line 19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52" name="Line 20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53" name="Line 21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54" name="Line 22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455" name="Oval 23"/>
          <p:cNvSpPr>
            <a:spLocks noChangeArrowheads="1"/>
          </p:cNvSpPr>
          <p:nvPr/>
        </p:nvSpPr>
        <p:spPr bwMode="auto">
          <a:xfrm>
            <a:off x="2971803" y="4838700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944565" y="3436938"/>
            <a:ext cx="1169988" cy="1304925"/>
            <a:chOff x="3078" y="2242"/>
            <a:chExt cx="546" cy="599"/>
          </a:xfrm>
        </p:grpSpPr>
        <p:sp>
          <p:nvSpPr>
            <p:cNvPr id="402457" name="Line 25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58" name="Line 26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59" name="Line 27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60" name="Line 28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461" name="Oval 29"/>
          <p:cNvSpPr>
            <a:spLocks noChangeArrowheads="1"/>
          </p:cNvSpPr>
          <p:nvPr/>
        </p:nvSpPr>
        <p:spPr bwMode="auto">
          <a:xfrm>
            <a:off x="2921003" y="2705100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995920" y="2492375"/>
            <a:ext cx="2655887" cy="2971800"/>
            <a:chOff x="612" y="2784"/>
            <a:chExt cx="1673" cy="1872"/>
          </a:xfrm>
        </p:grpSpPr>
        <p:sp>
          <p:nvSpPr>
            <p:cNvPr id="402440" name="AutoShape 8"/>
            <p:cNvSpPr>
              <a:spLocks noChangeArrowheads="1"/>
            </p:cNvSpPr>
            <p:nvPr/>
          </p:nvSpPr>
          <p:spPr bwMode="auto">
            <a:xfrm>
              <a:off x="612" y="2784"/>
              <a:ext cx="1673" cy="18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0244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673" y="2824"/>
            <a:ext cx="1492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01" name="图片" r:id="rId5" imgW="1680972" imgH="1909572" progId="Word.Picture.8">
                    <p:embed/>
                  </p:oleObj>
                </mc:Choice>
                <mc:Fallback>
                  <p:oleObj name="图片" r:id="rId5" imgW="1680972" imgH="1909572" progId="Word.Picture.8">
                    <p:embed/>
                    <p:pic>
                      <p:nvPicPr>
                        <p:cNvPr id="4024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2824"/>
                          <a:ext cx="1492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3082132" y="5862578"/>
            <a:ext cx="1805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若现态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681720" y="3373438"/>
            <a:ext cx="1214437" cy="1304925"/>
            <a:chOff x="3078" y="2242"/>
            <a:chExt cx="546" cy="599"/>
          </a:xfrm>
        </p:grpSpPr>
        <p:sp>
          <p:nvSpPr>
            <p:cNvPr id="402445" name="Line 13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46" name="Line 14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47" name="Line 15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48" name="Line 16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462" name="Oval 30"/>
          <p:cNvSpPr>
            <a:spLocks noChangeArrowheads="1"/>
          </p:cNvSpPr>
          <p:nvPr/>
        </p:nvSpPr>
        <p:spPr bwMode="auto">
          <a:xfrm>
            <a:off x="4481695" y="2552700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2463" name="Oval 31"/>
          <p:cNvSpPr>
            <a:spLocks noChangeArrowheads="1"/>
          </p:cNvSpPr>
          <p:nvPr/>
        </p:nvSpPr>
        <p:spPr bwMode="auto">
          <a:xfrm>
            <a:off x="4392795" y="502761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2464" name="Oval 32"/>
          <p:cNvSpPr>
            <a:spLocks noChangeArrowheads="1"/>
          </p:cNvSpPr>
          <p:nvPr/>
        </p:nvSpPr>
        <p:spPr bwMode="auto">
          <a:xfrm>
            <a:off x="6237470" y="26876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715057" y="3165475"/>
            <a:ext cx="1214437" cy="1349375"/>
            <a:chOff x="4014" y="3219"/>
            <a:chExt cx="544" cy="596"/>
          </a:xfrm>
        </p:grpSpPr>
        <p:sp>
          <p:nvSpPr>
            <p:cNvPr id="402466" name="Line 34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67" name="Line 35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68" name="Line 36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69" name="Line 37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471" name="Oval 39"/>
          <p:cNvSpPr>
            <a:spLocks noChangeArrowheads="1"/>
          </p:cNvSpPr>
          <p:nvPr/>
        </p:nvSpPr>
        <p:spPr bwMode="auto">
          <a:xfrm>
            <a:off x="6696257" y="2679700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2473" name="Rectangle 41"/>
          <p:cNvSpPr>
            <a:spLocks noChangeArrowheads="1"/>
          </p:cNvSpPr>
          <p:nvPr/>
        </p:nvSpPr>
        <p:spPr bwMode="auto">
          <a:xfrm>
            <a:off x="1331913" y="284497"/>
            <a:ext cx="2484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402474" name="Rectangle 42"/>
          <p:cNvSpPr>
            <a:spLocks noChangeArrowheads="1"/>
          </p:cNvSpPr>
          <p:nvPr/>
        </p:nvSpPr>
        <p:spPr bwMode="auto">
          <a:xfrm>
            <a:off x="3348038" y="31942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置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923487" y="2236399"/>
            <a:ext cx="2161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zh-CN" sz="2000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000" dirty="0" smtClean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的输出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波形</a:t>
            </a:r>
            <a:r>
              <a:rPr lang="zh-CN" altLang="en-US" sz="2000" dirty="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如下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349" y="4246904"/>
            <a:ext cx="1163910" cy="134299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542" y="4372887"/>
            <a:ext cx="1105408" cy="1261466"/>
          </a:xfrm>
          <a:prstGeom prst="rect">
            <a:avLst/>
          </a:prstGeom>
        </p:spPr>
      </p:pic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7529017" y="4194258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517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9857" y="2996940"/>
            <a:ext cx="901746" cy="1060505"/>
          </a:xfrm>
          <a:prstGeom prst="rect">
            <a:avLst/>
          </a:prstGeom>
        </p:spPr>
      </p:pic>
      <p:graphicFrame>
        <p:nvGraphicFramePr>
          <p:cNvPr id="51" name="表格 50"/>
          <p:cNvGraphicFramePr>
            <a:graphicFrameLocks noGrp="1"/>
          </p:cNvGraphicFramePr>
          <p:nvPr>
            <p:extLst/>
          </p:nvPr>
        </p:nvGraphicFramePr>
        <p:xfrm>
          <a:off x="8172500" y="3036479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62330" y="5918933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zh-CN" altLang="en-US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在信号</a:t>
            </a:r>
            <a:r>
              <a:rPr lang="en-US" altLang="zh-CN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R=0,S=1</a:t>
            </a:r>
            <a:r>
              <a:rPr lang="zh-CN" altLang="en-US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作用下，次态 </a:t>
            </a:r>
            <a:r>
              <a:rPr lang="en-US" altLang="zh-CN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en-US" altLang="zh-CN" baseline="30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n+1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/>
          </p:nvPr>
        </p:nvGraphicFramePr>
        <p:xfrm>
          <a:off x="8183491" y="4389756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7205936" y="5157240"/>
            <a:ext cx="32308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7783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02436" grpId="0"/>
      <p:bldP spid="402437" grpId="0" animBg="1"/>
      <p:bldP spid="402438" grpId="0" animBg="1"/>
      <p:bldP spid="402442" grpId="0"/>
      <p:bldP spid="402449" grpId="0" animBg="1"/>
      <p:bldP spid="402455" grpId="0" animBg="1"/>
      <p:bldP spid="402461" grpId="0" animBg="1"/>
      <p:bldP spid="402443" grpId="0"/>
      <p:bldP spid="402462" grpId="0" animBg="1"/>
      <p:bldP spid="402463" grpId="0" animBg="1"/>
      <p:bldP spid="402464" grpId="0" animBg="1"/>
      <p:bldP spid="402471" grpId="0" animBg="1"/>
      <p:bldP spid="402474" grpId="0"/>
      <p:bldP spid="46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16248" y="1184746"/>
            <a:ext cx="3915801" cy="505648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647700" y="1773238"/>
            <a:ext cx="765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无论现态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，锁存器的次态为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态。 信号消失后新的状态将被记忆下来。</a:t>
            </a:r>
          </a:p>
        </p:txBody>
      </p:sp>
      <p:sp>
        <p:nvSpPr>
          <p:cNvPr id="403458" name="AutoShape 2"/>
          <p:cNvSpPr>
            <a:spLocks noChangeArrowheads="1"/>
          </p:cNvSpPr>
          <p:nvPr/>
        </p:nvSpPr>
        <p:spPr bwMode="auto">
          <a:xfrm>
            <a:off x="971550" y="2781300"/>
            <a:ext cx="2655888" cy="297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>
            <p:extLst/>
          </p:nvPr>
        </p:nvGraphicFramePr>
        <p:xfrm>
          <a:off x="1110961" y="2917825"/>
          <a:ext cx="23685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24" name="图片" r:id="rId3" imgW="1680972" imgH="1909572" progId="Word.Picture.8">
                  <p:embed/>
                </p:oleObj>
              </mc:Choice>
              <mc:Fallback>
                <p:oleObj name="图片" r:id="rId3" imgW="1680972" imgH="1909572" progId="Word.Picture.8">
                  <p:embed/>
                  <p:pic>
                    <p:nvPicPr>
                      <p:cNvPr id="403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961" y="2917825"/>
                        <a:ext cx="2368550" cy="2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1557338" y="2870200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3462" name="Oval 6"/>
          <p:cNvSpPr>
            <a:spLocks noChangeArrowheads="1"/>
          </p:cNvSpPr>
          <p:nvPr/>
        </p:nvSpPr>
        <p:spPr bwMode="auto">
          <a:xfrm>
            <a:off x="1511300" y="530066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1274763" y="5857875"/>
            <a:ext cx="252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现态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1</a:t>
            </a:r>
          </a:p>
        </p:txBody>
      </p:sp>
      <p:sp>
        <p:nvSpPr>
          <p:cNvPr id="403473" name="Oval 17"/>
          <p:cNvSpPr>
            <a:spLocks noChangeArrowheads="1"/>
          </p:cNvSpPr>
          <p:nvPr/>
        </p:nvSpPr>
        <p:spPr bwMode="auto">
          <a:xfrm>
            <a:off x="3222625" y="30051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2275" y="3500438"/>
            <a:ext cx="1214438" cy="1349375"/>
            <a:chOff x="4014" y="3219"/>
            <a:chExt cx="544" cy="596"/>
          </a:xfrm>
        </p:grpSpPr>
        <p:sp>
          <p:nvSpPr>
            <p:cNvPr id="403475" name="Line 19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6" name="Line 20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763963" y="5127625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36725" y="3725863"/>
            <a:ext cx="1169988" cy="1304925"/>
            <a:chOff x="3078" y="2242"/>
            <a:chExt cx="546" cy="599"/>
          </a:xfrm>
        </p:grpSpPr>
        <p:sp>
          <p:nvSpPr>
            <p:cNvPr id="403481" name="Line 25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485" name="Oval 29"/>
          <p:cNvSpPr>
            <a:spLocks noChangeArrowheads="1"/>
          </p:cNvSpPr>
          <p:nvPr/>
        </p:nvSpPr>
        <p:spPr bwMode="auto">
          <a:xfrm>
            <a:off x="3713163" y="2994025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5715000" y="5876925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若现态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 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0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292725" y="2781300"/>
            <a:ext cx="2655888" cy="2971800"/>
            <a:chOff x="612" y="2784"/>
            <a:chExt cx="1673" cy="1872"/>
          </a:xfrm>
        </p:grpSpPr>
        <p:sp>
          <p:nvSpPr>
            <p:cNvPr id="403464" name="AutoShape 8"/>
            <p:cNvSpPr>
              <a:spLocks noChangeArrowheads="1"/>
            </p:cNvSpPr>
            <p:nvPr/>
          </p:nvSpPr>
          <p:spPr bwMode="auto">
            <a:xfrm>
              <a:off x="612" y="2784"/>
              <a:ext cx="1673" cy="18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0346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664" y="2840"/>
            <a:ext cx="1492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025" name="图片" r:id="rId5" imgW="1680972" imgH="1909572" progId="Word.Picture.8">
                    <p:embed/>
                  </p:oleObj>
                </mc:Choice>
                <mc:Fallback>
                  <p:oleObj name="图片" r:id="rId5" imgW="1680972" imgH="1909572" progId="Word.Picture.8">
                    <p:embed/>
                    <p:pic>
                      <p:nvPicPr>
                        <p:cNvPr id="403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2840"/>
                          <a:ext cx="1492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975350" y="3670300"/>
            <a:ext cx="1223963" cy="1331913"/>
            <a:chOff x="3078" y="2242"/>
            <a:chExt cx="546" cy="599"/>
          </a:xfrm>
        </p:grpSpPr>
        <p:sp>
          <p:nvSpPr>
            <p:cNvPr id="403469" name="Line 13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0" name="Line 14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486" name="Oval 30"/>
          <p:cNvSpPr>
            <a:spLocks noChangeArrowheads="1"/>
          </p:cNvSpPr>
          <p:nvPr/>
        </p:nvSpPr>
        <p:spPr bwMode="auto">
          <a:xfrm>
            <a:off x="5821363" y="2841625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3487" name="Oval 31"/>
          <p:cNvSpPr>
            <a:spLocks noChangeArrowheads="1"/>
          </p:cNvSpPr>
          <p:nvPr/>
        </p:nvSpPr>
        <p:spPr bwMode="auto">
          <a:xfrm>
            <a:off x="5732463" y="53165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3488" name="Oval 32"/>
          <p:cNvSpPr>
            <a:spLocks noChangeArrowheads="1"/>
          </p:cNvSpPr>
          <p:nvPr/>
        </p:nvSpPr>
        <p:spPr bwMode="auto">
          <a:xfrm>
            <a:off x="7577138" y="2976563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011863" y="3471863"/>
            <a:ext cx="1214438" cy="1349375"/>
            <a:chOff x="4014" y="3219"/>
            <a:chExt cx="544" cy="596"/>
          </a:xfrm>
        </p:grpSpPr>
        <p:sp>
          <p:nvSpPr>
            <p:cNvPr id="403490" name="Line 34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91" name="Line 35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493" name="Line 37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3494" name="Oval 38"/>
          <p:cNvSpPr>
            <a:spLocks noChangeArrowheads="1"/>
          </p:cNvSpPr>
          <p:nvPr/>
        </p:nvSpPr>
        <p:spPr bwMode="auto">
          <a:xfrm>
            <a:off x="7623175" y="5027613"/>
            <a:ext cx="406400" cy="414338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3495" name="Oval 39"/>
          <p:cNvSpPr>
            <a:spLocks noChangeArrowheads="1"/>
          </p:cNvSpPr>
          <p:nvPr/>
        </p:nvSpPr>
        <p:spPr bwMode="auto">
          <a:xfrm>
            <a:off x="8035925" y="2968625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3496" name="Oval 40"/>
          <p:cNvSpPr>
            <a:spLocks noChangeArrowheads="1"/>
          </p:cNvSpPr>
          <p:nvPr/>
        </p:nvSpPr>
        <p:spPr bwMode="auto">
          <a:xfrm>
            <a:off x="8086725" y="5033963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3497" name="Rectangle 41"/>
          <p:cNvSpPr>
            <a:spLocks noChangeArrowheads="1"/>
          </p:cNvSpPr>
          <p:nvPr/>
        </p:nvSpPr>
        <p:spPr bwMode="auto">
          <a:xfrm>
            <a:off x="1331913" y="1089025"/>
            <a:ext cx="349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403498" name="Rectangle 42"/>
          <p:cNvSpPr>
            <a:spLocks noChangeArrowheads="1"/>
          </p:cNvSpPr>
          <p:nvPr/>
        </p:nvSpPr>
        <p:spPr bwMode="auto">
          <a:xfrm>
            <a:off x="3779838" y="1098550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1869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03460" grpId="0"/>
      <p:bldP spid="403461" grpId="0" animBg="1"/>
      <p:bldP spid="403462" grpId="0" animBg="1"/>
      <p:bldP spid="403466" grpId="0"/>
      <p:bldP spid="403473" grpId="0" animBg="1"/>
      <p:bldP spid="403479" grpId="0" animBg="1"/>
      <p:bldP spid="403485" grpId="0" animBg="1"/>
      <p:bldP spid="403467" grpId="0"/>
      <p:bldP spid="403486" grpId="0" animBg="1"/>
      <p:bldP spid="403487" grpId="0" animBg="1"/>
      <p:bldP spid="403488" grpId="0" animBg="1"/>
      <p:bldP spid="403494" grpId="0" animBg="1"/>
      <p:bldP spid="403495" grpId="0" animBg="1"/>
      <p:bldP spid="403496" grpId="0" animBg="1"/>
      <p:bldP spid="403497" grpId="0"/>
      <p:bldP spid="4034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14388" y="1118136"/>
            <a:ext cx="4621732" cy="473008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2" name="AutoShape 2"/>
          <p:cNvSpPr>
            <a:spLocks noChangeArrowheads="1"/>
          </p:cNvSpPr>
          <p:nvPr/>
        </p:nvSpPr>
        <p:spPr bwMode="auto">
          <a:xfrm>
            <a:off x="582613" y="2708275"/>
            <a:ext cx="2916237" cy="3306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4483" name="Object 3"/>
          <p:cNvGraphicFramePr>
            <a:graphicFrameLocks noChangeAspect="1"/>
          </p:cNvGraphicFramePr>
          <p:nvPr>
            <p:extLst/>
          </p:nvPr>
        </p:nvGraphicFramePr>
        <p:xfrm>
          <a:off x="791065" y="3214688"/>
          <a:ext cx="23685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63" name="图片" r:id="rId3" imgW="1680972" imgH="1909572" progId="Word.Picture.8">
                  <p:embed/>
                </p:oleObj>
              </mc:Choice>
              <mc:Fallback>
                <p:oleObj name="图片" r:id="rId3" imgW="1680972" imgH="1909572" progId="Word.Picture.8">
                  <p:embed/>
                  <p:pic>
                    <p:nvPicPr>
                      <p:cNvPr id="404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65" y="3214688"/>
                        <a:ext cx="2368550" cy="269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4" name="Oval 4"/>
          <p:cNvSpPr>
            <a:spLocks noChangeArrowheads="1"/>
          </p:cNvSpPr>
          <p:nvPr/>
        </p:nvSpPr>
        <p:spPr bwMode="auto">
          <a:xfrm>
            <a:off x="842963" y="3132138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4485" name="Oval 5"/>
          <p:cNvSpPr>
            <a:spLocks noChangeArrowheads="1"/>
          </p:cNvSpPr>
          <p:nvPr/>
        </p:nvSpPr>
        <p:spPr bwMode="auto">
          <a:xfrm>
            <a:off x="814388" y="5572125"/>
            <a:ext cx="406400" cy="414338"/>
          </a:xfrm>
          <a:prstGeom prst="ellipse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  <p:sp>
        <p:nvSpPr>
          <p:cNvPr id="404486" name="Oval 6"/>
          <p:cNvSpPr>
            <a:spLocks noChangeArrowheads="1"/>
          </p:cNvSpPr>
          <p:nvPr/>
        </p:nvSpPr>
        <p:spPr bwMode="auto">
          <a:xfrm>
            <a:off x="3049588" y="5389563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4487" name="Oval 7"/>
          <p:cNvSpPr>
            <a:spLocks noChangeArrowheads="1"/>
          </p:cNvSpPr>
          <p:nvPr/>
        </p:nvSpPr>
        <p:spPr bwMode="auto">
          <a:xfrm>
            <a:off x="2998788" y="3255963"/>
            <a:ext cx="406400" cy="414338"/>
          </a:xfrm>
          <a:prstGeom prst="ellipse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936699" y="1072031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41326" y="1484313"/>
            <a:ext cx="7561262" cy="630238"/>
            <a:chOff x="119" y="935"/>
            <a:chExt cx="4763" cy="397"/>
          </a:xfrm>
        </p:grpSpPr>
        <p:sp>
          <p:nvSpPr>
            <p:cNvPr id="404493" name="Rectangle 13"/>
            <p:cNvSpPr>
              <a:spLocks noChangeArrowheads="1"/>
            </p:cNvSpPr>
            <p:nvPr/>
          </p:nvSpPr>
          <p:spPr bwMode="auto">
            <a:xfrm>
              <a:off x="119" y="1044"/>
              <a:ext cx="47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无论现态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 </a:t>
              </a:r>
              <a:r>
                <a:rPr kumimoji="0" lang="en-US" altLang="zh-CN" sz="24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n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为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或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，触发器的次态       、      都为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 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。</a:t>
              </a:r>
            </a:p>
          </p:txBody>
        </p:sp>
        <p:graphicFrame>
          <p:nvGraphicFramePr>
            <p:cNvPr id="404494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3674" y="981"/>
            <a:ext cx="25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64" name="Equation" r:id="rId5" imgW="203112" imgH="228501" progId="Equation.3">
                    <p:embed/>
                  </p:oleObj>
                </mc:Choice>
                <mc:Fallback>
                  <p:oleObj name="Equation" r:id="rId5" imgW="203112" imgH="228501" progId="Equation.3">
                    <p:embed/>
                    <p:pic>
                      <p:nvPicPr>
                        <p:cNvPr id="4044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981"/>
                          <a:ext cx="25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167" y="935"/>
              <a:ext cx="685" cy="309"/>
              <a:chOff x="3699" y="780"/>
              <a:chExt cx="871" cy="359"/>
            </a:xfrm>
          </p:grpSpPr>
          <p:graphicFrame>
            <p:nvGraphicFramePr>
              <p:cNvPr id="404496" name="Object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99" y="780"/>
              <a:ext cx="309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8065" name="Equation" r:id="rId7" imgW="203112" imgH="228501" progId="Equation.3">
                      <p:embed/>
                    </p:oleObj>
                  </mc:Choice>
                  <mc:Fallback>
                    <p:oleObj name="Equation" r:id="rId7" imgW="203112" imgH="228501" progId="Equation.3">
                      <p:embed/>
                      <p:pic>
                        <p:nvPicPr>
                          <p:cNvPr id="40449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9" y="780"/>
                            <a:ext cx="309" cy="3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4497" name="Line 17"/>
              <p:cNvSpPr>
                <a:spLocks noChangeShapeType="1"/>
              </p:cNvSpPr>
              <p:nvPr/>
            </p:nvSpPr>
            <p:spPr bwMode="auto">
              <a:xfrm>
                <a:off x="4388" y="886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440676" y="114064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状态不确定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3761137" y="5877453"/>
            <a:ext cx="406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约束条件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        SR =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771164" y="2413623"/>
            <a:ext cx="51847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同时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en-US" altLang="zh-CN" sz="24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回到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时，由于两个或非门的延迟时间无法确定，使得触发器最终稳定状态也不能确定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04501" name="Rectangle 21"/>
          <p:cNvSpPr>
            <a:spLocks noChangeArrowheads="1"/>
          </p:cNvSpPr>
          <p:nvPr/>
        </p:nvSpPr>
        <p:spPr bwMode="auto">
          <a:xfrm>
            <a:off x="3867708" y="2107533"/>
            <a:ext cx="508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触发器的输出既不是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态，也不是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态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74250" y="4012913"/>
            <a:ext cx="1223963" cy="1331913"/>
            <a:chOff x="3078" y="2242"/>
            <a:chExt cx="546" cy="59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V="1">
              <a:off x="3078" y="2243"/>
              <a:ext cx="1" cy="11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H="1" flipV="1">
              <a:off x="3078" y="2358"/>
              <a:ext cx="546" cy="316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079" y="2242"/>
              <a:ext cx="152" cy="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3624" y="2672"/>
              <a:ext cx="0" cy="169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368121" y="3803714"/>
            <a:ext cx="1214438" cy="1349375"/>
            <a:chOff x="4014" y="3219"/>
            <a:chExt cx="544" cy="596"/>
          </a:xfrm>
        </p:grpSpPr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H="1">
              <a:off x="4014" y="3379"/>
              <a:ext cx="544" cy="31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H="1" flipV="1">
              <a:off x="4558" y="3219"/>
              <a:ext cx="0" cy="1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015" y="3815"/>
              <a:ext cx="15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V="1">
              <a:off x="4014" y="3691"/>
              <a:ext cx="1" cy="1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302" y="4243999"/>
            <a:ext cx="944519" cy="7451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701" y="4163240"/>
            <a:ext cx="850272" cy="87383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 bwMode="auto">
          <a:xfrm>
            <a:off x="4860040" y="4077090"/>
            <a:ext cx="0" cy="1246020"/>
          </a:xfrm>
          <a:prstGeom prst="line">
            <a:avLst/>
          </a:prstGeom>
          <a:ln w="3810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6561859" y="4151675"/>
            <a:ext cx="0" cy="1246020"/>
          </a:xfrm>
          <a:prstGeom prst="line">
            <a:avLst/>
          </a:prstGeom>
          <a:ln w="3810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6660290" y="4151675"/>
            <a:ext cx="0" cy="1246020"/>
          </a:xfrm>
          <a:prstGeom prst="line">
            <a:avLst/>
          </a:prstGeom>
          <a:ln w="3810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2131" y="4210565"/>
            <a:ext cx="1054180" cy="780876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 bwMode="auto">
          <a:xfrm>
            <a:off x="8146079" y="4175331"/>
            <a:ext cx="0" cy="1246020"/>
          </a:xfrm>
          <a:prstGeom prst="line">
            <a:avLst/>
          </a:prstGeom>
          <a:ln w="3810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 bwMode="auto">
          <a:xfrm>
            <a:off x="8244510" y="4175331"/>
            <a:ext cx="0" cy="1246020"/>
          </a:xfrm>
          <a:prstGeom prst="line">
            <a:avLst/>
          </a:prstGeom>
          <a:ln w="3810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67708" y="426502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43447" y="47001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663327" y="429214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639066" y="47272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149115" y="426189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124854" y="46969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8283832" y="5219641"/>
            <a:ext cx="3738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7786028" y="5219641"/>
            <a:ext cx="36005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8209769" y="52130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10ns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flipH="1">
            <a:off x="6663715" y="5186191"/>
            <a:ext cx="3738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/>
          <p:nvPr/>
        </p:nvCxnSpPr>
        <p:spPr bwMode="auto">
          <a:xfrm>
            <a:off x="6165911" y="5186191"/>
            <a:ext cx="36005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/>
          <p:cNvSpPr/>
          <p:nvPr/>
        </p:nvSpPr>
        <p:spPr>
          <a:xfrm>
            <a:off x="6589652" y="517957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10ns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0476" y="5523511"/>
            <a:ext cx="685835" cy="34291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0404" y="5482679"/>
            <a:ext cx="501676" cy="330217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111933" y="543909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448810" y="551030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5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4484" grpId="0" animBg="1"/>
      <p:bldP spid="404485" grpId="0" animBg="1"/>
      <p:bldP spid="404486" grpId="0" animBg="1"/>
      <p:bldP spid="404487" grpId="0" animBg="1"/>
      <p:bldP spid="404488" grpId="0"/>
      <p:bldP spid="404498" grpId="0"/>
      <p:bldP spid="404499" grpId="0"/>
      <p:bldP spid="404500" grpId="0"/>
      <p:bldP spid="404501" grpId="0"/>
      <p:bldP spid="13" grpId="0"/>
      <p:bldP spid="14" grpId="0"/>
      <p:bldP spid="49" grpId="0"/>
      <p:bldP spid="50" grpId="0"/>
      <p:bldP spid="51" grpId="0"/>
      <p:bldP spid="52" grpId="0"/>
      <p:bldP spid="18" grpId="0"/>
      <p:bldP spid="33" grpId="0"/>
      <p:bldP spid="6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 bwMode="auto">
          <a:xfrm>
            <a:off x="204805" y="3282793"/>
            <a:ext cx="4050346" cy="3037689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9219" name="矩形 490498"/>
          <p:cNvSpPr>
            <a:spLocks noChangeArrowheads="1"/>
          </p:cNvSpPr>
          <p:nvPr/>
        </p:nvSpPr>
        <p:spPr bwMode="auto">
          <a:xfrm>
            <a:off x="428596" y="0"/>
            <a:ext cx="8065120" cy="62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26960" bIns="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综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或非门构成的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锁存器真值表如下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graphicFrame>
        <p:nvGraphicFramePr>
          <p:cNvPr id="490500" name="对象 490499"/>
          <p:cNvGraphicFramePr>
            <a:graphicFrameLocks/>
          </p:cNvGraphicFramePr>
          <p:nvPr>
            <p:extLst/>
          </p:nvPr>
        </p:nvGraphicFramePr>
        <p:xfrm>
          <a:off x="57404" y="1146954"/>
          <a:ext cx="2017869" cy="204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86" r:id="rId3" imgW="1671828" imgH="1691640" progId="Word.Picture.8">
                  <p:embed/>
                </p:oleObj>
              </mc:Choice>
              <mc:Fallback>
                <p:oleObj r:id="rId3" imgW="1671828" imgH="1691640" progId="Word.Picture.8">
                  <p:embed/>
                  <p:pic>
                    <p:nvPicPr>
                      <p:cNvPr id="490500" name="对象 49049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" y="1146954"/>
                        <a:ext cx="2017869" cy="2041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矩形 49050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108703" y="1124680"/>
          <a:ext cx="4071937" cy="4632326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103601149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258990465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1054163805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35474372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3713162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928001461"/>
                    </a:ext>
                  </a:extLst>
                </a:gridCol>
              </a:tblGrid>
              <a:tr h="723900"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   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013990"/>
                  </a:ext>
                </a:extLst>
              </a:tr>
              <a:tr h="609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516369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0207338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006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9390447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4378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9655615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68059"/>
                  </a:ext>
                </a:extLst>
              </a:tr>
              <a:tr h="4524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禁止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84633719"/>
                  </a:ext>
                </a:extLst>
              </a:tr>
              <a:tr h="4032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25028"/>
                  </a:ext>
                </a:extLst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7845083" y="2019737"/>
            <a:ext cx="3571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 bwMode="auto">
          <a:xfrm>
            <a:off x="6681129" y="2463891"/>
            <a:ext cx="2462871" cy="327095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5116" y="2474972"/>
            <a:ext cx="687466" cy="3270953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30470" y="389616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90720" y="434701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33633" y="4326380"/>
            <a:ext cx="2438400" cy="1066800"/>
            <a:chOff x="3216" y="1248"/>
            <a:chExt cx="1536" cy="672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995495" y="43263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995495" y="48597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3764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9860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5956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05295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2001970" y="5445564"/>
            <a:ext cx="1063625" cy="544923"/>
            <a:chOff x="3696" y="3984"/>
            <a:chExt cx="528" cy="316"/>
          </a:xfrm>
        </p:grpSpPr>
        <p:sp>
          <p:nvSpPr>
            <p:cNvPr id="29" name="AutoShape 101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" name="Text Box 102"/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31" name="Object 103"/>
          <p:cNvGraphicFramePr>
            <a:graphicFrameLocks noChangeAspect="1"/>
          </p:cNvGraphicFramePr>
          <p:nvPr>
            <p:extLst/>
          </p:nvPr>
        </p:nvGraphicFramePr>
        <p:xfrm>
          <a:off x="1403483" y="444544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87" name="Equation" r:id="rId5" imgW="523800" imgH="187560" progId="Equation.3">
                  <p:embed/>
                </p:oleObj>
              </mc:Choice>
              <mc:Fallback>
                <p:oleObj name="Equation" r:id="rId5" imgW="523800" imgH="187560" progId="Equation.3">
                  <p:embed/>
                  <p:pic>
                    <p:nvPicPr>
                      <p:cNvPr id="3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483" y="4445443"/>
                        <a:ext cx="53975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442396" y="3712243"/>
            <a:ext cx="992188" cy="739776"/>
            <a:chOff x="2681" y="832"/>
            <a:chExt cx="625" cy="466"/>
          </a:xfrm>
        </p:grpSpPr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06"/>
            <p:cNvSpPr txBox="1">
              <a:spLocks noChangeArrowheads="1"/>
            </p:cNvSpPr>
            <p:nvPr/>
          </p:nvSpPr>
          <p:spPr bwMode="auto">
            <a:xfrm>
              <a:off x="2952" y="832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RS</a:t>
              </a:r>
              <a:endParaRPr kumimoji="1" lang="en-US" altLang="zh-CN" sz="3600" i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107"/>
            <p:cNvSpPr txBox="1">
              <a:spLocks noChangeArrowheads="1"/>
            </p:cNvSpPr>
            <p:nvPr/>
          </p:nvSpPr>
          <p:spPr bwMode="auto">
            <a:xfrm>
              <a:off x="2681" y="1007"/>
              <a:ext cx="4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 dirty="0" err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i="1" baseline="30000" dirty="0" err="1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3600" i="1" baseline="300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6" name="Object 108"/>
          <p:cNvGraphicFramePr>
            <a:graphicFrameLocks noChangeAspect="1"/>
          </p:cNvGraphicFramePr>
          <p:nvPr>
            <p:extLst/>
          </p:nvPr>
        </p:nvGraphicFramePr>
        <p:xfrm>
          <a:off x="1952758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88" name="Equation" r:id="rId7" imgW="504000" imgH="187560" progId="Equation.3">
                  <p:embed/>
                </p:oleObj>
              </mc:Choice>
              <mc:Fallback>
                <p:oleObj name="Equation" r:id="rId7" imgW="504000" imgH="187560" progId="Equation.3">
                  <p:embed/>
                  <p:pic>
                    <p:nvPicPr>
                      <p:cNvPr id="36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58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9"/>
          <p:cNvGraphicFramePr>
            <a:graphicFrameLocks noChangeAspect="1"/>
          </p:cNvGraphicFramePr>
          <p:nvPr>
            <p:extLst/>
          </p:nvPr>
        </p:nvGraphicFramePr>
        <p:xfrm>
          <a:off x="2578233" y="44454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89" name="Equation" r:id="rId9" imgW="484200" imgH="187560" progId="Equation.3">
                  <p:embed/>
                </p:oleObj>
              </mc:Choice>
              <mc:Fallback>
                <p:oleObj name="Equation" r:id="rId9" imgW="484200" imgH="187560" progId="Equation.3">
                  <p:embed/>
                  <p:pic>
                    <p:nvPicPr>
                      <p:cNvPr id="37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233" y="44454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0"/>
          <p:cNvGraphicFramePr>
            <a:graphicFrameLocks noChangeAspect="1"/>
          </p:cNvGraphicFramePr>
          <p:nvPr>
            <p:extLst/>
          </p:nvPr>
        </p:nvGraphicFramePr>
        <p:xfrm>
          <a:off x="3171958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0" name="Equation" r:id="rId11" imgW="504000" imgH="187560" progId="Equation.3">
                  <p:embed/>
                </p:oleObj>
              </mc:Choice>
              <mc:Fallback>
                <p:oleObj name="Equation" r:id="rId11" imgW="504000" imgH="187560" progId="Equation.3">
                  <p:embed/>
                  <p:pic>
                    <p:nvPicPr>
                      <p:cNvPr id="38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958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1"/>
          <p:cNvGraphicFramePr>
            <a:graphicFrameLocks noChangeAspect="1"/>
          </p:cNvGraphicFramePr>
          <p:nvPr>
            <p:extLst/>
          </p:nvPr>
        </p:nvGraphicFramePr>
        <p:xfrm>
          <a:off x="1343158" y="49788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1" name="Equation" r:id="rId13" imgW="504000" imgH="187560" progId="Equation.3">
                  <p:embed/>
                </p:oleObj>
              </mc:Choice>
              <mc:Fallback>
                <p:oleObj name="Equation" r:id="rId13" imgW="504000" imgH="187560" progId="Equation.3">
                  <p:embed/>
                  <p:pic>
                    <p:nvPicPr>
                      <p:cNvPr id="39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158" y="49788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2"/>
          <p:cNvGraphicFramePr>
            <a:graphicFrameLocks noChangeAspect="1"/>
          </p:cNvGraphicFramePr>
          <p:nvPr>
            <p:extLst/>
          </p:nvPr>
        </p:nvGraphicFramePr>
        <p:xfrm>
          <a:off x="1970220" y="497884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2" name="Equation" r:id="rId15" imgW="484200" imgH="187560" progId="Equation.3">
                  <p:embed/>
                </p:oleObj>
              </mc:Choice>
              <mc:Fallback>
                <p:oleObj name="Equation" r:id="rId15" imgW="484200" imgH="187560" progId="Equation.3">
                  <p:embed/>
                  <p:pic>
                    <p:nvPicPr>
                      <p:cNvPr id="4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20" y="4978843"/>
                        <a:ext cx="506413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3"/>
          <p:cNvGraphicFramePr>
            <a:graphicFrameLocks noChangeAspect="1"/>
          </p:cNvGraphicFramePr>
          <p:nvPr>
            <p:extLst/>
          </p:nvPr>
        </p:nvGraphicFramePr>
        <p:xfrm>
          <a:off x="2594108" y="501218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3" name="Equation" r:id="rId17" imgW="464400" imgH="147960" progId="Equation.3">
                  <p:embed/>
                </p:oleObj>
              </mc:Choice>
              <mc:Fallback>
                <p:oleObj name="Equation" r:id="rId17" imgW="464400" imgH="147960" progId="Equation.3">
                  <p:embed/>
                  <p:pic>
                    <p:nvPicPr>
                      <p:cNvPr id="41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108" y="5012180"/>
                        <a:ext cx="492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4"/>
          <p:cNvGraphicFramePr>
            <a:graphicFrameLocks noChangeAspect="1"/>
          </p:cNvGraphicFramePr>
          <p:nvPr>
            <p:extLst/>
          </p:nvPr>
        </p:nvGraphicFramePr>
        <p:xfrm>
          <a:off x="3187833" y="49788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94" name="Equation" r:id="rId19" imgW="484200" imgH="187560" progId="Equation.3">
                  <p:embed/>
                </p:oleObj>
              </mc:Choice>
              <mc:Fallback>
                <p:oleObj name="Equation" r:id="rId19" imgW="484200" imgH="187560" progId="Equation.3">
                  <p:embed/>
                  <p:pic>
                    <p:nvPicPr>
                      <p:cNvPr id="42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33" y="49788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5"/>
          <p:cNvGrpSpPr>
            <a:grpSpLocks/>
          </p:cNvGrpSpPr>
          <p:nvPr/>
        </p:nvGrpSpPr>
        <p:grpSpPr bwMode="auto">
          <a:xfrm>
            <a:off x="1333633" y="4253355"/>
            <a:ext cx="2438400" cy="1139825"/>
            <a:chOff x="5184" y="1202"/>
            <a:chExt cx="1536" cy="718"/>
          </a:xfrm>
        </p:grpSpPr>
        <p:sp>
          <p:nvSpPr>
            <p:cNvPr id="44" name="Rectangle 116"/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20"/>
            <p:cNvSpPr txBox="1">
              <a:spLocks noChangeArrowheads="1"/>
            </p:cNvSpPr>
            <p:nvPr/>
          </p:nvSpPr>
          <p:spPr bwMode="auto">
            <a:xfrm>
              <a:off x="5246" y="1202"/>
              <a:ext cx="26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600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21"/>
            <p:cNvSpPr txBox="1">
              <a:spLocks noChangeArrowheads="1"/>
            </p:cNvSpPr>
            <p:nvPr/>
          </p:nvSpPr>
          <p:spPr bwMode="auto">
            <a:xfrm>
              <a:off x="5651" y="12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122"/>
            <p:cNvSpPr txBox="1">
              <a:spLocks noChangeArrowheads="1"/>
            </p:cNvSpPr>
            <p:nvPr/>
          </p:nvSpPr>
          <p:spPr bwMode="auto">
            <a:xfrm>
              <a:off x="6395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123"/>
            <p:cNvSpPr txBox="1">
              <a:spLocks noChangeArrowheads="1"/>
            </p:cNvSpPr>
            <p:nvPr/>
          </p:nvSpPr>
          <p:spPr bwMode="auto">
            <a:xfrm>
              <a:off x="6011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X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124"/>
            <p:cNvSpPr txBox="1">
              <a:spLocks noChangeArrowheads="1"/>
            </p:cNvSpPr>
            <p:nvPr/>
          </p:nvSpPr>
          <p:spPr bwMode="auto">
            <a:xfrm>
              <a:off x="5247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25"/>
            <p:cNvSpPr txBox="1">
              <a:spLocks noChangeArrowheads="1"/>
            </p:cNvSpPr>
            <p:nvPr/>
          </p:nvSpPr>
          <p:spPr bwMode="auto">
            <a:xfrm>
              <a:off x="5627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smtClean="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26"/>
            <p:cNvSpPr txBox="1">
              <a:spLocks noChangeArrowheads="1"/>
            </p:cNvSpPr>
            <p:nvPr/>
          </p:nvSpPr>
          <p:spPr bwMode="auto">
            <a:xfrm>
              <a:off x="641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0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27"/>
            <p:cNvSpPr txBox="1">
              <a:spLocks noChangeArrowheads="1"/>
            </p:cNvSpPr>
            <p:nvPr/>
          </p:nvSpPr>
          <p:spPr bwMode="auto">
            <a:xfrm>
              <a:off x="6017" y="159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dirty="0" smtClean="0">
                  <a:latin typeface="Times New Roman" panose="02020603050405020304" pitchFamily="18" charset="0"/>
                </a:rPr>
                <a:t>X</a:t>
              </a:r>
              <a:endParaRPr kumimoji="1" lang="en-US" altLang="zh-CN" sz="3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238431" y="4874066"/>
            <a:ext cx="607843" cy="532971"/>
            <a:chOff x="2331" y="3360"/>
            <a:chExt cx="453" cy="589"/>
          </a:xfrm>
        </p:grpSpPr>
        <p:sp>
          <p:nvSpPr>
            <p:cNvPr id="58" name="AutoShape 130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9" name="Text Box 131"/>
            <p:cNvSpPr txBox="1">
              <a:spLocks noChangeArrowheads="1"/>
            </p:cNvSpPr>
            <p:nvPr/>
          </p:nvSpPr>
          <p:spPr bwMode="auto">
            <a:xfrm>
              <a:off x="2331" y="3436"/>
              <a:ext cx="404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err="1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r>
                <a:rPr lang="en-US" altLang="zh-CN" baseline="30000" dirty="0" err="1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endParaRPr lang="en-US" altLang="zh-CN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17" name="Group 135"/>
          <p:cNvGrpSpPr>
            <a:grpSpLocks/>
          </p:cNvGrpSpPr>
          <p:nvPr/>
        </p:nvGrpSpPr>
        <p:grpSpPr bwMode="auto">
          <a:xfrm>
            <a:off x="2690945" y="3284980"/>
            <a:ext cx="838200" cy="533400"/>
            <a:chOff x="4080" y="2160"/>
            <a:chExt cx="528" cy="336"/>
          </a:xfrm>
        </p:grpSpPr>
        <p:sp>
          <p:nvSpPr>
            <p:cNvPr id="61" name="AutoShape 136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2" name="Text Box 137"/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16082" y="5731787"/>
                <a:ext cx="2489784" cy="58477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3200" baseline="30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n+1</a:t>
                </a:r>
                <a:r>
                  <a:rPr lang="en-US" altLang="zh-CN" sz="32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=S+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𝑹</m:t>
                        </m:r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CN" sz="32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Q</a:t>
                </a:r>
                <a:r>
                  <a:rPr lang="en-US" altLang="zh-CN" sz="3200" baseline="30000" dirty="0" err="1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zh-CN" altLang="en-US" sz="3200" baseline="30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2" y="5731787"/>
                <a:ext cx="2489784" cy="584775"/>
              </a:xfrm>
              <a:prstGeom prst="rect">
                <a:avLst/>
              </a:prstGeom>
              <a:blipFill>
                <a:blip r:embed="rId21"/>
                <a:stretch>
                  <a:fillRect l="-5637" t="-14583" r="-1961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05290" y="5693884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3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7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" grpId="0" animBg="1"/>
      <p:bldP spid="4" grpId="1" animBg="1"/>
      <p:bldP spid="10" grpId="0" animBg="1"/>
      <p:bldP spid="10" grpId="1" animBg="1"/>
      <p:bldP spid="12" grpId="0" animBg="1"/>
      <p:bldP spid="13" grpId="0" animBg="1"/>
      <p:bldP spid="22" grpId="0"/>
      <p:bldP spid="23" grpId="0"/>
      <p:bldP spid="24" grpId="0"/>
      <p:bldP spid="25" grpId="0"/>
      <p:bldP spid="26" grpId="0"/>
      <p:bldP spid="27" grpId="0"/>
      <p:bldP spid="5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627730" y="3615345"/>
            <a:ext cx="6516270" cy="2655137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93724" y="4585582"/>
            <a:ext cx="192999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工作波形</a:t>
            </a:r>
          </a:p>
        </p:txBody>
      </p:sp>
      <p:sp>
        <p:nvSpPr>
          <p:cNvPr id="406644" name="Rectangle 116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104570" y="128676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65804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8915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875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Q</a:t>
                      </a:r>
                      <a:r>
                        <a:rPr lang="en-US" altLang="zh-CN" baseline="30000" dirty="0" smtClean="0">
                          <a:solidFill>
                            <a:srgbClr val="0000FF"/>
                          </a:solidFill>
                        </a:rPr>
                        <a:t>n+1</a:t>
                      </a:r>
                      <a:endParaRPr lang="zh-CN" altLang="en-US" baseline="30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状态不变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8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置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19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置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1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状态不确定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55801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060" y="3767699"/>
            <a:ext cx="5811313" cy="1110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30" y="4985794"/>
            <a:ext cx="1105408" cy="12614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86248" y="357166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tabLst>
                <a:tab pos="5256213" algn="r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SR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</a:rPr>
              <a:t>锁存器简化真值表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937269" y="3660237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2941504" y="4813001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5172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919619" y="3766906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523627" y="3743492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233823" y="3694029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823254" y="3743492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631627" y="3743492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8207325" y="3737094"/>
          <a:ext cx="7201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00">
                  <a:extLst>
                    <a:ext uri="{9D8B030D-6E8A-4147-A177-3AD203B41FA5}">
                      <a16:colId xmlns:a16="http://schemas.microsoft.com/office/drawing/2014/main" val="16646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52640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42" y="4878931"/>
            <a:ext cx="775581" cy="14206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089" y="4865049"/>
            <a:ext cx="806980" cy="124224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89" y="4865048"/>
            <a:ext cx="1336890" cy="1303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078" y="4845139"/>
            <a:ext cx="1163910" cy="13429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301" y="4902135"/>
            <a:ext cx="704886" cy="118871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3873" y="4872454"/>
            <a:ext cx="1681296" cy="130164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3568" y="4925768"/>
            <a:ext cx="2599151" cy="124942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7164261" y="1690229"/>
            <a:ext cx="1484410" cy="1403755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78037" y="28820"/>
          <a:ext cx="3099750" cy="4390400"/>
        </p:xfrm>
        <a:graphic>
          <a:graphicData uri="http://schemas.openxmlformats.org/drawingml/2006/table">
            <a:tbl>
              <a:tblPr/>
              <a:tblGrid>
                <a:gridCol w="333540">
                  <a:extLst>
                    <a:ext uri="{9D8B030D-6E8A-4147-A177-3AD203B41FA5}">
                      <a16:colId xmlns:a16="http://schemas.microsoft.com/office/drawing/2014/main" val="1036011491"/>
                    </a:ext>
                  </a:extLst>
                </a:gridCol>
                <a:gridCol w="337166">
                  <a:extLst>
                    <a:ext uri="{9D8B030D-6E8A-4147-A177-3AD203B41FA5}">
                      <a16:colId xmlns:a16="http://schemas.microsoft.com/office/drawing/2014/main" val="3258990465"/>
                    </a:ext>
                  </a:extLst>
                </a:gridCol>
                <a:gridCol w="525689">
                  <a:extLst>
                    <a:ext uri="{9D8B030D-6E8A-4147-A177-3AD203B41FA5}">
                      <a16:colId xmlns:a16="http://schemas.microsoft.com/office/drawing/2014/main" val="1054163805"/>
                    </a:ext>
                  </a:extLst>
                </a:gridCol>
                <a:gridCol w="845818">
                  <a:extLst>
                    <a:ext uri="{9D8B030D-6E8A-4147-A177-3AD203B41FA5}">
                      <a16:colId xmlns:a16="http://schemas.microsoft.com/office/drawing/2014/main" val="3547437279"/>
                    </a:ext>
                  </a:extLst>
                </a:gridCol>
                <a:gridCol w="706619">
                  <a:extLst>
                    <a:ext uri="{9D8B030D-6E8A-4147-A177-3AD203B41FA5}">
                      <a16:colId xmlns:a16="http://schemas.microsoft.com/office/drawing/2014/main" val="1437131627"/>
                    </a:ext>
                  </a:extLst>
                </a:gridCol>
                <a:gridCol w="350918">
                  <a:extLst>
                    <a:ext uri="{9D8B030D-6E8A-4147-A177-3AD203B41FA5}">
                      <a16:colId xmlns:a16="http://schemas.microsoft.com/office/drawing/2014/main" val="1928001461"/>
                    </a:ext>
                  </a:extLst>
                </a:gridCol>
              </a:tblGrid>
              <a:tr h="583716"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     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备注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013990"/>
                  </a:ext>
                </a:extLst>
              </a:tr>
              <a:tr h="49912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516369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保持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0207338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0065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59390447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4378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置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9655615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68059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禁止</a:t>
                      </a:r>
                      <a:endParaRPr kumimoji="0" lang="en-US" altLang="zh-CN" sz="2000" b="0" i="0" u="none" strike="noStrike" cap="none" normalizeH="0" baseline="-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84633719"/>
                  </a:ext>
                </a:extLst>
              </a:tr>
              <a:tr h="32992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25028"/>
                  </a:ext>
                </a:extLst>
              </a:tr>
            </a:tbl>
          </a:graphicData>
        </a:graphic>
      </p:graphicFrame>
      <p:cxnSp>
        <p:nvCxnSpPr>
          <p:cNvPr id="26" name="直接连接符 25"/>
          <p:cNvCxnSpPr/>
          <p:nvPr/>
        </p:nvCxnSpPr>
        <p:spPr>
          <a:xfrm>
            <a:off x="2270543" y="821853"/>
            <a:ext cx="3571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0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6537" grpId="0"/>
      <p:bldP spid="6" grpId="0"/>
      <p:bldP spid="20" grpId="0" animBg="1"/>
      <p:bldP spid="2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571472" y="142852"/>
            <a:ext cx="6049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基本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锁存器的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动态特性</a:t>
            </a:r>
          </a:p>
        </p:txBody>
      </p:sp>
      <p:graphicFrame>
        <p:nvGraphicFramePr>
          <p:cNvPr id="487429" name="Object 5"/>
          <p:cNvGraphicFramePr>
            <a:graphicFrameLocks noChangeAspect="1"/>
          </p:cNvGraphicFramePr>
          <p:nvPr>
            <p:extLst/>
          </p:nvPr>
        </p:nvGraphicFramePr>
        <p:xfrm>
          <a:off x="1608386" y="933450"/>
          <a:ext cx="5826125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81" name="Picture" r:id="rId3" imgW="3276720" imgH="1895400" progId="Word.Picture.8">
                  <p:embed/>
                </p:oleObj>
              </mc:Choice>
              <mc:Fallback>
                <p:oleObj name="Picture" r:id="rId3" imgW="3276720" imgH="1895400" progId="Word.Picture.8">
                  <p:embed/>
                  <p:pic>
                    <p:nvPicPr>
                      <p:cNvPr id="487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386" y="933450"/>
                        <a:ext cx="5826125" cy="337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452685" y="4540474"/>
            <a:ext cx="8137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kumimoji="1" lang="en-US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pLH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0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pHL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分别为输出由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低到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高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和由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高到低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时，相对于输入的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延迟时间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452685" y="5066574"/>
            <a:ext cx="835342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脉冲宽度</a:t>
            </a:r>
            <a:r>
              <a:rPr kumimoji="1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：如果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输入脉冲宽度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</a:t>
            </a:r>
            <a:r>
              <a:rPr kumimoji="1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未越过介稳态点，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端信号撤出，会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使输出状态不稳定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。图中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均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 </a:t>
            </a:r>
            <a:r>
              <a:rPr kumimoji="1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354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1" grpId="0"/>
      <p:bldP spid="4874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1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497666" name="对象 497665"/>
          <p:cNvGraphicFramePr>
            <a:graphicFrameLocks/>
          </p:cNvGraphicFramePr>
          <p:nvPr>
            <p:extLst/>
          </p:nvPr>
        </p:nvGraphicFramePr>
        <p:xfrm>
          <a:off x="220086" y="1745079"/>
          <a:ext cx="1858914" cy="182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16" name="Picture" r:id="rId3" imgW="961534" imgH="923827" progId="Word.Picture.8">
                  <p:embed/>
                </p:oleObj>
              </mc:Choice>
              <mc:Fallback>
                <p:oleObj name="Picture" r:id="rId3" imgW="961534" imgH="923827" progId="Word.Picture.8">
                  <p:embed/>
                  <p:pic>
                    <p:nvPicPr>
                      <p:cNvPr id="497666" name="对象 49766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6" y="1745079"/>
                        <a:ext cx="1858914" cy="1820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矩形 497666"/>
          <p:cNvSpPr>
            <a:spLocks noChangeArrowheads="1"/>
          </p:cNvSpPr>
          <p:nvPr/>
        </p:nvSpPr>
        <p:spPr bwMode="auto">
          <a:xfrm>
            <a:off x="220086" y="133106"/>
            <a:ext cx="473879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与非门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</a:p>
        </p:txBody>
      </p:sp>
      <p:sp>
        <p:nvSpPr>
          <p:cNvPr id="10244" name="矩形 497667"/>
          <p:cNvSpPr>
            <a:spLocks noChangeArrowheads="1"/>
          </p:cNvSpPr>
          <p:nvPr/>
        </p:nvSpPr>
        <p:spPr bwMode="auto">
          <a:xfrm>
            <a:off x="0" y="2084388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矩形 497674"/>
          <p:cNvSpPr>
            <a:spLocks noChangeArrowheads="1"/>
          </p:cNvSpPr>
          <p:nvPr/>
        </p:nvSpPr>
        <p:spPr bwMode="auto">
          <a:xfrm>
            <a:off x="420615" y="1176338"/>
            <a:ext cx="1341437" cy="46672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3" name="矩形 497710"/>
              <p:cNvSpPr>
                <a:spLocks noChangeArrowheads="1"/>
              </p:cNvSpPr>
              <p:nvPr/>
            </p:nvSpPr>
            <p:spPr bwMode="auto">
              <a:xfrm>
                <a:off x="4932050" y="483158"/>
                <a:ext cx="4464050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  <a:cs typeface="+mn-cs"/>
                  </a:rPr>
                  <a:t>约束条件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  <a:cs typeface="+mn-cs"/>
                  </a:rPr>
                  <a:t>: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_GB2312" pitchFamily="49" charset="-122"/>
                            <a:cs typeface="+mn-cs"/>
                          </a:rPr>
                          <m:t>𝑹</m:t>
                        </m:r>
                      </m:e>
                    </m:acc>
                  </m:oMath>
                </a14:m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 = 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mc:Choice>
        <mc:Fallback xmlns="">
          <p:sp>
            <p:nvSpPr>
              <p:cNvPr id="10323" name="矩形 4977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50" y="483158"/>
                <a:ext cx="4464050" cy="462434"/>
              </a:xfrm>
              <a:prstGeom prst="rect">
                <a:avLst/>
              </a:prstGeom>
              <a:blipFill>
                <a:blip r:embed="rId5"/>
                <a:stretch>
                  <a:fillRect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矩形 497676"/>
          <p:cNvSpPr>
            <a:spLocks noChangeArrowheads="1"/>
          </p:cNvSpPr>
          <p:nvPr/>
        </p:nvSpPr>
        <p:spPr bwMode="auto">
          <a:xfrm>
            <a:off x="6370899" y="1143000"/>
            <a:ext cx="1419225" cy="461963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功能表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13586" y="1643063"/>
              <a:ext cx="4071938" cy="4632326"/>
            </p:xfrm>
            <a:graphic>
              <a:graphicData uri="http://schemas.openxmlformats.org/drawingml/2006/table">
                <a:tbl>
                  <a:tblPr/>
                  <a:tblGrid>
                    <a:gridCol w="438150">
                      <a:extLst>
                        <a:ext uri="{9D8B030D-6E8A-4147-A177-3AD203B41FA5}">
                          <a16:colId xmlns:a16="http://schemas.microsoft.com/office/drawing/2014/main" val="4055978051"/>
                        </a:ext>
                      </a:extLst>
                    </a:gridCol>
                    <a:gridCol w="442913">
                      <a:extLst>
                        <a:ext uri="{9D8B030D-6E8A-4147-A177-3AD203B41FA5}">
                          <a16:colId xmlns:a16="http://schemas.microsoft.com/office/drawing/2014/main" val="3177965178"/>
                        </a:ext>
                      </a:extLst>
                    </a:gridCol>
                    <a:gridCol w="690562">
                      <a:extLst>
                        <a:ext uri="{9D8B030D-6E8A-4147-A177-3AD203B41FA5}">
                          <a16:colId xmlns:a16="http://schemas.microsoft.com/office/drawing/2014/main" val="3157476819"/>
                        </a:ext>
                      </a:extLst>
                    </a:gridCol>
                    <a:gridCol w="928688">
                      <a:extLst>
                        <a:ext uri="{9D8B030D-6E8A-4147-A177-3AD203B41FA5}">
                          <a16:colId xmlns:a16="http://schemas.microsoft.com/office/drawing/2014/main" val="2989093095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2213107859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3682534793"/>
                        </a:ext>
                      </a:extLst>
                    </a:gridCol>
                  </a:tblGrid>
                  <a:tr h="723900">
                    <a:tc gridSpan="3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输  入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输     出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备注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669648"/>
                      </a:ext>
                    </a:extLst>
                  </a:tr>
                  <a:tr h="609600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zh-CN" sz="20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20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en-US" altLang="zh-CN" sz="20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𝑹</m:t>
                                    </m:r>
                                    <m:r>
                                      <a:rPr kumimoji="0" lang="en-US" altLang="zh-CN" sz="20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𝑺</m:t>
                                    </m:r>
                                    <m:r>
                                      <a:rPr kumimoji="0" lang="en-US" altLang="zh-CN" sz="20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66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n+1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n+1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3000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0862314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禁止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376483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104925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置</a:t>
                          </a:r>
                          <a:r>
                            <a:rPr kumimoji="0" lang="en-US" altLang="zh-CN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180596"/>
                      </a:ext>
                    </a:extLst>
                  </a:tr>
                  <a:tr h="4270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3116575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置</a:t>
                          </a:r>
                          <a:r>
                            <a:rPr kumimoji="0" lang="en-US" altLang="zh-CN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224849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19184"/>
                      </a:ext>
                    </a:extLst>
                  </a:tr>
                  <a:tr h="4524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保持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491543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354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75781666"/>
                  </p:ext>
                </p:extLst>
              </p:nvPr>
            </p:nvGraphicFramePr>
            <p:xfrm>
              <a:off x="5013586" y="1643063"/>
              <a:ext cx="4071938" cy="4632326"/>
            </p:xfrm>
            <a:graphic>
              <a:graphicData uri="http://schemas.openxmlformats.org/drawingml/2006/table">
                <a:tbl>
                  <a:tblPr/>
                  <a:tblGrid>
                    <a:gridCol w="43815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055978051"/>
                        </a:ext>
                      </a:extLst>
                    </a:gridCol>
                    <a:gridCol w="442913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177965178"/>
                        </a:ext>
                      </a:extLst>
                    </a:gridCol>
                    <a:gridCol w="690562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157476819"/>
                        </a:ext>
                      </a:extLst>
                    </a:gridCol>
                    <a:gridCol w="928688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989093095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213107859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682534793"/>
                        </a:ext>
                      </a:extLst>
                    </a:gridCol>
                  </a:tblGrid>
                  <a:tr h="723900">
                    <a:tc gridSpan="3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输  入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输     出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楷体_GB2312" pitchFamily="49" charset="-122"/>
                              <a:ea typeface="楷体_GB2312" pitchFamily="49" charset="-122"/>
                            </a:rPr>
                            <a:t>备注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06066964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2778" t="-121000" r="-840278" b="-5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01370" t="-121000" r="-728767" b="-559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1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n+1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Q</a:t>
                          </a:r>
                          <a:r>
                            <a:rPr kumimoji="0" lang="en-US" altLang="zh-CN" sz="2000" b="0" i="0" u="none" strike="noStrike" cap="none" normalizeH="0" baseline="3000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n+1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3000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420862314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禁止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718376483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X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174104925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置</a:t>
                          </a:r>
                          <a:r>
                            <a:rPr kumimoji="0" lang="en-US" altLang="zh-CN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823180596"/>
                      </a:ext>
                    </a:extLst>
                  </a:tr>
                  <a:tr h="4270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053116575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置</a:t>
                          </a:r>
                          <a:r>
                            <a:rPr kumimoji="0" lang="en-US" altLang="zh-CN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838224849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666919184"/>
                      </a:ext>
                    </a:extLst>
                  </a:tr>
                  <a:tr h="452438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rowSpan="2"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zh-CN" altLang="en-US" sz="2000" b="0" i="0" u="none" strike="noStrike" cap="none" normalizeH="0" baseline="-3000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保持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370491543"/>
                      </a:ext>
                    </a:extLst>
                  </a:tr>
                  <a:tr h="403225"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1</a:t>
                          </a:r>
                          <a:endParaRPr kumimoji="0" lang="en-US" altLang="zh-CN" sz="2000" b="0" i="0" u="none" strike="noStrike" cap="none" normalizeH="0" baseline="-3000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>
                      <a:txBody>
                        <a:bodyPr/>
                        <a:lstStyle>
                          <a:lvl1pPr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1pPr>
                          <a:lvl2pPr marL="742950" indent="-28575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6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4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algn="l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algn="l" eaLnBrk="0" hangingPunct="0">
                            <a:spcBef>
                              <a:spcPct val="25000"/>
                            </a:spcBef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5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Font typeface="Wingdings" panose="05000000000000000000" pitchFamily="2" charset="2"/>
                            <a:defRPr sz="2000" b="1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楷体_GB2312" pitchFamily="49" charset="-122"/>
                            </a:rPr>
                            <a:t>0</a:t>
                          </a:r>
                          <a:endParaRPr kumimoji="0" lang="en-US" altLang="zh-CN" sz="2000" b="0" i="0" u="none" strike="noStrike" cap="none" normalizeH="0" baseline="-3000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_GB2312" pitchFamily="49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gradFill rotWithShape="1">
                          <a:gsLst>
                            <a:gs pos="0">
                              <a:srgbClr val="FECF40"/>
                            </a:gs>
                            <a:gs pos="100000">
                              <a:srgbClr val="846C21"/>
                            </a:gs>
                          </a:gsLst>
                          <a:lin ang="5400000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4135451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直接连接符 52"/>
          <p:cNvCxnSpPr/>
          <p:nvPr/>
        </p:nvCxnSpPr>
        <p:spPr>
          <a:xfrm>
            <a:off x="7656774" y="2500313"/>
            <a:ext cx="357187" cy="15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86" y="1235869"/>
            <a:ext cx="20193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 bwMode="auto">
          <a:xfrm>
            <a:off x="6576894" y="2976403"/>
            <a:ext cx="2462871" cy="3270953"/>
          </a:xfrm>
          <a:prstGeom prst="rect">
            <a:avLst/>
          </a:prstGeom>
          <a:solidFill>
            <a:srgbClr val="EDFD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21164" y="3002647"/>
            <a:ext cx="687466" cy="3270953"/>
          </a:xfrm>
          <a:prstGeom prst="rect">
            <a:avLst/>
          </a:prstGeom>
          <a:solidFill>
            <a:srgbClr val="BFF7F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415756" y="1348943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2343746" y="2861153"/>
            <a:ext cx="1363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15582" y="389616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75832" y="434701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18745" y="4326380"/>
            <a:ext cx="2438400" cy="1066800"/>
            <a:chOff x="3216" y="1248"/>
            <a:chExt cx="1536" cy="672"/>
          </a:xfrm>
        </p:grpSpPr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80607" y="43263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880607" y="48597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12616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18712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4808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090407" y="390093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887082" y="5445565"/>
            <a:ext cx="1063625" cy="662185"/>
            <a:chOff x="3696" y="3984"/>
            <a:chExt cx="528" cy="384"/>
          </a:xfrm>
        </p:grpSpPr>
        <p:sp>
          <p:nvSpPr>
            <p:cNvPr id="42" name="AutoShape 101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102"/>
            <p:cNvSpPr txBox="1">
              <a:spLocks noChangeArrowheads="1"/>
            </p:cNvSpPr>
            <p:nvPr/>
          </p:nvSpPr>
          <p:spPr bwMode="auto">
            <a:xfrm>
              <a:off x="3696" y="4100"/>
              <a:ext cx="33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44" name="Object 103"/>
          <p:cNvGraphicFramePr>
            <a:graphicFrameLocks noChangeAspect="1"/>
          </p:cNvGraphicFramePr>
          <p:nvPr>
            <p:extLst/>
          </p:nvPr>
        </p:nvGraphicFramePr>
        <p:xfrm>
          <a:off x="1288595" y="444544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17" name="Equation" r:id="rId8" imgW="523800" imgH="187560" progId="Equation.3">
                  <p:embed/>
                </p:oleObj>
              </mc:Choice>
              <mc:Fallback>
                <p:oleObj name="Equation" r:id="rId8" imgW="523800" imgH="187560" progId="Equation.3">
                  <p:embed/>
                  <p:pic>
                    <p:nvPicPr>
                      <p:cNvPr id="44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595" y="4445443"/>
                        <a:ext cx="53975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7508" y="3712243"/>
            <a:ext cx="992188" cy="739776"/>
            <a:chOff x="2681" y="832"/>
            <a:chExt cx="625" cy="466"/>
          </a:xfrm>
        </p:grpSpPr>
        <p:sp>
          <p:nvSpPr>
            <p:cNvPr id="46" name="Line 105"/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106"/>
            <p:cNvSpPr txBox="1">
              <a:spLocks noChangeArrowheads="1"/>
            </p:cNvSpPr>
            <p:nvPr/>
          </p:nvSpPr>
          <p:spPr bwMode="auto">
            <a:xfrm>
              <a:off x="2952" y="832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RS</a:t>
              </a:r>
              <a:endPara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107"/>
            <p:cNvSpPr txBox="1">
              <a:spLocks noChangeArrowheads="1"/>
            </p:cNvSpPr>
            <p:nvPr/>
          </p:nvSpPr>
          <p:spPr bwMode="auto">
            <a:xfrm>
              <a:off x="2681" y="1007"/>
              <a:ext cx="4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400" b="1" i="1" u="none" strike="noStrike" kern="1200" cap="none" spc="0" normalizeH="0" baseline="3000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3600" b="1" i="1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108"/>
          <p:cNvGraphicFramePr>
            <a:graphicFrameLocks noChangeAspect="1"/>
          </p:cNvGraphicFramePr>
          <p:nvPr>
            <p:extLst/>
          </p:nvPr>
        </p:nvGraphicFramePr>
        <p:xfrm>
          <a:off x="1837870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18" name="Equation" r:id="rId10" imgW="504000" imgH="187560" progId="Equation.3">
                  <p:embed/>
                </p:oleObj>
              </mc:Choice>
              <mc:Fallback>
                <p:oleObj name="Equation" r:id="rId10" imgW="504000" imgH="187560" progId="Equation.3">
                  <p:embed/>
                  <p:pic>
                    <p:nvPicPr>
                      <p:cNvPr id="49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870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9"/>
          <p:cNvGraphicFramePr>
            <a:graphicFrameLocks noChangeAspect="1"/>
          </p:cNvGraphicFramePr>
          <p:nvPr>
            <p:extLst/>
          </p:nvPr>
        </p:nvGraphicFramePr>
        <p:xfrm>
          <a:off x="2463345" y="44454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19" name="Equation" r:id="rId12" imgW="484200" imgH="187560" progId="Equation.3">
                  <p:embed/>
                </p:oleObj>
              </mc:Choice>
              <mc:Fallback>
                <p:oleObj name="Equation" r:id="rId12" imgW="484200" imgH="187560" progId="Equation.3">
                  <p:embed/>
                  <p:pic>
                    <p:nvPicPr>
                      <p:cNvPr id="5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345" y="44454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0"/>
          <p:cNvGraphicFramePr>
            <a:graphicFrameLocks noChangeAspect="1"/>
          </p:cNvGraphicFramePr>
          <p:nvPr>
            <p:extLst/>
          </p:nvPr>
        </p:nvGraphicFramePr>
        <p:xfrm>
          <a:off x="3057070" y="44454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20" name="Equation" r:id="rId14" imgW="504000" imgH="187560" progId="Equation.3">
                  <p:embed/>
                </p:oleObj>
              </mc:Choice>
              <mc:Fallback>
                <p:oleObj name="Equation" r:id="rId14" imgW="504000" imgH="187560" progId="Equation.3">
                  <p:embed/>
                  <p:pic>
                    <p:nvPicPr>
                      <p:cNvPr id="51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070" y="44454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1"/>
          <p:cNvGraphicFramePr>
            <a:graphicFrameLocks noChangeAspect="1"/>
          </p:cNvGraphicFramePr>
          <p:nvPr>
            <p:extLst/>
          </p:nvPr>
        </p:nvGraphicFramePr>
        <p:xfrm>
          <a:off x="1228270" y="497884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21" name="Equation" r:id="rId16" imgW="504000" imgH="187560" progId="Equation.3">
                  <p:embed/>
                </p:oleObj>
              </mc:Choice>
              <mc:Fallback>
                <p:oleObj name="Equation" r:id="rId16" imgW="504000" imgH="187560" progId="Equation.3">
                  <p:embed/>
                  <p:pic>
                    <p:nvPicPr>
                      <p:cNvPr id="54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70" y="497884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2"/>
          <p:cNvGraphicFramePr>
            <a:graphicFrameLocks noChangeAspect="1"/>
          </p:cNvGraphicFramePr>
          <p:nvPr>
            <p:extLst/>
          </p:nvPr>
        </p:nvGraphicFramePr>
        <p:xfrm>
          <a:off x="1855332" y="497884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22" name="Equation" r:id="rId18" imgW="484200" imgH="187560" progId="Equation.3">
                  <p:embed/>
                </p:oleObj>
              </mc:Choice>
              <mc:Fallback>
                <p:oleObj name="Equation" r:id="rId18" imgW="484200" imgH="187560" progId="Equation.3">
                  <p:embed/>
                  <p:pic>
                    <p:nvPicPr>
                      <p:cNvPr id="55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32" y="4978843"/>
                        <a:ext cx="506413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13"/>
          <p:cNvGraphicFramePr>
            <a:graphicFrameLocks noChangeAspect="1"/>
          </p:cNvGraphicFramePr>
          <p:nvPr>
            <p:extLst/>
          </p:nvPr>
        </p:nvGraphicFramePr>
        <p:xfrm>
          <a:off x="2479220" y="501218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23" name="Equation" r:id="rId20" imgW="464400" imgH="147960" progId="Equation.3">
                  <p:embed/>
                </p:oleObj>
              </mc:Choice>
              <mc:Fallback>
                <p:oleObj name="Equation" r:id="rId20" imgW="464400" imgH="147960" progId="Equation.3">
                  <p:embed/>
                  <p:pic>
                    <p:nvPicPr>
                      <p:cNvPr id="5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220" y="5012180"/>
                        <a:ext cx="492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14"/>
          <p:cNvGraphicFramePr>
            <a:graphicFrameLocks noChangeAspect="1"/>
          </p:cNvGraphicFramePr>
          <p:nvPr>
            <p:extLst/>
          </p:nvPr>
        </p:nvGraphicFramePr>
        <p:xfrm>
          <a:off x="3072945" y="497884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24" name="Equation" r:id="rId22" imgW="484200" imgH="187560" progId="Equation.3">
                  <p:embed/>
                </p:oleObj>
              </mc:Choice>
              <mc:Fallback>
                <p:oleObj name="Equation" r:id="rId22" imgW="484200" imgH="187560" progId="Equation.3">
                  <p:embed/>
                  <p:pic>
                    <p:nvPicPr>
                      <p:cNvPr id="57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945" y="497884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1218745" y="4313680"/>
            <a:ext cx="2438400" cy="1079500"/>
            <a:chOff x="5184" y="1240"/>
            <a:chExt cx="1536" cy="680"/>
          </a:xfrm>
        </p:grpSpPr>
        <p:sp>
          <p:nvSpPr>
            <p:cNvPr id="59" name="Rectangle 116"/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18"/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19"/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20"/>
            <p:cNvSpPr txBox="1">
              <a:spLocks noChangeArrowheads="1"/>
            </p:cNvSpPr>
            <p:nvPr/>
          </p:nvSpPr>
          <p:spPr bwMode="auto">
            <a:xfrm>
              <a:off x="5262" y="12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4" name="Text Box 121"/>
            <p:cNvSpPr txBox="1">
              <a:spLocks noChangeArrowheads="1"/>
            </p:cNvSpPr>
            <p:nvPr/>
          </p:nvSpPr>
          <p:spPr bwMode="auto">
            <a:xfrm>
              <a:off x="5644" y="1260"/>
              <a:ext cx="2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22"/>
            <p:cNvSpPr txBox="1">
              <a:spLocks noChangeArrowheads="1"/>
            </p:cNvSpPr>
            <p:nvPr/>
          </p:nvSpPr>
          <p:spPr bwMode="auto">
            <a:xfrm>
              <a:off x="6395" y="1260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23"/>
            <p:cNvSpPr txBox="1">
              <a:spLocks noChangeArrowheads="1"/>
            </p:cNvSpPr>
            <p:nvPr/>
          </p:nvSpPr>
          <p:spPr bwMode="auto">
            <a:xfrm>
              <a:off x="6035" y="126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24"/>
            <p:cNvSpPr txBox="1">
              <a:spLocks noChangeArrowheads="1"/>
            </p:cNvSpPr>
            <p:nvPr/>
          </p:nvSpPr>
          <p:spPr bwMode="auto">
            <a:xfrm>
              <a:off x="5271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5628" y="1596"/>
              <a:ext cx="2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641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6039" y="1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123543" y="4874066"/>
            <a:ext cx="607843" cy="532971"/>
            <a:chOff x="2331" y="3360"/>
            <a:chExt cx="453" cy="589"/>
          </a:xfrm>
        </p:grpSpPr>
        <p:sp>
          <p:nvSpPr>
            <p:cNvPr id="73" name="AutoShape 130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331" y="3436"/>
              <a:ext cx="404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Q</a:t>
              </a:r>
              <a:r>
                <a:rPr kumimoji="0" lang="en-US" altLang="zh-CN" sz="2400" b="1" i="0" u="none" strike="noStrike" kern="1200" cap="none" spc="0" normalizeH="0" baseline="30000" noProof="0" dirty="0" err="1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endPara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576057" y="3321496"/>
            <a:ext cx="838200" cy="496888"/>
            <a:chOff x="4080" y="2183"/>
            <a:chExt cx="528" cy="313"/>
          </a:xfrm>
        </p:grpSpPr>
        <p:sp>
          <p:nvSpPr>
            <p:cNvPr id="76" name="AutoShape 136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137"/>
            <p:cNvSpPr txBox="1">
              <a:spLocks noChangeArrowheads="1"/>
            </p:cNvSpPr>
            <p:nvPr/>
          </p:nvSpPr>
          <p:spPr bwMode="auto">
            <a:xfrm>
              <a:off x="4194" y="218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</a:rPr>
                <a:t>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2775866" y="5759412"/>
            <a:ext cx="2135521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S+RQ</a:t>
            </a:r>
            <a:r>
              <a:rPr kumimoji="0" lang="en-US" altLang="zh-CN" sz="2800" b="1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kumimoji="0" lang="zh-CN" altLang="en-US" sz="2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611" y="5724970"/>
            <a:ext cx="1721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卡诺图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3700007" y="587734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3621139" y="5762917"/>
            <a:ext cx="3387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4132067" y="587734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2907897" y="342900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>
            <a:off x="755470" y="381838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1043510" y="381838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>
            <a:off x="2129177" y="5724970"/>
            <a:ext cx="2239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205493" y="6365284"/>
            <a:ext cx="8769304" cy="466166"/>
          </a:xfrm>
          <a:prstGeom prst="rect">
            <a:avLst/>
          </a:prstGeom>
          <a:solidFill>
            <a:srgbClr val="BFF7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356760" y="6406950"/>
            <a:ext cx="8728764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562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56213" algn="r"/>
              </a:tabLst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引脚的命名：能使输出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Q=1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的输入引脚命名为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Set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。能使输出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Q=0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输入引脚命名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Reset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2133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323" grpId="0" animBg="1"/>
      <p:bldP spid="10247" grpId="0" animBg="1"/>
      <p:bldP spid="17" grpId="0" animBg="1"/>
      <p:bldP spid="17" grpId="1" animBg="1"/>
      <p:bldP spid="18" grpId="0" animBg="1"/>
      <p:bldP spid="18" grpId="1" animBg="1"/>
      <p:bldP spid="26" grpId="0" animBg="1"/>
      <p:bldP spid="27" grpId="0" animBg="1"/>
      <p:bldP spid="35" grpId="0"/>
      <p:bldP spid="36" grpId="0"/>
      <p:bldP spid="37" grpId="0"/>
      <p:bldP spid="38" grpId="0"/>
      <p:bldP spid="39" grpId="0"/>
      <p:bldP spid="40" grpId="0"/>
      <p:bldP spid="78" grpId="0" animBg="1"/>
      <p:bldP spid="79" grpId="0"/>
      <p:bldP spid="82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611188" y="1557338"/>
            <a:ext cx="8929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VerilogHDL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描述组合逻辑电路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684213" y="2781300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组合逻辑电路的行为级建模</a:t>
            </a: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684213" y="3841750"/>
            <a:ext cx="74469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4.6.2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分模块、分层次的电路设计</a:t>
            </a:r>
          </a:p>
        </p:txBody>
      </p:sp>
    </p:spTree>
    <p:extLst>
      <p:ext uri="{BB962C8B-B14F-4D97-AF65-F5344CB8AC3E}">
        <p14:creationId xmlns:p14="http://schemas.microsoft.com/office/powerpoint/2010/main" val="33340163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754950" y="378243"/>
            <a:ext cx="6337330" cy="7381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7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2688"/>
              </p:ext>
            </p:extLst>
          </p:nvPr>
        </p:nvGraphicFramePr>
        <p:xfrm>
          <a:off x="383074" y="2417699"/>
          <a:ext cx="24114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9" name="图片" r:id="rId3" imgW="955548" imgH="922020" progId="Word.Picture.8">
                  <p:embed/>
                </p:oleObj>
              </mc:Choice>
              <mc:Fallback>
                <p:oleObj name="图片" r:id="rId3" imgW="955548" imgH="922020" progId="Word.Picture.8">
                  <p:embed/>
                  <p:pic>
                    <p:nvPicPr>
                      <p:cNvPr id="407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4" y="2417699"/>
                        <a:ext cx="2411413" cy="23145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827088" y="474018"/>
            <a:ext cx="6444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与非门（非或门）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构成的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基本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锁存器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-108650" y="165300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1663000" y="1562517"/>
            <a:ext cx="45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663000" y="1562517"/>
            <a:ext cx="439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1663000" y="1562517"/>
            <a:ext cx="650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55625" y="1557755"/>
            <a:ext cx="2663825" cy="3081337"/>
            <a:chOff x="3946" y="1548"/>
            <a:chExt cx="1678" cy="1941"/>
          </a:xfrm>
        </p:grpSpPr>
        <p:graphicFrame>
          <p:nvGraphicFramePr>
            <p:cNvPr id="4075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334818"/>
                </p:ext>
              </p:extLst>
            </p:nvPr>
          </p:nvGraphicFramePr>
          <p:xfrm>
            <a:off x="3946" y="2478"/>
            <a:ext cx="1678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90" name="图片" r:id="rId5" imgW="961644" imgH="515112" progId="Word.Picture.8">
                    <p:embed/>
                  </p:oleObj>
                </mc:Choice>
                <mc:Fallback>
                  <p:oleObj name="图片" r:id="rId5" imgW="961644" imgH="515112" progId="Word.Picture.8">
                    <p:embed/>
                    <p:pic>
                      <p:nvPicPr>
                        <p:cNvPr id="4075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478"/>
                          <a:ext cx="1678" cy="1011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4150" y="1548"/>
              <a:ext cx="1474" cy="3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c.</a:t>
              </a: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国标逻辑符号</a:t>
              </a:r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754950" y="1484730"/>
            <a:ext cx="13414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电路图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83850" y="1529309"/>
            <a:ext cx="2771775" cy="3700333"/>
            <a:chOff x="2200" y="1530"/>
            <a:chExt cx="1564" cy="2240"/>
          </a:xfrm>
        </p:grpSpPr>
        <p:sp>
          <p:nvSpPr>
            <p:cNvPr id="407565" name="Rectangle 13"/>
            <p:cNvSpPr>
              <a:spLocks noChangeArrowheads="1"/>
            </p:cNvSpPr>
            <p:nvPr/>
          </p:nvSpPr>
          <p:spPr bwMode="auto">
            <a:xfrm>
              <a:off x="2358" y="1530"/>
              <a:ext cx="1153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b.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简化功能表</a:t>
              </a:r>
              <a:endPara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7566" name="Rectangle 14"/>
            <p:cNvSpPr>
              <a:spLocks noChangeArrowheads="1"/>
            </p:cNvSpPr>
            <p:nvPr/>
          </p:nvSpPr>
          <p:spPr bwMode="auto">
            <a:xfrm>
              <a:off x="2566" y="2974"/>
              <a:ext cx="62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</a:p>
          </p:txBody>
        </p:sp>
        <p:graphicFrame>
          <p:nvGraphicFramePr>
            <p:cNvPr id="407567" name="Object 15"/>
            <p:cNvGraphicFramePr>
              <a:graphicFrameLocks noChangeAspect="1"/>
            </p:cNvGraphicFramePr>
            <p:nvPr/>
          </p:nvGraphicFramePr>
          <p:xfrm>
            <a:off x="2222" y="2259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91" name="公式" r:id="rId7" imgW="152268" imgH="203024" progId="Equation.3">
                    <p:embed/>
                  </p:oleObj>
                </mc:Choice>
                <mc:Fallback>
                  <p:oleObj name="公式" r:id="rId7" imgW="152268" imgH="203024" progId="Equation.3">
                    <p:embed/>
                    <p:pic>
                      <p:nvPicPr>
                        <p:cNvPr id="40756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2259"/>
                          <a:ext cx="22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68" name="Object 16"/>
            <p:cNvGraphicFramePr>
              <a:graphicFrameLocks noChangeAspect="1"/>
            </p:cNvGraphicFramePr>
            <p:nvPr/>
          </p:nvGraphicFramePr>
          <p:xfrm>
            <a:off x="2517" y="2275"/>
            <a:ext cx="20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92" name="公式" r:id="rId9" imgW="139579" imgH="215713" progId="Equation.3">
                    <p:embed/>
                  </p:oleObj>
                </mc:Choice>
                <mc:Fallback>
                  <p:oleObj name="公式" r:id="rId9" imgW="139579" imgH="215713" progId="Equation.3">
                    <p:embed/>
                    <p:pic>
                      <p:nvPicPr>
                        <p:cNvPr id="40756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75"/>
                          <a:ext cx="201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69" name="Object 17"/>
            <p:cNvGraphicFramePr>
              <a:graphicFrameLocks noChangeAspect="1"/>
            </p:cNvGraphicFramePr>
            <p:nvPr/>
          </p:nvGraphicFramePr>
          <p:xfrm>
            <a:off x="3334" y="2260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93" name="公式" r:id="rId11" imgW="177646" imgH="228402" progId="Equation.3">
                    <p:embed/>
                  </p:oleObj>
                </mc:Choice>
                <mc:Fallback>
                  <p:oleObj name="公式" r:id="rId11" imgW="177646" imgH="228402" progId="Equation.3">
                    <p:embed/>
                    <p:pic>
                      <p:nvPicPr>
                        <p:cNvPr id="40756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260"/>
                          <a:ext cx="236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3218" y="3483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1" name="Rectangle 19"/>
            <p:cNvSpPr>
              <a:spLocks noChangeArrowheads="1"/>
            </p:cNvSpPr>
            <p:nvPr/>
          </p:nvSpPr>
          <p:spPr bwMode="auto">
            <a:xfrm>
              <a:off x="2803" y="3483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2" name="Rectangle 20"/>
            <p:cNvSpPr>
              <a:spLocks noChangeArrowheads="1"/>
            </p:cNvSpPr>
            <p:nvPr/>
          </p:nvSpPr>
          <p:spPr bwMode="auto">
            <a:xfrm>
              <a:off x="2484" y="3483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3" name="Rectangle 21"/>
            <p:cNvSpPr>
              <a:spLocks noChangeArrowheads="1"/>
            </p:cNvSpPr>
            <p:nvPr/>
          </p:nvSpPr>
          <p:spPr bwMode="auto">
            <a:xfrm>
              <a:off x="2200" y="3483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4" name="Rectangle 22"/>
            <p:cNvSpPr>
              <a:spLocks noChangeArrowheads="1"/>
            </p:cNvSpPr>
            <p:nvPr/>
          </p:nvSpPr>
          <p:spPr bwMode="auto">
            <a:xfrm>
              <a:off x="3218" y="3196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5" name="Rectangle 23"/>
            <p:cNvSpPr>
              <a:spLocks noChangeArrowheads="1"/>
            </p:cNvSpPr>
            <p:nvPr/>
          </p:nvSpPr>
          <p:spPr bwMode="auto">
            <a:xfrm>
              <a:off x="2803" y="3196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6" name="Rectangle 24"/>
            <p:cNvSpPr>
              <a:spLocks noChangeArrowheads="1"/>
            </p:cNvSpPr>
            <p:nvPr/>
          </p:nvSpPr>
          <p:spPr bwMode="auto">
            <a:xfrm>
              <a:off x="2484" y="3196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77" name="Rectangle 25"/>
            <p:cNvSpPr>
              <a:spLocks noChangeArrowheads="1"/>
            </p:cNvSpPr>
            <p:nvPr/>
          </p:nvSpPr>
          <p:spPr bwMode="auto">
            <a:xfrm>
              <a:off x="2200" y="3196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8" name="Rectangle 26"/>
            <p:cNvSpPr>
              <a:spLocks noChangeArrowheads="1"/>
            </p:cNvSpPr>
            <p:nvPr/>
          </p:nvSpPr>
          <p:spPr bwMode="auto">
            <a:xfrm>
              <a:off x="3218" y="2909"/>
              <a:ext cx="41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79" name="Rectangle 27"/>
            <p:cNvSpPr>
              <a:spLocks noChangeArrowheads="1"/>
            </p:cNvSpPr>
            <p:nvPr/>
          </p:nvSpPr>
          <p:spPr bwMode="auto">
            <a:xfrm>
              <a:off x="2803" y="2909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2484" y="2909"/>
              <a:ext cx="2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7581" name="Rectangle 29"/>
            <p:cNvSpPr>
              <a:spLocks noChangeArrowheads="1"/>
            </p:cNvSpPr>
            <p:nvPr/>
          </p:nvSpPr>
          <p:spPr bwMode="auto">
            <a:xfrm>
              <a:off x="2200" y="2909"/>
              <a:ext cx="28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2" name="Rectangle 30"/>
            <p:cNvSpPr>
              <a:spLocks noChangeArrowheads="1"/>
            </p:cNvSpPr>
            <p:nvPr/>
          </p:nvSpPr>
          <p:spPr bwMode="auto">
            <a:xfrm>
              <a:off x="2721" y="2609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不变</a:t>
              </a:r>
            </a:p>
          </p:txBody>
        </p:sp>
        <p:sp>
          <p:nvSpPr>
            <p:cNvPr id="407583" name="Rectangle 31"/>
            <p:cNvSpPr>
              <a:spLocks noChangeArrowheads="1"/>
            </p:cNvSpPr>
            <p:nvPr/>
          </p:nvSpPr>
          <p:spPr bwMode="auto">
            <a:xfrm>
              <a:off x="2484" y="2627"/>
              <a:ext cx="19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2200" y="2572"/>
              <a:ext cx="284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7585" name="Line 33"/>
            <p:cNvSpPr>
              <a:spLocks noChangeShapeType="1"/>
            </p:cNvSpPr>
            <p:nvPr/>
          </p:nvSpPr>
          <p:spPr bwMode="auto">
            <a:xfrm>
              <a:off x="2200" y="2105"/>
              <a:ext cx="1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6" name="Line 34"/>
            <p:cNvSpPr>
              <a:spLocks noChangeShapeType="1"/>
            </p:cNvSpPr>
            <p:nvPr/>
          </p:nvSpPr>
          <p:spPr bwMode="auto">
            <a:xfrm>
              <a:off x="2200" y="3770"/>
              <a:ext cx="1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7" name="Line 35"/>
            <p:cNvSpPr>
              <a:spLocks noChangeShapeType="1"/>
            </p:cNvSpPr>
            <p:nvPr/>
          </p:nvSpPr>
          <p:spPr bwMode="auto">
            <a:xfrm>
              <a:off x="2200" y="2105"/>
              <a:ext cx="0" cy="16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8" name="Line 36"/>
            <p:cNvSpPr>
              <a:spLocks noChangeShapeType="1"/>
            </p:cNvSpPr>
            <p:nvPr/>
          </p:nvSpPr>
          <p:spPr bwMode="auto">
            <a:xfrm>
              <a:off x="3651" y="2105"/>
              <a:ext cx="0" cy="16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89" name="Line 37"/>
            <p:cNvSpPr>
              <a:spLocks noChangeShapeType="1"/>
            </p:cNvSpPr>
            <p:nvPr/>
          </p:nvSpPr>
          <p:spPr bwMode="auto">
            <a:xfrm>
              <a:off x="2200" y="2559"/>
              <a:ext cx="142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0" name="Line 38"/>
            <p:cNvSpPr>
              <a:spLocks noChangeShapeType="1"/>
            </p:cNvSpPr>
            <p:nvPr/>
          </p:nvSpPr>
          <p:spPr bwMode="auto">
            <a:xfrm>
              <a:off x="2484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1" name="Line 39"/>
            <p:cNvSpPr>
              <a:spLocks noChangeShapeType="1"/>
            </p:cNvSpPr>
            <p:nvPr/>
          </p:nvSpPr>
          <p:spPr bwMode="auto">
            <a:xfrm>
              <a:off x="2761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2" name="Line 40"/>
            <p:cNvSpPr>
              <a:spLocks noChangeShapeType="1"/>
            </p:cNvSpPr>
            <p:nvPr/>
          </p:nvSpPr>
          <p:spPr bwMode="auto">
            <a:xfrm>
              <a:off x="3220" y="2105"/>
              <a:ext cx="0" cy="166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3" name="Line 41"/>
            <p:cNvSpPr>
              <a:spLocks noChangeShapeType="1"/>
            </p:cNvSpPr>
            <p:nvPr/>
          </p:nvSpPr>
          <p:spPr bwMode="auto">
            <a:xfrm>
              <a:off x="2200" y="2909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4" name="Line 42"/>
            <p:cNvSpPr>
              <a:spLocks noChangeShapeType="1"/>
            </p:cNvSpPr>
            <p:nvPr/>
          </p:nvSpPr>
          <p:spPr bwMode="auto">
            <a:xfrm>
              <a:off x="2200" y="3196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5" name="Line 43"/>
            <p:cNvSpPr>
              <a:spLocks noChangeShapeType="1"/>
            </p:cNvSpPr>
            <p:nvPr/>
          </p:nvSpPr>
          <p:spPr bwMode="auto">
            <a:xfrm>
              <a:off x="2200" y="3483"/>
              <a:ext cx="14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596" name="Rectangle 44"/>
            <p:cNvSpPr>
              <a:spLocks noChangeArrowheads="1"/>
            </p:cNvSpPr>
            <p:nvPr/>
          </p:nvSpPr>
          <p:spPr bwMode="auto">
            <a:xfrm>
              <a:off x="3220" y="2609"/>
              <a:ext cx="54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Times New Roman" panose="02020603050405020304" pitchFamily="18" charset="0"/>
                </a:rPr>
                <a:t>不变</a:t>
              </a:r>
            </a:p>
          </p:txBody>
        </p:sp>
        <p:sp>
          <p:nvSpPr>
            <p:cNvPr id="407597" name="Rectangle 45"/>
            <p:cNvSpPr>
              <a:spLocks noChangeArrowheads="1"/>
            </p:cNvSpPr>
            <p:nvPr/>
          </p:nvSpPr>
          <p:spPr bwMode="auto">
            <a:xfrm>
              <a:off x="2835" y="2259"/>
              <a:ext cx="3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endPara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90190" y="5540032"/>
            <a:ext cx="4464050" cy="457200"/>
            <a:chOff x="1609" y="3628"/>
            <a:chExt cx="2812" cy="288"/>
          </a:xfrm>
        </p:grpSpPr>
        <p:sp>
          <p:nvSpPr>
            <p:cNvPr id="407598" name="Rectangle 46"/>
            <p:cNvSpPr>
              <a:spLocks noChangeArrowheads="1"/>
            </p:cNvSpPr>
            <p:nvPr/>
          </p:nvSpPr>
          <p:spPr bwMode="auto">
            <a:xfrm>
              <a:off x="1609" y="3628"/>
              <a:ext cx="28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约束条件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:     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rPr>
                <a:t>  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 =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07599" name="Line 47"/>
            <p:cNvSpPr>
              <a:spLocks noChangeShapeType="1"/>
            </p:cNvSpPr>
            <p:nvPr/>
          </p:nvSpPr>
          <p:spPr bwMode="auto">
            <a:xfrm>
              <a:off x="2925" y="365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600" name="Line 48"/>
            <p:cNvSpPr>
              <a:spLocks noChangeShapeType="1"/>
            </p:cNvSpPr>
            <p:nvPr/>
          </p:nvSpPr>
          <p:spPr bwMode="auto">
            <a:xfrm>
              <a:off x="3198" y="365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44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146050" y="214290"/>
            <a:ext cx="899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  运用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锁存器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消除机械开关触点抖动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引起的脉冲输出。 </a:t>
            </a:r>
          </a:p>
        </p:txBody>
      </p:sp>
      <p:graphicFrame>
        <p:nvGraphicFramePr>
          <p:cNvPr id="466949" name="Object 5"/>
          <p:cNvGraphicFramePr>
            <a:graphicFrameLocks noChangeAspect="1"/>
          </p:cNvGraphicFramePr>
          <p:nvPr>
            <p:extLst/>
          </p:nvPr>
        </p:nvGraphicFramePr>
        <p:xfrm>
          <a:off x="1475570" y="1916790"/>
          <a:ext cx="5688012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2" name="图片" r:id="rId3" imgW="3276600" imgH="1923288" progId="Word.Picture.8">
                  <p:embed/>
                </p:oleObj>
              </mc:Choice>
              <mc:Fallback>
                <p:oleObj name="图片" r:id="rId3" imgW="3276600" imgH="1923288" progId="Word.Picture.8">
                  <p:embed/>
                  <p:pic>
                    <p:nvPicPr>
                      <p:cNvPr id="466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70" y="1916790"/>
                        <a:ext cx="5688012" cy="3827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0730" y="1239947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触点抖动现象如下图：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2306" y="3356990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V0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82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4535488" y="2914650"/>
            <a:ext cx="792162" cy="1846263"/>
          </a:xfrm>
          <a:prstGeom prst="rect">
            <a:avLst/>
          </a:prstGeom>
          <a:solidFill>
            <a:srgbClr val="99FF99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09" name="AutoShape 9"/>
          <p:cNvSpPr>
            <a:spLocks noChangeArrowheads="1"/>
          </p:cNvSpPr>
          <p:nvPr/>
        </p:nvSpPr>
        <p:spPr bwMode="auto">
          <a:xfrm>
            <a:off x="4464050" y="4292600"/>
            <a:ext cx="4464050" cy="720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C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>
                    <a:alpha val="47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611" name="Object 11"/>
          <p:cNvGraphicFramePr>
            <a:graphicFrameLocks noChangeAspect="1"/>
          </p:cNvGraphicFramePr>
          <p:nvPr>
            <p:extLst/>
          </p:nvPr>
        </p:nvGraphicFramePr>
        <p:xfrm>
          <a:off x="611188" y="2060575"/>
          <a:ext cx="2808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0" name="Picture" r:id="rId4" imgW="1504800" imgH="1866960" progId="Word.Picture.8">
                  <p:embed/>
                </p:oleObj>
              </mc:Choice>
              <mc:Fallback>
                <p:oleObj name="Picture" r:id="rId4" imgW="1504800" imgH="1866960" progId="Word.Picture.8">
                  <p:embed/>
                  <p:pic>
                    <p:nvPicPr>
                      <p:cNvPr id="409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2808287" cy="3429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/>
        </p:nvGraphicFramePr>
        <p:xfrm>
          <a:off x="4211638" y="2852738"/>
          <a:ext cx="4500562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1" name="图片" r:id="rId6" imgW="2467356" imgH="943356" progId="Word.Picture.8">
                  <p:embed/>
                </p:oleObj>
              </mc:Choice>
              <mc:Fallback>
                <p:oleObj name="图片" r:id="rId6" imgW="2467356" imgH="943356" progId="Word.Picture.8">
                  <p:embed/>
                  <p:pic>
                    <p:nvPicPr>
                      <p:cNvPr id="409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852738"/>
                        <a:ext cx="4500562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6192838" y="2887663"/>
            <a:ext cx="1125537" cy="1908175"/>
          </a:xfrm>
          <a:prstGeom prst="rect">
            <a:avLst/>
          </a:prstGeom>
          <a:solidFill>
            <a:srgbClr val="CC6600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5327650" y="2949575"/>
            <a:ext cx="360363" cy="1846263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5688013" y="2949575"/>
            <a:ext cx="504825" cy="1846263"/>
          </a:xfrm>
          <a:prstGeom prst="rect">
            <a:avLst/>
          </a:prstGeom>
          <a:solidFill>
            <a:srgbClr val="0066FF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19" name="Rectangle 19"/>
          <p:cNvSpPr>
            <a:spLocks noChangeArrowheads="1"/>
          </p:cNvSpPr>
          <p:nvPr/>
        </p:nvSpPr>
        <p:spPr bwMode="auto">
          <a:xfrm>
            <a:off x="7308850" y="2924175"/>
            <a:ext cx="360363" cy="1908175"/>
          </a:xfrm>
          <a:prstGeom prst="rect">
            <a:avLst/>
          </a:prstGeom>
          <a:solidFill>
            <a:srgbClr val="6699FF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7669213" y="2889250"/>
            <a:ext cx="539750" cy="1943100"/>
          </a:xfrm>
          <a:prstGeom prst="rect">
            <a:avLst/>
          </a:prstGeom>
          <a:solidFill>
            <a:srgbClr val="FF0066">
              <a:alpha val="2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10" y="214290"/>
            <a:ext cx="58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SR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锁存器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消除机械开关触点抖动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547580" y="2780910"/>
            <a:ext cx="2160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1547580" y="4581160"/>
            <a:ext cx="2160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61428" y="1387648"/>
                <a:ext cx="3196410" cy="923907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zh-CN" altLang="en-US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sz="1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宋体" panose="02010600030101010101" pitchFamily="2" charset="-122"/>
                  </a:rPr>
                  <a:t>中总有一个信号是稳定的，通过稳定的那个将抖动的那个信号进行屏蔽掉。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28" y="1387648"/>
                <a:ext cx="3196410" cy="923907"/>
              </a:xfrm>
              <a:prstGeom prst="rect">
                <a:avLst/>
              </a:prstGeom>
              <a:blipFill>
                <a:blip r:embed="rId8"/>
                <a:stretch>
                  <a:fillRect l="-1524" t="-5298" r="-1524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>
            <a:off x="1475570" y="306895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1403560" y="4437140"/>
            <a:ext cx="576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380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820891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/>
              <a:t>在</a:t>
            </a:r>
            <a:r>
              <a:rPr lang="en-US" altLang="zh-CN" sz="2800" dirty="0"/>
              <a:t>Verilog HDL </a:t>
            </a:r>
            <a:r>
              <a:rPr lang="zh-CN" altLang="en-US" sz="2800" dirty="0"/>
              <a:t>模型中，所有时延都用单位时间表述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使用</a:t>
            </a:r>
            <a:r>
              <a:rPr lang="en-US" altLang="zh-CN" sz="2800" dirty="0"/>
              <a:t>`timescale</a:t>
            </a:r>
            <a:r>
              <a:rPr lang="zh-CN" altLang="en-US" sz="2800" dirty="0"/>
              <a:t>编译器指令将时间单位与实际时间相关联。该指令用于定义时延的单位和时延精度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`</a:t>
            </a:r>
            <a:r>
              <a:rPr lang="en-US" altLang="zh-CN" sz="2800" dirty="0"/>
              <a:t>timescale</a:t>
            </a:r>
            <a:r>
              <a:rPr lang="zh-CN" altLang="en-US" sz="2800" dirty="0"/>
              <a:t>编译器指令格式</a:t>
            </a:r>
            <a:r>
              <a:rPr lang="zh-CN" altLang="en-US" sz="2800" dirty="0" smtClean="0"/>
              <a:t>为：</a:t>
            </a:r>
            <a:endParaRPr lang="en-US" altLang="zh-CN" sz="28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2800" dirty="0" smtClean="0">
                <a:solidFill>
                  <a:srgbClr val="FF0000"/>
                </a:solidFill>
              </a:rPr>
              <a:t>`timescale  </a:t>
            </a:r>
            <a:r>
              <a:rPr lang="en-US" altLang="zh-CN" sz="2800" dirty="0">
                <a:solidFill>
                  <a:srgbClr val="FF0000"/>
                </a:solidFill>
              </a:rPr>
              <a:t> </a:t>
            </a:r>
            <a:r>
              <a:rPr lang="en-US" altLang="zh-CN" sz="2800" dirty="0" err="1">
                <a:solidFill>
                  <a:srgbClr val="FF0000"/>
                </a:solidFill>
              </a:rPr>
              <a:t>time_unit</a:t>
            </a:r>
            <a:r>
              <a:rPr lang="en-US" altLang="zh-CN" sz="2800" dirty="0">
                <a:solidFill>
                  <a:srgbClr val="FF0000"/>
                </a:solidFill>
              </a:rPr>
              <a:t> / </a:t>
            </a:r>
            <a:r>
              <a:rPr lang="en-US" altLang="zh-CN" sz="2800" dirty="0" err="1">
                <a:solidFill>
                  <a:srgbClr val="FF0000"/>
                </a:solidFill>
              </a:rPr>
              <a:t>time_precision</a:t>
            </a:r>
            <a:r>
              <a:rPr lang="en-US" altLang="zh-CN" sz="2800" dirty="0">
                <a:solidFill>
                  <a:srgbClr val="FF0000"/>
                </a:solidFill>
              </a:rPr>
              <a:t>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l"/>
            <a:endParaRPr lang="en-US" altLang="zh-CN" sz="1600" dirty="0"/>
          </a:p>
          <a:p>
            <a:pPr algn="l"/>
            <a:r>
              <a:rPr lang="en-US" altLang="zh-CN" sz="2800" dirty="0" err="1"/>
              <a:t>time_unit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time_precision</a:t>
            </a:r>
            <a:r>
              <a:rPr lang="zh-CN" altLang="en-US" sz="2800" dirty="0"/>
              <a:t>由值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10</a:t>
            </a:r>
            <a:r>
              <a:rPr lang="zh-CN" altLang="en-US" sz="2800" dirty="0"/>
              <a:t>、和</a:t>
            </a:r>
            <a:r>
              <a:rPr lang="en-US" altLang="zh-CN" sz="2800" dirty="0"/>
              <a:t>100</a:t>
            </a:r>
            <a:r>
              <a:rPr lang="zh-CN" altLang="en-US" sz="2800" dirty="0"/>
              <a:t>以及单位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ms</a:t>
            </a:r>
            <a:r>
              <a:rPr lang="zh-CN" altLang="en-US" sz="2800" dirty="0"/>
              <a:t>、</a:t>
            </a:r>
            <a:r>
              <a:rPr lang="en-US" altLang="zh-CN" sz="2800" dirty="0"/>
              <a:t>us</a:t>
            </a:r>
            <a:r>
              <a:rPr lang="zh-CN" altLang="en-US" sz="2800" dirty="0"/>
              <a:t>、</a:t>
            </a:r>
            <a:r>
              <a:rPr lang="en-US" altLang="zh-CN" sz="2800" dirty="0"/>
              <a:t>ns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ps</a:t>
            </a:r>
            <a:r>
              <a:rPr lang="zh-CN" altLang="en-US" sz="2800" dirty="0"/>
              <a:t>和</a:t>
            </a:r>
            <a:r>
              <a:rPr lang="en-US" altLang="zh-CN" sz="2800" dirty="0"/>
              <a:t>fs</a:t>
            </a:r>
            <a:r>
              <a:rPr lang="zh-CN" altLang="en-US" sz="2800" dirty="0"/>
              <a:t>组成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例如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`timescale 1ns/100ps </a:t>
            </a:r>
          </a:p>
          <a:p>
            <a:pPr algn="l"/>
            <a:r>
              <a:rPr lang="zh-CN" altLang="en-US" sz="2800" dirty="0"/>
              <a:t>表示</a:t>
            </a:r>
            <a:r>
              <a:rPr lang="zh-CN" altLang="en-US" sz="2800" dirty="0">
                <a:solidFill>
                  <a:srgbClr val="FF0000"/>
                </a:solidFill>
              </a:rPr>
              <a:t>时延单位为</a:t>
            </a:r>
            <a:r>
              <a:rPr lang="en-US" altLang="zh-CN" sz="2800" dirty="0">
                <a:solidFill>
                  <a:srgbClr val="FF0000"/>
                </a:solidFill>
              </a:rPr>
              <a:t>1ns, </a:t>
            </a:r>
            <a:r>
              <a:rPr lang="zh-CN" altLang="en-US" sz="2800" dirty="0">
                <a:solidFill>
                  <a:srgbClr val="FF0000"/>
                </a:solidFill>
              </a:rPr>
              <a:t>时延精度为</a:t>
            </a:r>
            <a:r>
              <a:rPr lang="en-US" altLang="zh-CN" sz="2800" dirty="0">
                <a:solidFill>
                  <a:srgbClr val="FF0000"/>
                </a:solidFill>
              </a:rPr>
              <a:t>100ps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`</a:t>
            </a:r>
            <a:r>
              <a:rPr lang="en-US" altLang="zh-CN" sz="2800" dirty="0"/>
              <a:t>timescale </a:t>
            </a:r>
            <a:r>
              <a:rPr lang="zh-CN" altLang="en-US" sz="2800" dirty="0"/>
              <a:t>编译器指令在模块说明外部出现</a:t>
            </a:r>
            <a:r>
              <a:rPr lang="en-US" altLang="zh-CN" sz="2800" dirty="0"/>
              <a:t>, </a:t>
            </a:r>
            <a:r>
              <a:rPr lang="zh-CN" altLang="en-US" sz="2800" dirty="0"/>
              <a:t>并且影响后面所有的时延值</a:t>
            </a:r>
            <a:r>
              <a:rPr lang="zh-CN" altLang="en-US" sz="2800" dirty="0"/>
              <a:t>。例如：  </a:t>
            </a:r>
            <a:r>
              <a:rPr lang="en-US" altLang="zh-CN" sz="2800" dirty="0" smtClean="0">
                <a:solidFill>
                  <a:srgbClr val="FF0000"/>
                </a:solidFill>
              </a:rPr>
              <a:t>`</a:t>
            </a:r>
            <a:r>
              <a:rPr lang="en-US" altLang="zh-CN" sz="2800" dirty="0">
                <a:solidFill>
                  <a:srgbClr val="FF0000"/>
                </a:solidFill>
              </a:rPr>
              <a:t>timescale 10ns/1ns</a:t>
            </a:r>
          </a:p>
          <a:p>
            <a:pPr algn="l"/>
            <a:r>
              <a:rPr lang="en-US" altLang="zh-CN" sz="2800" dirty="0" smtClean="0"/>
              <a:t>--------------------------------------------------------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738451" y="188640"/>
            <a:ext cx="502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`Timescale</a:t>
            </a:r>
            <a:r>
              <a:rPr lang="zh-CN" altLang="en-US" sz="2800" dirty="0" smtClean="0"/>
              <a:t>定义</a:t>
            </a:r>
            <a:r>
              <a:rPr lang="zh-CN" altLang="en-US" sz="2800" dirty="0" smtClean="0">
                <a:solidFill>
                  <a:srgbClr val="FF0000"/>
                </a:solidFill>
              </a:rPr>
              <a:t>时间单位和精度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889935"/>
            <a:ext cx="8229600" cy="3168253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en-US" altLang="zh-CN" b="0" kern="0" dirty="0" smtClean="0">
                <a:solidFill>
                  <a:srgbClr val="FF0000"/>
                </a:solidFill>
              </a:rPr>
              <a:t>initial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结构</a:t>
            </a:r>
            <a:r>
              <a:rPr lang="zh-CN" altLang="en-US" b="0" kern="0" dirty="0" smtClean="0"/>
              <a:t>的主要功能就是进行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初始化</a:t>
            </a:r>
            <a:r>
              <a:rPr lang="zh-CN" altLang="en-US" b="0" kern="0" dirty="0" smtClean="0"/>
              <a:t>，是设计者进行信号和变量初始化的时候常用的形式。</a:t>
            </a:r>
          </a:p>
          <a:p>
            <a:r>
              <a:rPr lang="en-US" altLang="zh-CN" b="0" kern="0" dirty="0" smtClean="0">
                <a:solidFill>
                  <a:srgbClr val="FF0000"/>
                </a:solidFill>
              </a:rPr>
              <a:t>initial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结构</a:t>
            </a:r>
            <a:r>
              <a:rPr lang="zh-CN" altLang="en-US" b="0" kern="0" dirty="0" smtClean="0"/>
              <a:t>仅在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仿真开始的时候被激活一次</a:t>
            </a:r>
            <a:r>
              <a:rPr lang="zh-CN" altLang="en-US" b="0" kern="0" dirty="0" smtClean="0"/>
              <a:t>，然后该结构中的所有语句被执行一次，执行结束后就不再执行。 </a:t>
            </a:r>
            <a:endParaRPr lang="zh-CN" altLang="en-US" b="0" kern="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09343" y="116632"/>
            <a:ext cx="387377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r>
              <a:rPr lang="en-US" altLang="zh-CN" kern="0" dirty="0" smtClean="0">
                <a:solidFill>
                  <a:srgbClr val="0000FF"/>
                </a:solidFill>
              </a:rPr>
              <a:t>initial</a:t>
            </a:r>
            <a:r>
              <a:rPr lang="zh-CN" altLang="en-US" kern="0" dirty="0" smtClean="0">
                <a:solidFill>
                  <a:srgbClr val="0000FF"/>
                </a:solidFill>
              </a:rPr>
              <a:t>结构 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119192"/>
            <a:ext cx="31316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2"/>
                </a:solidFill>
              </a:rPr>
              <a:t>仅含一条语句时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accent2"/>
                </a:solidFill>
              </a:rPr>
              <a:t>    </a:t>
            </a:r>
            <a:r>
              <a:rPr lang="en-US" altLang="zh-CN" sz="3600" dirty="0">
                <a:solidFill>
                  <a:schemeClr val="accent2"/>
                </a:solidFill>
              </a:rPr>
              <a:t>initial   a=1</a:t>
            </a:r>
            <a:r>
              <a:rPr lang="zh-CN" altLang="en-US" sz="3600" dirty="0" smtClean="0">
                <a:solidFill>
                  <a:schemeClr val="accent2"/>
                </a:solidFill>
              </a:rPr>
              <a:t>；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6136" y="4108181"/>
            <a:ext cx="30765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006600"/>
                </a:solidFill>
              </a:rPr>
              <a:t>包含多条语句时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6600"/>
                </a:solidFill>
              </a:rPr>
              <a:t>    </a:t>
            </a:r>
            <a:r>
              <a:rPr lang="en-US" altLang="zh-CN" sz="2800" dirty="0">
                <a:solidFill>
                  <a:srgbClr val="006600"/>
                </a:solidFill>
              </a:rPr>
              <a:t>initial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    begin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       a=1;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       b=0;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6203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43608" y="1412776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zh-CN" altLang="en-US" b="0" kern="0" dirty="0" smtClean="0">
                <a:solidFill>
                  <a:srgbClr val="FF0000"/>
                </a:solidFill>
              </a:rPr>
              <a:t>用</a:t>
            </a:r>
            <a:r>
              <a:rPr lang="en-US" altLang="zh-CN" b="0" kern="0" dirty="0" smtClean="0">
                <a:solidFill>
                  <a:srgbClr val="FF0000"/>
                </a:solidFill>
              </a:rPr>
              <a:t>initial</a:t>
            </a:r>
            <a:r>
              <a:rPr lang="zh-CN" altLang="en-US" b="0" kern="0" dirty="0" smtClean="0">
                <a:solidFill>
                  <a:srgbClr val="FF0000"/>
                </a:solidFill>
              </a:rPr>
              <a:t>生成信号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 dirty="0" smtClean="0">
                <a:solidFill>
                  <a:srgbClr val="FF00FF"/>
                </a:solidFill>
              </a:rPr>
              <a:t>    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initial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solidFill>
                  <a:srgbClr val="FF00FF"/>
                </a:solidFill>
              </a:rPr>
              <a:t>    begin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     a=0;b=0;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#15  a=0;b=1;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#15  a=1;b=0;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#15  a=1;b=1;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/>
              <a:t>     #15  a=0;b=0;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solidFill>
                  <a:srgbClr val="FF00FF"/>
                </a:solidFill>
              </a:rPr>
              <a:t>    end</a:t>
            </a:r>
            <a:endParaRPr lang="en-US" altLang="zh-CN" sz="2400" b="0" kern="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4450"/>
            <a:ext cx="8229600" cy="792163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600" b="1">
                <a:solidFill>
                  <a:srgbClr val="666699"/>
                </a:solidFill>
                <a:latin typeface="Arial Black" pitchFamily="32" charset="0"/>
                <a:ea typeface="黑体" charset="-122"/>
              </a:defRPr>
            </a:lvl9pPr>
          </a:lstStyle>
          <a:p>
            <a:r>
              <a:rPr lang="en-US" altLang="zh-CN" kern="0" dirty="0" smtClean="0">
                <a:solidFill>
                  <a:srgbClr val="0000FF"/>
                </a:solidFill>
              </a:rPr>
              <a:t>always</a:t>
            </a:r>
            <a:r>
              <a:rPr lang="zh-CN" altLang="en-US" kern="0" dirty="0" smtClean="0">
                <a:solidFill>
                  <a:srgbClr val="0000FF"/>
                </a:solidFill>
              </a:rPr>
              <a:t>结构 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033796"/>
            <a:ext cx="8229600" cy="4679950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4pPr>
            <a:lvl5pPr marL="20574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0000"/>
                </a:solidFill>
                <a:latin typeface="+mn-lt"/>
                <a:ea typeface="宋体" charset="-122"/>
                <a:cs typeface="楷体_GB2312" charset="0"/>
              </a:defRPr>
            </a:lvl5pPr>
            <a:lvl6pPr marL="25146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6pPr>
            <a:lvl7pPr marL="29718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7pPr>
            <a:lvl8pPr marL="34290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8pPr>
            <a:lvl9pPr marL="3886200" indent="-228600" algn="l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宋体" charset="-122"/>
              </a:defRPr>
            </a:lvl9pPr>
          </a:lstStyle>
          <a:p>
            <a:r>
              <a:rPr lang="en-US" altLang="zh-CN" b="0" kern="0" dirty="0" smtClean="0"/>
              <a:t>always</a:t>
            </a:r>
            <a:r>
              <a:rPr lang="zh-CN" altLang="en-US" b="0" kern="0" dirty="0" smtClean="0"/>
              <a:t>结构在仿真过程中是时刻活动的，它的语句结构如下：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 kern="0" dirty="0" smtClean="0"/>
              <a:t>     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always  &lt;</a:t>
            </a:r>
            <a:r>
              <a:rPr lang="zh-CN" altLang="en-US" sz="2400" b="0" kern="0" dirty="0" smtClean="0">
                <a:solidFill>
                  <a:srgbClr val="FF00FF"/>
                </a:solidFill>
              </a:rPr>
              <a:t>时序控制方式</a:t>
            </a:r>
            <a:r>
              <a:rPr lang="en-US" altLang="zh-CN" sz="2400" b="0" kern="0" dirty="0" smtClean="0">
                <a:solidFill>
                  <a:srgbClr val="FF00FF"/>
                </a:solidFill>
              </a:rPr>
              <a:t>&gt;  </a:t>
            </a:r>
            <a:r>
              <a:rPr lang="zh-CN" altLang="en-US" sz="2400" b="0" kern="0" dirty="0" smtClean="0">
                <a:solidFill>
                  <a:srgbClr val="FF00FF"/>
                </a:solidFill>
              </a:rPr>
              <a:t>执行语句</a:t>
            </a:r>
          </a:p>
          <a:p>
            <a:r>
              <a:rPr lang="zh-CN" altLang="en-US" b="0" kern="0" dirty="0" smtClean="0"/>
              <a:t>如果没有控制方式的参与，此结构中的语句可能会一直执行并发生死锁，或者变成类似数据流级的语句   </a:t>
            </a:r>
            <a:endParaRPr lang="zh-CN" altLang="en-US" b="0" kern="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5337" y="4926082"/>
            <a:ext cx="19848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always  a=~a;</a:t>
            </a:r>
          </a:p>
          <a:p>
            <a:r>
              <a:rPr lang="en-US" altLang="zh-CN" sz="2000"/>
              <a:t>always  sum=a+b;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86220" y="4902034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死锁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95936" y="5219775"/>
            <a:ext cx="278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assign  sum=</a:t>
            </a:r>
            <a:r>
              <a:rPr lang="en-US" altLang="zh-CN" dirty="0" err="1"/>
              <a:t>a+b</a:t>
            </a:r>
            <a:r>
              <a:rPr lang="en-US" altLang="zh-CN" sz="1800" b="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193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Black"/>
        <a:ea typeface="黑体"/>
        <a:cs typeface=""/>
      </a:majorFont>
      <a:minorFont>
        <a:latin typeface="Verdana"/>
        <a:ea typeface="楷体_GB2312"/>
        <a:cs typeface="楷体_GB231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ts val="125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16735</TotalTime>
  <Words>3533</Words>
  <Application>Microsoft Office PowerPoint</Application>
  <PresentationFormat>全屏显示(4:3)</PresentationFormat>
  <Paragraphs>837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80" baseType="lpstr">
      <vt:lpstr>Dotum</vt:lpstr>
      <vt:lpstr>黑体</vt:lpstr>
      <vt:lpstr>华康简宋</vt:lpstr>
      <vt:lpstr>华文细黑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Arial Black</vt:lpstr>
      <vt:lpstr>Arial Narrow</vt:lpstr>
      <vt:lpstr>Cambria Math</vt:lpstr>
      <vt:lpstr>Century Gothic</vt:lpstr>
      <vt:lpstr>Monotype Corsiva</vt:lpstr>
      <vt:lpstr>Symbol</vt:lpstr>
      <vt:lpstr>Tahoma</vt:lpstr>
      <vt:lpstr>Times New Roman</vt:lpstr>
      <vt:lpstr>Verdana</vt:lpstr>
      <vt:lpstr>Wingdings</vt:lpstr>
      <vt:lpstr>1_Office 主题</vt:lpstr>
      <vt:lpstr>2_Office 主题</vt:lpstr>
      <vt:lpstr>图片</vt:lpstr>
      <vt:lpstr>Picture</vt:lpstr>
      <vt:lpstr>Equation</vt:lpstr>
      <vt:lpstr>Microsoft Word Picture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Latches and Flip-Flops(锁存器与触发器)</vt:lpstr>
      <vt:lpstr>Latches and Flip-Flops(锁存器与触发器)</vt:lpstr>
      <vt:lpstr>PowerPoint 演示文稿</vt:lpstr>
      <vt:lpstr>5.1   双稳态电路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mydisk</cp:lastModifiedBy>
  <cp:revision>1797</cp:revision>
  <dcterms:created xsi:type="dcterms:W3CDTF">2004-08-29T02:51:05Z</dcterms:created>
  <dcterms:modified xsi:type="dcterms:W3CDTF">2020-12-15T00:53:12Z</dcterms:modified>
</cp:coreProperties>
</file>