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45"/>
  </p:notesMasterIdLst>
  <p:sldIdLst>
    <p:sldId id="548" r:id="rId3"/>
    <p:sldId id="549" r:id="rId4"/>
    <p:sldId id="624" r:id="rId5"/>
    <p:sldId id="553" r:id="rId6"/>
    <p:sldId id="638" r:id="rId7"/>
    <p:sldId id="634" r:id="rId8"/>
    <p:sldId id="635" r:id="rId9"/>
    <p:sldId id="636" r:id="rId10"/>
    <p:sldId id="637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579" r:id="rId23"/>
    <p:sldId id="580" r:id="rId24"/>
    <p:sldId id="581" r:id="rId25"/>
    <p:sldId id="582" r:id="rId26"/>
    <p:sldId id="583" r:id="rId27"/>
    <p:sldId id="584" r:id="rId28"/>
    <p:sldId id="643" r:id="rId29"/>
    <p:sldId id="585" r:id="rId30"/>
    <p:sldId id="586" r:id="rId31"/>
    <p:sldId id="587" r:id="rId32"/>
    <p:sldId id="588" r:id="rId33"/>
    <p:sldId id="589" r:id="rId34"/>
    <p:sldId id="625" r:id="rId35"/>
    <p:sldId id="628" r:id="rId36"/>
    <p:sldId id="629" r:id="rId37"/>
    <p:sldId id="630" r:id="rId38"/>
    <p:sldId id="631" r:id="rId39"/>
    <p:sldId id="632" r:id="rId40"/>
    <p:sldId id="633" r:id="rId41"/>
    <p:sldId id="639" r:id="rId42"/>
    <p:sldId id="640" r:id="rId43"/>
    <p:sldId id="644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494"/>
    <a:srgbClr val="FF00FF"/>
    <a:srgbClr val="FF0000"/>
    <a:srgbClr val="B7ECFF"/>
    <a:srgbClr val="66CCFF"/>
    <a:srgbClr val="8FE2FF"/>
    <a:srgbClr val="FFFFFF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1" autoAdjust="0"/>
  </p:normalViewPr>
  <p:slideViewPr>
    <p:cSldViewPr>
      <p:cViewPr varScale="1">
        <p:scale>
          <a:sx n="88" d="100"/>
          <a:sy n="88" d="100"/>
        </p:scale>
        <p:origin x="-120" y="-4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14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768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EB270C-E229-40EE-AA00-3C8D1A21A6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70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232CA-51BB-4FB2-926F-B2866B28556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7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68D97-006E-4848-802D-896C5E9B71E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913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539CD5-D098-45B3-8680-BCAFDC07403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884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34902-602F-4B37-93B7-98FEF831C5B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6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8" r:id="rId13"/>
    <p:sldLayoutId id="2147483719" r:id="rId14"/>
    <p:sldLayoutId id="2147483720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png"/><Relationship Id="rId4" Type="http://schemas.openxmlformats.org/officeDocument/2006/relationships/image" Target="../media/image40.wmf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wmf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wmf"/><Relationship Id="rId9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63.png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3.png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68.wmf"/><Relationship Id="rId9" Type="http://schemas.openxmlformats.org/officeDocument/2006/relationships/image" Target="../media/image70.wmf"/><Relationship Id="rId14" Type="http://schemas.openxmlformats.org/officeDocument/2006/relationships/image" Target="../media/image7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7.png"/><Relationship Id="rId11" Type="http://schemas.openxmlformats.org/officeDocument/2006/relationships/image" Target="../media/image87.wmf"/><Relationship Id="rId5" Type="http://schemas.openxmlformats.org/officeDocument/2006/relationships/image" Target="../media/image89.png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7.png"/><Relationship Id="rId9" Type="http://schemas.openxmlformats.org/officeDocument/2006/relationships/image" Target="../media/image8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2.png"/><Relationship Id="rId5" Type="http://schemas.openxmlformats.org/officeDocument/2006/relationships/image" Target="../media/image610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12.emf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7.emf"/><Relationship Id="rId5" Type="http://schemas.openxmlformats.org/officeDocument/2006/relationships/image" Target="../media/image16.png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1.emf"/><Relationship Id="rId4" Type="http://schemas.openxmlformats.org/officeDocument/2006/relationships/image" Target="../media/image14.wmf"/><Relationship Id="rId9" Type="http://schemas.openxmlformats.org/officeDocument/2006/relationships/image" Target="../media/image6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097467" y="1916833"/>
            <a:ext cx="1854353" cy="3382324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8436" name="矩形 501761"/>
          <p:cNvSpPr>
            <a:spLocks noChangeArrowheads="1"/>
          </p:cNvSpPr>
          <p:nvPr/>
        </p:nvSpPr>
        <p:spPr bwMode="auto">
          <a:xfrm>
            <a:off x="571472" y="142852"/>
            <a:ext cx="40719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5.2.2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门控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grpSp>
        <p:nvGrpSpPr>
          <p:cNvPr id="2" name="组合 501762"/>
          <p:cNvGrpSpPr>
            <a:grpSpLocks/>
          </p:cNvGrpSpPr>
          <p:nvPr/>
        </p:nvGrpSpPr>
        <p:grpSpPr bwMode="auto">
          <a:xfrm>
            <a:off x="972207" y="1284370"/>
            <a:ext cx="3959225" cy="4014787"/>
            <a:chOff x="635" y="1434"/>
            <a:chExt cx="2494" cy="2529"/>
          </a:xfrm>
        </p:grpSpPr>
        <p:graphicFrame>
          <p:nvGraphicFramePr>
            <p:cNvPr id="18435" name="对象 50176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7920962"/>
                </p:ext>
              </p:extLst>
            </p:nvPr>
          </p:nvGraphicFramePr>
          <p:xfrm>
            <a:off x="635" y="1893"/>
            <a:ext cx="2494" cy="2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60" r:id="rId3" imgW="2306540" imgH="1917045" progId="Word.Picture.8">
                    <p:embed/>
                  </p:oleObj>
                </mc:Choice>
                <mc:Fallback>
                  <p:oleObj r:id="rId3" imgW="2306540" imgH="1917045" progId="Word.Picture.8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1893"/>
                          <a:ext cx="2494" cy="2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矩形 501764"/>
            <p:cNvSpPr>
              <a:spLocks noChangeArrowheads="1"/>
            </p:cNvSpPr>
            <p:nvPr/>
          </p:nvSpPr>
          <p:spPr bwMode="auto">
            <a:xfrm>
              <a:off x="1202" y="1434"/>
              <a:ext cx="1290" cy="3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1.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电路结构</a:t>
              </a:r>
            </a:p>
          </p:txBody>
        </p:sp>
      </p:grpSp>
      <p:grpSp>
        <p:nvGrpSpPr>
          <p:cNvPr id="3" name="组合 501765"/>
          <p:cNvGrpSpPr>
            <a:grpSpLocks/>
          </p:cNvGrpSpPr>
          <p:nvPr/>
        </p:nvGrpSpPr>
        <p:grpSpPr bwMode="auto">
          <a:xfrm>
            <a:off x="5832477" y="2381250"/>
            <a:ext cx="2557463" cy="2405063"/>
            <a:chOff x="3674" y="2044"/>
            <a:chExt cx="1611" cy="1515"/>
          </a:xfrm>
        </p:grpSpPr>
        <p:graphicFrame>
          <p:nvGraphicFramePr>
            <p:cNvPr id="18434" name="对象 5017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6470762"/>
                </p:ext>
              </p:extLst>
            </p:nvPr>
          </p:nvGraphicFramePr>
          <p:xfrm>
            <a:off x="3674" y="2568"/>
            <a:ext cx="1611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61" r:id="rId5" imgW="1344168" imgH="829056" progId="Word.Picture.8">
                    <p:embed/>
                  </p:oleObj>
                </mc:Choice>
                <mc:Fallback>
                  <p:oleObj r:id="rId5" imgW="1344168" imgH="829056" progId="Word.Picture.8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2568"/>
                          <a:ext cx="1611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矩形 501768"/>
            <p:cNvSpPr>
              <a:spLocks noChangeArrowheads="1"/>
            </p:cNvSpPr>
            <p:nvPr/>
          </p:nvSpPr>
          <p:spPr bwMode="auto">
            <a:xfrm>
              <a:off x="3700" y="2044"/>
              <a:ext cx="1519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国标逻辑符号</a:t>
              </a:r>
            </a:p>
          </p:txBody>
        </p:sp>
      </p:grpSp>
      <p:sp>
        <p:nvSpPr>
          <p:cNvPr id="501770" name="圆角矩形标注 501769"/>
          <p:cNvSpPr>
            <a:spLocks noChangeArrowheads="1"/>
          </p:cNvSpPr>
          <p:nvPr/>
        </p:nvSpPr>
        <p:spPr bwMode="auto">
          <a:xfrm>
            <a:off x="3959225" y="1412875"/>
            <a:ext cx="2249488" cy="495300"/>
          </a:xfrm>
          <a:prstGeom prst="wedgeRoundRectCallout">
            <a:avLst>
              <a:gd name="adj1" fmla="val -50704"/>
              <a:gd name="adj2" fmla="val 104167"/>
              <a:gd name="adj3" fmla="val 16667"/>
            </a:avLst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简单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锁存器</a:t>
            </a:r>
            <a:endParaRPr kumimoji="0" lang="en-GB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01771" name="圆角矩形 501770"/>
          <p:cNvSpPr>
            <a:spLocks noChangeArrowheads="1"/>
          </p:cNvSpPr>
          <p:nvPr/>
        </p:nvSpPr>
        <p:spPr bwMode="auto">
          <a:xfrm>
            <a:off x="3059113" y="2170113"/>
            <a:ext cx="1368871" cy="30241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72" name="圆角矩形 501771"/>
          <p:cNvSpPr>
            <a:spLocks noChangeArrowheads="1"/>
          </p:cNvSpPr>
          <p:nvPr/>
        </p:nvSpPr>
        <p:spPr bwMode="auto">
          <a:xfrm>
            <a:off x="1042616" y="1908174"/>
            <a:ext cx="2017216" cy="339098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73" name="圆角矩形标注 501772"/>
          <p:cNvSpPr>
            <a:spLocks noChangeArrowheads="1"/>
          </p:cNvSpPr>
          <p:nvPr/>
        </p:nvSpPr>
        <p:spPr bwMode="auto">
          <a:xfrm>
            <a:off x="746348" y="5607348"/>
            <a:ext cx="2997200" cy="511175"/>
          </a:xfrm>
          <a:prstGeom prst="wedgeRoundRectCallout">
            <a:avLst>
              <a:gd name="adj1" fmla="val -14964"/>
              <a:gd name="adj2" fmla="val -432986"/>
              <a:gd name="adj3" fmla="val 16667"/>
            </a:avLst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使能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信号控制门电路</a:t>
            </a:r>
            <a:endParaRPr kumimoji="0" lang="en-GB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960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01770" grpId="0" animBg="1"/>
      <p:bldP spid="5017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4572372" y="73134"/>
            <a:ext cx="4539035" cy="339187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9020" y="2217722"/>
            <a:ext cx="3864055" cy="3387725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graphicFrame>
        <p:nvGraphicFramePr>
          <p:cNvPr id="19458" name="对象 5027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24321"/>
              </p:ext>
            </p:extLst>
          </p:nvPr>
        </p:nvGraphicFramePr>
        <p:xfrm>
          <a:off x="4696657" y="69956"/>
          <a:ext cx="4249737" cy="335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84" r:id="rId3" imgW="2306540" imgH="1917045" progId="Word.Picture.8">
                  <p:embed/>
                </p:oleObj>
              </mc:Choice>
              <mc:Fallback>
                <p:oleObj r:id="rId3" imgW="2306540" imgH="1917045" progId="Word.Picture.8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57" y="69956"/>
                        <a:ext cx="4249737" cy="335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矩形 502786"/>
          <p:cNvSpPr>
            <a:spLocks noChangeArrowheads="1"/>
          </p:cNvSpPr>
          <p:nvPr/>
        </p:nvSpPr>
        <p:spPr bwMode="auto">
          <a:xfrm>
            <a:off x="642910" y="-24"/>
            <a:ext cx="1916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、工作原理</a:t>
            </a:r>
          </a:p>
        </p:txBody>
      </p:sp>
      <p:sp>
        <p:nvSpPr>
          <p:cNvPr id="502788" name="文本框 502787"/>
          <p:cNvSpPr txBox="1">
            <a:spLocks noChangeArrowheads="1"/>
          </p:cNvSpPr>
          <p:nvPr/>
        </p:nvSpPr>
        <p:spPr bwMode="auto">
          <a:xfrm>
            <a:off x="611188" y="3373423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</a:p>
        </p:txBody>
      </p:sp>
      <p:sp>
        <p:nvSpPr>
          <p:cNvPr id="502789" name="文本框 502788"/>
          <p:cNvSpPr txBox="1">
            <a:spLocks noChangeArrowheads="1"/>
          </p:cNvSpPr>
          <p:nvPr/>
        </p:nvSpPr>
        <p:spPr bwMode="auto">
          <a:xfrm>
            <a:off x="646113" y="3986198"/>
            <a:ext cx="321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502790" name="文本框 502789"/>
          <p:cNvSpPr txBox="1">
            <a:spLocks noChangeArrowheads="1"/>
          </p:cNvSpPr>
          <p:nvPr/>
        </p:nvSpPr>
        <p:spPr bwMode="auto">
          <a:xfrm>
            <a:off x="646113" y="4572008"/>
            <a:ext cx="424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</a:p>
        </p:txBody>
      </p:sp>
      <p:sp>
        <p:nvSpPr>
          <p:cNvPr id="502791" name="文本框 502790"/>
          <p:cNvSpPr txBox="1">
            <a:spLocks noChangeArrowheads="1"/>
          </p:cNvSpPr>
          <p:nvPr/>
        </p:nvSpPr>
        <p:spPr bwMode="auto">
          <a:xfrm>
            <a:off x="646113" y="5214950"/>
            <a:ext cx="424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Ф</a:t>
            </a:r>
          </a:p>
        </p:txBody>
      </p:sp>
      <p:sp>
        <p:nvSpPr>
          <p:cNvPr id="502792" name="文本框 502791"/>
          <p:cNvSpPr txBox="1">
            <a:spLocks noChangeArrowheads="1"/>
          </p:cNvSpPr>
          <p:nvPr/>
        </p:nvSpPr>
        <p:spPr bwMode="auto">
          <a:xfrm>
            <a:off x="722313" y="2227248"/>
            <a:ext cx="1027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02793" name="文本框 502792"/>
          <p:cNvSpPr txBox="1">
            <a:spLocks noChangeArrowheads="1"/>
          </p:cNvSpPr>
          <p:nvPr/>
        </p:nvSpPr>
        <p:spPr bwMode="auto">
          <a:xfrm>
            <a:off x="722313" y="1428736"/>
            <a:ext cx="122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</a:p>
        </p:txBody>
      </p:sp>
      <p:sp>
        <p:nvSpPr>
          <p:cNvPr id="502794" name="文本框 502793"/>
          <p:cNvSpPr txBox="1">
            <a:spLocks noChangeArrowheads="1"/>
          </p:cNvSpPr>
          <p:nvPr/>
        </p:nvSpPr>
        <p:spPr bwMode="auto">
          <a:xfrm>
            <a:off x="1878013" y="2803511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状态发生变化。 </a:t>
            </a:r>
          </a:p>
        </p:txBody>
      </p:sp>
      <p:sp>
        <p:nvSpPr>
          <p:cNvPr id="502795" name="矩形 502794"/>
          <p:cNvSpPr>
            <a:spLocks noChangeArrowheads="1"/>
          </p:cNvSpPr>
          <p:nvPr/>
        </p:nvSpPr>
        <p:spPr bwMode="auto">
          <a:xfrm>
            <a:off x="1546225" y="1438261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状态不变</a:t>
            </a:r>
          </a:p>
        </p:txBody>
      </p:sp>
      <p:grpSp>
        <p:nvGrpSpPr>
          <p:cNvPr id="2" name="组合 502795"/>
          <p:cNvGrpSpPr>
            <a:grpSpLocks/>
          </p:cNvGrpSpPr>
          <p:nvPr/>
        </p:nvGrpSpPr>
        <p:grpSpPr bwMode="auto">
          <a:xfrm>
            <a:off x="1831975" y="2217723"/>
            <a:ext cx="2306638" cy="457200"/>
            <a:chOff x="1247" y="1911"/>
            <a:chExt cx="1453" cy="288"/>
          </a:xfrm>
        </p:grpSpPr>
        <p:sp>
          <p:nvSpPr>
            <p:cNvPr id="19469" name="矩形 502796"/>
            <p:cNvSpPr>
              <a:spLocks noChangeArrowheads="1"/>
            </p:cNvSpPr>
            <p:nvPr/>
          </p:nvSpPr>
          <p:spPr bwMode="auto">
            <a:xfrm>
              <a:off x="1247" y="1911"/>
              <a:ext cx="7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 S   </a:t>
              </a:r>
            </a:p>
          </p:txBody>
        </p:sp>
        <p:sp>
          <p:nvSpPr>
            <p:cNvPr id="19470" name="矩形 502797"/>
            <p:cNvSpPr>
              <a:spLocks noChangeArrowheads="1"/>
            </p:cNvSpPr>
            <p:nvPr/>
          </p:nvSpPr>
          <p:spPr bwMode="auto">
            <a:xfrm>
              <a:off x="2064" y="1911"/>
              <a:ext cx="6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 R</a:t>
              </a: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5984988" y="3532188"/>
            <a:ext cx="2880400" cy="277713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92835"/>
              </p:ext>
            </p:extLst>
          </p:nvPr>
        </p:nvGraphicFramePr>
        <p:xfrm>
          <a:off x="5984988" y="3610338"/>
          <a:ext cx="2554288" cy="255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85" name="图片" r:id="rId5" imgW="1671828" imgH="1691640" progId="Word.Picture.8">
                  <p:embed/>
                </p:oleObj>
              </mc:Choice>
              <mc:Fallback>
                <p:oleObj name="图片" r:id="rId5" imgW="1671828" imgH="1691640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988" y="3610338"/>
                        <a:ext cx="2554288" cy="2553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7"/>
          <p:cNvGrpSpPr/>
          <p:nvPr/>
        </p:nvGrpSpPr>
        <p:grpSpPr>
          <a:xfrm>
            <a:off x="6623897" y="4380853"/>
            <a:ext cx="1314542" cy="1425998"/>
            <a:chOff x="6012517" y="2216488"/>
            <a:chExt cx="1314542" cy="1425998"/>
          </a:xfrm>
        </p:grpSpPr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012517" y="2216488"/>
              <a:ext cx="15121" cy="366962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 flipV="1">
              <a:off x="6045100" y="2525088"/>
              <a:ext cx="1281957" cy="698739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6012517" y="2237962"/>
              <a:ext cx="327025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 flipV="1">
              <a:off x="7311183" y="3240631"/>
              <a:ext cx="15876" cy="401855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6685856" y="4197967"/>
            <a:ext cx="1243402" cy="1499910"/>
            <a:chOff x="6064978" y="2002967"/>
            <a:chExt cx="1243402" cy="1499910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6066564" y="2382646"/>
              <a:ext cx="1241815" cy="6793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 flipV="1">
              <a:off x="7308380" y="2002967"/>
              <a:ext cx="0" cy="360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6066565" y="3472277"/>
              <a:ext cx="35083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6064978" y="3029964"/>
              <a:ext cx="3175" cy="4729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214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2788" grpId="0"/>
      <p:bldP spid="502789" grpId="0"/>
      <p:bldP spid="502790" grpId="0"/>
      <p:bldP spid="502791" grpId="0"/>
      <p:bldP spid="502792" grpId="0"/>
      <p:bldP spid="502793" grpId="0"/>
      <p:bldP spid="502794" grpId="0"/>
      <p:bldP spid="50279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5118286" y="230397"/>
            <a:ext cx="3680104" cy="55802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9228" y="2733676"/>
            <a:ext cx="4167021" cy="2946544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75935" y="6014246"/>
            <a:ext cx="3680104" cy="55802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503810"/>
          <p:cNvGrpSpPr>
            <a:grpSpLocks/>
          </p:cNvGrpSpPr>
          <p:nvPr/>
        </p:nvGrpSpPr>
        <p:grpSpPr bwMode="auto">
          <a:xfrm>
            <a:off x="214817" y="2"/>
            <a:ext cx="4943476" cy="2528887"/>
            <a:chOff x="245" y="-114"/>
            <a:chExt cx="3114" cy="1593"/>
          </a:xfrm>
        </p:grpSpPr>
        <p:sp>
          <p:nvSpPr>
            <p:cNvPr id="20494" name="矩形 503811"/>
            <p:cNvSpPr>
              <a:spLocks noChangeArrowheads="1"/>
            </p:cNvSpPr>
            <p:nvPr/>
          </p:nvSpPr>
          <p:spPr bwMode="auto">
            <a:xfrm>
              <a:off x="2180" y="1191"/>
              <a:ext cx="1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6213" algn="r"/>
                </a:tabLst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的波形。   </a:t>
              </a:r>
            </a:p>
          </p:txBody>
        </p:sp>
        <p:sp>
          <p:nvSpPr>
            <p:cNvPr id="20495" name="矩形 503812"/>
            <p:cNvSpPr>
              <a:spLocks noChangeArrowheads="1"/>
            </p:cNvSpPr>
            <p:nvPr/>
          </p:nvSpPr>
          <p:spPr bwMode="auto">
            <a:xfrm>
              <a:off x="267" y="-114"/>
              <a:ext cx="2948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例：逻辑门控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SR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锁存器的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、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、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05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的波形如下图虚线上边所示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锁存器的原始状态为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 0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</a:p>
          </p:txBody>
        </p:sp>
        <p:sp>
          <p:nvSpPr>
            <p:cNvPr id="20496" name="矩形 503813"/>
            <p:cNvSpPr>
              <a:spLocks noChangeArrowheads="1"/>
            </p:cNvSpPr>
            <p:nvPr/>
          </p:nvSpPr>
          <p:spPr bwMode="auto">
            <a:xfrm>
              <a:off x="245" y="1191"/>
              <a:ext cx="19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试画出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、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、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和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</a:p>
          </p:txBody>
        </p:sp>
        <p:sp>
          <p:nvSpPr>
            <p:cNvPr id="20497" name="直接连接符 503814"/>
            <p:cNvSpPr>
              <a:spLocks noChangeShapeType="1"/>
            </p:cNvSpPr>
            <p:nvPr/>
          </p:nvSpPr>
          <p:spPr bwMode="auto">
            <a:xfrm>
              <a:off x="2037" y="1230"/>
              <a:ext cx="1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0482" name="对象 5038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439772"/>
              </p:ext>
            </p:extLst>
          </p:nvPr>
        </p:nvGraphicFramePr>
        <p:xfrm>
          <a:off x="105135" y="2719677"/>
          <a:ext cx="3960813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99" r:id="rId4" imgW="2306540" imgH="1917045" progId="Word.Picture.8">
                  <p:embed/>
                </p:oleObj>
              </mc:Choice>
              <mc:Fallback>
                <p:oleObj r:id="rId4" imgW="2306540" imgH="1917045" progId="Word.Picture.8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5" y="2719677"/>
                        <a:ext cx="3960813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836712"/>
            <a:ext cx="47482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392996"/>
            <a:ext cx="50006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 rot="5400000">
            <a:off x="2784475" y="3695824"/>
            <a:ext cx="4716463" cy="1587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3894" y="3695030"/>
            <a:ext cx="4714875" cy="1587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3642519" y="3695030"/>
            <a:ext cx="4714875" cy="1587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072731" y="3695030"/>
            <a:ext cx="4714875" cy="1588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4929981" y="3695030"/>
            <a:ext cx="4714875" cy="1588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5358606" y="3695030"/>
            <a:ext cx="4714875" cy="1588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5857081" y="3695030"/>
            <a:ext cx="4714875" cy="1588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4501356" y="3695030"/>
            <a:ext cx="4714875" cy="1588"/>
          </a:xfrm>
          <a:prstGeom prst="line">
            <a:avLst/>
          </a:prstGeom>
          <a:ln w="190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38642" y="6064659"/>
            <a:ext cx="122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009524" y="6093204"/>
            <a:ext cx="363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Q3=0,Q4=0,Q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状态不变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941" y="4940942"/>
            <a:ext cx="788988" cy="10061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680" y="3532401"/>
            <a:ext cx="846680" cy="25123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614" y="3534446"/>
            <a:ext cx="1144304" cy="2465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2149" y="3532794"/>
            <a:ext cx="1541555" cy="24722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50510" y="214290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Q4=R·E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5464965" y="214290"/>
            <a:ext cx="1035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Q3=S·E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572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0" grpId="0"/>
      <p:bldP spid="21" grpId="0"/>
      <p:bldP spid="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504833"/>
          <p:cNvSpPr>
            <a:spLocks noChangeArrowheads="1"/>
          </p:cNvSpPr>
          <p:nvPr/>
        </p:nvSpPr>
        <p:spPr bwMode="auto">
          <a:xfrm>
            <a:off x="900113" y="2492375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5.3.1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锁存器的电路结构</a:t>
            </a:r>
          </a:p>
        </p:txBody>
      </p:sp>
      <p:sp>
        <p:nvSpPr>
          <p:cNvPr id="51203" name="矩形 504834"/>
          <p:cNvSpPr>
            <a:spLocks noChangeArrowheads="1"/>
          </p:cNvSpPr>
          <p:nvPr/>
        </p:nvSpPr>
        <p:spPr bwMode="auto">
          <a:xfrm>
            <a:off x="900113" y="1412875"/>
            <a:ext cx="2808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26960" bIns="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  D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矩形 504835"/>
          <p:cNvSpPr>
            <a:spLocks noChangeArrowheads="1"/>
          </p:cNvSpPr>
          <p:nvPr/>
        </p:nvSpPr>
        <p:spPr bwMode="auto">
          <a:xfrm>
            <a:off x="900113" y="3573463"/>
            <a:ext cx="6119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5.3.2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典型的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锁存器集成电路</a:t>
            </a:r>
          </a:p>
        </p:txBody>
      </p:sp>
      <p:sp>
        <p:nvSpPr>
          <p:cNvPr id="51205" name="矩形 504836"/>
          <p:cNvSpPr>
            <a:spLocks noChangeArrowheads="1"/>
          </p:cNvSpPr>
          <p:nvPr/>
        </p:nvSpPr>
        <p:spPr bwMode="auto">
          <a:xfrm>
            <a:off x="971550" y="4437063"/>
            <a:ext cx="611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5.3.3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锁存器的动态特性</a:t>
            </a:r>
          </a:p>
        </p:txBody>
      </p:sp>
    </p:spTree>
    <p:extLst>
      <p:ext uri="{BB962C8B-B14F-4D97-AF65-F5344CB8AC3E}">
        <p14:creationId xmlns:p14="http://schemas.microsoft.com/office/powerpoint/2010/main" val="2242279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360586" y="38152"/>
            <a:ext cx="2780691" cy="2465283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0470" y="2584451"/>
            <a:ext cx="4235545" cy="3794825"/>
          </a:xfrm>
          <a:prstGeom prst="rect">
            <a:avLst/>
          </a:prstGeom>
          <a:solidFill>
            <a:srgbClr val="EFF4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1508" name="矩形 505857"/>
          <p:cNvSpPr>
            <a:spLocks noChangeArrowheads="1"/>
          </p:cNvSpPr>
          <p:nvPr/>
        </p:nvSpPr>
        <p:spPr bwMode="auto">
          <a:xfrm>
            <a:off x="714348" y="142852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5.3.1  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锁存器的电路结构</a:t>
            </a:r>
          </a:p>
        </p:txBody>
      </p:sp>
      <p:sp>
        <p:nvSpPr>
          <p:cNvPr id="21509" name="矩形 505858"/>
          <p:cNvSpPr>
            <a:spLocks noChangeArrowheads="1"/>
          </p:cNvSpPr>
          <p:nvPr/>
        </p:nvSpPr>
        <p:spPr bwMode="auto">
          <a:xfrm>
            <a:off x="500034" y="1285860"/>
            <a:ext cx="285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传输门控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grpSp>
        <p:nvGrpSpPr>
          <p:cNvPr id="2" name="组合 505859"/>
          <p:cNvGrpSpPr>
            <a:grpSpLocks/>
          </p:cNvGrpSpPr>
          <p:nvPr/>
        </p:nvGrpSpPr>
        <p:grpSpPr bwMode="auto">
          <a:xfrm>
            <a:off x="5981726" y="3838594"/>
            <a:ext cx="2305050" cy="2233612"/>
            <a:chOff x="3628" y="1589"/>
            <a:chExt cx="1452" cy="1407"/>
          </a:xfrm>
        </p:grpSpPr>
        <p:graphicFrame>
          <p:nvGraphicFramePr>
            <p:cNvPr id="21507" name="对象 505860"/>
            <p:cNvGraphicFramePr>
              <a:graphicFrameLocks/>
            </p:cNvGraphicFramePr>
            <p:nvPr/>
          </p:nvGraphicFramePr>
          <p:xfrm>
            <a:off x="3628" y="1911"/>
            <a:ext cx="1452" cy="1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541" r:id="rId3" imgW="1342740" imgH="824783" progId="Word.Picture.8">
                    <p:embed/>
                  </p:oleObj>
                </mc:Choice>
                <mc:Fallback>
                  <p:oleObj r:id="rId3" imgW="1342740" imgH="824783" progId="Word.Picture.8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911"/>
                          <a:ext cx="1452" cy="1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矩形 505861"/>
            <p:cNvSpPr>
              <a:spLocks noChangeArrowheads="1"/>
            </p:cNvSpPr>
            <p:nvPr/>
          </p:nvSpPr>
          <p:spPr bwMode="auto">
            <a:xfrm>
              <a:off x="4027" y="1589"/>
              <a:ext cx="900" cy="300"/>
            </a:xfrm>
            <a:prstGeom prst="rect">
              <a:avLst/>
            </a:prstGeom>
            <a:noFill/>
            <a:ln w="19050">
              <a:solidFill>
                <a:srgbClr val="3399FF">
                  <a:alpha val="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6213" algn="r"/>
                </a:tabLst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逻辑符号</a:t>
              </a:r>
            </a:p>
          </p:txBody>
        </p:sp>
      </p:grpSp>
      <p:graphicFrame>
        <p:nvGraphicFramePr>
          <p:cNvPr id="21506" name="对象 5058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205686"/>
              </p:ext>
            </p:extLst>
          </p:nvPr>
        </p:nvGraphicFramePr>
        <p:xfrm>
          <a:off x="542727" y="2711466"/>
          <a:ext cx="4605337" cy="359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42" name="Picture" r:id="rId5" imgW="2644305" imgH="1924652" progId="Word.Picture.8">
                  <p:embed/>
                </p:oleObj>
              </mc:Choice>
              <mc:Fallback>
                <p:oleObj name="Picture" r:id="rId5" imgW="2644305" imgH="1924652" progId="Word.Picture.8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7" y="2711466"/>
                        <a:ext cx="4605337" cy="3597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矩形 505863"/>
          <p:cNvSpPr>
            <a:spLocks noChangeArrowheads="1"/>
          </p:cNvSpPr>
          <p:nvPr/>
        </p:nvSpPr>
        <p:spPr bwMode="auto">
          <a:xfrm>
            <a:off x="1109663" y="1989138"/>
            <a:ext cx="2179637" cy="47625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逻辑电路图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88977"/>
              </p:ext>
            </p:extLst>
          </p:nvPr>
        </p:nvGraphicFramePr>
        <p:xfrm>
          <a:off x="6988176" y="-58737"/>
          <a:ext cx="17907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43" name="Picture" r:id="rId7" imgW="1271016" imgH="1691640" progId="Word.Picture.8">
                  <p:embed/>
                </p:oleObj>
              </mc:Choice>
              <mc:Fallback>
                <p:oleObj name="Picture" r:id="rId7" imgW="1271016" imgH="1691640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6" y="-58737"/>
                        <a:ext cx="1790700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82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4097225" y="3231356"/>
            <a:ext cx="2275422" cy="207010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829846" y="3248819"/>
            <a:ext cx="2350665" cy="205263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70495" y="1666081"/>
            <a:ext cx="1641551" cy="839539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56100" y="1774031"/>
            <a:ext cx="1724025" cy="822325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5962" y="1341363"/>
            <a:ext cx="3706750" cy="4356483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2533" name="矩形 506881"/>
          <p:cNvSpPr>
            <a:spLocks noChangeArrowheads="1"/>
          </p:cNvSpPr>
          <p:nvPr/>
        </p:nvSpPr>
        <p:spPr bwMode="auto">
          <a:xfrm>
            <a:off x="500034" y="142852"/>
            <a:ext cx="2341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工作原理</a:t>
            </a:r>
          </a:p>
        </p:txBody>
      </p:sp>
      <p:graphicFrame>
        <p:nvGraphicFramePr>
          <p:cNvPr id="506883" name="对象 5068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307592"/>
              </p:ext>
            </p:extLst>
          </p:nvPr>
        </p:nvGraphicFramePr>
        <p:xfrm>
          <a:off x="4103687" y="3248819"/>
          <a:ext cx="2125663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65" r:id="rId3" imgW="1477342" imgH="1509293" progId="Word.Picture.8">
                  <p:embed/>
                </p:oleObj>
              </mc:Choice>
              <mc:Fallback>
                <p:oleObj r:id="rId3" imgW="1477342" imgH="1509293" progId="Word.Picture.8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7" y="3248819"/>
                        <a:ext cx="2125663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4" name="对象 5068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25013"/>
              </p:ext>
            </p:extLst>
          </p:nvPr>
        </p:nvGraphicFramePr>
        <p:xfrm>
          <a:off x="6838950" y="3231356"/>
          <a:ext cx="2159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66" r:id="rId5" imgW="1477342" imgH="1509293" progId="Word.Picture.8">
                  <p:embed/>
                </p:oleObj>
              </mc:Choice>
              <mc:Fallback>
                <p:oleObj r:id="rId5" imgW="1477342" imgH="1509293" progId="Word.Picture.8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231356"/>
                        <a:ext cx="21590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矩形 506885"/>
          <p:cNvSpPr>
            <a:spLocks noChangeArrowheads="1"/>
          </p:cNvSpPr>
          <p:nvPr/>
        </p:nvSpPr>
        <p:spPr bwMode="auto">
          <a:xfrm>
            <a:off x="4560887" y="3493294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7" name="矩形 506886"/>
          <p:cNvSpPr>
            <a:spLocks noChangeArrowheads="1"/>
          </p:cNvSpPr>
          <p:nvPr/>
        </p:nvSpPr>
        <p:spPr bwMode="auto">
          <a:xfrm>
            <a:off x="6931025" y="1124744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</a:p>
        </p:txBody>
      </p:sp>
      <p:sp>
        <p:nvSpPr>
          <p:cNvPr id="506888" name="矩形 506887"/>
          <p:cNvSpPr>
            <a:spLocks noChangeArrowheads="1"/>
          </p:cNvSpPr>
          <p:nvPr/>
        </p:nvSpPr>
        <p:spPr bwMode="auto">
          <a:xfrm>
            <a:off x="3779837" y="1161256"/>
            <a:ext cx="230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(a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</a:p>
        </p:txBody>
      </p:sp>
      <p:sp>
        <p:nvSpPr>
          <p:cNvPr id="506889" name="矩形 506888"/>
          <p:cNvSpPr>
            <a:spLocks noChangeArrowheads="1"/>
          </p:cNvSpPr>
          <p:nvPr/>
        </p:nvSpPr>
        <p:spPr bwMode="auto">
          <a:xfrm>
            <a:off x="7305675" y="1666081"/>
            <a:ext cx="1693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导通，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断开</a:t>
            </a:r>
          </a:p>
        </p:txBody>
      </p:sp>
      <p:sp>
        <p:nvSpPr>
          <p:cNvPr id="22539" name="矩形 506889"/>
          <p:cNvSpPr>
            <a:spLocks noChangeArrowheads="1"/>
          </p:cNvSpPr>
          <p:nvPr/>
        </p:nvSpPr>
        <p:spPr bwMode="auto">
          <a:xfrm>
            <a:off x="2557462" y="3153569"/>
            <a:ext cx="228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1" name="矩形 506890"/>
          <p:cNvSpPr>
            <a:spLocks noChangeArrowheads="1"/>
          </p:cNvSpPr>
          <p:nvPr/>
        </p:nvSpPr>
        <p:spPr bwMode="auto">
          <a:xfrm>
            <a:off x="4537075" y="1774031"/>
            <a:ext cx="1692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导通，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断开</a:t>
            </a:r>
          </a:p>
        </p:txBody>
      </p:sp>
      <p:sp>
        <p:nvSpPr>
          <p:cNvPr id="506892" name="矩形 506891"/>
          <p:cNvSpPr>
            <a:spLocks noChangeArrowheads="1"/>
          </p:cNvSpPr>
          <p:nvPr/>
        </p:nvSpPr>
        <p:spPr bwMode="auto">
          <a:xfrm>
            <a:off x="4608512" y="2566194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06893" name="矩形 506892"/>
          <p:cNvSpPr>
            <a:spLocks noChangeArrowheads="1"/>
          </p:cNvSpPr>
          <p:nvPr/>
        </p:nvSpPr>
        <p:spPr bwMode="auto">
          <a:xfrm>
            <a:off x="7378700" y="2493169"/>
            <a:ext cx="180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不变</a:t>
            </a:r>
          </a:p>
        </p:txBody>
      </p:sp>
      <p:graphicFrame>
        <p:nvGraphicFramePr>
          <p:cNvPr id="22532" name="对象 5068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000910"/>
              </p:ext>
            </p:extLst>
          </p:nvPr>
        </p:nvGraphicFramePr>
        <p:xfrm>
          <a:off x="468312" y="1701006"/>
          <a:ext cx="3249613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67" r:id="rId7" imgW="1868358" imgH="2078320" progId="Word.Picture.8">
                  <p:embed/>
                </p:oleObj>
              </mc:Choice>
              <mc:Fallback>
                <p:oleObj r:id="rId7" imgW="1868358" imgH="2078320" progId="Word.Picture.8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1701006"/>
                        <a:ext cx="3249613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/>
          <p:cNvGrpSpPr/>
          <p:nvPr/>
        </p:nvGrpSpPr>
        <p:grpSpPr>
          <a:xfrm>
            <a:off x="2282767" y="2396205"/>
            <a:ext cx="936105" cy="1670301"/>
            <a:chOff x="2987823" y="3316078"/>
            <a:chExt cx="936105" cy="1670301"/>
          </a:xfrm>
        </p:grpSpPr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2987824" y="3320984"/>
              <a:ext cx="0" cy="106244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 flipV="1">
              <a:off x="2987823" y="4383425"/>
              <a:ext cx="909489" cy="259364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987823" y="3316078"/>
              <a:ext cx="327025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23928" y="4644479"/>
              <a:ext cx="0" cy="34190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2251292" y="2401113"/>
            <a:ext cx="967580" cy="1665393"/>
            <a:chOff x="2956348" y="3320986"/>
            <a:chExt cx="967580" cy="166539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2956348" y="4383427"/>
              <a:ext cx="940965" cy="3326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 flipV="1">
              <a:off x="3923928" y="3320986"/>
              <a:ext cx="0" cy="10624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 flipV="1">
              <a:off x="2987824" y="4977172"/>
              <a:ext cx="321166" cy="92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2987825" y="4644479"/>
              <a:ext cx="0" cy="3326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06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7" grpId="0" animBg="1"/>
      <p:bldP spid="16" grpId="0" animBg="1"/>
      <p:bldP spid="506887" grpId="0"/>
      <p:bldP spid="506888" grpId="0"/>
      <p:bldP spid="506889" grpId="0"/>
      <p:bldP spid="506891" grpId="0"/>
      <p:bldP spid="506892" grpId="0"/>
      <p:bldP spid="5068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4067174" y="1598613"/>
            <a:ext cx="4860925" cy="2651123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07906" name="矩形 507905"/>
          <p:cNvSpPr>
            <a:spLocks noChangeArrowheads="1"/>
          </p:cNvSpPr>
          <p:nvPr/>
        </p:nvSpPr>
        <p:spPr bwMode="auto">
          <a:xfrm>
            <a:off x="4494371" y="5590889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D</a:t>
            </a:r>
          </a:p>
        </p:txBody>
      </p:sp>
      <p:grpSp>
        <p:nvGrpSpPr>
          <p:cNvPr id="2" name="组合 507906"/>
          <p:cNvGrpSpPr>
            <a:grpSpLocks/>
          </p:cNvGrpSpPr>
          <p:nvPr/>
        </p:nvGrpSpPr>
        <p:grpSpPr bwMode="auto">
          <a:xfrm>
            <a:off x="2837021" y="5575014"/>
            <a:ext cx="1408112" cy="484188"/>
            <a:chOff x="476" y="3339"/>
            <a:chExt cx="887" cy="305"/>
          </a:xfrm>
        </p:grpSpPr>
        <p:sp>
          <p:nvSpPr>
            <p:cNvPr id="23597" name="矩形 507907"/>
            <p:cNvSpPr>
              <a:spLocks noChangeArrowheads="1"/>
            </p:cNvSpPr>
            <p:nvPr/>
          </p:nvSpPr>
          <p:spPr bwMode="auto">
            <a:xfrm>
              <a:off x="476" y="3339"/>
              <a:ext cx="5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=1,</a:t>
              </a:r>
            </a:p>
          </p:txBody>
        </p:sp>
        <p:sp>
          <p:nvSpPr>
            <p:cNvPr id="23598" name="矩形 507908"/>
            <p:cNvSpPr>
              <a:spLocks noChangeArrowheads="1"/>
            </p:cNvSpPr>
            <p:nvPr/>
          </p:nvSpPr>
          <p:spPr bwMode="auto">
            <a:xfrm>
              <a:off x="1247" y="33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07910" name="矩形 507909"/>
          <p:cNvSpPr>
            <a:spLocks noChangeArrowheads="1"/>
          </p:cNvSpPr>
          <p:nvPr/>
        </p:nvSpPr>
        <p:spPr bwMode="auto">
          <a:xfrm>
            <a:off x="5832475" y="1016000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锁存器的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功能表</a:t>
            </a:r>
          </a:p>
        </p:txBody>
      </p:sp>
      <p:grpSp>
        <p:nvGrpSpPr>
          <p:cNvPr id="3" name="组合 507910"/>
          <p:cNvGrpSpPr>
            <a:grpSpLocks/>
          </p:cNvGrpSpPr>
          <p:nvPr/>
        </p:nvGrpSpPr>
        <p:grpSpPr bwMode="auto">
          <a:xfrm>
            <a:off x="4067175" y="1557338"/>
            <a:ext cx="4860925" cy="2692400"/>
            <a:chOff x="1043" y="1389"/>
            <a:chExt cx="2903" cy="1696"/>
          </a:xfrm>
        </p:grpSpPr>
        <p:sp>
          <p:nvSpPr>
            <p:cNvPr id="23562" name="矩形 507911"/>
            <p:cNvSpPr>
              <a:spLocks noChangeArrowheads="1"/>
            </p:cNvSpPr>
            <p:nvPr/>
          </p:nvSpPr>
          <p:spPr bwMode="auto">
            <a:xfrm>
              <a:off x="3026" y="2732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置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63" name="矩形 507912"/>
            <p:cNvSpPr>
              <a:spLocks noChangeArrowheads="1"/>
            </p:cNvSpPr>
            <p:nvPr/>
          </p:nvSpPr>
          <p:spPr bwMode="auto">
            <a:xfrm>
              <a:off x="2416" y="2732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3564" name="矩形 507913"/>
            <p:cNvSpPr>
              <a:spLocks noChangeArrowheads="1"/>
            </p:cNvSpPr>
            <p:nvPr/>
          </p:nvSpPr>
          <p:spPr bwMode="auto">
            <a:xfrm>
              <a:off x="1912" y="2732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65" name="矩形 507914"/>
            <p:cNvSpPr>
              <a:spLocks noChangeArrowheads="1"/>
            </p:cNvSpPr>
            <p:nvPr/>
          </p:nvSpPr>
          <p:spPr bwMode="auto">
            <a:xfrm>
              <a:off x="1483" y="2732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66" name="矩形 507915"/>
            <p:cNvSpPr>
              <a:spLocks noChangeArrowheads="1"/>
            </p:cNvSpPr>
            <p:nvPr/>
          </p:nvSpPr>
          <p:spPr bwMode="auto">
            <a:xfrm>
              <a:off x="1043" y="2732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67" name="矩形 507916"/>
            <p:cNvSpPr>
              <a:spLocks noChangeArrowheads="1"/>
            </p:cNvSpPr>
            <p:nvPr/>
          </p:nvSpPr>
          <p:spPr bwMode="auto">
            <a:xfrm>
              <a:off x="3026" y="2379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置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3568" name="矩形 507917"/>
            <p:cNvSpPr>
              <a:spLocks noChangeArrowheads="1"/>
            </p:cNvSpPr>
            <p:nvPr/>
          </p:nvSpPr>
          <p:spPr bwMode="auto">
            <a:xfrm>
              <a:off x="2416" y="2379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69" name="矩形 507918"/>
            <p:cNvSpPr>
              <a:spLocks noChangeArrowheads="1"/>
            </p:cNvSpPr>
            <p:nvPr/>
          </p:nvSpPr>
          <p:spPr bwMode="auto">
            <a:xfrm>
              <a:off x="1912" y="2379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3570" name="矩形 507919"/>
            <p:cNvSpPr>
              <a:spLocks noChangeArrowheads="1"/>
            </p:cNvSpPr>
            <p:nvPr/>
          </p:nvSpPr>
          <p:spPr bwMode="auto">
            <a:xfrm>
              <a:off x="1483" y="2379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3571" name="矩形 507920"/>
            <p:cNvSpPr>
              <a:spLocks noChangeArrowheads="1"/>
            </p:cNvSpPr>
            <p:nvPr/>
          </p:nvSpPr>
          <p:spPr bwMode="auto">
            <a:xfrm>
              <a:off x="1043" y="2379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3572" name="矩形 507921"/>
            <p:cNvSpPr>
              <a:spLocks noChangeArrowheads="1"/>
            </p:cNvSpPr>
            <p:nvPr/>
          </p:nvSpPr>
          <p:spPr bwMode="auto">
            <a:xfrm>
              <a:off x="3026" y="1742"/>
              <a:ext cx="92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保持</a:t>
              </a:r>
            </a:p>
          </p:txBody>
        </p:sp>
        <p:sp>
          <p:nvSpPr>
            <p:cNvPr id="23573" name="矩形 507922"/>
            <p:cNvSpPr>
              <a:spLocks noChangeArrowheads="1"/>
            </p:cNvSpPr>
            <p:nvPr/>
          </p:nvSpPr>
          <p:spPr bwMode="auto">
            <a:xfrm>
              <a:off x="2416" y="1742"/>
              <a:ext cx="61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不变</a:t>
              </a:r>
            </a:p>
          </p:txBody>
        </p:sp>
        <p:sp>
          <p:nvSpPr>
            <p:cNvPr id="23574" name="矩形 507923"/>
            <p:cNvSpPr>
              <a:spLocks noChangeArrowheads="1"/>
            </p:cNvSpPr>
            <p:nvPr/>
          </p:nvSpPr>
          <p:spPr bwMode="auto">
            <a:xfrm>
              <a:off x="1912" y="1742"/>
              <a:ext cx="504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不变</a:t>
              </a:r>
            </a:p>
          </p:txBody>
        </p:sp>
        <p:sp>
          <p:nvSpPr>
            <p:cNvPr id="23575" name="矩形 507924"/>
            <p:cNvSpPr>
              <a:spLocks noChangeArrowheads="1"/>
            </p:cNvSpPr>
            <p:nvPr/>
          </p:nvSpPr>
          <p:spPr bwMode="auto">
            <a:xfrm>
              <a:off x="1483" y="1742"/>
              <a:ext cx="429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×</a:t>
              </a:r>
            </a:p>
          </p:txBody>
        </p:sp>
        <p:sp>
          <p:nvSpPr>
            <p:cNvPr id="23576" name="矩形 507925"/>
            <p:cNvSpPr>
              <a:spLocks noChangeArrowheads="1"/>
            </p:cNvSpPr>
            <p:nvPr/>
          </p:nvSpPr>
          <p:spPr bwMode="auto">
            <a:xfrm>
              <a:off x="1043" y="1742"/>
              <a:ext cx="44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3577" name="矩形 507926"/>
            <p:cNvSpPr>
              <a:spLocks noChangeArrowheads="1"/>
            </p:cNvSpPr>
            <p:nvPr/>
          </p:nvSpPr>
          <p:spPr bwMode="auto">
            <a:xfrm>
              <a:off x="3026" y="1389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功能</a:t>
              </a:r>
            </a:p>
          </p:txBody>
        </p:sp>
        <p:sp>
          <p:nvSpPr>
            <p:cNvPr id="23578" name="矩形 507927"/>
            <p:cNvSpPr>
              <a:spLocks noChangeArrowheads="1"/>
            </p:cNvSpPr>
            <p:nvPr/>
          </p:nvSpPr>
          <p:spPr bwMode="auto">
            <a:xfrm>
              <a:off x="2416" y="1389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Tx/>
                <a:buNone/>
                <a:tabLst/>
                <a:defRPr/>
              </a:pPr>
              <a:endParaRPr kumimoji="0" lang="zh-CN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579" name="矩形 507928"/>
            <p:cNvSpPr>
              <a:spLocks noChangeArrowheads="1"/>
            </p:cNvSpPr>
            <p:nvPr/>
          </p:nvSpPr>
          <p:spPr bwMode="auto">
            <a:xfrm>
              <a:off x="1912" y="1389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580" name="矩形 507929"/>
            <p:cNvSpPr>
              <a:spLocks noChangeArrowheads="1"/>
            </p:cNvSpPr>
            <p:nvPr/>
          </p:nvSpPr>
          <p:spPr bwMode="auto">
            <a:xfrm>
              <a:off x="1483" y="1389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23581" name="矩形 507930"/>
            <p:cNvSpPr>
              <a:spLocks noChangeArrowheads="1"/>
            </p:cNvSpPr>
            <p:nvPr/>
          </p:nvSpPr>
          <p:spPr bwMode="auto">
            <a:xfrm>
              <a:off x="1043" y="1389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23582" name="直接连接符 507931"/>
            <p:cNvSpPr>
              <a:spLocks noChangeShapeType="1"/>
            </p:cNvSpPr>
            <p:nvPr/>
          </p:nvSpPr>
          <p:spPr bwMode="auto">
            <a:xfrm>
              <a:off x="1043" y="1389"/>
              <a:ext cx="290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3" name="直接连接符 507932"/>
            <p:cNvSpPr>
              <a:spLocks noChangeShapeType="1"/>
            </p:cNvSpPr>
            <p:nvPr/>
          </p:nvSpPr>
          <p:spPr bwMode="auto">
            <a:xfrm>
              <a:off x="1043" y="3085"/>
              <a:ext cx="290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4" name="直接连接符 507933"/>
            <p:cNvSpPr>
              <a:spLocks noChangeShapeType="1"/>
            </p:cNvSpPr>
            <p:nvPr/>
          </p:nvSpPr>
          <p:spPr bwMode="auto">
            <a:xfrm>
              <a:off x="1043" y="1389"/>
              <a:ext cx="0" cy="16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5" name="直接连接符 507934"/>
            <p:cNvSpPr>
              <a:spLocks noChangeShapeType="1"/>
            </p:cNvSpPr>
            <p:nvPr/>
          </p:nvSpPr>
          <p:spPr bwMode="auto">
            <a:xfrm>
              <a:off x="3946" y="1389"/>
              <a:ext cx="0" cy="16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6" name="直接连接符 507935"/>
            <p:cNvSpPr>
              <a:spLocks noChangeShapeType="1"/>
            </p:cNvSpPr>
            <p:nvPr/>
          </p:nvSpPr>
          <p:spPr bwMode="auto">
            <a:xfrm>
              <a:off x="1043" y="1742"/>
              <a:ext cx="290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7" name="直接连接符 507936"/>
            <p:cNvSpPr>
              <a:spLocks noChangeShapeType="1"/>
            </p:cNvSpPr>
            <p:nvPr/>
          </p:nvSpPr>
          <p:spPr bwMode="auto">
            <a:xfrm>
              <a:off x="1483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8" name="直接连接符 507937"/>
            <p:cNvSpPr>
              <a:spLocks noChangeShapeType="1"/>
            </p:cNvSpPr>
            <p:nvPr/>
          </p:nvSpPr>
          <p:spPr bwMode="auto">
            <a:xfrm>
              <a:off x="1912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9" name="直接连接符 507938"/>
            <p:cNvSpPr>
              <a:spLocks noChangeShapeType="1"/>
            </p:cNvSpPr>
            <p:nvPr/>
          </p:nvSpPr>
          <p:spPr bwMode="auto">
            <a:xfrm>
              <a:off x="2416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0" name="直接连接符 507939"/>
            <p:cNvSpPr>
              <a:spLocks noChangeShapeType="1"/>
            </p:cNvSpPr>
            <p:nvPr/>
          </p:nvSpPr>
          <p:spPr bwMode="auto">
            <a:xfrm>
              <a:off x="3026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1" name="直接连接符 507940"/>
            <p:cNvSpPr>
              <a:spLocks noChangeShapeType="1"/>
            </p:cNvSpPr>
            <p:nvPr/>
          </p:nvSpPr>
          <p:spPr bwMode="auto">
            <a:xfrm>
              <a:off x="1043" y="2379"/>
              <a:ext cx="29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2" name="直接连接符 507941"/>
            <p:cNvSpPr>
              <a:spLocks noChangeShapeType="1"/>
            </p:cNvSpPr>
            <p:nvPr/>
          </p:nvSpPr>
          <p:spPr bwMode="auto">
            <a:xfrm>
              <a:off x="1043" y="2732"/>
              <a:ext cx="29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507942"/>
            <p:cNvGrpSpPr>
              <a:grpSpLocks/>
            </p:cNvGrpSpPr>
            <p:nvPr/>
          </p:nvGrpSpPr>
          <p:grpSpPr bwMode="auto">
            <a:xfrm>
              <a:off x="2540" y="1415"/>
              <a:ext cx="437" cy="382"/>
              <a:chOff x="3107" y="822"/>
              <a:chExt cx="437" cy="382"/>
            </a:xfrm>
          </p:grpSpPr>
          <p:sp>
            <p:nvSpPr>
              <p:cNvPr id="23594" name="矩形 507943"/>
              <p:cNvSpPr>
                <a:spLocks noChangeAspect="1" noChangeArrowheads="1" noTextEdit="1"/>
              </p:cNvSpPr>
              <p:nvPr/>
            </p:nvSpPr>
            <p:spPr bwMode="auto">
              <a:xfrm>
                <a:off x="3107" y="822"/>
                <a:ext cx="43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95" name="直接连接符 507944"/>
              <p:cNvSpPr>
                <a:spLocks noChangeShapeType="1"/>
              </p:cNvSpPr>
              <p:nvPr/>
            </p:nvSpPr>
            <p:spPr bwMode="auto">
              <a:xfrm>
                <a:off x="3190" y="88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96" name="矩形 507945"/>
              <p:cNvSpPr>
                <a:spLocks noChangeArrowheads="1"/>
              </p:cNvSpPr>
              <p:nvPr/>
            </p:nvSpPr>
            <p:spPr bwMode="auto">
              <a:xfrm>
                <a:off x="3153" y="871"/>
                <a:ext cx="1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Q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sp>
        <p:nvSpPr>
          <p:cNvPr id="23559" name="矩形 507946"/>
          <p:cNvSpPr>
            <a:spLocks noChangeArrowheads="1"/>
          </p:cNvSpPr>
          <p:nvPr/>
        </p:nvSpPr>
        <p:spPr bwMode="auto">
          <a:xfrm>
            <a:off x="714348" y="142852"/>
            <a:ext cx="213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</a:t>
            </a:r>
          </a:p>
        </p:txBody>
      </p:sp>
      <p:sp>
        <p:nvSpPr>
          <p:cNvPr id="507949" name="矩形 507948"/>
          <p:cNvSpPr>
            <a:spLocks noChangeArrowheads="1"/>
          </p:cNvSpPr>
          <p:nvPr/>
        </p:nvSpPr>
        <p:spPr bwMode="auto">
          <a:xfrm>
            <a:off x="4565808" y="5035264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不变</a:t>
            </a:r>
          </a:p>
        </p:txBody>
      </p:sp>
      <p:sp>
        <p:nvSpPr>
          <p:cNvPr id="507950" name="矩形 507949"/>
          <p:cNvSpPr>
            <a:spLocks noChangeArrowheads="1"/>
          </p:cNvSpPr>
          <p:nvPr/>
        </p:nvSpPr>
        <p:spPr bwMode="auto">
          <a:xfrm>
            <a:off x="2843371" y="5051139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</p:txBody>
      </p:sp>
      <p:graphicFrame>
        <p:nvGraphicFramePr>
          <p:cNvPr id="48" name="对象 5089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974629"/>
              </p:ext>
            </p:extLst>
          </p:nvPr>
        </p:nvGraphicFramePr>
        <p:xfrm>
          <a:off x="187810" y="1268126"/>
          <a:ext cx="3249613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1" r:id="rId3" imgW="1868358" imgH="2078320" progId="Word.Picture.8">
                  <p:embed/>
                </p:oleObj>
              </mc:Choice>
              <mc:Fallback>
                <p:oleObj r:id="rId3" imgW="1868358" imgH="2078320" progId="Word.Picture.8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10" y="1268126"/>
                        <a:ext cx="3249613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18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7906" grpId="0"/>
      <p:bldP spid="507910" grpId="0"/>
      <p:bldP spid="507949" grpId="0"/>
      <p:bldP spid="5079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2071670" y="0"/>
            <a:ext cx="7072330" cy="121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192180" y="1403507"/>
            <a:ext cx="2588142" cy="100427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4580" name="矩形 50892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任意多边形 508930"/>
          <p:cNvSpPr>
            <a:spLocks noChangeArrowheads="1"/>
          </p:cNvSpPr>
          <p:nvPr/>
        </p:nvSpPr>
        <p:spPr bwMode="auto">
          <a:xfrm>
            <a:off x="5832475" y="6200775"/>
            <a:ext cx="828675" cy="341313"/>
          </a:xfrm>
          <a:custGeom>
            <a:avLst/>
            <a:gdLst>
              <a:gd name="T0" fmla="*/ 0 w 522"/>
              <a:gd name="T1" fmla="*/ 2147483647 h 215"/>
              <a:gd name="T2" fmla="*/ 0 w 522"/>
              <a:gd name="T3" fmla="*/ 2147483647 h 215"/>
              <a:gd name="T4" fmla="*/ 0 w 522"/>
              <a:gd name="T5" fmla="*/ 2147483647 h 215"/>
              <a:gd name="T6" fmla="*/ 0 w 522"/>
              <a:gd name="T7" fmla="*/ 2147483647 h 215"/>
              <a:gd name="T8" fmla="*/ 0 w 522"/>
              <a:gd name="T9" fmla="*/ 2147483647 h 215"/>
              <a:gd name="T10" fmla="*/ 0 w 522"/>
              <a:gd name="T11" fmla="*/ 2147483647 h 215"/>
              <a:gd name="T12" fmla="*/ 0 w 522"/>
              <a:gd name="T13" fmla="*/ 2147483647 h 215"/>
              <a:gd name="T14" fmla="*/ 0 w 522"/>
              <a:gd name="T15" fmla="*/ 2147483647 h 215"/>
              <a:gd name="T16" fmla="*/ 0 w 522"/>
              <a:gd name="T17" fmla="*/ 2147483647 h 215"/>
              <a:gd name="T18" fmla="*/ 0 w 522"/>
              <a:gd name="T19" fmla="*/ 2147483647 h 215"/>
              <a:gd name="T20" fmla="*/ 0 w 522"/>
              <a:gd name="T21" fmla="*/ 2147483647 h 215"/>
              <a:gd name="T22" fmla="*/ 0 w 522"/>
              <a:gd name="T23" fmla="*/ 2147483647 h 215"/>
              <a:gd name="T24" fmla="*/ 0 w 522"/>
              <a:gd name="T25" fmla="*/ 2147483647 h 215"/>
              <a:gd name="T26" fmla="*/ 0 w 522"/>
              <a:gd name="T27" fmla="*/ 2147483647 h 215"/>
              <a:gd name="T28" fmla="*/ 0 w 522"/>
              <a:gd name="T29" fmla="*/ 2147483647 h 215"/>
              <a:gd name="T30" fmla="*/ 0 w 522"/>
              <a:gd name="T31" fmla="*/ 0 h 215"/>
              <a:gd name="T32" fmla="*/ 2147483647 w 522"/>
              <a:gd name="T33" fmla="*/ 0 h 215"/>
              <a:gd name="T34" fmla="*/ 2147483647 w 522"/>
              <a:gd name="T35" fmla="*/ 2147483647 h 215"/>
              <a:gd name="T36" fmla="*/ 2147483647 w 522"/>
              <a:gd name="T37" fmla="*/ 2147483647 h 215"/>
              <a:gd name="T38" fmla="*/ 2147483647 w 522"/>
              <a:gd name="T39" fmla="*/ 2147483647 h 215"/>
              <a:gd name="T40" fmla="*/ 2147483647 w 522"/>
              <a:gd name="T41" fmla="*/ 2147483647 h 215"/>
              <a:gd name="T42" fmla="*/ 2147483647 w 522"/>
              <a:gd name="T43" fmla="*/ 2147483647 h 215"/>
              <a:gd name="T44" fmla="*/ 2147483647 w 522"/>
              <a:gd name="T45" fmla="*/ 2147483647 h 215"/>
              <a:gd name="T46" fmla="*/ 2147483647 w 522"/>
              <a:gd name="T47" fmla="*/ 2147483647 h 215"/>
              <a:gd name="T48" fmla="*/ 2147483647 w 522"/>
              <a:gd name="T49" fmla="*/ 2147483647 h 215"/>
              <a:gd name="T50" fmla="*/ 2147483647 w 522"/>
              <a:gd name="T51" fmla="*/ 2147483647 h 215"/>
              <a:gd name="T52" fmla="*/ 2147483647 w 522"/>
              <a:gd name="T53" fmla="*/ 2147483647 h 215"/>
              <a:gd name="T54" fmla="*/ 2147483647 w 522"/>
              <a:gd name="T55" fmla="*/ 2147483647 h 215"/>
              <a:gd name="T56" fmla="*/ 2147483647 w 522"/>
              <a:gd name="T57" fmla="*/ 2147483647 h 215"/>
              <a:gd name="T58" fmla="*/ 2147483647 w 522"/>
              <a:gd name="T59" fmla="*/ 2147483647 h 215"/>
              <a:gd name="T60" fmla="*/ 2147483647 w 522"/>
              <a:gd name="T61" fmla="*/ 2147483647 h 215"/>
              <a:gd name="T62" fmla="*/ 2147483647 w 522"/>
              <a:gd name="T63" fmla="*/ 2147483647 h 215"/>
              <a:gd name="T64" fmla="*/ 0 w 522"/>
              <a:gd name="T65" fmla="*/ 2147483647 h 2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2"/>
              <a:gd name="T100" fmla="*/ 0 h 215"/>
              <a:gd name="T101" fmla="*/ 522 w 522"/>
              <a:gd name="T102" fmla="*/ 215 h 21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2" h="215">
                <a:moveTo>
                  <a:pt x="0" y="215"/>
                </a:moveTo>
                <a:lnTo>
                  <a:pt x="0" y="171"/>
                </a:lnTo>
                <a:lnTo>
                  <a:pt x="0" y="153"/>
                </a:lnTo>
                <a:lnTo>
                  <a:pt x="0" y="131"/>
                </a:lnTo>
                <a:lnTo>
                  <a:pt x="0" y="113"/>
                </a:lnTo>
                <a:lnTo>
                  <a:pt x="0" y="95"/>
                </a:lnTo>
                <a:lnTo>
                  <a:pt x="0" y="80"/>
                </a:lnTo>
                <a:lnTo>
                  <a:pt x="0" y="66"/>
                </a:lnTo>
                <a:lnTo>
                  <a:pt x="0" y="51"/>
                </a:lnTo>
                <a:lnTo>
                  <a:pt x="0" y="36"/>
                </a:lnTo>
                <a:lnTo>
                  <a:pt x="0" y="26"/>
                </a:lnTo>
                <a:lnTo>
                  <a:pt x="0" y="18"/>
                </a:lnTo>
                <a:lnTo>
                  <a:pt x="0" y="11"/>
                </a:lnTo>
                <a:lnTo>
                  <a:pt x="0" y="4"/>
                </a:lnTo>
                <a:lnTo>
                  <a:pt x="0" y="0"/>
                </a:lnTo>
                <a:lnTo>
                  <a:pt x="522" y="0"/>
                </a:lnTo>
                <a:lnTo>
                  <a:pt x="522" y="4"/>
                </a:lnTo>
                <a:lnTo>
                  <a:pt x="522" y="11"/>
                </a:lnTo>
                <a:lnTo>
                  <a:pt x="522" y="18"/>
                </a:lnTo>
                <a:lnTo>
                  <a:pt x="522" y="26"/>
                </a:lnTo>
                <a:lnTo>
                  <a:pt x="522" y="36"/>
                </a:lnTo>
                <a:lnTo>
                  <a:pt x="522" y="51"/>
                </a:lnTo>
                <a:lnTo>
                  <a:pt x="522" y="66"/>
                </a:lnTo>
                <a:lnTo>
                  <a:pt x="522" y="80"/>
                </a:lnTo>
                <a:lnTo>
                  <a:pt x="522" y="95"/>
                </a:lnTo>
                <a:lnTo>
                  <a:pt x="522" y="113"/>
                </a:lnTo>
                <a:lnTo>
                  <a:pt x="522" y="131"/>
                </a:lnTo>
                <a:lnTo>
                  <a:pt x="522" y="153"/>
                </a:lnTo>
                <a:lnTo>
                  <a:pt x="522" y="171"/>
                </a:lnTo>
                <a:lnTo>
                  <a:pt x="522" y="21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任意多边形 508931"/>
          <p:cNvSpPr>
            <a:spLocks noChangeArrowheads="1"/>
          </p:cNvSpPr>
          <p:nvPr/>
        </p:nvSpPr>
        <p:spPr bwMode="auto">
          <a:xfrm>
            <a:off x="4310063" y="6302397"/>
            <a:ext cx="125412" cy="341313"/>
          </a:xfrm>
          <a:custGeom>
            <a:avLst/>
            <a:gdLst>
              <a:gd name="T0" fmla="*/ 0 w 79"/>
              <a:gd name="T1" fmla="*/ 2147483647 h 215"/>
              <a:gd name="T2" fmla="*/ 0 w 79"/>
              <a:gd name="T3" fmla="*/ 2147483647 h 215"/>
              <a:gd name="T4" fmla="*/ 0 w 79"/>
              <a:gd name="T5" fmla="*/ 2147483647 h 215"/>
              <a:gd name="T6" fmla="*/ 0 w 79"/>
              <a:gd name="T7" fmla="*/ 2147483647 h 215"/>
              <a:gd name="T8" fmla="*/ 0 w 79"/>
              <a:gd name="T9" fmla="*/ 2147483647 h 215"/>
              <a:gd name="T10" fmla="*/ 0 w 79"/>
              <a:gd name="T11" fmla="*/ 2147483647 h 215"/>
              <a:gd name="T12" fmla="*/ 0 w 79"/>
              <a:gd name="T13" fmla="*/ 2147483647 h 215"/>
              <a:gd name="T14" fmla="*/ 0 w 79"/>
              <a:gd name="T15" fmla="*/ 2147483647 h 215"/>
              <a:gd name="T16" fmla="*/ 0 w 79"/>
              <a:gd name="T17" fmla="*/ 2147483647 h 215"/>
              <a:gd name="T18" fmla="*/ 0 w 79"/>
              <a:gd name="T19" fmla="*/ 2147483647 h 215"/>
              <a:gd name="T20" fmla="*/ 0 w 79"/>
              <a:gd name="T21" fmla="*/ 2147483647 h 215"/>
              <a:gd name="T22" fmla="*/ 0 w 79"/>
              <a:gd name="T23" fmla="*/ 2147483647 h 215"/>
              <a:gd name="T24" fmla="*/ 0 w 79"/>
              <a:gd name="T25" fmla="*/ 2147483647 h 215"/>
              <a:gd name="T26" fmla="*/ 0 w 79"/>
              <a:gd name="T27" fmla="*/ 2147483647 h 215"/>
              <a:gd name="T28" fmla="*/ 0 w 79"/>
              <a:gd name="T29" fmla="*/ 2147483647 h 215"/>
              <a:gd name="T30" fmla="*/ 0 w 79"/>
              <a:gd name="T31" fmla="*/ 0 h 215"/>
              <a:gd name="T32" fmla="*/ 2147483647 w 79"/>
              <a:gd name="T33" fmla="*/ 0 h 215"/>
              <a:gd name="T34" fmla="*/ 2147483647 w 79"/>
              <a:gd name="T35" fmla="*/ 2147483647 h 215"/>
              <a:gd name="T36" fmla="*/ 2147483647 w 79"/>
              <a:gd name="T37" fmla="*/ 2147483647 h 215"/>
              <a:gd name="T38" fmla="*/ 2147483647 w 79"/>
              <a:gd name="T39" fmla="*/ 2147483647 h 215"/>
              <a:gd name="T40" fmla="*/ 2147483647 w 79"/>
              <a:gd name="T41" fmla="*/ 2147483647 h 215"/>
              <a:gd name="T42" fmla="*/ 2147483647 w 79"/>
              <a:gd name="T43" fmla="*/ 2147483647 h 215"/>
              <a:gd name="T44" fmla="*/ 2147483647 w 79"/>
              <a:gd name="T45" fmla="*/ 2147483647 h 215"/>
              <a:gd name="T46" fmla="*/ 2147483647 w 79"/>
              <a:gd name="T47" fmla="*/ 2147483647 h 215"/>
              <a:gd name="T48" fmla="*/ 2147483647 w 79"/>
              <a:gd name="T49" fmla="*/ 2147483647 h 215"/>
              <a:gd name="T50" fmla="*/ 2147483647 w 79"/>
              <a:gd name="T51" fmla="*/ 2147483647 h 215"/>
              <a:gd name="T52" fmla="*/ 2147483647 w 79"/>
              <a:gd name="T53" fmla="*/ 2147483647 h 215"/>
              <a:gd name="T54" fmla="*/ 2147483647 w 79"/>
              <a:gd name="T55" fmla="*/ 2147483647 h 215"/>
              <a:gd name="T56" fmla="*/ 2147483647 w 79"/>
              <a:gd name="T57" fmla="*/ 2147483647 h 215"/>
              <a:gd name="T58" fmla="*/ 2147483647 w 79"/>
              <a:gd name="T59" fmla="*/ 2147483647 h 215"/>
              <a:gd name="T60" fmla="*/ 2147483647 w 79"/>
              <a:gd name="T61" fmla="*/ 2147483647 h 215"/>
              <a:gd name="T62" fmla="*/ 2147483647 w 79"/>
              <a:gd name="T63" fmla="*/ 2147483647 h 215"/>
              <a:gd name="T64" fmla="*/ 0 w 79"/>
              <a:gd name="T65" fmla="*/ 2147483647 h 2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9"/>
              <a:gd name="T100" fmla="*/ 0 h 215"/>
              <a:gd name="T101" fmla="*/ 79 w 79"/>
              <a:gd name="T102" fmla="*/ 215 h 21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9" h="215">
                <a:moveTo>
                  <a:pt x="0" y="215"/>
                </a:moveTo>
                <a:lnTo>
                  <a:pt x="0" y="171"/>
                </a:lnTo>
                <a:lnTo>
                  <a:pt x="0" y="153"/>
                </a:lnTo>
                <a:lnTo>
                  <a:pt x="0" y="131"/>
                </a:lnTo>
                <a:lnTo>
                  <a:pt x="0" y="113"/>
                </a:lnTo>
                <a:lnTo>
                  <a:pt x="0" y="95"/>
                </a:lnTo>
                <a:lnTo>
                  <a:pt x="0" y="80"/>
                </a:lnTo>
                <a:lnTo>
                  <a:pt x="0" y="66"/>
                </a:lnTo>
                <a:lnTo>
                  <a:pt x="0" y="51"/>
                </a:lnTo>
                <a:lnTo>
                  <a:pt x="0" y="36"/>
                </a:lnTo>
                <a:lnTo>
                  <a:pt x="0" y="26"/>
                </a:lnTo>
                <a:lnTo>
                  <a:pt x="0" y="18"/>
                </a:lnTo>
                <a:lnTo>
                  <a:pt x="0" y="11"/>
                </a:lnTo>
                <a:lnTo>
                  <a:pt x="0" y="4"/>
                </a:lnTo>
                <a:lnTo>
                  <a:pt x="0" y="0"/>
                </a:lnTo>
                <a:lnTo>
                  <a:pt x="79" y="0"/>
                </a:lnTo>
                <a:lnTo>
                  <a:pt x="79" y="4"/>
                </a:lnTo>
                <a:lnTo>
                  <a:pt x="79" y="11"/>
                </a:lnTo>
                <a:lnTo>
                  <a:pt x="79" y="18"/>
                </a:lnTo>
                <a:lnTo>
                  <a:pt x="79" y="26"/>
                </a:lnTo>
                <a:lnTo>
                  <a:pt x="79" y="36"/>
                </a:lnTo>
                <a:lnTo>
                  <a:pt x="79" y="51"/>
                </a:lnTo>
                <a:lnTo>
                  <a:pt x="79" y="66"/>
                </a:lnTo>
                <a:lnTo>
                  <a:pt x="79" y="80"/>
                </a:lnTo>
                <a:lnTo>
                  <a:pt x="79" y="95"/>
                </a:lnTo>
                <a:lnTo>
                  <a:pt x="79" y="113"/>
                </a:lnTo>
                <a:lnTo>
                  <a:pt x="79" y="131"/>
                </a:lnTo>
                <a:lnTo>
                  <a:pt x="79" y="153"/>
                </a:lnTo>
                <a:lnTo>
                  <a:pt x="79" y="171"/>
                </a:lnTo>
                <a:lnTo>
                  <a:pt x="79" y="21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矩形 508932"/>
          <p:cNvSpPr>
            <a:spLocks noChangeArrowheads="1"/>
          </p:cNvSpPr>
          <p:nvPr/>
        </p:nvSpPr>
        <p:spPr bwMode="auto">
          <a:xfrm>
            <a:off x="143508" y="109826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(4)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工作波形</a:t>
            </a:r>
          </a:p>
        </p:txBody>
      </p:sp>
      <p:sp>
        <p:nvSpPr>
          <p:cNvPr id="24584" name="矩形 508933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08935" name="对象 5089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820495"/>
              </p:ext>
            </p:extLst>
          </p:nvPr>
        </p:nvGraphicFramePr>
        <p:xfrm>
          <a:off x="3456502" y="2455946"/>
          <a:ext cx="5580620" cy="416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4" name="Picture" r:id="rId3" imgW="2705100" imgH="1222248" progId="Word.Picture.8">
                  <p:embed/>
                </p:oleObj>
              </mc:Choice>
              <mc:Fallback>
                <p:oleObj name="Picture" r:id="rId3" imgW="2705100" imgH="1222248" progId="Word.Picture.8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502" y="2455946"/>
                        <a:ext cx="5580620" cy="41607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5089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12699"/>
              </p:ext>
            </p:extLst>
          </p:nvPr>
        </p:nvGraphicFramePr>
        <p:xfrm>
          <a:off x="0" y="1428463"/>
          <a:ext cx="3249613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5" r:id="rId5" imgW="1868358" imgH="2078320" progId="Word.Picture.8">
                  <p:embed/>
                </p:oleObj>
              </mc:Choice>
              <mc:Fallback>
                <p:oleObj r:id="rId5" imgW="1868358" imgH="2078320" progId="Word.Picture.8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463"/>
                        <a:ext cx="3249613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339124" y="1915619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D</a:t>
            </a:r>
          </a:p>
        </p:txBody>
      </p:sp>
      <p:grpSp>
        <p:nvGrpSpPr>
          <p:cNvPr id="6" name="组合 507906"/>
          <p:cNvGrpSpPr>
            <a:grpSpLocks/>
          </p:cNvGrpSpPr>
          <p:nvPr/>
        </p:nvGrpSpPr>
        <p:grpSpPr bwMode="auto">
          <a:xfrm>
            <a:off x="6365986" y="1871169"/>
            <a:ext cx="795337" cy="512763"/>
            <a:chOff x="907" y="3321"/>
            <a:chExt cx="501" cy="323"/>
          </a:xfrm>
        </p:grpSpPr>
        <p:sp>
          <p:nvSpPr>
            <p:cNvPr id="11" name="矩形 507907"/>
            <p:cNvSpPr>
              <a:spLocks noChangeArrowheads="1"/>
            </p:cNvSpPr>
            <p:nvPr/>
          </p:nvSpPr>
          <p:spPr bwMode="auto">
            <a:xfrm>
              <a:off x="907" y="3321"/>
              <a:ext cx="5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=1,</a:t>
              </a:r>
            </a:p>
          </p:txBody>
        </p:sp>
        <p:sp>
          <p:nvSpPr>
            <p:cNvPr id="12" name="矩形 507908"/>
            <p:cNvSpPr>
              <a:spLocks noChangeArrowheads="1"/>
            </p:cNvSpPr>
            <p:nvPr/>
          </p:nvSpPr>
          <p:spPr bwMode="auto">
            <a:xfrm>
              <a:off x="1247" y="33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410561" y="1359994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不变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65372" y="1376519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44688" y="-60083"/>
                <a:ext cx="6405921" cy="1047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>
                  <a:lnSpc>
                    <a:spcPct val="155000"/>
                  </a:lnSpc>
                  <a:defRPr/>
                </a:pPr>
                <a:r>
                  <a:rPr lang="zh-CN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传输门控</a:t>
                </a:r>
                <a:r>
                  <a:rPr lang="en-US" altLang="zh-CN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zh-CN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锁存器</a:t>
                </a:r>
                <a:r>
                  <a:rPr lang="zh-CN" altLang="en-US" sz="20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  <a:r>
                  <a:rPr lang="en-US" altLang="zh-CN" sz="2000" i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r>
                  <a:rPr lang="zh-CN" altLang="en-US" sz="2000" dirty="0" smtClean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</a:t>
                </a:r>
                <a:r>
                  <a:rPr lang="en-US" altLang="zh-CN" sz="2000" i="1" dirty="0" smtClean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zh-CN" altLang="en-US" sz="2000" dirty="0" smtClean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  <a:r>
                  <a:rPr lang="zh-CN" altLang="en-US" sz="20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波形如下图虚线上边所示</a:t>
                </a:r>
                <a:r>
                  <a:rPr lang="zh-CN" altLang="en-US" sz="20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</a:p>
              <a:p>
                <a:pPr lvl="0" algn="just">
                  <a:lnSpc>
                    <a:spcPct val="155000"/>
                  </a:lnSpc>
                  <a:defRPr/>
                </a:pPr>
                <a:r>
                  <a:rPr lang="zh-CN" altLang="en-US" sz="20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锁存器的原始状态为</a:t>
                </a:r>
                <a:r>
                  <a:rPr lang="en-US" altLang="zh-CN" sz="2000" i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20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0</a:t>
                </a:r>
                <a:r>
                  <a:rPr lang="zh-CN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，请画出</a:t>
                </a:r>
                <a:r>
                  <a:rPr lang="en-US" altLang="zh-CN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𝑸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的波形图。</a:t>
                </a:r>
                <a:endPara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8" y="-60083"/>
                <a:ext cx="6405921" cy="1047531"/>
              </a:xfrm>
              <a:prstGeom prst="rect">
                <a:avLst/>
              </a:prstGeom>
              <a:blipFill>
                <a:blip r:embed="rId7"/>
                <a:stretch>
                  <a:fillRect l="-1047" r="-285" b="-4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 bwMode="auto">
          <a:xfrm>
            <a:off x="4310062" y="4732453"/>
            <a:ext cx="4601647" cy="1770568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173" y="4702485"/>
            <a:ext cx="1741779" cy="18067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501" y="4732453"/>
            <a:ext cx="2591663" cy="174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03" y="4734859"/>
            <a:ext cx="3311742" cy="17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3" grpId="0"/>
      <p:bldP spid="14" grpId="0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5095370" y="592"/>
            <a:ext cx="4048630" cy="252780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15145" y="1631371"/>
            <a:ext cx="4040955" cy="294221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87524" y="5223869"/>
            <a:ext cx="6347263" cy="100012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5603" name="矩形 509953"/>
          <p:cNvSpPr>
            <a:spLocks noChangeArrowheads="1"/>
          </p:cNvSpPr>
          <p:nvPr/>
        </p:nvSpPr>
        <p:spPr bwMode="auto">
          <a:xfrm>
            <a:off x="428596" y="142852"/>
            <a:ext cx="3328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门控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grpSp>
        <p:nvGrpSpPr>
          <p:cNvPr id="2" name="组合 509954"/>
          <p:cNvGrpSpPr>
            <a:grpSpLocks/>
          </p:cNvGrpSpPr>
          <p:nvPr/>
        </p:nvGrpSpPr>
        <p:grpSpPr bwMode="auto">
          <a:xfrm>
            <a:off x="323850" y="1123950"/>
            <a:ext cx="4032250" cy="3462338"/>
            <a:chOff x="476" y="1201"/>
            <a:chExt cx="2540" cy="2181"/>
          </a:xfrm>
        </p:grpSpPr>
        <p:graphicFrame>
          <p:nvGraphicFramePr>
            <p:cNvPr id="25602" name="对象 509955"/>
            <p:cNvGraphicFramePr>
              <a:graphicFrameLocks/>
            </p:cNvGraphicFramePr>
            <p:nvPr/>
          </p:nvGraphicFramePr>
          <p:xfrm>
            <a:off x="476" y="1525"/>
            <a:ext cx="2540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28" r:id="rId3" imgW="2648869" imgH="1917045" progId="Word.Picture.8">
                    <p:embed/>
                  </p:oleObj>
                </mc:Choice>
                <mc:Fallback>
                  <p:oleObj r:id="rId3" imgW="2648869" imgH="1917045" progId="Word.Picture.8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25"/>
                          <a:ext cx="2540" cy="185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3399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矩形 509956"/>
            <p:cNvSpPr>
              <a:spLocks noChangeArrowheads="1"/>
            </p:cNvSpPr>
            <p:nvPr/>
          </p:nvSpPr>
          <p:spPr bwMode="auto">
            <a:xfrm>
              <a:off x="1061" y="1201"/>
              <a:ext cx="1093" cy="3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9050">
              <a:solidFill>
                <a:srgbClr val="3399FF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6213" algn="r"/>
                </a:tabLst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逻辑电路图</a:t>
              </a:r>
            </a:p>
          </p:txBody>
        </p:sp>
      </p:grpSp>
      <p:sp>
        <p:nvSpPr>
          <p:cNvPr id="509958" name="矩形 509957"/>
          <p:cNvSpPr>
            <a:spLocks noChangeArrowheads="1"/>
          </p:cNvSpPr>
          <p:nvPr/>
        </p:nvSpPr>
        <p:spPr bwMode="auto">
          <a:xfrm>
            <a:off x="3005400" y="5194300"/>
            <a:ext cx="234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   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509959" name="矩形 509958"/>
          <p:cNvSpPr>
            <a:spLocks noChangeArrowheads="1"/>
          </p:cNvSpPr>
          <p:nvPr/>
        </p:nvSpPr>
        <p:spPr bwMode="auto">
          <a:xfrm>
            <a:off x="1575062" y="520541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</a:p>
        </p:txBody>
      </p:sp>
      <p:sp>
        <p:nvSpPr>
          <p:cNvPr id="509960" name="矩形 509959"/>
          <p:cNvSpPr>
            <a:spLocks noChangeArrowheads="1"/>
          </p:cNvSpPr>
          <p:nvPr/>
        </p:nvSpPr>
        <p:spPr bwMode="auto">
          <a:xfrm>
            <a:off x="5416812" y="5189538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</a:t>
            </a:r>
          </a:p>
        </p:txBody>
      </p:sp>
      <p:sp>
        <p:nvSpPr>
          <p:cNvPr id="509961" name="矩形 509960"/>
          <p:cNvSpPr>
            <a:spLocks noChangeArrowheads="1"/>
          </p:cNvSpPr>
          <p:nvPr/>
        </p:nvSpPr>
        <p:spPr bwMode="auto">
          <a:xfrm>
            <a:off x="1563950" y="57451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509962" name="矩形 509961"/>
          <p:cNvSpPr>
            <a:spLocks noChangeArrowheads="1"/>
          </p:cNvSpPr>
          <p:nvPr/>
        </p:nvSpPr>
        <p:spPr bwMode="auto">
          <a:xfrm>
            <a:off x="5426337" y="5730875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</a:t>
            </a:r>
          </a:p>
        </p:txBody>
      </p:sp>
      <p:grpSp>
        <p:nvGrpSpPr>
          <p:cNvPr id="3" name="组合 509962"/>
          <p:cNvGrpSpPr>
            <a:grpSpLocks/>
          </p:cNvGrpSpPr>
          <p:nvPr/>
        </p:nvGrpSpPr>
        <p:grpSpPr bwMode="auto">
          <a:xfrm>
            <a:off x="306650" y="4689475"/>
            <a:ext cx="2257425" cy="504825"/>
            <a:chOff x="476" y="3339"/>
            <a:chExt cx="1422" cy="318"/>
          </a:xfrm>
        </p:grpSpPr>
        <p:sp>
          <p:nvSpPr>
            <p:cNvPr id="25652" name="矩形 509963"/>
            <p:cNvSpPr>
              <a:spLocks noChangeArrowheads="1"/>
            </p:cNvSpPr>
            <p:nvPr/>
          </p:nvSpPr>
          <p:spPr bwMode="auto">
            <a:xfrm>
              <a:off x="476" y="3339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=0</a:t>
              </a:r>
            </a:p>
          </p:txBody>
        </p:sp>
        <p:sp>
          <p:nvSpPr>
            <p:cNvPr id="25653" name="矩形 509964"/>
            <p:cNvSpPr>
              <a:spLocks noChangeArrowheads="1"/>
            </p:cNvSpPr>
            <p:nvPr/>
          </p:nvSpPr>
          <p:spPr bwMode="auto">
            <a:xfrm>
              <a:off x="1247" y="3369"/>
              <a:ext cx="6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不变</a:t>
              </a:r>
            </a:p>
          </p:txBody>
        </p:sp>
      </p:grpSp>
      <p:grpSp>
        <p:nvGrpSpPr>
          <p:cNvPr id="4" name="组合 509965"/>
          <p:cNvGrpSpPr>
            <a:grpSpLocks/>
          </p:cNvGrpSpPr>
          <p:nvPr/>
        </p:nvGrpSpPr>
        <p:grpSpPr bwMode="auto">
          <a:xfrm>
            <a:off x="300300" y="5213350"/>
            <a:ext cx="1408112" cy="484188"/>
            <a:chOff x="476" y="3339"/>
            <a:chExt cx="887" cy="305"/>
          </a:xfrm>
        </p:grpSpPr>
        <p:sp>
          <p:nvSpPr>
            <p:cNvPr id="25650" name="矩形 509966"/>
            <p:cNvSpPr>
              <a:spLocks noChangeArrowheads="1"/>
            </p:cNvSpPr>
            <p:nvPr/>
          </p:nvSpPr>
          <p:spPr bwMode="auto">
            <a:xfrm>
              <a:off x="476" y="3339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</a:t>
              </a:r>
            </a:p>
          </p:txBody>
        </p:sp>
        <p:sp>
          <p:nvSpPr>
            <p:cNvPr id="25651" name="矩形 509967"/>
            <p:cNvSpPr>
              <a:spLocks noChangeArrowheads="1"/>
            </p:cNvSpPr>
            <p:nvPr/>
          </p:nvSpPr>
          <p:spPr bwMode="auto">
            <a:xfrm>
              <a:off x="1247" y="33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09969" name="矩形 509968"/>
          <p:cNvSpPr>
            <a:spLocks noChangeArrowheads="1"/>
          </p:cNvSpPr>
          <p:nvPr/>
        </p:nvSpPr>
        <p:spPr bwMode="auto">
          <a:xfrm>
            <a:off x="3038737" y="5697538"/>
            <a:ext cx="234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  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</a:p>
        </p:txBody>
      </p:sp>
      <p:sp>
        <p:nvSpPr>
          <p:cNvPr id="509970" name="矩形 509969"/>
          <p:cNvSpPr>
            <a:spLocks noChangeArrowheads="1"/>
          </p:cNvSpPr>
          <p:nvPr/>
        </p:nvSpPr>
        <p:spPr bwMode="auto">
          <a:xfrm>
            <a:off x="5628946" y="2504923"/>
            <a:ext cx="253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锁存器的功能表</a:t>
            </a:r>
          </a:p>
        </p:txBody>
      </p:sp>
      <p:grpSp>
        <p:nvGrpSpPr>
          <p:cNvPr id="5" name="组合 509970"/>
          <p:cNvGrpSpPr>
            <a:grpSpLocks/>
          </p:cNvGrpSpPr>
          <p:nvPr/>
        </p:nvGrpSpPr>
        <p:grpSpPr bwMode="auto">
          <a:xfrm>
            <a:off x="4726324" y="3043743"/>
            <a:ext cx="4211637" cy="2094706"/>
            <a:chOff x="1043" y="1389"/>
            <a:chExt cx="2903" cy="1696"/>
          </a:xfrm>
        </p:grpSpPr>
        <p:sp>
          <p:nvSpPr>
            <p:cNvPr id="25615" name="矩形 509971"/>
            <p:cNvSpPr>
              <a:spLocks noChangeArrowheads="1"/>
            </p:cNvSpPr>
            <p:nvPr/>
          </p:nvSpPr>
          <p:spPr bwMode="auto">
            <a:xfrm>
              <a:off x="3026" y="2732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置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16" name="矩形 509972"/>
            <p:cNvSpPr>
              <a:spLocks noChangeArrowheads="1"/>
            </p:cNvSpPr>
            <p:nvPr/>
          </p:nvSpPr>
          <p:spPr bwMode="auto">
            <a:xfrm>
              <a:off x="2416" y="2732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5617" name="矩形 509973"/>
            <p:cNvSpPr>
              <a:spLocks noChangeArrowheads="1"/>
            </p:cNvSpPr>
            <p:nvPr/>
          </p:nvSpPr>
          <p:spPr bwMode="auto">
            <a:xfrm>
              <a:off x="1912" y="2732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18" name="矩形 509974"/>
            <p:cNvSpPr>
              <a:spLocks noChangeArrowheads="1"/>
            </p:cNvSpPr>
            <p:nvPr/>
          </p:nvSpPr>
          <p:spPr bwMode="auto">
            <a:xfrm>
              <a:off x="1483" y="2732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19" name="矩形 509975"/>
            <p:cNvSpPr>
              <a:spLocks noChangeArrowheads="1"/>
            </p:cNvSpPr>
            <p:nvPr/>
          </p:nvSpPr>
          <p:spPr bwMode="auto">
            <a:xfrm>
              <a:off x="1043" y="2732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20" name="矩形 509976"/>
            <p:cNvSpPr>
              <a:spLocks noChangeArrowheads="1"/>
            </p:cNvSpPr>
            <p:nvPr/>
          </p:nvSpPr>
          <p:spPr bwMode="auto">
            <a:xfrm>
              <a:off x="3026" y="2379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置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5621" name="矩形 509977"/>
            <p:cNvSpPr>
              <a:spLocks noChangeArrowheads="1"/>
            </p:cNvSpPr>
            <p:nvPr/>
          </p:nvSpPr>
          <p:spPr bwMode="auto">
            <a:xfrm>
              <a:off x="2416" y="2379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22" name="矩形 509978"/>
            <p:cNvSpPr>
              <a:spLocks noChangeArrowheads="1"/>
            </p:cNvSpPr>
            <p:nvPr/>
          </p:nvSpPr>
          <p:spPr bwMode="auto">
            <a:xfrm>
              <a:off x="1912" y="2379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5623" name="矩形 509979"/>
            <p:cNvSpPr>
              <a:spLocks noChangeArrowheads="1"/>
            </p:cNvSpPr>
            <p:nvPr/>
          </p:nvSpPr>
          <p:spPr bwMode="auto">
            <a:xfrm>
              <a:off x="1483" y="2379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5624" name="矩形 509980"/>
            <p:cNvSpPr>
              <a:spLocks noChangeArrowheads="1"/>
            </p:cNvSpPr>
            <p:nvPr/>
          </p:nvSpPr>
          <p:spPr bwMode="auto">
            <a:xfrm>
              <a:off x="1043" y="2379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5625" name="矩形 509981"/>
            <p:cNvSpPr>
              <a:spLocks noChangeArrowheads="1"/>
            </p:cNvSpPr>
            <p:nvPr/>
          </p:nvSpPr>
          <p:spPr bwMode="auto">
            <a:xfrm>
              <a:off x="3026" y="1742"/>
              <a:ext cx="92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保持</a:t>
              </a:r>
            </a:p>
          </p:txBody>
        </p:sp>
        <p:sp>
          <p:nvSpPr>
            <p:cNvPr id="25626" name="矩形 509982"/>
            <p:cNvSpPr>
              <a:spLocks noChangeArrowheads="1"/>
            </p:cNvSpPr>
            <p:nvPr/>
          </p:nvSpPr>
          <p:spPr bwMode="auto">
            <a:xfrm>
              <a:off x="2416" y="1742"/>
              <a:ext cx="61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不变</a:t>
              </a:r>
            </a:p>
          </p:txBody>
        </p:sp>
        <p:sp>
          <p:nvSpPr>
            <p:cNvPr id="25627" name="矩形 509983"/>
            <p:cNvSpPr>
              <a:spLocks noChangeArrowheads="1"/>
            </p:cNvSpPr>
            <p:nvPr/>
          </p:nvSpPr>
          <p:spPr bwMode="auto">
            <a:xfrm>
              <a:off x="1912" y="1742"/>
              <a:ext cx="504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不变</a:t>
              </a:r>
            </a:p>
          </p:txBody>
        </p:sp>
        <p:sp>
          <p:nvSpPr>
            <p:cNvPr id="25628" name="矩形 509984"/>
            <p:cNvSpPr>
              <a:spLocks noChangeArrowheads="1"/>
            </p:cNvSpPr>
            <p:nvPr/>
          </p:nvSpPr>
          <p:spPr bwMode="auto">
            <a:xfrm>
              <a:off x="1483" y="1742"/>
              <a:ext cx="429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×</a:t>
              </a:r>
            </a:p>
          </p:txBody>
        </p:sp>
        <p:sp>
          <p:nvSpPr>
            <p:cNvPr id="25629" name="矩形 509985"/>
            <p:cNvSpPr>
              <a:spLocks noChangeArrowheads="1"/>
            </p:cNvSpPr>
            <p:nvPr/>
          </p:nvSpPr>
          <p:spPr bwMode="auto">
            <a:xfrm>
              <a:off x="1043" y="1742"/>
              <a:ext cx="440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5630" name="矩形 509986"/>
            <p:cNvSpPr>
              <a:spLocks noChangeArrowheads="1"/>
            </p:cNvSpPr>
            <p:nvPr/>
          </p:nvSpPr>
          <p:spPr bwMode="auto">
            <a:xfrm>
              <a:off x="3026" y="1389"/>
              <a:ext cx="9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功能</a:t>
              </a:r>
            </a:p>
          </p:txBody>
        </p:sp>
        <p:sp>
          <p:nvSpPr>
            <p:cNvPr id="25631" name="矩形 509987"/>
            <p:cNvSpPr>
              <a:spLocks noChangeArrowheads="1"/>
            </p:cNvSpPr>
            <p:nvPr/>
          </p:nvSpPr>
          <p:spPr bwMode="auto">
            <a:xfrm>
              <a:off x="2416" y="1389"/>
              <a:ext cx="61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632" name="矩形 509988"/>
            <p:cNvSpPr>
              <a:spLocks noChangeArrowheads="1"/>
            </p:cNvSpPr>
            <p:nvPr/>
          </p:nvSpPr>
          <p:spPr bwMode="auto">
            <a:xfrm>
              <a:off x="1912" y="1389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633" name="矩形 509989"/>
            <p:cNvSpPr>
              <a:spLocks noChangeArrowheads="1"/>
            </p:cNvSpPr>
            <p:nvPr/>
          </p:nvSpPr>
          <p:spPr bwMode="auto">
            <a:xfrm>
              <a:off x="1483" y="1389"/>
              <a:ext cx="42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25634" name="矩形 509990"/>
            <p:cNvSpPr>
              <a:spLocks noChangeArrowheads="1"/>
            </p:cNvSpPr>
            <p:nvPr/>
          </p:nvSpPr>
          <p:spPr bwMode="auto">
            <a:xfrm>
              <a:off x="1043" y="1389"/>
              <a:ext cx="4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</a:t>
              </a:r>
            </a:p>
          </p:txBody>
        </p:sp>
        <p:sp>
          <p:nvSpPr>
            <p:cNvPr id="25635" name="直接连接符 509991"/>
            <p:cNvSpPr>
              <a:spLocks noChangeShapeType="1"/>
            </p:cNvSpPr>
            <p:nvPr/>
          </p:nvSpPr>
          <p:spPr bwMode="auto">
            <a:xfrm>
              <a:off x="1043" y="1389"/>
              <a:ext cx="290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6" name="直接连接符 509992"/>
            <p:cNvSpPr>
              <a:spLocks noChangeShapeType="1"/>
            </p:cNvSpPr>
            <p:nvPr/>
          </p:nvSpPr>
          <p:spPr bwMode="auto">
            <a:xfrm>
              <a:off x="1043" y="3085"/>
              <a:ext cx="290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7" name="直接连接符 509993"/>
            <p:cNvSpPr>
              <a:spLocks noChangeShapeType="1"/>
            </p:cNvSpPr>
            <p:nvPr/>
          </p:nvSpPr>
          <p:spPr bwMode="auto">
            <a:xfrm>
              <a:off x="1043" y="1389"/>
              <a:ext cx="0" cy="16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8" name="直接连接符 509994"/>
            <p:cNvSpPr>
              <a:spLocks noChangeShapeType="1"/>
            </p:cNvSpPr>
            <p:nvPr/>
          </p:nvSpPr>
          <p:spPr bwMode="auto">
            <a:xfrm>
              <a:off x="3946" y="1389"/>
              <a:ext cx="0" cy="16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9" name="直接连接符 509995"/>
            <p:cNvSpPr>
              <a:spLocks noChangeShapeType="1"/>
            </p:cNvSpPr>
            <p:nvPr/>
          </p:nvSpPr>
          <p:spPr bwMode="auto">
            <a:xfrm>
              <a:off x="1043" y="1742"/>
              <a:ext cx="290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0" name="直接连接符 509996"/>
            <p:cNvSpPr>
              <a:spLocks noChangeShapeType="1"/>
            </p:cNvSpPr>
            <p:nvPr/>
          </p:nvSpPr>
          <p:spPr bwMode="auto">
            <a:xfrm>
              <a:off x="1483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1" name="直接连接符 509997"/>
            <p:cNvSpPr>
              <a:spLocks noChangeShapeType="1"/>
            </p:cNvSpPr>
            <p:nvPr/>
          </p:nvSpPr>
          <p:spPr bwMode="auto">
            <a:xfrm>
              <a:off x="1912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2" name="直接连接符 509998"/>
            <p:cNvSpPr>
              <a:spLocks noChangeShapeType="1"/>
            </p:cNvSpPr>
            <p:nvPr/>
          </p:nvSpPr>
          <p:spPr bwMode="auto">
            <a:xfrm>
              <a:off x="2416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3" name="直接连接符 509999"/>
            <p:cNvSpPr>
              <a:spLocks noChangeShapeType="1"/>
            </p:cNvSpPr>
            <p:nvPr/>
          </p:nvSpPr>
          <p:spPr bwMode="auto">
            <a:xfrm>
              <a:off x="3026" y="1389"/>
              <a:ext cx="0" cy="169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4" name="直接连接符 510000"/>
            <p:cNvSpPr>
              <a:spLocks noChangeShapeType="1"/>
            </p:cNvSpPr>
            <p:nvPr/>
          </p:nvSpPr>
          <p:spPr bwMode="auto">
            <a:xfrm>
              <a:off x="1043" y="2379"/>
              <a:ext cx="29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5" name="直接连接符 510001"/>
            <p:cNvSpPr>
              <a:spLocks noChangeShapeType="1"/>
            </p:cNvSpPr>
            <p:nvPr/>
          </p:nvSpPr>
          <p:spPr bwMode="auto">
            <a:xfrm>
              <a:off x="1043" y="2732"/>
              <a:ext cx="29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10002"/>
            <p:cNvGrpSpPr>
              <a:grpSpLocks/>
            </p:cNvGrpSpPr>
            <p:nvPr/>
          </p:nvGrpSpPr>
          <p:grpSpPr bwMode="auto">
            <a:xfrm>
              <a:off x="2540" y="1415"/>
              <a:ext cx="437" cy="382"/>
              <a:chOff x="3107" y="822"/>
              <a:chExt cx="437" cy="382"/>
            </a:xfrm>
          </p:grpSpPr>
          <p:sp>
            <p:nvSpPr>
              <p:cNvPr id="25647" name="矩形 510003"/>
              <p:cNvSpPr>
                <a:spLocks noChangeAspect="1" noChangeArrowheads="1" noTextEdit="1"/>
              </p:cNvSpPr>
              <p:nvPr/>
            </p:nvSpPr>
            <p:spPr bwMode="auto">
              <a:xfrm>
                <a:off x="3107" y="822"/>
                <a:ext cx="43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48" name="直接连接符 510004"/>
              <p:cNvSpPr>
                <a:spLocks noChangeShapeType="1"/>
              </p:cNvSpPr>
              <p:nvPr/>
            </p:nvSpPr>
            <p:spPr bwMode="auto">
              <a:xfrm>
                <a:off x="3190" y="88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49" name="矩形 510005"/>
              <p:cNvSpPr>
                <a:spLocks noChangeArrowheads="1"/>
              </p:cNvSpPr>
              <p:nvPr/>
            </p:nvSpPr>
            <p:spPr bwMode="auto">
              <a:xfrm>
                <a:off x="3153" y="871"/>
                <a:ext cx="1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Q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aphicFrame>
        <p:nvGraphicFramePr>
          <p:cNvPr id="57" name="对象 5038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928821"/>
              </p:ext>
            </p:extLst>
          </p:nvPr>
        </p:nvGraphicFramePr>
        <p:xfrm>
          <a:off x="5095370" y="-59524"/>
          <a:ext cx="4048630" cy="256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29" r:id="rId5" imgW="2306540" imgH="1917045" progId="Word.Picture.8">
                  <p:embed/>
                </p:oleObj>
              </mc:Choice>
              <mc:Fallback>
                <p:oleObj r:id="rId5" imgW="2306540" imgH="1917045" progId="Word.Picture.8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370" y="-59524"/>
                        <a:ext cx="4048630" cy="2562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60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09958" grpId="0"/>
      <p:bldP spid="509959" grpId="0"/>
      <p:bldP spid="509960" grpId="0"/>
      <p:bldP spid="509961" grpId="0"/>
      <p:bldP spid="509962" grpId="0"/>
      <p:bldP spid="509969" grpId="0"/>
      <p:bldP spid="5099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510977"/>
          <p:cNvSpPr>
            <a:spLocks noChangeArrowheads="1"/>
          </p:cNvSpPr>
          <p:nvPr/>
        </p:nvSpPr>
        <p:spPr bwMode="auto">
          <a:xfrm>
            <a:off x="1585975" y="1125538"/>
            <a:ext cx="4249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74HC/HCT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373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八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sp>
        <p:nvSpPr>
          <p:cNvPr id="26628" name="矩形 510978"/>
          <p:cNvSpPr>
            <a:spLocks noChangeArrowheads="1"/>
          </p:cNvSpPr>
          <p:nvPr/>
        </p:nvSpPr>
        <p:spPr bwMode="auto">
          <a:xfrm>
            <a:off x="357158" y="123805"/>
            <a:ext cx="4967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5.3.2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典型的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锁存器集成电路</a:t>
            </a:r>
          </a:p>
        </p:txBody>
      </p:sp>
      <p:graphicFrame>
        <p:nvGraphicFramePr>
          <p:cNvPr id="26626" name="对象 5109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00940"/>
              </p:ext>
            </p:extLst>
          </p:nvPr>
        </p:nvGraphicFramePr>
        <p:xfrm>
          <a:off x="1532000" y="1785938"/>
          <a:ext cx="4897437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43" name="Picture" r:id="rId3" imgW="2752344" imgH="2537460" progId="Word.Picture.8">
                  <p:embed/>
                </p:oleObj>
              </mc:Choice>
              <mc:Fallback>
                <p:oleObj name="Picture" r:id="rId3" imgW="2752344" imgH="2537460" progId="Word.Picture.8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000" y="1785938"/>
                        <a:ext cx="4897437" cy="4491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14625" y="1714500"/>
            <a:ext cx="3500437" cy="4572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楷体_GB2312"/>
              <a:cs typeface="+mn-cs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22243" y="3143250"/>
            <a:ext cx="1463675" cy="511175"/>
          </a:xfrm>
          <a:prstGeom prst="wedgeRoundRectCallout">
            <a:avLst>
              <a:gd name="adj1" fmla="val 50761"/>
              <a:gd name="adj2" fmla="val -133866"/>
              <a:gd name="adj3" fmla="val 16667"/>
            </a:avLst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输入使能</a:t>
            </a:r>
            <a:endParaRPr kumimoji="0" lang="en-GB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50805" y="1489065"/>
            <a:ext cx="1463675" cy="511175"/>
          </a:xfrm>
          <a:prstGeom prst="wedgeRoundRectCallout">
            <a:avLst>
              <a:gd name="adj1" fmla="val 64440"/>
              <a:gd name="adj2" fmla="val 81579"/>
              <a:gd name="adj3" fmla="val 16667"/>
            </a:avLst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输出使能</a:t>
            </a:r>
            <a:endParaRPr kumimoji="0" lang="en-GB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176501" y="5765800"/>
            <a:ext cx="1765300" cy="511175"/>
          </a:xfrm>
          <a:prstGeom prst="wedgeRoundRectCallout">
            <a:avLst>
              <a:gd name="adj1" fmla="val -99839"/>
              <a:gd name="adj2" fmla="val -365809"/>
              <a:gd name="adj3" fmla="val 16667"/>
            </a:avLst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输出三态门</a:t>
            </a:r>
            <a:endParaRPr kumimoji="0" lang="en-GB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627" y="284120"/>
            <a:ext cx="2870348" cy="1682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12167" y="1914362"/>
                <a:ext cx="2697489" cy="15711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𝑶𝑬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/>
                  <a:t>时，</a:t>
                </a:r>
                <a:endParaRPr lang="en-US" altLang="zh-CN" dirty="0" smtClean="0"/>
              </a:p>
              <a:p>
                <a:pPr algn="l"/>
                <a:r>
                  <a:rPr lang="en-US" altLang="zh-CN" dirty="0" smtClean="0"/>
                  <a:t>Q0…Q7</a:t>
                </a:r>
                <a:r>
                  <a:rPr lang="zh-CN" altLang="en-US" dirty="0" smtClean="0"/>
                  <a:t>为高阻态。</a:t>
                </a:r>
                <a:endParaRPr lang="en-US" altLang="zh-CN" dirty="0" smtClean="0"/>
              </a:p>
              <a:p>
                <a:pPr algn="l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𝑶𝑬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Q0…Q7</a:t>
                </a:r>
                <a:r>
                  <a:rPr lang="zh-CN" altLang="en-US" dirty="0" smtClean="0"/>
                  <a:t>为正常输出。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67" y="1914362"/>
                <a:ext cx="2697489" cy="1571199"/>
              </a:xfrm>
              <a:prstGeom prst="rect">
                <a:avLst/>
              </a:prstGeom>
              <a:blipFill>
                <a:blip r:embed="rId6"/>
                <a:stretch>
                  <a:fillRect l="-3386" t="-4264" r="-1241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29437" y="3597198"/>
                <a:ext cx="2697489" cy="193899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LE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输入隔离，输入不能进行锁存器。</a:t>
                </a:r>
                <a:endParaRPr lang="en-US" altLang="zh-CN" dirty="0" smtClean="0"/>
              </a:p>
              <a:p>
                <a:pPr algn="l"/>
                <a:r>
                  <a:rPr lang="zh-CN" altLang="en-US" dirty="0"/>
                  <a:t>当</a:t>
                </a:r>
                <a:r>
                  <a:rPr lang="en-US" altLang="zh-CN" dirty="0"/>
                  <a:t>LE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algn="l"/>
                <a:r>
                  <a:rPr lang="zh-CN" altLang="en-US" dirty="0" smtClean="0"/>
                  <a:t>输入进入锁存器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37" y="3597198"/>
                <a:ext cx="2697489" cy="1938992"/>
              </a:xfrm>
              <a:prstGeom prst="rect">
                <a:avLst/>
              </a:prstGeom>
              <a:blipFill>
                <a:blip r:embed="rId7"/>
                <a:stretch>
                  <a:fillRect l="-3620" t="-3459" r="-1810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116013" y="1484312"/>
            <a:ext cx="7200900" cy="489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下周三收作业。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第四章习题答案已经上传到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明天晚上</a:t>
            </a:r>
            <a:r>
              <a:rPr lang="en-US" altLang="zh-CN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:00</a:t>
            </a:r>
            <a:r>
              <a:rPr lang="en-US" altLang="zh-CN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~8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:30 </a:t>
            </a: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在此教室答疑。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5.2.4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5.2.5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5.3.2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5.6.1</a:t>
            </a: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P268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矩形 512001"/>
          <p:cNvSpPr>
            <a:spLocks noChangeArrowheads="1"/>
          </p:cNvSpPr>
          <p:nvPr/>
        </p:nvSpPr>
        <p:spPr bwMode="auto">
          <a:xfrm>
            <a:off x="1857356" y="142852"/>
            <a:ext cx="39036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74HC/HCT373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的功能表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7650" name="对象 5120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362270"/>
              </p:ext>
            </p:extLst>
          </p:nvPr>
        </p:nvGraphicFramePr>
        <p:xfrm>
          <a:off x="2932168" y="1725483"/>
          <a:ext cx="5762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67" r:id="rId3" imgW="253780" imgH="215713" progId="Equation.3">
                  <p:embed/>
                </p:oleObj>
              </mc:Choice>
              <mc:Fallback>
                <p:oleObj r:id="rId3" imgW="253780" imgH="215713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68" y="1725483"/>
                        <a:ext cx="5762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表格 512004"/>
          <p:cNvGraphicFramePr>
            <a:graphicFrameLocks noGrp="1"/>
          </p:cNvGraphicFramePr>
          <p:nvPr/>
        </p:nvGraphicFramePr>
        <p:xfrm>
          <a:off x="484218" y="1223944"/>
          <a:ext cx="8208963" cy="3932238"/>
        </p:xfrm>
        <a:graphic>
          <a:graphicData uri="http://schemas.openxmlformats.org/drawingml/2006/table">
            <a:tbl>
              <a:tblPr/>
              <a:tblGrid>
                <a:gridCol w="2284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0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56213" algn="r"/>
                        </a:tabLst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工作模式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  入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56213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内部锁存器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56213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状     态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出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LE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使能和读锁存器</a:t>
                      </a:r>
                      <a:b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</a:b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（传送模式）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锁存和读锁存器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L*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H*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5256213" algn="r"/>
                        </a:tabLst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锁存和禁止输出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高阻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H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高阻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2075" name="矩形 512074"/>
          <p:cNvSpPr>
            <a:spLocks noChangeArrowheads="1"/>
          </p:cNvSpPr>
          <p:nvPr/>
        </p:nvSpPr>
        <p:spPr bwMode="auto">
          <a:xfrm>
            <a:off x="844581" y="5513369"/>
            <a:ext cx="808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L*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H*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表示门控电平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由高变低之前瞬间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1" i="1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的逻辑电平。</a:t>
            </a:r>
          </a:p>
        </p:txBody>
      </p:sp>
    </p:spTree>
    <p:extLst>
      <p:ext uri="{BB962C8B-B14F-4D97-AF65-F5344CB8AC3E}">
        <p14:creationId xmlns:p14="http://schemas.microsoft.com/office/powerpoint/2010/main" val="354267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1114425" y="1349375"/>
            <a:ext cx="7489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/>
          <a:p>
            <a:pPr algn="l"/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5.4  </a:t>
            </a:r>
            <a:r>
              <a:rPr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触发器的电路结构和工作原理</a:t>
            </a:r>
            <a:endParaRPr lang="zh-CN" altLang="en-US" sz="3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27088" y="2459038"/>
            <a:ext cx="813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5.4.1 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主从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触发器的电路结构和工作原理</a:t>
            </a:r>
          </a:p>
        </p:txBody>
      </p:sp>
      <p:sp>
        <p:nvSpPr>
          <p:cNvPr id="484360" name="Rectangle 8"/>
          <p:cNvSpPr>
            <a:spLocks noChangeArrowheads="1"/>
          </p:cNvSpPr>
          <p:nvPr/>
        </p:nvSpPr>
        <p:spPr bwMode="auto">
          <a:xfrm>
            <a:off x="900113" y="3284538"/>
            <a:ext cx="727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5.4.2 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典型主从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触发器集成电路</a:t>
            </a:r>
          </a:p>
        </p:txBody>
      </p:sp>
      <p:sp>
        <p:nvSpPr>
          <p:cNvPr id="484363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0113" y="5013325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5.4.4 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其他电路结构的触发器</a:t>
            </a: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827088" y="4149725"/>
            <a:ext cx="727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5.4.3 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主从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触发器的动态特性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Object 2"/>
          <p:cNvGraphicFramePr>
            <a:graphicFrameLocks noChangeAspect="1"/>
          </p:cNvGraphicFramePr>
          <p:nvPr/>
        </p:nvGraphicFramePr>
        <p:xfrm>
          <a:off x="4533900" y="1776413"/>
          <a:ext cx="4286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7" name="图片" r:id="rId3" imgW="1643490" imgH="239992" progId="Word.Picture.8">
                  <p:embed/>
                </p:oleObj>
              </mc:Choice>
              <mc:Fallback>
                <p:oleObj name="图片" r:id="rId3" imgW="1643490" imgH="239992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776413"/>
                        <a:ext cx="42862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714348" y="142852"/>
            <a:ext cx="558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5.4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触发器的电路结构和工作原理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323850" y="15573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锁存器与触发器</a:t>
            </a:r>
          </a:p>
        </p:txBody>
      </p:sp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4716463" y="3460750"/>
          <a:ext cx="42481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8" name="图片" r:id="rId5" imgW="1648968" imgH="752856" progId="Word.Picture.8">
                  <p:embed/>
                </p:oleObj>
              </mc:Choice>
              <mc:Fallback>
                <p:oleObj name="图片" r:id="rId5" imgW="1648968" imgH="752856" progId="Word.Picture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60750"/>
                        <a:ext cx="4248150" cy="1949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323850" y="2247900"/>
            <a:ext cx="4068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锁存器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高</a:t>
            </a:r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低</a:t>
            </a:r>
            <a:r>
              <a:rPr lang="en-US" altLang="zh-CN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电平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期间对信号敏感</a:t>
            </a: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287338" y="3646488"/>
            <a:ext cx="3997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触发器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在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下降沿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对信号敏感</a:t>
            </a:r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287338" y="4762500"/>
            <a:ext cx="4465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VerilogHDL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中对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锁存器与</a:t>
            </a:r>
          </a:p>
          <a:p>
            <a:pPr algn="l"/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触发器的描述语句是不同的</a:t>
            </a:r>
          </a:p>
        </p:txBody>
      </p:sp>
      <p:graphicFrame>
        <p:nvGraphicFramePr>
          <p:cNvPr id="423945" name="Object 9"/>
          <p:cNvGraphicFramePr>
            <a:graphicFrameLocks noChangeAspect="1"/>
          </p:cNvGraphicFramePr>
          <p:nvPr/>
        </p:nvGraphicFramePr>
        <p:xfrm>
          <a:off x="4572000" y="2422525"/>
          <a:ext cx="42846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9" name="图片" r:id="rId7" imgW="1643490" imgH="239992" progId="Word.Picture.8">
                  <p:embed/>
                </p:oleObj>
              </mc:Choice>
              <mc:Fallback>
                <p:oleObj name="图片" r:id="rId7" imgW="1643490" imgH="239992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2525"/>
                        <a:ext cx="428466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/>
      <p:bldP spid="423943" grpId="0"/>
      <p:bldP spid="4239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0" y="908720"/>
            <a:ext cx="914400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642910" y="88880"/>
            <a:ext cx="6840537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5.4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触发器的电路结构和工作原理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4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596796"/>
              </p:ext>
            </p:extLst>
          </p:nvPr>
        </p:nvGraphicFramePr>
        <p:xfrm>
          <a:off x="3602038" y="2132013"/>
          <a:ext cx="5541962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3" name="Picture" r:id="rId3" imgW="3204204" imgH="2382613" progId="Word.Picture.8">
                  <p:embed/>
                </p:oleObj>
              </mc:Choice>
              <mc:Fallback>
                <p:oleObj name="Picture" r:id="rId3" imgW="3204204" imgH="2382613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132013"/>
                        <a:ext cx="5541962" cy="402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4211638" y="2686050"/>
            <a:ext cx="684212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5" name="AutoShape 5"/>
          <p:cNvSpPr>
            <a:spLocks noChangeArrowheads="1"/>
          </p:cNvSpPr>
          <p:nvPr/>
        </p:nvSpPr>
        <p:spPr bwMode="auto">
          <a:xfrm>
            <a:off x="7235825" y="3443288"/>
            <a:ext cx="684213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6588125" y="2687638"/>
            <a:ext cx="684213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7" name="AutoShape 7"/>
          <p:cNvSpPr>
            <a:spLocks noChangeArrowheads="1"/>
          </p:cNvSpPr>
          <p:nvPr/>
        </p:nvSpPr>
        <p:spPr bwMode="auto">
          <a:xfrm>
            <a:off x="4895850" y="3406775"/>
            <a:ext cx="684213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0" y="2781300"/>
            <a:ext cx="3457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主锁存器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从锁存器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结构相同</a:t>
            </a:r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358775" y="2060575"/>
            <a:ext cx="277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1. </a:t>
            </a:r>
            <a:r>
              <a:rPr kumimoji="0" lang="zh-CN" altLang="en-US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电路结构</a:t>
            </a:r>
          </a:p>
        </p:txBody>
      </p:sp>
      <p:sp>
        <p:nvSpPr>
          <p:cNvPr id="424970" name="Rectangle 10"/>
          <p:cNvSpPr>
            <a:spLocks noChangeArrowheads="1"/>
          </p:cNvSpPr>
          <p:nvPr/>
        </p:nvSpPr>
        <p:spPr bwMode="auto">
          <a:xfrm>
            <a:off x="323850" y="1341438"/>
            <a:ext cx="727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5.4.1  </a:t>
            </a:r>
            <a:r>
              <a:rPr kumimoji="0" lang="zh-CN" altLang="en-US" sz="2800" dirty="0">
                <a:solidFill>
                  <a:srgbClr val="FF00FF"/>
                </a:solidFill>
                <a:ea typeface="楷体_GB2312" pitchFamily="49" charset="-122"/>
              </a:rPr>
              <a:t>主从</a:t>
            </a:r>
            <a:r>
              <a:rPr kumimoji="0" lang="en-US" altLang="zh-CN" sz="2800" dirty="0">
                <a:solidFill>
                  <a:srgbClr val="FF00FF"/>
                </a:solidFill>
                <a:ea typeface="楷体_GB2312" pitchFamily="49" charset="-122"/>
              </a:rPr>
              <a:t>D</a:t>
            </a:r>
            <a:r>
              <a:rPr kumimoji="0" lang="zh-CN" altLang="en-US" sz="2800" dirty="0">
                <a:solidFill>
                  <a:srgbClr val="FF00FF"/>
                </a:solidFill>
                <a:ea typeface="楷体_GB2312" pitchFamily="49" charset="-122"/>
              </a:rPr>
              <a:t>触发器</a:t>
            </a:r>
            <a:r>
              <a:rPr kumimoji="0"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的电路结构和工作原理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-73025" y="4221163"/>
            <a:ext cx="36750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</a:t>
            </a:r>
            <a:r>
              <a:rPr lang="en-US" altLang="zh-CN" sz="2000" baseline="-25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</a:t>
            </a:r>
            <a:r>
              <a:rPr lang="en-US" altLang="zh-CN" sz="2000" baseline="-25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工作状态</a:t>
            </a: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相同，</a:t>
            </a:r>
            <a:r>
              <a:rPr lang="zh-CN" altLang="en-US" sz="2000" dirty="0" smtClean="0">
                <a:latin typeface="Tahoma" panose="020B0604030504040204" pitchFamily="34" charset="0"/>
                <a:ea typeface="楷体_GB2312" pitchFamily="49" charset="-122"/>
              </a:rPr>
              <a:t>即两个传输门的控制信号相同。</a:t>
            </a:r>
            <a:endParaRPr lang="zh-CN" altLang="en-US" sz="2000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-73025" y="5301260"/>
            <a:ext cx="36750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</a:t>
            </a:r>
            <a:r>
              <a:rPr lang="en-US" altLang="zh-CN" sz="2000" baseline="-25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TG</a:t>
            </a:r>
            <a:r>
              <a:rPr lang="en-US" altLang="zh-CN" sz="2000" baseline="-25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工作状态</a:t>
            </a: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相同，</a:t>
            </a:r>
            <a:r>
              <a:rPr lang="zh-CN" altLang="en-US" sz="2000" dirty="0">
                <a:latin typeface="Tahoma" panose="020B0604030504040204" pitchFamily="34" charset="0"/>
                <a:ea typeface="楷体_GB2312" pitchFamily="49" charset="-122"/>
              </a:rPr>
              <a:t>即两个传输门的控制信号相同。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424973" name="Rectangle 13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0" y="128215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CMOS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传输门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双向模拟开关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19125" y="13160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传输门的结构及工作原理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078038"/>
            <a:ext cx="3054350" cy="2970212"/>
            <a:chOff x="703" y="1378"/>
            <a:chExt cx="1924" cy="1871"/>
          </a:xfrm>
        </p:grpSpPr>
        <p:graphicFrame>
          <p:nvGraphicFramePr>
            <p:cNvPr id="43213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8503680"/>
                </p:ext>
              </p:extLst>
            </p:nvPr>
          </p:nvGraphicFramePr>
          <p:xfrm>
            <a:off x="703" y="1378"/>
            <a:ext cx="1924" cy="1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56" name="Picture" r:id="rId3" imgW="1433689" imgH="1467556" progId="Word.Picture.8">
                    <p:embed/>
                  </p:oleObj>
                </mc:Choice>
                <mc:Fallback>
                  <p:oleObj name="Picture" r:id="rId3" imgW="1433689" imgH="1467556" progId="Word.Picture.8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78"/>
                          <a:ext cx="1924" cy="18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805" y="138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电路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095046" y="1462559"/>
            <a:ext cx="3528319" cy="2947517"/>
            <a:chOff x="2925" y="978"/>
            <a:chExt cx="2359" cy="2087"/>
          </a:xfrm>
        </p:grpSpPr>
        <p:graphicFrame>
          <p:nvGraphicFramePr>
            <p:cNvPr id="4321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407860"/>
                </p:ext>
              </p:extLst>
            </p:nvPr>
          </p:nvGraphicFramePr>
          <p:xfrm>
            <a:off x="2925" y="1389"/>
            <a:ext cx="2359" cy="1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57" name="Picture" r:id="rId5" imgW="1117600" imgH="1230489" progId="Word.Picture.8">
                    <p:embed/>
                  </p:oleObj>
                </mc:Choice>
                <mc:Fallback>
                  <p:oleObj name="Picture" r:id="rId5" imgW="1117600" imgH="1230489" progId="Word.Picture.8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389"/>
                          <a:ext cx="2359" cy="1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3306" y="978"/>
              <a:ext cx="1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传输门逻辑符号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4213" y="4959350"/>
            <a:ext cx="6450012" cy="1422400"/>
            <a:chOff x="1358" y="3249"/>
            <a:chExt cx="4063" cy="89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699" y="3249"/>
              <a:ext cx="2722" cy="896"/>
              <a:chOff x="601" y="3203"/>
              <a:chExt cx="2880" cy="896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930" y="3475"/>
                <a:ext cx="2208" cy="624"/>
                <a:chOff x="3024" y="1872"/>
                <a:chExt cx="2160" cy="816"/>
              </a:xfrm>
            </p:grpSpPr>
            <p:sp>
              <p:nvSpPr>
                <p:cNvPr id="4321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2160" cy="81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3312" y="1968"/>
                  <a:ext cx="1536" cy="480"/>
                  <a:chOff x="3312" y="1968"/>
                  <a:chExt cx="1536" cy="480"/>
                </a:xfrm>
              </p:grpSpPr>
              <p:sp>
                <p:nvSpPr>
                  <p:cNvPr id="4321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448"/>
                    <a:ext cx="67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2146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2253"/>
                    <a:ext cx="336" cy="195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21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448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1C1C1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21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968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rgbClr val="1C1C1C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432149" name="Rectangle 21"/>
              <p:cNvSpPr>
                <a:spLocks noChangeArrowheads="1"/>
              </p:cNvSpPr>
              <p:nvPr/>
            </p:nvSpPr>
            <p:spPr bwMode="auto">
              <a:xfrm>
                <a:off x="601" y="3660"/>
                <a:ext cx="9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l-GR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2150" name="Rectangle 22"/>
              <p:cNvSpPr>
                <a:spLocks noChangeArrowheads="1"/>
              </p:cNvSpPr>
              <p:nvPr/>
            </p:nvSpPr>
            <p:spPr bwMode="auto">
              <a:xfrm>
                <a:off x="2517" y="3657"/>
                <a:ext cx="9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l-GR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υ</a:t>
                </a:r>
                <a:r>
                  <a:rPr kumimoji="1" lang="en-US" altLang="zh-CN" sz="2400" b="1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2151" name="Rectangle 23"/>
              <p:cNvSpPr>
                <a:spLocks noChangeArrowheads="1"/>
              </p:cNvSpPr>
              <p:nvPr/>
            </p:nvSpPr>
            <p:spPr bwMode="auto">
              <a:xfrm>
                <a:off x="1966" y="3203"/>
                <a:ext cx="2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1358" y="3703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等效电路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715008" y="214290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TG=Transmission Gate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4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642910" y="214290"/>
            <a:ext cx="212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工作原理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576263" y="4797425"/>
            <a:ext cx="801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导通，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断开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输入信号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送入主锁存器。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539750" y="5780088"/>
            <a:ext cx="830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断开，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导通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从锁存器维持在原来的状态不变。 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559304" y="1355725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CP=0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3422650" y="1341438"/>
          <a:ext cx="525462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89" name="图片" r:id="rId3" imgW="3217164" imgH="1833372" progId="Word.Picture.8">
                  <p:embed/>
                </p:oleObj>
              </mc:Choice>
              <mc:Fallback>
                <p:oleObj name="图片" r:id="rId3" imgW="3217164" imgH="1833372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341438"/>
                        <a:ext cx="5254625" cy="294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5338" y="2387600"/>
            <a:ext cx="2339975" cy="609600"/>
            <a:chOff x="4243" y="822"/>
            <a:chExt cx="1474" cy="384"/>
          </a:xfrm>
        </p:grpSpPr>
        <p:graphicFrame>
          <p:nvGraphicFramePr>
            <p:cNvPr id="425999" name="Object 15"/>
            <p:cNvGraphicFramePr>
              <a:graphicFrameLocks noChangeAspect="1"/>
            </p:cNvGraphicFramePr>
            <p:nvPr/>
          </p:nvGraphicFramePr>
          <p:xfrm>
            <a:off x="4309" y="822"/>
            <a:ext cx="2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90" name="公式" r:id="rId5" imgW="164957" imgH="203024" progId="Equation.3">
                    <p:embed/>
                  </p:oleObj>
                </mc:Choice>
                <mc:Fallback>
                  <p:oleObj name="公式" r:id="rId5" imgW="164957" imgH="203024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822"/>
                          <a:ext cx="207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0" name="Rectangle 16"/>
            <p:cNvSpPr>
              <a:spLocks noChangeArrowheads="1"/>
            </p:cNvSpPr>
            <p:nvPr/>
          </p:nvSpPr>
          <p:spPr bwMode="auto">
            <a:xfrm>
              <a:off x="4243" y="822"/>
              <a:ext cx="147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=1</a:t>
              </a:r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=0</a:t>
              </a:r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</a:p>
            <a:p>
              <a:pPr algn="l"/>
              <a:endParaRPr lang="en-US" altLang="zh-CN" sz="1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3770313" y="5276850"/>
            <a:ext cx="514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跟随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端的状态变化，使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1100" b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10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26002" name="Object 18"/>
          <p:cNvGraphicFramePr>
            <a:graphicFrameLocks noChangeAspect="1"/>
          </p:cNvGraphicFramePr>
          <p:nvPr/>
        </p:nvGraphicFramePr>
        <p:xfrm>
          <a:off x="466725" y="3141663"/>
          <a:ext cx="22034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91" name="Picture" r:id="rId7" imgW="1278030" imgH="474697" progId="Word.Picture.8">
                  <p:embed/>
                </p:oleObj>
              </mc:Choice>
              <mc:Fallback>
                <p:oleObj name="Picture" r:id="rId7" imgW="1278030" imgH="474697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141663"/>
                        <a:ext cx="2203450" cy="804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7"/>
          <p:cNvGrpSpPr>
            <a:grpSpLocks/>
          </p:cNvGrpSpPr>
          <p:nvPr/>
        </p:nvGrpSpPr>
        <p:grpSpPr bwMode="auto">
          <a:xfrm>
            <a:off x="3995738" y="1844675"/>
            <a:ext cx="3529012" cy="1416050"/>
            <a:chOff x="2517" y="1162"/>
            <a:chExt cx="2223" cy="892"/>
          </a:xfrm>
        </p:grpSpPr>
        <p:sp>
          <p:nvSpPr>
            <p:cNvPr id="425995" name="AutoShape 11"/>
            <p:cNvSpPr>
              <a:spLocks noChangeArrowheads="1"/>
            </p:cNvSpPr>
            <p:nvPr/>
          </p:nvSpPr>
          <p:spPr bwMode="auto">
            <a:xfrm>
              <a:off x="2880" y="1616"/>
              <a:ext cx="499" cy="39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997" name="AutoShape 13"/>
            <p:cNvSpPr>
              <a:spLocks noChangeArrowheads="1"/>
            </p:cNvSpPr>
            <p:nvPr/>
          </p:nvSpPr>
          <p:spPr bwMode="auto">
            <a:xfrm>
              <a:off x="4332" y="1661"/>
              <a:ext cx="408" cy="39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149" name="AutoShape 165"/>
            <p:cNvSpPr>
              <a:spLocks noChangeArrowheads="1"/>
            </p:cNvSpPr>
            <p:nvPr/>
          </p:nvSpPr>
          <p:spPr bwMode="auto">
            <a:xfrm>
              <a:off x="2517" y="1162"/>
              <a:ext cx="408" cy="39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150" name="AutoShape 166"/>
            <p:cNvSpPr>
              <a:spLocks noChangeArrowheads="1"/>
            </p:cNvSpPr>
            <p:nvPr/>
          </p:nvSpPr>
          <p:spPr bwMode="auto">
            <a:xfrm>
              <a:off x="3923" y="1162"/>
              <a:ext cx="499" cy="39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 flipH="1" flipV="1">
            <a:off x="1579418" y="3306618"/>
            <a:ext cx="18473" cy="36945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1589188" y="3284393"/>
            <a:ext cx="758630" cy="379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 flipV="1">
            <a:off x="2221116" y="3676074"/>
            <a:ext cx="303107" cy="1934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372669" y="3086089"/>
                <a:ext cx="38183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  <a:ea typeface="楷体_GB2312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669" y="3086089"/>
                <a:ext cx="381835" cy="369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/>
      <p:bldP spid="426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857224" y="214290"/>
            <a:ext cx="212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工作原理</a:t>
            </a:r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79390" y="1320007"/>
            <a:ext cx="274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由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跳变到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933989"/>
              </p:ext>
            </p:extLst>
          </p:nvPr>
        </p:nvGraphicFramePr>
        <p:xfrm>
          <a:off x="3567113" y="1412875"/>
          <a:ext cx="5110162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13" name="图片" r:id="rId3" imgW="3217164" imgH="1833372" progId="Word.Picture.8">
                  <p:embed/>
                </p:oleObj>
              </mc:Choice>
              <mc:Fallback>
                <p:oleObj name="图片" r:id="rId3" imgW="3217164" imgH="1833372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412875"/>
                        <a:ext cx="5110162" cy="286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143375" y="1930400"/>
            <a:ext cx="3381375" cy="1439863"/>
            <a:chOff x="2111" y="1344"/>
            <a:chExt cx="2130" cy="907"/>
          </a:xfrm>
        </p:grpSpPr>
        <p:sp>
          <p:nvSpPr>
            <p:cNvPr id="427013" name="AutoShape 5"/>
            <p:cNvSpPr>
              <a:spLocks noChangeArrowheads="1"/>
            </p:cNvSpPr>
            <p:nvPr/>
          </p:nvSpPr>
          <p:spPr bwMode="auto">
            <a:xfrm>
              <a:off x="2111" y="1344"/>
              <a:ext cx="406" cy="43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427014" name="AutoShape 6"/>
            <p:cNvSpPr>
              <a:spLocks noChangeArrowheads="1"/>
            </p:cNvSpPr>
            <p:nvPr/>
          </p:nvSpPr>
          <p:spPr bwMode="auto">
            <a:xfrm>
              <a:off x="2449" y="1797"/>
              <a:ext cx="476" cy="36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5" name="AutoShape 7"/>
            <p:cNvSpPr>
              <a:spLocks noChangeArrowheads="1"/>
            </p:cNvSpPr>
            <p:nvPr/>
          </p:nvSpPr>
          <p:spPr bwMode="auto">
            <a:xfrm>
              <a:off x="3515" y="1344"/>
              <a:ext cx="408" cy="43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6" name="AutoShape 8"/>
            <p:cNvSpPr>
              <a:spLocks noChangeArrowheads="1"/>
            </p:cNvSpPr>
            <p:nvPr/>
          </p:nvSpPr>
          <p:spPr bwMode="auto">
            <a:xfrm>
              <a:off x="3833" y="1810"/>
              <a:ext cx="408" cy="441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1989138"/>
            <a:ext cx="2339975" cy="609600"/>
            <a:chOff x="4286" y="822"/>
            <a:chExt cx="1474" cy="384"/>
          </a:xfrm>
        </p:grpSpPr>
        <p:graphicFrame>
          <p:nvGraphicFramePr>
            <p:cNvPr id="427018" name="Object 10"/>
            <p:cNvGraphicFramePr>
              <a:graphicFrameLocks noChangeAspect="1"/>
            </p:cNvGraphicFramePr>
            <p:nvPr/>
          </p:nvGraphicFramePr>
          <p:xfrm>
            <a:off x="4309" y="822"/>
            <a:ext cx="2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14" name="公式" r:id="rId5" imgW="164957" imgH="203024" progId="Equation.3">
                    <p:embed/>
                  </p:oleObj>
                </mc:Choice>
                <mc:Fallback>
                  <p:oleObj name="公式" r:id="rId5" imgW="164957" imgH="203024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822"/>
                          <a:ext cx="207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4286" y="822"/>
              <a:ext cx="147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=0</a:t>
              </a:r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=1</a:t>
              </a:r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</a:p>
            <a:p>
              <a:pPr algn="l"/>
              <a:endParaRPr lang="en-US" altLang="zh-CN" sz="1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27020" name="Object 12"/>
          <p:cNvGraphicFramePr>
            <a:graphicFrameLocks noChangeAspect="1"/>
          </p:cNvGraphicFramePr>
          <p:nvPr/>
        </p:nvGraphicFramePr>
        <p:xfrm>
          <a:off x="684213" y="2852738"/>
          <a:ext cx="22034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15" name="图片" r:id="rId7" imgW="1278030" imgH="474697" progId="Word.Picture.8">
                  <p:embed/>
                </p:oleObj>
              </mc:Choice>
              <mc:Fallback>
                <p:oleObj name="图片" r:id="rId7" imgW="1278030" imgH="474697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2203450" cy="804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4" name="Rectangle 16"/>
          <p:cNvSpPr>
            <a:spLocks noChangeArrowheads="1"/>
          </p:cNvSpPr>
          <p:nvPr/>
        </p:nvSpPr>
        <p:spPr bwMode="auto">
          <a:xfrm>
            <a:off x="576263" y="5875338"/>
            <a:ext cx="822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触发器的状态仅仅取决于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信号上升沿到达前瞬间的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信号 </a:t>
            </a:r>
          </a:p>
        </p:txBody>
      </p:sp>
      <p:sp>
        <p:nvSpPr>
          <p:cNvPr id="427026" name="Text Box 18"/>
          <p:cNvSpPr txBox="1">
            <a:spLocks noChangeArrowheads="1"/>
          </p:cNvSpPr>
          <p:nvPr/>
        </p:nvSpPr>
        <p:spPr bwMode="auto">
          <a:xfrm>
            <a:off x="765175" y="5300663"/>
            <a:ext cx="830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导通，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TG</a:t>
            </a:r>
            <a:r>
              <a:rPr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断开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从锁存器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信号送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端。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01688" y="4292600"/>
            <a:ext cx="8018462" cy="936625"/>
            <a:chOff x="505" y="2977"/>
            <a:chExt cx="5051" cy="590"/>
          </a:xfrm>
        </p:grpSpPr>
        <p:sp>
          <p:nvSpPr>
            <p:cNvPr id="427025" name="Text Box 17"/>
            <p:cNvSpPr txBox="1">
              <a:spLocks noChangeArrowheads="1"/>
            </p:cNvSpPr>
            <p:nvPr/>
          </p:nvSpPr>
          <p:spPr bwMode="auto">
            <a:xfrm>
              <a:off x="505" y="2977"/>
              <a:ext cx="5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TG</a:t>
              </a:r>
              <a:r>
                <a:rPr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断开，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TG</a:t>
              </a:r>
              <a:r>
                <a:rPr lang="en-US" altLang="zh-CN" sz="24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导通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输入信号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不能送入主锁存器。</a:t>
              </a:r>
            </a:p>
          </p:txBody>
        </p:sp>
        <p:sp>
          <p:nvSpPr>
            <p:cNvPr id="427027" name="Rectangle 19"/>
            <p:cNvSpPr>
              <a:spLocks noChangeArrowheads="1"/>
            </p:cNvSpPr>
            <p:nvPr/>
          </p:nvSpPr>
          <p:spPr bwMode="auto">
            <a:xfrm>
              <a:off x="2517" y="3279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主锁存器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维持原态不变。</a:t>
              </a:r>
              <a:r>
                <a:rPr lang="zh-CN" altLang="en-US" sz="1100" b="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</p:txBody>
        </p:sp>
      </p:grpSp>
      <p:cxnSp>
        <p:nvCxnSpPr>
          <p:cNvPr id="19" name="直接连接符 18"/>
          <p:cNvCxnSpPr/>
          <p:nvPr/>
        </p:nvCxnSpPr>
        <p:spPr bwMode="auto">
          <a:xfrm flipH="1" flipV="1">
            <a:off x="1812694" y="3001439"/>
            <a:ext cx="18473" cy="36945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V="1">
            <a:off x="1822464" y="2979214"/>
            <a:ext cx="758630" cy="379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2454392" y="3370895"/>
            <a:ext cx="303107" cy="1934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05945" y="2780910"/>
                <a:ext cx="38183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  <a:ea typeface="楷体_GB2312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45" y="2780910"/>
                <a:ext cx="381835" cy="369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2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/>
          <p:cNvSpPr>
            <a:spLocks noChangeArrowheads="1"/>
          </p:cNvSpPr>
          <p:nvPr/>
        </p:nvSpPr>
        <p:spPr bwMode="auto">
          <a:xfrm>
            <a:off x="2714625" y="1589373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前端锁存器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2714625" y="1232186"/>
            <a:ext cx="1214438" cy="107156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4857750" y="1517936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后端锁存器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矩形 4"/>
          <p:cNvSpPr>
            <a:spLocks noChangeArrowheads="1"/>
          </p:cNvSpPr>
          <p:nvPr/>
        </p:nvSpPr>
        <p:spPr bwMode="auto">
          <a:xfrm>
            <a:off x="4857750" y="1160748"/>
            <a:ext cx="1214438" cy="107156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446" name="直接连接符 6"/>
          <p:cNvCxnSpPr>
            <a:cxnSpLocks noChangeShapeType="1"/>
          </p:cNvCxnSpPr>
          <p:nvPr/>
        </p:nvCxnSpPr>
        <p:spPr bwMode="auto">
          <a:xfrm>
            <a:off x="1214438" y="2875248"/>
            <a:ext cx="4214812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7" name="直接连接符 8"/>
          <p:cNvCxnSpPr>
            <a:cxnSpLocks noChangeShapeType="1"/>
          </p:cNvCxnSpPr>
          <p:nvPr/>
        </p:nvCxnSpPr>
        <p:spPr bwMode="auto">
          <a:xfrm rot="5400000">
            <a:off x="5108575" y="2552986"/>
            <a:ext cx="642937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8" name="直接连接符 14"/>
          <p:cNvCxnSpPr>
            <a:cxnSpLocks noChangeShapeType="1"/>
            <a:stCxn id="61456" idx="4"/>
          </p:cNvCxnSpPr>
          <p:nvPr/>
        </p:nvCxnSpPr>
        <p:spPr bwMode="auto">
          <a:xfrm rot="5400000">
            <a:off x="3070225" y="2660936"/>
            <a:ext cx="430213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9" name="右箭头 16"/>
          <p:cNvSpPr>
            <a:spLocks noChangeArrowheads="1"/>
          </p:cNvSpPr>
          <p:nvPr/>
        </p:nvSpPr>
        <p:spPr bwMode="auto">
          <a:xfrm>
            <a:off x="3929063" y="1589373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右箭头 17"/>
          <p:cNvSpPr>
            <a:spLocks noChangeArrowheads="1"/>
          </p:cNvSpPr>
          <p:nvPr/>
        </p:nvSpPr>
        <p:spPr bwMode="auto">
          <a:xfrm>
            <a:off x="6072188" y="1517936"/>
            <a:ext cx="857250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1" name="TextBox 18"/>
          <p:cNvSpPr txBox="1">
            <a:spLocks noChangeArrowheads="1"/>
          </p:cNvSpPr>
          <p:nvPr/>
        </p:nvSpPr>
        <p:spPr bwMode="auto">
          <a:xfrm>
            <a:off x="1214438" y="2446623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CP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右箭头 22"/>
          <p:cNvSpPr>
            <a:spLocks noChangeArrowheads="1"/>
          </p:cNvSpPr>
          <p:nvPr/>
        </p:nvSpPr>
        <p:spPr bwMode="auto">
          <a:xfrm>
            <a:off x="1785938" y="1589373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TextBox 23"/>
          <p:cNvSpPr txBox="1">
            <a:spLocks noChangeArrowheads="1"/>
          </p:cNvSpPr>
          <p:nvPr/>
        </p:nvSpPr>
        <p:spPr bwMode="auto">
          <a:xfrm>
            <a:off x="1714500" y="1232186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Box 24"/>
          <p:cNvSpPr txBox="1">
            <a:spLocks noChangeArrowheads="1"/>
          </p:cNvSpPr>
          <p:nvPr/>
        </p:nvSpPr>
        <p:spPr bwMode="auto">
          <a:xfrm>
            <a:off x="3851920" y="1403484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TextBox 25"/>
          <p:cNvSpPr txBox="1">
            <a:spLocks noChangeArrowheads="1"/>
          </p:cNvSpPr>
          <p:nvPr/>
        </p:nvSpPr>
        <p:spPr bwMode="auto">
          <a:xfrm>
            <a:off x="6325539" y="1257443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椭圆 26"/>
          <p:cNvSpPr>
            <a:spLocks noChangeArrowheads="1"/>
          </p:cNvSpPr>
          <p:nvPr/>
        </p:nvSpPr>
        <p:spPr bwMode="auto">
          <a:xfrm>
            <a:off x="3214688" y="2303748"/>
            <a:ext cx="142875" cy="1428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矩形 517126"/>
          <p:cNvSpPr>
            <a:spLocks noChangeArrowheads="1"/>
          </p:cNvSpPr>
          <p:nvPr/>
        </p:nvSpPr>
        <p:spPr bwMode="auto">
          <a:xfrm>
            <a:off x="570249" y="3358627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61458" name="矩形 518146"/>
          <p:cNvSpPr>
            <a:spLocks noChangeArrowheads="1"/>
          </p:cNvSpPr>
          <p:nvPr/>
        </p:nvSpPr>
        <p:spPr bwMode="auto">
          <a:xfrm>
            <a:off x="428625" y="4287898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跳变到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3851920" y="1772816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22" y="3251471"/>
            <a:ext cx="1422080" cy="5810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2531428" y="3758664"/>
            <a:ext cx="322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73" y="4149080"/>
            <a:ext cx="1474535" cy="581025"/>
          </a:xfrm>
          <a:prstGeom prst="rect">
            <a:avLst/>
          </a:prstGeom>
        </p:spPr>
      </p:pic>
      <p:cxnSp>
        <p:nvCxnSpPr>
          <p:cNvPr id="61462" name="直接连接符 35"/>
          <p:cNvCxnSpPr>
            <a:cxnSpLocks noChangeShapeType="1"/>
          </p:cNvCxnSpPr>
          <p:nvPr/>
        </p:nvCxnSpPr>
        <p:spPr bwMode="auto">
          <a:xfrm rot="5400000">
            <a:off x="3312269" y="4406763"/>
            <a:ext cx="5016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>
          <a:xfrm>
            <a:off x="4160755" y="3248980"/>
            <a:ext cx="3903633" cy="646331"/>
          </a:xfrm>
          <a:prstGeom prst="rect">
            <a:avLst/>
          </a:prstGeom>
          <a:solidFill>
            <a:srgbClr val="70D5DA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/>
              <a:t>前端锁存器导通，后段锁存器截止。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信号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能进入前端锁存器中。</a:t>
            </a:r>
            <a:endParaRPr lang="zh-CN" altLang="en-US" sz="1800" dirty="0"/>
          </a:p>
        </p:txBody>
      </p:sp>
      <p:sp>
        <p:nvSpPr>
          <p:cNvPr id="32" name="矩形 31"/>
          <p:cNvSpPr/>
          <p:nvPr/>
        </p:nvSpPr>
        <p:spPr>
          <a:xfrm>
            <a:off x="4857750" y="4156732"/>
            <a:ext cx="3954929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/>
              <a:t>前端锁存器</a:t>
            </a:r>
            <a:r>
              <a:rPr lang="zh-CN" altLang="en-US" sz="1800" dirty="0"/>
              <a:t>截止</a:t>
            </a:r>
            <a:r>
              <a:rPr lang="zh-CN" altLang="en-US" sz="1800" dirty="0" smtClean="0"/>
              <a:t>，后段锁存器</a:t>
            </a:r>
            <a:r>
              <a:rPr lang="zh-CN" altLang="en-US" sz="1800" dirty="0"/>
              <a:t>导通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信号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通过后端锁存器，传输到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端。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43508" y="5180507"/>
            <a:ext cx="3801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en-US" altLang="zh-CN" dirty="0" smtClean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=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，并维持高电平</a:t>
            </a:r>
            <a:r>
              <a:rPr lang="en-US" altLang="zh-CN" b="0" dirty="0" smtClean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4" name="矩形 33"/>
          <p:cNvSpPr/>
          <p:nvPr/>
        </p:nvSpPr>
        <p:spPr>
          <a:xfrm>
            <a:off x="3974063" y="5121188"/>
            <a:ext cx="499042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/>
              <a:t>由于前端锁存器</a:t>
            </a:r>
            <a:r>
              <a:rPr lang="zh-CN" altLang="en-US" sz="1800" dirty="0"/>
              <a:t>截止</a:t>
            </a:r>
            <a:r>
              <a:rPr lang="zh-CN" altLang="en-US" sz="1800" dirty="0" smtClean="0"/>
              <a:t>，信号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不能通过前端锁存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器，所以与后段锁存器相连的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端信号保持不变。</a:t>
            </a:r>
            <a:endParaRPr lang="zh-CN" altLang="en-US" sz="18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845771" y="1517936"/>
            <a:ext cx="15948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>
            <a:off x="5129690" y="1273866"/>
            <a:ext cx="150059" cy="306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H="1" flipV="1">
            <a:off x="5093686" y="1317672"/>
            <a:ext cx="252028" cy="26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H="1">
            <a:off x="2771800" y="1862654"/>
            <a:ext cx="150059" cy="306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H="1" flipV="1">
            <a:off x="2735796" y="1906460"/>
            <a:ext cx="252028" cy="26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5129690" y="1972824"/>
            <a:ext cx="15948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1714500" y="1242025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126"/>
          <p:cNvSpPr>
            <a:spLocks noChangeArrowheads="1"/>
          </p:cNvSpPr>
          <p:nvPr/>
        </p:nvSpPr>
        <p:spPr bwMode="auto">
          <a:xfrm>
            <a:off x="553380" y="5769383"/>
            <a:ext cx="7885112" cy="519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脉冲的上升沿到来瞬间使触发器的状态变化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75" y="2682431"/>
            <a:ext cx="576004" cy="38652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14480" y="1812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上升沿触发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11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0.17119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9 0.00278 L 0.48247 -0.003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7" grpId="0"/>
      <p:bldP spid="61458" grpId="0"/>
      <p:bldP spid="8" grpId="0" animBg="1"/>
      <p:bldP spid="32" grpId="0" animBg="1"/>
      <p:bldP spid="9" grpId="0"/>
      <p:bldP spid="34" grpId="0" animBg="1"/>
      <p:bldP spid="48" grpId="0"/>
      <p:bldP spid="48" grpId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14"/>
          <p:cNvCxnSpPr>
            <a:cxnSpLocks noChangeShapeType="1"/>
            <a:stCxn id="61445" idx="2"/>
          </p:cNvCxnSpPr>
          <p:nvPr/>
        </p:nvCxnSpPr>
        <p:spPr bwMode="auto">
          <a:xfrm>
            <a:off x="5464969" y="2280405"/>
            <a:ext cx="13290" cy="624745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2" name="矩形 1"/>
          <p:cNvSpPr>
            <a:spLocks noChangeArrowheads="1"/>
          </p:cNvSpPr>
          <p:nvPr/>
        </p:nvSpPr>
        <p:spPr bwMode="auto">
          <a:xfrm>
            <a:off x="2818315" y="1637467"/>
            <a:ext cx="1011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主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锁存器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2714625" y="1280280"/>
            <a:ext cx="1214438" cy="107156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4961443" y="1566030"/>
            <a:ext cx="1011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从锁存器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矩形 4"/>
          <p:cNvSpPr>
            <a:spLocks noChangeArrowheads="1"/>
          </p:cNvSpPr>
          <p:nvPr/>
        </p:nvSpPr>
        <p:spPr bwMode="auto">
          <a:xfrm>
            <a:off x="4857750" y="1208842"/>
            <a:ext cx="1214438" cy="107156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446" name="直接连接符 6"/>
          <p:cNvCxnSpPr>
            <a:cxnSpLocks noChangeShapeType="1"/>
          </p:cNvCxnSpPr>
          <p:nvPr/>
        </p:nvCxnSpPr>
        <p:spPr bwMode="auto">
          <a:xfrm flipV="1">
            <a:off x="1214438" y="2898775"/>
            <a:ext cx="4250531" cy="24567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8" name="直接连接符 14"/>
          <p:cNvCxnSpPr>
            <a:cxnSpLocks noChangeShapeType="1"/>
            <a:stCxn id="61456" idx="4"/>
          </p:cNvCxnSpPr>
          <p:nvPr/>
        </p:nvCxnSpPr>
        <p:spPr bwMode="auto">
          <a:xfrm rot="5400000">
            <a:off x="3070225" y="2709030"/>
            <a:ext cx="430213" cy="1587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9" name="右箭头 16"/>
          <p:cNvSpPr>
            <a:spLocks noChangeArrowheads="1"/>
          </p:cNvSpPr>
          <p:nvPr/>
        </p:nvSpPr>
        <p:spPr bwMode="auto">
          <a:xfrm>
            <a:off x="3929063" y="1637467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1" name="TextBox 18"/>
          <p:cNvSpPr txBox="1">
            <a:spLocks noChangeArrowheads="1"/>
          </p:cNvSpPr>
          <p:nvPr/>
        </p:nvSpPr>
        <p:spPr bwMode="auto">
          <a:xfrm>
            <a:off x="1214438" y="2494717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CP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右箭头 22"/>
          <p:cNvSpPr>
            <a:spLocks noChangeArrowheads="1"/>
          </p:cNvSpPr>
          <p:nvPr/>
        </p:nvSpPr>
        <p:spPr bwMode="auto">
          <a:xfrm>
            <a:off x="1785938" y="1637467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TextBox 23"/>
          <p:cNvSpPr txBox="1">
            <a:spLocks noChangeArrowheads="1"/>
          </p:cNvSpPr>
          <p:nvPr/>
        </p:nvSpPr>
        <p:spPr bwMode="auto">
          <a:xfrm>
            <a:off x="1714500" y="1280280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Box 24"/>
          <p:cNvSpPr txBox="1">
            <a:spLocks noChangeArrowheads="1"/>
          </p:cNvSpPr>
          <p:nvPr/>
        </p:nvSpPr>
        <p:spPr bwMode="auto">
          <a:xfrm>
            <a:off x="3942144" y="1365766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	1</a:t>
            </a:r>
            <a:endParaRPr kumimoji="0" lang="zh-CN" altLang="en-US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椭圆 26"/>
          <p:cNvSpPr>
            <a:spLocks noChangeArrowheads="1"/>
          </p:cNvSpPr>
          <p:nvPr/>
        </p:nvSpPr>
        <p:spPr bwMode="auto">
          <a:xfrm>
            <a:off x="3214688" y="2351842"/>
            <a:ext cx="142875" cy="1428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矩形 517126"/>
          <p:cNvSpPr>
            <a:spLocks noChangeArrowheads="1"/>
          </p:cNvSpPr>
          <p:nvPr/>
        </p:nvSpPr>
        <p:spPr bwMode="auto">
          <a:xfrm>
            <a:off x="269965" y="3126959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61458" name="矩形 518146"/>
          <p:cNvSpPr>
            <a:spLocks noChangeArrowheads="1"/>
          </p:cNvSpPr>
          <p:nvPr/>
        </p:nvSpPr>
        <p:spPr bwMode="auto">
          <a:xfrm>
            <a:off x="61119" y="4824922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跳变到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pic>
        <p:nvPicPr>
          <p:cNvPr id="61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50394"/>
            <a:ext cx="50006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60" name="直接连接符 32"/>
          <p:cNvCxnSpPr>
            <a:cxnSpLocks noChangeShapeType="1"/>
          </p:cNvCxnSpPr>
          <p:nvPr/>
        </p:nvCxnSpPr>
        <p:spPr bwMode="auto">
          <a:xfrm>
            <a:off x="2357437" y="3648869"/>
            <a:ext cx="571500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直接连接符 35"/>
          <p:cNvCxnSpPr>
            <a:cxnSpLocks noChangeShapeType="1"/>
          </p:cNvCxnSpPr>
          <p:nvPr/>
        </p:nvCxnSpPr>
        <p:spPr bwMode="auto">
          <a:xfrm rot="5400000">
            <a:off x="2665832" y="3406775"/>
            <a:ext cx="5016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84" y="3664744"/>
            <a:ext cx="661673" cy="5651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92" y="3665697"/>
            <a:ext cx="1049900" cy="5651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591" y="3657545"/>
            <a:ext cx="3318031" cy="489179"/>
          </a:xfrm>
          <a:prstGeom prst="rect">
            <a:avLst/>
          </a:prstGeom>
        </p:spPr>
      </p:pic>
      <p:sp>
        <p:nvSpPr>
          <p:cNvPr id="28" name="TextBox 23"/>
          <p:cNvSpPr txBox="1">
            <a:spLocks noChangeArrowheads="1"/>
          </p:cNvSpPr>
          <p:nvPr/>
        </p:nvSpPr>
        <p:spPr bwMode="auto">
          <a:xfrm>
            <a:off x="1865402" y="3835177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171030" y="4164753"/>
            <a:ext cx="5117108" cy="61031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7740440" y="260560"/>
            <a:ext cx="1524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214563" y="5661310"/>
            <a:ext cx="52847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35"/>
          <p:cNvCxnSpPr>
            <a:cxnSpLocks noChangeShapeType="1"/>
          </p:cNvCxnSpPr>
          <p:nvPr/>
        </p:nvCxnSpPr>
        <p:spPr bwMode="auto">
          <a:xfrm rot="5400000">
            <a:off x="3716180" y="3403290"/>
            <a:ext cx="5016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35"/>
          <p:cNvCxnSpPr>
            <a:cxnSpLocks noChangeShapeType="1"/>
          </p:cNvCxnSpPr>
          <p:nvPr/>
        </p:nvCxnSpPr>
        <p:spPr bwMode="auto">
          <a:xfrm rot="5400000">
            <a:off x="4733613" y="3412305"/>
            <a:ext cx="5016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5"/>
          <p:cNvCxnSpPr>
            <a:cxnSpLocks noChangeShapeType="1"/>
          </p:cNvCxnSpPr>
          <p:nvPr/>
        </p:nvCxnSpPr>
        <p:spPr bwMode="auto">
          <a:xfrm rot="5400000">
            <a:off x="5798120" y="3412843"/>
            <a:ext cx="5016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25"/>
          <p:cNvSpPr txBox="1">
            <a:spLocks noChangeArrowheads="1"/>
          </p:cNvSpPr>
          <p:nvPr/>
        </p:nvSpPr>
        <p:spPr bwMode="auto">
          <a:xfrm>
            <a:off x="1760849" y="5417976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2193408" y="5291978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TextBox 25"/>
          <p:cNvSpPr txBox="1">
            <a:spLocks noChangeArrowheads="1"/>
          </p:cNvSpPr>
          <p:nvPr/>
        </p:nvSpPr>
        <p:spPr bwMode="auto">
          <a:xfrm>
            <a:off x="1646432" y="4271416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Q1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6" name="直接连接符 35"/>
          <p:cNvCxnSpPr>
            <a:cxnSpLocks noChangeShapeType="1"/>
          </p:cNvCxnSpPr>
          <p:nvPr/>
        </p:nvCxnSpPr>
        <p:spPr bwMode="auto">
          <a:xfrm flipH="1">
            <a:off x="2928144" y="3403215"/>
            <a:ext cx="987" cy="246225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35"/>
          <p:cNvCxnSpPr>
            <a:cxnSpLocks noChangeShapeType="1"/>
          </p:cNvCxnSpPr>
          <p:nvPr/>
        </p:nvCxnSpPr>
        <p:spPr bwMode="auto">
          <a:xfrm flipH="1">
            <a:off x="3960554" y="3399730"/>
            <a:ext cx="795" cy="246574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35"/>
          <p:cNvCxnSpPr>
            <a:cxnSpLocks noChangeShapeType="1"/>
          </p:cNvCxnSpPr>
          <p:nvPr/>
        </p:nvCxnSpPr>
        <p:spPr bwMode="auto">
          <a:xfrm>
            <a:off x="4996912" y="3408745"/>
            <a:ext cx="32120" cy="245672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35"/>
          <p:cNvCxnSpPr>
            <a:cxnSpLocks noChangeShapeType="1"/>
          </p:cNvCxnSpPr>
          <p:nvPr/>
        </p:nvCxnSpPr>
        <p:spPr bwMode="auto">
          <a:xfrm flipH="1">
            <a:off x="6064595" y="3391933"/>
            <a:ext cx="1782" cy="247353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35"/>
          <p:cNvCxnSpPr>
            <a:cxnSpLocks noChangeShapeType="1"/>
          </p:cNvCxnSpPr>
          <p:nvPr/>
        </p:nvCxnSpPr>
        <p:spPr bwMode="auto">
          <a:xfrm flipH="1">
            <a:off x="3406716" y="3386403"/>
            <a:ext cx="987" cy="246225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35"/>
          <p:cNvCxnSpPr>
            <a:cxnSpLocks noChangeShapeType="1"/>
          </p:cNvCxnSpPr>
          <p:nvPr/>
        </p:nvCxnSpPr>
        <p:spPr bwMode="auto">
          <a:xfrm flipH="1">
            <a:off x="4455668" y="3390309"/>
            <a:ext cx="795" cy="246574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35"/>
          <p:cNvCxnSpPr>
            <a:cxnSpLocks noChangeShapeType="1"/>
          </p:cNvCxnSpPr>
          <p:nvPr/>
        </p:nvCxnSpPr>
        <p:spPr bwMode="auto">
          <a:xfrm>
            <a:off x="5510825" y="3391933"/>
            <a:ext cx="32120" cy="245672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35"/>
          <p:cNvCxnSpPr>
            <a:cxnSpLocks noChangeShapeType="1"/>
          </p:cNvCxnSpPr>
          <p:nvPr/>
        </p:nvCxnSpPr>
        <p:spPr bwMode="auto">
          <a:xfrm flipH="1">
            <a:off x="6578508" y="3375121"/>
            <a:ext cx="1782" cy="247353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5198097" y="5291978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73789"/>
              </p:ext>
            </p:extLst>
          </p:nvPr>
        </p:nvGraphicFramePr>
        <p:xfrm>
          <a:off x="1714500" y="0"/>
          <a:ext cx="5110162" cy="281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9" name="Picture" r:id="rId7" imgW="3209544" imgH="1840992" progId="Word.Picture.8">
                  <p:embed/>
                </p:oleObj>
              </mc:Choice>
              <mc:Fallback>
                <p:oleObj name="Picture" r:id="rId7" imgW="3209544" imgH="1840992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0"/>
                        <a:ext cx="5110162" cy="281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7239118" y="507954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=D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90762" y="449817"/>
            <a:ext cx="3381375" cy="1439863"/>
            <a:chOff x="2111" y="1344"/>
            <a:chExt cx="2130" cy="907"/>
          </a:xfrm>
        </p:grpSpPr>
        <p:sp>
          <p:nvSpPr>
            <p:cNvPr id="82" name="AutoShape 5"/>
            <p:cNvSpPr>
              <a:spLocks noChangeArrowheads="1"/>
            </p:cNvSpPr>
            <p:nvPr/>
          </p:nvSpPr>
          <p:spPr bwMode="auto">
            <a:xfrm>
              <a:off x="2111" y="1344"/>
              <a:ext cx="406" cy="43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83" name="AutoShape 6"/>
            <p:cNvSpPr>
              <a:spLocks noChangeArrowheads="1"/>
            </p:cNvSpPr>
            <p:nvPr/>
          </p:nvSpPr>
          <p:spPr bwMode="auto">
            <a:xfrm>
              <a:off x="2449" y="1797"/>
              <a:ext cx="476" cy="36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AutoShape 7"/>
            <p:cNvSpPr>
              <a:spLocks noChangeArrowheads="1"/>
            </p:cNvSpPr>
            <p:nvPr/>
          </p:nvSpPr>
          <p:spPr bwMode="auto">
            <a:xfrm>
              <a:off x="3515" y="1344"/>
              <a:ext cx="408" cy="43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AutoShape 8"/>
            <p:cNvSpPr>
              <a:spLocks noChangeArrowheads="1"/>
            </p:cNvSpPr>
            <p:nvPr/>
          </p:nvSpPr>
          <p:spPr bwMode="auto">
            <a:xfrm>
              <a:off x="3833" y="1810"/>
              <a:ext cx="408" cy="441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4"/>
              <p:cNvSpPr txBox="1">
                <a:spLocks noChangeArrowheads="1"/>
              </p:cNvSpPr>
              <p:nvPr/>
            </p:nvSpPr>
            <p:spPr bwMode="auto">
              <a:xfrm>
                <a:off x="7182877" y="204384"/>
                <a:ext cx="82426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Q	1=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  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𝑫</m:t>
                    </m:r>
                  </m:oMath>
                </a14:m>
                <a:endParaRPr kumimoji="0" lang="zh-CN" altLang="en-US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2877" y="204384"/>
                <a:ext cx="824265" cy="369332"/>
              </a:xfrm>
              <a:prstGeom prst="rect">
                <a:avLst/>
              </a:prstGeom>
              <a:blipFill>
                <a:blip r:embed="rId9"/>
                <a:stretch>
                  <a:fillRect l="-5882" t="-8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2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8" grpId="0"/>
      <p:bldP spid="28" grpId="0"/>
      <p:bldP spid="62" grpId="0"/>
      <p:bldP spid="63" grpId="0"/>
      <p:bldP spid="64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571472" y="142852"/>
            <a:ext cx="709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5.4.2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典型主从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触发器集成电路    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1476375" y="1268413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74HC/HCT74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触发器的逻辑图</a:t>
            </a:r>
          </a:p>
        </p:txBody>
      </p:sp>
      <p:graphicFrame>
        <p:nvGraphicFramePr>
          <p:cNvPr id="469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56433"/>
              </p:ext>
            </p:extLst>
          </p:nvPr>
        </p:nvGraphicFramePr>
        <p:xfrm>
          <a:off x="1225523" y="2044701"/>
          <a:ext cx="6516687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3" name="图片" r:id="rId3" imgW="4032729" imgH="2140251" progId="Word.Picture.8">
                  <p:embed/>
                </p:oleObj>
              </mc:Choice>
              <mc:Fallback>
                <p:oleObj name="图片" r:id="rId3" imgW="4032729" imgH="2140251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23" y="2044701"/>
                        <a:ext cx="6516687" cy="344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 flipH="1" flipV="1">
            <a:off x="2177197" y="3649529"/>
            <a:ext cx="18473" cy="36945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 flipV="1">
            <a:off x="2133430" y="3645030"/>
            <a:ext cx="758630" cy="379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 flipV="1">
            <a:off x="2765358" y="4018985"/>
            <a:ext cx="303107" cy="1934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13055" y="3464348"/>
                <a:ext cx="334289" cy="369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/>
                              <a:ea typeface="楷体_GB2312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55" y="3464348"/>
                <a:ext cx="334289" cy="369909"/>
              </a:xfrm>
              <a:prstGeom prst="rect">
                <a:avLst/>
              </a:prstGeom>
              <a:blipFill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980199" y="3835521"/>
            <a:ext cx="334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C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571604" y="1500174"/>
            <a:ext cx="6220737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锁存器和触发器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643042" y="2714620"/>
            <a:ext cx="6219134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5400" dirty="0" smtClean="0">
                <a:solidFill>
                  <a:srgbClr val="CC0000"/>
                </a:solidFill>
                <a:ea typeface="楷体_GB2312" pitchFamily="49" charset="-122"/>
              </a:rPr>
              <a:t>Latches and Flip-Flops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4625325" y="1260630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900" b="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74HC/HCT74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功能表</a:t>
            </a:r>
            <a:endParaRPr kumimoji="0" lang="zh-CN" altLang="en-US" dirty="0">
              <a:solidFill>
                <a:srgbClr val="FF00FF"/>
              </a:solidFill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1850" y="1800380"/>
            <a:ext cx="5454650" cy="3644900"/>
            <a:chOff x="1304" y="1616"/>
            <a:chExt cx="3436" cy="2296"/>
          </a:xfrm>
        </p:grpSpPr>
        <p:graphicFrame>
          <p:nvGraphicFramePr>
            <p:cNvPr id="431108" name="Object 4"/>
            <p:cNvGraphicFramePr>
              <a:graphicFrameLocks noChangeAspect="1"/>
            </p:cNvGraphicFramePr>
            <p:nvPr/>
          </p:nvGraphicFramePr>
          <p:xfrm>
            <a:off x="1633" y="3045"/>
            <a:ext cx="29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1" name="公式" r:id="rId3" imgW="215619" imgH="215619" progId="Equation.3">
                    <p:embed/>
                  </p:oleObj>
                </mc:Choice>
                <mc:Fallback>
                  <p:oleObj name="公式" r:id="rId3" imgW="215619" imgH="215619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045"/>
                          <a:ext cx="290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09" name="Object 5"/>
            <p:cNvGraphicFramePr>
              <a:graphicFrameLocks noChangeAspect="1"/>
            </p:cNvGraphicFramePr>
            <p:nvPr/>
          </p:nvGraphicFramePr>
          <p:xfrm>
            <a:off x="4309" y="1911"/>
            <a:ext cx="2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2" name="公式" r:id="rId5" imgW="177646" imgH="228402" progId="Equation.3">
                    <p:embed/>
                  </p:oleObj>
                </mc:Choice>
                <mc:Fallback>
                  <p:oleObj name="公式" r:id="rId5" imgW="177646" imgH="228402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911"/>
                          <a:ext cx="221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0" name="Object 6"/>
            <p:cNvGraphicFramePr>
              <a:graphicFrameLocks noChangeAspect="1"/>
            </p:cNvGraphicFramePr>
            <p:nvPr/>
          </p:nvGraphicFramePr>
          <p:xfrm>
            <a:off x="1629" y="1888"/>
            <a:ext cx="27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3" name="公式" r:id="rId7" imgW="215619" imgH="215619" progId="Equation.3">
                    <p:embed/>
                  </p:oleObj>
                </mc:Choice>
                <mc:Fallback>
                  <p:oleObj name="公式" r:id="rId7" imgW="215619" imgH="215619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1888"/>
                          <a:ext cx="276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1" name="Object 7"/>
            <p:cNvGraphicFramePr>
              <a:graphicFrameLocks noChangeAspect="1"/>
            </p:cNvGraphicFramePr>
            <p:nvPr/>
          </p:nvGraphicFramePr>
          <p:xfrm>
            <a:off x="2154" y="1911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4" name="公式" r:id="rId8" imgW="228501" imgH="215806" progId="Equation.3">
                    <p:embed/>
                  </p:oleObj>
                </mc:Choice>
                <mc:Fallback>
                  <p:oleObj name="公式" r:id="rId8" imgW="228501" imgH="215806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911"/>
                          <a:ext cx="2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2" name="Object 8"/>
            <p:cNvGraphicFramePr>
              <a:graphicFrameLocks noChangeAspect="1"/>
            </p:cNvGraphicFramePr>
            <p:nvPr/>
          </p:nvGraphicFramePr>
          <p:xfrm>
            <a:off x="4241" y="3064"/>
            <a:ext cx="45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5" name="公式" r:id="rId10" imgW="317225" imgH="253780" progId="Equation.3">
                    <p:embed/>
                  </p:oleObj>
                </mc:Choice>
                <mc:Fallback>
                  <p:oleObj name="公式" r:id="rId10" imgW="317225" imgH="25378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064"/>
                          <a:ext cx="453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4171" y="3625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3632" y="3625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3092" y="3625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2553" y="3625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2059" y="3625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1474" y="3625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4171" y="3338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3632" y="3338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21" name="Rectangle 17"/>
            <p:cNvSpPr>
              <a:spLocks noChangeArrowheads="1"/>
            </p:cNvSpPr>
            <p:nvPr/>
          </p:nvSpPr>
          <p:spPr bwMode="auto">
            <a:xfrm>
              <a:off x="3092" y="3338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22" name="Rectangle 18"/>
            <p:cNvSpPr>
              <a:spLocks noChangeArrowheads="1"/>
            </p:cNvSpPr>
            <p:nvPr/>
          </p:nvSpPr>
          <p:spPr bwMode="auto">
            <a:xfrm>
              <a:off x="2553" y="3338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2059" y="3338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1474" y="3338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4171" y="3051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3632" y="3051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i="1" baseline="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aseline="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+1</a:t>
              </a:r>
              <a:endPara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3092" y="3051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31128" name="Rectangle 24"/>
            <p:cNvSpPr>
              <a:spLocks noChangeArrowheads="1"/>
            </p:cNvSpPr>
            <p:nvPr/>
          </p:nvSpPr>
          <p:spPr bwMode="auto">
            <a:xfrm>
              <a:off x="2553" y="3051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431129" name="Rectangle 25"/>
            <p:cNvSpPr>
              <a:spLocks noChangeArrowheads="1"/>
            </p:cNvSpPr>
            <p:nvPr/>
          </p:nvSpPr>
          <p:spPr bwMode="auto">
            <a:xfrm>
              <a:off x="2059" y="3051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30" name="Rectangle 26"/>
            <p:cNvSpPr>
              <a:spLocks noChangeArrowheads="1"/>
            </p:cNvSpPr>
            <p:nvPr/>
          </p:nvSpPr>
          <p:spPr bwMode="auto">
            <a:xfrm>
              <a:off x="1474" y="3051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31" name="Rectangle 27"/>
            <p:cNvSpPr>
              <a:spLocks noChangeArrowheads="1"/>
            </p:cNvSpPr>
            <p:nvPr/>
          </p:nvSpPr>
          <p:spPr bwMode="auto">
            <a:xfrm>
              <a:off x="4171" y="2764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32" name="Rectangle 28"/>
            <p:cNvSpPr>
              <a:spLocks noChangeArrowheads="1"/>
            </p:cNvSpPr>
            <p:nvPr/>
          </p:nvSpPr>
          <p:spPr bwMode="auto">
            <a:xfrm>
              <a:off x="3632" y="2764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33" name="Rectangle 29"/>
            <p:cNvSpPr>
              <a:spLocks noChangeArrowheads="1"/>
            </p:cNvSpPr>
            <p:nvPr/>
          </p:nvSpPr>
          <p:spPr bwMode="auto">
            <a:xfrm>
              <a:off x="3092" y="2764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34" name="Rectangle 30"/>
            <p:cNvSpPr>
              <a:spLocks noChangeArrowheads="1"/>
            </p:cNvSpPr>
            <p:nvPr/>
          </p:nvSpPr>
          <p:spPr bwMode="auto">
            <a:xfrm>
              <a:off x="2553" y="2764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35" name="Rectangle 31"/>
            <p:cNvSpPr>
              <a:spLocks noChangeArrowheads="1"/>
            </p:cNvSpPr>
            <p:nvPr/>
          </p:nvSpPr>
          <p:spPr bwMode="auto">
            <a:xfrm>
              <a:off x="2059" y="2764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36" name="Rectangle 32"/>
            <p:cNvSpPr>
              <a:spLocks noChangeArrowheads="1"/>
            </p:cNvSpPr>
            <p:nvPr/>
          </p:nvSpPr>
          <p:spPr bwMode="auto">
            <a:xfrm>
              <a:off x="1474" y="2764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37" name="Rectangle 33"/>
            <p:cNvSpPr>
              <a:spLocks noChangeArrowheads="1"/>
            </p:cNvSpPr>
            <p:nvPr/>
          </p:nvSpPr>
          <p:spPr bwMode="auto">
            <a:xfrm>
              <a:off x="4171" y="2477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38" name="Rectangle 34"/>
            <p:cNvSpPr>
              <a:spLocks noChangeArrowheads="1"/>
            </p:cNvSpPr>
            <p:nvPr/>
          </p:nvSpPr>
          <p:spPr bwMode="auto">
            <a:xfrm>
              <a:off x="3632" y="2477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39" name="Rectangle 35"/>
            <p:cNvSpPr>
              <a:spLocks noChangeArrowheads="1"/>
            </p:cNvSpPr>
            <p:nvPr/>
          </p:nvSpPr>
          <p:spPr bwMode="auto">
            <a:xfrm>
              <a:off x="3092" y="2477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40" name="Rectangle 36"/>
            <p:cNvSpPr>
              <a:spLocks noChangeArrowheads="1"/>
            </p:cNvSpPr>
            <p:nvPr/>
          </p:nvSpPr>
          <p:spPr bwMode="auto">
            <a:xfrm>
              <a:off x="2553" y="2477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41" name="Rectangle 37"/>
            <p:cNvSpPr>
              <a:spLocks noChangeArrowheads="1"/>
            </p:cNvSpPr>
            <p:nvPr/>
          </p:nvSpPr>
          <p:spPr bwMode="auto">
            <a:xfrm>
              <a:off x="2059" y="2477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42" name="Rectangle 38"/>
            <p:cNvSpPr>
              <a:spLocks noChangeArrowheads="1"/>
            </p:cNvSpPr>
            <p:nvPr/>
          </p:nvSpPr>
          <p:spPr bwMode="auto">
            <a:xfrm>
              <a:off x="1474" y="2477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43" name="Rectangle 39"/>
            <p:cNvSpPr>
              <a:spLocks noChangeArrowheads="1"/>
            </p:cNvSpPr>
            <p:nvPr/>
          </p:nvSpPr>
          <p:spPr bwMode="auto">
            <a:xfrm>
              <a:off x="4171" y="2190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44" name="Rectangle 40"/>
            <p:cNvSpPr>
              <a:spLocks noChangeArrowheads="1"/>
            </p:cNvSpPr>
            <p:nvPr/>
          </p:nvSpPr>
          <p:spPr bwMode="auto">
            <a:xfrm>
              <a:off x="3632" y="2190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45" name="Rectangle 41"/>
            <p:cNvSpPr>
              <a:spLocks noChangeArrowheads="1"/>
            </p:cNvSpPr>
            <p:nvPr/>
          </p:nvSpPr>
          <p:spPr bwMode="auto">
            <a:xfrm>
              <a:off x="3092" y="2190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46" name="Rectangle 42"/>
            <p:cNvSpPr>
              <a:spLocks noChangeArrowheads="1"/>
            </p:cNvSpPr>
            <p:nvPr/>
          </p:nvSpPr>
          <p:spPr bwMode="auto">
            <a:xfrm>
              <a:off x="2553" y="2190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431147" name="Rectangle 43"/>
            <p:cNvSpPr>
              <a:spLocks noChangeArrowheads="1"/>
            </p:cNvSpPr>
            <p:nvPr/>
          </p:nvSpPr>
          <p:spPr bwMode="auto">
            <a:xfrm>
              <a:off x="2059" y="2190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1148" name="Rectangle 44"/>
            <p:cNvSpPr>
              <a:spLocks noChangeArrowheads="1"/>
            </p:cNvSpPr>
            <p:nvPr/>
          </p:nvSpPr>
          <p:spPr bwMode="auto">
            <a:xfrm>
              <a:off x="1474" y="2190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31149" name="Rectangle 45"/>
            <p:cNvSpPr>
              <a:spLocks noChangeArrowheads="1"/>
            </p:cNvSpPr>
            <p:nvPr/>
          </p:nvSpPr>
          <p:spPr bwMode="auto">
            <a:xfrm>
              <a:off x="4171" y="1903"/>
              <a:ext cx="5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50" name="Rectangle 46"/>
            <p:cNvSpPr>
              <a:spLocks noChangeArrowheads="1"/>
            </p:cNvSpPr>
            <p:nvPr/>
          </p:nvSpPr>
          <p:spPr bwMode="auto">
            <a:xfrm>
              <a:off x="3632" y="1903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endPara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51" name="Rectangle 47"/>
            <p:cNvSpPr>
              <a:spLocks noChangeArrowheads="1"/>
            </p:cNvSpPr>
            <p:nvPr/>
          </p:nvSpPr>
          <p:spPr bwMode="auto">
            <a:xfrm>
              <a:off x="3092" y="1903"/>
              <a:ext cx="5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31152" name="Rectangle 48"/>
            <p:cNvSpPr>
              <a:spLocks noChangeArrowheads="1"/>
            </p:cNvSpPr>
            <p:nvPr/>
          </p:nvSpPr>
          <p:spPr bwMode="auto">
            <a:xfrm>
              <a:off x="2553" y="1903"/>
              <a:ext cx="5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431153" name="Rectangle 49"/>
            <p:cNvSpPr>
              <a:spLocks noChangeArrowheads="1"/>
            </p:cNvSpPr>
            <p:nvPr/>
          </p:nvSpPr>
          <p:spPr bwMode="auto">
            <a:xfrm>
              <a:off x="2059" y="1903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54" name="Rectangle 50"/>
            <p:cNvSpPr>
              <a:spLocks noChangeArrowheads="1"/>
            </p:cNvSpPr>
            <p:nvPr/>
          </p:nvSpPr>
          <p:spPr bwMode="auto">
            <a:xfrm>
              <a:off x="1474" y="1903"/>
              <a:ext cx="5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431155" name="Rectangle 51"/>
            <p:cNvSpPr>
              <a:spLocks noChangeArrowheads="1"/>
            </p:cNvSpPr>
            <p:nvPr/>
          </p:nvSpPr>
          <p:spPr bwMode="auto">
            <a:xfrm>
              <a:off x="3632" y="1616"/>
              <a:ext cx="11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>
                  <a:ea typeface="楷体_GB2312" pitchFamily="49" charset="-122"/>
                  <a:cs typeface="Times New Roman" panose="02020603050405020304" pitchFamily="18" charset="0"/>
                </a:rPr>
                <a:t>输  出</a:t>
              </a:r>
            </a:p>
          </p:txBody>
        </p:sp>
        <p:sp>
          <p:nvSpPr>
            <p:cNvPr id="431156" name="Rectangle 52"/>
            <p:cNvSpPr>
              <a:spLocks noChangeArrowheads="1"/>
            </p:cNvSpPr>
            <p:nvPr/>
          </p:nvSpPr>
          <p:spPr bwMode="auto">
            <a:xfrm>
              <a:off x="1474" y="1616"/>
              <a:ext cx="215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</a:p>
          </p:txBody>
        </p:sp>
        <p:sp>
          <p:nvSpPr>
            <p:cNvPr id="431157" name="Line 53"/>
            <p:cNvSpPr>
              <a:spLocks noChangeShapeType="1"/>
            </p:cNvSpPr>
            <p:nvPr/>
          </p:nvSpPr>
          <p:spPr bwMode="auto">
            <a:xfrm>
              <a:off x="1474" y="1616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8" name="Line 54"/>
            <p:cNvSpPr>
              <a:spLocks noChangeShapeType="1"/>
            </p:cNvSpPr>
            <p:nvPr/>
          </p:nvSpPr>
          <p:spPr bwMode="auto">
            <a:xfrm>
              <a:off x="1474" y="3912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9" name="Line 55"/>
            <p:cNvSpPr>
              <a:spLocks noChangeShapeType="1"/>
            </p:cNvSpPr>
            <p:nvPr/>
          </p:nvSpPr>
          <p:spPr bwMode="auto">
            <a:xfrm>
              <a:off x="1474" y="1616"/>
              <a:ext cx="0" cy="22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0" name="Line 56"/>
            <p:cNvSpPr>
              <a:spLocks noChangeShapeType="1"/>
            </p:cNvSpPr>
            <p:nvPr/>
          </p:nvSpPr>
          <p:spPr bwMode="auto">
            <a:xfrm>
              <a:off x="4740" y="1616"/>
              <a:ext cx="0" cy="22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1" name="Line 57"/>
            <p:cNvSpPr>
              <a:spLocks noChangeShapeType="1"/>
            </p:cNvSpPr>
            <p:nvPr/>
          </p:nvSpPr>
          <p:spPr bwMode="auto">
            <a:xfrm>
              <a:off x="1474" y="1903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2" name="Line 58"/>
            <p:cNvSpPr>
              <a:spLocks noChangeShapeType="1"/>
            </p:cNvSpPr>
            <p:nvPr/>
          </p:nvSpPr>
          <p:spPr bwMode="auto">
            <a:xfrm>
              <a:off x="3632" y="1616"/>
              <a:ext cx="0" cy="229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3" name="Line 59"/>
            <p:cNvSpPr>
              <a:spLocks noChangeShapeType="1"/>
            </p:cNvSpPr>
            <p:nvPr/>
          </p:nvSpPr>
          <p:spPr bwMode="auto">
            <a:xfrm>
              <a:off x="1474" y="2190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4" name="Line 60"/>
            <p:cNvSpPr>
              <a:spLocks noChangeShapeType="1"/>
            </p:cNvSpPr>
            <p:nvPr/>
          </p:nvSpPr>
          <p:spPr bwMode="auto">
            <a:xfrm>
              <a:off x="2059" y="1903"/>
              <a:ext cx="0" cy="200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5" name="Line 61"/>
            <p:cNvSpPr>
              <a:spLocks noChangeShapeType="1"/>
            </p:cNvSpPr>
            <p:nvPr/>
          </p:nvSpPr>
          <p:spPr bwMode="auto">
            <a:xfrm>
              <a:off x="2553" y="1903"/>
              <a:ext cx="0" cy="200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6" name="Line 62"/>
            <p:cNvSpPr>
              <a:spLocks noChangeShapeType="1"/>
            </p:cNvSpPr>
            <p:nvPr/>
          </p:nvSpPr>
          <p:spPr bwMode="auto">
            <a:xfrm>
              <a:off x="3092" y="1903"/>
              <a:ext cx="0" cy="200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7" name="Line 63"/>
            <p:cNvSpPr>
              <a:spLocks noChangeShapeType="1"/>
            </p:cNvSpPr>
            <p:nvPr/>
          </p:nvSpPr>
          <p:spPr bwMode="auto">
            <a:xfrm>
              <a:off x="4171" y="1903"/>
              <a:ext cx="0" cy="200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8" name="Line 64"/>
            <p:cNvSpPr>
              <a:spLocks noChangeShapeType="1"/>
            </p:cNvSpPr>
            <p:nvPr/>
          </p:nvSpPr>
          <p:spPr bwMode="auto">
            <a:xfrm>
              <a:off x="1474" y="2477"/>
              <a:ext cx="32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69" name="Line 65"/>
            <p:cNvSpPr>
              <a:spLocks noChangeShapeType="1"/>
            </p:cNvSpPr>
            <p:nvPr/>
          </p:nvSpPr>
          <p:spPr bwMode="auto">
            <a:xfrm>
              <a:off x="1474" y="2764"/>
              <a:ext cx="32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70" name="Line 66"/>
            <p:cNvSpPr>
              <a:spLocks noChangeShapeType="1"/>
            </p:cNvSpPr>
            <p:nvPr/>
          </p:nvSpPr>
          <p:spPr bwMode="auto">
            <a:xfrm>
              <a:off x="1474" y="3051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71" name="Line 67"/>
            <p:cNvSpPr>
              <a:spLocks noChangeShapeType="1"/>
            </p:cNvSpPr>
            <p:nvPr/>
          </p:nvSpPr>
          <p:spPr bwMode="auto">
            <a:xfrm>
              <a:off x="1474" y="3338"/>
              <a:ext cx="3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72" name="Line 68"/>
            <p:cNvSpPr>
              <a:spLocks noChangeShapeType="1"/>
            </p:cNvSpPr>
            <p:nvPr/>
          </p:nvSpPr>
          <p:spPr bwMode="auto">
            <a:xfrm>
              <a:off x="1474" y="3625"/>
              <a:ext cx="32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1173" name="Object 69"/>
            <p:cNvGraphicFramePr>
              <a:graphicFrameLocks noChangeAspect="1"/>
            </p:cNvGraphicFramePr>
            <p:nvPr/>
          </p:nvGraphicFramePr>
          <p:xfrm>
            <a:off x="2200" y="3048"/>
            <a:ext cx="27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6" name="公式" r:id="rId12" imgW="228501" imgH="215806" progId="Equation.3">
                    <p:embed/>
                  </p:oleObj>
                </mc:Choice>
                <mc:Fallback>
                  <p:oleObj name="公式" r:id="rId12" imgW="228501" imgH="215806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048"/>
                          <a:ext cx="272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74" name="Rectangle 70"/>
            <p:cNvSpPr>
              <a:spLocks noChangeArrowheads="1"/>
            </p:cNvSpPr>
            <p:nvPr/>
          </p:nvSpPr>
          <p:spPr bwMode="auto">
            <a:xfrm>
              <a:off x="1304" y="1997"/>
              <a:ext cx="27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1175" name="Rectangle 71"/>
            <p:cNvSpPr>
              <a:spLocks noChangeArrowheads="1"/>
            </p:cNvSpPr>
            <p:nvPr/>
          </p:nvSpPr>
          <p:spPr bwMode="auto">
            <a:xfrm>
              <a:off x="1304" y="1997"/>
              <a:ext cx="27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11460" y="1600862"/>
            <a:ext cx="2592388" cy="3180970"/>
            <a:chOff x="136" y="1053"/>
            <a:chExt cx="2041" cy="2150"/>
          </a:xfrm>
        </p:grpSpPr>
        <p:graphicFrame>
          <p:nvGraphicFramePr>
            <p:cNvPr id="43117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79375"/>
                </p:ext>
              </p:extLst>
            </p:nvPr>
          </p:nvGraphicFramePr>
          <p:xfrm>
            <a:off x="136" y="1053"/>
            <a:ext cx="2041" cy="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27" name="图片" r:id="rId13" imgW="1524000" imgH="1335024" progId="Word.Picture.8">
                    <p:embed/>
                  </p:oleObj>
                </mc:Choice>
                <mc:Fallback>
                  <p:oleObj name="图片" r:id="rId13" imgW="1524000" imgH="1335024" progId="Word.Picture.8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1053"/>
                          <a:ext cx="2041" cy="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78" name="Rectangle 74"/>
            <p:cNvSpPr>
              <a:spLocks noChangeArrowheads="1"/>
            </p:cNvSpPr>
            <p:nvPr/>
          </p:nvSpPr>
          <p:spPr bwMode="auto">
            <a:xfrm>
              <a:off x="385" y="2921"/>
              <a:ext cx="1588" cy="2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国标逻辑符号</a:t>
              </a:r>
            </a:p>
          </p:txBody>
        </p:sp>
      </p:grp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1285852" y="214290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74HC/HCT74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的逻辑符号和功能表</a:t>
            </a:r>
          </a:p>
        </p:txBody>
      </p:sp>
      <p:sp>
        <p:nvSpPr>
          <p:cNvPr id="431184" name="Line 80"/>
          <p:cNvSpPr>
            <a:spLocks noChangeShapeType="1"/>
          </p:cNvSpPr>
          <p:nvPr/>
        </p:nvSpPr>
        <p:spPr bwMode="auto">
          <a:xfrm>
            <a:off x="3688700" y="4033992"/>
            <a:ext cx="5292725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484331" y="5758314"/>
            <a:ext cx="767000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具有直接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、直接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，正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边沿触发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功能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触发器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/>
      <p:bldP spid="4311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3563938" y="2636838"/>
          <a:ext cx="4357687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0" name="图片" r:id="rId4" imgW="2478024" imgH="1783080" progId="Word.Picture.8">
                  <p:embed/>
                </p:oleObj>
              </mc:Choice>
              <mc:Fallback>
                <p:oleObj name="图片" r:id="rId4" imgW="2478024" imgH="178308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4357687" cy="324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928662" y="58143"/>
            <a:ext cx="6974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5.4.3 </a:t>
            </a:r>
            <a:r>
              <a:rPr lang="en-US" altLang="zh-CN" sz="3200" dirty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主从</a:t>
            </a:r>
            <a:r>
              <a:rPr lang="en-US" altLang="zh-CN" sz="32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D</a:t>
            </a:r>
            <a:r>
              <a:rPr lang="zh-CN" altLang="en-US" sz="32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触发器</a:t>
            </a:r>
            <a:r>
              <a:rPr lang="zh-CN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3200" dirty="0" smtClean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动态特性</a:t>
            </a:r>
            <a:r>
              <a:rPr lang="en-US" altLang="zh-CN" sz="3200" dirty="0" smtClean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(</a:t>
            </a:r>
            <a:r>
              <a:rPr lang="zh-CN" altLang="en-US" sz="3200" dirty="0" smtClean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了解</a:t>
            </a:r>
            <a:r>
              <a:rPr lang="en-US" altLang="zh-CN" sz="3200" dirty="0" smtClean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)</a:t>
            </a:r>
            <a:endParaRPr lang="zh-CN" altLang="en-US" sz="3200" dirty="0">
              <a:solidFill>
                <a:schemeClr val="accent2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250825" y="3284538"/>
          <a:ext cx="25574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1" name="图片" r:id="rId6" imgW="1500710" imgH="677446" progId="Word.Picture.8">
                  <p:embed/>
                </p:oleObj>
              </mc:Choice>
              <mc:Fallback>
                <p:oleObj name="图片" r:id="rId6" imgW="1500710" imgH="677446" progId="Word.Picture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84538"/>
                        <a:ext cx="2557463" cy="1438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95288" y="1264077"/>
            <a:ext cx="8537915" cy="8309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动态特性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反映其触发器对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输入信号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时钟信号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间的时间要求，</a:t>
            </a:r>
          </a:p>
          <a:p>
            <a:pPr algn="l"/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以及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输出状态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对时钟信号响应的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延迟时间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。 </a:t>
            </a:r>
          </a:p>
        </p:txBody>
      </p:sp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2124075" y="2708275"/>
            <a:ext cx="1619250" cy="449263"/>
          </a:xfrm>
          <a:prstGeom prst="wedgeRoundRectCallout">
            <a:avLst>
              <a:gd name="adj1" fmla="val 88139"/>
              <a:gd name="adj2" fmla="val 112190"/>
              <a:gd name="adj3" fmla="val 16667"/>
            </a:avLst>
          </a:prstGeom>
          <a:solidFill>
            <a:schemeClr val="bg1"/>
          </a:solidFill>
          <a:ln w="2857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建立时间</a:t>
            </a:r>
          </a:p>
        </p:txBody>
      </p:sp>
      <p:sp>
        <p:nvSpPr>
          <p:cNvPr id="439303" name="AutoShape 7"/>
          <p:cNvSpPr>
            <a:spLocks noChangeArrowheads="1"/>
          </p:cNvSpPr>
          <p:nvPr/>
        </p:nvSpPr>
        <p:spPr bwMode="auto">
          <a:xfrm>
            <a:off x="5867400" y="2024063"/>
            <a:ext cx="1619250" cy="449262"/>
          </a:xfrm>
          <a:prstGeom prst="wedgeRoundRectCallout">
            <a:avLst>
              <a:gd name="adj1" fmla="val -85491"/>
              <a:gd name="adj2" fmla="val 184278"/>
              <a:gd name="adj3" fmla="val 16667"/>
            </a:avLst>
          </a:prstGeom>
          <a:solidFill>
            <a:schemeClr val="bg1"/>
          </a:solidFill>
          <a:ln w="2857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保持时间</a:t>
            </a: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6877050" y="2492375"/>
            <a:ext cx="1619250" cy="449263"/>
          </a:xfrm>
          <a:prstGeom prst="wedgeRoundRectCallout">
            <a:avLst>
              <a:gd name="adj1" fmla="val -147352"/>
              <a:gd name="adj2" fmla="val 210778"/>
              <a:gd name="adj3" fmla="val 16667"/>
            </a:avLst>
          </a:prstGeom>
          <a:solidFill>
            <a:schemeClr val="bg1"/>
          </a:solidFill>
          <a:ln w="2857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脉冲宽度</a:t>
            </a:r>
          </a:p>
        </p:txBody>
      </p:sp>
      <p:sp>
        <p:nvSpPr>
          <p:cNvPr id="439305" name="AutoShape 9"/>
          <p:cNvSpPr>
            <a:spLocks noChangeArrowheads="1"/>
          </p:cNvSpPr>
          <p:nvPr/>
        </p:nvSpPr>
        <p:spPr bwMode="auto">
          <a:xfrm>
            <a:off x="1835150" y="5300663"/>
            <a:ext cx="1978025" cy="449262"/>
          </a:xfrm>
          <a:prstGeom prst="wedgeRoundRectCallout">
            <a:avLst>
              <a:gd name="adj1" fmla="val 100319"/>
              <a:gd name="adj2" fmla="val -17491"/>
              <a:gd name="adj3" fmla="val 16667"/>
            </a:avLst>
          </a:prstGeom>
          <a:solidFill>
            <a:schemeClr val="bg1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传输延时时间</a:t>
            </a:r>
          </a:p>
        </p:txBody>
      </p:sp>
      <p:sp>
        <p:nvSpPr>
          <p:cNvPr id="439306" name="AutoShape 10"/>
          <p:cNvSpPr>
            <a:spLocks noChangeArrowheads="1"/>
          </p:cNvSpPr>
          <p:nvPr/>
        </p:nvSpPr>
        <p:spPr bwMode="auto">
          <a:xfrm>
            <a:off x="4284663" y="5805488"/>
            <a:ext cx="2232025" cy="449262"/>
          </a:xfrm>
          <a:prstGeom prst="wedgeRoundRectCallout">
            <a:avLst>
              <a:gd name="adj1" fmla="val 60454"/>
              <a:gd name="adj2" fmla="val -112546"/>
              <a:gd name="adj3" fmla="val 16667"/>
            </a:avLst>
          </a:prstGeom>
          <a:solidFill>
            <a:schemeClr val="bg1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传输延时时间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nimBg="1"/>
      <p:bldP spid="439302" grpId="0" animBg="1"/>
      <p:bldP spid="439303" grpId="0" animBg="1"/>
      <p:bldP spid="439304" grpId="0" animBg="1"/>
      <p:bldP spid="439305" grpId="0" animBg="1"/>
      <p:bldP spid="4393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6" name="Object 2"/>
          <p:cNvGraphicFramePr>
            <a:graphicFrameLocks noChangeAspect="1"/>
          </p:cNvGraphicFramePr>
          <p:nvPr/>
        </p:nvGraphicFramePr>
        <p:xfrm>
          <a:off x="-3333750" y="4414838"/>
          <a:ext cx="1333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5"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3750" y="4414838"/>
                        <a:ext cx="1333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468313" y="2422525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保持时间</a:t>
            </a:r>
            <a:r>
              <a:rPr kumimoji="0"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aseline="-30000" dirty="0" err="1"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：保证</a:t>
            </a:r>
            <a:r>
              <a:rPr kumimoji="0" lang="en-US" altLang="zh-CN" i="1" dirty="0"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状态可靠地传送到</a:t>
            </a:r>
            <a:r>
              <a:rPr kumimoji="0" lang="en-US" altLang="zh-CN" i="1" dirty="0">
                <a:ea typeface="楷体_GB2312" pitchFamily="49" charset="-122"/>
                <a:cs typeface="Times New Roman" panose="02020603050405020304" pitchFamily="18" charset="0"/>
              </a:rPr>
              <a:t>Q</a:t>
            </a:r>
            <a:endParaRPr kumimoji="0"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684213" y="1341438"/>
            <a:ext cx="8316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建立时间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</a:rPr>
              <a:t>SU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aseline="-250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保证与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相关的电路建立起稳定的状态，使触发器状态</a:t>
            </a:r>
            <a:r>
              <a:rPr lang="zh-CN" altLang="en-US" sz="2400" dirty="0">
                <a:latin typeface="Tahoma" panose="020B0604030504040204" pitchFamily="34" charset="0"/>
                <a:ea typeface="楷体_GB2312" pitchFamily="49" charset="-122"/>
              </a:rPr>
              <a:t>得到正确的转换。</a:t>
            </a:r>
            <a:endParaRPr lang="zh-CN" altLang="en-US" sz="2400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465138" y="4799439"/>
            <a:ext cx="8785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最高触发频率</a:t>
            </a:r>
            <a:r>
              <a:rPr kumimoji="0"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baseline="-30000" dirty="0" err="1">
                <a:ea typeface="楷体_GB2312" pitchFamily="49" charset="-122"/>
                <a:cs typeface="Times New Roman" panose="02020603050405020304" pitchFamily="18" charset="0"/>
              </a:rPr>
              <a:t>cmax</a:t>
            </a:r>
            <a:r>
              <a:rPr kumimoji="0" lang="en-US" altLang="zh-CN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：触发器内部都要完成一系列动作，需要一定的时间延迟，所以对于</a:t>
            </a:r>
            <a:r>
              <a:rPr kumimoji="0" lang="en-US" altLang="zh-CN" i="1" dirty="0"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最高工作频率有一个限制。</a:t>
            </a: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539750" y="3213100"/>
            <a:ext cx="686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触发脉冲宽度</a:t>
            </a:r>
            <a:r>
              <a:rPr kumimoji="0"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aseline="-30000" dirty="0" err="1"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kumimoji="0" lang="en-US" altLang="zh-CN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：保证内部各门正确翻转。</a:t>
            </a:r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466725" y="3929489"/>
            <a:ext cx="8928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传输延迟时间</a:t>
            </a:r>
            <a:r>
              <a:rPr kumimoji="0"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aseline="-30000" dirty="0" err="1">
                <a:ea typeface="楷体_GB2312" pitchFamily="49" charset="-122"/>
                <a:cs typeface="Times New Roman" panose="02020603050405020304" pitchFamily="18" charset="0"/>
              </a:rPr>
              <a:t>PLH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i="1" dirty="0" err="1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aseline="-30000" dirty="0" err="1">
                <a:ea typeface="楷体_GB2312" pitchFamily="49" charset="-122"/>
                <a:cs typeface="Times New Roman" panose="02020603050405020304" pitchFamily="18" charset="0"/>
              </a:rPr>
              <a:t>PHL</a:t>
            </a:r>
            <a:r>
              <a:rPr kumimoji="0" lang="en-US" altLang="zh-CN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：时钟脉冲</a:t>
            </a:r>
            <a:r>
              <a:rPr kumimoji="0" lang="en-US" altLang="zh-CN" i="1" dirty="0"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dirty="0">
                <a:ea typeface="楷体_GB2312" pitchFamily="49" charset="-122"/>
                <a:cs typeface="Times New Roman" panose="02020603050405020304" pitchFamily="18" charset="0"/>
              </a:rPr>
              <a:t>上升沿至输出端新状态稳定建立起来的时间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48" grpId="0"/>
      <p:bldP spid="441350" grpId="0"/>
      <p:bldP spid="4413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411700" y="1938361"/>
            <a:ext cx="2419612" cy="4443049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642910" y="0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5.4.4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其他电路结构的触发器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428596" y="1142984"/>
            <a:ext cx="550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维持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阻塞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788510" y="3005933"/>
            <a:ext cx="1835718" cy="222331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2843760" y="2058196"/>
            <a:ext cx="1771651" cy="194706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843760" y="4149100"/>
            <a:ext cx="1872260" cy="20288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638" y="2805114"/>
            <a:ext cx="1712912" cy="2424115"/>
            <a:chOff x="523" y="1026"/>
            <a:chExt cx="1079" cy="1527"/>
          </a:xfrm>
        </p:grpSpPr>
        <p:sp>
          <p:nvSpPr>
            <p:cNvPr id="433165" name="AutoShape 13"/>
            <p:cNvSpPr>
              <a:spLocks noChangeArrowheads="1"/>
            </p:cNvSpPr>
            <p:nvPr/>
          </p:nvSpPr>
          <p:spPr bwMode="auto">
            <a:xfrm>
              <a:off x="523" y="1026"/>
              <a:ext cx="1079" cy="279"/>
            </a:xfrm>
            <a:prstGeom prst="wedgeRoundRectCallout">
              <a:avLst>
                <a:gd name="adj1" fmla="val 62650"/>
                <a:gd name="adj2" fmla="val 205282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时钟</a:t>
              </a: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CP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信号</a:t>
              </a:r>
            </a:p>
          </p:txBody>
        </p:sp>
        <p:sp>
          <p:nvSpPr>
            <p:cNvPr id="433166" name="AutoShape 14"/>
            <p:cNvSpPr>
              <a:spLocks noChangeArrowheads="1"/>
            </p:cNvSpPr>
            <p:nvPr/>
          </p:nvSpPr>
          <p:spPr bwMode="auto">
            <a:xfrm>
              <a:off x="523" y="2231"/>
              <a:ext cx="1044" cy="322"/>
            </a:xfrm>
            <a:prstGeom prst="wedgeRoundRectCallout">
              <a:avLst>
                <a:gd name="adj1" fmla="val 64133"/>
                <a:gd name="adj2" fmla="val 123996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输入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948488" y="1720852"/>
            <a:ext cx="2182051" cy="1285081"/>
            <a:chOff x="4430" y="1288"/>
            <a:chExt cx="1406" cy="579"/>
          </a:xfrm>
        </p:grpSpPr>
        <p:sp>
          <p:nvSpPr>
            <p:cNvPr id="433168" name="AutoShape 16"/>
            <p:cNvSpPr>
              <a:spLocks noChangeArrowheads="1"/>
            </p:cNvSpPr>
            <p:nvPr/>
          </p:nvSpPr>
          <p:spPr bwMode="auto">
            <a:xfrm>
              <a:off x="4430" y="1288"/>
              <a:ext cx="1406" cy="579"/>
            </a:xfrm>
            <a:prstGeom prst="wedgeRoundRectCallout">
              <a:avLst>
                <a:gd name="adj1" fmla="val -96019"/>
                <a:gd name="adj2" fmla="val 78319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根据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确定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触发器的状态 </a:t>
              </a:r>
            </a:p>
          </p:txBody>
        </p:sp>
        <p:graphicFrame>
          <p:nvGraphicFramePr>
            <p:cNvPr id="433169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5132" y="1408"/>
            <a:ext cx="21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700" name="公式" r:id="rId3" imgW="215806" imgH="279279" progId="Equation.3">
                    <p:embed/>
                  </p:oleObj>
                </mc:Choice>
                <mc:Fallback>
                  <p:oleObj name="公式" r:id="rId3" imgW="215806" imgH="27927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" y="1408"/>
                          <a:ext cx="21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3170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949" y="1386"/>
            <a:ext cx="19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701" name="公式" r:id="rId5" imgW="139579" imgH="215713" progId="Equation.3">
                    <p:embed/>
                  </p:oleObj>
                </mc:Choice>
                <mc:Fallback>
                  <p:oleObj name="公式" r:id="rId5" imgW="139579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1386"/>
                          <a:ext cx="193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3171" name="Rectangle 19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3172" name="Object 20"/>
          <p:cNvGraphicFramePr>
            <a:graphicFrameLocks noChangeAspect="1"/>
          </p:cNvGraphicFramePr>
          <p:nvPr>
            <p:extLst/>
          </p:nvPr>
        </p:nvGraphicFramePr>
        <p:xfrm>
          <a:off x="1991218" y="1938361"/>
          <a:ext cx="4554538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02" name="Picture" r:id="rId7" imgW="2247900" imgH="2060448" progId="Word.Picture.8">
                  <p:embed/>
                </p:oleObj>
              </mc:Choice>
              <mc:Fallback>
                <p:oleObj name="Picture" r:id="rId7" imgW="2247900" imgH="2060448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218" y="1938361"/>
                        <a:ext cx="4554538" cy="417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9"/>
          <p:cNvSpPr>
            <a:spLocks noChangeArrowheads="1"/>
          </p:cNvSpPr>
          <p:nvPr/>
        </p:nvSpPr>
        <p:spPr bwMode="auto">
          <a:xfrm>
            <a:off x="5263372" y="5580881"/>
            <a:ext cx="3452813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个基本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锁存器组成</a:t>
            </a:r>
          </a:p>
        </p:txBody>
      </p:sp>
    </p:spTree>
    <p:extLst>
      <p:ext uri="{BB962C8B-B14F-4D97-AF65-F5344CB8AC3E}">
        <p14:creationId xmlns:p14="http://schemas.microsoft.com/office/powerpoint/2010/main" val="217318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3155" grpId="0"/>
      <p:bldP spid="433160" grpId="0" animBg="1"/>
      <p:bldP spid="433161" grpId="0" animBg="1"/>
      <p:bldP spid="433162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42" name="矩形 434241"/>
          <p:cNvSpPr/>
          <p:nvPr/>
        </p:nvSpPr>
        <p:spPr bwMode="auto">
          <a:xfrm>
            <a:off x="2920015" y="28315"/>
            <a:ext cx="6240147" cy="525673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5420" y="3401558"/>
            <a:ext cx="2376330" cy="705498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4266" name="Rectangle 90"/>
          <p:cNvSpPr>
            <a:spLocks noChangeArrowheads="1"/>
          </p:cNvSpPr>
          <p:nvPr/>
        </p:nvSpPr>
        <p:spPr bwMode="auto">
          <a:xfrm>
            <a:off x="3003550" y="65913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4297" name="Rectangle 121"/>
          <p:cNvSpPr>
            <a:spLocks noChangeArrowheads="1"/>
          </p:cNvSpPr>
          <p:nvPr/>
        </p:nvSpPr>
        <p:spPr bwMode="auto">
          <a:xfrm>
            <a:off x="827088" y="1198563"/>
            <a:ext cx="119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= 0</a:t>
            </a:r>
          </a:p>
        </p:txBody>
      </p:sp>
      <p:sp>
        <p:nvSpPr>
          <p:cNvPr id="434315" name="Rectangle 139"/>
          <p:cNvSpPr>
            <a:spLocks noChangeArrowheads="1"/>
          </p:cNvSpPr>
          <p:nvPr/>
        </p:nvSpPr>
        <p:spPr bwMode="auto">
          <a:xfrm>
            <a:off x="357158" y="28556"/>
            <a:ext cx="23288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工作原理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4317" name="Text Box 141"/>
          <p:cNvSpPr txBox="1">
            <a:spLocks noChangeArrowheads="1"/>
          </p:cNvSpPr>
          <p:nvPr/>
        </p:nvSpPr>
        <p:spPr bwMode="auto">
          <a:xfrm>
            <a:off x="773906" y="2710582"/>
            <a:ext cx="16922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4318" name="Rectangle 142"/>
          <p:cNvSpPr>
            <a:spLocks noChangeArrowheads="1"/>
          </p:cNvSpPr>
          <p:nvPr/>
        </p:nvSpPr>
        <p:spPr bwMode="auto">
          <a:xfrm>
            <a:off x="395420" y="5690227"/>
            <a:ext cx="553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信号进入触发器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为状态刷新作好准备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615950" y="1904061"/>
            <a:ext cx="2246313" cy="457200"/>
            <a:chOff x="4218" y="1366"/>
            <a:chExt cx="1415" cy="288"/>
          </a:xfrm>
        </p:grpSpPr>
        <p:sp>
          <p:nvSpPr>
            <p:cNvPr id="434320" name="Rectangle 144"/>
            <p:cNvSpPr>
              <a:spLocks noChangeArrowheads="1"/>
            </p:cNvSpPr>
            <p:nvPr/>
          </p:nvSpPr>
          <p:spPr bwMode="auto">
            <a:xfrm>
              <a:off x="4898" y="1366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grpSp>
          <p:nvGrpSpPr>
            <p:cNvPr id="4" name="Group 145"/>
            <p:cNvGrpSpPr>
              <a:grpSpLocks/>
            </p:cNvGrpSpPr>
            <p:nvPr/>
          </p:nvGrpSpPr>
          <p:grpSpPr bwMode="auto">
            <a:xfrm>
              <a:off x="4218" y="1366"/>
              <a:ext cx="735" cy="288"/>
              <a:chOff x="4422" y="2341"/>
              <a:chExt cx="735" cy="288"/>
            </a:xfrm>
          </p:grpSpPr>
          <p:sp>
            <p:nvSpPr>
              <p:cNvPr id="434322" name="Rectangle 146"/>
              <p:cNvSpPr>
                <a:spLocks noChangeArrowheads="1"/>
              </p:cNvSpPr>
              <p:nvPr/>
            </p:nvSpPr>
            <p:spPr bwMode="auto">
              <a:xfrm>
                <a:off x="4422" y="2341"/>
                <a:ext cx="7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 D</a:t>
                </a:r>
              </a:p>
            </p:txBody>
          </p:sp>
          <p:sp>
            <p:nvSpPr>
              <p:cNvPr id="434323" name="Line 147"/>
              <p:cNvSpPr>
                <a:spLocks noChangeShapeType="1"/>
              </p:cNvSpPr>
              <p:nvPr/>
            </p:nvSpPr>
            <p:spPr bwMode="auto">
              <a:xfrm>
                <a:off x="4853" y="2364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Group 148"/>
          <p:cNvGrpSpPr>
            <a:grpSpLocks/>
          </p:cNvGrpSpPr>
          <p:nvPr/>
        </p:nvGrpSpPr>
        <p:grpSpPr bwMode="auto">
          <a:xfrm>
            <a:off x="523875" y="3487232"/>
            <a:ext cx="2160588" cy="457200"/>
            <a:chOff x="4252" y="248"/>
            <a:chExt cx="1361" cy="288"/>
          </a:xfrm>
        </p:grpSpPr>
        <p:sp>
          <p:nvSpPr>
            <p:cNvPr id="434325" name="Rectangle 149"/>
            <p:cNvSpPr>
              <a:spLocks noChangeArrowheads="1"/>
            </p:cNvSpPr>
            <p:nvPr/>
          </p:nvSpPr>
          <p:spPr bwMode="auto">
            <a:xfrm>
              <a:off x="4252" y="248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信号存于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</a:p>
          </p:txBody>
        </p:sp>
        <p:sp>
          <p:nvSpPr>
            <p:cNvPr id="434326" name="Line 150"/>
            <p:cNvSpPr>
              <a:spLocks noChangeShapeType="1"/>
            </p:cNvSpPr>
            <p:nvPr/>
          </p:nvSpPr>
          <p:spPr bwMode="auto">
            <a:xfrm>
              <a:off x="4294" y="28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3" name="Object 154"/>
          <p:cNvGraphicFramePr>
            <a:graphicFrameLocks noChangeAspect="1"/>
          </p:cNvGraphicFramePr>
          <p:nvPr>
            <p:extLst/>
          </p:nvPr>
        </p:nvGraphicFramePr>
        <p:xfrm>
          <a:off x="3283021" y="175417"/>
          <a:ext cx="561657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12" name="Picture" r:id="rId3" imgW="2238756" imgH="1984248" progId="Word.Picture.8">
                  <p:embed/>
                </p:oleObj>
              </mc:Choice>
              <mc:Fallback>
                <p:oleObj name="Picture" r:id="rId3" imgW="2238756" imgH="1984248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021" y="175417"/>
                        <a:ext cx="5616575" cy="496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5857151" y="404813"/>
            <a:ext cx="468313" cy="468312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932620" y="4409692"/>
            <a:ext cx="508000" cy="488950"/>
            <a:chOff x="2172" y="3129"/>
            <a:chExt cx="161" cy="204"/>
          </a:xfrm>
        </p:grpSpPr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660290" y="1437769"/>
            <a:ext cx="387350" cy="396875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6552220" y="2969344"/>
            <a:ext cx="387350" cy="396875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35870" y="2145361"/>
            <a:ext cx="468312" cy="4318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27" name="AutoShape 246"/>
          <p:cNvSpPr>
            <a:spLocks noChangeArrowheads="1"/>
          </p:cNvSpPr>
          <p:nvPr/>
        </p:nvSpPr>
        <p:spPr bwMode="auto">
          <a:xfrm rot="10800000" flipH="1">
            <a:off x="5072677" y="570305"/>
            <a:ext cx="490352" cy="354815"/>
          </a:xfrm>
          <a:prstGeom prst="flowChartDelay">
            <a:avLst/>
          </a:prstGeom>
          <a:solidFill>
            <a:srgbClr val="00B0F0"/>
          </a:solidFill>
          <a:ln w="1651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AutoShape 246"/>
          <p:cNvSpPr>
            <a:spLocks noChangeArrowheads="1"/>
          </p:cNvSpPr>
          <p:nvPr/>
        </p:nvSpPr>
        <p:spPr bwMode="auto">
          <a:xfrm rot="10800000" flipH="1">
            <a:off x="5081053" y="4393168"/>
            <a:ext cx="490352" cy="354815"/>
          </a:xfrm>
          <a:prstGeom prst="flowChartDelay">
            <a:avLst/>
          </a:prstGeom>
          <a:solidFill>
            <a:srgbClr val="00B0F0"/>
          </a:solidFill>
          <a:ln w="1651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6091307" y="1183052"/>
            <a:ext cx="2866041" cy="286054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4453306" y="2799454"/>
            <a:ext cx="2101916" cy="23384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4348238" y="108384"/>
            <a:ext cx="2206984" cy="23384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62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3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3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4297" grpId="0"/>
      <p:bldP spid="434315" grpId="0"/>
      <p:bldP spid="434317" grpId="0" animBg="1"/>
      <p:bldP spid="434318" grpId="0" animBg="1"/>
      <p:bldP spid="21" grpId="0" animBg="1"/>
      <p:bldP spid="28" grpId="0" animBg="1"/>
      <p:bldP spid="29" grpId="0" animBg="1"/>
      <p:bldP spid="30" grpId="0" animBg="1"/>
      <p:bldP spid="27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339" name="Object 139"/>
          <p:cNvGraphicFramePr>
            <a:graphicFrameLocks noChangeAspect="1"/>
          </p:cNvGraphicFramePr>
          <p:nvPr>
            <p:extLst/>
          </p:nvPr>
        </p:nvGraphicFramePr>
        <p:xfrm>
          <a:off x="3527115" y="1698109"/>
          <a:ext cx="5136857" cy="453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42" name="Picture" r:id="rId3" imgW="2238756" imgH="1984248" progId="Word.Picture.8">
                  <p:embed/>
                </p:oleObj>
              </mc:Choice>
              <mc:Fallback>
                <p:oleObj name="Picture" r:id="rId3" imgW="2238756" imgH="1984248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115" y="1698109"/>
                        <a:ext cx="5136857" cy="4539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88" name="Rectangle 88"/>
          <p:cNvSpPr>
            <a:spLocks noChangeArrowheads="1"/>
          </p:cNvSpPr>
          <p:nvPr/>
        </p:nvSpPr>
        <p:spPr bwMode="auto">
          <a:xfrm>
            <a:off x="2884488" y="6823075"/>
            <a:ext cx="82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5289" name="Rectangle 89"/>
          <p:cNvSpPr>
            <a:spLocks noChangeArrowheads="1"/>
          </p:cNvSpPr>
          <p:nvPr/>
        </p:nvSpPr>
        <p:spPr bwMode="auto">
          <a:xfrm>
            <a:off x="3003550" y="66643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5320" name="Rectangle 120"/>
          <p:cNvSpPr>
            <a:spLocks noChangeArrowheads="1"/>
          </p:cNvSpPr>
          <p:nvPr/>
        </p:nvSpPr>
        <p:spPr bwMode="auto">
          <a:xfrm>
            <a:off x="500034" y="142852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跳变为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graphicFrame>
        <p:nvGraphicFramePr>
          <p:cNvPr id="435336" name="Object 136"/>
          <p:cNvGraphicFramePr>
            <a:graphicFrameLocks noChangeAspect="1"/>
          </p:cNvGraphicFramePr>
          <p:nvPr/>
        </p:nvGraphicFramePr>
        <p:xfrm>
          <a:off x="4427538" y="142852"/>
          <a:ext cx="16208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43" name="Equation" r:id="rId5" imgW="609600" imgH="228600" progId="Equation.3">
                  <p:embed/>
                </p:oleObj>
              </mc:Choice>
              <mc:Fallback>
                <p:oleObj name="Equation" r:id="rId5" imgW="6096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2852"/>
                        <a:ext cx="1620837" cy="5270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337" name="Rectangle 137"/>
          <p:cNvSpPr>
            <a:spLocks noChangeArrowheads="1"/>
          </p:cNvSpPr>
          <p:nvPr/>
        </p:nvSpPr>
        <p:spPr bwMode="auto">
          <a:xfrm>
            <a:off x="523016" y="1071546"/>
            <a:ext cx="67691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脉冲的上升沿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，触法器按此前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信号刷新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963932" y="4117754"/>
            <a:ext cx="468313" cy="468312"/>
          </a:xfrm>
          <a:prstGeom prst="ellipse">
            <a:avLst/>
          </a:prstGeom>
          <a:solidFill>
            <a:srgbClr val="FF00FF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861386" y="1921153"/>
            <a:ext cx="468313" cy="468312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41542" y="5712619"/>
            <a:ext cx="508000" cy="488950"/>
            <a:chOff x="2172" y="3129"/>
            <a:chExt cx="161" cy="204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18431" y="3261224"/>
            <a:ext cx="508000" cy="488950"/>
            <a:chOff x="2172" y="3129"/>
            <a:chExt cx="161" cy="204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708447" y="3372437"/>
            <a:ext cx="387350" cy="396875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3493540" y="3353299"/>
            <a:ext cx="387350" cy="396875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4034142" y="4653170"/>
            <a:ext cx="387350" cy="396875"/>
          </a:xfrm>
          <a:prstGeom prst="ellipse">
            <a:avLst/>
          </a:prstGeom>
          <a:solidFill>
            <a:srgbClr val="0033CC"/>
          </a:solidFill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23" name="AutoShape 246"/>
          <p:cNvSpPr>
            <a:spLocks noChangeArrowheads="1"/>
          </p:cNvSpPr>
          <p:nvPr/>
        </p:nvSpPr>
        <p:spPr bwMode="auto">
          <a:xfrm rot="10800000" flipH="1">
            <a:off x="5148081" y="2034649"/>
            <a:ext cx="490352" cy="354815"/>
          </a:xfrm>
          <a:prstGeom prst="flowChartDelay">
            <a:avLst/>
          </a:prstGeom>
          <a:solidFill>
            <a:srgbClr val="00B0F0"/>
          </a:solidFill>
          <a:ln w="1651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9440" y="2733023"/>
            <a:ext cx="2135521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S+RQ</a:t>
            </a:r>
            <a:r>
              <a:rPr lang="en-US" altLang="zh-CN" sz="28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2800" baseline="30000" dirty="0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446512" y="2846872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1388909" y="2780928"/>
            <a:ext cx="338775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878572" y="2846872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AutoShape 246"/>
          <p:cNvSpPr>
            <a:spLocks noChangeArrowheads="1"/>
          </p:cNvSpPr>
          <p:nvPr/>
        </p:nvSpPr>
        <p:spPr bwMode="auto">
          <a:xfrm rot="10800000" flipH="1">
            <a:off x="5156930" y="5535211"/>
            <a:ext cx="490352" cy="354815"/>
          </a:xfrm>
          <a:prstGeom prst="flowChartDelay">
            <a:avLst/>
          </a:prstGeom>
          <a:solidFill>
            <a:srgbClr val="00B0F0"/>
          </a:solidFill>
          <a:ln w="1651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614779" y="2856091"/>
            <a:ext cx="2137541" cy="222331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4349946" y="1641611"/>
            <a:ext cx="2206984" cy="23384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4349946" y="4004296"/>
            <a:ext cx="2206984" cy="23384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4" name="Rectangle 154"/>
          <p:cNvSpPr>
            <a:spLocks noChangeArrowheads="1"/>
          </p:cNvSpPr>
          <p:nvPr/>
        </p:nvSpPr>
        <p:spPr bwMode="auto">
          <a:xfrm>
            <a:off x="399858" y="4191505"/>
            <a:ext cx="20933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S=1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R=0;</a:t>
            </a:r>
          </a:p>
          <a:p>
            <a:pPr lvl="0">
              <a:defRPr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lang="en-US" altLang="zh-CN" sz="2400" i="1" dirty="0" err="1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i="1" baseline="30000" dirty="0" err="1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S=1</a:t>
            </a:r>
          </a:p>
          <a:p>
            <a:pPr lvl="0"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R=0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388909" y="4653170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598912" y="2999272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115616" y="5013176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334393" y="5764738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165006" y="6093296"/>
            <a:ext cx="223903" cy="0"/>
          </a:xfrm>
          <a:prstGeom prst="line">
            <a:avLst/>
          </a:prstGeom>
          <a:solidFill>
            <a:srgbClr val="A3B2C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81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3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3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337" grpId="0" animBg="1"/>
      <p:bldP spid="13" grpId="0" animBg="1"/>
      <p:bldP spid="14" grpId="0" animBg="1"/>
      <p:bldP spid="22" grpId="0" animBg="1"/>
      <p:bldP spid="26" grpId="0" animBg="1"/>
      <p:bldP spid="28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/>
      <p:bldP spid="3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2" name="Rectangle 88"/>
          <p:cNvSpPr>
            <a:spLocks noChangeArrowheads="1"/>
          </p:cNvSpPr>
          <p:nvPr/>
        </p:nvSpPr>
        <p:spPr bwMode="auto">
          <a:xfrm>
            <a:off x="4137025" y="6965950"/>
            <a:ext cx="82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13" name="Rectangle 89"/>
          <p:cNvSpPr>
            <a:spLocks noChangeArrowheads="1"/>
          </p:cNvSpPr>
          <p:nvPr/>
        </p:nvSpPr>
        <p:spPr bwMode="auto">
          <a:xfrm>
            <a:off x="4256088" y="68072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44" name="Rectangle 120"/>
          <p:cNvSpPr>
            <a:spLocks noChangeArrowheads="1"/>
          </p:cNvSpPr>
          <p:nvPr/>
        </p:nvSpPr>
        <p:spPr bwMode="auto">
          <a:xfrm>
            <a:off x="357158" y="119698"/>
            <a:ext cx="2303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时，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53" name="Rectangle 129"/>
          <p:cNvSpPr>
            <a:spLocks noChangeArrowheads="1"/>
          </p:cNvSpPr>
          <p:nvPr/>
        </p:nvSpPr>
        <p:spPr bwMode="auto">
          <a:xfrm>
            <a:off x="1428728" y="6143644"/>
            <a:ext cx="68040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脉冲的上升沿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到来瞬间使触发器的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状态变化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2483710" y="214290"/>
            <a:ext cx="6192860" cy="461963"/>
            <a:chOff x="1101" y="508"/>
            <a:chExt cx="4354" cy="291"/>
          </a:xfrm>
        </p:grpSpPr>
        <p:sp>
          <p:nvSpPr>
            <p:cNvPr id="436369" name="Rectangle 145"/>
            <p:cNvSpPr>
              <a:spLocks noChangeArrowheads="1"/>
            </p:cNvSpPr>
            <p:nvPr/>
          </p:nvSpPr>
          <p:spPr bwMode="auto">
            <a:xfrm>
              <a:off x="1101" y="508"/>
              <a:ext cx="43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信号不影响     、     的状态，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的状态不变</a:t>
              </a:r>
            </a:p>
          </p:txBody>
        </p:sp>
        <p:graphicFrame>
          <p:nvGraphicFramePr>
            <p:cNvPr id="436370" name="Object 146"/>
            <p:cNvGraphicFramePr>
              <a:graphicFrameLocks noChangeAspect="1"/>
            </p:cNvGraphicFramePr>
            <p:nvPr>
              <p:extLst/>
            </p:nvPr>
          </p:nvGraphicFramePr>
          <p:xfrm>
            <a:off x="2894" y="527"/>
            <a:ext cx="2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772" name="公式" r:id="rId3" imgW="215806" imgH="279279" progId="Equation.3">
                    <p:embed/>
                  </p:oleObj>
                </mc:Choice>
                <mc:Fallback>
                  <p:oleObj name="公式" r:id="rId3" imgW="215806" imgH="27927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527"/>
                          <a:ext cx="27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6371" name="Object 147"/>
            <p:cNvGraphicFramePr>
              <a:graphicFrameLocks noChangeAspect="1"/>
            </p:cNvGraphicFramePr>
            <p:nvPr>
              <p:extLst/>
            </p:nvPr>
          </p:nvGraphicFramePr>
          <p:xfrm>
            <a:off x="2421" y="518"/>
            <a:ext cx="28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773" name="公式" r:id="rId5" imgW="139579" imgH="215713" progId="Equation.3">
                    <p:embed/>
                  </p:oleObj>
                </mc:Choice>
                <mc:Fallback>
                  <p:oleObj name="公式" r:id="rId5" imgW="139579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518"/>
                          <a:ext cx="28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6379" name="Object 155"/>
          <p:cNvGraphicFramePr>
            <a:graphicFrameLocks noChangeAspect="1"/>
          </p:cNvGraphicFramePr>
          <p:nvPr>
            <p:extLst/>
          </p:nvPr>
        </p:nvGraphicFramePr>
        <p:xfrm>
          <a:off x="2483710" y="1005176"/>
          <a:ext cx="5472345" cy="4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74" name="图片" r:id="rId7" imgW="2243328" imgH="1976628" progId="Word.Picture.8">
                  <p:embed/>
                </p:oleObj>
              </mc:Choice>
              <mc:Fallback>
                <p:oleObj name="图片" r:id="rId7" imgW="2243328" imgH="1976628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10" y="1005176"/>
                        <a:ext cx="5472345" cy="48384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4"/>
          <p:cNvSpPr>
            <a:spLocks noChangeArrowheads="1"/>
          </p:cNvSpPr>
          <p:nvPr/>
        </p:nvSpPr>
        <p:spPr bwMode="auto">
          <a:xfrm>
            <a:off x="17608" y="2351639"/>
            <a:ext cx="20933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Oval 130"/>
          <p:cNvSpPr>
            <a:spLocks noChangeArrowheads="1"/>
          </p:cNvSpPr>
          <p:nvPr/>
        </p:nvSpPr>
        <p:spPr bwMode="auto">
          <a:xfrm>
            <a:off x="2852215" y="2934740"/>
            <a:ext cx="387350" cy="396875"/>
          </a:xfrm>
          <a:prstGeom prst="ellipse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13" name="Oval 139"/>
          <p:cNvSpPr>
            <a:spLocks noChangeArrowheads="1"/>
          </p:cNvSpPr>
          <p:nvPr/>
        </p:nvSpPr>
        <p:spPr bwMode="auto">
          <a:xfrm>
            <a:off x="5696572" y="2214173"/>
            <a:ext cx="431800" cy="431800"/>
          </a:xfrm>
          <a:prstGeom prst="ellipse">
            <a:avLst/>
          </a:prstGeom>
          <a:solidFill>
            <a:srgbClr val="CC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14" name="Oval 140"/>
          <p:cNvSpPr>
            <a:spLocks noChangeArrowheads="1"/>
          </p:cNvSpPr>
          <p:nvPr/>
        </p:nvSpPr>
        <p:spPr bwMode="auto">
          <a:xfrm>
            <a:off x="3478381" y="4817312"/>
            <a:ext cx="431800" cy="4318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15" name="Oval 151"/>
          <p:cNvSpPr>
            <a:spLocks noChangeArrowheads="1"/>
          </p:cNvSpPr>
          <p:nvPr/>
        </p:nvSpPr>
        <p:spPr bwMode="auto">
          <a:xfrm>
            <a:off x="7857160" y="2384035"/>
            <a:ext cx="387350" cy="396875"/>
          </a:xfrm>
          <a:prstGeom prst="ellipse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16" name="Oval 161"/>
          <p:cNvSpPr>
            <a:spLocks noChangeArrowheads="1"/>
          </p:cNvSpPr>
          <p:nvPr/>
        </p:nvSpPr>
        <p:spPr bwMode="auto">
          <a:xfrm>
            <a:off x="5696572" y="4149530"/>
            <a:ext cx="431800" cy="4318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17" name="Oval 162"/>
          <p:cNvSpPr>
            <a:spLocks noChangeArrowheads="1"/>
          </p:cNvSpPr>
          <p:nvPr/>
        </p:nvSpPr>
        <p:spPr bwMode="auto">
          <a:xfrm>
            <a:off x="5336652" y="5249112"/>
            <a:ext cx="431800" cy="431800"/>
          </a:xfrm>
          <a:prstGeom prst="ellipse">
            <a:avLst/>
          </a:prstGeom>
          <a:solidFill>
            <a:srgbClr val="CC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285720" y="1071546"/>
            <a:ext cx="2195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信号在变化，看看这个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信号是否可以影响到输出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152"/>
          <p:cNvSpPr>
            <a:spLocks noChangeArrowheads="1"/>
          </p:cNvSpPr>
          <p:nvPr/>
        </p:nvSpPr>
        <p:spPr bwMode="auto">
          <a:xfrm>
            <a:off x="330043" y="4596285"/>
            <a:ext cx="1656332" cy="715089"/>
          </a:xfrm>
          <a:prstGeom prst="wedgeRoundRectCallout">
            <a:avLst>
              <a:gd name="adj1" fmla="val 223056"/>
              <a:gd name="adj2" fmla="val -246418"/>
              <a:gd name="adj3" fmla="val 16667"/>
            </a:avLst>
          </a:prstGeom>
          <a:solidFill>
            <a:srgbClr val="FFFFFF"/>
          </a:solidFill>
          <a:ln w="2857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1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Q</a:t>
            </a:r>
            <a:r>
              <a:rPr kumimoji="1" lang="en-US" altLang="zh-CN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2</a:t>
            </a: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、</a:t>
            </a:r>
            <a:r>
              <a:rPr kumimoji="1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Q</a:t>
            </a:r>
            <a:r>
              <a:rPr kumimoji="1" lang="en-US" altLang="zh-CN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3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状态不变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634035" y="2081648"/>
            <a:ext cx="2819355" cy="260866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3239565" y="3537012"/>
            <a:ext cx="2097087" cy="251832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552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5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9" grpId="1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2" name="Rectangle 88"/>
          <p:cNvSpPr>
            <a:spLocks noChangeArrowheads="1"/>
          </p:cNvSpPr>
          <p:nvPr/>
        </p:nvSpPr>
        <p:spPr bwMode="auto">
          <a:xfrm>
            <a:off x="4137025" y="6965950"/>
            <a:ext cx="82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13" name="Rectangle 89"/>
          <p:cNvSpPr>
            <a:spLocks noChangeArrowheads="1"/>
          </p:cNvSpPr>
          <p:nvPr/>
        </p:nvSpPr>
        <p:spPr bwMode="auto">
          <a:xfrm>
            <a:off x="4256088" y="68072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44" name="Rectangle 120"/>
          <p:cNvSpPr>
            <a:spLocks noChangeArrowheads="1"/>
          </p:cNvSpPr>
          <p:nvPr/>
        </p:nvSpPr>
        <p:spPr bwMode="auto">
          <a:xfrm>
            <a:off x="339711" y="142852"/>
            <a:ext cx="2303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时，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36353" name="Rectangle 129"/>
          <p:cNvSpPr>
            <a:spLocks noChangeArrowheads="1"/>
          </p:cNvSpPr>
          <p:nvPr/>
        </p:nvSpPr>
        <p:spPr bwMode="auto">
          <a:xfrm>
            <a:off x="1214414" y="6072206"/>
            <a:ext cx="68040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脉冲的上升沿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到来瞬间使触发器的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状态变化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2483710" y="214290"/>
            <a:ext cx="6192860" cy="457200"/>
            <a:chOff x="1101" y="508"/>
            <a:chExt cx="4354" cy="288"/>
          </a:xfrm>
        </p:grpSpPr>
        <p:sp>
          <p:nvSpPr>
            <p:cNvPr id="436369" name="Rectangle 145"/>
            <p:cNvSpPr>
              <a:spLocks noChangeArrowheads="1"/>
            </p:cNvSpPr>
            <p:nvPr/>
          </p:nvSpPr>
          <p:spPr bwMode="auto">
            <a:xfrm>
              <a:off x="1101" y="508"/>
              <a:ext cx="4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信号不影响     、     的状态，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的状态不变</a:t>
              </a:r>
            </a:p>
          </p:txBody>
        </p:sp>
        <p:graphicFrame>
          <p:nvGraphicFramePr>
            <p:cNvPr id="436370" name="Object 146"/>
            <p:cNvGraphicFramePr>
              <a:graphicFrameLocks noChangeAspect="1"/>
            </p:cNvGraphicFramePr>
            <p:nvPr/>
          </p:nvGraphicFramePr>
          <p:xfrm>
            <a:off x="2894" y="527"/>
            <a:ext cx="2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96" name="公式" r:id="rId3" imgW="215806" imgH="279279" progId="Equation.3">
                    <p:embed/>
                  </p:oleObj>
                </mc:Choice>
                <mc:Fallback>
                  <p:oleObj name="公式" r:id="rId3" imgW="215806" imgH="27927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527"/>
                          <a:ext cx="27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6371" name="Object 147"/>
            <p:cNvGraphicFramePr>
              <a:graphicFrameLocks noChangeAspect="1"/>
            </p:cNvGraphicFramePr>
            <p:nvPr/>
          </p:nvGraphicFramePr>
          <p:xfrm>
            <a:off x="2421" y="518"/>
            <a:ext cx="28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97" name="公式" r:id="rId5" imgW="139579" imgH="215713" progId="Equation.3">
                    <p:embed/>
                  </p:oleObj>
                </mc:Choice>
                <mc:Fallback>
                  <p:oleObj name="公式" r:id="rId5" imgW="139579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518"/>
                          <a:ext cx="28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6379" name="Object 155"/>
          <p:cNvGraphicFramePr>
            <a:graphicFrameLocks noChangeAspect="1"/>
          </p:cNvGraphicFramePr>
          <p:nvPr/>
        </p:nvGraphicFramePr>
        <p:xfrm>
          <a:off x="2483710" y="1005176"/>
          <a:ext cx="5472345" cy="4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98" name="图片" r:id="rId7" imgW="2243328" imgH="1976628" progId="Word.Picture.8">
                  <p:embed/>
                </p:oleObj>
              </mc:Choice>
              <mc:Fallback>
                <p:oleObj name="图片" r:id="rId7" imgW="2243328" imgH="1976628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10" y="1005176"/>
                        <a:ext cx="5472345" cy="48384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4"/>
          <p:cNvSpPr>
            <a:spLocks noChangeArrowheads="1"/>
          </p:cNvSpPr>
          <p:nvPr/>
        </p:nvSpPr>
        <p:spPr bwMode="auto">
          <a:xfrm>
            <a:off x="121238" y="2610145"/>
            <a:ext cx="20933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Oval 130"/>
          <p:cNvSpPr>
            <a:spLocks noChangeArrowheads="1"/>
          </p:cNvSpPr>
          <p:nvPr/>
        </p:nvSpPr>
        <p:spPr bwMode="auto">
          <a:xfrm>
            <a:off x="2852215" y="2934740"/>
            <a:ext cx="387350" cy="396875"/>
          </a:xfrm>
          <a:prstGeom prst="ellipse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13" name="Oval 139"/>
          <p:cNvSpPr>
            <a:spLocks noChangeArrowheads="1"/>
          </p:cNvSpPr>
          <p:nvPr/>
        </p:nvSpPr>
        <p:spPr bwMode="auto">
          <a:xfrm>
            <a:off x="5696572" y="2214173"/>
            <a:ext cx="431800" cy="4318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Oval 140"/>
          <p:cNvSpPr>
            <a:spLocks noChangeArrowheads="1"/>
          </p:cNvSpPr>
          <p:nvPr/>
        </p:nvSpPr>
        <p:spPr bwMode="auto">
          <a:xfrm>
            <a:off x="3824288" y="3115715"/>
            <a:ext cx="431800" cy="4318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Oval 151"/>
          <p:cNvSpPr>
            <a:spLocks noChangeArrowheads="1"/>
          </p:cNvSpPr>
          <p:nvPr/>
        </p:nvSpPr>
        <p:spPr bwMode="auto">
          <a:xfrm>
            <a:off x="7857160" y="2384035"/>
            <a:ext cx="387350" cy="396875"/>
          </a:xfrm>
          <a:prstGeom prst="ellipse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Oval 161"/>
          <p:cNvSpPr>
            <a:spLocks noChangeArrowheads="1"/>
          </p:cNvSpPr>
          <p:nvPr/>
        </p:nvSpPr>
        <p:spPr bwMode="auto">
          <a:xfrm>
            <a:off x="5696572" y="4149530"/>
            <a:ext cx="431800" cy="431800"/>
          </a:xfrm>
          <a:prstGeom prst="ellipse">
            <a:avLst/>
          </a:prstGeom>
          <a:solidFill>
            <a:srgbClr val="CC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Oval 162"/>
          <p:cNvSpPr>
            <a:spLocks noChangeArrowheads="1"/>
          </p:cNvSpPr>
          <p:nvPr/>
        </p:nvSpPr>
        <p:spPr bwMode="auto">
          <a:xfrm>
            <a:off x="3491850" y="4869882"/>
            <a:ext cx="431800" cy="431800"/>
          </a:xfrm>
          <a:prstGeom prst="ellipse">
            <a:avLst/>
          </a:prstGeom>
          <a:solidFill>
            <a:srgbClr val="CC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26140" y="5209460"/>
            <a:ext cx="508000" cy="488950"/>
            <a:chOff x="2172" y="3129"/>
            <a:chExt cx="161" cy="204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99750" y="4225357"/>
            <a:ext cx="508000" cy="488950"/>
            <a:chOff x="2172" y="3129"/>
            <a:chExt cx="161" cy="204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85720" y="1000108"/>
            <a:ext cx="2123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信号在变化，看看这个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信号是否可以影响到输出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152"/>
          <p:cNvSpPr>
            <a:spLocks noChangeArrowheads="1"/>
          </p:cNvSpPr>
          <p:nvPr/>
        </p:nvSpPr>
        <p:spPr bwMode="auto">
          <a:xfrm>
            <a:off x="153523" y="4547822"/>
            <a:ext cx="1656332" cy="783193"/>
          </a:xfrm>
          <a:prstGeom prst="wedgeRoundRectCallout">
            <a:avLst>
              <a:gd name="adj1" fmla="val 234209"/>
              <a:gd name="adj2" fmla="val -242400"/>
              <a:gd name="adj3" fmla="val 16667"/>
            </a:avLst>
          </a:prstGeom>
          <a:solidFill>
            <a:srgbClr val="FFFFFF"/>
          </a:solidFill>
          <a:ln w="2857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Q</a:t>
            </a:r>
            <a:r>
              <a:rPr kumimoji="1" lang="en-US" altLang="zh-CN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2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、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Q</a:t>
            </a:r>
            <a:r>
              <a:rPr kumimoji="1" lang="en-US" altLang="zh-CN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3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</a:rPr>
              <a:t>状态不变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5682687" y="2107111"/>
            <a:ext cx="2641873" cy="259867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253450" y="1025439"/>
            <a:ext cx="2072690" cy="264111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3171865" y="3735609"/>
            <a:ext cx="2206984" cy="21951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4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3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5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6" grpId="1" animBg="1"/>
      <p:bldP spid="27" grpId="0" animBg="1"/>
      <p:bldP spid="28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90" name="Rectangle 126"/>
          <p:cNvSpPr>
            <a:spLocks noChangeArrowheads="1"/>
          </p:cNvSpPr>
          <p:nvPr/>
        </p:nvSpPr>
        <p:spPr bwMode="auto">
          <a:xfrm>
            <a:off x="593118" y="1042515"/>
            <a:ext cx="7885112" cy="519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脉冲的上升沿到来瞬间使触发器的状态变化</a:t>
            </a:r>
          </a:p>
        </p:txBody>
      </p:sp>
      <p:sp>
        <p:nvSpPr>
          <p:cNvPr id="139417" name="Rectangle 153"/>
          <p:cNvSpPr>
            <a:spLocks noChangeArrowheads="1"/>
          </p:cNvSpPr>
          <p:nvPr/>
        </p:nvSpPr>
        <p:spPr bwMode="auto">
          <a:xfrm>
            <a:off x="287524" y="1836266"/>
            <a:ext cx="84963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触发器的次态与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脉冲的上升沿到来前一瞬间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的状态相同</a:t>
            </a:r>
          </a:p>
        </p:txBody>
      </p:sp>
      <p:sp>
        <p:nvSpPr>
          <p:cNvPr id="139418" name="Rectangle 154"/>
          <p:cNvSpPr>
            <a:spLocks noChangeArrowheads="1"/>
          </p:cNvSpPr>
          <p:nvPr/>
        </p:nvSpPr>
        <p:spPr bwMode="auto">
          <a:xfrm>
            <a:off x="428597" y="71414"/>
            <a:ext cx="450059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维持阻塞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786050" y="2857496"/>
            <a:ext cx="1563688" cy="6096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工作波形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/>
          </p:nvPr>
        </p:nvGraphicFramePr>
        <p:xfrm>
          <a:off x="1830388" y="3628802"/>
          <a:ext cx="39655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8" name="图片" r:id="rId3" imgW="2244160" imgH="1239993" progId="Word.Picture.8">
                  <p:embed/>
                </p:oleObj>
              </mc:Choice>
              <mc:Fallback>
                <p:oleObj name="图片" r:id="rId3" imgW="2244160" imgH="1239993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3628802"/>
                        <a:ext cx="3965575" cy="2176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44"/>
          <p:cNvSpPr>
            <a:spLocks noChangeShapeType="1"/>
          </p:cNvSpPr>
          <p:nvPr/>
        </p:nvSpPr>
        <p:spPr bwMode="auto">
          <a:xfrm flipH="1">
            <a:off x="2643188" y="3598639"/>
            <a:ext cx="4763" cy="2070100"/>
          </a:xfrm>
          <a:prstGeom prst="line">
            <a:avLst/>
          </a:prstGeom>
          <a:noFill/>
          <a:ln w="38100">
            <a:solidFill>
              <a:srgbClr val="D0450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43188" y="5263927"/>
            <a:ext cx="720725" cy="404812"/>
            <a:chOff x="1548" y="2727"/>
            <a:chExt cx="396" cy="227"/>
          </a:xfrm>
        </p:grpSpPr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3363913" y="3687539"/>
            <a:ext cx="1588" cy="2025650"/>
          </a:xfrm>
          <a:prstGeom prst="line">
            <a:avLst/>
          </a:prstGeom>
          <a:noFill/>
          <a:ln w="38100">
            <a:solidFill>
              <a:srgbClr val="D0450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51"/>
          <p:cNvSpPr>
            <a:spLocks noChangeShapeType="1"/>
          </p:cNvSpPr>
          <p:nvPr/>
        </p:nvSpPr>
        <p:spPr bwMode="auto">
          <a:xfrm flipH="1">
            <a:off x="4083051" y="3687539"/>
            <a:ext cx="4762" cy="2025650"/>
          </a:xfrm>
          <a:prstGeom prst="line">
            <a:avLst/>
          </a:prstGeom>
          <a:noFill/>
          <a:ln w="38100">
            <a:solidFill>
              <a:srgbClr val="D0450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 flipH="1">
            <a:off x="4803776" y="3687539"/>
            <a:ext cx="4762" cy="2070100"/>
          </a:xfrm>
          <a:prstGeom prst="line">
            <a:avLst/>
          </a:prstGeom>
          <a:noFill/>
          <a:ln w="38100">
            <a:solidFill>
              <a:srgbClr val="D0450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363913" y="5263927"/>
            <a:ext cx="719138" cy="404812"/>
            <a:chOff x="1548" y="3152"/>
            <a:chExt cx="396" cy="258"/>
          </a:xfrm>
        </p:grpSpPr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083051" y="5263927"/>
            <a:ext cx="720725" cy="404812"/>
            <a:chOff x="1548" y="2727"/>
            <a:chExt cx="396" cy="227"/>
          </a:xfrm>
        </p:grpSpPr>
        <p:sp>
          <p:nvSpPr>
            <p:cNvPr id="33" name="Line 57"/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803776" y="5263927"/>
            <a:ext cx="719137" cy="404812"/>
            <a:chOff x="1548" y="3152"/>
            <a:chExt cx="396" cy="258"/>
          </a:xfrm>
        </p:grpSpPr>
        <p:sp>
          <p:nvSpPr>
            <p:cNvPr id="36" name="Line 60"/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90" grpId="0" animBg="1"/>
      <p:bldP spid="139417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4457422" y="918896"/>
            <a:ext cx="392951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4" name="矩形 53"/>
          <p:cNvSpPr/>
          <p:nvPr/>
        </p:nvSpPr>
        <p:spPr>
          <a:xfrm>
            <a:off x="210440" y="3294184"/>
            <a:ext cx="3197293" cy="2980794"/>
          </a:xfrm>
          <a:prstGeom prst="rect">
            <a:avLst/>
          </a:prstGeom>
          <a:solidFill>
            <a:srgbClr val="70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92893" y="2844348"/>
            <a:ext cx="4928287" cy="741427"/>
          </a:xfrm>
          <a:prstGeom prst="rect">
            <a:avLst/>
          </a:prstGeom>
          <a:solidFill>
            <a:srgbClr val="70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矩形 51"/>
          <p:cNvSpPr/>
          <p:nvPr/>
        </p:nvSpPr>
        <p:spPr>
          <a:xfrm>
            <a:off x="3864616" y="2229174"/>
            <a:ext cx="44935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3851920" y="1653031"/>
            <a:ext cx="4506294" cy="461665"/>
          </a:xfrm>
          <a:prstGeom prst="rect">
            <a:avLst/>
          </a:prstGeom>
          <a:solidFill>
            <a:srgbClr val="70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extLst/>
          </p:nvPr>
        </p:nvGraphicFramePr>
        <p:xfrm>
          <a:off x="839158" y="1703357"/>
          <a:ext cx="256857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4" name="Picture" r:id="rId3" imgW="1731426" imgH="877885" progId="Word.Picture.8">
                  <p:embed/>
                </p:oleObj>
              </mc:Choice>
              <mc:Fallback>
                <p:oleObj name="Picture" r:id="rId3" imgW="1731426" imgH="877885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58" y="1703357"/>
                        <a:ext cx="2568575" cy="1449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700929" y="3294184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逻辑功能表</a:t>
            </a: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4572000" y="4572008"/>
            <a:ext cx="4104456" cy="156966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维持阻塞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触发器状态变化产生在时钟脉冲的上升沿，其次态决定于该时刻前瞬间输入信号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0960" name="Oval 64"/>
          <p:cNvSpPr>
            <a:spLocks noChangeArrowheads="1"/>
          </p:cNvSpPr>
          <p:nvPr/>
        </p:nvSpPr>
        <p:spPr bwMode="auto">
          <a:xfrm>
            <a:off x="1929832" y="2274887"/>
            <a:ext cx="314325" cy="269875"/>
          </a:xfrm>
          <a:prstGeom prst="ellipse">
            <a:avLst/>
          </a:prstGeom>
          <a:noFill/>
          <a:ln w="38100" algn="ctr">
            <a:solidFill>
              <a:srgbClr val="D045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491557" y="3789050"/>
            <a:ext cx="2593975" cy="2159000"/>
            <a:chOff x="453" y="1396"/>
            <a:chExt cx="1634" cy="1360"/>
          </a:xfrm>
        </p:grpSpPr>
        <p:graphicFrame>
          <p:nvGraphicFramePr>
            <p:cNvPr id="80907" name="Object 11"/>
            <p:cNvGraphicFramePr>
              <a:graphicFrameLocks noChangeAspect="1"/>
            </p:cNvGraphicFramePr>
            <p:nvPr/>
          </p:nvGraphicFramePr>
          <p:xfrm>
            <a:off x="981" y="1434"/>
            <a:ext cx="28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45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1434"/>
                          <a:ext cx="28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8" name="Object 12"/>
            <p:cNvGraphicFramePr>
              <a:graphicFrameLocks noChangeAspect="1"/>
            </p:cNvGraphicFramePr>
            <p:nvPr/>
          </p:nvGraphicFramePr>
          <p:xfrm>
            <a:off x="1458" y="1439"/>
            <a:ext cx="42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46" name="Equation" r:id="rId7" imgW="317362" imgH="228501" progId="Equation.3">
                    <p:embed/>
                  </p:oleObj>
                </mc:Choice>
                <mc:Fallback>
                  <p:oleObj name="Equation" r:id="rId7" imgW="317362" imgH="228501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439"/>
                          <a:ext cx="42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1389" y="2488"/>
              <a:ext cx="69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1" name="Rectangle 15"/>
            <p:cNvSpPr>
              <a:spLocks noChangeArrowheads="1"/>
            </p:cNvSpPr>
            <p:nvPr/>
          </p:nvSpPr>
          <p:spPr bwMode="auto">
            <a:xfrm>
              <a:off x="874" y="2488"/>
              <a:ext cx="5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499" y="2488"/>
              <a:ext cx="37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1389" y="2220"/>
              <a:ext cx="69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874" y="2220"/>
              <a:ext cx="5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499" y="2220"/>
              <a:ext cx="37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1389" y="1952"/>
              <a:ext cx="69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874" y="1952"/>
              <a:ext cx="5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499" y="1952"/>
              <a:ext cx="37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1389" y="1684"/>
              <a:ext cx="69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874" y="1684"/>
              <a:ext cx="5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499" y="1684"/>
              <a:ext cx="37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1389" y="1396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874" y="139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499" y="1396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499" y="1396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499" y="2756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499" y="1396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087" y="1396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1389" y="1396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499" y="1684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874" y="1396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2087" y="1684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99" y="1952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2087" y="1952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99" y="2220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2087" y="2220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99" y="2488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2087" y="2488"/>
              <a:ext cx="0" cy="2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>
              <a:off x="453" y="195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53" y="1719"/>
              <a:ext cx="1633" cy="736"/>
              <a:chOff x="453" y="1719"/>
              <a:chExt cx="1633" cy="736"/>
            </a:xfrm>
          </p:grpSpPr>
          <p:sp>
            <p:nvSpPr>
              <p:cNvPr id="80963" name="Line 67"/>
              <p:cNvSpPr>
                <a:spLocks noChangeShapeType="1"/>
              </p:cNvSpPr>
              <p:nvPr/>
            </p:nvSpPr>
            <p:spPr bwMode="auto">
              <a:xfrm>
                <a:off x="476" y="1719"/>
                <a:ext cx="1610" cy="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69"/>
              <p:cNvSpPr>
                <a:spLocks noChangeShapeType="1"/>
              </p:cNvSpPr>
              <p:nvPr/>
            </p:nvSpPr>
            <p:spPr bwMode="auto">
              <a:xfrm>
                <a:off x="453" y="2205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70"/>
              <p:cNvSpPr>
                <a:spLocks noChangeShapeType="1"/>
              </p:cNvSpPr>
              <p:nvPr/>
            </p:nvSpPr>
            <p:spPr bwMode="auto">
              <a:xfrm>
                <a:off x="453" y="2455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0970" name="Rectangle 74"/>
          <p:cNvSpPr>
            <a:spLocks noChangeArrowheads="1"/>
          </p:cNvSpPr>
          <p:nvPr/>
        </p:nvSpPr>
        <p:spPr bwMode="auto">
          <a:xfrm>
            <a:off x="395724" y="955927"/>
            <a:ext cx="4055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维持阻塞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触发器逻辑符号</a:t>
            </a:r>
          </a:p>
        </p:txBody>
      </p:sp>
      <p:sp>
        <p:nvSpPr>
          <p:cNvPr id="2" name="矩形 1"/>
          <p:cNvSpPr/>
          <p:nvPr/>
        </p:nvSpPr>
        <p:spPr>
          <a:xfrm>
            <a:off x="4462147" y="972023"/>
            <a:ext cx="4599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引脚，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引脚。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923928" y="1693275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4" name="Rectangle 154"/>
          <p:cNvSpPr>
            <a:spLocks noChangeArrowheads="1"/>
          </p:cNvSpPr>
          <p:nvPr/>
        </p:nvSpPr>
        <p:spPr bwMode="auto">
          <a:xfrm>
            <a:off x="5688124" y="1653031"/>
            <a:ext cx="2955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Q</a:t>
            </a:r>
            <a:r>
              <a:rPr kumimoji="0" lang="en-US" altLang="zh-CN" sz="28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23928" y="2293113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6" name="Rectangle 154"/>
          <p:cNvSpPr>
            <a:spLocks noChangeArrowheads="1"/>
          </p:cNvSpPr>
          <p:nvPr/>
        </p:nvSpPr>
        <p:spPr bwMode="auto">
          <a:xfrm>
            <a:off x="5740678" y="2197484"/>
            <a:ext cx="2617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Q</a:t>
            </a:r>
            <a:r>
              <a:rPr kumimoji="0" lang="en-US" altLang="zh-CN" sz="28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置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85829" y="2857496"/>
            <a:ext cx="5258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在时钟的上升沿处，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8" name="Rectangle 154"/>
          <p:cNvSpPr>
            <a:spLocks noChangeArrowheads="1"/>
          </p:cNvSpPr>
          <p:nvPr/>
        </p:nvSpPr>
        <p:spPr bwMode="auto">
          <a:xfrm>
            <a:off x="4357686" y="3571876"/>
            <a:ext cx="3714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逻辑功能变化如下表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52" grpId="0" animBg="1"/>
      <p:bldP spid="3" grpId="0" animBg="1"/>
      <p:bldP spid="80906" grpId="0"/>
      <p:bldP spid="80939" grpId="0" animBg="1"/>
      <p:bldP spid="2" grpId="0"/>
      <p:bldP spid="63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4023670" y="5276054"/>
            <a:ext cx="4608510" cy="103334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2165227" y="3541728"/>
            <a:ext cx="630237" cy="5826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7429" name="Oval 5"/>
          <p:cNvSpPr>
            <a:spLocks noChangeArrowheads="1"/>
          </p:cNvSpPr>
          <p:nvPr/>
        </p:nvSpPr>
        <p:spPr bwMode="auto">
          <a:xfrm>
            <a:off x="2182689" y="5054616"/>
            <a:ext cx="630238" cy="582612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7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9393"/>
              </p:ext>
            </p:extLst>
          </p:nvPr>
        </p:nvGraphicFramePr>
        <p:xfrm>
          <a:off x="815852" y="3254391"/>
          <a:ext cx="17907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7" name="Picture" r:id="rId3" imgW="1271016" imgH="1691640" progId="Word.Picture.8">
                  <p:embed/>
                </p:oleObj>
              </mc:Choice>
              <mc:Fallback>
                <p:oleObj name="Picture" r:id="rId3" imgW="1271016" imgH="1691640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52" y="3254391"/>
                        <a:ext cx="1790700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2344734" y="4550615"/>
            <a:ext cx="1655762" cy="431800"/>
          </a:xfrm>
          <a:prstGeom prst="wedgeRoundRectCallout">
            <a:avLst>
              <a:gd name="adj1" fmla="val -64556"/>
              <a:gd name="adj2" fmla="val -99833"/>
              <a:gd name="adj3" fmla="val 16667"/>
            </a:avLst>
          </a:prstGeom>
          <a:solidFill>
            <a:srgbClr val="FFFF66">
              <a:alpha val="33000"/>
            </a:srgbClr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反馈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52364" y="3722703"/>
            <a:ext cx="1187450" cy="1628775"/>
            <a:chOff x="1168" y="2205"/>
            <a:chExt cx="748" cy="1026"/>
          </a:xfrm>
        </p:grpSpPr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 flipV="1">
              <a:off x="1168" y="2205"/>
              <a:ext cx="11" cy="367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 flipH="1" flipV="1">
              <a:off x="1179" y="2568"/>
              <a:ext cx="737" cy="434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1177" y="2228"/>
              <a:ext cx="206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 flipV="1">
              <a:off x="1916" y="2999"/>
              <a:ext cx="0" cy="232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50777" y="3794141"/>
            <a:ext cx="1189037" cy="1563687"/>
            <a:chOff x="3401" y="1742"/>
            <a:chExt cx="749" cy="985"/>
          </a:xfrm>
        </p:grpSpPr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2" y="1979"/>
              <a:ext cx="743" cy="431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 flipH="1" flipV="1">
              <a:off x="4150" y="1742"/>
              <a:ext cx="0" cy="259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402" y="2705"/>
              <a:ext cx="221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3401" y="2387"/>
              <a:ext cx="2" cy="3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357158" y="0"/>
            <a:ext cx="5126724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回顾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最基本的双稳态电路 </a:t>
            </a:r>
          </a:p>
        </p:txBody>
      </p:sp>
      <p:sp>
        <p:nvSpPr>
          <p:cNvPr id="487443" name="Rectangle 19"/>
          <p:cNvSpPr>
            <a:spLocks noChangeArrowheads="1"/>
          </p:cNvSpPr>
          <p:nvPr/>
        </p:nvSpPr>
        <p:spPr bwMode="auto">
          <a:xfrm>
            <a:off x="4032280" y="5803498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状态定义为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电路输出状态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87444" name="Rectangle 20"/>
          <p:cNvSpPr>
            <a:spLocks noChangeArrowheads="1"/>
          </p:cNvSpPr>
          <p:nvPr/>
        </p:nvSpPr>
        <p:spPr bwMode="auto">
          <a:xfrm>
            <a:off x="4100393" y="5294807"/>
            <a:ext cx="385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两个互补的输出端</a:t>
            </a:r>
          </a:p>
        </p:txBody>
      </p:sp>
      <p:sp>
        <p:nvSpPr>
          <p:cNvPr id="487445" name="Rectangle 21"/>
          <p:cNvSpPr>
            <a:spLocks noChangeArrowheads="1"/>
          </p:cNvSpPr>
          <p:nvPr/>
        </p:nvSpPr>
        <p:spPr bwMode="auto">
          <a:xfrm>
            <a:off x="428596" y="1142984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电路结构 </a:t>
            </a:r>
          </a:p>
        </p:txBody>
      </p:sp>
      <p:cxnSp>
        <p:nvCxnSpPr>
          <p:cNvPr id="24" name="直接连接符 23"/>
          <p:cNvCxnSpPr/>
          <p:nvPr/>
        </p:nvCxnSpPr>
        <p:spPr bwMode="auto">
          <a:xfrm flipH="1">
            <a:off x="2407562" y="2625381"/>
            <a:ext cx="562032" cy="72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670" y="1538125"/>
            <a:ext cx="2135887" cy="72010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 bwMode="auto">
          <a:xfrm>
            <a:off x="3808532" y="1939983"/>
            <a:ext cx="26274" cy="695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接连接符 3"/>
          <p:cNvCxnSpPr/>
          <p:nvPr/>
        </p:nvCxnSpPr>
        <p:spPr bwMode="auto">
          <a:xfrm>
            <a:off x="2388950" y="1908901"/>
            <a:ext cx="37224" cy="7171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2720648" y="2437858"/>
            <a:ext cx="793410" cy="338941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80208" y="24115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反馈</a:t>
            </a:r>
          </a:p>
        </p:txBody>
      </p:sp>
      <p:cxnSp>
        <p:nvCxnSpPr>
          <p:cNvPr id="43" name="直接连接符 42"/>
          <p:cNvCxnSpPr>
            <a:endCxn id="21" idx="3"/>
          </p:cNvCxnSpPr>
          <p:nvPr/>
        </p:nvCxnSpPr>
        <p:spPr bwMode="auto">
          <a:xfrm flipH="1">
            <a:off x="3514058" y="2584584"/>
            <a:ext cx="320748" cy="22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425655" y="1970230"/>
            <a:ext cx="428466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：反馈信号作用前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端的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状态，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301983" y="3222758"/>
            <a:ext cx="475218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：反馈信号作用后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端的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状态，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0547" y="1480325"/>
            <a:ext cx="4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aseline="30000" dirty="0">
                <a:solidFill>
                  <a:srgbClr val="FF00FF"/>
                </a:solidFill>
                <a:latin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06024" y="148032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aseline="30000" dirty="0">
                <a:solidFill>
                  <a:srgbClr val="FF00FF"/>
                </a:solidFill>
                <a:latin typeface="Times New Roman" panose="02020603050405020304" pitchFamily="18" charset="0"/>
              </a:rPr>
              <a:t>n+1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2407562" y="2647934"/>
            <a:ext cx="562032" cy="72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2382574" y="1935735"/>
            <a:ext cx="37224" cy="7171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>
            <a:off x="3795395" y="1910656"/>
            <a:ext cx="26274" cy="695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 flipH="1">
            <a:off x="3500921" y="2555257"/>
            <a:ext cx="320748" cy="22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1712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87431" grpId="0" animBg="1" autoUpdateAnimBg="0"/>
      <p:bldP spid="487443" grpId="0"/>
      <p:bldP spid="487444" grpId="0"/>
      <p:bldP spid="487445" grpId="0"/>
      <p:bldP spid="21" grpId="0" animBg="1"/>
      <p:bldP spid="22" grpId="0"/>
      <p:bldP spid="28" grpId="0"/>
      <p:bldP spid="29" grpId="0"/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32309"/>
            <a:ext cx="6588732" cy="49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77"/>
          <p:cNvSpPr>
            <a:spLocks noChangeArrowheads="1"/>
          </p:cNvSpPr>
          <p:nvPr/>
        </p:nvSpPr>
        <p:spPr bwMode="auto">
          <a:xfrm>
            <a:off x="500034" y="129581"/>
            <a:ext cx="5602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5.5.2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下降沿触发的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15816" y="1460301"/>
            <a:ext cx="3672408" cy="4536504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23" y="394069"/>
            <a:ext cx="20193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6984268" y="476672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955908" y="2024844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876256" y="224644"/>
            <a:ext cx="2168624" cy="2484275"/>
          </a:xfrm>
          <a:prstGeom prst="rect">
            <a:avLst/>
          </a:prstGeom>
          <a:solidFill>
            <a:srgbClr val="70D5DA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203005" y="5581746"/>
                <a:ext cx="111338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𝑱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</m:acc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005" y="5581746"/>
                <a:ext cx="1113382" cy="511550"/>
              </a:xfrm>
              <a:prstGeom prst="rect">
                <a:avLst/>
              </a:prstGeom>
              <a:blipFill rotWithShape="1">
                <a:blip r:embed="rId5"/>
                <a:stretch>
                  <a:fillRect r="-18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147170" y="5895801"/>
                <a:ext cx="1259255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𝑲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70" y="5895801"/>
                <a:ext cx="1259255" cy="462434"/>
              </a:xfrm>
              <a:prstGeom prst="rect">
                <a:avLst/>
              </a:prstGeom>
              <a:blipFill>
                <a:blip r:embed="rId6"/>
                <a:stretch>
                  <a:fillRect l="-483" t="-9211" r="-289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000892" y="2714620"/>
            <a:ext cx="1704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CP=0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值保持不变</a:t>
            </a:r>
            <a:endParaRPr lang="zh-CN" altLang="en-US" sz="2000" dirty="0"/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48957" y="3570058"/>
            <a:ext cx="2279791" cy="1984069"/>
          </a:xfrm>
          <a:prstGeom prst="rect">
            <a:avLst/>
          </a:prstGeom>
          <a:blipFill>
            <a:blip r:embed="rId7"/>
            <a:stretch>
              <a:fillRect l="-4011" t="-3385" r="-4011" b="-3077"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 9"/>
          <p:cNvSpPr/>
          <p:nvPr/>
        </p:nvSpPr>
        <p:spPr>
          <a:xfrm>
            <a:off x="214282" y="1000108"/>
            <a:ext cx="6400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G3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G4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传输延迟时间比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G12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G22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要长。</a:t>
            </a:r>
            <a:endParaRPr lang="zh-CN" altLang="en-US" sz="2400" dirty="0"/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5143504" y="2714620"/>
          <a:ext cx="1338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06" name="公式" r:id="rId8" imgW="583920" imgH="203040" progId="Equation.3">
                  <p:embed/>
                </p:oleObj>
              </mc:Choice>
              <mc:Fallback>
                <p:oleObj name="公式" r:id="rId8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14620"/>
                        <a:ext cx="1338262" cy="450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rot="5400000" flipH="1" flipV="1">
            <a:off x="5214942" y="4643446"/>
            <a:ext cx="1285884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3071802" y="3500438"/>
            <a:ext cx="2786082" cy="5000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34210" name="Object 2"/>
          <p:cNvGraphicFramePr>
            <a:graphicFrameLocks noChangeAspect="1"/>
          </p:cNvGraphicFramePr>
          <p:nvPr/>
        </p:nvGraphicFramePr>
        <p:xfrm>
          <a:off x="4865688" y="3929063"/>
          <a:ext cx="320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07" name="公式" r:id="rId10" imgW="139680" imgH="203040" progId="Equation.3">
                  <p:embed/>
                </p:oleObj>
              </mc:Choice>
              <mc:Fallback>
                <p:oleObj name="公式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3929063"/>
                        <a:ext cx="320675" cy="450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28926" y="1500174"/>
            <a:ext cx="32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3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3" grpId="0" animBg="1"/>
      <p:bldP spid="4" grpId="0"/>
      <p:bldP spid="12" grpId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01" y="881295"/>
            <a:ext cx="2683264" cy="209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38" y="3934003"/>
            <a:ext cx="3476625" cy="21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"/>
          <p:cNvGrpSpPr/>
          <p:nvPr/>
        </p:nvGrpSpPr>
        <p:grpSpPr>
          <a:xfrm>
            <a:off x="6748844" y="1224225"/>
            <a:ext cx="919501" cy="836624"/>
            <a:chOff x="1983859" y="3145874"/>
            <a:chExt cx="1796051" cy="1543265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1999787" y="3145874"/>
              <a:ext cx="15928" cy="409273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 flipV="1">
              <a:off x="1983859" y="3563808"/>
              <a:ext cx="1796051" cy="572041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83860" y="3145874"/>
              <a:ext cx="426139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779910" y="4135848"/>
              <a:ext cx="0" cy="553291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6732241" y="1224224"/>
            <a:ext cx="936104" cy="701328"/>
            <a:chOff x="1983860" y="2954962"/>
            <a:chExt cx="1796052" cy="1599369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2015715" y="3573017"/>
              <a:ext cx="1764196" cy="56283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 flipV="1">
              <a:off x="3779912" y="2954962"/>
              <a:ext cx="0" cy="61805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 flipV="1">
              <a:off x="1983860" y="4545123"/>
              <a:ext cx="426139" cy="92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1999787" y="4135850"/>
              <a:ext cx="1" cy="40927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142852"/>
            <a:ext cx="88270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变为</a:t>
            </a:r>
            <a:r>
              <a:rPr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的瞬间。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CP=0,G11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G21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退缩成非门了。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en-US" altLang="zh-CN" sz="2400" dirty="0" smtClean="0"/>
              <a:t>G13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G11</a:t>
            </a:r>
            <a:r>
              <a:rPr lang="zh-CN" altLang="en-US" sz="2400" dirty="0" smtClean="0"/>
              <a:t>等价为</a:t>
            </a:r>
            <a:r>
              <a:rPr lang="zh-CN" altLang="en-US" sz="2400" dirty="0" smtClean="0">
                <a:solidFill>
                  <a:srgbClr val="FF0000"/>
                </a:solidFill>
              </a:rPr>
              <a:t>与非门</a:t>
            </a:r>
            <a:r>
              <a:rPr lang="zh-CN" altLang="en-US" sz="2400" dirty="0" smtClean="0"/>
              <a:t>了，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G23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G21</a:t>
            </a:r>
            <a:r>
              <a:rPr lang="zh-CN" altLang="en-US" sz="2400" dirty="0" smtClean="0"/>
              <a:t>也等价为</a:t>
            </a:r>
            <a:r>
              <a:rPr lang="zh-CN" altLang="en-US" sz="2400" dirty="0" smtClean="0">
                <a:solidFill>
                  <a:srgbClr val="FF0000"/>
                </a:solidFill>
              </a:rPr>
              <a:t>与非门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电路等价为右图。</a:t>
            </a:r>
            <a:endParaRPr lang="zh-CN" altLang="en-US" sz="2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" y="1876667"/>
            <a:ext cx="5633838" cy="424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2389462" y="1742047"/>
            <a:ext cx="3015375" cy="3879036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22127" y="3016105"/>
                <a:ext cx="111338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𝑱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</m:acc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7" y="3016105"/>
                <a:ext cx="1113382" cy="511550"/>
              </a:xfrm>
              <a:prstGeom prst="rect">
                <a:avLst/>
              </a:prstGeom>
              <a:blipFill>
                <a:blip r:embed="rId5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466292" y="3438085"/>
                <a:ext cx="1259255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000066"/>
                            </a:solidFill>
                            <a:latin typeface="Cambria Math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𝑲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92" y="3438085"/>
                <a:ext cx="1259255" cy="462434"/>
              </a:xfrm>
              <a:prstGeom prst="rect">
                <a:avLst/>
              </a:prstGeom>
              <a:blipFill>
                <a:blip r:embed="rId6"/>
                <a:stretch>
                  <a:fillRect l="-971" t="-9211" r="-339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913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/>
          <p:cNvSpPr>
            <a:spLocks noChangeArrowheads="1"/>
          </p:cNvSpPr>
          <p:nvPr/>
        </p:nvSpPr>
        <p:spPr bwMode="auto">
          <a:xfrm>
            <a:off x="2714625" y="1589373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前端锁存器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2714625" y="1232186"/>
            <a:ext cx="1214438" cy="107156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4857750" y="1517936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后端锁存器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矩形 4"/>
          <p:cNvSpPr>
            <a:spLocks noChangeArrowheads="1"/>
          </p:cNvSpPr>
          <p:nvPr/>
        </p:nvSpPr>
        <p:spPr bwMode="auto">
          <a:xfrm>
            <a:off x="4857750" y="1160748"/>
            <a:ext cx="1214438" cy="1071563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446" name="直接连接符 6"/>
          <p:cNvCxnSpPr>
            <a:cxnSpLocks noChangeShapeType="1"/>
          </p:cNvCxnSpPr>
          <p:nvPr/>
        </p:nvCxnSpPr>
        <p:spPr bwMode="auto">
          <a:xfrm>
            <a:off x="1214438" y="2875248"/>
            <a:ext cx="4214812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7" name="直接连接符 8"/>
          <p:cNvCxnSpPr>
            <a:cxnSpLocks noChangeShapeType="1"/>
            <a:stCxn id="61443" idx="2"/>
          </p:cNvCxnSpPr>
          <p:nvPr/>
        </p:nvCxnSpPr>
        <p:spPr bwMode="auto">
          <a:xfrm flipH="1">
            <a:off x="3315498" y="2303748"/>
            <a:ext cx="6346" cy="5715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8" name="直接连接符 14"/>
          <p:cNvCxnSpPr>
            <a:cxnSpLocks noChangeShapeType="1"/>
          </p:cNvCxnSpPr>
          <p:nvPr/>
        </p:nvCxnSpPr>
        <p:spPr bwMode="auto">
          <a:xfrm flipH="1">
            <a:off x="5417151" y="2372081"/>
            <a:ext cx="1588" cy="4941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9" name="右箭头 16"/>
          <p:cNvSpPr>
            <a:spLocks noChangeArrowheads="1"/>
          </p:cNvSpPr>
          <p:nvPr/>
        </p:nvSpPr>
        <p:spPr bwMode="auto">
          <a:xfrm>
            <a:off x="3929063" y="1589373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右箭头 17"/>
          <p:cNvSpPr>
            <a:spLocks noChangeArrowheads="1"/>
          </p:cNvSpPr>
          <p:nvPr/>
        </p:nvSpPr>
        <p:spPr bwMode="auto">
          <a:xfrm>
            <a:off x="6072188" y="1517936"/>
            <a:ext cx="857250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1" name="TextBox 18"/>
          <p:cNvSpPr txBox="1">
            <a:spLocks noChangeArrowheads="1"/>
          </p:cNvSpPr>
          <p:nvPr/>
        </p:nvSpPr>
        <p:spPr bwMode="auto">
          <a:xfrm>
            <a:off x="1214438" y="2446623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CP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右箭头 22"/>
          <p:cNvSpPr>
            <a:spLocks noChangeArrowheads="1"/>
          </p:cNvSpPr>
          <p:nvPr/>
        </p:nvSpPr>
        <p:spPr bwMode="auto">
          <a:xfrm>
            <a:off x="1785938" y="1589373"/>
            <a:ext cx="85725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TextBox 23"/>
          <p:cNvSpPr txBox="1">
            <a:spLocks noChangeArrowheads="1"/>
          </p:cNvSpPr>
          <p:nvPr/>
        </p:nvSpPr>
        <p:spPr bwMode="auto">
          <a:xfrm>
            <a:off x="1714500" y="1232186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Box 24"/>
          <p:cNvSpPr txBox="1">
            <a:spLocks noChangeArrowheads="1"/>
          </p:cNvSpPr>
          <p:nvPr/>
        </p:nvSpPr>
        <p:spPr bwMode="auto">
          <a:xfrm>
            <a:off x="3851920" y="1403484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TextBox 25"/>
          <p:cNvSpPr txBox="1">
            <a:spLocks noChangeArrowheads="1"/>
          </p:cNvSpPr>
          <p:nvPr/>
        </p:nvSpPr>
        <p:spPr bwMode="auto">
          <a:xfrm>
            <a:off x="6325539" y="1257443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椭圆 26"/>
          <p:cNvSpPr>
            <a:spLocks noChangeArrowheads="1"/>
          </p:cNvSpPr>
          <p:nvPr/>
        </p:nvSpPr>
        <p:spPr bwMode="auto">
          <a:xfrm>
            <a:off x="5345714" y="2212734"/>
            <a:ext cx="142875" cy="1428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矩形 517126"/>
          <p:cNvSpPr>
            <a:spLocks noChangeArrowheads="1"/>
          </p:cNvSpPr>
          <p:nvPr/>
        </p:nvSpPr>
        <p:spPr bwMode="auto">
          <a:xfrm>
            <a:off x="562317" y="3358627"/>
            <a:ext cx="1771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61458" name="矩形 518146"/>
          <p:cNvSpPr>
            <a:spLocks noChangeArrowheads="1"/>
          </p:cNvSpPr>
          <p:nvPr/>
        </p:nvSpPr>
        <p:spPr bwMode="auto">
          <a:xfrm>
            <a:off x="428625" y="4287898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跳变到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3851920" y="1772816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22" y="3251471"/>
            <a:ext cx="1422080" cy="5810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2802451" y="3257680"/>
            <a:ext cx="322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73" y="4149080"/>
            <a:ext cx="1474535" cy="581025"/>
          </a:xfrm>
          <a:prstGeom prst="rect">
            <a:avLst/>
          </a:prstGeom>
        </p:spPr>
      </p:pic>
      <p:cxnSp>
        <p:nvCxnSpPr>
          <p:cNvPr id="61462" name="直接连接符 35"/>
          <p:cNvCxnSpPr>
            <a:cxnSpLocks noChangeShapeType="1"/>
          </p:cNvCxnSpPr>
          <p:nvPr/>
        </p:nvCxnSpPr>
        <p:spPr bwMode="auto">
          <a:xfrm flipV="1">
            <a:off x="3851920" y="4149080"/>
            <a:ext cx="0" cy="5810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>
          <a:xfrm>
            <a:off x="4160755" y="3248980"/>
            <a:ext cx="3903633" cy="646331"/>
          </a:xfrm>
          <a:prstGeom prst="rect">
            <a:avLst/>
          </a:prstGeom>
          <a:solidFill>
            <a:srgbClr val="70D5DA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前端锁存器导通，后段锁存器截止。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信号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能进入前端锁存器中。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57750" y="4156732"/>
            <a:ext cx="3954929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前端锁存器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截止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，后段锁存器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导通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信号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通过后端锁存器，传输到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端。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508" y="5180507"/>
            <a:ext cx="3801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，并维持高电平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4" name="矩形 33"/>
          <p:cNvSpPr/>
          <p:nvPr/>
        </p:nvSpPr>
        <p:spPr>
          <a:xfrm>
            <a:off x="3974063" y="5121188"/>
            <a:ext cx="499042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由于前端锁存器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截止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，信号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不能通过前端锁存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器，所以与后段锁存器相连的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端信号保持不变。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845771" y="1517936"/>
            <a:ext cx="15948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>
            <a:off x="5129690" y="1273866"/>
            <a:ext cx="150059" cy="306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H="1" flipV="1">
            <a:off x="5093686" y="1317672"/>
            <a:ext cx="252028" cy="26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H="1">
            <a:off x="2771800" y="1862654"/>
            <a:ext cx="150059" cy="306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H="1" flipV="1">
            <a:off x="2735796" y="1906460"/>
            <a:ext cx="252028" cy="26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5129690" y="1972824"/>
            <a:ext cx="15948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1714500" y="1242025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126"/>
          <p:cNvSpPr>
            <a:spLocks noChangeArrowheads="1"/>
          </p:cNvSpPr>
          <p:nvPr/>
        </p:nvSpPr>
        <p:spPr bwMode="auto">
          <a:xfrm>
            <a:off x="553380" y="5769383"/>
            <a:ext cx="7885112" cy="519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脉冲的下降沿到来瞬间使触发器的状态变化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83" y="2664994"/>
            <a:ext cx="554633" cy="3721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57356" y="21429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下降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沿触发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0.17119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9 0.00278 L 0.48247 -0.003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7" grpId="0"/>
      <p:bldP spid="61458" grpId="0"/>
      <p:bldP spid="8" grpId="0" animBg="1"/>
      <p:bldP spid="32" grpId="0" animBg="1"/>
      <p:bldP spid="9" grpId="0"/>
      <p:bldP spid="34" grpId="0" animBg="1"/>
      <p:bldP spid="48" grpId="0"/>
      <p:bldP spid="48" grpId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 bwMode="auto">
          <a:xfrm>
            <a:off x="204805" y="3282793"/>
            <a:ext cx="4050346" cy="3037689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219" name="矩形 490498"/>
          <p:cNvSpPr>
            <a:spLocks noChangeArrowheads="1"/>
          </p:cNvSpPr>
          <p:nvPr/>
        </p:nvSpPr>
        <p:spPr bwMode="auto">
          <a:xfrm>
            <a:off x="1071538" y="0"/>
            <a:ext cx="7422178" cy="62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26960" bIns="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或非门构成的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锁存器真值表如下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graphicFrame>
        <p:nvGraphicFramePr>
          <p:cNvPr id="490500" name="对象 490499"/>
          <p:cNvGraphicFramePr>
            <a:graphicFrameLocks/>
          </p:cNvGraphicFramePr>
          <p:nvPr>
            <p:extLst/>
          </p:nvPr>
        </p:nvGraphicFramePr>
        <p:xfrm>
          <a:off x="57404" y="1146954"/>
          <a:ext cx="2017869" cy="204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4" r:id="rId3" imgW="1671828" imgH="1691640" progId="Word.Picture.8">
                  <p:embed/>
                </p:oleObj>
              </mc:Choice>
              <mc:Fallback>
                <p:oleObj r:id="rId3" imgW="1671828" imgH="1691640" progId="Word.Picture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" y="1146954"/>
                        <a:ext cx="2017869" cy="2041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矩形 49050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108703" y="1124680"/>
          <a:ext cx="4071937" cy="4632326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="" xmlns:a16="http://schemas.microsoft.com/office/drawing/2014/main" val="1036011491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3258990465"/>
                    </a:ext>
                  </a:extLst>
                </a:gridCol>
                <a:gridCol w="690563">
                  <a:extLst>
                    <a:ext uri="{9D8B030D-6E8A-4147-A177-3AD203B41FA5}">
                      <a16:colId xmlns="" xmlns:a16="http://schemas.microsoft.com/office/drawing/2014/main" val="1054163805"/>
                    </a:ext>
                  </a:extLst>
                </a:gridCol>
                <a:gridCol w="928687">
                  <a:extLst>
                    <a:ext uri="{9D8B030D-6E8A-4147-A177-3AD203B41FA5}">
                      <a16:colId xmlns="" xmlns:a16="http://schemas.microsoft.com/office/drawing/2014/main" val="3547437279"/>
                    </a:ext>
                  </a:extLst>
                </a:gridCol>
                <a:gridCol w="857250">
                  <a:extLst>
                    <a:ext uri="{9D8B030D-6E8A-4147-A177-3AD203B41FA5}">
                      <a16:colId xmlns="" xmlns:a16="http://schemas.microsoft.com/office/drawing/2014/main" val="1437131627"/>
                    </a:ext>
                  </a:extLst>
                </a:gridCol>
                <a:gridCol w="714375">
                  <a:extLst>
                    <a:ext uri="{9D8B030D-6E8A-4147-A177-3AD203B41FA5}">
                      <a16:colId xmlns="" xmlns:a16="http://schemas.microsoft.com/office/drawing/2014/main" val="1928001461"/>
                    </a:ext>
                  </a:extLst>
                </a:gridCol>
              </a:tblGrid>
              <a:tr h="723900"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   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172013990"/>
                  </a:ext>
                </a:extLst>
              </a:tr>
              <a:tr h="609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12516369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230207338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68006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059390447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44378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14965561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4368059"/>
                  </a:ext>
                </a:extLst>
              </a:tr>
              <a:tr h="4524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禁止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784633719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3925028"/>
                  </a:ext>
                </a:extLst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7845083" y="2019737"/>
            <a:ext cx="3571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 bwMode="auto">
          <a:xfrm>
            <a:off x="6681129" y="2463891"/>
            <a:ext cx="2462871" cy="327095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5116" y="2474972"/>
            <a:ext cx="687466" cy="3270953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30470" y="389616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90720" y="434701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33633" y="4326380"/>
            <a:ext cx="2438400" cy="1066800"/>
            <a:chOff x="3216" y="1248"/>
            <a:chExt cx="1536" cy="672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995495" y="43263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995495" y="48597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3764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9860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5956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052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2001970" y="5445564"/>
            <a:ext cx="1063625" cy="544923"/>
            <a:chOff x="3696" y="3984"/>
            <a:chExt cx="528" cy="316"/>
          </a:xfrm>
        </p:grpSpPr>
        <p:sp>
          <p:nvSpPr>
            <p:cNvPr id="29" name="AutoShape 101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" name="Text Box 102"/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31" name="Object 103"/>
          <p:cNvGraphicFramePr>
            <a:graphicFrameLocks noChangeAspect="1"/>
          </p:cNvGraphicFramePr>
          <p:nvPr>
            <p:extLst/>
          </p:nvPr>
        </p:nvGraphicFramePr>
        <p:xfrm>
          <a:off x="1403483" y="444544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5" name="Equation" r:id="rId5" imgW="523800" imgH="187560" progId="Equation.3">
                  <p:embed/>
                </p:oleObj>
              </mc:Choice>
              <mc:Fallback>
                <p:oleObj name="Equation" r:id="rId5" imgW="523800" imgH="187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483" y="4445443"/>
                        <a:ext cx="53975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442396" y="3712243"/>
            <a:ext cx="992188" cy="739776"/>
            <a:chOff x="2681" y="832"/>
            <a:chExt cx="625" cy="466"/>
          </a:xfrm>
        </p:grpSpPr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2952" y="832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RS</a:t>
              </a:r>
              <a:endParaRPr kumimoji="1" lang="en-US" altLang="zh-CN" sz="3600" i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2681" y="1007"/>
              <a:ext cx="4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err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i="1" baseline="30000" dirty="0" err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3600" i="1" baseline="300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6" name="Object 108"/>
          <p:cNvGraphicFramePr>
            <a:graphicFrameLocks noChangeAspect="1"/>
          </p:cNvGraphicFramePr>
          <p:nvPr>
            <p:extLst/>
          </p:nvPr>
        </p:nvGraphicFramePr>
        <p:xfrm>
          <a:off x="1952758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6" name="Equation" r:id="rId7" imgW="504000" imgH="187560" progId="Equation.3">
                  <p:embed/>
                </p:oleObj>
              </mc:Choice>
              <mc:Fallback>
                <p:oleObj name="Equation" r:id="rId7" imgW="504000" imgH="187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58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9"/>
          <p:cNvGraphicFramePr>
            <a:graphicFrameLocks noChangeAspect="1"/>
          </p:cNvGraphicFramePr>
          <p:nvPr>
            <p:extLst/>
          </p:nvPr>
        </p:nvGraphicFramePr>
        <p:xfrm>
          <a:off x="2578233" y="44454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7" name="Equation" r:id="rId9" imgW="484200" imgH="187560" progId="Equation.3">
                  <p:embed/>
                </p:oleObj>
              </mc:Choice>
              <mc:Fallback>
                <p:oleObj name="Equation" r:id="rId9" imgW="484200" imgH="187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233" y="44454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0"/>
          <p:cNvGraphicFramePr>
            <a:graphicFrameLocks noChangeAspect="1"/>
          </p:cNvGraphicFramePr>
          <p:nvPr>
            <p:extLst/>
          </p:nvPr>
        </p:nvGraphicFramePr>
        <p:xfrm>
          <a:off x="3171958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8" name="Equation" r:id="rId11" imgW="504000" imgH="187560" progId="Equation.3">
                  <p:embed/>
                </p:oleObj>
              </mc:Choice>
              <mc:Fallback>
                <p:oleObj name="Equation" r:id="rId11" imgW="504000" imgH="187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958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1"/>
          <p:cNvGraphicFramePr>
            <a:graphicFrameLocks noChangeAspect="1"/>
          </p:cNvGraphicFramePr>
          <p:nvPr>
            <p:extLst/>
          </p:nvPr>
        </p:nvGraphicFramePr>
        <p:xfrm>
          <a:off x="1343158" y="49788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9" name="Equation" r:id="rId13" imgW="504000" imgH="187560" progId="Equation.3">
                  <p:embed/>
                </p:oleObj>
              </mc:Choice>
              <mc:Fallback>
                <p:oleObj name="Equation" r:id="rId13" imgW="504000" imgH="187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158" y="49788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2"/>
          <p:cNvGraphicFramePr>
            <a:graphicFrameLocks noChangeAspect="1"/>
          </p:cNvGraphicFramePr>
          <p:nvPr>
            <p:extLst/>
          </p:nvPr>
        </p:nvGraphicFramePr>
        <p:xfrm>
          <a:off x="1970220" y="497884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20" name="Equation" r:id="rId15" imgW="484200" imgH="187560" progId="Equation.3">
                  <p:embed/>
                </p:oleObj>
              </mc:Choice>
              <mc:Fallback>
                <p:oleObj name="Equation" r:id="rId15" imgW="484200" imgH="187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20" y="4978843"/>
                        <a:ext cx="506413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3"/>
          <p:cNvGraphicFramePr>
            <a:graphicFrameLocks noChangeAspect="1"/>
          </p:cNvGraphicFramePr>
          <p:nvPr>
            <p:extLst/>
          </p:nvPr>
        </p:nvGraphicFramePr>
        <p:xfrm>
          <a:off x="2594108" y="501218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21" name="Equation" r:id="rId17" imgW="464400" imgH="147960" progId="Equation.3">
                  <p:embed/>
                </p:oleObj>
              </mc:Choice>
              <mc:Fallback>
                <p:oleObj name="Equation" r:id="rId17" imgW="464400" imgH="147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108" y="5012180"/>
                        <a:ext cx="492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4"/>
          <p:cNvGraphicFramePr>
            <a:graphicFrameLocks noChangeAspect="1"/>
          </p:cNvGraphicFramePr>
          <p:nvPr>
            <p:extLst/>
          </p:nvPr>
        </p:nvGraphicFramePr>
        <p:xfrm>
          <a:off x="3187833" y="49788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22" name="Equation" r:id="rId19" imgW="484200" imgH="187560" progId="Equation.3">
                  <p:embed/>
                </p:oleObj>
              </mc:Choice>
              <mc:Fallback>
                <p:oleObj name="Equation" r:id="rId19" imgW="484200" imgH="187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33" y="49788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5"/>
          <p:cNvGrpSpPr>
            <a:grpSpLocks/>
          </p:cNvGrpSpPr>
          <p:nvPr/>
        </p:nvGrpSpPr>
        <p:grpSpPr bwMode="auto">
          <a:xfrm>
            <a:off x="1333633" y="4253355"/>
            <a:ext cx="2438400" cy="1139825"/>
            <a:chOff x="5184" y="1202"/>
            <a:chExt cx="1536" cy="718"/>
          </a:xfrm>
        </p:grpSpPr>
        <p:sp>
          <p:nvSpPr>
            <p:cNvPr id="44" name="Rectangle 116"/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20"/>
            <p:cNvSpPr txBox="1">
              <a:spLocks noChangeArrowheads="1"/>
            </p:cNvSpPr>
            <p:nvPr/>
          </p:nvSpPr>
          <p:spPr bwMode="auto">
            <a:xfrm>
              <a:off x="5246" y="1202"/>
              <a:ext cx="26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6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21"/>
            <p:cNvSpPr txBox="1">
              <a:spLocks noChangeArrowheads="1"/>
            </p:cNvSpPr>
            <p:nvPr/>
          </p:nvSpPr>
          <p:spPr bwMode="auto">
            <a:xfrm>
              <a:off x="5651" y="12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122"/>
            <p:cNvSpPr txBox="1">
              <a:spLocks noChangeArrowheads="1"/>
            </p:cNvSpPr>
            <p:nvPr/>
          </p:nvSpPr>
          <p:spPr bwMode="auto">
            <a:xfrm>
              <a:off x="6395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123"/>
            <p:cNvSpPr txBox="1">
              <a:spLocks noChangeArrowheads="1"/>
            </p:cNvSpPr>
            <p:nvPr/>
          </p:nvSpPr>
          <p:spPr bwMode="auto">
            <a:xfrm>
              <a:off x="6011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X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124"/>
            <p:cNvSpPr txBox="1">
              <a:spLocks noChangeArrowheads="1"/>
            </p:cNvSpPr>
            <p:nvPr/>
          </p:nvSpPr>
          <p:spPr bwMode="auto">
            <a:xfrm>
              <a:off x="5247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25"/>
            <p:cNvSpPr txBox="1">
              <a:spLocks noChangeArrowheads="1"/>
            </p:cNvSpPr>
            <p:nvPr/>
          </p:nvSpPr>
          <p:spPr bwMode="auto">
            <a:xfrm>
              <a:off x="5627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26"/>
            <p:cNvSpPr txBox="1">
              <a:spLocks noChangeArrowheads="1"/>
            </p:cNvSpPr>
            <p:nvPr/>
          </p:nvSpPr>
          <p:spPr bwMode="auto">
            <a:xfrm>
              <a:off x="641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27"/>
            <p:cNvSpPr txBox="1">
              <a:spLocks noChangeArrowheads="1"/>
            </p:cNvSpPr>
            <p:nvPr/>
          </p:nvSpPr>
          <p:spPr bwMode="auto">
            <a:xfrm>
              <a:off x="6017" y="159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X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238431" y="4874066"/>
            <a:ext cx="607843" cy="532971"/>
            <a:chOff x="2331" y="3360"/>
            <a:chExt cx="453" cy="589"/>
          </a:xfrm>
        </p:grpSpPr>
        <p:sp>
          <p:nvSpPr>
            <p:cNvPr id="58" name="AutoShape 130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9" name="Text Box 131"/>
            <p:cNvSpPr txBox="1">
              <a:spLocks noChangeArrowheads="1"/>
            </p:cNvSpPr>
            <p:nvPr/>
          </p:nvSpPr>
          <p:spPr bwMode="auto">
            <a:xfrm>
              <a:off x="2331" y="3436"/>
              <a:ext cx="404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err="1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r>
                <a:rPr lang="en-US" altLang="zh-CN" baseline="30000" dirty="0" err="1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endParaRPr lang="en-US" altLang="zh-CN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17" name="Group 135"/>
          <p:cNvGrpSpPr>
            <a:grpSpLocks/>
          </p:cNvGrpSpPr>
          <p:nvPr/>
        </p:nvGrpSpPr>
        <p:grpSpPr bwMode="auto">
          <a:xfrm>
            <a:off x="2690945" y="3284980"/>
            <a:ext cx="838200" cy="533400"/>
            <a:chOff x="4080" y="2160"/>
            <a:chExt cx="528" cy="336"/>
          </a:xfrm>
        </p:grpSpPr>
        <p:sp>
          <p:nvSpPr>
            <p:cNvPr id="61" name="AutoShape 136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2" name="Text Box 137"/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16082" y="5731787"/>
                <a:ext cx="2489784" cy="58477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32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r>
                  <a:rPr lang="en-US" altLang="zh-CN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=S+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𝑹</m:t>
                        </m:r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sz="32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3200" baseline="30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zh-CN" altLang="en-US" sz="3200" baseline="30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2" y="5731787"/>
                <a:ext cx="2489784" cy="584775"/>
              </a:xfrm>
              <a:prstGeom prst="rect">
                <a:avLst/>
              </a:prstGeom>
              <a:blipFill>
                <a:blip r:embed="rId21"/>
                <a:stretch>
                  <a:fillRect l="-5637" t="-14583" r="-1961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05290" y="5693884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7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" grpId="0" animBg="1"/>
      <p:bldP spid="4" grpId="1" animBg="1"/>
      <p:bldP spid="10" grpId="0" animBg="1"/>
      <p:bldP spid="10" grpId="1" animBg="1"/>
      <p:bldP spid="12" grpId="0" animBg="1"/>
      <p:bldP spid="13" grpId="0" animBg="1"/>
      <p:bldP spid="22" grpId="0"/>
      <p:bldP spid="23" grpId="0"/>
      <p:bldP spid="24" grpId="0"/>
      <p:bldP spid="25" grpId="0"/>
      <p:bldP spid="26" grpId="0"/>
      <p:bldP spid="27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497666" name="对象 497665"/>
          <p:cNvGraphicFramePr>
            <a:graphicFrameLocks/>
          </p:cNvGraphicFramePr>
          <p:nvPr>
            <p:extLst/>
          </p:nvPr>
        </p:nvGraphicFramePr>
        <p:xfrm>
          <a:off x="220086" y="1745079"/>
          <a:ext cx="1858914" cy="182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8" name="Picture" r:id="rId3" imgW="961534" imgH="923827" progId="Word.Picture.8">
                  <p:embed/>
                </p:oleObj>
              </mc:Choice>
              <mc:Fallback>
                <p:oleObj name="Picture" r:id="rId3" imgW="961534" imgH="923827" progId="Word.Picture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6" y="1745079"/>
                        <a:ext cx="1858914" cy="1820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矩形 497666"/>
          <p:cNvSpPr>
            <a:spLocks noChangeArrowheads="1"/>
          </p:cNvSpPr>
          <p:nvPr/>
        </p:nvSpPr>
        <p:spPr bwMode="auto">
          <a:xfrm>
            <a:off x="220086" y="133106"/>
            <a:ext cx="473879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与非门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sp>
        <p:nvSpPr>
          <p:cNvPr id="10244" name="矩形 497667"/>
          <p:cNvSpPr>
            <a:spLocks noChangeArrowheads="1"/>
          </p:cNvSpPr>
          <p:nvPr/>
        </p:nvSpPr>
        <p:spPr bwMode="auto">
          <a:xfrm>
            <a:off x="0" y="2084388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矩形 497674"/>
          <p:cNvSpPr>
            <a:spLocks noChangeArrowheads="1"/>
          </p:cNvSpPr>
          <p:nvPr/>
        </p:nvSpPr>
        <p:spPr bwMode="auto">
          <a:xfrm>
            <a:off x="420615" y="1176338"/>
            <a:ext cx="1341437" cy="46672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3" name="矩形 497710"/>
              <p:cNvSpPr>
                <a:spLocks noChangeArrowheads="1"/>
              </p:cNvSpPr>
              <p:nvPr/>
            </p:nvSpPr>
            <p:spPr bwMode="auto">
              <a:xfrm>
                <a:off x="4932050" y="483158"/>
                <a:ext cx="4464050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  <a:cs typeface="+mn-cs"/>
                  </a:rPr>
                  <a:t>约束条件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  <a:cs typeface="+mn-cs"/>
                  </a:rPr>
                  <a:t>: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/>
                            <a:ea typeface="楷体_GB2312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/>
                            <a:ea typeface="楷体_GB2312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𝑹</m:t>
                        </m:r>
                      </m:e>
                    </m:acc>
                  </m:oMath>
                </a14:m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= 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mc:Choice>
        <mc:Fallback xmlns="">
          <p:sp>
            <p:nvSpPr>
              <p:cNvPr id="10323" name="矩形 4977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50" y="483158"/>
                <a:ext cx="4464050" cy="462434"/>
              </a:xfrm>
              <a:prstGeom prst="rect">
                <a:avLst/>
              </a:prstGeom>
              <a:blipFill>
                <a:blip r:embed="rId5"/>
                <a:stretch>
                  <a:fillRect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矩形 497676"/>
          <p:cNvSpPr>
            <a:spLocks noChangeArrowheads="1"/>
          </p:cNvSpPr>
          <p:nvPr/>
        </p:nvSpPr>
        <p:spPr bwMode="auto">
          <a:xfrm>
            <a:off x="6370899" y="1143000"/>
            <a:ext cx="1419225" cy="461963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功能表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1666"/>
              </p:ext>
            </p:extLst>
          </p:nvPr>
        </p:nvGraphicFramePr>
        <p:xfrm>
          <a:off x="5013586" y="1643063"/>
          <a:ext cx="4071938" cy="4632326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4055978051"/>
                    </a:ext>
                  </a:extLst>
                </a:gridCol>
                <a:gridCol w="44291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3177965178"/>
                    </a:ext>
                  </a:extLst>
                </a:gridCol>
                <a:gridCol w="690562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3157476819"/>
                    </a:ext>
                  </a:extLst>
                </a:gridCol>
                <a:gridCol w="92868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2989093095"/>
                    </a:ext>
                  </a:extLst>
                </a:gridCol>
                <a:gridCol w="85725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2213107859"/>
                    </a:ext>
                  </a:extLst>
                </a:gridCol>
                <a:gridCol w="71437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3682534793"/>
                    </a:ext>
                  </a:extLst>
                </a:gridCol>
              </a:tblGrid>
              <a:tr h="723900"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   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40606696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6"/>
                      <a:stretch>
                        <a:fillRect l="-2778" t="-121000" r="-840278" b="-559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6"/>
                      <a:stretch>
                        <a:fillRect l="-101370" t="-121000" r="-728767" b="-559000"/>
                      </a:stretch>
                    </a:blip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1420862314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禁止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2718376483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217410492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2823180596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405311657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838224849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666919184"/>
                  </a:ext>
                </a:extLst>
              </a:tr>
              <a:tr h="4524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3370491543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1041354516"/>
                  </a:ext>
                </a:extLst>
              </a:tr>
            </a:tbl>
          </a:graphicData>
        </a:graphic>
      </p:graphicFrame>
      <p:cxnSp>
        <p:nvCxnSpPr>
          <p:cNvPr id="53" name="直接连接符 52"/>
          <p:cNvCxnSpPr/>
          <p:nvPr/>
        </p:nvCxnSpPr>
        <p:spPr>
          <a:xfrm>
            <a:off x="7656774" y="2500313"/>
            <a:ext cx="357187" cy="15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86" y="1235869"/>
            <a:ext cx="20193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6612264" y="2928934"/>
            <a:ext cx="2462871" cy="327095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56534" y="2955178"/>
            <a:ext cx="687466" cy="3270953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415756" y="1348943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2343746" y="2861153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15582" y="389616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75832" y="434701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18745" y="4326380"/>
            <a:ext cx="2438400" cy="1066800"/>
            <a:chOff x="3216" y="1248"/>
            <a:chExt cx="1536" cy="672"/>
          </a:xfrm>
        </p:grpSpPr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80607" y="43263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880607" y="48597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12616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18712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4808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0904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887082" y="5445565"/>
            <a:ext cx="1063625" cy="662185"/>
            <a:chOff x="3696" y="3984"/>
            <a:chExt cx="528" cy="384"/>
          </a:xfrm>
        </p:grpSpPr>
        <p:sp>
          <p:nvSpPr>
            <p:cNvPr id="42" name="AutoShape 101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102"/>
            <p:cNvSpPr txBox="1">
              <a:spLocks noChangeArrowheads="1"/>
            </p:cNvSpPr>
            <p:nvPr/>
          </p:nvSpPr>
          <p:spPr bwMode="auto">
            <a:xfrm>
              <a:off x="3696" y="4100"/>
              <a:ext cx="33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44" name="Object 103"/>
          <p:cNvGraphicFramePr>
            <a:graphicFrameLocks noChangeAspect="1"/>
          </p:cNvGraphicFramePr>
          <p:nvPr>
            <p:extLst/>
          </p:nvPr>
        </p:nvGraphicFramePr>
        <p:xfrm>
          <a:off x="1288595" y="444544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9" name="Equation" r:id="rId8" imgW="523800" imgH="187560" progId="Equation.3">
                  <p:embed/>
                </p:oleObj>
              </mc:Choice>
              <mc:Fallback>
                <p:oleObj name="Equation" r:id="rId8" imgW="523800" imgH="187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595" y="4445443"/>
                        <a:ext cx="53975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7508" y="3712243"/>
            <a:ext cx="992188" cy="739776"/>
            <a:chOff x="2681" y="832"/>
            <a:chExt cx="625" cy="466"/>
          </a:xfrm>
        </p:grpSpPr>
        <p:sp>
          <p:nvSpPr>
            <p:cNvPr id="46" name="Line 105"/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106"/>
            <p:cNvSpPr txBox="1">
              <a:spLocks noChangeArrowheads="1"/>
            </p:cNvSpPr>
            <p:nvPr/>
          </p:nvSpPr>
          <p:spPr bwMode="auto">
            <a:xfrm>
              <a:off x="2952" y="832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RS</a:t>
              </a:r>
              <a:endPara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107"/>
            <p:cNvSpPr txBox="1">
              <a:spLocks noChangeArrowheads="1"/>
            </p:cNvSpPr>
            <p:nvPr/>
          </p:nvSpPr>
          <p:spPr bwMode="auto">
            <a:xfrm>
              <a:off x="2681" y="1007"/>
              <a:ext cx="4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400" b="1" i="1" u="none" strike="noStrike" kern="1200" cap="none" spc="0" normalizeH="0" baseline="3000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3600" b="1" i="1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108"/>
          <p:cNvGraphicFramePr>
            <a:graphicFrameLocks noChangeAspect="1"/>
          </p:cNvGraphicFramePr>
          <p:nvPr>
            <p:extLst/>
          </p:nvPr>
        </p:nvGraphicFramePr>
        <p:xfrm>
          <a:off x="1837870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0" name="Equation" r:id="rId10" imgW="504000" imgH="187560" progId="Equation.3">
                  <p:embed/>
                </p:oleObj>
              </mc:Choice>
              <mc:Fallback>
                <p:oleObj name="Equation" r:id="rId10" imgW="504000" imgH="187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870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9"/>
          <p:cNvGraphicFramePr>
            <a:graphicFrameLocks noChangeAspect="1"/>
          </p:cNvGraphicFramePr>
          <p:nvPr>
            <p:extLst/>
          </p:nvPr>
        </p:nvGraphicFramePr>
        <p:xfrm>
          <a:off x="2463345" y="44454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1" name="Equation" r:id="rId12" imgW="484200" imgH="187560" progId="Equation.3">
                  <p:embed/>
                </p:oleObj>
              </mc:Choice>
              <mc:Fallback>
                <p:oleObj name="Equation" r:id="rId12" imgW="484200" imgH="187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345" y="44454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0"/>
          <p:cNvGraphicFramePr>
            <a:graphicFrameLocks noChangeAspect="1"/>
          </p:cNvGraphicFramePr>
          <p:nvPr>
            <p:extLst/>
          </p:nvPr>
        </p:nvGraphicFramePr>
        <p:xfrm>
          <a:off x="3057070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2" name="Equation" r:id="rId14" imgW="504000" imgH="187560" progId="Equation.3">
                  <p:embed/>
                </p:oleObj>
              </mc:Choice>
              <mc:Fallback>
                <p:oleObj name="Equation" r:id="rId14" imgW="504000" imgH="187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070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1"/>
          <p:cNvGraphicFramePr>
            <a:graphicFrameLocks noChangeAspect="1"/>
          </p:cNvGraphicFramePr>
          <p:nvPr>
            <p:extLst/>
          </p:nvPr>
        </p:nvGraphicFramePr>
        <p:xfrm>
          <a:off x="1228270" y="49788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3" name="Equation" r:id="rId16" imgW="504000" imgH="187560" progId="Equation.3">
                  <p:embed/>
                </p:oleObj>
              </mc:Choice>
              <mc:Fallback>
                <p:oleObj name="Equation" r:id="rId16" imgW="504000" imgH="187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70" y="49788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2"/>
          <p:cNvGraphicFramePr>
            <a:graphicFrameLocks noChangeAspect="1"/>
          </p:cNvGraphicFramePr>
          <p:nvPr>
            <p:extLst/>
          </p:nvPr>
        </p:nvGraphicFramePr>
        <p:xfrm>
          <a:off x="1855332" y="497884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4" name="Equation" r:id="rId18" imgW="484200" imgH="187560" progId="Equation.3">
                  <p:embed/>
                </p:oleObj>
              </mc:Choice>
              <mc:Fallback>
                <p:oleObj name="Equation" r:id="rId18" imgW="484200" imgH="187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32" y="4978843"/>
                        <a:ext cx="506413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13"/>
          <p:cNvGraphicFramePr>
            <a:graphicFrameLocks noChangeAspect="1"/>
          </p:cNvGraphicFramePr>
          <p:nvPr>
            <p:extLst/>
          </p:nvPr>
        </p:nvGraphicFramePr>
        <p:xfrm>
          <a:off x="2479220" y="501218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5" name="Equation" r:id="rId20" imgW="464400" imgH="147960" progId="Equation.3">
                  <p:embed/>
                </p:oleObj>
              </mc:Choice>
              <mc:Fallback>
                <p:oleObj name="Equation" r:id="rId20" imgW="464400" imgH="147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220" y="5012180"/>
                        <a:ext cx="492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14"/>
          <p:cNvGraphicFramePr>
            <a:graphicFrameLocks noChangeAspect="1"/>
          </p:cNvGraphicFramePr>
          <p:nvPr>
            <p:extLst/>
          </p:nvPr>
        </p:nvGraphicFramePr>
        <p:xfrm>
          <a:off x="3072945" y="49788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6" name="Equation" r:id="rId22" imgW="484200" imgH="187560" progId="Equation.3">
                  <p:embed/>
                </p:oleObj>
              </mc:Choice>
              <mc:Fallback>
                <p:oleObj name="Equation" r:id="rId22" imgW="484200" imgH="187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945" y="49788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1218745" y="4313680"/>
            <a:ext cx="2438400" cy="1079500"/>
            <a:chOff x="5184" y="1240"/>
            <a:chExt cx="1536" cy="680"/>
          </a:xfrm>
        </p:grpSpPr>
        <p:sp>
          <p:nvSpPr>
            <p:cNvPr id="59" name="Rectangle 116"/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18"/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19"/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20"/>
            <p:cNvSpPr txBox="1">
              <a:spLocks noChangeArrowheads="1"/>
            </p:cNvSpPr>
            <p:nvPr/>
          </p:nvSpPr>
          <p:spPr bwMode="auto">
            <a:xfrm>
              <a:off x="5262" y="12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4" name="Text Box 121"/>
            <p:cNvSpPr txBox="1">
              <a:spLocks noChangeArrowheads="1"/>
            </p:cNvSpPr>
            <p:nvPr/>
          </p:nvSpPr>
          <p:spPr bwMode="auto">
            <a:xfrm>
              <a:off x="5644" y="1260"/>
              <a:ext cx="2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22"/>
            <p:cNvSpPr txBox="1">
              <a:spLocks noChangeArrowheads="1"/>
            </p:cNvSpPr>
            <p:nvPr/>
          </p:nvSpPr>
          <p:spPr bwMode="auto">
            <a:xfrm>
              <a:off x="6395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23"/>
            <p:cNvSpPr txBox="1">
              <a:spLocks noChangeArrowheads="1"/>
            </p:cNvSpPr>
            <p:nvPr/>
          </p:nvSpPr>
          <p:spPr bwMode="auto">
            <a:xfrm>
              <a:off x="6035" y="12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24"/>
            <p:cNvSpPr txBox="1">
              <a:spLocks noChangeArrowheads="1"/>
            </p:cNvSpPr>
            <p:nvPr/>
          </p:nvSpPr>
          <p:spPr bwMode="auto">
            <a:xfrm>
              <a:off x="5271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5628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641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603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123543" y="4874066"/>
            <a:ext cx="607843" cy="532971"/>
            <a:chOff x="2331" y="3360"/>
            <a:chExt cx="453" cy="589"/>
          </a:xfrm>
        </p:grpSpPr>
        <p:sp>
          <p:nvSpPr>
            <p:cNvPr id="73" name="AutoShape 130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331" y="3436"/>
              <a:ext cx="404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r>
                <a:rPr kumimoji="0" lang="en-US" altLang="zh-CN" sz="2400" b="1" i="0" u="none" strike="noStrike" kern="1200" cap="none" spc="0" normalizeH="0" baseline="3000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endPara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576057" y="3321496"/>
            <a:ext cx="838200" cy="496888"/>
            <a:chOff x="4080" y="2183"/>
            <a:chExt cx="528" cy="313"/>
          </a:xfrm>
        </p:grpSpPr>
        <p:sp>
          <p:nvSpPr>
            <p:cNvPr id="76" name="AutoShape 136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137"/>
            <p:cNvSpPr txBox="1">
              <a:spLocks noChangeArrowheads="1"/>
            </p:cNvSpPr>
            <p:nvPr/>
          </p:nvSpPr>
          <p:spPr bwMode="auto">
            <a:xfrm>
              <a:off x="4194" y="218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2775866" y="5759412"/>
            <a:ext cx="2135521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S+RQ</a:t>
            </a:r>
            <a:r>
              <a:rPr kumimoji="0" lang="en-US" altLang="zh-CN" sz="2800" b="1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0" lang="zh-CN" alt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611" y="5724970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卡诺图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3700007" y="587734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3621139" y="5762917"/>
            <a:ext cx="3387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4132067" y="587734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2907897" y="342900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>
            <a:off x="755470" y="381838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1043510" y="381838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>
            <a:off x="2129177" y="572497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205493" y="6365284"/>
            <a:ext cx="8769304" cy="46616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56760" y="6406950"/>
            <a:ext cx="8728764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引脚的命名：能使输出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Q=1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的输入引脚命名为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Set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。能使输出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Q=0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输入引脚命名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Reset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2133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323" grpId="0" animBg="1"/>
      <p:bldP spid="10247" grpId="0" animBg="1"/>
      <p:bldP spid="17" grpId="0" animBg="1"/>
      <p:bldP spid="17" grpId="1" animBg="1"/>
      <p:bldP spid="18" grpId="0" animBg="1"/>
      <p:bldP spid="18" grpId="1" animBg="1"/>
      <p:bldP spid="26" grpId="0" animBg="1"/>
      <p:bldP spid="27" grpId="0" animBg="1"/>
      <p:bldP spid="35" grpId="0"/>
      <p:bldP spid="36" grpId="0"/>
      <p:bldP spid="37" grpId="0"/>
      <p:bldP spid="38" grpId="0"/>
      <p:bldP spid="39" grpId="0"/>
      <p:bldP spid="40" grpId="0"/>
      <p:bldP spid="78" grpId="0" animBg="1"/>
      <p:bldP spid="79" grpId="0"/>
      <p:bldP spid="82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754950" y="378243"/>
            <a:ext cx="6337330" cy="7381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7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2688"/>
              </p:ext>
            </p:extLst>
          </p:nvPr>
        </p:nvGraphicFramePr>
        <p:xfrm>
          <a:off x="383074" y="2417699"/>
          <a:ext cx="24114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26" name="图片" r:id="rId3" imgW="955548" imgH="922020" progId="Word.Picture.8">
                  <p:embed/>
                </p:oleObj>
              </mc:Choice>
              <mc:Fallback>
                <p:oleObj name="图片" r:id="rId3" imgW="955548" imgH="92202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4" y="2417699"/>
                        <a:ext cx="2411413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827088" y="474018"/>
            <a:ext cx="6444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与非门（非或门）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构成的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基本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锁存器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-108650" y="165300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1663000" y="1562517"/>
            <a:ext cx="45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663000" y="1562517"/>
            <a:ext cx="439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1663000" y="1562517"/>
            <a:ext cx="65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55625" y="1557755"/>
            <a:ext cx="2663825" cy="3081337"/>
            <a:chOff x="3946" y="1548"/>
            <a:chExt cx="1678" cy="1941"/>
          </a:xfrm>
        </p:grpSpPr>
        <p:graphicFrame>
          <p:nvGraphicFramePr>
            <p:cNvPr id="407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334818"/>
                </p:ext>
              </p:extLst>
            </p:nvPr>
          </p:nvGraphicFramePr>
          <p:xfrm>
            <a:off x="3946" y="2478"/>
            <a:ext cx="1678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27" name="图片" r:id="rId5" imgW="961644" imgH="515112" progId="Word.Picture.8">
                    <p:embed/>
                  </p:oleObj>
                </mc:Choice>
                <mc:Fallback>
                  <p:oleObj name="图片" r:id="rId5" imgW="961644" imgH="515112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478"/>
                          <a:ext cx="1678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4150" y="1548"/>
              <a:ext cx="1474" cy="3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c.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国标逻辑符号</a:t>
              </a:r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754950" y="1484730"/>
            <a:ext cx="13414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电路图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83850" y="1529309"/>
            <a:ext cx="2771775" cy="3700333"/>
            <a:chOff x="2200" y="1530"/>
            <a:chExt cx="1564" cy="2240"/>
          </a:xfrm>
        </p:grpSpPr>
        <p:sp>
          <p:nvSpPr>
            <p:cNvPr id="407565" name="Rectangle 13"/>
            <p:cNvSpPr>
              <a:spLocks noChangeArrowheads="1"/>
            </p:cNvSpPr>
            <p:nvPr/>
          </p:nvSpPr>
          <p:spPr bwMode="auto">
            <a:xfrm>
              <a:off x="2358" y="1530"/>
              <a:ext cx="115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b.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简化功能表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7566" name="Rectangle 14"/>
            <p:cNvSpPr>
              <a:spLocks noChangeArrowheads="1"/>
            </p:cNvSpPr>
            <p:nvPr/>
          </p:nvSpPr>
          <p:spPr bwMode="auto">
            <a:xfrm>
              <a:off x="2566" y="2974"/>
              <a:ext cx="62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</a:p>
          </p:txBody>
        </p:sp>
        <p:graphicFrame>
          <p:nvGraphicFramePr>
            <p:cNvPr id="407567" name="Object 15"/>
            <p:cNvGraphicFramePr>
              <a:graphicFrameLocks noChangeAspect="1"/>
            </p:cNvGraphicFramePr>
            <p:nvPr/>
          </p:nvGraphicFramePr>
          <p:xfrm>
            <a:off x="2222" y="2259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28" name="公式" r:id="rId7" imgW="152268" imgH="203024" progId="Equation.3">
                    <p:embed/>
                  </p:oleObj>
                </mc:Choice>
                <mc:Fallback>
                  <p:oleObj name="公式" r:id="rId7" imgW="152268" imgH="2030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2259"/>
                          <a:ext cx="22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68" name="Object 16"/>
            <p:cNvGraphicFramePr>
              <a:graphicFrameLocks noChangeAspect="1"/>
            </p:cNvGraphicFramePr>
            <p:nvPr/>
          </p:nvGraphicFramePr>
          <p:xfrm>
            <a:off x="2517" y="2275"/>
            <a:ext cx="20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29" name="公式" r:id="rId9" imgW="139579" imgH="215713" progId="Equation.3">
                    <p:embed/>
                  </p:oleObj>
                </mc:Choice>
                <mc:Fallback>
                  <p:oleObj name="公式" r:id="rId9" imgW="139579" imgH="215713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75"/>
                          <a:ext cx="201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69" name="Object 17"/>
            <p:cNvGraphicFramePr>
              <a:graphicFrameLocks noChangeAspect="1"/>
            </p:cNvGraphicFramePr>
            <p:nvPr/>
          </p:nvGraphicFramePr>
          <p:xfrm>
            <a:off x="3345" y="2274"/>
            <a:ext cx="19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30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2274"/>
                          <a:ext cx="197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3218" y="3483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1" name="Rectangle 19"/>
            <p:cNvSpPr>
              <a:spLocks noChangeArrowheads="1"/>
            </p:cNvSpPr>
            <p:nvPr/>
          </p:nvSpPr>
          <p:spPr bwMode="auto">
            <a:xfrm>
              <a:off x="2803" y="3483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2" name="Rectangle 20"/>
            <p:cNvSpPr>
              <a:spLocks noChangeArrowheads="1"/>
            </p:cNvSpPr>
            <p:nvPr/>
          </p:nvSpPr>
          <p:spPr bwMode="auto">
            <a:xfrm>
              <a:off x="2484" y="3483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3" name="Rectangle 21"/>
            <p:cNvSpPr>
              <a:spLocks noChangeArrowheads="1"/>
            </p:cNvSpPr>
            <p:nvPr/>
          </p:nvSpPr>
          <p:spPr bwMode="auto">
            <a:xfrm>
              <a:off x="2200" y="3483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3218" y="3196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5" name="Rectangle 23"/>
            <p:cNvSpPr>
              <a:spLocks noChangeArrowheads="1"/>
            </p:cNvSpPr>
            <p:nvPr/>
          </p:nvSpPr>
          <p:spPr bwMode="auto">
            <a:xfrm>
              <a:off x="2803" y="3196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2484" y="3196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7" name="Rectangle 25"/>
            <p:cNvSpPr>
              <a:spLocks noChangeArrowheads="1"/>
            </p:cNvSpPr>
            <p:nvPr/>
          </p:nvSpPr>
          <p:spPr bwMode="auto">
            <a:xfrm>
              <a:off x="2200" y="3196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8" name="Rectangle 26"/>
            <p:cNvSpPr>
              <a:spLocks noChangeArrowheads="1"/>
            </p:cNvSpPr>
            <p:nvPr/>
          </p:nvSpPr>
          <p:spPr bwMode="auto">
            <a:xfrm>
              <a:off x="3218" y="2909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9" name="Rectangle 27"/>
            <p:cNvSpPr>
              <a:spLocks noChangeArrowheads="1"/>
            </p:cNvSpPr>
            <p:nvPr/>
          </p:nvSpPr>
          <p:spPr bwMode="auto">
            <a:xfrm>
              <a:off x="2803" y="2909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2484" y="2909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81" name="Rectangle 29"/>
            <p:cNvSpPr>
              <a:spLocks noChangeArrowheads="1"/>
            </p:cNvSpPr>
            <p:nvPr/>
          </p:nvSpPr>
          <p:spPr bwMode="auto">
            <a:xfrm>
              <a:off x="2200" y="2909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2" name="Rectangle 30"/>
            <p:cNvSpPr>
              <a:spLocks noChangeArrowheads="1"/>
            </p:cNvSpPr>
            <p:nvPr/>
          </p:nvSpPr>
          <p:spPr bwMode="auto">
            <a:xfrm>
              <a:off x="2721" y="2609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不变</a:t>
              </a:r>
            </a:p>
          </p:txBody>
        </p:sp>
        <p:sp>
          <p:nvSpPr>
            <p:cNvPr id="407583" name="Rectangle 31"/>
            <p:cNvSpPr>
              <a:spLocks noChangeArrowheads="1"/>
            </p:cNvSpPr>
            <p:nvPr/>
          </p:nvSpPr>
          <p:spPr bwMode="auto">
            <a:xfrm>
              <a:off x="2484" y="2627"/>
              <a:ext cx="19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2200" y="2572"/>
              <a:ext cx="28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5" name="Line 33"/>
            <p:cNvSpPr>
              <a:spLocks noChangeShapeType="1"/>
            </p:cNvSpPr>
            <p:nvPr/>
          </p:nvSpPr>
          <p:spPr bwMode="auto">
            <a:xfrm>
              <a:off x="2200" y="2105"/>
              <a:ext cx="1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6" name="Line 34"/>
            <p:cNvSpPr>
              <a:spLocks noChangeShapeType="1"/>
            </p:cNvSpPr>
            <p:nvPr/>
          </p:nvSpPr>
          <p:spPr bwMode="auto">
            <a:xfrm>
              <a:off x="2200" y="3770"/>
              <a:ext cx="1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7" name="Line 35"/>
            <p:cNvSpPr>
              <a:spLocks noChangeShapeType="1"/>
            </p:cNvSpPr>
            <p:nvPr/>
          </p:nvSpPr>
          <p:spPr bwMode="auto">
            <a:xfrm>
              <a:off x="2200" y="2105"/>
              <a:ext cx="0" cy="16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8" name="Line 36"/>
            <p:cNvSpPr>
              <a:spLocks noChangeShapeType="1"/>
            </p:cNvSpPr>
            <p:nvPr/>
          </p:nvSpPr>
          <p:spPr bwMode="auto">
            <a:xfrm>
              <a:off x="3651" y="2105"/>
              <a:ext cx="0" cy="16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9" name="Line 37"/>
            <p:cNvSpPr>
              <a:spLocks noChangeShapeType="1"/>
            </p:cNvSpPr>
            <p:nvPr/>
          </p:nvSpPr>
          <p:spPr bwMode="auto">
            <a:xfrm>
              <a:off x="2200" y="2559"/>
              <a:ext cx="142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0" name="Line 38"/>
            <p:cNvSpPr>
              <a:spLocks noChangeShapeType="1"/>
            </p:cNvSpPr>
            <p:nvPr/>
          </p:nvSpPr>
          <p:spPr bwMode="auto">
            <a:xfrm>
              <a:off x="2484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1" name="Line 39"/>
            <p:cNvSpPr>
              <a:spLocks noChangeShapeType="1"/>
            </p:cNvSpPr>
            <p:nvPr/>
          </p:nvSpPr>
          <p:spPr bwMode="auto">
            <a:xfrm>
              <a:off x="2761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2" name="Line 40"/>
            <p:cNvSpPr>
              <a:spLocks noChangeShapeType="1"/>
            </p:cNvSpPr>
            <p:nvPr/>
          </p:nvSpPr>
          <p:spPr bwMode="auto">
            <a:xfrm>
              <a:off x="3220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3" name="Line 41"/>
            <p:cNvSpPr>
              <a:spLocks noChangeShapeType="1"/>
            </p:cNvSpPr>
            <p:nvPr/>
          </p:nvSpPr>
          <p:spPr bwMode="auto">
            <a:xfrm>
              <a:off x="2200" y="2909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4" name="Line 42"/>
            <p:cNvSpPr>
              <a:spLocks noChangeShapeType="1"/>
            </p:cNvSpPr>
            <p:nvPr/>
          </p:nvSpPr>
          <p:spPr bwMode="auto">
            <a:xfrm>
              <a:off x="2200" y="3196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5" name="Line 43"/>
            <p:cNvSpPr>
              <a:spLocks noChangeShapeType="1"/>
            </p:cNvSpPr>
            <p:nvPr/>
          </p:nvSpPr>
          <p:spPr bwMode="auto">
            <a:xfrm>
              <a:off x="2200" y="3483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6" name="Rectangle 44"/>
            <p:cNvSpPr>
              <a:spLocks noChangeArrowheads="1"/>
            </p:cNvSpPr>
            <p:nvPr/>
          </p:nvSpPr>
          <p:spPr bwMode="auto">
            <a:xfrm>
              <a:off x="3220" y="2609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不变</a:t>
              </a:r>
            </a:p>
          </p:txBody>
        </p:sp>
        <p:sp>
          <p:nvSpPr>
            <p:cNvPr id="407597" name="Rectangle 45"/>
            <p:cNvSpPr>
              <a:spLocks noChangeArrowheads="1"/>
            </p:cNvSpPr>
            <p:nvPr/>
          </p:nvSpPr>
          <p:spPr bwMode="auto">
            <a:xfrm>
              <a:off x="2835" y="2259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90190" y="5540032"/>
            <a:ext cx="4464050" cy="457200"/>
            <a:chOff x="1609" y="3628"/>
            <a:chExt cx="2812" cy="288"/>
          </a:xfrm>
        </p:grpSpPr>
        <p:sp>
          <p:nvSpPr>
            <p:cNvPr id="407598" name="Rectangle 46"/>
            <p:cNvSpPr>
              <a:spLocks noChangeArrowheads="1"/>
            </p:cNvSpPr>
            <p:nvPr/>
          </p:nvSpPr>
          <p:spPr bwMode="auto">
            <a:xfrm>
              <a:off x="1609" y="3628"/>
              <a:ext cx="28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约束条件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:     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 =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07599" name="Line 47"/>
            <p:cNvSpPr>
              <a:spLocks noChangeShapeType="1"/>
            </p:cNvSpPr>
            <p:nvPr/>
          </p:nvSpPr>
          <p:spPr bwMode="auto">
            <a:xfrm>
              <a:off x="2925" y="365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600" name="Line 48"/>
            <p:cNvSpPr>
              <a:spLocks noChangeShapeType="1"/>
            </p:cNvSpPr>
            <p:nvPr/>
          </p:nvSpPr>
          <p:spPr bwMode="auto">
            <a:xfrm>
              <a:off x="3198" y="365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4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146050" y="214290"/>
            <a:ext cx="899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运用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消除机械开关触点抖动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引起的脉冲输出。 </a:t>
            </a:r>
          </a:p>
        </p:txBody>
      </p:sp>
      <p:graphicFrame>
        <p:nvGraphicFramePr>
          <p:cNvPr id="466949" name="Object 5"/>
          <p:cNvGraphicFramePr>
            <a:graphicFrameLocks noChangeAspect="1"/>
          </p:cNvGraphicFramePr>
          <p:nvPr>
            <p:extLst/>
          </p:nvPr>
        </p:nvGraphicFramePr>
        <p:xfrm>
          <a:off x="1475570" y="1916790"/>
          <a:ext cx="5688012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34" name="图片" r:id="rId3" imgW="3276600" imgH="1923288" progId="Word.Picture.8">
                  <p:embed/>
                </p:oleObj>
              </mc:Choice>
              <mc:Fallback>
                <p:oleObj name="图片" r:id="rId3" imgW="3276600" imgH="1923288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70" y="1916790"/>
                        <a:ext cx="5688012" cy="3827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0730" y="1239947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触点抖动现象如下图：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2306" y="33569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V0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82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4535488" y="2914650"/>
            <a:ext cx="792162" cy="1846263"/>
          </a:xfrm>
          <a:prstGeom prst="rect">
            <a:avLst/>
          </a:prstGeom>
          <a:solidFill>
            <a:srgbClr val="99FF99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09" name="AutoShape 9"/>
          <p:cNvSpPr>
            <a:spLocks noChangeArrowheads="1"/>
          </p:cNvSpPr>
          <p:nvPr/>
        </p:nvSpPr>
        <p:spPr bwMode="auto">
          <a:xfrm>
            <a:off x="4464050" y="4292600"/>
            <a:ext cx="4464050" cy="720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C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>
                    <a:alpha val="47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11" name="Object 11"/>
          <p:cNvGraphicFramePr>
            <a:graphicFrameLocks noChangeAspect="1"/>
          </p:cNvGraphicFramePr>
          <p:nvPr>
            <p:extLst/>
          </p:nvPr>
        </p:nvGraphicFramePr>
        <p:xfrm>
          <a:off x="611188" y="2060575"/>
          <a:ext cx="2808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62" name="Picture" r:id="rId4" imgW="1503207" imgH="1866837" progId="Word.Picture.8">
                  <p:embed/>
                </p:oleObj>
              </mc:Choice>
              <mc:Fallback>
                <p:oleObj name="Picture" r:id="rId4" imgW="1503207" imgH="1866837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2808287" cy="3429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/>
        </p:nvGraphicFramePr>
        <p:xfrm>
          <a:off x="4211638" y="2852738"/>
          <a:ext cx="4500562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63" name="图片" r:id="rId6" imgW="2467356" imgH="943356" progId="Word.Picture.8">
                  <p:embed/>
                </p:oleObj>
              </mc:Choice>
              <mc:Fallback>
                <p:oleObj name="图片" r:id="rId6" imgW="2467356" imgH="943356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852738"/>
                        <a:ext cx="4500562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6192838" y="2887663"/>
            <a:ext cx="1125537" cy="1908175"/>
          </a:xfrm>
          <a:prstGeom prst="rect">
            <a:avLst/>
          </a:prstGeom>
          <a:solidFill>
            <a:srgbClr val="CC6600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5327650" y="2949575"/>
            <a:ext cx="360363" cy="1846263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5688013" y="2949575"/>
            <a:ext cx="504825" cy="1846263"/>
          </a:xfrm>
          <a:prstGeom prst="rect">
            <a:avLst/>
          </a:prstGeom>
          <a:solidFill>
            <a:srgbClr val="0066FF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9" name="Rectangle 19"/>
          <p:cNvSpPr>
            <a:spLocks noChangeArrowheads="1"/>
          </p:cNvSpPr>
          <p:nvPr/>
        </p:nvSpPr>
        <p:spPr bwMode="auto">
          <a:xfrm>
            <a:off x="7308850" y="2924175"/>
            <a:ext cx="360363" cy="1908175"/>
          </a:xfrm>
          <a:prstGeom prst="rect">
            <a:avLst/>
          </a:prstGeom>
          <a:solidFill>
            <a:srgbClr val="6699FF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7669213" y="2889250"/>
            <a:ext cx="539750" cy="1943100"/>
          </a:xfrm>
          <a:prstGeom prst="rect">
            <a:avLst/>
          </a:prstGeom>
          <a:solidFill>
            <a:srgbClr val="FF0066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10" y="214290"/>
            <a:ext cx="58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SR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消除机械开关触点抖动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547580" y="2780910"/>
            <a:ext cx="2160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547580" y="4581160"/>
            <a:ext cx="2160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61428" y="1387648"/>
                <a:ext cx="3196410" cy="923907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acc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zh-CN" alt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accPr>
                      <m:e>
                        <m:r>
                          <a:rPr kumimoji="0" lang="en-US" altLang="zh-CN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</a:rPr>
                  <a:t>中总有一个信号是稳定的，通过稳定的那个将抖动的那个信号进行屏蔽掉。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28" y="1387648"/>
                <a:ext cx="3196410" cy="923907"/>
              </a:xfrm>
              <a:prstGeom prst="rect">
                <a:avLst/>
              </a:prstGeom>
              <a:blipFill>
                <a:blip r:embed="rId8"/>
                <a:stretch>
                  <a:fillRect l="-1524" t="-5298" r="-1524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>
            <a:off x="1475570" y="306895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1403560" y="443714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380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16773</TotalTime>
  <Words>2243</Words>
  <Application>Microsoft Office PowerPoint</Application>
  <PresentationFormat>全屏显示(4:3)</PresentationFormat>
  <Paragraphs>643</Paragraphs>
  <Slides>42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1_Office 主题</vt:lpstr>
      <vt:lpstr>2_Office 主题</vt:lpstr>
      <vt:lpstr>Picture</vt:lpstr>
      <vt:lpstr>Microsoft Word Picture</vt:lpstr>
      <vt:lpstr>Equation</vt:lpstr>
      <vt:lpstr>图片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hfut</cp:lastModifiedBy>
  <cp:revision>1776</cp:revision>
  <dcterms:created xsi:type="dcterms:W3CDTF">2004-08-29T02:51:05Z</dcterms:created>
  <dcterms:modified xsi:type="dcterms:W3CDTF">2020-12-18T04:08:50Z</dcterms:modified>
</cp:coreProperties>
</file>