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56"/>
  </p:notesMasterIdLst>
  <p:sldIdLst>
    <p:sldId id="548" r:id="rId3"/>
    <p:sldId id="549" r:id="rId4"/>
    <p:sldId id="550" r:id="rId5"/>
    <p:sldId id="561" r:id="rId6"/>
    <p:sldId id="562" r:id="rId7"/>
    <p:sldId id="563" r:id="rId8"/>
    <p:sldId id="566" r:id="rId9"/>
    <p:sldId id="567" r:id="rId10"/>
    <p:sldId id="595" r:id="rId11"/>
    <p:sldId id="569" r:id="rId12"/>
    <p:sldId id="570" r:id="rId13"/>
    <p:sldId id="571" r:id="rId14"/>
    <p:sldId id="572" r:id="rId15"/>
    <p:sldId id="573" r:id="rId16"/>
    <p:sldId id="575" r:id="rId17"/>
    <p:sldId id="597" r:id="rId18"/>
    <p:sldId id="581" r:id="rId19"/>
    <p:sldId id="583" r:id="rId20"/>
    <p:sldId id="584" r:id="rId21"/>
    <p:sldId id="585" r:id="rId22"/>
    <p:sldId id="586" r:id="rId23"/>
    <p:sldId id="58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17" r:id="rId44"/>
    <p:sldId id="618" r:id="rId45"/>
    <p:sldId id="619" r:id="rId46"/>
    <p:sldId id="620" r:id="rId47"/>
    <p:sldId id="621" r:id="rId48"/>
    <p:sldId id="622" r:id="rId49"/>
    <p:sldId id="623" r:id="rId50"/>
    <p:sldId id="624" r:id="rId51"/>
    <p:sldId id="625" r:id="rId52"/>
    <p:sldId id="626" r:id="rId53"/>
    <p:sldId id="627" r:id="rId54"/>
    <p:sldId id="628" r:id="rId5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FF"/>
    <a:srgbClr val="B7ECFF"/>
    <a:srgbClr val="FF0000"/>
    <a:srgbClr val="66CCFF"/>
    <a:srgbClr val="8FE2FF"/>
    <a:srgbClr val="FFFFFF"/>
    <a:srgbClr val="006600"/>
    <a:srgbClr val="0000CC"/>
    <a:srgbClr val="33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731" autoAdjust="0"/>
  </p:normalViewPr>
  <p:slideViewPr>
    <p:cSldViewPr>
      <p:cViewPr varScale="1">
        <p:scale>
          <a:sx n="66" d="100"/>
          <a:sy n="66" d="100"/>
        </p:scale>
        <p:origin x="-96" y="-18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7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86.wmf"/><Relationship Id="rId7" Type="http://schemas.openxmlformats.org/officeDocument/2006/relationships/image" Target="../media/image77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0.wmf"/><Relationship Id="rId5" Type="http://schemas.openxmlformats.org/officeDocument/2006/relationships/image" Target="../media/image67.wmf"/><Relationship Id="rId4" Type="http://schemas.openxmlformats.org/officeDocument/2006/relationships/image" Target="../media/image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68.wmf"/><Relationship Id="rId7" Type="http://schemas.openxmlformats.org/officeDocument/2006/relationships/image" Target="../media/image11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6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7.wmf"/><Relationship Id="rId1" Type="http://schemas.openxmlformats.org/officeDocument/2006/relationships/image" Target="../media/image119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7.wmf"/><Relationship Id="rId1" Type="http://schemas.openxmlformats.org/officeDocument/2006/relationships/image" Target="../media/image11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119.wmf"/><Relationship Id="rId1" Type="http://schemas.openxmlformats.org/officeDocument/2006/relationships/image" Target="../media/image120.emf"/><Relationship Id="rId4" Type="http://schemas.openxmlformats.org/officeDocument/2006/relationships/image" Target="../media/image6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3.wmf"/><Relationship Id="rId5" Type="http://schemas.openxmlformats.org/officeDocument/2006/relationships/image" Target="../media/image66.wmf"/><Relationship Id="rId4" Type="http://schemas.openxmlformats.org/officeDocument/2006/relationships/image" Target="../media/image6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4.wmf"/><Relationship Id="rId4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4104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F0C51-0A9F-4D35-B18D-35CBF832504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CABF6-3E79-458B-941B-35E0DCDD85C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       </a:t>
            </a:r>
            <a:r>
              <a:rPr lang="zh-CN" altLang="en-US" smtClean="0"/>
              <a:t>放大电路存在电抗元件，如电容、电感。因此输入信号的频率不同，电路的输出响应也不同。</a:t>
            </a:r>
          </a:p>
        </p:txBody>
      </p:sp>
    </p:spTree>
    <p:extLst>
      <p:ext uri="{BB962C8B-B14F-4D97-AF65-F5344CB8AC3E}">
        <p14:creationId xmlns="" xmlns:p14="http://schemas.microsoft.com/office/powerpoint/2010/main" val="220370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93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138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95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3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32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861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987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654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19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38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09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138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595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656085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0913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34902-602F-4B37-93B7-98FEF831C5B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6952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F13D5A-CB89-43E6-9D98-ED95EF34566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928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0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4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7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44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72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7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2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2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8" r:id="rId13"/>
    <p:sldLayoutId id="2147483719" r:id="rId14"/>
    <p:sldLayoutId id="2147483720" r:id="rId15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5.bin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0.png"/><Relationship Id="rId4" Type="http://schemas.openxmlformats.org/officeDocument/2006/relationships/oleObject" Target="../embeddings/oleObject7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8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8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9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png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11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15.bin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2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3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image" Target="../media/image124.png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61.bin"/><Relationship Id="rId11" Type="http://schemas.openxmlformats.org/officeDocument/2006/relationships/oleObject" Target="../embeddings/oleObject166.bin"/><Relationship Id="rId5" Type="http://schemas.openxmlformats.org/officeDocument/2006/relationships/image" Target="../media/image126.png"/><Relationship Id="rId10" Type="http://schemas.openxmlformats.org/officeDocument/2006/relationships/oleObject" Target="../embeddings/oleObject165.bin"/><Relationship Id="rId4" Type="http://schemas.openxmlformats.org/officeDocument/2006/relationships/image" Target="../media/image125.png"/><Relationship Id="rId9" Type="http://schemas.openxmlformats.org/officeDocument/2006/relationships/oleObject" Target="../embeddings/oleObject16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="" xmlns:p14="http://schemas.microsoft.com/office/powerpoint/2010/main" val="406264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428596" y="142852"/>
            <a:ext cx="252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30800" algn="r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 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T′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触发器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14376" y="1357313"/>
            <a:ext cx="2879725" cy="2228851"/>
            <a:chOff x="3149" y="1082"/>
            <a:chExt cx="1814" cy="1404"/>
          </a:xfrm>
        </p:grpSpPr>
        <p:graphicFrame>
          <p:nvGraphicFramePr>
            <p:cNvPr id="448522" name="Object 10"/>
            <p:cNvGraphicFramePr>
              <a:graphicFrameLocks noChangeAspect="1"/>
            </p:cNvGraphicFramePr>
            <p:nvPr/>
          </p:nvGraphicFramePr>
          <p:xfrm>
            <a:off x="3149" y="1397"/>
            <a:ext cx="1814" cy="1089"/>
          </p:xfrm>
          <a:graphic>
            <a:graphicData uri="http://schemas.openxmlformats.org/presentationml/2006/ole">
              <p:oleObj spid="_x0000_s666629" name="图片" r:id="rId3" imgW="1102748" imgH="628840" progId="Word.Picture.8">
                <p:embed/>
              </p:oleObj>
            </a:graphicData>
          </a:graphic>
        </p:graphicFrame>
        <p:sp>
          <p:nvSpPr>
            <p:cNvPr id="448523" name="Rectangle 11"/>
            <p:cNvSpPr>
              <a:spLocks noChangeArrowheads="1"/>
            </p:cNvSpPr>
            <p:nvPr/>
          </p:nvSpPr>
          <p:spPr bwMode="auto">
            <a:xfrm>
              <a:off x="3779" y="108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逻辑符号 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14243" y="4454532"/>
            <a:ext cx="4035425" cy="654050"/>
            <a:chOff x="1124" y="3576"/>
            <a:chExt cx="2542" cy="412"/>
          </a:xfrm>
        </p:grpSpPr>
        <p:sp>
          <p:nvSpPr>
            <p:cNvPr id="448525" name="Rectangle 13"/>
            <p:cNvSpPr>
              <a:spLocks noChangeArrowheads="1"/>
            </p:cNvSpPr>
            <p:nvPr/>
          </p:nvSpPr>
          <p:spPr bwMode="auto">
            <a:xfrm>
              <a:off x="1124" y="3691"/>
              <a:ext cx="1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en-US" altLang="zh-CN" dirty="0">
                  <a:solidFill>
                    <a:srgbClr val="FF00FF"/>
                  </a:solidFill>
                  <a:ea typeface="楷体_GB2312" pitchFamily="49" charset="-122"/>
                </a:rPr>
                <a:t>T′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特性方程</a:t>
              </a:r>
            </a:p>
          </p:txBody>
        </p:sp>
        <p:graphicFrame>
          <p:nvGraphicFramePr>
            <p:cNvPr id="448526" name="Object 14"/>
            <p:cNvGraphicFramePr>
              <a:graphicFrameLocks noChangeAspect="1"/>
            </p:cNvGraphicFramePr>
            <p:nvPr/>
          </p:nvGraphicFramePr>
          <p:xfrm>
            <a:off x="2682" y="3576"/>
            <a:ext cx="984" cy="412"/>
          </p:xfrm>
          <a:graphic>
            <a:graphicData uri="http://schemas.openxmlformats.org/presentationml/2006/ole">
              <p:oleObj spid="_x0000_s666630" name="公式" r:id="rId4" imgW="596880" imgH="241200" progId="Equation.3">
                <p:embed/>
              </p:oleObj>
            </a:graphicData>
          </a:graphic>
        </p:graphicFrame>
      </p:grpSp>
      <p:sp>
        <p:nvSpPr>
          <p:cNvPr id="448528" name="Rectangle 16"/>
          <p:cNvSpPr>
            <a:spLocks noChangeArrowheads="1"/>
          </p:cNvSpPr>
          <p:nvPr/>
        </p:nvSpPr>
        <p:spPr bwMode="auto">
          <a:xfrm>
            <a:off x="2357422" y="5357826"/>
            <a:ext cx="578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时钟脉冲每作用一次，触发器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翻转一次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10" name="矩形 9"/>
          <p:cNvSpPr/>
          <p:nvPr/>
        </p:nvSpPr>
        <p:spPr>
          <a:xfrm>
            <a:off x="3462602" y="142852"/>
            <a:ext cx="4538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触发器的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引脚接信号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199765"/>
              </p:ext>
            </p:extLst>
          </p:nvPr>
        </p:nvGraphicFramePr>
        <p:xfrm>
          <a:off x="5616116" y="1635944"/>
          <a:ext cx="2987675" cy="709612"/>
        </p:xfrm>
        <a:graphic>
          <a:graphicData uri="http://schemas.openxmlformats.org/presentationml/2006/ole">
            <p:oleObj spid="_x0000_s666631" name="公式" r:id="rId5" imgW="1129810" imgH="266584" progId="Equation.3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5572132" y="1071546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触发器的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 bwMode="auto">
          <a:xfrm rot="10800000">
            <a:off x="1214414" y="2071678"/>
            <a:ext cx="500066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28371" y="17859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5143504" y="3071810"/>
            <a:ext cx="1309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3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T=1</a:t>
            </a:r>
            <a:endParaRPr lang="zh-CN" altLang="en-US" sz="3200" dirty="0"/>
          </a:p>
        </p:txBody>
      </p:sp>
      <p:sp>
        <p:nvSpPr>
          <p:cNvPr id="17" name="燕尾形箭头 16"/>
          <p:cNvSpPr/>
          <p:nvPr/>
        </p:nvSpPr>
        <p:spPr bwMode="auto">
          <a:xfrm rot="6695226">
            <a:off x="6330163" y="2989151"/>
            <a:ext cx="2057176" cy="642942"/>
          </a:xfrm>
          <a:prstGeom prst="notch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9" name="右弧形箭头 18"/>
          <p:cNvSpPr/>
          <p:nvPr/>
        </p:nvSpPr>
        <p:spPr bwMode="auto">
          <a:xfrm>
            <a:off x="8143900" y="4643446"/>
            <a:ext cx="714348" cy="1143008"/>
          </a:xfrm>
          <a:prstGeom prst="curvedLeftArrow">
            <a:avLst>
              <a:gd name="adj1" fmla="val 25000"/>
              <a:gd name="adj2" fmla="val 50000"/>
              <a:gd name="adj3" fmla="val 4967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0986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8" grpId="0"/>
      <p:bldP spid="2" grpId="0"/>
      <p:bldP spid="15" grpId="0"/>
      <p:bldP spid="16" grpId="0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1000100" y="71414"/>
            <a:ext cx="31534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5.5.4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78213" name="Rectangle 5"/>
          <p:cNvSpPr>
            <a:spLocks noChangeArrowheads="1"/>
          </p:cNvSpPr>
          <p:nvPr/>
        </p:nvSpPr>
        <p:spPr bwMode="auto">
          <a:xfrm>
            <a:off x="755650" y="1123950"/>
            <a:ext cx="158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特性表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78489" name="Group 281"/>
          <p:cNvGraphicFramePr>
            <a:graphicFrameLocks noGrp="1"/>
          </p:cNvGraphicFramePr>
          <p:nvPr/>
        </p:nvGraphicFramePr>
        <p:xfrm>
          <a:off x="179388" y="1844675"/>
          <a:ext cx="4464050" cy="4114800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="" xmlns:a16="http://schemas.microsoft.com/office/drawing/2014/main" val="1086965149"/>
                    </a:ext>
                  </a:extLst>
                </a:gridCol>
                <a:gridCol w="1116013">
                  <a:extLst>
                    <a:ext uri="{9D8B030D-6E8A-4147-A177-3AD203B41FA5}">
                      <a16:colId xmlns="" xmlns:a16="http://schemas.microsoft.com/office/drawing/2014/main" val="1203214245"/>
                    </a:ext>
                  </a:extLst>
                </a:gridCol>
                <a:gridCol w="1116012">
                  <a:extLst>
                    <a:ext uri="{9D8B030D-6E8A-4147-A177-3AD203B41FA5}">
                      <a16:colId xmlns="" xmlns:a16="http://schemas.microsoft.com/office/drawing/2014/main" val="3265137374"/>
                    </a:ext>
                  </a:extLst>
                </a:gridCol>
                <a:gridCol w="1116013">
                  <a:extLst>
                    <a:ext uri="{9D8B030D-6E8A-4147-A177-3AD203B41FA5}">
                      <a16:colId xmlns="" xmlns:a16="http://schemas.microsoft.com/office/drawing/2014/main" val="4231737400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+1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4920692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94799321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9676718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8829775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不确定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3615395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6321925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7533588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  <a:tab pos="5256213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3750832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不确定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7905266"/>
                  </a:ext>
                </a:extLst>
              </a:tr>
            </a:tbl>
          </a:graphicData>
        </a:graphic>
      </p:graphicFrame>
      <p:sp>
        <p:nvSpPr>
          <p:cNvPr id="478481" name="Rectangle 273"/>
          <p:cNvSpPr>
            <a:spLocks noChangeArrowheads="1"/>
          </p:cNvSpPr>
          <p:nvPr/>
        </p:nvSpPr>
        <p:spPr bwMode="auto">
          <a:xfrm>
            <a:off x="0" y="26939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8482" name="Rectangle 274"/>
          <p:cNvSpPr>
            <a:spLocks noChangeArrowheads="1"/>
          </p:cNvSpPr>
          <p:nvPr/>
        </p:nvSpPr>
        <p:spPr bwMode="auto">
          <a:xfrm>
            <a:off x="0" y="2922588"/>
            <a:ext cx="279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8491" name="Rectangle 283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0"/>
          <p:cNvSpPr>
            <a:spLocks noChangeArrowheads="1"/>
          </p:cNvSpPr>
          <p:nvPr/>
        </p:nvSpPr>
        <p:spPr bwMode="auto">
          <a:xfrm>
            <a:off x="5152231" y="2881137"/>
            <a:ext cx="3214688" cy="10715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矩形 29"/>
          <p:cNvSpPr>
            <a:spLocks noChangeArrowheads="1"/>
          </p:cNvSpPr>
          <p:nvPr/>
        </p:nvSpPr>
        <p:spPr bwMode="auto">
          <a:xfrm>
            <a:off x="5214938" y="0"/>
            <a:ext cx="3929062" cy="2500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4938713" y="2492871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特性方程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857750" y="42862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状态图</a:t>
            </a:r>
          </a:p>
        </p:txBody>
      </p:sp>
      <p:grpSp>
        <p:nvGrpSpPr>
          <p:cNvPr id="2" name="Group 279"/>
          <p:cNvGrpSpPr>
            <a:grpSpLocks/>
          </p:cNvGrpSpPr>
          <p:nvPr/>
        </p:nvGrpSpPr>
        <p:grpSpPr bwMode="auto">
          <a:xfrm>
            <a:off x="5522913" y="2866349"/>
            <a:ext cx="2792412" cy="1033462"/>
            <a:chOff x="1746" y="2931"/>
            <a:chExt cx="1759" cy="651"/>
          </a:xfrm>
        </p:grpSpPr>
        <p:graphicFrame>
          <p:nvGraphicFramePr>
            <p:cNvPr id="20" name="Object 271"/>
            <p:cNvGraphicFramePr>
              <a:graphicFrameLocks noChangeAspect="1"/>
            </p:cNvGraphicFramePr>
            <p:nvPr/>
          </p:nvGraphicFramePr>
          <p:xfrm>
            <a:off x="1837" y="2931"/>
            <a:ext cx="1410" cy="355"/>
          </p:xfrm>
          <a:graphic>
            <a:graphicData uri="http://schemas.openxmlformats.org/presentationml/2006/ole">
              <p:oleObj spid="_x0000_s667657" name="公式" r:id="rId3" imgW="901309" imgH="228501" progId="Equation.3">
                <p:embed/>
              </p:oleObj>
            </a:graphicData>
          </a:graphic>
        </p:graphicFrame>
        <p:sp>
          <p:nvSpPr>
            <p:cNvPr id="21" name="AutoShape 272"/>
            <p:cNvSpPr>
              <a:spLocks/>
            </p:cNvSpPr>
            <p:nvPr/>
          </p:nvSpPr>
          <p:spPr bwMode="auto">
            <a:xfrm>
              <a:off x="1746" y="3067"/>
              <a:ext cx="45" cy="408"/>
            </a:xfrm>
            <a:prstGeom prst="leftBrace">
              <a:avLst>
                <a:gd name="adj1" fmla="val 75556"/>
                <a:gd name="adj2" fmla="val 50000"/>
              </a:avLst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Rectangle 278"/>
            <p:cNvSpPr>
              <a:spLocks noChangeArrowheads="1"/>
            </p:cNvSpPr>
            <p:nvPr/>
          </p:nvSpPr>
          <p:spPr bwMode="auto">
            <a:xfrm>
              <a:off x="1791" y="3294"/>
              <a:ext cx="17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SR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=0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（约束条件）</a:t>
              </a:r>
            </a:p>
          </p:txBody>
        </p:sp>
      </p:grpSp>
      <p:graphicFrame>
        <p:nvGraphicFramePr>
          <p:cNvPr id="23" name="Object 28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2886170"/>
              </p:ext>
            </p:extLst>
          </p:nvPr>
        </p:nvGraphicFramePr>
        <p:xfrm>
          <a:off x="4859338" y="4337050"/>
          <a:ext cx="4284662" cy="2520950"/>
        </p:xfrm>
        <a:graphic>
          <a:graphicData uri="http://schemas.openxmlformats.org/presentationml/2006/ole">
            <p:oleObj spid="_x0000_s667658" name="图片" r:id="rId4" imgW="2746238" imgH="1285021" progId="Word.Picture.8">
              <p:embed/>
            </p:oleObj>
          </a:graphicData>
        </a:graphic>
      </p:graphicFrame>
      <p:graphicFrame>
        <p:nvGraphicFramePr>
          <p:cNvPr id="24" name="Group 115"/>
          <p:cNvGraphicFramePr>
            <a:graphicFrameLocks noGrp="1"/>
          </p:cNvGraphicFramePr>
          <p:nvPr/>
        </p:nvGraphicFramePr>
        <p:xfrm>
          <a:off x="5468938" y="546100"/>
          <a:ext cx="3313112" cy="1311275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="" xmlns:a16="http://schemas.microsoft.com/office/drawing/2014/main" val="4156954213"/>
                    </a:ext>
                  </a:extLst>
                </a:gridCol>
                <a:gridCol w="720725">
                  <a:extLst>
                    <a:ext uri="{9D8B030D-6E8A-4147-A177-3AD203B41FA5}">
                      <a16:colId xmlns="" xmlns:a16="http://schemas.microsoft.com/office/drawing/2014/main" val="4106015542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3911098360"/>
                    </a:ext>
                  </a:extLst>
                </a:gridCol>
                <a:gridCol w="709613">
                  <a:extLst>
                    <a:ext uri="{9D8B030D-6E8A-4147-A177-3AD203B41FA5}">
                      <a16:colId xmlns="" xmlns:a16="http://schemas.microsoft.com/office/drawing/2014/main" val="289831349"/>
                    </a:ext>
                  </a:extLst>
                </a:gridCol>
                <a:gridCol w="661987">
                  <a:extLst>
                    <a:ext uri="{9D8B030D-6E8A-4147-A177-3AD203B41FA5}">
                      <a16:colId xmlns="" xmlns:a16="http://schemas.microsoft.com/office/drawing/2014/main" val="1484239637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6180700"/>
                  </a:ext>
                </a:extLst>
              </a:tr>
              <a:tr h="444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  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8111063"/>
                  </a:ext>
                </a:extLst>
              </a:tr>
              <a:tr h="444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  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0159245"/>
                  </a:ext>
                </a:extLst>
              </a:tr>
            </a:tbl>
          </a:graphicData>
        </a:graphic>
      </p:graphicFrame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5500688" y="214313"/>
            <a:ext cx="838200" cy="782637"/>
            <a:chOff x="384" y="1920"/>
            <a:chExt cx="528" cy="493"/>
          </a:xfrm>
        </p:grpSpPr>
        <p:sp>
          <p:nvSpPr>
            <p:cNvPr id="26" name="Line 43"/>
            <p:cNvSpPr>
              <a:spLocks noChangeShapeType="1"/>
            </p:cNvSpPr>
            <p:nvPr/>
          </p:nvSpPr>
          <p:spPr bwMode="auto">
            <a:xfrm flipH="1" flipV="1">
              <a:off x="405" y="2075"/>
              <a:ext cx="36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80" y="1920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SR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384" y="2160"/>
              <a:ext cx="19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6980238" y="-15875"/>
            <a:ext cx="1335087" cy="2230438"/>
            <a:chOff x="1200" y="1715"/>
            <a:chExt cx="841" cy="1405"/>
          </a:xfrm>
        </p:grpSpPr>
        <p:sp>
          <p:nvSpPr>
            <p:cNvPr id="30" name="AutoShape 97"/>
            <p:cNvSpPr>
              <a:spLocks/>
            </p:cNvSpPr>
            <p:nvPr/>
          </p:nvSpPr>
          <p:spPr bwMode="auto">
            <a:xfrm rot="16200000" flipV="1">
              <a:off x="1416" y="276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31" name="Text Box 98"/>
            <p:cNvSpPr txBox="1">
              <a:spLocks noChangeArrowheads="1"/>
            </p:cNvSpPr>
            <p:nvPr/>
          </p:nvSpPr>
          <p:spPr bwMode="auto">
            <a:xfrm>
              <a:off x="1753" y="1715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32" name="AutoShape 106"/>
          <p:cNvSpPr>
            <a:spLocks/>
          </p:cNvSpPr>
          <p:nvPr/>
        </p:nvSpPr>
        <p:spPr bwMode="auto">
          <a:xfrm rot="5400000">
            <a:off x="7929563" y="4445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00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33" name="Text Box 113"/>
          <p:cNvSpPr txBox="1">
            <a:spLocks noChangeArrowheads="1"/>
          </p:cNvSpPr>
          <p:nvPr/>
        </p:nvSpPr>
        <p:spPr bwMode="auto">
          <a:xfrm>
            <a:off x="7072313" y="2071688"/>
            <a:ext cx="4572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34" name="Object 114"/>
          <p:cNvGraphicFramePr>
            <a:graphicFrameLocks noChangeAspect="1"/>
          </p:cNvGraphicFramePr>
          <p:nvPr/>
        </p:nvGraphicFramePr>
        <p:xfrm>
          <a:off x="8251825" y="1935163"/>
          <a:ext cx="376238" cy="477837"/>
        </p:xfrm>
        <a:graphic>
          <a:graphicData uri="http://schemas.openxmlformats.org/presentationml/2006/ole">
            <p:oleObj spid="_x0000_s667659" name="公式" r:id="rId5" imgW="227160" imgH="306000" progId="Equation.3">
              <p:embed/>
            </p:oleObj>
          </a:graphicData>
        </a:graphic>
      </p:graphicFrame>
      <p:graphicFrame>
        <p:nvGraphicFramePr>
          <p:cNvPr id="35" name="Object 116"/>
          <p:cNvGraphicFramePr>
            <a:graphicFrameLocks noChangeAspect="1"/>
          </p:cNvGraphicFramePr>
          <p:nvPr/>
        </p:nvGraphicFramePr>
        <p:xfrm>
          <a:off x="6588125" y="114300"/>
          <a:ext cx="342900" cy="425450"/>
        </p:xfrm>
        <a:graphic>
          <a:graphicData uri="http://schemas.openxmlformats.org/presentationml/2006/ole">
            <p:oleObj spid="_x0000_s667660" name="公式" r:id="rId6" imgW="207360" imgH="325440" progId="Equation.3">
              <p:embed/>
            </p:oleObj>
          </a:graphicData>
        </a:graphic>
      </p:graphicFrame>
      <p:graphicFrame>
        <p:nvGraphicFramePr>
          <p:cNvPr id="36" name="Object 68"/>
          <p:cNvGraphicFramePr>
            <a:graphicFrameLocks noChangeAspect="1"/>
          </p:cNvGraphicFramePr>
          <p:nvPr/>
        </p:nvGraphicFramePr>
        <p:xfrm>
          <a:off x="6270625" y="1927225"/>
          <a:ext cx="376238" cy="477838"/>
        </p:xfrm>
        <a:graphic>
          <a:graphicData uri="http://schemas.openxmlformats.org/presentationml/2006/ole">
            <p:oleObj spid="_x0000_s667661" name="公式" r:id="rId7" imgW="227160" imgH="306000" progId="Equation.3">
              <p:embed/>
            </p:oleObj>
          </a:graphicData>
        </a:graphic>
      </p:graphicFrame>
      <p:graphicFrame>
        <p:nvGraphicFramePr>
          <p:cNvPr id="37" name="Object 69"/>
          <p:cNvGraphicFramePr>
            <a:graphicFrameLocks noChangeAspect="1"/>
          </p:cNvGraphicFramePr>
          <p:nvPr/>
        </p:nvGraphicFramePr>
        <p:xfrm>
          <a:off x="5429250" y="1071563"/>
          <a:ext cx="317500" cy="407987"/>
        </p:xfrm>
        <a:graphic>
          <a:graphicData uri="http://schemas.openxmlformats.org/presentationml/2006/ole">
            <p:oleObj spid="_x0000_s667662" name="公式" r:id="rId8" imgW="227160" imgH="365040" progId="Equation.3">
              <p:embed/>
            </p:oleObj>
          </a:graphicData>
        </a:graphic>
      </p:graphicFrame>
      <p:graphicFrame>
        <p:nvGraphicFramePr>
          <p:cNvPr id="38" name="Object 70"/>
          <p:cNvGraphicFramePr>
            <a:graphicFrameLocks noChangeAspect="1"/>
          </p:cNvGraphicFramePr>
          <p:nvPr/>
        </p:nvGraphicFramePr>
        <p:xfrm>
          <a:off x="5429250" y="1503363"/>
          <a:ext cx="303213" cy="385762"/>
        </p:xfrm>
        <a:graphic>
          <a:graphicData uri="http://schemas.openxmlformats.org/presentationml/2006/ole">
            <p:oleObj spid="_x0000_s667663" name="公式" r:id="rId9" imgW="227160" imgH="306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21600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3" grpId="0"/>
      <p:bldP spid="15" grpId="0" animBg="1"/>
      <p:bldP spid="16" grpId="0" animBg="1"/>
      <p:bldP spid="17" grpId="0"/>
      <p:bldP spid="18" grpId="0"/>
      <p:bldP spid="32" grpId="0" animBg="1"/>
      <p:bldP spid="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ChangeArrowheads="1"/>
          </p:cNvSpPr>
          <p:nvPr/>
        </p:nvSpPr>
        <p:spPr bwMode="auto">
          <a:xfrm>
            <a:off x="714348" y="-24"/>
            <a:ext cx="493236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2696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5.5.5  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触发器功能的转换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611188" y="1000108"/>
            <a:ext cx="7813240" cy="46166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825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触发器加上与门、或门和非门构成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 K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</a:p>
        </p:txBody>
      </p:sp>
      <p:graphicFrame>
        <p:nvGraphicFramePr>
          <p:cNvPr id="450567" name="Object 7"/>
          <p:cNvGraphicFramePr>
            <a:graphicFrameLocks noChangeAspect="1"/>
          </p:cNvGraphicFramePr>
          <p:nvPr/>
        </p:nvGraphicFramePr>
        <p:xfrm>
          <a:off x="5643570" y="3286124"/>
          <a:ext cx="2824163" cy="608013"/>
        </p:xfrm>
        <a:graphic>
          <a:graphicData uri="http://schemas.openxmlformats.org/presentationml/2006/ole">
            <p:oleObj spid="_x0000_s668678" name="公式" r:id="rId3" imgW="774364" imgH="228501" progId="Equation.3">
              <p:embed/>
            </p:oleObj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4213" y="4149725"/>
            <a:ext cx="4967287" cy="2339975"/>
            <a:chOff x="748" y="2614"/>
            <a:chExt cx="2812" cy="1474"/>
          </a:xfrm>
        </p:grpSpPr>
        <p:graphicFrame>
          <p:nvGraphicFramePr>
            <p:cNvPr id="450564" name="Object 4"/>
            <p:cNvGraphicFramePr>
              <a:graphicFrameLocks noChangeAspect="1"/>
            </p:cNvGraphicFramePr>
            <p:nvPr/>
          </p:nvGraphicFramePr>
          <p:xfrm>
            <a:off x="748" y="2682"/>
            <a:ext cx="2812" cy="1353"/>
          </p:xfrm>
          <a:graphic>
            <a:graphicData uri="http://schemas.openxmlformats.org/presentationml/2006/ole">
              <p:oleObj spid="_x0000_s668679" name="图片" r:id="rId4" imgW="2364355" imgH="826155" progId="Word.Picture.8">
                <p:embed/>
              </p:oleObj>
            </a:graphicData>
          </a:graphic>
        </p:graphicFrame>
        <p:sp>
          <p:nvSpPr>
            <p:cNvPr id="450578" name="AutoShape 18"/>
            <p:cNvSpPr>
              <a:spLocks noChangeArrowheads="1"/>
            </p:cNvSpPr>
            <p:nvPr/>
          </p:nvSpPr>
          <p:spPr bwMode="auto">
            <a:xfrm>
              <a:off x="986" y="2614"/>
              <a:ext cx="1392" cy="147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CC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69876" y="1682112"/>
            <a:ext cx="4103687" cy="1908175"/>
            <a:chOff x="431" y="1298"/>
            <a:chExt cx="2585" cy="1202"/>
          </a:xfrm>
        </p:grpSpPr>
        <p:graphicFrame>
          <p:nvGraphicFramePr>
            <p:cNvPr id="45056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71145844"/>
                </p:ext>
              </p:extLst>
            </p:nvPr>
          </p:nvGraphicFramePr>
          <p:xfrm>
            <a:off x="1685" y="1609"/>
            <a:ext cx="1331" cy="781"/>
          </p:xfrm>
          <a:graphic>
            <a:graphicData uri="http://schemas.openxmlformats.org/presentationml/2006/ole">
              <p:oleObj spid="_x0000_s668680" name="Picture" r:id="rId5" imgW="1170006" imgH="524905" progId="Word.Picture.8">
                <p:embed/>
              </p:oleObj>
            </a:graphicData>
          </a:graphic>
        </p:graphicFrame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994" y="1547"/>
              <a:ext cx="692" cy="829"/>
              <a:chOff x="589" y="1593"/>
              <a:chExt cx="635" cy="907"/>
            </a:xfrm>
          </p:grpSpPr>
          <p:sp>
            <p:nvSpPr>
              <p:cNvPr id="450570" name="Rectangle 10"/>
              <p:cNvSpPr>
                <a:spLocks noChangeArrowheads="1"/>
              </p:cNvSpPr>
              <p:nvPr/>
            </p:nvSpPr>
            <p:spPr bwMode="auto">
              <a:xfrm>
                <a:off x="654" y="1747"/>
                <a:ext cx="508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组合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电路</a:t>
                </a:r>
              </a:p>
            </p:txBody>
          </p:sp>
          <p:sp>
            <p:nvSpPr>
              <p:cNvPr id="450571" name="AutoShape 11"/>
              <p:cNvSpPr>
                <a:spLocks noChangeArrowheads="1"/>
              </p:cNvSpPr>
              <p:nvPr/>
            </p:nvSpPr>
            <p:spPr bwMode="auto">
              <a:xfrm>
                <a:off x="589" y="1593"/>
                <a:ext cx="635" cy="90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CC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450572" name="Rectangle 12"/>
            <p:cNvSpPr>
              <a:spLocks noChangeArrowheads="1"/>
            </p:cNvSpPr>
            <p:nvPr/>
          </p:nvSpPr>
          <p:spPr bwMode="auto">
            <a:xfrm>
              <a:off x="1707" y="15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31" y="1588"/>
              <a:ext cx="563" cy="724"/>
              <a:chOff x="0" y="1638"/>
              <a:chExt cx="590" cy="792"/>
            </a:xfrm>
          </p:grpSpPr>
          <p:sp>
            <p:nvSpPr>
              <p:cNvPr id="450574" name="Rectangle 14"/>
              <p:cNvSpPr>
                <a:spLocks noChangeArrowheads="1"/>
              </p:cNvSpPr>
              <p:nvPr/>
            </p:nvSpPr>
            <p:spPr bwMode="auto">
              <a:xfrm>
                <a:off x="0" y="2115"/>
                <a:ext cx="278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K</a:t>
                </a:r>
              </a:p>
            </p:txBody>
          </p:sp>
          <p:sp>
            <p:nvSpPr>
              <p:cNvPr id="450575" name="Rectangle 15"/>
              <p:cNvSpPr>
                <a:spLocks noChangeArrowheads="1"/>
              </p:cNvSpPr>
              <p:nvPr/>
            </p:nvSpPr>
            <p:spPr bwMode="auto">
              <a:xfrm>
                <a:off x="0" y="1638"/>
                <a:ext cx="22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J</a:t>
                </a:r>
              </a:p>
            </p:txBody>
          </p:sp>
          <p:sp>
            <p:nvSpPr>
              <p:cNvPr id="450576" name="Line 16"/>
              <p:cNvSpPr>
                <a:spLocks noChangeShapeType="1"/>
              </p:cNvSpPr>
              <p:nvPr/>
            </p:nvSpPr>
            <p:spPr bwMode="auto">
              <a:xfrm>
                <a:off x="181" y="1820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77" name="Line 17"/>
              <p:cNvSpPr>
                <a:spLocks noChangeShapeType="1"/>
              </p:cNvSpPr>
              <p:nvPr/>
            </p:nvSpPr>
            <p:spPr bwMode="auto">
              <a:xfrm>
                <a:off x="204" y="2273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0579" name="AutoShape 19"/>
            <p:cNvSpPr>
              <a:spLocks noChangeArrowheads="1"/>
            </p:cNvSpPr>
            <p:nvPr/>
          </p:nvSpPr>
          <p:spPr bwMode="auto">
            <a:xfrm>
              <a:off x="907" y="1298"/>
              <a:ext cx="1665" cy="120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435600" y="1571612"/>
            <a:ext cx="3348038" cy="1644650"/>
            <a:chOff x="3424" y="1298"/>
            <a:chExt cx="2109" cy="1036"/>
          </a:xfrm>
        </p:grpSpPr>
        <p:graphicFrame>
          <p:nvGraphicFramePr>
            <p:cNvPr id="450565" name="Object 5"/>
            <p:cNvGraphicFramePr>
              <a:graphicFrameLocks noChangeAspect="1"/>
            </p:cNvGraphicFramePr>
            <p:nvPr/>
          </p:nvGraphicFramePr>
          <p:xfrm>
            <a:off x="3424" y="1298"/>
            <a:ext cx="1973" cy="439"/>
          </p:xfrm>
          <a:graphic>
            <a:graphicData uri="http://schemas.openxmlformats.org/presentationml/2006/ole">
              <p:oleObj spid="_x0000_s668681" name="Equation" r:id="rId6" imgW="1143000" imgH="254000" progId="Equation.DSMT4">
                <p:embed/>
              </p:oleObj>
            </a:graphicData>
          </a:graphic>
        </p:graphicFrame>
        <p:sp>
          <p:nvSpPr>
            <p:cNvPr id="450566" name="Rectangle 6"/>
            <p:cNvSpPr>
              <a:spLocks noChangeArrowheads="1"/>
            </p:cNvSpPr>
            <p:nvPr/>
          </p:nvSpPr>
          <p:spPr bwMode="auto">
            <a:xfrm>
              <a:off x="3447" y="1948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130800" algn="r"/>
                </a:tabLst>
                <a:defRPr/>
              </a:pP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800" b="1" i="1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sz="28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+1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= </a:t>
              </a: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	 </a:t>
              </a:r>
            </a:p>
          </p:txBody>
        </p:sp>
        <p:sp>
          <p:nvSpPr>
            <p:cNvPr id="450580" name="AutoShape 20"/>
            <p:cNvSpPr>
              <a:spLocks noChangeArrowheads="1"/>
            </p:cNvSpPr>
            <p:nvPr/>
          </p:nvSpPr>
          <p:spPr bwMode="auto">
            <a:xfrm>
              <a:off x="3424" y="1336"/>
              <a:ext cx="544" cy="99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0581" name="AutoShape 21"/>
            <p:cNvSpPr>
              <a:spLocks noChangeArrowheads="1"/>
            </p:cNvSpPr>
            <p:nvPr/>
          </p:nvSpPr>
          <p:spPr bwMode="auto">
            <a:xfrm>
              <a:off x="4127" y="1336"/>
              <a:ext cx="1406" cy="99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715136" y="3929069"/>
            <a:ext cx="2112962" cy="1239838"/>
            <a:chOff x="4395" y="3067"/>
            <a:chExt cx="1331" cy="781"/>
          </a:xfrm>
        </p:grpSpPr>
        <p:graphicFrame>
          <p:nvGraphicFramePr>
            <p:cNvPr id="2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71145844"/>
                </p:ext>
              </p:extLst>
            </p:nvPr>
          </p:nvGraphicFramePr>
          <p:xfrm>
            <a:off x="4395" y="3067"/>
            <a:ext cx="1331" cy="781"/>
          </p:xfrm>
          <a:graphic>
            <a:graphicData uri="http://schemas.openxmlformats.org/presentationml/2006/ole">
              <p:oleObj spid="_x0000_s668682" name="Picture" r:id="rId7" imgW="1170006" imgH="524905" progId="Word.Picture.8">
                <p:embed/>
              </p:oleObj>
            </a:graphicData>
          </a:graphic>
        </p:graphicFrame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95" y="320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</p:grpSp>
      <p:graphicFrame>
        <p:nvGraphicFramePr>
          <p:cNvPr id="668683" name="Object 11"/>
          <p:cNvGraphicFramePr>
            <a:graphicFrameLocks noChangeAspect="1"/>
          </p:cNvGraphicFramePr>
          <p:nvPr/>
        </p:nvGraphicFramePr>
        <p:xfrm>
          <a:off x="6643702" y="5395912"/>
          <a:ext cx="2160587" cy="1462088"/>
        </p:xfrm>
        <a:graphic>
          <a:graphicData uri="http://schemas.openxmlformats.org/presentationml/2006/ole">
            <p:oleObj spid="_x0000_s668683" name="图片" r:id="rId8" imgW="1254642" imgH="695673" progId="Word.Picture.8">
              <p:embed/>
            </p:oleObj>
          </a:graphicData>
        </a:graphic>
      </p:graphicFrame>
      <p:sp>
        <p:nvSpPr>
          <p:cNvPr id="38" name="燕尾形箭头 37"/>
          <p:cNvSpPr/>
          <p:nvPr/>
        </p:nvSpPr>
        <p:spPr bwMode="auto">
          <a:xfrm rot="9555367">
            <a:off x="3522733" y="3562717"/>
            <a:ext cx="2057176" cy="502455"/>
          </a:xfrm>
          <a:prstGeom prst="notch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14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ChangeArrowheads="1"/>
          </p:cNvSpPr>
          <p:nvPr/>
        </p:nvSpPr>
        <p:spPr bwMode="auto">
          <a:xfrm>
            <a:off x="857224" y="181253"/>
            <a:ext cx="4852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触发器和异或门构成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</a:p>
        </p:txBody>
      </p:sp>
      <p:graphicFrame>
        <p:nvGraphicFramePr>
          <p:cNvPr id="451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3158162"/>
              </p:ext>
            </p:extLst>
          </p:nvPr>
        </p:nvGraphicFramePr>
        <p:xfrm>
          <a:off x="5129213" y="2793189"/>
          <a:ext cx="3640137" cy="685800"/>
        </p:xfrm>
        <a:graphic>
          <a:graphicData uri="http://schemas.openxmlformats.org/presentationml/2006/ole">
            <p:oleObj spid="_x0000_s669703" name="公式" r:id="rId3" imgW="1206500" imgH="228600" progId="Equation.3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541962" y="1142984"/>
            <a:ext cx="2852737" cy="1557337"/>
            <a:chOff x="3534" y="1275"/>
            <a:chExt cx="1797" cy="981"/>
          </a:xfrm>
        </p:grpSpPr>
        <p:sp>
          <p:nvSpPr>
            <p:cNvPr id="451596" name="Rectangle 12"/>
            <p:cNvSpPr>
              <a:spLocks noChangeArrowheads="1"/>
            </p:cNvSpPr>
            <p:nvPr/>
          </p:nvSpPr>
          <p:spPr bwMode="auto">
            <a:xfrm>
              <a:off x="3538" y="1275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130800" algn="r"/>
                </a:tabLst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sz="28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+1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= </a:t>
              </a: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	 </a:t>
              </a:r>
            </a:p>
          </p:txBody>
        </p:sp>
        <p:graphicFrame>
          <p:nvGraphicFramePr>
            <p:cNvPr id="451597" name="Object 13"/>
            <p:cNvGraphicFramePr>
              <a:graphicFrameLocks noChangeAspect="1"/>
            </p:cNvGraphicFramePr>
            <p:nvPr/>
          </p:nvGraphicFramePr>
          <p:xfrm>
            <a:off x="3534" y="1830"/>
            <a:ext cx="1797" cy="426"/>
          </p:xfrm>
          <a:graphic>
            <a:graphicData uri="http://schemas.openxmlformats.org/presentationml/2006/ole">
              <p:oleObj spid="_x0000_s669704" name="公式" r:id="rId4" imgW="1079032" imgH="253890" progId="Equation.3">
                <p:embed/>
              </p:oleObj>
            </a:graphicData>
          </a:graphic>
        </p:graphicFrame>
      </p:grpSp>
      <p:graphicFrame>
        <p:nvGraphicFramePr>
          <p:cNvPr id="451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55365030"/>
              </p:ext>
            </p:extLst>
          </p:nvPr>
        </p:nvGraphicFramePr>
        <p:xfrm>
          <a:off x="199914" y="4634201"/>
          <a:ext cx="4073525" cy="1619250"/>
        </p:xfrm>
        <a:graphic>
          <a:graphicData uri="http://schemas.openxmlformats.org/presentationml/2006/ole">
            <p:oleObj spid="_x0000_s669705" name="Picture" r:id="rId5" imgW="1484949" imgH="591850" progId="Word.Picture.8">
              <p:embed/>
            </p:oleObj>
          </a:graphicData>
        </a:graphic>
      </p:graphicFrame>
      <p:graphicFrame>
        <p:nvGraphicFramePr>
          <p:cNvPr id="4515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98897942"/>
              </p:ext>
            </p:extLst>
          </p:nvPr>
        </p:nvGraphicFramePr>
        <p:xfrm>
          <a:off x="4972050" y="4722307"/>
          <a:ext cx="3816350" cy="1443037"/>
        </p:xfrm>
        <a:graphic>
          <a:graphicData uri="http://schemas.openxmlformats.org/presentationml/2006/ole">
            <p:oleObj spid="_x0000_s669706" name="Picture" r:id="rId6" imgW="1484949" imgH="562942" progId="Word.Picture.8">
              <p:embed/>
            </p:oleObj>
          </a:graphicData>
        </a:graphic>
      </p:graphicFrame>
      <p:sp>
        <p:nvSpPr>
          <p:cNvPr id="451600" name="Rectangle 16"/>
          <p:cNvSpPr>
            <a:spLocks noChangeArrowheads="1"/>
          </p:cNvSpPr>
          <p:nvPr/>
        </p:nvSpPr>
        <p:spPr bwMode="auto">
          <a:xfrm>
            <a:off x="0" y="24275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5256213" algn="r"/>
              </a:tabLst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-269875" y="1214422"/>
            <a:ext cx="4841875" cy="2322512"/>
            <a:chOff x="0" y="1207"/>
            <a:chExt cx="3050" cy="1463"/>
          </a:xfrm>
        </p:grpSpPr>
        <p:graphicFrame>
          <p:nvGraphicFramePr>
            <p:cNvPr id="4515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43910345"/>
                </p:ext>
              </p:extLst>
            </p:nvPr>
          </p:nvGraphicFramePr>
          <p:xfrm>
            <a:off x="1655" y="1387"/>
            <a:ext cx="1395" cy="855"/>
          </p:xfrm>
          <a:graphic>
            <a:graphicData uri="http://schemas.openxmlformats.org/presentationml/2006/ole">
              <p:oleObj spid="_x0000_s669707" name="Picture" r:id="rId7" imgW="1170006" imgH="524905" progId="Word.Picture.8">
                <p:embed/>
              </p:oleObj>
            </a:graphicData>
          </a:graphic>
        </p:graphicFrame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84" y="1366"/>
              <a:ext cx="771" cy="907"/>
              <a:chOff x="589" y="1593"/>
              <a:chExt cx="635" cy="907"/>
            </a:xfrm>
          </p:grpSpPr>
          <p:sp>
            <p:nvSpPr>
              <p:cNvPr id="451590" name="Rectangle 6"/>
              <p:cNvSpPr>
                <a:spLocks noChangeArrowheads="1"/>
              </p:cNvSpPr>
              <p:nvPr/>
            </p:nvSpPr>
            <p:spPr bwMode="auto">
              <a:xfrm>
                <a:off x="698" y="1771"/>
                <a:ext cx="418" cy="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组合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电路</a:t>
                </a:r>
              </a:p>
            </p:txBody>
          </p:sp>
          <p:sp>
            <p:nvSpPr>
              <p:cNvPr id="451591" name="AutoShape 7"/>
              <p:cNvSpPr>
                <a:spLocks noChangeArrowheads="1"/>
              </p:cNvSpPr>
              <p:nvPr/>
            </p:nvSpPr>
            <p:spPr bwMode="auto">
              <a:xfrm>
                <a:off x="589" y="1593"/>
                <a:ext cx="635" cy="90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CC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451592" name="Rectangle 8"/>
            <p:cNvSpPr>
              <a:spLocks noChangeArrowheads="1"/>
            </p:cNvSpPr>
            <p:nvPr/>
          </p:nvSpPr>
          <p:spPr bwMode="auto">
            <a:xfrm>
              <a:off x="1655" y="134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295" y="1411"/>
              <a:ext cx="567" cy="288"/>
              <a:chOff x="431" y="1638"/>
              <a:chExt cx="567" cy="288"/>
            </a:xfrm>
          </p:grpSpPr>
          <p:sp>
            <p:nvSpPr>
              <p:cNvPr id="451594" name="Rectangle 10"/>
              <p:cNvSpPr>
                <a:spLocks noChangeArrowheads="1"/>
              </p:cNvSpPr>
              <p:nvPr/>
            </p:nvSpPr>
            <p:spPr bwMode="auto">
              <a:xfrm>
                <a:off x="431" y="163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T</a:t>
                </a:r>
              </a:p>
            </p:txBody>
          </p:sp>
          <p:sp>
            <p:nvSpPr>
              <p:cNvPr id="451595" name="Line 11"/>
              <p:cNvSpPr>
                <a:spLocks noChangeShapeType="1"/>
              </p:cNvSpPr>
              <p:nvPr/>
            </p:nvSpPr>
            <p:spPr bwMode="auto">
              <a:xfrm>
                <a:off x="612" y="1820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1601" name="Rectangle 17"/>
            <p:cNvSpPr>
              <a:spLocks noChangeArrowheads="1"/>
            </p:cNvSpPr>
            <p:nvPr/>
          </p:nvSpPr>
          <p:spPr bwMode="auto">
            <a:xfrm>
              <a:off x="0" y="2004"/>
              <a:ext cx="2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0" y="2506"/>
              <a:ext cx="144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603" name="AutoShape 19"/>
            <p:cNvSpPr>
              <a:spLocks noChangeArrowheads="1"/>
            </p:cNvSpPr>
            <p:nvPr/>
          </p:nvSpPr>
          <p:spPr bwMode="auto">
            <a:xfrm>
              <a:off x="839" y="1207"/>
              <a:ext cx="1746" cy="1315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72050" y="3610368"/>
            <a:ext cx="3653216" cy="598888"/>
          </a:xfrm>
          <a:prstGeom prst="rect">
            <a:avLst/>
          </a:prstGeom>
        </p:spPr>
      </p:pic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43910345"/>
              </p:ext>
            </p:extLst>
          </p:nvPr>
        </p:nvGraphicFramePr>
        <p:xfrm>
          <a:off x="2355850" y="1501775"/>
          <a:ext cx="2217738" cy="1354138"/>
        </p:xfrm>
        <a:graphic>
          <a:graphicData uri="http://schemas.openxmlformats.org/presentationml/2006/ole">
            <p:oleObj spid="_x0000_s669709" name="Picture" r:id="rId9" imgW="1171440" imgH="523800" progId="Word.Picture.8">
              <p:embed/>
            </p:oleObj>
          </a:graphicData>
        </a:graphic>
      </p:graphicFrame>
      <p:sp>
        <p:nvSpPr>
          <p:cNvPr id="26" name="直角上箭头 25"/>
          <p:cNvSpPr/>
          <p:nvPr/>
        </p:nvSpPr>
        <p:spPr bwMode="auto">
          <a:xfrm rot="3590969" flipV="1">
            <a:off x="8266867" y="3846936"/>
            <a:ext cx="571504" cy="1035851"/>
          </a:xfrm>
          <a:prstGeom prst="ben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7" name="直角上箭头 26"/>
          <p:cNvSpPr/>
          <p:nvPr/>
        </p:nvSpPr>
        <p:spPr bwMode="auto">
          <a:xfrm rot="4648044" flipV="1">
            <a:off x="4760731" y="3403848"/>
            <a:ext cx="460931" cy="2463599"/>
          </a:xfrm>
          <a:prstGeom prst="ben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33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642910" y="142852"/>
            <a:ext cx="367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04825" algn="r"/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r"/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触发器构成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T'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57077275"/>
              </p:ext>
            </p:extLst>
          </p:nvPr>
        </p:nvGraphicFramePr>
        <p:xfrm>
          <a:off x="18297" y="4024313"/>
          <a:ext cx="3889375" cy="1879600"/>
        </p:xfrm>
        <a:graphic>
          <a:graphicData uri="http://schemas.openxmlformats.org/presentationml/2006/ole">
            <p:oleObj spid="_x0000_s670725" name="Picture" r:id="rId3" imgW="1160877" imgH="562942" progId="Word.Picture.8">
              <p:embed/>
            </p:oleObj>
          </a:graphicData>
        </a:graphic>
      </p:graphicFrame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0" y="3201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683460" y="1326135"/>
            <a:ext cx="2300287" cy="1355725"/>
            <a:chOff x="703" y="799"/>
            <a:chExt cx="1449" cy="854"/>
          </a:xfrm>
        </p:grpSpPr>
        <p:sp>
          <p:nvSpPr>
            <p:cNvPr id="452611" name="Rectangle 3"/>
            <p:cNvSpPr>
              <a:spLocks noChangeArrowheads="1"/>
            </p:cNvSpPr>
            <p:nvPr/>
          </p:nvSpPr>
          <p:spPr bwMode="auto">
            <a:xfrm>
              <a:off x="703" y="799"/>
              <a:ext cx="1179" cy="365"/>
            </a:xfrm>
            <a:prstGeom prst="rect">
              <a:avLst/>
            </a:prstGeom>
            <a:solidFill>
              <a:srgbClr val="FFFFFF">
                <a:alpha val="3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130800" algn="r"/>
                </a:tabLst>
                <a:defRPr/>
              </a:pPr>
              <a:r>
                <a:rPr kumimoji="0" lang="en-US" altLang="zh-CN" sz="3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3200" b="1" i="1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sz="32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+1</a:t>
              </a:r>
              <a:r>
                <a:rPr kumimoji="0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= </a:t>
              </a:r>
              <a:r>
                <a:rPr kumimoji="0" lang="en-US" altLang="zh-CN" sz="3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	 </a:t>
              </a:r>
            </a:p>
          </p:txBody>
        </p:sp>
        <p:graphicFrame>
          <p:nvGraphicFramePr>
            <p:cNvPr id="452614" name="Object 6"/>
            <p:cNvGraphicFramePr>
              <a:graphicFrameLocks noChangeAspect="1"/>
            </p:cNvGraphicFramePr>
            <p:nvPr/>
          </p:nvGraphicFramePr>
          <p:xfrm>
            <a:off x="1127" y="1224"/>
            <a:ext cx="1025" cy="429"/>
          </p:xfrm>
          <a:graphic>
            <a:graphicData uri="http://schemas.openxmlformats.org/presentationml/2006/ole">
              <p:oleObj spid="_x0000_s670726" name="公式" r:id="rId4" imgW="634725" imgH="253890" progId="Equation.3">
                <p:embed/>
              </p:oleObj>
            </a:graphicData>
          </a:graphic>
        </p:graphicFrame>
      </p:grpSp>
      <p:graphicFrame>
        <p:nvGraphicFramePr>
          <p:cNvPr id="452615" name="Object 7"/>
          <p:cNvGraphicFramePr>
            <a:graphicFrameLocks noChangeAspect="1"/>
          </p:cNvGraphicFramePr>
          <p:nvPr>
            <p:extLst/>
          </p:nvPr>
        </p:nvGraphicFramePr>
        <p:xfrm>
          <a:off x="826335" y="2839022"/>
          <a:ext cx="1136650" cy="661988"/>
        </p:xfrm>
        <a:graphic>
          <a:graphicData uri="http://schemas.openxmlformats.org/presentationml/2006/ole">
            <p:oleObj spid="_x0000_s670727" name="公式" r:id="rId5" imgW="457002" imgH="253890" progId="Equation.3">
              <p:embed/>
            </p:oleObj>
          </a:graphicData>
        </a:graphic>
      </p:graphicFrame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450014" y="1740186"/>
            <a:ext cx="3059113" cy="1366838"/>
            <a:chOff x="3288" y="232"/>
            <a:chExt cx="1918" cy="1406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288" y="255"/>
              <a:ext cx="1438" cy="1338"/>
              <a:chOff x="1440" y="1536"/>
              <a:chExt cx="1440" cy="1632"/>
            </a:xfrm>
          </p:grpSpPr>
          <p:sp>
            <p:nvSpPr>
              <p:cNvPr id="452618" name="Line 10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19" name="Line 11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20" name="Line 12"/>
              <p:cNvSpPr>
                <a:spLocks noChangeShapeType="1"/>
              </p:cNvSpPr>
              <p:nvPr/>
            </p:nvSpPr>
            <p:spPr bwMode="auto">
              <a:xfrm>
                <a:off x="2400" y="1536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21" name="Line 13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2622" name="Line 14"/>
            <p:cNvSpPr>
              <a:spLocks noChangeShapeType="1"/>
            </p:cNvSpPr>
            <p:nvPr/>
          </p:nvSpPr>
          <p:spPr bwMode="auto">
            <a:xfrm>
              <a:off x="5206" y="232"/>
              <a:ext cx="0" cy="1406"/>
            </a:xfrm>
            <a:prstGeom prst="line">
              <a:avLst/>
            </a:prstGeom>
            <a:noFill/>
            <a:ln w="28575">
              <a:solidFill>
                <a:srgbClr val="D0450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532439" y="1414749"/>
            <a:ext cx="4733925" cy="457200"/>
            <a:chOff x="2704" y="1999"/>
            <a:chExt cx="2982" cy="288"/>
          </a:xfrm>
        </p:grpSpPr>
        <p:sp>
          <p:nvSpPr>
            <p:cNvPr id="452624" name="Line 16"/>
            <p:cNvSpPr>
              <a:spLocks noChangeShapeType="1"/>
            </p:cNvSpPr>
            <p:nvPr/>
          </p:nvSpPr>
          <p:spPr bwMode="auto">
            <a:xfrm>
              <a:off x="299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25" name="Line 17"/>
            <p:cNvSpPr>
              <a:spLocks noChangeShapeType="1"/>
            </p:cNvSpPr>
            <p:nvPr/>
          </p:nvSpPr>
          <p:spPr bwMode="auto">
            <a:xfrm flipV="1">
              <a:off x="328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26" name="Line 18"/>
            <p:cNvSpPr>
              <a:spLocks noChangeShapeType="1"/>
            </p:cNvSpPr>
            <p:nvPr/>
          </p:nvSpPr>
          <p:spPr bwMode="auto">
            <a:xfrm>
              <a:off x="328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27" name="Line 19"/>
            <p:cNvSpPr>
              <a:spLocks noChangeShapeType="1"/>
            </p:cNvSpPr>
            <p:nvPr/>
          </p:nvSpPr>
          <p:spPr bwMode="auto">
            <a:xfrm flipV="1">
              <a:off x="347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28" name="Line 20"/>
            <p:cNvSpPr>
              <a:spLocks noChangeShapeType="1"/>
            </p:cNvSpPr>
            <p:nvPr/>
          </p:nvSpPr>
          <p:spPr bwMode="auto">
            <a:xfrm>
              <a:off x="347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29" name="Line 21"/>
            <p:cNvSpPr>
              <a:spLocks noChangeShapeType="1"/>
            </p:cNvSpPr>
            <p:nvPr/>
          </p:nvSpPr>
          <p:spPr bwMode="auto">
            <a:xfrm flipV="1">
              <a:off x="376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0" name="Line 22"/>
            <p:cNvSpPr>
              <a:spLocks noChangeShapeType="1"/>
            </p:cNvSpPr>
            <p:nvPr/>
          </p:nvSpPr>
          <p:spPr bwMode="auto">
            <a:xfrm>
              <a:off x="376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1" name="Line 23"/>
            <p:cNvSpPr>
              <a:spLocks noChangeShapeType="1"/>
            </p:cNvSpPr>
            <p:nvPr/>
          </p:nvSpPr>
          <p:spPr bwMode="auto">
            <a:xfrm flipV="1">
              <a:off x="395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2" name="Line 24"/>
            <p:cNvSpPr>
              <a:spLocks noChangeShapeType="1"/>
            </p:cNvSpPr>
            <p:nvPr/>
          </p:nvSpPr>
          <p:spPr bwMode="auto">
            <a:xfrm>
              <a:off x="395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3" name="Line 25"/>
            <p:cNvSpPr>
              <a:spLocks noChangeShapeType="1"/>
            </p:cNvSpPr>
            <p:nvPr/>
          </p:nvSpPr>
          <p:spPr bwMode="auto">
            <a:xfrm flipV="1">
              <a:off x="424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4" name="Line 26"/>
            <p:cNvSpPr>
              <a:spLocks noChangeShapeType="1"/>
            </p:cNvSpPr>
            <p:nvPr/>
          </p:nvSpPr>
          <p:spPr bwMode="auto">
            <a:xfrm>
              <a:off x="424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5" name="Line 27"/>
            <p:cNvSpPr>
              <a:spLocks noChangeShapeType="1"/>
            </p:cNvSpPr>
            <p:nvPr/>
          </p:nvSpPr>
          <p:spPr bwMode="auto">
            <a:xfrm flipV="1">
              <a:off x="443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6" name="Line 28"/>
            <p:cNvSpPr>
              <a:spLocks noChangeShapeType="1"/>
            </p:cNvSpPr>
            <p:nvPr/>
          </p:nvSpPr>
          <p:spPr bwMode="auto">
            <a:xfrm>
              <a:off x="443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7" name="Line 29"/>
            <p:cNvSpPr>
              <a:spLocks noChangeShapeType="1"/>
            </p:cNvSpPr>
            <p:nvPr/>
          </p:nvSpPr>
          <p:spPr bwMode="auto">
            <a:xfrm flipV="1">
              <a:off x="472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8" name="Line 30"/>
            <p:cNvSpPr>
              <a:spLocks noChangeShapeType="1"/>
            </p:cNvSpPr>
            <p:nvPr/>
          </p:nvSpPr>
          <p:spPr bwMode="auto">
            <a:xfrm>
              <a:off x="472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39" name="Line 31"/>
            <p:cNvSpPr>
              <a:spLocks noChangeShapeType="1"/>
            </p:cNvSpPr>
            <p:nvPr/>
          </p:nvSpPr>
          <p:spPr bwMode="auto">
            <a:xfrm flipV="1">
              <a:off x="491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40" name="Line 32"/>
            <p:cNvSpPr>
              <a:spLocks noChangeShapeType="1"/>
            </p:cNvSpPr>
            <p:nvPr/>
          </p:nvSpPr>
          <p:spPr bwMode="auto">
            <a:xfrm>
              <a:off x="491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41" name="Line 33"/>
            <p:cNvSpPr>
              <a:spLocks noChangeShapeType="1"/>
            </p:cNvSpPr>
            <p:nvPr/>
          </p:nvSpPr>
          <p:spPr bwMode="auto">
            <a:xfrm flipV="1">
              <a:off x="520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42" name="Line 34"/>
            <p:cNvSpPr>
              <a:spLocks noChangeShapeType="1"/>
            </p:cNvSpPr>
            <p:nvPr/>
          </p:nvSpPr>
          <p:spPr bwMode="auto">
            <a:xfrm>
              <a:off x="520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43" name="Line 35"/>
            <p:cNvSpPr>
              <a:spLocks noChangeShapeType="1"/>
            </p:cNvSpPr>
            <p:nvPr/>
          </p:nvSpPr>
          <p:spPr bwMode="auto">
            <a:xfrm flipV="1">
              <a:off x="539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44" name="Line 36"/>
            <p:cNvSpPr>
              <a:spLocks noChangeShapeType="1"/>
            </p:cNvSpPr>
            <p:nvPr/>
          </p:nvSpPr>
          <p:spPr bwMode="auto">
            <a:xfrm>
              <a:off x="539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45" name="Text Box 37"/>
            <p:cNvSpPr txBox="1">
              <a:spLocks noChangeArrowheads="1"/>
            </p:cNvSpPr>
            <p:nvPr/>
          </p:nvSpPr>
          <p:spPr bwMode="auto">
            <a:xfrm>
              <a:off x="2704" y="2095"/>
              <a:ext cx="192" cy="1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-方正超大字符集" pitchFamily="65" charset="-122"/>
                  <a:cs typeface="+mn-cs"/>
                </a:rPr>
                <a:t>CP</a:t>
              </a:r>
              <a:endParaRPr kumimoji="1" lang="en-US" altLang="zh-CN" sz="1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-方正超大字符集" pitchFamily="65" charset="-122"/>
                <a:cs typeface="+mn-cs"/>
              </a:endParaRPr>
            </a:p>
          </p:txBody>
        </p:sp>
      </p:grpSp>
      <p:sp>
        <p:nvSpPr>
          <p:cNvPr id="452646" name="Rectangle 38"/>
          <p:cNvSpPr>
            <a:spLocks noChangeArrowheads="1"/>
          </p:cNvSpPr>
          <p:nvPr/>
        </p:nvSpPr>
        <p:spPr bwMode="auto">
          <a:xfrm>
            <a:off x="3357554" y="1014414"/>
            <a:ext cx="5029308" cy="2700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3524502" y="2760949"/>
            <a:ext cx="4741862" cy="554037"/>
            <a:chOff x="2704" y="2825"/>
            <a:chExt cx="2987" cy="349"/>
          </a:xfrm>
        </p:grpSpPr>
        <p:sp>
          <p:nvSpPr>
            <p:cNvPr id="452648" name="Line 40"/>
            <p:cNvSpPr>
              <a:spLocks noChangeShapeType="1"/>
            </p:cNvSpPr>
            <p:nvPr/>
          </p:nvSpPr>
          <p:spPr bwMode="auto">
            <a:xfrm>
              <a:off x="3766" y="3158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49" name="Line 41"/>
            <p:cNvSpPr>
              <a:spLocks noChangeShapeType="1"/>
            </p:cNvSpPr>
            <p:nvPr/>
          </p:nvSpPr>
          <p:spPr bwMode="auto">
            <a:xfrm flipV="1">
              <a:off x="3288" y="28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0" name="Line 42"/>
            <p:cNvSpPr>
              <a:spLocks noChangeShapeType="1"/>
            </p:cNvSpPr>
            <p:nvPr/>
          </p:nvSpPr>
          <p:spPr bwMode="auto">
            <a:xfrm>
              <a:off x="3094" y="3174"/>
              <a:ext cx="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1" name="Line 43"/>
            <p:cNvSpPr>
              <a:spLocks noChangeShapeType="1"/>
            </p:cNvSpPr>
            <p:nvPr/>
          </p:nvSpPr>
          <p:spPr bwMode="auto">
            <a:xfrm flipV="1">
              <a:off x="4726" y="286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2" name="Line 44"/>
            <p:cNvSpPr>
              <a:spLocks noChangeShapeType="1"/>
            </p:cNvSpPr>
            <p:nvPr/>
          </p:nvSpPr>
          <p:spPr bwMode="auto">
            <a:xfrm>
              <a:off x="2998" y="317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3" name="Text Box 45"/>
            <p:cNvSpPr txBox="1">
              <a:spLocks noChangeArrowheads="1"/>
            </p:cNvSpPr>
            <p:nvPr/>
          </p:nvSpPr>
          <p:spPr bwMode="auto">
            <a:xfrm>
              <a:off x="2704" y="2982"/>
              <a:ext cx="192" cy="1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-方正超大字符集" pitchFamily="65" charset="-122"/>
                  <a:cs typeface="+mn-cs"/>
                </a:rPr>
                <a:t>Q</a:t>
              </a:r>
              <a:endParaRPr kumimoji="1" lang="en-US" altLang="zh-CN" sz="16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-方正超大字符集" pitchFamily="65" charset="-122"/>
                <a:cs typeface="+mn-cs"/>
              </a:endParaRPr>
            </a:p>
          </p:txBody>
        </p:sp>
        <p:sp>
          <p:nvSpPr>
            <p:cNvPr id="452654" name="Line 46"/>
            <p:cNvSpPr>
              <a:spLocks noChangeShapeType="1"/>
            </p:cNvSpPr>
            <p:nvPr/>
          </p:nvSpPr>
          <p:spPr bwMode="auto">
            <a:xfrm>
              <a:off x="3288" y="2886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5" name="Line 47"/>
            <p:cNvSpPr>
              <a:spLocks noChangeShapeType="1"/>
            </p:cNvSpPr>
            <p:nvPr/>
          </p:nvSpPr>
          <p:spPr bwMode="auto">
            <a:xfrm flipV="1">
              <a:off x="3765" y="28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6" name="Line 48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7" name="Line 49"/>
            <p:cNvSpPr>
              <a:spLocks noChangeShapeType="1"/>
            </p:cNvSpPr>
            <p:nvPr/>
          </p:nvSpPr>
          <p:spPr bwMode="auto">
            <a:xfrm flipV="1">
              <a:off x="5216" y="282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8" name="Line 50"/>
            <p:cNvSpPr>
              <a:spLocks noChangeShapeType="1"/>
            </p:cNvSpPr>
            <p:nvPr/>
          </p:nvSpPr>
          <p:spPr bwMode="auto">
            <a:xfrm>
              <a:off x="4263" y="2863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9" name="Line 51"/>
            <p:cNvSpPr>
              <a:spLocks noChangeShapeType="1"/>
            </p:cNvSpPr>
            <p:nvPr/>
          </p:nvSpPr>
          <p:spPr bwMode="auto">
            <a:xfrm>
              <a:off x="4740" y="3135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0" name="Line 52"/>
            <p:cNvSpPr>
              <a:spLocks noChangeShapeType="1"/>
            </p:cNvSpPr>
            <p:nvPr/>
          </p:nvSpPr>
          <p:spPr bwMode="auto">
            <a:xfrm>
              <a:off x="5216" y="2841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2661" name="Rectangle 53"/>
          <p:cNvSpPr>
            <a:spLocks noChangeArrowheads="1"/>
          </p:cNvSpPr>
          <p:nvPr/>
        </p:nvSpPr>
        <p:spPr bwMode="auto">
          <a:xfrm>
            <a:off x="5929322" y="3714752"/>
            <a:ext cx="197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二分频</a:t>
            </a:r>
          </a:p>
        </p:txBody>
      </p:sp>
      <p:sp>
        <p:nvSpPr>
          <p:cNvPr id="2" name="矩形 1"/>
          <p:cNvSpPr/>
          <p:nvPr/>
        </p:nvSpPr>
        <p:spPr>
          <a:xfrm>
            <a:off x="4857752" y="4286256"/>
            <a:ext cx="3857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频率是周期的倒数，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波形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的周期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信号周期的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倍。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4843419" y="5831503"/>
            <a:ext cx="4008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可以实现二分频的电路</a:t>
            </a:r>
          </a:p>
        </p:txBody>
      </p:sp>
      <p:sp>
        <p:nvSpPr>
          <p:cNvPr id="3" name="下箭头 2"/>
          <p:cNvSpPr/>
          <p:nvPr/>
        </p:nvSpPr>
        <p:spPr bwMode="auto">
          <a:xfrm rot="8143427">
            <a:off x="4040375" y="4823778"/>
            <a:ext cx="432048" cy="136660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58214" y="1357298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T1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58214" y="2714620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T2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0" name="下箭头 59"/>
          <p:cNvSpPr/>
          <p:nvPr/>
        </p:nvSpPr>
        <p:spPr bwMode="auto">
          <a:xfrm rot="19563834">
            <a:off x="1987120" y="3288842"/>
            <a:ext cx="253246" cy="798077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14282" y="2214554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T' </a:t>
            </a:r>
            <a:r>
              <a:rPr lang="zh-CN" altLang="en-US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45501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61" grpId="0"/>
      <p:bldP spid="2" grpId="0"/>
      <p:bldP spid="56" grpId="0"/>
      <p:bldP spid="3" grpId="0" animBg="1"/>
      <p:bldP spid="58" grpId="0"/>
      <p:bldP spid="59" grpId="0"/>
      <p:bldP spid="60" grpId="0" animBg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8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3845366"/>
              </p:ext>
            </p:extLst>
          </p:nvPr>
        </p:nvGraphicFramePr>
        <p:xfrm>
          <a:off x="4213038" y="2024844"/>
          <a:ext cx="4464050" cy="4114800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="" xmlns:a16="http://schemas.microsoft.com/office/drawing/2014/main" val="1086965149"/>
                    </a:ext>
                  </a:extLst>
                </a:gridCol>
                <a:gridCol w="1116013">
                  <a:extLst>
                    <a:ext uri="{9D8B030D-6E8A-4147-A177-3AD203B41FA5}">
                      <a16:colId xmlns="" xmlns:a16="http://schemas.microsoft.com/office/drawing/2014/main" val="1203214245"/>
                    </a:ext>
                  </a:extLst>
                </a:gridCol>
                <a:gridCol w="1116347">
                  <a:extLst>
                    <a:ext uri="{9D8B030D-6E8A-4147-A177-3AD203B41FA5}">
                      <a16:colId xmlns="" xmlns:a16="http://schemas.microsoft.com/office/drawing/2014/main" val="3265137374"/>
                    </a:ext>
                  </a:extLst>
                </a:gridCol>
                <a:gridCol w="1115678">
                  <a:extLst>
                    <a:ext uri="{9D8B030D-6E8A-4147-A177-3AD203B41FA5}">
                      <a16:colId xmlns="" xmlns:a16="http://schemas.microsoft.com/office/drawing/2014/main" val="4231737400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+1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4920692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94799321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9676718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8829775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3615395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6321925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7533588"/>
                  </a:ext>
                </a:extLst>
              </a:tr>
              <a:tr h="446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  <a:tab pos="5256213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3750832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7905266"/>
                  </a:ext>
                </a:extLst>
              </a:tr>
            </a:tbl>
          </a:graphicData>
        </a:graphic>
      </p:graphicFrame>
      <p:sp>
        <p:nvSpPr>
          <p:cNvPr id="3" name="Rectangle 273"/>
          <p:cNvSpPr>
            <a:spLocks noChangeArrowheads="1"/>
          </p:cNvSpPr>
          <p:nvPr/>
        </p:nvSpPr>
        <p:spPr bwMode="auto">
          <a:xfrm>
            <a:off x="4213038" y="301817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7596336" y="2024844"/>
            <a:ext cx="0" cy="4114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038022" cy="2168860"/>
          </a:xfrm>
          <a:prstGeom prst="rect">
            <a:avLst/>
          </a:prstGeom>
        </p:spPr>
      </p:pic>
      <p:graphicFrame>
        <p:nvGraphicFramePr>
          <p:cNvPr id="1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9605978"/>
              </p:ext>
            </p:extLst>
          </p:nvPr>
        </p:nvGraphicFramePr>
        <p:xfrm>
          <a:off x="671513" y="4814888"/>
          <a:ext cx="2940050" cy="633412"/>
        </p:xfrm>
        <a:graphic>
          <a:graphicData uri="http://schemas.openxmlformats.org/presentationml/2006/ole">
            <p:oleObj spid="_x0000_s672772" name="Equation" r:id="rId4" imgW="1180588" imgH="253890" progId="Equation.DSMT4">
              <p:embed/>
            </p:oleObj>
          </a:graphicData>
        </a:graphic>
      </p:graphicFrame>
      <p:graphicFrame>
        <p:nvGraphicFramePr>
          <p:cNvPr id="1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2629394"/>
              </p:ext>
            </p:extLst>
          </p:nvPr>
        </p:nvGraphicFramePr>
        <p:xfrm>
          <a:off x="143508" y="2780928"/>
          <a:ext cx="3744912" cy="2005013"/>
        </p:xfrm>
        <a:graphic>
          <a:graphicData uri="http://schemas.openxmlformats.org/presentationml/2006/ole">
            <p:oleObj spid="_x0000_s672773" name="Picture" r:id="rId5" imgW="1705356" imgH="1059180" progId="Word.Picture.8">
              <p:embed/>
            </p:oleObj>
          </a:graphicData>
        </a:graphic>
      </p:graphicFrame>
      <p:sp>
        <p:nvSpPr>
          <p:cNvPr id="13" name="AutoShape 73"/>
          <p:cNvSpPr>
            <a:spLocks noChangeArrowheads="1"/>
          </p:cNvSpPr>
          <p:nvPr/>
        </p:nvSpPr>
        <p:spPr bwMode="auto">
          <a:xfrm>
            <a:off x="863589" y="3401641"/>
            <a:ext cx="572535" cy="1177925"/>
          </a:xfrm>
          <a:prstGeom prst="roundRect">
            <a:avLst>
              <a:gd name="adj" fmla="val 391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792795" y="4012828"/>
            <a:ext cx="2771775" cy="512763"/>
            <a:chOff x="3674" y="1774"/>
            <a:chExt cx="1746" cy="323"/>
          </a:xfrm>
        </p:grpSpPr>
        <p:sp>
          <p:nvSpPr>
            <p:cNvPr id="15" name="AutoShape 75" descr="75%"/>
            <p:cNvSpPr>
              <a:spLocks/>
            </p:cNvSpPr>
            <p:nvPr/>
          </p:nvSpPr>
          <p:spPr bwMode="auto">
            <a:xfrm rot="10800000">
              <a:off x="3674" y="1774"/>
              <a:ext cx="295" cy="323"/>
            </a:xfrm>
            <a:prstGeom prst="leftBracket">
              <a:avLst>
                <a:gd name="adj" fmla="val 9124"/>
              </a:avLst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75">
                    <a:fgClr>
                      <a:srgbClr val="33CCCC"/>
                    </a:fgClr>
                    <a:bgClr>
                      <a:srgbClr val="175E5E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AutoShape 76" descr="75%"/>
            <p:cNvSpPr>
              <a:spLocks/>
            </p:cNvSpPr>
            <p:nvPr/>
          </p:nvSpPr>
          <p:spPr bwMode="auto">
            <a:xfrm rot="10800000">
              <a:off x="5103" y="1774"/>
              <a:ext cx="317" cy="323"/>
            </a:xfrm>
            <a:prstGeom prst="rightBracket">
              <a:avLst>
                <a:gd name="adj" fmla="val 10449"/>
              </a:avLst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75">
                    <a:fgClr>
                      <a:srgbClr val="33CCCC"/>
                    </a:fgClr>
                    <a:bgClr>
                      <a:srgbClr val="175E5E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296334" y="1448780"/>
            <a:ext cx="469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在时钟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下降沿</a:t>
            </a:r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真值表如下：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596336" y="2492896"/>
            <a:ext cx="1080752" cy="3646748"/>
          </a:xfrm>
          <a:prstGeom prst="rect">
            <a:avLst/>
          </a:prstGeom>
          <a:solidFill>
            <a:srgbClr val="EDFD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1934" y="68025"/>
            <a:ext cx="471490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例题：已知时钟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和输入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，输出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的波形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请写出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baseline="300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n+1</a:t>
            </a:r>
            <a:r>
              <a:rPr kumimoji="1"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26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785918" y="1428736"/>
            <a:ext cx="5601978" cy="149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r>
              <a:rPr kumimoji="1"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</a:t>
            </a:r>
          </a:p>
          <a:p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357290" y="2857496"/>
            <a:ext cx="6855526" cy="85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lvl="0" algn="l">
              <a:defRPr/>
            </a:pPr>
            <a:r>
              <a:rPr kumimoji="1" lang="en-US" altLang="zh-CN" sz="5400" dirty="0" smtClean="0">
                <a:solidFill>
                  <a:srgbClr val="CC0000"/>
                </a:solidFill>
                <a:ea typeface="楷体_GB2312" pitchFamily="49" charset="-122"/>
              </a:rPr>
              <a:t>Sequential  Logic  Circuit</a:t>
            </a:r>
            <a:endParaRPr kumimoji="1" lang="zh-CN" altLang="en-US" sz="5400" dirty="0">
              <a:solidFill>
                <a:srgbClr val="CC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642911" y="71438"/>
            <a:ext cx="4429156" cy="6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6 .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时序逻辑电路</a:t>
            </a:r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558800" y="1443038"/>
            <a:ext cx="86217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6.1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时序逻辑电路的基本概念</a:t>
            </a:r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522288" y="2087563"/>
            <a:ext cx="77946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6.2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同步 时序逻辑电路的分析</a:t>
            </a:r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539750" y="2860675"/>
            <a:ext cx="75612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6.3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同步 时序逻辑电路的设计</a:t>
            </a:r>
          </a:p>
        </p:txBody>
      </p:sp>
      <p:sp>
        <p:nvSpPr>
          <p:cNvPr id="364570" name="Rectangle 26"/>
          <p:cNvSpPr>
            <a:spLocks noChangeArrowheads="1"/>
          </p:cNvSpPr>
          <p:nvPr/>
        </p:nvSpPr>
        <p:spPr bwMode="auto">
          <a:xfrm>
            <a:off x="539750" y="3581400"/>
            <a:ext cx="806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6.4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异步 时序逻辑电路的分析</a:t>
            </a:r>
          </a:p>
        </p:txBody>
      </p:sp>
      <p:sp>
        <p:nvSpPr>
          <p:cNvPr id="364571" name="Rectangle 27"/>
          <p:cNvSpPr>
            <a:spLocks noChangeArrowheads="1"/>
          </p:cNvSpPr>
          <p:nvPr/>
        </p:nvSpPr>
        <p:spPr bwMode="auto">
          <a:xfrm>
            <a:off x="539750" y="4229100"/>
            <a:ext cx="8604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6.5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若干典型的时序逻辑电路</a:t>
            </a:r>
          </a:p>
        </p:txBody>
      </p:sp>
      <p:sp>
        <p:nvSpPr>
          <p:cNvPr id="364572" name="Rectangle 28"/>
          <p:cNvSpPr>
            <a:spLocks noChangeArrowheads="1"/>
          </p:cNvSpPr>
          <p:nvPr/>
        </p:nvSpPr>
        <p:spPr bwMode="auto">
          <a:xfrm>
            <a:off x="539750" y="5661025"/>
            <a:ext cx="8604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6.7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用</a:t>
            </a:r>
            <a:r>
              <a:rPr kumimoji="0" lang="en-US" altLang="zh-CN" sz="3200" dirty="0" err="1">
                <a:solidFill>
                  <a:srgbClr val="000066"/>
                </a:solidFill>
                <a:ea typeface="楷体_GB2312" pitchFamily="49" charset="-122"/>
              </a:rPr>
              <a:t>Verilog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描述时序逻辑电路</a:t>
            </a:r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539750" y="4868863"/>
            <a:ext cx="8604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6.6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</a:rPr>
              <a:t>简单的时序可编程逻辑器件</a:t>
            </a:r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</a:rPr>
              <a:t>GAL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70" name="Rectangle 78"/>
          <p:cNvSpPr>
            <a:spLocks noChangeArrowheads="1"/>
          </p:cNvSpPr>
          <p:nvPr/>
        </p:nvSpPr>
        <p:spPr bwMode="auto">
          <a:xfrm>
            <a:off x="571472" y="0"/>
            <a:ext cx="6300788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6.1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时序逻辑电路的基本概念</a:t>
            </a:r>
          </a:p>
        </p:txBody>
      </p:sp>
      <p:sp>
        <p:nvSpPr>
          <p:cNvPr id="366671" name="Rectangle 79"/>
          <p:cNvSpPr>
            <a:spLocks noChangeArrowheads="1"/>
          </p:cNvSpPr>
          <p:nvPr/>
        </p:nvSpPr>
        <p:spPr bwMode="auto">
          <a:xfrm>
            <a:off x="609600" y="119538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6.1.1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时序逻辑电路的基本结构与分类</a:t>
            </a:r>
          </a:p>
        </p:txBody>
      </p:sp>
      <p:sp>
        <p:nvSpPr>
          <p:cNvPr id="366672" name="Rectangle 80"/>
          <p:cNvSpPr>
            <a:spLocks noChangeArrowheads="1"/>
          </p:cNvSpPr>
          <p:nvPr/>
        </p:nvSpPr>
        <p:spPr bwMode="auto">
          <a:xfrm>
            <a:off x="466725" y="1730375"/>
            <a:ext cx="48244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时序电路的基本结构</a:t>
            </a:r>
          </a:p>
        </p:txBody>
      </p:sp>
      <p:sp>
        <p:nvSpPr>
          <p:cNvPr id="366673" name="Rectangle 81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36667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87997589"/>
              </p:ext>
            </p:extLst>
          </p:nvPr>
        </p:nvGraphicFramePr>
        <p:xfrm>
          <a:off x="1331913" y="2133600"/>
          <a:ext cx="6553200" cy="2584450"/>
        </p:xfrm>
        <a:graphic>
          <a:graphicData uri="http://schemas.openxmlformats.org/presentationml/2006/ole">
            <p:oleObj spid="_x0000_s673795" name="Picture" r:id="rId4" imgW="2425214" imgH="991995" progId="Word.Picture.8">
              <p:embed/>
            </p:oleObj>
          </a:graphicData>
        </a:graphic>
      </p:graphicFrame>
      <p:sp>
        <p:nvSpPr>
          <p:cNvPr id="366675" name="Rectangle 83"/>
          <p:cNvSpPr>
            <a:spLocks noChangeArrowheads="1"/>
          </p:cNvSpPr>
          <p:nvPr/>
        </p:nvSpPr>
        <p:spPr bwMode="auto">
          <a:xfrm>
            <a:off x="1984392" y="5253058"/>
            <a:ext cx="5957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电路由组合电路和存储电路组成。 </a:t>
            </a:r>
          </a:p>
        </p:txBody>
      </p:sp>
      <p:sp>
        <p:nvSpPr>
          <p:cNvPr id="366676" name="Rectangle 84"/>
          <p:cNvSpPr>
            <a:spLocks noChangeArrowheads="1"/>
          </p:cNvSpPr>
          <p:nvPr/>
        </p:nvSpPr>
        <p:spPr bwMode="auto">
          <a:xfrm>
            <a:off x="2020905" y="5829320"/>
            <a:ext cx="3071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电路存在反馈。 </a:t>
            </a:r>
          </a:p>
        </p:txBody>
      </p:sp>
      <p:sp>
        <p:nvSpPr>
          <p:cNvPr id="366677" name="Rectangle 85"/>
          <p:cNvSpPr>
            <a:spLocks noChangeArrowheads="1"/>
          </p:cNvSpPr>
          <p:nvPr/>
        </p:nvSpPr>
        <p:spPr bwMode="auto">
          <a:xfrm>
            <a:off x="308599" y="5014004"/>
            <a:ext cx="1989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结构特征</a:t>
            </a:r>
            <a:r>
              <a:rPr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72" grpId="0"/>
      <p:bldP spid="366675" grpId="0" autoUpdateAnimBg="0"/>
      <p:bldP spid="366676" grpId="0" autoUpdateAnimBg="0"/>
      <p:bldP spid="36667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38" name="Rectangle 122"/>
          <p:cNvSpPr>
            <a:spLocks noChangeArrowheads="1"/>
          </p:cNvSpPr>
          <p:nvPr/>
        </p:nvSpPr>
        <p:spPr bwMode="auto">
          <a:xfrm>
            <a:off x="468313" y="1071546"/>
            <a:ext cx="3728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输出方程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	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39" name="Rectangle 123"/>
          <p:cNvSpPr>
            <a:spLocks noChangeArrowheads="1"/>
          </p:cNvSpPr>
          <p:nvPr/>
        </p:nvSpPr>
        <p:spPr bwMode="auto">
          <a:xfrm>
            <a:off x="485775" y="2019283"/>
            <a:ext cx="4770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激励方程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40" name="Rectangle 124"/>
          <p:cNvSpPr>
            <a:spLocks noChangeArrowheads="1"/>
          </p:cNvSpPr>
          <p:nvPr/>
        </p:nvSpPr>
        <p:spPr bwMode="auto">
          <a:xfrm>
            <a:off x="468313" y="3135296"/>
            <a:ext cx="4783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状态方程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  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41" name="Rectangle 125"/>
          <p:cNvSpPr>
            <a:spLocks noChangeArrowheads="1"/>
          </p:cNvSpPr>
          <p:nvPr/>
        </p:nvSpPr>
        <p:spPr bwMode="auto">
          <a:xfrm>
            <a:off x="2195513" y="1576371"/>
            <a:ext cx="6337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Tahoma" panose="020B0604030504040204" pitchFamily="34" charset="0"/>
                <a:ea typeface="楷体_GB2312" pitchFamily="49" charset="-122"/>
              </a:rPr>
              <a:t>表达输出信号与输入信号、状态变量的关系式</a:t>
            </a:r>
          </a:p>
        </p:txBody>
      </p:sp>
      <p:sp>
        <p:nvSpPr>
          <p:cNvPr id="367742" name="Rectangle 126"/>
          <p:cNvSpPr>
            <a:spLocks noChangeArrowheads="1"/>
          </p:cNvSpPr>
          <p:nvPr/>
        </p:nvSpPr>
        <p:spPr bwMode="auto">
          <a:xfrm>
            <a:off x="2195513" y="2584433"/>
            <a:ext cx="6681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latin typeface="Tahoma" panose="020B0604030504040204" pitchFamily="34" charset="0"/>
                <a:ea typeface="楷体_GB2312" pitchFamily="49" charset="-122"/>
              </a:rPr>
              <a:t>表达了激励信号与输入信号、状态变量的关系式</a:t>
            </a:r>
          </a:p>
        </p:txBody>
      </p:sp>
      <p:sp>
        <p:nvSpPr>
          <p:cNvPr id="367743" name="Rectangle 127"/>
          <p:cNvSpPr>
            <a:spLocks noChangeArrowheads="1"/>
          </p:cNvSpPr>
          <p:nvPr/>
        </p:nvSpPr>
        <p:spPr bwMode="auto">
          <a:xfrm>
            <a:off x="2205038" y="3735371"/>
            <a:ext cx="5753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latin typeface="Tahoma" panose="020B0604030504040204" pitchFamily="34" charset="0"/>
                <a:ea typeface="楷体_GB2312" pitchFamily="49" charset="-122"/>
              </a:rPr>
              <a:t>表达存储电路</a:t>
            </a:r>
            <a:r>
              <a:rPr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从现态到次态</a:t>
            </a:r>
            <a:r>
              <a:rPr lang="zh-CN" altLang="en-US" sz="2400" dirty="0">
                <a:latin typeface="Tahoma" panose="020B0604030504040204" pitchFamily="34" charset="0"/>
                <a:ea typeface="楷体_GB2312" pitchFamily="49" charset="-122"/>
              </a:rPr>
              <a:t>的转换关系式</a:t>
            </a:r>
          </a:p>
        </p:txBody>
      </p:sp>
      <p:graphicFrame>
        <p:nvGraphicFramePr>
          <p:cNvPr id="367744" name="Object 128"/>
          <p:cNvGraphicFramePr>
            <a:graphicFrameLocks noChangeAspect="1"/>
          </p:cNvGraphicFramePr>
          <p:nvPr/>
        </p:nvGraphicFramePr>
        <p:xfrm>
          <a:off x="2195513" y="4491038"/>
          <a:ext cx="4608512" cy="1817687"/>
        </p:xfrm>
        <a:graphic>
          <a:graphicData uri="http://schemas.openxmlformats.org/presentationml/2006/ole">
            <p:oleObj spid="_x0000_s674819" name="图片" r:id="rId5" imgW="2429256" imgH="993648" progId="Word.Picture.8">
              <p:embed/>
            </p:oleObj>
          </a:graphicData>
        </a:graphic>
      </p:graphicFrame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36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6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38" grpId="0" autoUpdateAnimBg="0"/>
      <p:bldP spid="367739" grpId="0"/>
      <p:bldP spid="367740" grpId="0"/>
      <p:bldP spid="367741" grpId="0"/>
      <p:bldP spid="367742" grpId="0"/>
      <p:bldP spid="3677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1116013" y="1484312"/>
            <a:ext cx="7200900" cy="489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周三收作业。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第五章习题答案已经上传到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群。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5.4.3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5.5.3</a:t>
            </a: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6.1.1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6.2.3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6.2.4</a:t>
            </a:r>
            <a:endParaRPr lang="en-US" altLang="zh-CN" sz="32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6673924" cy="646331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P268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	P350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="" xmlns:p14="http://schemas.microsoft.com/office/powerpoint/2010/main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500034" y="142852"/>
            <a:ext cx="5415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异步时序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电路与</a:t>
            </a:r>
            <a:r>
              <a:rPr kumimoji="1" lang="zh-CN" altLang="en-US" sz="28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同步时序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206358" y="1652571"/>
            <a:ext cx="1936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时序电路</a:t>
            </a:r>
          </a:p>
        </p:txBody>
      </p:sp>
      <p:sp>
        <p:nvSpPr>
          <p:cNvPr id="369689" name="AutoShape 25"/>
          <p:cNvSpPr>
            <a:spLocks/>
          </p:cNvSpPr>
          <p:nvPr/>
        </p:nvSpPr>
        <p:spPr bwMode="auto">
          <a:xfrm>
            <a:off x="1571604" y="1500174"/>
            <a:ext cx="214314" cy="1192212"/>
          </a:xfrm>
          <a:prstGeom prst="leftBrace">
            <a:avLst>
              <a:gd name="adj1" fmla="val 122713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52593" y="1214422"/>
            <a:ext cx="7089775" cy="830263"/>
            <a:chOff x="1294" y="935"/>
            <a:chExt cx="4466" cy="523"/>
          </a:xfrm>
        </p:grpSpPr>
        <p:sp>
          <p:nvSpPr>
            <p:cNvPr id="369690" name="Text Box 26"/>
            <p:cNvSpPr txBox="1">
              <a:spLocks noChangeArrowheads="1"/>
            </p:cNvSpPr>
            <p:nvPr/>
          </p:nvSpPr>
          <p:spPr bwMode="auto">
            <a:xfrm>
              <a:off x="1294" y="935"/>
              <a:ext cx="9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同步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369692" name="Text Box 28"/>
            <p:cNvSpPr txBox="1">
              <a:spLocks noChangeArrowheads="1"/>
            </p:cNvSpPr>
            <p:nvPr/>
          </p:nvSpPr>
          <p:spPr bwMode="auto">
            <a:xfrm>
              <a:off x="1808" y="935"/>
              <a:ext cx="39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存储电路里所有触发器有一个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统一的时钟源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它们的状态在同一时刻更新</a:t>
              </a:r>
              <a:r>
                <a:rPr kumimoji="1" lang="zh-CN" altLang="en-US" sz="2400" dirty="0">
                  <a:latin typeface="Tahoma" panose="020B0604030504040204" pitchFamily="34" charset="0"/>
                </a:rPr>
                <a:t>。</a:t>
              </a:r>
              <a:r>
                <a:rPr kumimoji="1" lang="zh-CN" altLang="en-US" sz="2400" b="0" dirty="0"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839913" y="2387584"/>
            <a:ext cx="7124700" cy="850901"/>
            <a:chOff x="1159" y="1447"/>
            <a:chExt cx="4488" cy="536"/>
          </a:xfrm>
        </p:grpSpPr>
        <p:sp>
          <p:nvSpPr>
            <p:cNvPr id="369691" name="Text Box 27"/>
            <p:cNvSpPr txBox="1">
              <a:spLocks noChangeArrowheads="1"/>
            </p:cNvSpPr>
            <p:nvPr/>
          </p:nvSpPr>
          <p:spPr bwMode="auto">
            <a:xfrm>
              <a:off x="1159" y="1447"/>
              <a:ext cx="9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异步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369693" name="Text Box 29"/>
            <p:cNvSpPr txBox="1">
              <a:spLocks noChangeArrowheads="1"/>
            </p:cNvSpPr>
            <p:nvPr/>
          </p:nvSpPr>
          <p:spPr bwMode="auto">
            <a:xfrm>
              <a:off x="1783" y="1460"/>
              <a:ext cx="3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没有统一的时钟脉冲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或没有时钟脉冲，电路的状态更新不是同时发生的。</a:t>
              </a:r>
              <a:r>
                <a:rPr kumimoji="1" lang="zh-CN" altLang="en-US" sz="2400" b="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581525" y="3962400"/>
            <a:ext cx="4421188" cy="2287588"/>
            <a:chOff x="0" y="2448"/>
            <a:chExt cx="2977" cy="1441"/>
          </a:xfrm>
        </p:grpSpPr>
        <p:sp>
          <p:nvSpPr>
            <p:cNvPr id="369695" name="AutoShape 31"/>
            <p:cNvSpPr>
              <a:spLocks noChangeArrowheads="1"/>
            </p:cNvSpPr>
            <p:nvPr/>
          </p:nvSpPr>
          <p:spPr bwMode="auto">
            <a:xfrm>
              <a:off x="0" y="2448"/>
              <a:ext cx="2937" cy="14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69696" name="Object 32"/>
            <p:cNvGraphicFramePr>
              <a:graphicFrameLocks noChangeAspect="1"/>
            </p:cNvGraphicFramePr>
            <p:nvPr/>
          </p:nvGraphicFramePr>
          <p:xfrm>
            <a:off x="9" y="2565"/>
            <a:ext cx="2968" cy="1214"/>
          </p:xfrm>
          <a:graphic>
            <a:graphicData uri="http://schemas.openxmlformats.org/presentationml/2006/ole">
              <p:oleObj spid="_x0000_s675844" name="图片" r:id="rId3" imgW="3108351" imgH="1185221" progId="Word.Picture.8">
                <p:embed/>
              </p:oleObj>
            </a:graphicData>
          </a:graphic>
        </p:graphicFrame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61925" y="3962400"/>
            <a:ext cx="4343400" cy="2286000"/>
            <a:chOff x="3216" y="2976"/>
            <a:chExt cx="1614" cy="720"/>
          </a:xfrm>
        </p:grpSpPr>
        <p:sp>
          <p:nvSpPr>
            <p:cNvPr id="369698" name="AutoShape 34"/>
            <p:cNvSpPr>
              <a:spLocks noChangeArrowheads="1"/>
            </p:cNvSpPr>
            <p:nvPr/>
          </p:nvSpPr>
          <p:spPr bwMode="auto">
            <a:xfrm>
              <a:off x="3216" y="2976"/>
              <a:ext cx="1584" cy="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69699" name="Object 35"/>
            <p:cNvGraphicFramePr>
              <a:graphicFrameLocks noChangeAspect="1"/>
            </p:cNvGraphicFramePr>
            <p:nvPr/>
          </p:nvGraphicFramePr>
          <p:xfrm>
            <a:off x="3408" y="3024"/>
            <a:ext cx="1422" cy="606"/>
          </p:xfrm>
          <a:graphic>
            <a:graphicData uri="http://schemas.openxmlformats.org/presentationml/2006/ole">
              <p:oleObj spid="_x0000_s675845" name="Picture" r:id="rId4" imgW="2545410" imgH="1081761" progId="Word.Picture.8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7" grpId="0" autoUpdateAnimBg="0"/>
      <p:bldP spid="3696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857224" y="142852"/>
            <a:ext cx="4695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米利型和穆尔型时序电路 </a:t>
            </a:r>
          </a:p>
        </p:txBody>
      </p:sp>
      <p:graphicFrame>
        <p:nvGraphicFramePr>
          <p:cNvPr id="443395" name="Object 3"/>
          <p:cNvGraphicFramePr>
            <a:graphicFrameLocks noChangeAspect="1"/>
          </p:cNvGraphicFramePr>
          <p:nvPr/>
        </p:nvGraphicFramePr>
        <p:xfrm>
          <a:off x="1258888" y="3427431"/>
          <a:ext cx="6911975" cy="2644775"/>
        </p:xfrm>
        <a:graphic>
          <a:graphicData uri="http://schemas.openxmlformats.org/presentationml/2006/ole">
            <p:oleObj spid="_x0000_s676867" name="图片" r:id="rId3" imgW="3675888" imgH="1353312" progId="Word.Picture.8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034" y="1142984"/>
            <a:ext cx="8643966" cy="1871664"/>
            <a:chOff x="476" y="845"/>
            <a:chExt cx="5630" cy="1179"/>
          </a:xfrm>
        </p:grpSpPr>
        <p:sp>
          <p:nvSpPr>
            <p:cNvPr id="443397" name="Rectangle 5"/>
            <p:cNvSpPr>
              <a:spLocks noChangeArrowheads="1"/>
            </p:cNvSpPr>
            <p:nvPr/>
          </p:nvSpPr>
          <p:spPr bwMode="auto">
            <a:xfrm>
              <a:off x="476" y="1203"/>
              <a:ext cx="5630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电路的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输入变量</a:t>
              </a:r>
              <a:r>
                <a:rPr kumimoji="1" lang="en-US" altLang="zh-CN" sz="2800" i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及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触发器输出</a:t>
              </a:r>
              <a:r>
                <a:rPr kumimoji="1" lang="en-US" altLang="zh-CN" sz="2800" i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800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 </a:t>
              </a:r>
              <a:r>
                <a:rPr kumimoji="1" lang="en-US" altLang="zh-CN" sz="2800" i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800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函数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</a:p>
            <a:p>
              <a:pPr algn="l"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这类时序电路亦称为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米利型电路 </a:t>
              </a:r>
            </a:p>
          </p:txBody>
        </p:sp>
        <p:sp>
          <p:nvSpPr>
            <p:cNvPr id="443398" name="Rectangle 6"/>
            <p:cNvSpPr>
              <a:spLocks noChangeArrowheads="1"/>
            </p:cNvSpPr>
            <p:nvPr/>
          </p:nvSpPr>
          <p:spPr bwMode="auto">
            <a:xfrm>
              <a:off x="612" y="845"/>
              <a:ext cx="12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米利型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电路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418" name="Object 2"/>
          <p:cNvGraphicFramePr>
            <a:graphicFrameLocks noChangeAspect="1"/>
          </p:cNvGraphicFramePr>
          <p:nvPr/>
        </p:nvGraphicFramePr>
        <p:xfrm>
          <a:off x="642910" y="3500438"/>
          <a:ext cx="8208962" cy="2741613"/>
        </p:xfrm>
        <a:graphic>
          <a:graphicData uri="http://schemas.openxmlformats.org/presentationml/2006/ole">
            <p:oleObj spid="_x0000_s677891" name="图片" r:id="rId3" imgW="3675888" imgH="1231392" progId="Word.Picture.8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59" y="142853"/>
            <a:ext cx="8215999" cy="2878139"/>
            <a:chOff x="249" y="256"/>
            <a:chExt cx="5991" cy="1813"/>
          </a:xfrm>
        </p:grpSpPr>
        <p:sp>
          <p:nvSpPr>
            <p:cNvPr id="444420" name="Rectangle 4"/>
            <p:cNvSpPr>
              <a:spLocks noChangeArrowheads="1"/>
            </p:cNvSpPr>
            <p:nvPr/>
          </p:nvSpPr>
          <p:spPr bwMode="auto">
            <a:xfrm>
              <a:off x="249" y="841"/>
              <a:ext cx="5991" cy="1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电路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仅仅取决于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各触发器的状态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，而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不受电路当时的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输入信号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影响或没有输入变量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，这类电路称为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穆尔型电路 </a:t>
              </a:r>
              <a:r>
                <a:rPr kumimoji="1" lang="zh-CN" altLang="en-US" sz="2800" dirty="0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kumimoji="1" lang="zh-CN" altLang="en-US" sz="28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4421" name="Rectangle 5"/>
            <p:cNvSpPr>
              <a:spLocks noChangeArrowheads="1"/>
            </p:cNvSpPr>
            <p:nvPr/>
          </p:nvSpPr>
          <p:spPr bwMode="auto">
            <a:xfrm>
              <a:off x="405" y="256"/>
              <a:ext cx="1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穆尔型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电路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971550" y="1347788"/>
            <a:ext cx="509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6.2  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时序逻辑电路的分析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84213" y="2851150"/>
            <a:ext cx="7993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6.2.1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分析同步时序逻辑电路的一般步骤</a:t>
            </a: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684213" y="3929063"/>
            <a:ext cx="7993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6.2.2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同步时序逻辑电路分析举例</a:t>
            </a:r>
          </a:p>
        </p:txBody>
      </p:sp>
    </p:spTree>
    <p:extLst>
      <p:ext uri="{BB962C8B-B14F-4D97-AF65-F5344CB8AC3E}">
        <p14:creationId xmlns="" xmlns:p14="http://schemas.microsoft.com/office/powerpoint/2010/main" val="2449557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714348" y="195243"/>
            <a:ext cx="681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6.2.1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分析同步时序逻辑电路的一般步骤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382989" name="Rectangle 13"/>
          <p:cNvSpPr>
            <a:spLocks noChangeArrowheads="1"/>
          </p:cNvSpPr>
          <p:nvPr/>
        </p:nvSpPr>
        <p:spPr bwMode="auto">
          <a:xfrm>
            <a:off x="971550" y="1287319"/>
            <a:ext cx="5830442" cy="9686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了解电路的组成：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电路的输入、输出信号、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触发器的类型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等 </a:t>
            </a:r>
          </a:p>
        </p:txBody>
      </p:sp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827088" y="5661025"/>
            <a:ext cx="6416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４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确定电路的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逻辑功能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906463" y="5013325"/>
            <a:ext cx="6257925" cy="50699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列出状态转换表或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画出状态图和波形图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</p:txBody>
      </p: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827088" y="2349500"/>
            <a:ext cx="7777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2.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根据给定的时序电路图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写出下列各逻辑方程式：</a:t>
            </a:r>
          </a:p>
        </p:txBody>
      </p:sp>
      <p:sp>
        <p:nvSpPr>
          <p:cNvPr id="382993" name="Rectangle 17"/>
          <p:cNvSpPr>
            <a:spLocks noChangeArrowheads="1"/>
          </p:cNvSpPr>
          <p:nvPr/>
        </p:nvSpPr>
        <p:spPr bwMode="auto">
          <a:xfrm>
            <a:off x="971550" y="2852738"/>
            <a:ext cx="48244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１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输出方程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</p:txBody>
      </p:sp>
      <p:sp>
        <p:nvSpPr>
          <p:cNvPr id="382994" name="Rectangle 18"/>
          <p:cNvSpPr>
            <a:spLocks noChangeArrowheads="1"/>
          </p:cNvSpPr>
          <p:nvPr/>
        </p:nvSpPr>
        <p:spPr bwMode="auto">
          <a:xfrm>
            <a:off x="827088" y="3367088"/>
            <a:ext cx="4968875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２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各触发器的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激励方程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　　　　　　</a:t>
            </a:r>
          </a:p>
        </p:txBody>
      </p:sp>
      <p:sp>
        <p:nvSpPr>
          <p:cNvPr id="382995" name="Rectangle 19"/>
          <p:cNvSpPr>
            <a:spLocks noChangeArrowheads="1"/>
          </p:cNvSpPr>
          <p:nvPr/>
        </p:nvSpPr>
        <p:spPr bwMode="auto">
          <a:xfrm>
            <a:off x="827088" y="3860800"/>
            <a:ext cx="72723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状态方程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将每个触发器的驱动方程代入其特性方程得状态方程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　　　　　　　</a:t>
            </a:r>
          </a:p>
        </p:txBody>
      </p:sp>
    </p:spTree>
    <p:extLst>
      <p:ext uri="{BB962C8B-B14F-4D97-AF65-F5344CB8AC3E}">
        <p14:creationId xmlns="" xmlns:p14="http://schemas.microsoft.com/office/powerpoint/2010/main" val="484729942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9" grpId="0" animBg="1" autoUpdateAnimBg="0"/>
      <p:bldP spid="382990" grpId="0" autoUpdateAnimBg="0"/>
      <p:bldP spid="382991" grpId="0" animBg="1" autoUpdateAnimBg="0"/>
      <p:bldP spid="382992" grpId="0" autoUpdateAnimBg="0"/>
      <p:bldP spid="382993" grpId="0" autoUpdateAnimBg="0"/>
      <p:bldP spid="382994" grpId="0" autoUpdateAnimBg="0"/>
      <p:bldP spid="38299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 524289"/>
          <p:cNvSpPr>
            <a:spLocks noChangeArrowheads="1"/>
          </p:cNvSpPr>
          <p:nvPr/>
        </p:nvSpPr>
        <p:spPr bwMode="auto">
          <a:xfrm>
            <a:off x="571472" y="63480"/>
            <a:ext cx="4176836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76225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7622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记忆：常用的触发器</a:t>
            </a:r>
          </a:p>
        </p:txBody>
      </p:sp>
      <p:sp>
        <p:nvSpPr>
          <p:cNvPr id="524291" name="矩形 524290"/>
          <p:cNvSpPr>
            <a:spLocks noChangeArrowheads="1"/>
          </p:cNvSpPr>
          <p:nvPr/>
        </p:nvSpPr>
        <p:spPr bwMode="auto">
          <a:xfrm>
            <a:off x="285750" y="1143000"/>
            <a:ext cx="431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7622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维持阻塞触发器</a:t>
            </a:r>
          </a:p>
        </p:txBody>
      </p:sp>
      <p:sp>
        <p:nvSpPr>
          <p:cNvPr id="1030" name="矩形 524302"/>
          <p:cNvSpPr>
            <a:spLocks noChangeArrowheads="1"/>
          </p:cNvSpPr>
          <p:nvPr/>
        </p:nvSpPr>
        <p:spPr bwMode="auto">
          <a:xfrm>
            <a:off x="0" y="200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000375" y="2214563"/>
            <a:ext cx="2268538" cy="2005012"/>
            <a:chOff x="885" y="1230"/>
            <a:chExt cx="1429" cy="1263"/>
          </a:xfrm>
        </p:grpSpPr>
        <p:graphicFrame>
          <p:nvGraphicFramePr>
            <p:cNvPr id="1027" name="Object 41"/>
            <p:cNvGraphicFramePr>
              <a:graphicFrameLocks noChangeAspect="1"/>
            </p:cNvGraphicFramePr>
            <p:nvPr/>
          </p:nvGraphicFramePr>
          <p:xfrm>
            <a:off x="885" y="1230"/>
            <a:ext cx="1429" cy="922"/>
          </p:xfrm>
          <a:graphic>
            <a:graphicData uri="http://schemas.openxmlformats.org/presentationml/2006/ole">
              <p:oleObj spid="_x0000_s765954" name="图片" r:id="rId3" imgW="1254642" imgH="695673" progId="Word.Picture.8">
                <p:embed/>
              </p:oleObj>
            </a:graphicData>
          </a:graphic>
        </p:graphicFrame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1247" y="2205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 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触发器</a:t>
              </a:r>
            </a:p>
          </p:txBody>
        </p:sp>
      </p:grp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357313" y="4572000"/>
            <a:ext cx="5572125" cy="8302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上升沿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到来瞬间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使触发器的状态（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的值）才发生变化：</a:t>
            </a:r>
          </a:p>
        </p:txBody>
      </p:sp>
      <p:graphicFrame>
        <p:nvGraphicFramePr>
          <p:cNvPr id="23" name="对象 52634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07291573"/>
              </p:ext>
            </p:extLst>
          </p:nvPr>
        </p:nvGraphicFramePr>
        <p:xfrm>
          <a:off x="3429000" y="5500688"/>
          <a:ext cx="1620838" cy="527050"/>
        </p:xfrm>
        <a:graphic>
          <a:graphicData uri="http://schemas.openxmlformats.org/presentationml/2006/ole">
            <p:oleObj spid="_x0000_s765955" r:id="rId4" imgW="609600" imgH="228600" progId="Equation.3">
              <p:embed/>
            </p:oleObj>
          </a:graphicData>
        </a:graphic>
      </p:graphicFrame>
      <p:sp>
        <p:nvSpPr>
          <p:cNvPr id="4" name="圆角矩形标注 3"/>
          <p:cNvSpPr/>
          <p:nvPr/>
        </p:nvSpPr>
        <p:spPr bwMode="auto">
          <a:xfrm>
            <a:off x="1475656" y="3764540"/>
            <a:ext cx="1524718" cy="384540"/>
          </a:xfrm>
          <a:prstGeom prst="wedgeRoundRectCallout">
            <a:avLst>
              <a:gd name="adj1" fmla="val 94991"/>
              <a:gd name="adj2" fmla="val -15639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上升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沿触发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502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7"/>
          <p:cNvSpPr>
            <a:spLocks noChangeArrowheads="1"/>
          </p:cNvSpPr>
          <p:nvPr/>
        </p:nvSpPr>
        <p:spPr bwMode="auto">
          <a:xfrm>
            <a:off x="857224" y="71414"/>
            <a:ext cx="5089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下降沿触发的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JK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357313"/>
            <a:ext cx="235743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14438" y="4143375"/>
            <a:ext cx="5500687" cy="8302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在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下降沿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到来瞬间使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触发器的状态（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的值）才发生变化：</a:t>
            </a:r>
          </a:p>
        </p:txBody>
      </p:sp>
      <p:graphicFrame>
        <p:nvGraphicFramePr>
          <p:cNvPr id="6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06474476"/>
              </p:ext>
            </p:extLst>
          </p:nvPr>
        </p:nvGraphicFramePr>
        <p:xfrm>
          <a:off x="2411760" y="5121188"/>
          <a:ext cx="2844800" cy="633412"/>
        </p:xfrm>
        <a:graphic>
          <a:graphicData uri="http://schemas.openxmlformats.org/presentationml/2006/ole">
            <p:oleObj spid="_x0000_s766978" name="Equation" r:id="rId4" imgW="1143000" imgH="254000" progId="Equation.DSMT4">
              <p:embed/>
            </p:oleObj>
          </a:graphicData>
        </a:graphic>
      </p:graphicFrame>
      <p:sp>
        <p:nvSpPr>
          <p:cNvPr id="8" name="圆角矩形标注 7"/>
          <p:cNvSpPr/>
          <p:nvPr/>
        </p:nvSpPr>
        <p:spPr bwMode="auto">
          <a:xfrm>
            <a:off x="827088" y="3465004"/>
            <a:ext cx="1524718" cy="384540"/>
          </a:xfrm>
          <a:prstGeom prst="wedgeRoundRectCallout">
            <a:avLst>
              <a:gd name="adj1" fmla="val 118010"/>
              <a:gd name="adj2" fmla="val -33173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下降沿触发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3438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357158" y="976299"/>
            <a:ext cx="6064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6176" bIns="76176" anchor="ctr">
            <a:spAutoFit/>
          </a:bodyPr>
          <a:lstStyle>
            <a:lvl1pPr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1975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试分析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如图所示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时序电路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的逻辑功能。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928662" y="71414"/>
            <a:ext cx="681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6.2.2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同步时序逻辑电路分析举例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2170635"/>
              </p:ext>
            </p:extLst>
          </p:nvPr>
        </p:nvGraphicFramePr>
        <p:xfrm>
          <a:off x="1605628" y="1749412"/>
          <a:ext cx="5472113" cy="3257550"/>
        </p:xfrm>
        <a:graphic>
          <a:graphicData uri="http://schemas.openxmlformats.org/presentationml/2006/ole">
            <p:oleObj spid="_x0000_s768002" name="图片" r:id="rId3" imgW="3140964" imgH="1862328" progId="Word.Picture.8">
              <p:embed/>
            </p:oleObj>
          </a:graphicData>
        </a:graphic>
      </p:graphicFrame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884209" y="5565762"/>
            <a:ext cx="676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电路是由两个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组成的同步时序电路。 </a:t>
            </a:r>
          </a:p>
        </p:txBody>
      </p:sp>
      <p:sp>
        <p:nvSpPr>
          <p:cNvPr id="512007" name="Text Box 7"/>
          <p:cNvSpPr txBox="1">
            <a:spLocks noChangeArrowheads="1"/>
          </p:cNvSpPr>
          <p:nvPr/>
        </p:nvSpPr>
        <p:spPr bwMode="auto">
          <a:xfrm>
            <a:off x="428596" y="4991087"/>
            <a:ext cx="7969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解：</a:t>
            </a:r>
          </a:p>
        </p:txBody>
      </p:sp>
      <p:sp>
        <p:nvSpPr>
          <p:cNvPr id="512008" name="Rectangle 8"/>
          <p:cNvSpPr>
            <a:spLocks noChangeArrowheads="1"/>
          </p:cNvSpPr>
          <p:nvPr/>
        </p:nvSpPr>
        <p:spPr bwMode="auto">
          <a:xfrm>
            <a:off x="1500853" y="5027599"/>
            <a:ext cx="27908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了解电路组成。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86878" y="1903399"/>
            <a:ext cx="1357313" cy="3071813"/>
          </a:xfrm>
          <a:prstGeom prst="rect">
            <a:avLst/>
          </a:prstGeom>
          <a:noFill/>
          <a:ln w="19050" algn="ctr">
            <a:solidFill>
              <a:srgbClr val="FF00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35076" y="4148034"/>
            <a:ext cx="22530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该时序电路核心部分是两个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触发器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216977" y="1653124"/>
            <a:ext cx="1847155" cy="30950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344191" y="1571612"/>
            <a:ext cx="1214437" cy="340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5994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/>
      <p:bldP spid="512006" grpId="0"/>
      <p:bldP spid="512007" grpId="0" animBg="1" autoUpdateAnimBg="0"/>
      <p:bldP spid="512008" grpId="0" animBg="1"/>
      <p:bldP spid="9" grpId="0" animBg="1"/>
      <p:bldP spid="10" grpId="0"/>
      <p:bldP spid="11" grpId="0" animBg="1"/>
      <p:bldP spid="11" grpId="1" animBg="1"/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7416315" y="1554931"/>
            <a:ext cx="1727153" cy="566329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344" y="1124744"/>
            <a:ext cx="5072156" cy="3863181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矩形 9"/>
          <p:cNvSpPr>
            <a:spLocks noChangeArrowheads="1"/>
          </p:cNvSpPr>
          <p:nvPr/>
        </p:nvSpPr>
        <p:spPr bwMode="auto">
          <a:xfrm>
            <a:off x="5086500" y="4871652"/>
            <a:ext cx="3929063" cy="13573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5162357" y="1016732"/>
            <a:ext cx="398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根据电路列出三个方程组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5278316" y="2121260"/>
            <a:ext cx="1833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激励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方程组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=A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T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=AQ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4829428" y="1580837"/>
            <a:ext cx="45649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方程组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     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Y=AQ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5339419" y="3095256"/>
            <a:ext cx="57966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将激励方程组代入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特性方程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得状态方程组</a:t>
            </a:r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3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7523568"/>
              </p:ext>
            </p:extLst>
          </p:nvPr>
        </p:nvGraphicFramePr>
        <p:xfrm>
          <a:off x="5091113" y="4155734"/>
          <a:ext cx="4052887" cy="646113"/>
        </p:xfrm>
        <a:graphic>
          <a:graphicData uri="http://schemas.openxmlformats.org/presentationml/2006/ole">
            <p:oleObj spid="_x0000_s769026" name="公式" r:id="rId3" imgW="1612900" imgH="254000" progId="Equation.3">
              <p:embed/>
            </p:oleObj>
          </a:graphicData>
        </a:graphic>
      </p:graphicFrame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3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1431736"/>
              </p:ext>
            </p:extLst>
          </p:nvPr>
        </p:nvGraphicFramePr>
        <p:xfrm>
          <a:off x="5418288" y="4881177"/>
          <a:ext cx="3074987" cy="1182687"/>
        </p:xfrm>
        <a:graphic>
          <a:graphicData uri="http://schemas.openxmlformats.org/presentationml/2006/ole">
            <p:oleObj spid="_x0000_s769027" name="公式" r:id="rId4" imgW="1155199" imgH="444307" progId="Equation.3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16038191"/>
              </p:ext>
            </p:extLst>
          </p:nvPr>
        </p:nvGraphicFramePr>
        <p:xfrm>
          <a:off x="14345" y="1500189"/>
          <a:ext cx="4953700" cy="3257550"/>
        </p:xfrm>
        <a:graphic>
          <a:graphicData uri="http://schemas.openxmlformats.org/presentationml/2006/ole">
            <p:oleObj spid="_x0000_s769028" name="图片" r:id="rId5" imgW="3140964" imgH="1862328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45223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412" grpId="0" animBg="1"/>
      <p:bldP spid="513027" grpId="0"/>
      <p:bldP spid="513028" grpId="0"/>
      <p:bldP spid="5130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矩形 9"/>
          <p:cNvSpPr>
            <a:spLocks noChangeArrowheads="1"/>
          </p:cNvSpPr>
          <p:nvPr/>
        </p:nvSpPr>
        <p:spPr bwMode="auto">
          <a:xfrm>
            <a:off x="409022" y="928670"/>
            <a:ext cx="2357438" cy="7858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3" name="矩形 9"/>
          <p:cNvSpPr>
            <a:spLocks noChangeArrowheads="1"/>
          </p:cNvSpPr>
          <p:nvPr/>
        </p:nvSpPr>
        <p:spPr bwMode="auto">
          <a:xfrm>
            <a:off x="373657" y="1777648"/>
            <a:ext cx="3143250" cy="7858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4" name="矩形 9"/>
          <p:cNvSpPr>
            <a:spLocks noChangeArrowheads="1"/>
          </p:cNvSpPr>
          <p:nvPr/>
        </p:nvSpPr>
        <p:spPr bwMode="auto">
          <a:xfrm>
            <a:off x="3143256" y="1003741"/>
            <a:ext cx="2357438" cy="7858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5" name="Rectangle 2"/>
          <p:cNvSpPr>
            <a:spLocks noChangeArrowheads="1"/>
          </p:cNvSpPr>
          <p:nvPr/>
        </p:nvSpPr>
        <p:spPr bwMode="auto">
          <a:xfrm>
            <a:off x="500034" y="114280"/>
            <a:ext cx="600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根据状态方程组和输出方程列出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状态表</a:t>
            </a:r>
          </a:p>
        </p:txBody>
      </p:sp>
      <p:sp>
        <p:nvSpPr>
          <p:cNvPr id="18447" name="Rectangle 4"/>
          <p:cNvSpPr>
            <a:spLocks noChangeArrowheads="1"/>
          </p:cNvSpPr>
          <p:nvPr/>
        </p:nvSpPr>
        <p:spPr bwMode="auto">
          <a:xfrm>
            <a:off x="1404150" y="2098546"/>
            <a:ext cx="9064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8" name="Rectangle 5"/>
          <p:cNvSpPr>
            <a:spLocks noChangeArrowheads="1"/>
          </p:cNvSpPr>
          <p:nvPr/>
        </p:nvSpPr>
        <p:spPr bwMode="auto">
          <a:xfrm>
            <a:off x="3086465" y="1081631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=A Q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73890089"/>
              </p:ext>
            </p:extLst>
          </p:nvPr>
        </p:nvGraphicFramePr>
        <p:xfrm>
          <a:off x="409022" y="1000108"/>
          <a:ext cx="2263775" cy="1106823"/>
        </p:xfrm>
        <a:graphic>
          <a:graphicData uri="http://schemas.openxmlformats.org/presentationml/2006/ole">
            <p:oleObj spid="_x0000_s770050" name="公式" r:id="rId3" imgW="850531" imgH="418918" progId="Equation.3">
              <p:embed/>
            </p:oleObj>
          </a:graphicData>
        </a:graphic>
      </p:graphicFrame>
      <p:graphicFrame>
        <p:nvGraphicFramePr>
          <p:cNvPr id="184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2184543"/>
              </p:ext>
            </p:extLst>
          </p:nvPr>
        </p:nvGraphicFramePr>
        <p:xfrm>
          <a:off x="445094" y="1849086"/>
          <a:ext cx="3074988" cy="574675"/>
        </p:xfrm>
        <a:graphic>
          <a:graphicData uri="http://schemas.openxmlformats.org/presentationml/2006/ole">
            <p:oleObj spid="_x0000_s770051" name="公式" r:id="rId4" imgW="1155199" imgH="215806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35596" y="2712892"/>
            <a:ext cx="3738563" cy="3600450"/>
            <a:chOff x="340" y="1298"/>
            <a:chExt cx="2355" cy="2268"/>
          </a:xfrm>
        </p:grpSpPr>
        <p:graphicFrame>
          <p:nvGraphicFramePr>
            <p:cNvPr id="18440" name="Object 9"/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p:oleObj spid="_x0000_s770052" name="公式" r:id="rId5" imgW="368140" imgH="215806" progId="Equation.3">
                <p:embed/>
              </p:oleObj>
            </a:graphicData>
          </a:graphic>
        </p:graphicFrame>
        <p:graphicFrame>
          <p:nvGraphicFramePr>
            <p:cNvPr id="18441" name="Object 10"/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p:oleObj spid="_x0000_s770053" name="公式" r:id="rId6" imgW="787058" imgH="215806" progId="Equation.3">
                <p:embed/>
              </p:oleObj>
            </a:graphicData>
          </a:graphic>
        </p:graphicFrame>
        <p:sp>
          <p:nvSpPr>
            <p:cNvPr id="18532" name="Rectangle 11"/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3" name="Rectangle 12"/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4" name="Rectangle 13"/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5" name="Rectangle 14"/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6" name="Rectangle 15"/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7" name="Rectangle 16"/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8" name="Rectangle 17"/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9" name="Rectangle 18"/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" name="Rectangle 19"/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1" name="Rectangle 20"/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2" name="Rectangle 21"/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3" name="Rectangle 22"/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4" name="Rectangle 23"/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5" name="Rectangle 24"/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6" name="Rectangle 25"/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8547" name="Line 26"/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8" name="Line 27"/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9" name="Line 28"/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0" name="Line 29"/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1" name="Line 30"/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2" name="Line 31"/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3" name="Line 32"/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4" name="Line 33"/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5" name="Line 34"/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6" name="Line 35"/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57" name="Line 36"/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450" name="直接连接符 37"/>
          <p:cNvCxnSpPr>
            <a:cxnSpLocks noChangeShapeType="1"/>
          </p:cNvCxnSpPr>
          <p:nvPr/>
        </p:nvCxnSpPr>
        <p:spPr bwMode="auto">
          <a:xfrm rot="5400000">
            <a:off x="245828" y="4511762"/>
            <a:ext cx="3598862" cy="1587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直接连接符 38"/>
          <p:cNvCxnSpPr>
            <a:cxnSpLocks noChangeShapeType="1"/>
          </p:cNvCxnSpPr>
          <p:nvPr/>
        </p:nvCxnSpPr>
        <p:spPr bwMode="auto">
          <a:xfrm rot="10800000" flipV="1">
            <a:off x="2042877" y="3651337"/>
            <a:ext cx="2643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直接连接符 39"/>
          <p:cNvCxnSpPr>
            <a:cxnSpLocks noChangeShapeType="1"/>
          </p:cNvCxnSpPr>
          <p:nvPr/>
        </p:nvCxnSpPr>
        <p:spPr bwMode="auto">
          <a:xfrm rot="16200000" flipH="1">
            <a:off x="2903302" y="4507000"/>
            <a:ext cx="3589337" cy="20638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1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0870451"/>
              </p:ext>
            </p:extLst>
          </p:nvPr>
        </p:nvGraphicFramePr>
        <p:xfrm>
          <a:off x="5544108" y="1531602"/>
          <a:ext cx="3455988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1242258036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476778757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609861253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3733580382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1617621450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3344842951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4722438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7334953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00571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6208741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6339912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8139065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35241923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7967974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9379796"/>
                  </a:ext>
                </a:extLst>
              </a:tr>
            </a:tbl>
          </a:graphicData>
        </a:graphic>
      </p:graphicFrame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688571" y="1028364"/>
            <a:ext cx="3365500" cy="1085850"/>
            <a:chOff x="2971" y="799"/>
            <a:chExt cx="2120" cy="684"/>
          </a:xfrm>
        </p:grpSpPr>
        <p:sp>
          <p:nvSpPr>
            <p:cNvPr id="18530" name="Rectangle 87"/>
            <p:cNvSpPr>
              <a:spLocks noChangeArrowheads="1"/>
            </p:cNvSpPr>
            <p:nvPr/>
          </p:nvSpPr>
          <p:spPr bwMode="auto">
            <a:xfrm>
              <a:off x="3606" y="799"/>
              <a:ext cx="1485" cy="306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18531" name="Rectangle 88"/>
            <p:cNvSpPr>
              <a:spLocks noChangeArrowheads="1"/>
            </p:cNvSpPr>
            <p:nvPr/>
          </p:nvSpPr>
          <p:spPr bwMode="auto">
            <a:xfrm>
              <a:off x="4066" y="987"/>
              <a:ext cx="314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8436" name="Object 89"/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p:oleObj spid="_x0000_s770054" name="公式" r:id="rId7" imgW="215806" imgH="228501" progId="Equation.3">
                <p:embed/>
              </p:oleObj>
            </a:graphicData>
          </a:graphic>
        </p:graphicFrame>
        <p:graphicFrame>
          <p:nvGraphicFramePr>
            <p:cNvPr id="18437" name="Object 90"/>
            <p:cNvGraphicFramePr>
              <a:graphicFrameLocks noChangeAspect="1"/>
            </p:cNvGraphicFramePr>
            <p:nvPr/>
          </p:nvGraphicFramePr>
          <p:xfrm>
            <a:off x="3243" y="1162"/>
            <a:ext cx="267" cy="314"/>
          </p:xfrm>
          <a:graphic>
            <a:graphicData uri="http://schemas.openxmlformats.org/presentationml/2006/ole">
              <p:oleObj spid="_x0000_s770055" name="公式" r:id="rId8" imgW="215713" imgH="241091" progId="Equation.3">
                <p:embed/>
              </p:oleObj>
            </a:graphicData>
          </a:graphic>
        </p:graphicFrame>
        <p:graphicFrame>
          <p:nvGraphicFramePr>
            <p:cNvPr id="18438" name="Object 91"/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p:oleObj spid="_x0000_s770056" name="公式" r:id="rId9" imgW="304668" imgH="228501" progId="Equation.3">
                <p:embed/>
              </p:oleObj>
            </a:graphicData>
          </a:graphic>
        </p:graphicFrame>
        <p:graphicFrame>
          <p:nvGraphicFramePr>
            <p:cNvPr id="18439" name="Object 92"/>
            <p:cNvGraphicFramePr>
              <a:graphicFrameLocks noChangeAspect="1"/>
            </p:cNvGraphicFramePr>
            <p:nvPr/>
          </p:nvGraphicFramePr>
          <p:xfrm>
            <a:off x="4332" y="1162"/>
            <a:ext cx="368" cy="321"/>
          </p:xfrm>
          <a:graphic>
            <a:graphicData uri="http://schemas.openxmlformats.org/presentationml/2006/ole">
              <p:oleObj spid="_x0000_s770057" name="公式" r:id="rId10" imgW="304668" imgH="241195" progId="Equation.3">
                <p:embed/>
              </p:oleObj>
            </a:graphicData>
          </a:graphic>
        </p:graphicFrame>
      </p:grpSp>
      <p:cxnSp>
        <p:nvCxnSpPr>
          <p:cNvPr id="18526" name="直接连接符 20"/>
          <p:cNvCxnSpPr>
            <a:cxnSpLocks noChangeShapeType="1"/>
            <a:endCxn id="41" idx="2"/>
          </p:cNvCxnSpPr>
          <p:nvPr/>
        </p:nvCxnSpPr>
        <p:spPr bwMode="auto">
          <a:xfrm flipH="1">
            <a:off x="7272102" y="1486726"/>
            <a:ext cx="26194" cy="4277151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527" name="直接连接符 21"/>
          <p:cNvCxnSpPr>
            <a:cxnSpLocks noChangeShapeType="1"/>
          </p:cNvCxnSpPr>
          <p:nvPr/>
        </p:nvCxnSpPr>
        <p:spPr bwMode="auto">
          <a:xfrm>
            <a:off x="8410341" y="1514139"/>
            <a:ext cx="23018" cy="4272153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7309409" y="2179302"/>
            <a:ext cx="1663699" cy="34925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2112727" y="4213312"/>
            <a:ext cx="2571750" cy="20716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1502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571604" y="1500174"/>
            <a:ext cx="6220737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锁存器和触发器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643042" y="2714620"/>
            <a:ext cx="6219134" cy="85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lvl="0" algn="l">
              <a:defRPr/>
            </a:pPr>
            <a:r>
              <a:rPr kumimoji="1" lang="en-US" altLang="zh-CN" sz="5400" dirty="0" smtClean="0">
                <a:solidFill>
                  <a:srgbClr val="CC0000"/>
                </a:solidFill>
                <a:ea typeface="楷体_GB2312" pitchFamily="49" charset="-122"/>
              </a:rPr>
              <a:t>Latches and Flip-Flops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642910" y="142852"/>
            <a:ext cx="410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画出状态图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找出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闭合回路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8625" y="2000250"/>
            <a:ext cx="3738563" cy="3600450"/>
            <a:chOff x="340" y="1298"/>
            <a:chExt cx="2355" cy="2268"/>
          </a:xfrm>
        </p:grpSpPr>
        <p:graphicFrame>
          <p:nvGraphicFramePr>
            <p:cNvPr id="19459" name="Object 4"/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p:oleObj spid="_x0000_s771074" name="公式" r:id="rId3" imgW="368140" imgH="215806" progId="Equation.3">
                <p:embed/>
              </p:oleObj>
            </a:graphicData>
          </a:graphic>
        </p:graphicFrame>
        <p:graphicFrame>
          <p:nvGraphicFramePr>
            <p:cNvPr id="19460" name="Object 5"/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p:oleObj spid="_x0000_s771075" name="公式" r:id="rId4" imgW="787058" imgH="215806" progId="Equation.3">
                <p:embed/>
              </p:oleObj>
            </a:graphicData>
          </a:graphic>
        </p:graphicFrame>
        <p:sp>
          <p:nvSpPr>
            <p:cNvPr id="19472" name="Rectangle 6"/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3" name="Rectangle 7"/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4" name="Rectangle 8"/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5" name="Rectangle 9"/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6" name="Rectangle 10"/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7" name="Rectangle 11"/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8" name="Rectangle 12"/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Rectangle 13"/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0" name="Rectangle 14"/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1" name="Rectangle 15"/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2" name="Rectangle 16"/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3" name="Rectangle 17"/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4" name="Rectangle 18"/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5" name="Rectangle 19"/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6" name="Rectangle 20"/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87" name="Line 21"/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8" name="Line 22"/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9" name="Line 23"/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0" name="Line 24"/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1" name="Line 25"/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2" name="Line 26"/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3" name="Line 27"/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4" name="Line 28"/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5" name="Line 29"/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6" name="Line 30"/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7" name="Line 31"/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463" name="Rectangle 32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64" name="直接连接符 33"/>
          <p:cNvCxnSpPr>
            <a:cxnSpLocks noChangeShapeType="1"/>
            <a:stCxn id="19492" idx="0"/>
            <a:endCxn id="19492" idx="1"/>
          </p:cNvCxnSpPr>
          <p:nvPr/>
        </p:nvCxnSpPr>
        <p:spPr bwMode="auto">
          <a:xfrm rot="5400000">
            <a:off x="-296863" y="3798888"/>
            <a:ext cx="3598863" cy="1588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直接连接符 34"/>
          <p:cNvCxnSpPr>
            <a:cxnSpLocks noChangeShapeType="1"/>
            <a:endCxn id="19494" idx="0"/>
          </p:cNvCxnSpPr>
          <p:nvPr/>
        </p:nvCxnSpPr>
        <p:spPr bwMode="auto">
          <a:xfrm rot="10800000" flipV="1">
            <a:off x="1530350" y="2940050"/>
            <a:ext cx="2644775" cy="33338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直接连接符 35"/>
          <p:cNvCxnSpPr>
            <a:cxnSpLocks noChangeShapeType="1"/>
            <a:stCxn id="19490" idx="0"/>
            <a:endCxn id="19490" idx="1"/>
          </p:cNvCxnSpPr>
          <p:nvPr/>
        </p:nvCxnSpPr>
        <p:spPr bwMode="auto">
          <a:xfrm rot="5400000">
            <a:off x="2366962" y="3798888"/>
            <a:ext cx="3598863" cy="1588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椭圆 43"/>
          <p:cNvSpPr>
            <a:spLocks noChangeArrowheads="1"/>
          </p:cNvSpPr>
          <p:nvPr/>
        </p:nvSpPr>
        <p:spPr bwMode="auto">
          <a:xfrm>
            <a:off x="4572000" y="2000250"/>
            <a:ext cx="571500" cy="500063"/>
          </a:xfrm>
          <a:prstGeom prst="ellips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 rot="10800000">
            <a:off x="6475270" y="4837374"/>
            <a:ext cx="1000125" cy="1587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38"/>
          <p:cNvCxnSpPr>
            <a:cxnSpLocks noChangeShapeType="1"/>
          </p:cNvCxnSpPr>
          <p:nvPr/>
        </p:nvCxnSpPr>
        <p:spPr bwMode="auto">
          <a:xfrm rot="5400000" flipH="1" flipV="1">
            <a:off x="5471074" y="3987189"/>
            <a:ext cx="1143000" cy="1587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 flipV="1">
            <a:off x="6529949" y="3208339"/>
            <a:ext cx="1000125" cy="1588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箭头连接符 40"/>
          <p:cNvCxnSpPr>
            <a:cxnSpLocks noChangeShapeType="1"/>
          </p:cNvCxnSpPr>
          <p:nvPr/>
        </p:nvCxnSpPr>
        <p:spPr bwMode="auto">
          <a:xfrm rot="5400000">
            <a:off x="7408050" y="3962323"/>
            <a:ext cx="1071562" cy="1588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矩形 41"/>
          <p:cNvSpPr/>
          <p:nvPr/>
        </p:nvSpPr>
        <p:spPr bwMode="auto">
          <a:xfrm>
            <a:off x="1479323" y="3501010"/>
            <a:ext cx="2695358" cy="2081211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479323" y="4005835"/>
            <a:ext cx="2695358" cy="1614488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492816" y="4548760"/>
            <a:ext cx="2695358" cy="1052512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475570" y="5071046"/>
            <a:ext cx="2695358" cy="527049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200"/>
          <p:cNvGrpSpPr>
            <a:grpSpLocks/>
          </p:cNvGrpSpPr>
          <p:nvPr/>
        </p:nvGrpSpPr>
        <p:grpSpPr bwMode="auto">
          <a:xfrm rot="18001950">
            <a:off x="5402657" y="2814919"/>
            <a:ext cx="475568" cy="272365"/>
            <a:chOff x="8577" y="9069"/>
            <a:chExt cx="432" cy="386"/>
          </a:xfrm>
        </p:grpSpPr>
        <p:sp>
          <p:nvSpPr>
            <p:cNvPr id="3" name="AutoShape 202"/>
            <p:cNvSpPr>
              <a:spLocks noChangeArrowheads="1"/>
            </p:cNvSpPr>
            <p:nvPr/>
          </p:nvSpPr>
          <p:spPr bwMode="auto">
            <a:xfrm rot="12466926">
              <a:off x="8951" y="9308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" name="Arc 201"/>
            <p:cNvSpPr>
              <a:spLocks/>
            </p:cNvSpPr>
            <p:nvPr/>
          </p:nvSpPr>
          <p:spPr bwMode="auto">
            <a:xfrm>
              <a:off x="8577" y="9069"/>
              <a:ext cx="432" cy="38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669 w 43200"/>
                <a:gd name="T1" fmla="*/ 38107 h 38107"/>
                <a:gd name="T2" fmla="*/ 40866 w 43200"/>
                <a:gd name="T3" fmla="*/ 31366 h 38107"/>
                <a:gd name="T4" fmla="*/ 21600 w 43200"/>
                <a:gd name="T5" fmla="*/ 21600 h 38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107" fill="none" extrusionOk="0">
                  <a:moveTo>
                    <a:pt x="7668" y="38107"/>
                  </a:moveTo>
                  <a:cubicBezTo>
                    <a:pt x="2805" y="34002"/>
                    <a:pt x="0" y="279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993"/>
                    <a:pt x="42400" y="28339"/>
                    <a:pt x="40866" y="31366"/>
                  </a:cubicBezTo>
                </a:path>
                <a:path w="43200" h="38107" stroke="0" extrusionOk="0">
                  <a:moveTo>
                    <a:pt x="7668" y="38107"/>
                  </a:moveTo>
                  <a:cubicBezTo>
                    <a:pt x="2805" y="34002"/>
                    <a:pt x="0" y="279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993"/>
                    <a:pt x="42400" y="28339"/>
                    <a:pt x="40866" y="3136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" name="Group 203"/>
          <p:cNvGrpSpPr>
            <a:grpSpLocks/>
          </p:cNvGrpSpPr>
          <p:nvPr/>
        </p:nvGrpSpPr>
        <p:grpSpPr bwMode="auto">
          <a:xfrm rot="13358833" flipH="1" flipV="1">
            <a:off x="7922800" y="2677679"/>
            <a:ext cx="631881" cy="434047"/>
            <a:chOff x="8577" y="9069"/>
            <a:chExt cx="432" cy="386"/>
          </a:xfrm>
        </p:grpSpPr>
        <p:sp>
          <p:nvSpPr>
            <p:cNvPr id="6" name="AutoShape 205"/>
            <p:cNvSpPr>
              <a:spLocks noChangeArrowheads="1"/>
            </p:cNvSpPr>
            <p:nvPr/>
          </p:nvSpPr>
          <p:spPr bwMode="auto">
            <a:xfrm rot="12466926">
              <a:off x="8951" y="9308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7" name="Arc 204"/>
            <p:cNvSpPr>
              <a:spLocks/>
            </p:cNvSpPr>
            <p:nvPr/>
          </p:nvSpPr>
          <p:spPr bwMode="auto">
            <a:xfrm>
              <a:off x="8577" y="9069"/>
              <a:ext cx="432" cy="38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669 w 43200"/>
                <a:gd name="T1" fmla="*/ 38107 h 38107"/>
                <a:gd name="T2" fmla="*/ 40866 w 43200"/>
                <a:gd name="T3" fmla="*/ 31366 h 38107"/>
                <a:gd name="T4" fmla="*/ 21600 w 43200"/>
                <a:gd name="T5" fmla="*/ 21600 h 38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107" fill="none" extrusionOk="0">
                  <a:moveTo>
                    <a:pt x="7668" y="38107"/>
                  </a:moveTo>
                  <a:cubicBezTo>
                    <a:pt x="2805" y="34002"/>
                    <a:pt x="0" y="279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993"/>
                    <a:pt x="42400" y="28339"/>
                    <a:pt x="40866" y="31366"/>
                  </a:cubicBezTo>
                </a:path>
                <a:path w="43200" h="38107" stroke="0" extrusionOk="0">
                  <a:moveTo>
                    <a:pt x="7668" y="38107"/>
                  </a:moveTo>
                  <a:cubicBezTo>
                    <a:pt x="2805" y="34002"/>
                    <a:pt x="0" y="279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993"/>
                    <a:pt x="42400" y="28339"/>
                    <a:pt x="40866" y="3136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grpSp>
        <p:nvGrpSpPr>
          <p:cNvPr id="11" name="Group 209"/>
          <p:cNvGrpSpPr>
            <a:grpSpLocks/>
          </p:cNvGrpSpPr>
          <p:nvPr/>
        </p:nvGrpSpPr>
        <p:grpSpPr bwMode="auto">
          <a:xfrm rot="13871301">
            <a:off x="5321330" y="4940582"/>
            <a:ext cx="485546" cy="374040"/>
            <a:chOff x="8577" y="9069"/>
            <a:chExt cx="432" cy="386"/>
          </a:xfrm>
        </p:grpSpPr>
        <p:sp>
          <p:nvSpPr>
            <p:cNvPr id="9" name="AutoShape 211"/>
            <p:cNvSpPr>
              <a:spLocks noChangeArrowheads="1"/>
            </p:cNvSpPr>
            <p:nvPr/>
          </p:nvSpPr>
          <p:spPr bwMode="auto">
            <a:xfrm rot="12466926">
              <a:off x="8951" y="9308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Arc 210"/>
            <p:cNvSpPr>
              <a:spLocks/>
            </p:cNvSpPr>
            <p:nvPr/>
          </p:nvSpPr>
          <p:spPr bwMode="auto">
            <a:xfrm>
              <a:off x="8577" y="9069"/>
              <a:ext cx="432" cy="38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669 w 43200"/>
                <a:gd name="T1" fmla="*/ 38107 h 38107"/>
                <a:gd name="T2" fmla="*/ 40866 w 43200"/>
                <a:gd name="T3" fmla="*/ 31366 h 38107"/>
                <a:gd name="T4" fmla="*/ 21600 w 43200"/>
                <a:gd name="T5" fmla="*/ 21600 h 38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107" fill="none" extrusionOk="0">
                  <a:moveTo>
                    <a:pt x="7668" y="38107"/>
                  </a:moveTo>
                  <a:cubicBezTo>
                    <a:pt x="2805" y="34002"/>
                    <a:pt x="0" y="279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993"/>
                    <a:pt x="42400" y="28339"/>
                    <a:pt x="40866" y="31366"/>
                  </a:cubicBezTo>
                </a:path>
                <a:path w="43200" h="38107" stroke="0" extrusionOk="0">
                  <a:moveTo>
                    <a:pt x="7668" y="38107"/>
                  </a:moveTo>
                  <a:cubicBezTo>
                    <a:pt x="2805" y="34002"/>
                    <a:pt x="0" y="279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993"/>
                    <a:pt x="42400" y="28339"/>
                    <a:pt x="40866" y="3136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16" name="Group 206"/>
          <p:cNvGrpSpPr>
            <a:grpSpLocks/>
          </p:cNvGrpSpPr>
          <p:nvPr/>
        </p:nvGrpSpPr>
        <p:grpSpPr bwMode="auto">
          <a:xfrm rot="18001950" flipH="1" flipV="1">
            <a:off x="7956849" y="4913267"/>
            <a:ext cx="719012" cy="433156"/>
            <a:chOff x="8577" y="9069"/>
            <a:chExt cx="432" cy="386"/>
          </a:xfrm>
        </p:grpSpPr>
        <p:sp>
          <p:nvSpPr>
            <p:cNvPr id="12" name="AutoShape 208"/>
            <p:cNvSpPr>
              <a:spLocks noChangeArrowheads="1"/>
            </p:cNvSpPr>
            <p:nvPr/>
          </p:nvSpPr>
          <p:spPr bwMode="auto">
            <a:xfrm rot="12466926">
              <a:off x="8951" y="9308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13" name="Arc 207"/>
            <p:cNvSpPr>
              <a:spLocks/>
            </p:cNvSpPr>
            <p:nvPr/>
          </p:nvSpPr>
          <p:spPr bwMode="auto">
            <a:xfrm>
              <a:off x="8577" y="9069"/>
              <a:ext cx="432" cy="38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669 w 43200"/>
                <a:gd name="T1" fmla="*/ 38107 h 38107"/>
                <a:gd name="T2" fmla="*/ 40866 w 43200"/>
                <a:gd name="T3" fmla="*/ 31366 h 38107"/>
                <a:gd name="T4" fmla="*/ 21600 w 43200"/>
                <a:gd name="T5" fmla="*/ 21600 h 38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107" fill="none" extrusionOk="0">
                  <a:moveTo>
                    <a:pt x="7668" y="38107"/>
                  </a:moveTo>
                  <a:cubicBezTo>
                    <a:pt x="2805" y="34002"/>
                    <a:pt x="0" y="279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993"/>
                    <a:pt x="42400" y="28339"/>
                    <a:pt x="40866" y="31366"/>
                  </a:cubicBezTo>
                </a:path>
                <a:path w="43200" h="38107" stroke="0" extrusionOk="0">
                  <a:moveTo>
                    <a:pt x="7668" y="38107"/>
                  </a:moveTo>
                  <a:cubicBezTo>
                    <a:pt x="2805" y="34002"/>
                    <a:pt x="0" y="2796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993"/>
                    <a:pt x="42400" y="28339"/>
                    <a:pt x="40866" y="3136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sp>
        <p:nvSpPr>
          <p:cNvPr id="14" name="Rectangle 249"/>
          <p:cNvSpPr>
            <a:spLocks noChangeArrowheads="1"/>
          </p:cNvSpPr>
          <p:nvPr/>
        </p:nvSpPr>
        <p:spPr bwMode="auto">
          <a:xfrm>
            <a:off x="5325431" y="3863715"/>
            <a:ext cx="796011" cy="3051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1/1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48"/>
          <p:cNvSpPr>
            <a:spLocks noChangeArrowheads="1"/>
          </p:cNvSpPr>
          <p:nvPr/>
        </p:nvSpPr>
        <p:spPr bwMode="auto">
          <a:xfrm>
            <a:off x="6620429" y="2827483"/>
            <a:ext cx="650558" cy="497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245"/>
          <p:cNvGrpSpPr>
            <a:grpSpLocks/>
          </p:cNvGrpSpPr>
          <p:nvPr/>
        </p:nvGrpSpPr>
        <p:grpSpPr bwMode="auto">
          <a:xfrm rot="16200000" flipV="1">
            <a:off x="7528238" y="3908048"/>
            <a:ext cx="812800" cy="28575"/>
            <a:chOff x="10420" y="10310"/>
            <a:chExt cx="1280" cy="45"/>
          </a:xfrm>
        </p:grpSpPr>
        <p:sp>
          <p:nvSpPr>
            <p:cNvPr id="17" name="Line 247"/>
            <p:cNvSpPr>
              <a:spLocks noChangeShapeType="1"/>
            </p:cNvSpPr>
            <p:nvPr/>
          </p:nvSpPr>
          <p:spPr bwMode="auto">
            <a:xfrm>
              <a:off x="10538" y="10333"/>
              <a:ext cx="1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18" name="AutoShape 246"/>
            <p:cNvSpPr>
              <a:spLocks noChangeArrowheads="1"/>
            </p:cNvSpPr>
            <p:nvPr/>
          </p:nvSpPr>
          <p:spPr bwMode="auto">
            <a:xfrm rot="-5400000">
              <a:off x="10471" y="10259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grpSp>
        <p:nvGrpSpPr>
          <p:cNvPr id="22" name="Group 242"/>
          <p:cNvGrpSpPr>
            <a:grpSpLocks/>
          </p:cNvGrpSpPr>
          <p:nvPr/>
        </p:nvGrpSpPr>
        <p:grpSpPr bwMode="auto">
          <a:xfrm rot="5400000">
            <a:off x="5652056" y="3946064"/>
            <a:ext cx="812800" cy="28575"/>
            <a:chOff x="10420" y="10310"/>
            <a:chExt cx="1280" cy="45"/>
          </a:xfrm>
        </p:grpSpPr>
        <p:sp>
          <p:nvSpPr>
            <p:cNvPr id="20" name="Line 244"/>
            <p:cNvSpPr>
              <a:spLocks noChangeShapeType="1"/>
            </p:cNvSpPr>
            <p:nvPr/>
          </p:nvSpPr>
          <p:spPr bwMode="auto">
            <a:xfrm>
              <a:off x="10538" y="10333"/>
              <a:ext cx="1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21" name="AutoShape 243"/>
            <p:cNvSpPr>
              <a:spLocks noChangeArrowheads="1"/>
            </p:cNvSpPr>
            <p:nvPr/>
          </p:nvSpPr>
          <p:spPr bwMode="auto">
            <a:xfrm rot="-5400000">
              <a:off x="10471" y="10259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grpSp>
        <p:nvGrpSpPr>
          <p:cNvPr id="25" name="Group 239"/>
          <p:cNvGrpSpPr>
            <a:grpSpLocks/>
          </p:cNvGrpSpPr>
          <p:nvPr/>
        </p:nvGrpSpPr>
        <p:grpSpPr bwMode="auto">
          <a:xfrm>
            <a:off x="7548532" y="2917944"/>
            <a:ext cx="601974" cy="548201"/>
            <a:chOff x="10854" y="9389"/>
            <a:chExt cx="454" cy="454"/>
          </a:xfrm>
        </p:grpSpPr>
        <p:sp>
          <p:nvSpPr>
            <p:cNvPr id="23" name="Oval 241"/>
            <p:cNvSpPr>
              <a:spLocks noChangeArrowheads="1"/>
            </p:cNvSpPr>
            <p:nvPr/>
          </p:nvSpPr>
          <p:spPr bwMode="auto">
            <a:xfrm>
              <a:off x="10854" y="9389"/>
              <a:ext cx="454" cy="4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24" name="Rectangle 240"/>
            <p:cNvSpPr>
              <a:spLocks noChangeArrowheads="1"/>
            </p:cNvSpPr>
            <p:nvPr/>
          </p:nvSpPr>
          <p:spPr bwMode="auto">
            <a:xfrm>
              <a:off x="10926" y="9477"/>
              <a:ext cx="308" cy="2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oup 236"/>
          <p:cNvGrpSpPr>
            <a:grpSpLocks/>
          </p:cNvGrpSpPr>
          <p:nvPr/>
        </p:nvGrpSpPr>
        <p:grpSpPr bwMode="auto">
          <a:xfrm flipH="1">
            <a:off x="6563011" y="3179764"/>
            <a:ext cx="812800" cy="28575"/>
            <a:chOff x="9580" y="9590"/>
            <a:chExt cx="1280" cy="45"/>
          </a:xfrm>
        </p:grpSpPr>
        <p:sp>
          <p:nvSpPr>
            <p:cNvPr id="26" name="Line 238"/>
            <p:cNvSpPr>
              <a:spLocks noChangeShapeType="1"/>
            </p:cNvSpPr>
            <p:nvPr/>
          </p:nvSpPr>
          <p:spPr bwMode="auto">
            <a:xfrm>
              <a:off x="9698" y="9613"/>
              <a:ext cx="1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27" name="AutoShape 237"/>
            <p:cNvSpPr>
              <a:spLocks noChangeArrowheads="1"/>
            </p:cNvSpPr>
            <p:nvPr/>
          </p:nvSpPr>
          <p:spPr bwMode="auto">
            <a:xfrm rot="-5400000">
              <a:off x="9631" y="9539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grpSp>
        <p:nvGrpSpPr>
          <p:cNvPr id="31" name="Group 233"/>
          <p:cNvGrpSpPr>
            <a:grpSpLocks/>
          </p:cNvGrpSpPr>
          <p:nvPr/>
        </p:nvGrpSpPr>
        <p:grpSpPr bwMode="auto">
          <a:xfrm>
            <a:off x="5725020" y="2844911"/>
            <a:ext cx="735954" cy="591206"/>
            <a:chOff x="8582" y="9389"/>
            <a:chExt cx="454" cy="454"/>
          </a:xfrm>
        </p:grpSpPr>
        <p:sp>
          <p:nvSpPr>
            <p:cNvPr id="29" name="Oval 235"/>
            <p:cNvSpPr>
              <a:spLocks noChangeArrowheads="1"/>
            </p:cNvSpPr>
            <p:nvPr/>
          </p:nvSpPr>
          <p:spPr bwMode="auto">
            <a:xfrm>
              <a:off x="8582" y="9389"/>
              <a:ext cx="454" cy="4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30" name="Rectangle 234"/>
            <p:cNvSpPr>
              <a:spLocks noChangeArrowheads="1"/>
            </p:cNvSpPr>
            <p:nvPr/>
          </p:nvSpPr>
          <p:spPr bwMode="auto">
            <a:xfrm>
              <a:off x="8664" y="9465"/>
              <a:ext cx="308" cy="2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9498" name="Group 230"/>
          <p:cNvGrpSpPr>
            <a:grpSpLocks/>
          </p:cNvGrpSpPr>
          <p:nvPr/>
        </p:nvGrpSpPr>
        <p:grpSpPr bwMode="auto">
          <a:xfrm>
            <a:off x="5669724" y="4366752"/>
            <a:ext cx="724557" cy="764216"/>
            <a:chOff x="12092" y="9524"/>
            <a:chExt cx="454" cy="454"/>
          </a:xfrm>
        </p:grpSpPr>
        <p:sp>
          <p:nvSpPr>
            <p:cNvPr id="32" name="Oval 232"/>
            <p:cNvSpPr>
              <a:spLocks noChangeArrowheads="1"/>
            </p:cNvSpPr>
            <p:nvPr/>
          </p:nvSpPr>
          <p:spPr bwMode="auto">
            <a:xfrm>
              <a:off x="12092" y="9524"/>
              <a:ext cx="454" cy="4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33" name="Rectangle 231"/>
            <p:cNvSpPr>
              <a:spLocks noChangeArrowheads="1"/>
            </p:cNvSpPr>
            <p:nvPr/>
          </p:nvSpPr>
          <p:spPr bwMode="auto">
            <a:xfrm>
              <a:off x="12164" y="9612"/>
              <a:ext cx="308" cy="2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9499" name="Group 227"/>
          <p:cNvGrpSpPr>
            <a:grpSpLocks/>
          </p:cNvGrpSpPr>
          <p:nvPr/>
        </p:nvGrpSpPr>
        <p:grpSpPr bwMode="auto">
          <a:xfrm>
            <a:off x="7519226" y="4548188"/>
            <a:ext cx="785812" cy="665709"/>
            <a:chOff x="12092" y="9524"/>
            <a:chExt cx="454" cy="454"/>
          </a:xfrm>
        </p:grpSpPr>
        <p:sp>
          <p:nvSpPr>
            <p:cNvPr id="35" name="Oval 229"/>
            <p:cNvSpPr>
              <a:spLocks noChangeArrowheads="1"/>
            </p:cNvSpPr>
            <p:nvPr/>
          </p:nvSpPr>
          <p:spPr bwMode="auto">
            <a:xfrm>
              <a:off x="12092" y="9524"/>
              <a:ext cx="454" cy="4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36" name="Rectangle 228"/>
            <p:cNvSpPr>
              <a:spLocks noChangeArrowheads="1"/>
            </p:cNvSpPr>
            <p:nvPr/>
          </p:nvSpPr>
          <p:spPr bwMode="auto">
            <a:xfrm>
              <a:off x="12164" y="9612"/>
              <a:ext cx="308" cy="2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9500" name="Group 224"/>
          <p:cNvGrpSpPr>
            <a:grpSpLocks/>
          </p:cNvGrpSpPr>
          <p:nvPr/>
        </p:nvGrpSpPr>
        <p:grpSpPr bwMode="auto">
          <a:xfrm>
            <a:off x="6518903" y="4847191"/>
            <a:ext cx="812800" cy="28575"/>
            <a:chOff x="9580" y="9590"/>
            <a:chExt cx="1280" cy="45"/>
          </a:xfrm>
        </p:grpSpPr>
        <p:sp>
          <p:nvSpPr>
            <p:cNvPr id="46" name="Line 226"/>
            <p:cNvSpPr>
              <a:spLocks noChangeShapeType="1"/>
            </p:cNvSpPr>
            <p:nvPr/>
          </p:nvSpPr>
          <p:spPr bwMode="auto">
            <a:xfrm>
              <a:off x="9698" y="9613"/>
              <a:ext cx="1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47" name="AutoShape 225"/>
            <p:cNvSpPr>
              <a:spLocks noChangeArrowheads="1"/>
            </p:cNvSpPr>
            <p:nvPr/>
          </p:nvSpPr>
          <p:spPr bwMode="auto">
            <a:xfrm rot="-5400000">
              <a:off x="9631" y="9539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sp>
        <p:nvSpPr>
          <p:cNvPr id="48" name="Rectangle 223"/>
          <p:cNvSpPr>
            <a:spLocks noChangeArrowheads="1"/>
          </p:cNvSpPr>
          <p:nvPr/>
        </p:nvSpPr>
        <p:spPr bwMode="auto">
          <a:xfrm>
            <a:off x="6644908" y="4481630"/>
            <a:ext cx="760258" cy="38074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22"/>
          <p:cNvSpPr>
            <a:spLocks noChangeArrowheads="1"/>
          </p:cNvSpPr>
          <p:nvPr/>
        </p:nvSpPr>
        <p:spPr bwMode="auto">
          <a:xfrm>
            <a:off x="7241591" y="3728671"/>
            <a:ext cx="708197" cy="4245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21"/>
          <p:cNvSpPr>
            <a:spLocks noChangeArrowheads="1"/>
          </p:cNvSpPr>
          <p:nvPr/>
        </p:nvSpPr>
        <p:spPr bwMode="auto">
          <a:xfrm>
            <a:off x="8458266" y="2397186"/>
            <a:ext cx="388937" cy="5271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0/0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20"/>
          <p:cNvSpPr>
            <a:spLocks noChangeArrowheads="1"/>
          </p:cNvSpPr>
          <p:nvPr/>
        </p:nvSpPr>
        <p:spPr bwMode="auto">
          <a:xfrm>
            <a:off x="5353745" y="2413483"/>
            <a:ext cx="352083" cy="36639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0/0</a:t>
            </a:r>
            <a:endParaRPr kumimoji="0" lang="en-US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19"/>
          <p:cNvSpPr>
            <a:spLocks noChangeArrowheads="1"/>
          </p:cNvSpPr>
          <p:nvPr/>
        </p:nvSpPr>
        <p:spPr bwMode="auto">
          <a:xfrm>
            <a:off x="8442896" y="5261114"/>
            <a:ext cx="549852" cy="3029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0/0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18"/>
          <p:cNvSpPr>
            <a:spLocks noChangeArrowheads="1"/>
          </p:cNvSpPr>
          <p:nvPr/>
        </p:nvSpPr>
        <p:spPr bwMode="auto">
          <a:xfrm>
            <a:off x="4749728" y="5288039"/>
            <a:ext cx="613280" cy="4151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0/0</a:t>
            </a:r>
            <a:endParaRPr kumimoji="0" lang="en-US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217"/>
          <p:cNvSpPr>
            <a:spLocks noChangeArrowheads="1"/>
          </p:cNvSpPr>
          <p:nvPr/>
        </p:nvSpPr>
        <p:spPr bwMode="auto">
          <a:xfrm>
            <a:off x="4617882" y="2056325"/>
            <a:ext cx="496522" cy="420077"/>
          </a:xfrm>
          <a:prstGeom prst="ellipse">
            <a:avLst/>
          </a:prstGeom>
          <a:solidFill>
            <a:srgbClr val="FFFFFF"/>
          </a:solidFill>
          <a:ln w="165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/>
          </a:p>
        </p:txBody>
      </p:sp>
      <p:sp>
        <p:nvSpPr>
          <p:cNvPr id="55" name="Rectangle 216"/>
          <p:cNvSpPr>
            <a:spLocks noChangeArrowheads="1"/>
          </p:cNvSpPr>
          <p:nvPr/>
        </p:nvSpPr>
        <p:spPr bwMode="auto">
          <a:xfrm>
            <a:off x="4523933" y="2128778"/>
            <a:ext cx="626881" cy="47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501" name="Group 213"/>
          <p:cNvGrpSpPr>
            <a:grpSpLocks/>
          </p:cNvGrpSpPr>
          <p:nvPr/>
        </p:nvGrpSpPr>
        <p:grpSpPr bwMode="auto">
          <a:xfrm>
            <a:off x="5114404" y="2224205"/>
            <a:ext cx="555320" cy="81428"/>
            <a:chOff x="7932" y="8778"/>
            <a:chExt cx="484" cy="45"/>
          </a:xfrm>
        </p:grpSpPr>
        <p:sp>
          <p:nvSpPr>
            <p:cNvPr id="57" name="Line 215"/>
            <p:cNvSpPr>
              <a:spLocks noChangeShapeType="1"/>
            </p:cNvSpPr>
            <p:nvPr/>
          </p:nvSpPr>
          <p:spPr bwMode="auto">
            <a:xfrm flipH="1">
              <a:off x="7932" y="8801"/>
              <a:ext cx="3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AutoShape 214"/>
            <p:cNvSpPr>
              <a:spLocks noChangeArrowheads="1"/>
            </p:cNvSpPr>
            <p:nvPr/>
          </p:nvSpPr>
          <p:spPr bwMode="auto">
            <a:xfrm rot="5400000" flipH="1">
              <a:off x="8320" y="8727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Rectangle 212"/>
          <p:cNvSpPr>
            <a:spLocks noChangeArrowheads="1"/>
          </p:cNvSpPr>
          <p:nvPr/>
        </p:nvSpPr>
        <p:spPr bwMode="auto">
          <a:xfrm>
            <a:off x="5121500" y="1975717"/>
            <a:ext cx="603983" cy="47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950" y="3628368"/>
            <a:ext cx="370126" cy="566237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0800" y="3215731"/>
            <a:ext cx="370126" cy="5662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3423" y="4893551"/>
            <a:ext cx="370126" cy="5662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7978" y="3741194"/>
            <a:ext cx="370126" cy="566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754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14" grpId="0"/>
      <p:bldP spid="15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-179512" y="180666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6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9840672"/>
              </p:ext>
            </p:extLst>
          </p:nvPr>
        </p:nvGraphicFramePr>
        <p:xfrm>
          <a:off x="3599892" y="1736812"/>
          <a:ext cx="5357812" cy="3600450"/>
        </p:xfrm>
        <a:graphic>
          <a:graphicData uri="http://schemas.openxmlformats.org/presentationml/2006/ole">
            <p:oleObj spid="_x0000_s772098" name="图片" r:id="rId3" imgW="4142232" imgH="2810256" progId="Word.Picture.8">
              <p:embed/>
            </p:oleObj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57158" y="1142984"/>
            <a:ext cx="3095625" cy="3168650"/>
            <a:chOff x="340" y="1298"/>
            <a:chExt cx="2355" cy="2268"/>
          </a:xfrm>
        </p:grpSpPr>
        <p:graphicFrame>
          <p:nvGraphicFramePr>
            <p:cNvPr id="20483" name="Object 5"/>
            <p:cNvGraphicFramePr>
              <a:graphicFrameLocks noChangeAspect="1"/>
            </p:cNvGraphicFramePr>
            <p:nvPr/>
          </p:nvGraphicFramePr>
          <p:xfrm>
            <a:off x="387" y="1618"/>
            <a:ext cx="497" cy="385"/>
          </p:xfrm>
          <a:graphic>
            <a:graphicData uri="http://schemas.openxmlformats.org/presentationml/2006/ole">
              <p:oleObj spid="_x0000_s772099" name="公式" r:id="rId4" imgW="368140" imgH="215806" progId="Equation.3">
                <p:embed/>
              </p:oleObj>
            </a:graphicData>
          </a:graphic>
        </p:graphicFrame>
        <p:graphicFrame>
          <p:nvGraphicFramePr>
            <p:cNvPr id="20484" name="Object 6"/>
            <p:cNvGraphicFramePr>
              <a:graphicFrameLocks noChangeAspect="1"/>
            </p:cNvGraphicFramePr>
            <p:nvPr/>
          </p:nvGraphicFramePr>
          <p:xfrm>
            <a:off x="1317" y="1419"/>
            <a:ext cx="916" cy="328"/>
          </p:xfrm>
          <a:graphic>
            <a:graphicData uri="http://schemas.openxmlformats.org/presentationml/2006/ole">
              <p:oleObj spid="_x0000_s772100" name="公式" r:id="rId5" imgW="787058" imgH="215806" progId="Equation.3">
                <p:embed/>
              </p:oleObj>
            </a:graphicData>
          </a:graphic>
        </p:graphicFrame>
        <p:sp>
          <p:nvSpPr>
            <p:cNvPr id="20502" name="Rectangle 7"/>
            <p:cNvSpPr>
              <a:spLocks noChangeArrowheads="1"/>
            </p:cNvSpPr>
            <p:nvPr/>
          </p:nvSpPr>
          <p:spPr bwMode="auto">
            <a:xfrm>
              <a:off x="1863" y="3234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3" name="Rectangle 8"/>
            <p:cNvSpPr>
              <a:spLocks noChangeArrowheads="1"/>
            </p:cNvSpPr>
            <p:nvPr/>
          </p:nvSpPr>
          <p:spPr bwMode="auto">
            <a:xfrm>
              <a:off x="1025" y="3234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4" name="Rectangle 9"/>
            <p:cNvSpPr>
              <a:spLocks noChangeArrowheads="1"/>
            </p:cNvSpPr>
            <p:nvPr/>
          </p:nvSpPr>
          <p:spPr bwMode="auto">
            <a:xfrm>
              <a:off x="346" y="3234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5" name="Rectangle 10"/>
            <p:cNvSpPr>
              <a:spLocks noChangeArrowheads="1"/>
            </p:cNvSpPr>
            <p:nvPr/>
          </p:nvSpPr>
          <p:spPr bwMode="auto">
            <a:xfrm>
              <a:off x="1863" y="2903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6" name="Rectangle 11"/>
            <p:cNvSpPr>
              <a:spLocks noChangeArrowheads="1"/>
            </p:cNvSpPr>
            <p:nvPr/>
          </p:nvSpPr>
          <p:spPr bwMode="auto">
            <a:xfrm>
              <a:off x="1025" y="2903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7" name="Rectangle 12"/>
            <p:cNvSpPr>
              <a:spLocks noChangeArrowheads="1"/>
            </p:cNvSpPr>
            <p:nvPr/>
          </p:nvSpPr>
          <p:spPr bwMode="auto">
            <a:xfrm>
              <a:off x="346" y="2903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8" name="Rectangle 13"/>
            <p:cNvSpPr>
              <a:spLocks noChangeArrowheads="1"/>
            </p:cNvSpPr>
            <p:nvPr/>
          </p:nvSpPr>
          <p:spPr bwMode="auto">
            <a:xfrm>
              <a:off x="1863" y="2573"/>
              <a:ext cx="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9" name="Rectangle 14"/>
            <p:cNvSpPr>
              <a:spLocks noChangeArrowheads="1"/>
            </p:cNvSpPr>
            <p:nvPr/>
          </p:nvSpPr>
          <p:spPr bwMode="auto">
            <a:xfrm>
              <a:off x="1025" y="2573"/>
              <a:ext cx="8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0" name="Rectangle 15"/>
            <p:cNvSpPr>
              <a:spLocks noChangeArrowheads="1"/>
            </p:cNvSpPr>
            <p:nvPr/>
          </p:nvSpPr>
          <p:spPr bwMode="auto">
            <a:xfrm>
              <a:off x="346" y="2573"/>
              <a:ext cx="6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1" name="Rectangle 16"/>
            <p:cNvSpPr>
              <a:spLocks noChangeArrowheads="1"/>
            </p:cNvSpPr>
            <p:nvPr/>
          </p:nvSpPr>
          <p:spPr bwMode="auto">
            <a:xfrm>
              <a:off x="1863" y="2242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1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2" name="Rectangle 17"/>
            <p:cNvSpPr>
              <a:spLocks noChangeArrowheads="1"/>
            </p:cNvSpPr>
            <p:nvPr/>
          </p:nvSpPr>
          <p:spPr bwMode="auto">
            <a:xfrm>
              <a:off x="1025" y="2242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 /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3" name="Rectangle 18"/>
            <p:cNvSpPr>
              <a:spLocks noChangeArrowheads="1"/>
            </p:cNvSpPr>
            <p:nvPr/>
          </p:nvSpPr>
          <p:spPr bwMode="auto">
            <a:xfrm>
              <a:off x="346" y="2242"/>
              <a:ext cx="6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4" name="Rectangle 19"/>
            <p:cNvSpPr>
              <a:spLocks noChangeArrowheads="1"/>
            </p:cNvSpPr>
            <p:nvPr/>
          </p:nvSpPr>
          <p:spPr bwMode="auto">
            <a:xfrm>
              <a:off x="1863" y="1911"/>
              <a:ext cx="8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5" name="Rectangle 20"/>
            <p:cNvSpPr>
              <a:spLocks noChangeArrowheads="1"/>
            </p:cNvSpPr>
            <p:nvPr/>
          </p:nvSpPr>
          <p:spPr bwMode="auto">
            <a:xfrm>
              <a:off x="1025" y="1911"/>
              <a:ext cx="8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6" name="Rectangle 21"/>
            <p:cNvSpPr>
              <a:spLocks noChangeArrowheads="1"/>
            </p:cNvSpPr>
            <p:nvPr/>
          </p:nvSpPr>
          <p:spPr bwMode="auto">
            <a:xfrm>
              <a:off x="1034" y="1298"/>
              <a:ext cx="1661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>
              <a:off x="362" y="1298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8" name="Line 23"/>
            <p:cNvSpPr>
              <a:spLocks noChangeShapeType="1"/>
            </p:cNvSpPr>
            <p:nvPr/>
          </p:nvSpPr>
          <p:spPr bwMode="auto">
            <a:xfrm>
              <a:off x="362" y="3565"/>
              <a:ext cx="233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9" name="Line 24"/>
            <p:cNvSpPr>
              <a:spLocks noChangeShapeType="1"/>
            </p:cNvSpPr>
            <p:nvPr/>
          </p:nvSpPr>
          <p:spPr bwMode="auto">
            <a:xfrm>
              <a:off x="340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0" name="Line 25"/>
            <p:cNvSpPr>
              <a:spLocks noChangeShapeType="1"/>
            </p:cNvSpPr>
            <p:nvPr/>
          </p:nvSpPr>
          <p:spPr bwMode="auto">
            <a:xfrm>
              <a:off x="2695" y="1298"/>
              <a:ext cx="0" cy="22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1" name="Line 26"/>
            <p:cNvSpPr>
              <a:spLocks noChangeShapeType="1"/>
            </p:cNvSpPr>
            <p:nvPr/>
          </p:nvSpPr>
          <p:spPr bwMode="auto">
            <a:xfrm>
              <a:off x="362" y="2242"/>
              <a:ext cx="233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2" name="Line 27"/>
            <p:cNvSpPr>
              <a:spLocks noChangeShapeType="1"/>
            </p:cNvSpPr>
            <p:nvPr/>
          </p:nvSpPr>
          <p:spPr bwMode="auto">
            <a:xfrm>
              <a:off x="1017" y="1298"/>
              <a:ext cx="0" cy="22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3" name="Line 28"/>
            <p:cNvSpPr>
              <a:spLocks noChangeShapeType="1"/>
            </p:cNvSpPr>
            <p:nvPr/>
          </p:nvSpPr>
          <p:spPr bwMode="auto">
            <a:xfrm>
              <a:off x="1855" y="1911"/>
              <a:ext cx="0" cy="1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4" name="Line 29"/>
            <p:cNvSpPr>
              <a:spLocks noChangeShapeType="1"/>
            </p:cNvSpPr>
            <p:nvPr/>
          </p:nvSpPr>
          <p:spPr bwMode="auto">
            <a:xfrm>
              <a:off x="1034" y="1911"/>
              <a:ext cx="1661" cy="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5" name="Line 30"/>
            <p:cNvSpPr>
              <a:spLocks noChangeShapeType="1"/>
            </p:cNvSpPr>
            <p:nvPr/>
          </p:nvSpPr>
          <p:spPr bwMode="auto">
            <a:xfrm>
              <a:off x="362" y="2573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6" name="Line 31"/>
            <p:cNvSpPr>
              <a:spLocks noChangeShapeType="1"/>
            </p:cNvSpPr>
            <p:nvPr/>
          </p:nvSpPr>
          <p:spPr bwMode="auto">
            <a:xfrm>
              <a:off x="362" y="2903"/>
              <a:ext cx="2333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7" name="Line 32"/>
            <p:cNvSpPr>
              <a:spLocks noChangeShapeType="1"/>
            </p:cNvSpPr>
            <p:nvPr/>
          </p:nvSpPr>
          <p:spPr bwMode="auto">
            <a:xfrm>
              <a:off x="362" y="3234"/>
              <a:ext cx="233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487" name="Rectangle 33"/>
          <p:cNvSpPr>
            <a:spLocks noChangeArrowheads="1"/>
          </p:cNvSpPr>
          <p:nvPr/>
        </p:nvSpPr>
        <p:spPr bwMode="auto">
          <a:xfrm>
            <a:off x="714348" y="214290"/>
            <a:ext cx="214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(5)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画出时序图</a:t>
            </a:r>
          </a:p>
        </p:txBody>
      </p:sp>
      <p:cxnSp>
        <p:nvCxnSpPr>
          <p:cNvPr id="20488" name="直接连接符 33"/>
          <p:cNvCxnSpPr>
            <a:cxnSpLocks noChangeShapeType="1"/>
          </p:cNvCxnSpPr>
          <p:nvPr/>
        </p:nvCxnSpPr>
        <p:spPr bwMode="auto">
          <a:xfrm rot="16200000" flipH="1">
            <a:off x="-327849" y="2718578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直接连接符 34"/>
          <p:cNvCxnSpPr>
            <a:cxnSpLocks noChangeShapeType="1"/>
          </p:cNvCxnSpPr>
          <p:nvPr/>
        </p:nvCxnSpPr>
        <p:spPr bwMode="auto">
          <a:xfrm rot="16200000" flipH="1" flipV="1">
            <a:off x="2347089" y="902478"/>
            <a:ext cx="6350" cy="2205038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直接连接符 35"/>
          <p:cNvCxnSpPr>
            <a:cxnSpLocks noChangeShapeType="1"/>
          </p:cNvCxnSpPr>
          <p:nvPr/>
        </p:nvCxnSpPr>
        <p:spPr bwMode="auto">
          <a:xfrm rot="5400000">
            <a:off x="1877983" y="2725722"/>
            <a:ext cx="3159125" cy="9525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4109662" y="3030319"/>
            <a:ext cx="4857750" cy="22145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8" name="直接连接符 33"/>
          <p:cNvCxnSpPr>
            <a:cxnSpLocks noChangeShapeType="1"/>
          </p:cNvCxnSpPr>
          <p:nvPr/>
        </p:nvCxnSpPr>
        <p:spPr bwMode="auto">
          <a:xfrm rot="16200000" flipH="1">
            <a:off x="2602582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33"/>
          <p:cNvCxnSpPr>
            <a:cxnSpLocks noChangeShapeType="1"/>
          </p:cNvCxnSpPr>
          <p:nvPr/>
        </p:nvCxnSpPr>
        <p:spPr bwMode="auto">
          <a:xfrm rot="16200000" flipH="1">
            <a:off x="3068414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3"/>
          <p:cNvCxnSpPr>
            <a:cxnSpLocks noChangeShapeType="1"/>
          </p:cNvCxnSpPr>
          <p:nvPr/>
        </p:nvCxnSpPr>
        <p:spPr bwMode="auto">
          <a:xfrm rot="16200000" flipH="1">
            <a:off x="3531269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33"/>
          <p:cNvCxnSpPr>
            <a:cxnSpLocks noChangeShapeType="1"/>
          </p:cNvCxnSpPr>
          <p:nvPr/>
        </p:nvCxnSpPr>
        <p:spPr bwMode="auto">
          <a:xfrm rot="16200000" flipH="1">
            <a:off x="4031332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33"/>
          <p:cNvCxnSpPr>
            <a:cxnSpLocks noChangeShapeType="1"/>
          </p:cNvCxnSpPr>
          <p:nvPr/>
        </p:nvCxnSpPr>
        <p:spPr bwMode="auto">
          <a:xfrm rot="16200000" flipH="1">
            <a:off x="4508574" y="3661005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33"/>
          <p:cNvCxnSpPr>
            <a:cxnSpLocks noChangeShapeType="1"/>
          </p:cNvCxnSpPr>
          <p:nvPr/>
        </p:nvCxnSpPr>
        <p:spPr bwMode="auto">
          <a:xfrm rot="16200000" flipH="1">
            <a:off x="4960019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33"/>
          <p:cNvCxnSpPr>
            <a:cxnSpLocks noChangeShapeType="1"/>
          </p:cNvCxnSpPr>
          <p:nvPr/>
        </p:nvCxnSpPr>
        <p:spPr bwMode="auto">
          <a:xfrm rot="16200000" flipH="1">
            <a:off x="5460082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33"/>
          <p:cNvCxnSpPr>
            <a:cxnSpLocks noChangeShapeType="1"/>
          </p:cNvCxnSpPr>
          <p:nvPr/>
        </p:nvCxnSpPr>
        <p:spPr bwMode="auto">
          <a:xfrm rot="16200000" flipH="1">
            <a:off x="5912730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33"/>
          <p:cNvCxnSpPr>
            <a:cxnSpLocks noChangeShapeType="1"/>
          </p:cNvCxnSpPr>
          <p:nvPr/>
        </p:nvCxnSpPr>
        <p:spPr bwMode="auto">
          <a:xfrm rot="16200000" flipH="1">
            <a:off x="6388769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33"/>
          <p:cNvCxnSpPr>
            <a:cxnSpLocks noChangeShapeType="1"/>
          </p:cNvCxnSpPr>
          <p:nvPr/>
        </p:nvCxnSpPr>
        <p:spPr bwMode="auto">
          <a:xfrm rot="16200000" flipH="1">
            <a:off x="6888832" y="3677531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9490508"/>
              </p:ext>
            </p:extLst>
          </p:nvPr>
        </p:nvGraphicFramePr>
        <p:xfrm>
          <a:off x="3857620" y="3211082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2482754"/>
              </p:ext>
            </p:extLst>
          </p:nvPr>
        </p:nvGraphicFramePr>
        <p:xfrm>
          <a:off x="4262841" y="3196926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1982564"/>
              </p:ext>
            </p:extLst>
          </p:nvPr>
        </p:nvGraphicFramePr>
        <p:xfrm>
          <a:off x="4685801" y="3190762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472854"/>
              </p:ext>
            </p:extLst>
          </p:nvPr>
        </p:nvGraphicFramePr>
        <p:xfrm>
          <a:off x="5170691" y="3223570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890466"/>
              </p:ext>
            </p:extLst>
          </p:nvPr>
        </p:nvGraphicFramePr>
        <p:xfrm>
          <a:off x="5667415" y="3223570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5428027"/>
              </p:ext>
            </p:extLst>
          </p:nvPr>
        </p:nvGraphicFramePr>
        <p:xfrm>
          <a:off x="6138435" y="3164562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616897"/>
              </p:ext>
            </p:extLst>
          </p:nvPr>
        </p:nvGraphicFramePr>
        <p:xfrm>
          <a:off x="6641345" y="3190762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7879218"/>
              </p:ext>
            </p:extLst>
          </p:nvPr>
        </p:nvGraphicFramePr>
        <p:xfrm>
          <a:off x="7080918" y="3164562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3863867"/>
              </p:ext>
            </p:extLst>
          </p:nvPr>
        </p:nvGraphicFramePr>
        <p:xfrm>
          <a:off x="7554241" y="3223570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8540211"/>
              </p:ext>
            </p:extLst>
          </p:nvPr>
        </p:nvGraphicFramePr>
        <p:xfrm>
          <a:off x="8076700" y="3235176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8910804"/>
              </p:ext>
            </p:extLst>
          </p:nvPr>
        </p:nvGraphicFramePr>
        <p:xfrm>
          <a:off x="8535372" y="3190762"/>
          <a:ext cx="288598" cy="136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8">
                  <a:extLst>
                    <a:ext uri="{9D8B030D-6E8A-4147-A177-3AD203B41FA5}">
                      <a16:colId xmlns="" xmlns:a16="http://schemas.microsoft.com/office/drawing/2014/main" val="3950566034"/>
                    </a:ext>
                  </a:extLst>
                </a:gridCol>
              </a:tblGrid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3758737"/>
                  </a:ext>
                </a:extLst>
              </a:tr>
              <a:tr h="680463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420945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894189" y="2268617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99188" y="2268616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99289" y="2217282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2999" y="2228772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791585" y="2611416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44232" y="2245571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728583" y="2543845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93102" y="2234396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62657" y="2217282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86434" y="2217282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1425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85786" y="142852"/>
            <a:ext cx="250033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(6)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逻辑功能分析</a:t>
            </a:r>
          </a:p>
        </p:txBody>
      </p:sp>
      <p:sp>
        <p:nvSpPr>
          <p:cNvPr id="517123" name="Rectangle 3"/>
          <p:cNvSpPr>
            <a:spLocks noChangeArrowheads="1"/>
          </p:cNvSpPr>
          <p:nvPr/>
        </p:nvSpPr>
        <p:spPr bwMode="auto">
          <a:xfrm>
            <a:off x="428596" y="928670"/>
            <a:ext cx="838928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观察状态图和时序图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可知，电路是一个由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控制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可控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二进制计数器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A=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停止计数，电路状态保持不变；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，在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上升沿到来后电路状态值加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，一旦计数到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状态，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，且电路状态将在下一个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上升沿回到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输出信号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的下降沿可用于触发进位操作，模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加一计数器。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28596" y="3929066"/>
          <a:ext cx="3786214" cy="2754950"/>
        </p:xfrm>
        <a:graphic>
          <a:graphicData uri="http://schemas.openxmlformats.org/presentationml/2006/ole">
            <p:oleObj spid="_x0000_s773122" name="图片" r:id="rId3" imgW="2401824" imgH="2048256" progId="Word.Picture.8">
              <p:embed/>
            </p:oleObj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72000" y="3786190"/>
          <a:ext cx="4572000" cy="3000372"/>
        </p:xfrm>
        <a:graphic>
          <a:graphicData uri="http://schemas.openxmlformats.org/presentationml/2006/ole">
            <p:oleObj spid="_x0000_s773123" name="图片" r:id="rId4" imgW="4142232" imgH="2810256" progId="Word.Picture.8">
              <p:embed/>
            </p:oleObj>
          </a:graphicData>
        </a:graphic>
      </p:graphicFrame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 rot="10800000">
            <a:off x="2143108" y="5929330"/>
            <a:ext cx="1000125" cy="1588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 flipH="1" flipV="1">
            <a:off x="1463656" y="5392754"/>
            <a:ext cx="928688" cy="1588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2214563" y="4498982"/>
            <a:ext cx="1000125" cy="1588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5400000">
            <a:off x="2894005" y="5464193"/>
            <a:ext cx="1071562" cy="1588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H="1" flipV="1">
            <a:off x="5112060" y="5085184"/>
            <a:ext cx="434" cy="281038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177064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571472" y="142852"/>
            <a:ext cx="6697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>
            <a:lvl1pPr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1975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试分析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如图所示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时序电路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的逻辑功能。</a:t>
            </a:r>
          </a:p>
        </p:txBody>
      </p:sp>
      <p:graphicFrame>
        <p:nvGraphicFramePr>
          <p:cNvPr id="518147" name="Object 3"/>
          <p:cNvGraphicFramePr>
            <a:graphicFrameLocks noChangeAspect="1"/>
          </p:cNvGraphicFramePr>
          <p:nvPr/>
        </p:nvGraphicFramePr>
        <p:xfrm>
          <a:off x="3924300" y="3236913"/>
          <a:ext cx="5113338" cy="2471737"/>
        </p:xfrm>
        <a:graphic>
          <a:graphicData uri="http://schemas.openxmlformats.org/presentationml/2006/ole">
            <p:oleObj spid="_x0000_s774146" name="图片" r:id="rId4" imgW="2545410" imgH="1081761" progId="Word.Picture.8">
              <p:embed/>
            </p:oleObj>
          </a:graphicData>
        </a:graphic>
      </p:graphicFrame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508000" y="1700213"/>
            <a:ext cx="7864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电路是由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两个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JK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组成的莫尔型同步时序电路。 </a:t>
            </a: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7937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解：</a:t>
            </a:r>
          </a:p>
        </p:txBody>
      </p:sp>
      <p:sp>
        <p:nvSpPr>
          <p:cNvPr id="518150" name="Rectangle 6"/>
          <p:cNvSpPr>
            <a:spLocks noChangeArrowheads="1"/>
          </p:cNvSpPr>
          <p:nvPr/>
        </p:nvSpPr>
        <p:spPr bwMode="auto">
          <a:xfrm>
            <a:off x="1035050" y="1233488"/>
            <a:ext cx="3392488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了解电路组成。</a:t>
            </a:r>
          </a:p>
        </p:txBody>
      </p:sp>
      <p:sp>
        <p:nvSpPr>
          <p:cNvPr id="518151" name="Rectangle 7"/>
          <p:cNvSpPr>
            <a:spLocks noChangeArrowheads="1"/>
          </p:cNvSpPr>
          <p:nvPr/>
        </p:nvSpPr>
        <p:spPr bwMode="auto">
          <a:xfrm>
            <a:off x="1079500" y="4232275"/>
            <a:ext cx="2413000" cy="46672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0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=K</a:t>
            </a:r>
            <a:r>
              <a:rPr kumimoji="0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=X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Q</a:t>
            </a:r>
            <a:r>
              <a:rPr kumimoji="0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8152" name="Rectangle 8"/>
          <p:cNvSpPr>
            <a:spLocks noChangeArrowheads="1"/>
          </p:cNvSpPr>
          <p:nvPr/>
        </p:nvSpPr>
        <p:spPr bwMode="auto">
          <a:xfrm>
            <a:off x="1116013" y="3665538"/>
            <a:ext cx="1250950" cy="46672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0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=K</a:t>
            </a:r>
            <a:r>
              <a:rPr kumimoji="0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</a:p>
        </p:txBody>
      </p:sp>
      <p:sp>
        <p:nvSpPr>
          <p:cNvPr id="518153" name="Rectangle 9"/>
          <p:cNvSpPr>
            <a:spLocks noChangeArrowheads="1"/>
          </p:cNvSpPr>
          <p:nvPr/>
        </p:nvSpPr>
        <p:spPr bwMode="auto">
          <a:xfrm>
            <a:off x="1150938" y="5419725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Y=Q</a:t>
            </a:r>
            <a:r>
              <a:rPr kumimoji="0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518154" name="Rectangle 10"/>
          <p:cNvSpPr>
            <a:spLocks noChangeArrowheads="1"/>
          </p:cNvSpPr>
          <p:nvPr/>
        </p:nvSpPr>
        <p:spPr bwMode="auto">
          <a:xfrm>
            <a:off x="1008063" y="2349500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写出下列各逻辑方程式：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055688" y="4843463"/>
            <a:ext cx="1787525" cy="476250"/>
          </a:xfrm>
          <a:prstGeom prst="rect">
            <a:avLst/>
          </a:prstGeom>
          <a:noFill/>
          <a:ln w="19050">
            <a:solidFill>
              <a:srgbClr val="FFCC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方程</a:t>
            </a: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1008063" y="3151188"/>
            <a:ext cx="1692275" cy="476250"/>
          </a:xfrm>
          <a:prstGeom prst="rect">
            <a:avLst/>
          </a:prstGeom>
          <a:noFill/>
          <a:ln w="19050">
            <a:solidFill>
              <a:srgbClr val="3366FF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激励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方程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86313" y="3500438"/>
            <a:ext cx="1214437" cy="1571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000875" y="3571875"/>
            <a:ext cx="1214438" cy="1571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2777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/>
      <p:bldP spid="518148" grpId="0"/>
      <p:bldP spid="518149" grpId="0" animBg="1" autoUpdateAnimBg="0"/>
      <p:bldP spid="518150" grpId="0" animBg="1"/>
      <p:bldP spid="518151" grpId="0" animBg="1"/>
      <p:bldP spid="518152" grpId="0" animBg="1"/>
      <p:bldP spid="518153" grpId="0"/>
      <p:bldP spid="518154" grpId="0"/>
      <p:bldP spid="518155" grpId="0" animBg="1"/>
      <p:bldP spid="518156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57375"/>
            <a:ext cx="186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286125"/>
            <a:ext cx="186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矩形 18"/>
          <p:cNvSpPr>
            <a:spLocks noChangeArrowheads="1"/>
          </p:cNvSpPr>
          <p:nvPr/>
        </p:nvSpPr>
        <p:spPr bwMode="auto">
          <a:xfrm>
            <a:off x="2286000" y="1928813"/>
            <a:ext cx="4794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1" name="矩形 19"/>
          <p:cNvSpPr>
            <a:spLocks noChangeArrowheads="1"/>
          </p:cNvSpPr>
          <p:nvPr/>
        </p:nvSpPr>
        <p:spPr bwMode="auto">
          <a:xfrm>
            <a:off x="2357438" y="3357563"/>
            <a:ext cx="4794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Q2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2" name="矩形 22"/>
          <p:cNvSpPr>
            <a:spLocks noChangeArrowheads="1"/>
          </p:cNvSpPr>
          <p:nvPr/>
        </p:nvSpPr>
        <p:spPr bwMode="auto">
          <a:xfrm>
            <a:off x="869950" y="3416300"/>
            <a:ext cx="4159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J2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3" name="矩形 23"/>
          <p:cNvSpPr>
            <a:spLocks noChangeArrowheads="1"/>
          </p:cNvSpPr>
          <p:nvPr/>
        </p:nvSpPr>
        <p:spPr bwMode="auto">
          <a:xfrm>
            <a:off x="857250" y="1928813"/>
            <a:ext cx="415925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" name="Group 4"/>
          <p:cNvGraphicFramePr>
            <a:graphicFrameLocks noGrp="1"/>
          </p:cNvGraphicFramePr>
          <p:nvPr/>
        </p:nvGraphicFramePr>
        <p:xfrm>
          <a:off x="4214813" y="1839913"/>
          <a:ext cx="3455987" cy="4232275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="" xmlns:a16="http://schemas.microsoft.com/office/drawing/2014/main" val="4210642419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567255254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1992253396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190796475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3527731081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2613490733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4752917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21893702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74547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3916190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6688346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73733690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8555536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9518483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9930642"/>
                  </a:ext>
                </a:extLst>
              </a:tr>
            </a:tbl>
          </a:graphicData>
        </a:graphic>
      </p:graphicFrame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357688" y="1357313"/>
            <a:ext cx="2744787" cy="1000125"/>
            <a:chOff x="2971" y="844"/>
            <a:chExt cx="1729" cy="630"/>
          </a:xfrm>
        </p:grpSpPr>
        <p:sp>
          <p:nvSpPr>
            <p:cNvPr id="23639" name="Rectangle 87"/>
            <p:cNvSpPr>
              <a:spLocks noChangeArrowheads="1"/>
            </p:cNvSpPr>
            <p:nvPr/>
          </p:nvSpPr>
          <p:spPr bwMode="auto">
            <a:xfrm>
              <a:off x="3106" y="844"/>
              <a:ext cx="1485" cy="306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23640" name="Rectangle 88"/>
            <p:cNvSpPr>
              <a:spLocks noChangeArrowheads="1"/>
            </p:cNvSpPr>
            <p:nvPr/>
          </p:nvSpPr>
          <p:spPr bwMode="auto">
            <a:xfrm>
              <a:off x="4066" y="987"/>
              <a:ext cx="314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3554" name="Object 89"/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p:oleObj spid="_x0000_s775170" name="公式" r:id="rId4" imgW="215806" imgH="228501" progId="Equation.3">
                <p:embed/>
              </p:oleObj>
            </a:graphicData>
          </a:graphic>
        </p:graphicFrame>
        <p:graphicFrame>
          <p:nvGraphicFramePr>
            <p:cNvPr id="23555" name="Object 90"/>
            <p:cNvGraphicFramePr>
              <a:graphicFrameLocks noChangeAspect="1"/>
            </p:cNvGraphicFramePr>
            <p:nvPr/>
          </p:nvGraphicFramePr>
          <p:xfrm>
            <a:off x="3243" y="1170"/>
            <a:ext cx="267" cy="297"/>
          </p:xfrm>
          <a:graphic>
            <a:graphicData uri="http://schemas.openxmlformats.org/presentationml/2006/ole">
              <p:oleObj spid="_x0000_s775171" name="公式" r:id="rId5" imgW="215806" imgH="228501" progId="Equation.3">
                <p:embed/>
              </p:oleObj>
            </a:graphicData>
          </a:graphic>
        </p:graphicFrame>
        <p:graphicFrame>
          <p:nvGraphicFramePr>
            <p:cNvPr id="23556" name="Object 91"/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p:oleObj spid="_x0000_s775172" name="公式" r:id="rId6" imgW="304668" imgH="228501" progId="Equation.3">
                <p:embed/>
              </p:oleObj>
            </a:graphicData>
          </a:graphic>
        </p:graphicFrame>
        <p:graphicFrame>
          <p:nvGraphicFramePr>
            <p:cNvPr id="23557" name="Object 92"/>
            <p:cNvGraphicFramePr>
              <a:graphicFrameLocks noChangeAspect="1"/>
            </p:cNvGraphicFramePr>
            <p:nvPr/>
          </p:nvGraphicFramePr>
          <p:xfrm>
            <a:off x="4332" y="1170"/>
            <a:ext cx="368" cy="304"/>
          </p:xfrm>
          <a:graphic>
            <a:graphicData uri="http://schemas.openxmlformats.org/presentationml/2006/ole">
              <p:oleObj spid="_x0000_s775173" name="公式" r:id="rId7" imgW="304668" imgH="228501" progId="Equation.3">
                <p:embed/>
              </p:oleObj>
            </a:graphicData>
          </a:graphic>
        </p:graphicFrame>
      </p:grpSp>
      <p:sp>
        <p:nvSpPr>
          <p:cNvPr id="23637" name="矩形 18"/>
          <p:cNvSpPr>
            <a:spLocks noChangeArrowheads="1"/>
          </p:cNvSpPr>
          <p:nvPr/>
        </p:nvSpPr>
        <p:spPr bwMode="auto">
          <a:xfrm>
            <a:off x="2486025" y="2844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38" name="矩形 19"/>
          <p:cNvSpPr>
            <a:spLocks noChangeArrowheads="1"/>
          </p:cNvSpPr>
          <p:nvPr/>
        </p:nvSpPr>
        <p:spPr bwMode="auto">
          <a:xfrm>
            <a:off x="2500313" y="428625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0293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矩形 16"/>
          <p:cNvSpPr>
            <a:spLocks noChangeArrowheads="1"/>
          </p:cNvSpPr>
          <p:nvPr/>
        </p:nvSpPr>
        <p:spPr bwMode="auto">
          <a:xfrm>
            <a:off x="428596" y="4084623"/>
            <a:ext cx="8429625" cy="9286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170" name="AutoShape 2"/>
          <p:cNvSpPr>
            <a:spLocks noChangeArrowheads="1"/>
          </p:cNvSpPr>
          <p:nvPr/>
        </p:nvSpPr>
        <p:spPr bwMode="auto">
          <a:xfrm>
            <a:off x="1587471" y="1970073"/>
            <a:ext cx="1304925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9171" name="Object 3"/>
          <p:cNvGraphicFramePr>
            <a:graphicFrameLocks noChangeAspect="1"/>
          </p:cNvGraphicFramePr>
          <p:nvPr/>
        </p:nvGraphicFramePr>
        <p:xfrm>
          <a:off x="506384" y="4190986"/>
          <a:ext cx="3492500" cy="587375"/>
        </p:xfrm>
        <a:graphic>
          <a:graphicData uri="http://schemas.openxmlformats.org/presentationml/2006/ole">
            <p:oleObj spid="_x0000_s776194" name="Equation" r:id="rId5" imgW="1586811" imgH="266584" progId="Equation.DSMT4">
              <p:embed/>
            </p:oleObj>
          </a:graphicData>
        </a:graphic>
      </p:graphicFrame>
      <p:graphicFrame>
        <p:nvGraphicFramePr>
          <p:cNvPr id="519172" name="Object 4"/>
          <p:cNvGraphicFramePr>
            <a:graphicFrameLocks noChangeAspect="1"/>
          </p:cNvGraphicFramePr>
          <p:nvPr/>
        </p:nvGraphicFramePr>
        <p:xfrm>
          <a:off x="4502121" y="5102211"/>
          <a:ext cx="3313113" cy="539750"/>
        </p:xfrm>
        <a:graphic>
          <a:graphicData uri="http://schemas.openxmlformats.org/presentationml/2006/ole">
            <p:oleObj spid="_x0000_s776195" name="Equation" r:id="rId6" imgW="1282700" imgH="241300" progId="Equation.DSMT4">
              <p:embed/>
            </p:oleObj>
          </a:graphicData>
        </a:graphic>
      </p:graphicFrame>
      <p:graphicFrame>
        <p:nvGraphicFramePr>
          <p:cNvPr id="519173" name="Object 5"/>
          <p:cNvGraphicFramePr>
            <a:graphicFrameLocks noChangeAspect="1"/>
          </p:cNvGraphicFramePr>
          <p:nvPr/>
        </p:nvGraphicFramePr>
        <p:xfrm>
          <a:off x="866746" y="2763823"/>
          <a:ext cx="2627313" cy="573088"/>
        </p:xfrm>
        <a:graphic>
          <a:graphicData uri="http://schemas.openxmlformats.org/presentationml/2006/ole">
            <p:oleObj spid="_x0000_s776196" name="Equation" r:id="rId7" imgW="1117600" imgH="241300" progId="Equation.DSMT4">
              <p:embed/>
            </p:oleObj>
          </a:graphicData>
        </a:graphic>
      </p:graphicFrame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4719609" y="1393811"/>
            <a:ext cx="2916237" cy="538162"/>
          </a:xfrm>
          <a:prstGeom prst="rect">
            <a:avLst/>
          </a:prstGeom>
          <a:noFill/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=K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=X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Q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443009" y="1357298"/>
            <a:ext cx="1443037" cy="538163"/>
          </a:xfrm>
          <a:prstGeom prst="rect">
            <a:avLst/>
          </a:prstGeom>
          <a:noFill/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=K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</a:p>
        </p:txBody>
      </p:sp>
      <p:sp>
        <p:nvSpPr>
          <p:cNvPr id="519176" name="AutoShape 8"/>
          <p:cNvSpPr>
            <a:spLocks noChangeArrowheads="1"/>
          </p:cNvSpPr>
          <p:nvPr/>
        </p:nvSpPr>
        <p:spPr bwMode="auto">
          <a:xfrm>
            <a:off x="1587471" y="3419461"/>
            <a:ext cx="1304925" cy="6746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177" name="AutoShape 9"/>
          <p:cNvSpPr>
            <a:spLocks noChangeArrowheads="1"/>
          </p:cNvSpPr>
          <p:nvPr/>
        </p:nvSpPr>
        <p:spPr bwMode="auto">
          <a:xfrm>
            <a:off x="5438746" y="2004998"/>
            <a:ext cx="1304925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0093"/>
          </a:solidFill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9178" name="Object 10"/>
          <p:cNvGraphicFramePr>
            <a:graphicFrameLocks noChangeAspect="1"/>
          </p:cNvGraphicFramePr>
          <p:nvPr/>
        </p:nvGraphicFramePr>
        <p:xfrm>
          <a:off x="4933921" y="2725723"/>
          <a:ext cx="2446338" cy="533400"/>
        </p:xfrm>
        <a:graphic>
          <a:graphicData uri="http://schemas.openxmlformats.org/presentationml/2006/ole">
            <p:oleObj spid="_x0000_s776197" name="Equation" r:id="rId8" imgW="1117600" imgH="241300" progId="Equation.DSMT4">
              <p:embed/>
            </p:oleObj>
          </a:graphicData>
        </a:graphic>
      </p:graphicFrame>
      <p:sp>
        <p:nvSpPr>
          <p:cNvPr id="519179" name="AutoShape 11"/>
          <p:cNvSpPr>
            <a:spLocks noChangeArrowheads="1"/>
          </p:cNvSpPr>
          <p:nvPr/>
        </p:nvSpPr>
        <p:spPr bwMode="auto">
          <a:xfrm>
            <a:off x="5475259" y="3419461"/>
            <a:ext cx="1304925" cy="6746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0093"/>
          </a:solidFill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180" name="Rectangle 12"/>
          <p:cNvSpPr>
            <a:spLocks noChangeArrowheads="1"/>
          </p:cNvSpPr>
          <p:nvPr/>
        </p:nvSpPr>
        <p:spPr bwMode="auto">
          <a:xfrm>
            <a:off x="714348" y="142852"/>
            <a:ext cx="7091363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将激励方程代入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触发器的特性方程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得状态方程</a:t>
            </a:r>
          </a:p>
        </p:txBody>
      </p:sp>
      <p:graphicFrame>
        <p:nvGraphicFramePr>
          <p:cNvPr id="519181" name="Object 13"/>
          <p:cNvGraphicFramePr>
            <a:graphicFrameLocks noChangeAspect="1"/>
          </p:cNvGraphicFramePr>
          <p:nvPr/>
        </p:nvGraphicFramePr>
        <p:xfrm>
          <a:off x="4646584" y="4094148"/>
          <a:ext cx="3995737" cy="542925"/>
        </p:xfrm>
        <a:graphic>
          <a:graphicData uri="http://schemas.openxmlformats.org/presentationml/2006/ole">
            <p:oleObj spid="_x0000_s776198" name="Equation" r:id="rId9" imgW="2057400" imgH="266700" progId="Equation.DSMT4">
              <p:embed/>
            </p:oleObj>
          </a:graphicData>
        </a:graphic>
      </p:graphicFrame>
      <p:sp>
        <p:nvSpPr>
          <p:cNvPr id="519182" name="Rectangle 14"/>
          <p:cNvSpPr>
            <a:spLocks noChangeArrowheads="1"/>
          </p:cNvSpPr>
          <p:nvPr/>
        </p:nvSpPr>
        <p:spPr bwMode="auto">
          <a:xfrm>
            <a:off x="2557434" y="5102211"/>
            <a:ext cx="1428750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整理得：</a:t>
            </a:r>
          </a:p>
        </p:txBody>
      </p:sp>
      <p:sp>
        <p:nvSpPr>
          <p:cNvPr id="519183" name="Rectangle 15"/>
          <p:cNvSpPr>
            <a:spLocks noChangeArrowheads="1"/>
          </p:cNvSpPr>
          <p:nvPr/>
        </p:nvSpPr>
        <p:spPr bwMode="auto">
          <a:xfrm>
            <a:off x="3746471" y="1377936"/>
            <a:ext cx="676275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FF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9184" name="Rectangle 16"/>
          <p:cNvSpPr>
            <a:spLocks noChangeArrowheads="1"/>
          </p:cNvSpPr>
          <p:nvPr/>
        </p:nvSpPr>
        <p:spPr bwMode="auto">
          <a:xfrm>
            <a:off x="469871" y="1449373"/>
            <a:ext cx="676275" cy="476250"/>
          </a:xfrm>
          <a:prstGeom prst="rect">
            <a:avLst/>
          </a:prstGeom>
          <a:noFill/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FF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5466452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51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nimBg="1"/>
      <p:bldP spid="519174" grpId="0" animBg="1"/>
      <p:bldP spid="519175" grpId="0" animBg="1"/>
      <p:bldP spid="519176" grpId="0" animBg="1"/>
      <p:bldP spid="519177" grpId="0" animBg="1"/>
      <p:bldP spid="519179" grpId="0" animBg="1"/>
      <p:bldP spid="519180" grpId="0" animBg="1"/>
      <p:bldP spid="519182" grpId="0" animBg="1"/>
      <p:bldP spid="519183" grpId="0" animBg="1"/>
      <p:bldP spid="5191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ChangeArrowheads="1"/>
          </p:cNvSpPr>
          <p:nvPr/>
        </p:nvSpPr>
        <p:spPr bwMode="auto">
          <a:xfrm>
            <a:off x="500034" y="142852"/>
            <a:ext cx="7812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列出其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状态转换表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，画出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状态转换图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波形图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2938" y="1214438"/>
            <a:ext cx="7056437" cy="544512"/>
            <a:chOff x="904" y="1274"/>
            <a:chExt cx="4380" cy="343"/>
          </a:xfrm>
        </p:grpSpPr>
        <p:graphicFrame>
          <p:nvGraphicFramePr>
            <p:cNvPr id="25608" name="Object 4"/>
            <p:cNvGraphicFramePr>
              <a:graphicFrameLocks noChangeAspect="1"/>
            </p:cNvGraphicFramePr>
            <p:nvPr/>
          </p:nvGraphicFramePr>
          <p:xfrm>
            <a:off x="904" y="1276"/>
            <a:ext cx="803" cy="338"/>
          </p:xfrm>
          <a:graphic>
            <a:graphicData uri="http://schemas.openxmlformats.org/presentationml/2006/ole">
              <p:oleObj spid="_x0000_s777218" name="Equation" r:id="rId4" imgW="634449" imgH="266469" progId="Equation.DSMT4">
                <p:embed/>
              </p:oleObj>
            </a:graphicData>
          </a:graphic>
        </p:graphicFrame>
        <p:graphicFrame>
          <p:nvGraphicFramePr>
            <p:cNvPr id="25609" name="Object 5"/>
            <p:cNvGraphicFramePr>
              <a:graphicFrameLocks noChangeAspect="1"/>
            </p:cNvGraphicFramePr>
            <p:nvPr/>
          </p:nvGraphicFramePr>
          <p:xfrm>
            <a:off x="1996" y="1274"/>
            <a:ext cx="1789" cy="343"/>
          </p:xfrm>
          <a:graphic>
            <a:graphicData uri="http://schemas.openxmlformats.org/presentationml/2006/ole">
              <p:oleObj spid="_x0000_s777219" name="Equation" r:id="rId5" imgW="1257300" imgH="241300" progId="Equation.DSMT4">
                <p:embed/>
              </p:oleObj>
            </a:graphicData>
          </a:graphic>
        </p:graphicFrame>
        <p:sp>
          <p:nvSpPr>
            <p:cNvPr id="25720" name="Rectangle 6"/>
            <p:cNvSpPr>
              <a:spLocks noChangeArrowheads="1"/>
            </p:cNvSpPr>
            <p:nvPr/>
          </p:nvSpPr>
          <p:spPr bwMode="auto">
            <a:xfrm>
              <a:off x="4348" y="1301"/>
              <a:ext cx="936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Y=Q</a:t>
              </a:r>
              <a:r>
                <a:rPr kumimoji="0" lang="en-US" altLang="zh-CN" sz="2400" b="1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4313" y="2000250"/>
            <a:ext cx="5470525" cy="3606800"/>
            <a:chOff x="839" y="1661"/>
            <a:chExt cx="3446" cy="2272"/>
          </a:xfrm>
        </p:grpSpPr>
        <p:sp>
          <p:nvSpPr>
            <p:cNvPr id="25692" name="Rectangle 8"/>
            <p:cNvSpPr>
              <a:spLocks noChangeArrowheads="1"/>
            </p:cNvSpPr>
            <p:nvPr/>
          </p:nvSpPr>
          <p:spPr bwMode="auto">
            <a:xfrm>
              <a:off x="867" y="1949"/>
              <a:ext cx="3402" cy="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5606" name="Object 9"/>
            <p:cNvGraphicFramePr>
              <a:graphicFrameLocks noChangeAspect="1"/>
            </p:cNvGraphicFramePr>
            <p:nvPr/>
          </p:nvGraphicFramePr>
          <p:xfrm>
            <a:off x="987" y="2102"/>
            <a:ext cx="578" cy="344"/>
          </p:xfrm>
          <a:graphic>
            <a:graphicData uri="http://schemas.openxmlformats.org/presentationml/2006/ole">
              <p:oleObj spid="_x0000_s777220" name="Equation" r:id="rId6" imgW="406224" imgH="228501" progId="Equation.DSMT4">
                <p:embed/>
              </p:oleObj>
            </a:graphicData>
          </a:graphic>
        </p:graphicFrame>
        <p:graphicFrame>
          <p:nvGraphicFramePr>
            <p:cNvPr id="25607" name="Object 10"/>
            <p:cNvGraphicFramePr>
              <a:graphicFrameLocks noChangeAspect="1"/>
            </p:cNvGraphicFramePr>
            <p:nvPr/>
          </p:nvGraphicFramePr>
          <p:xfrm>
            <a:off x="2299" y="2014"/>
            <a:ext cx="1035" cy="304"/>
          </p:xfrm>
          <a:graphic>
            <a:graphicData uri="http://schemas.openxmlformats.org/presentationml/2006/ole">
              <p:oleObj spid="_x0000_s777221" name="Equation" r:id="rId7" imgW="812447" imgH="228501" progId="Equation.3">
                <p:embed/>
              </p:oleObj>
            </a:graphicData>
          </a:graphic>
        </p:graphicFrame>
        <p:sp>
          <p:nvSpPr>
            <p:cNvPr id="25693" name="Rectangle 11"/>
            <p:cNvSpPr>
              <a:spLocks noChangeArrowheads="1"/>
            </p:cNvSpPr>
            <p:nvPr/>
          </p:nvSpPr>
          <p:spPr bwMode="auto">
            <a:xfrm>
              <a:off x="853" y="3501"/>
              <a:ext cx="99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25694" name="Rectangle 12"/>
            <p:cNvSpPr>
              <a:spLocks noChangeArrowheads="1"/>
            </p:cNvSpPr>
            <p:nvPr/>
          </p:nvSpPr>
          <p:spPr bwMode="auto">
            <a:xfrm>
              <a:off x="853" y="3197"/>
              <a:ext cx="99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</a:t>
              </a:r>
            </a:p>
          </p:txBody>
        </p:sp>
        <p:sp>
          <p:nvSpPr>
            <p:cNvPr id="25695" name="Rectangle 13"/>
            <p:cNvSpPr>
              <a:spLocks noChangeArrowheads="1"/>
            </p:cNvSpPr>
            <p:nvPr/>
          </p:nvSpPr>
          <p:spPr bwMode="auto">
            <a:xfrm>
              <a:off x="853" y="2893"/>
              <a:ext cx="99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</a:t>
              </a:r>
            </a:p>
          </p:txBody>
        </p:sp>
        <p:sp>
          <p:nvSpPr>
            <p:cNvPr id="25696" name="Rectangle 14"/>
            <p:cNvSpPr>
              <a:spLocks noChangeArrowheads="1"/>
            </p:cNvSpPr>
            <p:nvPr/>
          </p:nvSpPr>
          <p:spPr bwMode="auto">
            <a:xfrm>
              <a:off x="853" y="2589"/>
              <a:ext cx="99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</a:t>
              </a:r>
            </a:p>
          </p:txBody>
        </p:sp>
        <p:sp>
          <p:nvSpPr>
            <p:cNvPr id="25697" name="Rectangle 15"/>
            <p:cNvSpPr>
              <a:spLocks noChangeArrowheads="1"/>
            </p:cNvSpPr>
            <p:nvPr/>
          </p:nvSpPr>
          <p:spPr bwMode="auto">
            <a:xfrm>
              <a:off x="3109" y="2261"/>
              <a:ext cx="11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X=1</a:t>
              </a:r>
            </a:p>
          </p:txBody>
        </p:sp>
        <p:sp>
          <p:nvSpPr>
            <p:cNvPr id="25698" name="Rectangle 16"/>
            <p:cNvSpPr>
              <a:spLocks noChangeArrowheads="1"/>
            </p:cNvSpPr>
            <p:nvPr/>
          </p:nvSpPr>
          <p:spPr bwMode="auto">
            <a:xfrm>
              <a:off x="1846" y="2285"/>
              <a:ext cx="120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X=0</a:t>
              </a:r>
            </a:p>
          </p:txBody>
        </p:sp>
        <p:sp>
          <p:nvSpPr>
            <p:cNvPr id="25699" name="Line 17"/>
            <p:cNvSpPr>
              <a:spLocks noChangeShapeType="1"/>
            </p:cNvSpPr>
            <p:nvPr/>
          </p:nvSpPr>
          <p:spPr bwMode="auto">
            <a:xfrm>
              <a:off x="839" y="1925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0" name="Line 18"/>
            <p:cNvSpPr>
              <a:spLocks noChangeShapeType="1"/>
            </p:cNvSpPr>
            <p:nvPr/>
          </p:nvSpPr>
          <p:spPr bwMode="auto">
            <a:xfrm>
              <a:off x="853" y="3805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1" name="Line 19"/>
            <p:cNvSpPr>
              <a:spLocks noChangeShapeType="1"/>
            </p:cNvSpPr>
            <p:nvPr/>
          </p:nvSpPr>
          <p:spPr bwMode="auto">
            <a:xfrm>
              <a:off x="853" y="1949"/>
              <a:ext cx="0" cy="64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2" name="Line 20"/>
            <p:cNvSpPr>
              <a:spLocks noChangeShapeType="1"/>
            </p:cNvSpPr>
            <p:nvPr/>
          </p:nvSpPr>
          <p:spPr bwMode="auto">
            <a:xfrm>
              <a:off x="4227" y="1949"/>
              <a:ext cx="0" cy="185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3" name="Line 21"/>
            <p:cNvSpPr>
              <a:spLocks noChangeShapeType="1"/>
            </p:cNvSpPr>
            <p:nvPr/>
          </p:nvSpPr>
          <p:spPr bwMode="auto">
            <a:xfrm>
              <a:off x="853" y="2589"/>
              <a:ext cx="33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4" name="Line 22"/>
            <p:cNvSpPr>
              <a:spLocks noChangeShapeType="1"/>
            </p:cNvSpPr>
            <p:nvPr/>
          </p:nvSpPr>
          <p:spPr bwMode="auto">
            <a:xfrm>
              <a:off x="853" y="2589"/>
              <a:ext cx="0" cy="121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5" name="Line 23"/>
            <p:cNvSpPr>
              <a:spLocks noChangeShapeType="1"/>
            </p:cNvSpPr>
            <p:nvPr/>
          </p:nvSpPr>
          <p:spPr bwMode="auto">
            <a:xfrm>
              <a:off x="1846" y="1949"/>
              <a:ext cx="0" cy="185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6" name="Line 24"/>
            <p:cNvSpPr>
              <a:spLocks noChangeShapeType="1"/>
            </p:cNvSpPr>
            <p:nvPr/>
          </p:nvSpPr>
          <p:spPr bwMode="auto">
            <a:xfrm>
              <a:off x="3051" y="2285"/>
              <a:ext cx="0" cy="15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7" name="Line 25"/>
            <p:cNvSpPr>
              <a:spLocks noChangeShapeType="1"/>
            </p:cNvSpPr>
            <p:nvPr/>
          </p:nvSpPr>
          <p:spPr bwMode="auto">
            <a:xfrm>
              <a:off x="1846" y="2285"/>
              <a:ext cx="238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8" name="Line 26"/>
            <p:cNvSpPr>
              <a:spLocks noChangeShapeType="1"/>
            </p:cNvSpPr>
            <p:nvPr/>
          </p:nvSpPr>
          <p:spPr bwMode="auto">
            <a:xfrm>
              <a:off x="853" y="2893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09" name="Line 27"/>
            <p:cNvSpPr>
              <a:spLocks noChangeShapeType="1"/>
            </p:cNvSpPr>
            <p:nvPr/>
          </p:nvSpPr>
          <p:spPr bwMode="auto">
            <a:xfrm>
              <a:off x="853" y="3197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10" name="Line 28"/>
            <p:cNvSpPr>
              <a:spLocks noChangeShapeType="1"/>
            </p:cNvSpPr>
            <p:nvPr/>
          </p:nvSpPr>
          <p:spPr bwMode="auto">
            <a:xfrm>
              <a:off x="853" y="3501"/>
              <a:ext cx="337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11" name="Rectangle 29"/>
            <p:cNvSpPr>
              <a:spLocks noChangeArrowheads="1"/>
            </p:cNvSpPr>
            <p:nvPr/>
          </p:nvSpPr>
          <p:spPr bwMode="auto">
            <a:xfrm>
              <a:off x="1538" y="1661"/>
              <a:ext cx="18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状态转换表</a:t>
              </a:r>
            </a:p>
          </p:txBody>
        </p:sp>
        <p:sp>
          <p:nvSpPr>
            <p:cNvPr id="25712" name="Rectangle 30"/>
            <p:cNvSpPr>
              <a:spLocks noChangeArrowheads="1"/>
            </p:cNvSpPr>
            <p:nvPr/>
          </p:nvSpPr>
          <p:spPr bwMode="auto">
            <a:xfrm>
              <a:off x="3107" y="3530"/>
              <a:ext cx="11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 / 1</a:t>
              </a:r>
            </a:p>
          </p:txBody>
        </p:sp>
        <p:sp>
          <p:nvSpPr>
            <p:cNvPr id="25713" name="Rectangle 31"/>
            <p:cNvSpPr>
              <a:spLocks noChangeArrowheads="1"/>
            </p:cNvSpPr>
            <p:nvPr/>
          </p:nvSpPr>
          <p:spPr bwMode="auto">
            <a:xfrm>
              <a:off x="1927" y="3566"/>
              <a:ext cx="120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 / 1</a:t>
              </a:r>
            </a:p>
          </p:txBody>
        </p:sp>
        <p:sp>
          <p:nvSpPr>
            <p:cNvPr id="25714" name="Rectangle 32"/>
            <p:cNvSpPr>
              <a:spLocks noChangeArrowheads="1"/>
            </p:cNvSpPr>
            <p:nvPr/>
          </p:nvSpPr>
          <p:spPr bwMode="auto">
            <a:xfrm>
              <a:off x="3107" y="3226"/>
              <a:ext cx="11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 / 0</a:t>
              </a:r>
            </a:p>
          </p:txBody>
        </p:sp>
        <p:sp>
          <p:nvSpPr>
            <p:cNvPr id="25715" name="Rectangle 33"/>
            <p:cNvSpPr>
              <a:spLocks noChangeArrowheads="1"/>
            </p:cNvSpPr>
            <p:nvPr/>
          </p:nvSpPr>
          <p:spPr bwMode="auto">
            <a:xfrm>
              <a:off x="1927" y="3262"/>
              <a:ext cx="120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 / 0</a:t>
              </a:r>
            </a:p>
          </p:txBody>
        </p:sp>
        <p:sp>
          <p:nvSpPr>
            <p:cNvPr id="25716" name="Rectangle 34"/>
            <p:cNvSpPr>
              <a:spLocks noChangeArrowheads="1"/>
            </p:cNvSpPr>
            <p:nvPr/>
          </p:nvSpPr>
          <p:spPr bwMode="auto">
            <a:xfrm>
              <a:off x="3107" y="2922"/>
              <a:ext cx="11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0 / 0</a:t>
              </a:r>
            </a:p>
          </p:txBody>
        </p:sp>
        <p:sp>
          <p:nvSpPr>
            <p:cNvPr id="25717" name="Rectangle 35"/>
            <p:cNvSpPr>
              <a:spLocks noChangeArrowheads="1"/>
            </p:cNvSpPr>
            <p:nvPr/>
          </p:nvSpPr>
          <p:spPr bwMode="auto">
            <a:xfrm>
              <a:off x="1927" y="2958"/>
              <a:ext cx="120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0 / 0</a:t>
              </a:r>
            </a:p>
          </p:txBody>
        </p:sp>
        <p:sp>
          <p:nvSpPr>
            <p:cNvPr id="25718" name="Rectangle 36"/>
            <p:cNvSpPr>
              <a:spLocks noChangeArrowheads="1"/>
            </p:cNvSpPr>
            <p:nvPr/>
          </p:nvSpPr>
          <p:spPr bwMode="auto">
            <a:xfrm>
              <a:off x="3107" y="2618"/>
              <a:ext cx="11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1 / 0</a:t>
              </a:r>
            </a:p>
          </p:txBody>
        </p:sp>
        <p:sp>
          <p:nvSpPr>
            <p:cNvPr id="25719" name="Rectangle 37"/>
            <p:cNvSpPr>
              <a:spLocks noChangeArrowheads="1"/>
            </p:cNvSpPr>
            <p:nvPr/>
          </p:nvSpPr>
          <p:spPr bwMode="auto">
            <a:xfrm>
              <a:off x="1927" y="2654"/>
              <a:ext cx="120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1 / 0</a:t>
              </a:r>
            </a:p>
          </p:txBody>
        </p:sp>
      </p:grpSp>
      <p:cxnSp>
        <p:nvCxnSpPr>
          <p:cNvPr id="25613" name="直接连接符 37"/>
          <p:cNvCxnSpPr>
            <a:cxnSpLocks noChangeShapeType="1"/>
          </p:cNvCxnSpPr>
          <p:nvPr/>
        </p:nvCxnSpPr>
        <p:spPr bwMode="auto">
          <a:xfrm rot="16200000" flipH="1">
            <a:off x="311150" y="3935413"/>
            <a:ext cx="3000375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直接连接符 38"/>
          <p:cNvCxnSpPr>
            <a:cxnSpLocks noChangeShapeType="1"/>
          </p:cNvCxnSpPr>
          <p:nvPr/>
        </p:nvCxnSpPr>
        <p:spPr bwMode="auto">
          <a:xfrm rot="-5400000" flipH="1" flipV="1">
            <a:off x="3690938" y="1111250"/>
            <a:ext cx="22225" cy="3781425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直接连接符 39"/>
          <p:cNvCxnSpPr>
            <a:cxnSpLocks noChangeShapeType="1"/>
          </p:cNvCxnSpPr>
          <p:nvPr/>
        </p:nvCxnSpPr>
        <p:spPr bwMode="auto">
          <a:xfrm rot="5400000">
            <a:off x="4102100" y="3930650"/>
            <a:ext cx="3000375" cy="9525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882775" y="3506788"/>
            <a:ext cx="3714750" cy="18573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2" name="Group 4"/>
          <p:cNvGraphicFramePr>
            <a:graphicFrameLocks noGrp="1"/>
          </p:cNvGraphicFramePr>
          <p:nvPr/>
        </p:nvGraphicFramePr>
        <p:xfrm>
          <a:off x="5759450" y="2625725"/>
          <a:ext cx="3455988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124929983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998574697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3204262089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4156487222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3276895184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1319154127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11472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0019826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3921023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74941104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639826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4821858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89268695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8460878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89590310"/>
                  </a:ext>
                </a:extLst>
              </a:tr>
            </a:tbl>
          </a:graphicData>
        </a:graphic>
      </p:graphicFrame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5902325" y="2143125"/>
            <a:ext cx="2744788" cy="1000125"/>
            <a:chOff x="2971" y="844"/>
            <a:chExt cx="1729" cy="630"/>
          </a:xfrm>
        </p:grpSpPr>
        <p:sp>
          <p:nvSpPr>
            <p:cNvPr id="25690" name="Rectangle 87"/>
            <p:cNvSpPr>
              <a:spLocks noChangeArrowheads="1"/>
            </p:cNvSpPr>
            <p:nvPr/>
          </p:nvSpPr>
          <p:spPr bwMode="auto">
            <a:xfrm>
              <a:off x="3106" y="844"/>
              <a:ext cx="1485" cy="306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25691" name="Rectangle 88"/>
            <p:cNvSpPr>
              <a:spLocks noChangeArrowheads="1"/>
            </p:cNvSpPr>
            <p:nvPr/>
          </p:nvSpPr>
          <p:spPr bwMode="auto">
            <a:xfrm>
              <a:off x="4066" y="987"/>
              <a:ext cx="314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5602" name="Object 89"/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p:oleObj spid="_x0000_s777222" name="公式" r:id="rId8" imgW="215806" imgH="228501" progId="Equation.3">
                <p:embed/>
              </p:oleObj>
            </a:graphicData>
          </a:graphic>
        </p:graphicFrame>
        <p:graphicFrame>
          <p:nvGraphicFramePr>
            <p:cNvPr id="25603" name="Object 90"/>
            <p:cNvGraphicFramePr>
              <a:graphicFrameLocks noChangeAspect="1"/>
            </p:cNvGraphicFramePr>
            <p:nvPr/>
          </p:nvGraphicFramePr>
          <p:xfrm>
            <a:off x="3243" y="1170"/>
            <a:ext cx="267" cy="297"/>
          </p:xfrm>
          <a:graphic>
            <a:graphicData uri="http://schemas.openxmlformats.org/presentationml/2006/ole">
              <p:oleObj spid="_x0000_s777223" name="公式" r:id="rId9" imgW="215806" imgH="228501" progId="Equation.3">
                <p:embed/>
              </p:oleObj>
            </a:graphicData>
          </a:graphic>
        </p:graphicFrame>
        <p:graphicFrame>
          <p:nvGraphicFramePr>
            <p:cNvPr id="25604" name="Object 91"/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p:oleObj spid="_x0000_s777224" name="公式" r:id="rId10" imgW="304668" imgH="228501" progId="Equation.3">
                <p:embed/>
              </p:oleObj>
            </a:graphicData>
          </a:graphic>
        </p:graphicFrame>
        <p:graphicFrame>
          <p:nvGraphicFramePr>
            <p:cNvPr id="25605" name="Object 92"/>
            <p:cNvGraphicFramePr>
              <a:graphicFrameLocks noChangeAspect="1"/>
            </p:cNvGraphicFramePr>
            <p:nvPr/>
          </p:nvGraphicFramePr>
          <p:xfrm>
            <a:off x="4332" y="1170"/>
            <a:ext cx="368" cy="304"/>
          </p:xfrm>
          <a:graphic>
            <a:graphicData uri="http://schemas.openxmlformats.org/presentationml/2006/ole">
              <p:oleObj spid="_x0000_s777225" name="公式" r:id="rId11" imgW="304668" imgH="228501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1368626820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32363" y="1123950"/>
            <a:ext cx="3775075" cy="4122738"/>
            <a:chOff x="3107" y="935"/>
            <a:chExt cx="2378" cy="2597"/>
          </a:xfrm>
        </p:grpSpPr>
        <p:sp>
          <p:nvSpPr>
            <p:cNvPr id="26678" name="Rectangle 3"/>
            <p:cNvSpPr>
              <a:spLocks noChangeArrowheads="1"/>
            </p:cNvSpPr>
            <p:nvPr/>
          </p:nvSpPr>
          <p:spPr bwMode="auto">
            <a:xfrm>
              <a:off x="3861" y="935"/>
              <a:ext cx="96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状态图 </a:t>
              </a:r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3107" y="1316"/>
            <a:ext cx="2378" cy="2205"/>
          </p:xfrm>
          <a:graphic>
            <a:graphicData uri="http://schemas.openxmlformats.org/presentationml/2006/ole">
              <p:oleObj spid="_x0000_s778242" name="Picture2" r:id="rId4" imgW="1552956" imgH="1438656" progId="Word.Picture.8">
                <p:embed/>
              </p:oleObj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3473" y="1794"/>
            <a:ext cx="1795" cy="1738"/>
          </p:xfrm>
          <a:graphic>
            <a:graphicData uri="http://schemas.openxmlformats.org/presentationml/2006/ole">
              <p:oleObj spid="_x0000_s778243" name="Picture2" r:id="rId5" imgW="1171956" imgH="1133856" progId="Word.Picture.8">
                <p:embed/>
              </p:oleObj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1500" y="214314"/>
            <a:ext cx="3781425" cy="4600576"/>
            <a:chOff x="317" y="665"/>
            <a:chExt cx="2382" cy="2898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17" y="1337"/>
              <a:ext cx="2382" cy="2226"/>
              <a:chOff x="317" y="1337"/>
              <a:chExt cx="2382" cy="2226"/>
            </a:xfrm>
          </p:grpSpPr>
          <p:sp>
            <p:nvSpPr>
              <p:cNvPr id="26638" name="Oval 8"/>
              <p:cNvSpPr>
                <a:spLocks noChangeArrowheads="1"/>
              </p:cNvSpPr>
              <p:nvPr/>
            </p:nvSpPr>
            <p:spPr bwMode="auto">
              <a:xfrm>
                <a:off x="516" y="1989"/>
                <a:ext cx="312" cy="312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39" name="Oval 9"/>
              <p:cNvSpPr>
                <a:spLocks noChangeArrowheads="1"/>
              </p:cNvSpPr>
              <p:nvPr/>
            </p:nvSpPr>
            <p:spPr bwMode="auto">
              <a:xfrm>
                <a:off x="516" y="2380"/>
                <a:ext cx="312" cy="312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40" name="Oval 10"/>
              <p:cNvSpPr>
                <a:spLocks noChangeArrowheads="1"/>
              </p:cNvSpPr>
              <p:nvPr/>
            </p:nvSpPr>
            <p:spPr bwMode="auto">
              <a:xfrm>
                <a:off x="516" y="2783"/>
                <a:ext cx="312" cy="312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41" name="Oval 11"/>
              <p:cNvSpPr>
                <a:spLocks noChangeArrowheads="1"/>
              </p:cNvSpPr>
              <p:nvPr/>
            </p:nvSpPr>
            <p:spPr bwMode="auto">
              <a:xfrm>
                <a:off x="516" y="3151"/>
                <a:ext cx="312" cy="312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6626" name="Object 12"/>
              <p:cNvGraphicFramePr>
                <a:graphicFrameLocks noChangeAspect="1"/>
              </p:cNvGraphicFramePr>
              <p:nvPr/>
            </p:nvGraphicFramePr>
            <p:xfrm>
              <a:off x="402" y="1479"/>
              <a:ext cx="626" cy="347"/>
            </p:xfrm>
            <a:graphic>
              <a:graphicData uri="http://schemas.openxmlformats.org/presentationml/2006/ole">
                <p:oleObj spid="_x0000_s778244" name="Equation" r:id="rId6" imgW="406224" imgH="228501" progId="Equation.3">
                  <p:embed/>
                </p:oleObj>
              </a:graphicData>
            </a:graphic>
          </p:graphicFrame>
          <p:graphicFrame>
            <p:nvGraphicFramePr>
              <p:cNvPr id="26627" name="Object 13"/>
              <p:cNvGraphicFramePr>
                <a:graphicFrameLocks noChangeAspect="1"/>
              </p:cNvGraphicFramePr>
              <p:nvPr/>
            </p:nvGraphicFramePr>
            <p:xfrm>
              <a:off x="1281" y="1337"/>
              <a:ext cx="1270" cy="356"/>
            </p:xfrm>
            <a:graphic>
              <a:graphicData uri="http://schemas.openxmlformats.org/presentationml/2006/ole">
                <p:oleObj spid="_x0000_s778245" name="Equation" r:id="rId7" imgW="812447" imgH="228501" progId="Equation.3">
                  <p:embed/>
                </p:oleObj>
              </a:graphicData>
            </a:graphic>
          </p:graphicFrame>
          <p:sp>
            <p:nvSpPr>
              <p:cNvPr id="26642" name="Rectangle 14"/>
              <p:cNvSpPr>
                <a:spLocks noChangeArrowheads="1"/>
              </p:cNvSpPr>
              <p:nvPr/>
            </p:nvSpPr>
            <p:spPr bwMode="auto">
              <a:xfrm>
                <a:off x="1868" y="3128"/>
                <a:ext cx="831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  0 / 1</a:t>
                </a:r>
              </a:p>
            </p:txBody>
          </p:sp>
          <p:sp>
            <p:nvSpPr>
              <p:cNvPr id="26643" name="Rectangle 15"/>
              <p:cNvSpPr>
                <a:spLocks noChangeArrowheads="1"/>
              </p:cNvSpPr>
              <p:nvPr/>
            </p:nvSpPr>
            <p:spPr bwMode="auto">
              <a:xfrm>
                <a:off x="1039" y="3128"/>
                <a:ext cx="829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  0 / 1</a:t>
                </a:r>
              </a:p>
            </p:txBody>
          </p:sp>
          <p:sp>
            <p:nvSpPr>
              <p:cNvPr id="26644" name="Rectangle 16"/>
              <p:cNvSpPr>
                <a:spLocks noChangeArrowheads="1"/>
              </p:cNvSpPr>
              <p:nvPr/>
            </p:nvSpPr>
            <p:spPr bwMode="auto">
              <a:xfrm>
                <a:off x="317" y="3128"/>
                <a:ext cx="722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1  1</a:t>
                </a:r>
              </a:p>
            </p:txBody>
          </p:sp>
          <p:sp>
            <p:nvSpPr>
              <p:cNvPr id="26645" name="Rectangle 17"/>
              <p:cNvSpPr>
                <a:spLocks noChangeArrowheads="1"/>
              </p:cNvSpPr>
              <p:nvPr/>
            </p:nvSpPr>
            <p:spPr bwMode="auto">
              <a:xfrm>
                <a:off x="1868" y="2727"/>
                <a:ext cx="831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  1 / 0</a:t>
                </a:r>
              </a:p>
            </p:txBody>
          </p:sp>
          <p:sp>
            <p:nvSpPr>
              <p:cNvPr id="26646" name="Rectangle 18"/>
              <p:cNvSpPr>
                <a:spLocks noChangeArrowheads="1"/>
              </p:cNvSpPr>
              <p:nvPr/>
            </p:nvSpPr>
            <p:spPr bwMode="auto">
              <a:xfrm>
                <a:off x="1039" y="2727"/>
                <a:ext cx="829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  1 / 0</a:t>
                </a:r>
              </a:p>
            </p:txBody>
          </p:sp>
          <p:sp>
            <p:nvSpPr>
              <p:cNvPr id="26647" name="Rectangle 19"/>
              <p:cNvSpPr>
                <a:spLocks noChangeArrowheads="1"/>
              </p:cNvSpPr>
              <p:nvPr/>
            </p:nvSpPr>
            <p:spPr bwMode="auto">
              <a:xfrm>
                <a:off x="317" y="2727"/>
                <a:ext cx="722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1  0</a:t>
                </a:r>
              </a:p>
            </p:txBody>
          </p:sp>
          <p:sp>
            <p:nvSpPr>
              <p:cNvPr id="26648" name="Rectangle 20"/>
              <p:cNvSpPr>
                <a:spLocks noChangeArrowheads="1"/>
              </p:cNvSpPr>
              <p:nvPr/>
            </p:nvSpPr>
            <p:spPr bwMode="auto">
              <a:xfrm>
                <a:off x="1868" y="2374"/>
                <a:ext cx="831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  0 / 0</a:t>
                </a:r>
              </a:p>
            </p:txBody>
          </p:sp>
          <p:sp>
            <p:nvSpPr>
              <p:cNvPr id="26649" name="Rectangle 21"/>
              <p:cNvSpPr>
                <a:spLocks noChangeArrowheads="1"/>
              </p:cNvSpPr>
              <p:nvPr/>
            </p:nvSpPr>
            <p:spPr bwMode="auto">
              <a:xfrm>
                <a:off x="1039" y="2374"/>
                <a:ext cx="829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  0 / 0</a:t>
                </a:r>
              </a:p>
            </p:txBody>
          </p:sp>
          <p:sp>
            <p:nvSpPr>
              <p:cNvPr id="26650" name="Rectangle 22"/>
              <p:cNvSpPr>
                <a:spLocks noChangeArrowheads="1"/>
              </p:cNvSpPr>
              <p:nvPr/>
            </p:nvSpPr>
            <p:spPr bwMode="auto">
              <a:xfrm>
                <a:off x="317" y="2374"/>
                <a:ext cx="722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0  1</a:t>
                </a:r>
              </a:p>
            </p:txBody>
          </p:sp>
          <p:sp>
            <p:nvSpPr>
              <p:cNvPr id="26651" name="Rectangle 23"/>
              <p:cNvSpPr>
                <a:spLocks noChangeArrowheads="1"/>
              </p:cNvSpPr>
              <p:nvPr/>
            </p:nvSpPr>
            <p:spPr bwMode="auto">
              <a:xfrm>
                <a:off x="1868" y="1985"/>
                <a:ext cx="83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  1 / 0</a:t>
                </a:r>
              </a:p>
            </p:txBody>
          </p:sp>
          <p:sp>
            <p:nvSpPr>
              <p:cNvPr id="26652" name="Rectangle 24"/>
              <p:cNvSpPr>
                <a:spLocks noChangeArrowheads="1"/>
              </p:cNvSpPr>
              <p:nvPr/>
            </p:nvSpPr>
            <p:spPr bwMode="auto">
              <a:xfrm>
                <a:off x="1039" y="1985"/>
                <a:ext cx="829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  1 / 0</a:t>
                </a:r>
              </a:p>
            </p:txBody>
          </p:sp>
          <p:sp>
            <p:nvSpPr>
              <p:cNvPr id="26653" name="Rectangle 25"/>
              <p:cNvSpPr>
                <a:spLocks noChangeArrowheads="1"/>
              </p:cNvSpPr>
              <p:nvPr/>
            </p:nvSpPr>
            <p:spPr bwMode="auto">
              <a:xfrm>
                <a:off x="317" y="1985"/>
                <a:ext cx="722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0  0</a:t>
                </a:r>
              </a:p>
            </p:txBody>
          </p:sp>
          <p:sp>
            <p:nvSpPr>
              <p:cNvPr id="26654" name="Rectangle 26"/>
              <p:cNvSpPr>
                <a:spLocks noChangeArrowheads="1"/>
              </p:cNvSpPr>
              <p:nvPr/>
            </p:nvSpPr>
            <p:spPr bwMode="auto">
              <a:xfrm>
                <a:off x="1868" y="1698"/>
                <a:ext cx="831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X=1</a:t>
                </a:r>
              </a:p>
            </p:txBody>
          </p:sp>
          <p:sp>
            <p:nvSpPr>
              <p:cNvPr id="26655" name="Rectangle 27"/>
              <p:cNvSpPr>
                <a:spLocks noChangeArrowheads="1"/>
              </p:cNvSpPr>
              <p:nvPr/>
            </p:nvSpPr>
            <p:spPr bwMode="auto">
              <a:xfrm>
                <a:off x="1039" y="1698"/>
                <a:ext cx="829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X=0</a:t>
                </a:r>
              </a:p>
            </p:txBody>
          </p:sp>
          <p:sp>
            <p:nvSpPr>
              <p:cNvPr id="26656" name="Rectangle 28"/>
              <p:cNvSpPr>
                <a:spLocks noChangeArrowheads="1"/>
              </p:cNvSpPr>
              <p:nvPr/>
            </p:nvSpPr>
            <p:spPr bwMode="auto">
              <a:xfrm>
                <a:off x="1039" y="1344"/>
                <a:ext cx="1660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GB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6657" name="Rectangle 29"/>
              <p:cNvSpPr>
                <a:spLocks noChangeArrowheads="1"/>
              </p:cNvSpPr>
              <p:nvPr/>
            </p:nvSpPr>
            <p:spPr bwMode="auto">
              <a:xfrm>
                <a:off x="317" y="1344"/>
                <a:ext cx="722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GB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6658" name="Line 30"/>
              <p:cNvSpPr>
                <a:spLocks noChangeShapeType="1"/>
              </p:cNvSpPr>
              <p:nvPr/>
            </p:nvSpPr>
            <p:spPr bwMode="auto">
              <a:xfrm>
                <a:off x="317" y="1344"/>
                <a:ext cx="238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59" name="Line 31"/>
              <p:cNvSpPr>
                <a:spLocks noChangeShapeType="1"/>
              </p:cNvSpPr>
              <p:nvPr/>
            </p:nvSpPr>
            <p:spPr bwMode="auto">
              <a:xfrm>
                <a:off x="317" y="3563"/>
                <a:ext cx="238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0" name="Line 32"/>
              <p:cNvSpPr>
                <a:spLocks noChangeShapeType="1"/>
              </p:cNvSpPr>
              <p:nvPr/>
            </p:nvSpPr>
            <p:spPr bwMode="auto">
              <a:xfrm>
                <a:off x="317" y="1344"/>
                <a:ext cx="0" cy="6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1" name="Line 33"/>
              <p:cNvSpPr>
                <a:spLocks noChangeShapeType="1"/>
              </p:cNvSpPr>
              <p:nvPr/>
            </p:nvSpPr>
            <p:spPr bwMode="auto">
              <a:xfrm>
                <a:off x="2699" y="1344"/>
                <a:ext cx="0" cy="2219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2" name="Line 34"/>
              <p:cNvSpPr>
                <a:spLocks noChangeShapeType="1"/>
              </p:cNvSpPr>
              <p:nvPr/>
            </p:nvSpPr>
            <p:spPr bwMode="auto">
              <a:xfrm>
                <a:off x="317" y="1985"/>
                <a:ext cx="238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3" name="Line 35"/>
              <p:cNvSpPr>
                <a:spLocks noChangeShapeType="1"/>
              </p:cNvSpPr>
              <p:nvPr/>
            </p:nvSpPr>
            <p:spPr bwMode="auto">
              <a:xfrm>
                <a:off x="317" y="1985"/>
                <a:ext cx="0" cy="157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4" name="Line 36"/>
              <p:cNvSpPr>
                <a:spLocks noChangeShapeType="1"/>
              </p:cNvSpPr>
              <p:nvPr/>
            </p:nvSpPr>
            <p:spPr bwMode="auto">
              <a:xfrm>
                <a:off x="1039" y="1344"/>
                <a:ext cx="0" cy="221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5" name="Line 37"/>
              <p:cNvSpPr>
                <a:spLocks noChangeShapeType="1"/>
              </p:cNvSpPr>
              <p:nvPr/>
            </p:nvSpPr>
            <p:spPr bwMode="auto">
              <a:xfrm>
                <a:off x="1868" y="1698"/>
                <a:ext cx="0" cy="186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6" name="Line 38"/>
              <p:cNvSpPr>
                <a:spLocks noChangeShapeType="1"/>
              </p:cNvSpPr>
              <p:nvPr/>
            </p:nvSpPr>
            <p:spPr bwMode="auto">
              <a:xfrm>
                <a:off x="1039" y="1698"/>
                <a:ext cx="166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7" name="Line 39"/>
              <p:cNvSpPr>
                <a:spLocks noChangeShapeType="1"/>
              </p:cNvSpPr>
              <p:nvPr/>
            </p:nvSpPr>
            <p:spPr bwMode="auto">
              <a:xfrm>
                <a:off x="317" y="2374"/>
                <a:ext cx="238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8" name="Line 40"/>
              <p:cNvSpPr>
                <a:spLocks noChangeShapeType="1"/>
              </p:cNvSpPr>
              <p:nvPr/>
            </p:nvSpPr>
            <p:spPr bwMode="auto">
              <a:xfrm>
                <a:off x="317" y="2727"/>
                <a:ext cx="238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9" name="Line 41"/>
              <p:cNvSpPr>
                <a:spLocks noChangeShapeType="1"/>
              </p:cNvSpPr>
              <p:nvPr/>
            </p:nvSpPr>
            <p:spPr bwMode="auto">
              <a:xfrm>
                <a:off x="317" y="3128"/>
                <a:ext cx="238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70" name="AutoShape 42"/>
              <p:cNvSpPr>
                <a:spLocks noChangeArrowheads="1"/>
              </p:cNvSpPr>
              <p:nvPr/>
            </p:nvSpPr>
            <p:spPr bwMode="auto">
              <a:xfrm>
                <a:off x="883" y="3274"/>
                <a:ext cx="286" cy="96"/>
              </a:xfrm>
              <a:prstGeom prst="chevron">
                <a:avLst>
                  <a:gd name="adj" fmla="val 74479"/>
                </a:avLst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71" name="AutoShape 43"/>
              <p:cNvSpPr>
                <a:spLocks noChangeArrowheads="1"/>
              </p:cNvSpPr>
              <p:nvPr/>
            </p:nvSpPr>
            <p:spPr bwMode="auto">
              <a:xfrm>
                <a:off x="883" y="2140"/>
                <a:ext cx="286" cy="96"/>
              </a:xfrm>
              <a:prstGeom prst="chevron">
                <a:avLst>
                  <a:gd name="adj" fmla="val 74479"/>
                </a:avLst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72" name="AutoShape 44"/>
              <p:cNvSpPr>
                <a:spLocks noChangeArrowheads="1"/>
              </p:cNvSpPr>
              <p:nvPr/>
            </p:nvSpPr>
            <p:spPr bwMode="auto">
              <a:xfrm>
                <a:off x="883" y="2860"/>
                <a:ext cx="286" cy="96"/>
              </a:xfrm>
              <a:prstGeom prst="chevron">
                <a:avLst>
                  <a:gd name="adj" fmla="val 74479"/>
                </a:avLst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73" name="AutoShape 45"/>
              <p:cNvSpPr>
                <a:spLocks noChangeArrowheads="1"/>
              </p:cNvSpPr>
              <p:nvPr/>
            </p:nvSpPr>
            <p:spPr bwMode="auto">
              <a:xfrm>
                <a:off x="1697" y="2122"/>
                <a:ext cx="340" cy="114"/>
              </a:xfrm>
              <a:prstGeom prst="chevron">
                <a:avLst>
                  <a:gd name="adj" fmla="val 74561"/>
                </a:avLst>
              </a:pr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74" name="AutoShape 46"/>
              <p:cNvSpPr>
                <a:spLocks noChangeArrowheads="1"/>
              </p:cNvSpPr>
              <p:nvPr/>
            </p:nvSpPr>
            <p:spPr bwMode="auto">
              <a:xfrm>
                <a:off x="1697" y="2476"/>
                <a:ext cx="340" cy="114"/>
              </a:xfrm>
              <a:prstGeom prst="chevron">
                <a:avLst>
                  <a:gd name="adj" fmla="val 74561"/>
                </a:avLst>
              </a:pr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75" name="AutoShape 47"/>
              <p:cNvSpPr>
                <a:spLocks noChangeArrowheads="1"/>
              </p:cNvSpPr>
              <p:nvPr/>
            </p:nvSpPr>
            <p:spPr bwMode="auto">
              <a:xfrm>
                <a:off x="1697" y="2872"/>
                <a:ext cx="340" cy="114"/>
              </a:xfrm>
              <a:prstGeom prst="chevron">
                <a:avLst>
                  <a:gd name="adj" fmla="val 74561"/>
                </a:avLst>
              </a:pr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76" name="AutoShape 48"/>
              <p:cNvSpPr>
                <a:spLocks noChangeArrowheads="1"/>
              </p:cNvSpPr>
              <p:nvPr/>
            </p:nvSpPr>
            <p:spPr bwMode="auto">
              <a:xfrm>
                <a:off x="1697" y="3274"/>
                <a:ext cx="340" cy="114"/>
              </a:xfrm>
              <a:prstGeom prst="chevron">
                <a:avLst>
                  <a:gd name="adj" fmla="val 74561"/>
                </a:avLst>
              </a:prstGeom>
              <a:solidFill>
                <a:srgbClr val="00CC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77" name="AutoShape 49"/>
              <p:cNvSpPr>
                <a:spLocks noChangeArrowheads="1"/>
              </p:cNvSpPr>
              <p:nvPr/>
            </p:nvSpPr>
            <p:spPr bwMode="auto">
              <a:xfrm>
                <a:off x="881" y="2476"/>
                <a:ext cx="286" cy="96"/>
              </a:xfrm>
              <a:prstGeom prst="chevron">
                <a:avLst>
                  <a:gd name="adj" fmla="val 74479"/>
                </a:avLst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637" name="Rectangle 50"/>
            <p:cNvSpPr>
              <a:spLocks noChangeArrowheads="1"/>
            </p:cNvSpPr>
            <p:nvPr/>
          </p:nvSpPr>
          <p:spPr bwMode="auto">
            <a:xfrm>
              <a:off x="632" y="665"/>
              <a:ext cx="142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画出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状态图</a:t>
              </a:r>
            </a:p>
          </p:txBody>
        </p:sp>
      </p:grpSp>
      <p:sp>
        <p:nvSpPr>
          <p:cNvPr id="26632" name="椭圆 50"/>
          <p:cNvSpPr>
            <a:spLocks noChangeArrowheads="1"/>
          </p:cNvSpPr>
          <p:nvPr/>
        </p:nvSpPr>
        <p:spPr bwMode="auto">
          <a:xfrm>
            <a:off x="5357813" y="1928813"/>
            <a:ext cx="642937" cy="642937"/>
          </a:xfrm>
          <a:prstGeom prst="ellips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6633" name="直接连接符 51"/>
          <p:cNvCxnSpPr>
            <a:cxnSpLocks noChangeShapeType="1"/>
            <a:endCxn id="26664" idx="1"/>
          </p:cNvCxnSpPr>
          <p:nvPr/>
        </p:nvCxnSpPr>
        <p:spPr bwMode="auto">
          <a:xfrm rot="16200000" flipH="1">
            <a:off x="-13494" y="3083719"/>
            <a:ext cx="3459163" cy="3175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直接连接符 52"/>
          <p:cNvCxnSpPr>
            <a:cxnSpLocks noChangeShapeType="1"/>
            <a:stCxn id="26666" idx="1"/>
          </p:cNvCxnSpPr>
          <p:nvPr/>
        </p:nvCxnSpPr>
        <p:spPr bwMode="auto">
          <a:xfrm rot="-5400000" flipH="1" flipV="1">
            <a:off x="3028950" y="539750"/>
            <a:ext cx="9525" cy="2638425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直接连接符 53"/>
          <p:cNvCxnSpPr>
            <a:cxnSpLocks noChangeShapeType="1"/>
            <a:stCxn id="26661" idx="0"/>
            <a:endCxn id="26661" idx="1"/>
          </p:cNvCxnSpPr>
          <p:nvPr/>
        </p:nvCxnSpPr>
        <p:spPr bwMode="auto">
          <a:xfrm rot="5400000">
            <a:off x="2590800" y="3052763"/>
            <a:ext cx="3522663" cy="1587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3344636048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571472" y="142852"/>
            <a:ext cx="5234125" cy="523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根据状态转换表，画出波形图。</a:t>
            </a:r>
          </a:p>
        </p:txBody>
      </p:sp>
      <p:sp>
        <p:nvSpPr>
          <p:cNvPr id="27654" name="Rectangle 41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809875" y="2500313"/>
            <a:ext cx="6334125" cy="4224337"/>
            <a:chOff x="1975" y="1366"/>
            <a:chExt cx="3990" cy="2661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2663" y="1525"/>
              <a:ext cx="1232" cy="2367"/>
              <a:chOff x="2880" y="1525"/>
              <a:chExt cx="1232" cy="2367"/>
            </a:xfrm>
          </p:grpSpPr>
          <p:sp>
            <p:nvSpPr>
              <p:cNvPr id="27675" name="Line 44"/>
              <p:cNvSpPr>
                <a:spLocks noChangeShapeType="1"/>
              </p:cNvSpPr>
              <p:nvPr/>
            </p:nvSpPr>
            <p:spPr bwMode="auto">
              <a:xfrm>
                <a:off x="3696" y="1525"/>
                <a:ext cx="29" cy="23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76" name="Line 45"/>
              <p:cNvSpPr>
                <a:spLocks noChangeShapeType="1"/>
              </p:cNvSpPr>
              <p:nvPr/>
            </p:nvSpPr>
            <p:spPr bwMode="auto">
              <a:xfrm>
                <a:off x="3288" y="1599"/>
                <a:ext cx="29" cy="220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77" name="Line 46"/>
              <p:cNvSpPr>
                <a:spLocks noChangeShapeType="1"/>
              </p:cNvSpPr>
              <p:nvPr/>
            </p:nvSpPr>
            <p:spPr bwMode="auto">
              <a:xfrm>
                <a:off x="2880" y="1571"/>
                <a:ext cx="29" cy="20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78" name="Line 47"/>
              <p:cNvSpPr>
                <a:spLocks noChangeShapeType="1"/>
              </p:cNvSpPr>
              <p:nvPr/>
            </p:nvSpPr>
            <p:spPr bwMode="auto">
              <a:xfrm>
                <a:off x="4082" y="1594"/>
                <a:ext cx="30" cy="225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4296" y="1616"/>
              <a:ext cx="1276" cy="2411"/>
              <a:chOff x="4296" y="1616"/>
              <a:chExt cx="1276" cy="2411"/>
            </a:xfrm>
          </p:grpSpPr>
          <p:grpSp>
            <p:nvGrpSpPr>
              <p:cNvPr id="5" name="Group 49"/>
              <p:cNvGrpSpPr>
                <a:grpSpLocks/>
              </p:cNvGrpSpPr>
              <p:nvPr/>
            </p:nvGrpSpPr>
            <p:grpSpPr bwMode="auto">
              <a:xfrm>
                <a:off x="4296" y="1616"/>
                <a:ext cx="859" cy="2411"/>
                <a:chOff x="4513" y="1616"/>
                <a:chExt cx="859" cy="2411"/>
              </a:xfrm>
            </p:grpSpPr>
            <p:sp>
              <p:nvSpPr>
                <p:cNvPr id="27672" name="Line 50"/>
                <p:cNvSpPr>
                  <a:spLocks noChangeShapeType="1"/>
                </p:cNvSpPr>
                <p:nvPr/>
              </p:nvSpPr>
              <p:spPr bwMode="auto">
                <a:xfrm>
                  <a:off x="4921" y="1616"/>
                  <a:ext cx="29" cy="218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73" name="Line 51"/>
                <p:cNvSpPr>
                  <a:spLocks noChangeShapeType="1"/>
                </p:cNvSpPr>
                <p:nvPr/>
              </p:nvSpPr>
              <p:spPr bwMode="auto">
                <a:xfrm>
                  <a:off x="4513" y="1661"/>
                  <a:ext cx="29" cy="214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74" name="Line 52"/>
                <p:cNvSpPr>
                  <a:spLocks noChangeShapeType="1"/>
                </p:cNvSpPr>
                <p:nvPr/>
              </p:nvSpPr>
              <p:spPr bwMode="auto">
                <a:xfrm>
                  <a:off x="5329" y="1639"/>
                  <a:ext cx="43" cy="238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7671" name="Line 53"/>
              <p:cNvSpPr>
                <a:spLocks noChangeShapeType="1"/>
              </p:cNvSpPr>
              <p:nvPr/>
            </p:nvSpPr>
            <p:spPr bwMode="auto">
              <a:xfrm>
                <a:off x="5543" y="1639"/>
                <a:ext cx="29" cy="2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27650" name="Object 55"/>
            <p:cNvGraphicFramePr>
              <a:graphicFrameLocks noChangeAspect="1"/>
            </p:cNvGraphicFramePr>
            <p:nvPr/>
          </p:nvGraphicFramePr>
          <p:xfrm>
            <a:off x="2064" y="2410"/>
            <a:ext cx="3901" cy="1191"/>
          </p:xfrm>
          <a:graphic>
            <a:graphicData uri="http://schemas.openxmlformats.org/presentationml/2006/ole">
              <p:oleObj spid="_x0000_s779266" name="图片" r:id="rId4" imgW="3363957" imgH="1083283" progId="Word.Picture.8">
                <p:embed/>
              </p:oleObj>
            </a:graphicData>
          </a:graphic>
        </p:graphicFrame>
        <p:sp>
          <p:nvSpPr>
            <p:cNvPr id="27660" name="Rectangle 56"/>
            <p:cNvSpPr>
              <a:spLocks noChangeArrowheads="1"/>
            </p:cNvSpPr>
            <p:nvPr/>
          </p:nvSpPr>
          <p:spPr bwMode="auto">
            <a:xfrm>
              <a:off x="2663" y="2431"/>
              <a:ext cx="30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7661" name="Rectangle 57"/>
            <p:cNvSpPr>
              <a:spLocks noChangeArrowheads="1"/>
            </p:cNvSpPr>
            <p:nvPr/>
          </p:nvSpPr>
          <p:spPr bwMode="auto">
            <a:xfrm>
              <a:off x="3094" y="2431"/>
              <a:ext cx="30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7662" name="Rectangle 58"/>
            <p:cNvSpPr>
              <a:spLocks noChangeArrowheads="1"/>
            </p:cNvSpPr>
            <p:nvPr/>
          </p:nvSpPr>
          <p:spPr bwMode="auto">
            <a:xfrm>
              <a:off x="3457" y="2432"/>
              <a:ext cx="30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7663" name="Rectangle 59"/>
            <p:cNvSpPr>
              <a:spLocks noChangeArrowheads="1"/>
            </p:cNvSpPr>
            <p:nvPr/>
          </p:nvSpPr>
          <p:spPr bwMode="auto">
            <a:xfrm>
              <a:off x="3912" y="2400"/>
              <a:ext cx="30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27664" name="Rectangle 60"/>
            <p:cNvSpPr>
              <a:spLocks noChangeArrowheads="1"/>
            </p:cNvSpPr>
            <p:nvPr/>
          </p:nvSpPr>
          <p:spPr bwMode="auto">
            <a:xfrm>
              <a:off x="4365" y="2422"/>
              <a:ext cx="30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7665" name="Rectangle 61"/>
            <p:cNvSpPr>
              <a:spLocks noChangeArrowheads="1"/>
            </p:cNvSpPr>
            <p:nvPr/>
          </p:nvSpPr>
          <p:spPr bwMode="auto">
            <a:xfrm>
              <a:off x="4728" y="2422"/>
              <a:ext cx="30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7666" name="Rectangle 62"/>
            <p:cNvSpPr>
              <a:spLocks noChangeArrowheads="1"/>
            </p:cNvSpPr>
            <p:nvPr/>
          </p:nvSpPr>
          <p:spPr bwMode="auto">
            <a:xfrm>
              <a:off x="5136" y="2422"/>
              <a:ext cx="30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</a:p>
          </p:txBody>
        </p: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975" y="2432"/>
              <a:ext cx="329" cy="719"/>
              <a:chOff x="2585" y="2523"/>
              <a:chExt cx="329" cy="719"/>
            </a:xfrm>
          </p:grpSpPr>
          <p:sp>
            <p:nvSpPr>
              <p:cNvPr id="27668" name="Rectangle 64"/>
              <p:cNvSpPr>
                <a:spLocks noChangeArrowheads="1"/>
              </p:cNvSpPr>
              <p:nvPr/>
            </p:nvSpPr>
            <p:spPr bwMode="auto">
              <a:xfrm>
                <a:off x="2585" y="2954"/>
                <a:ext cx="329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Q</a:t>
                </a:r>
                <a:r>
                  <a:rPr kumimoji="0" lang="en-US" altLang="zh-CN" sz="24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7669" name="Rectangle 65"/>
              <p:cNvSpPr>
                <a:spLocks noChangeArrowheads="1"/>
              </p:cNvSpPr>
              <p:nvPr/>
            </p:nvSpPr>
            <p:spPr bwMode="auto">
              <a:xfrm>
                <a:off x="2585" y="2523"/>
                <a:ext cx="329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Q</a:t>
                </a:r>
                <a:r>
                  <a:rPr kumimoji="0" lang="en-US" altLang="zh-CN" sz="24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aphicFrame>
          <p:nvGraphicFramePr>
            <p:cNvPr id="27651" name="Object 54"/>
            <p:cNvGraphicFramePr>
              <a:graphicFrameLocks noChangeAspect="1"/>
            </p:cNvGraphicFramePr>
            <p:nvPr/>
          </p:nvGraphicFramePr>
          <p:xfrm>
            <a:off x="2056" y="1366"/>
            <a:ext cx="3714" cy="763"/>
          </p:xfrm>
          <a:graphic>
            <a:graphicData uri="http://schemas.openxmlformats.org/presentationml/2006/ole">
              <p:oleObj spid="_x0000_s779267" name="图片" r:id="rId5" imgW="3202682" imgH="692266" progId="Word.Picture.8">
                <p:embed/>
              </p:oleObj>
            </a:graphicData>
          </a:graphic>
        </p:graphicFrame>
      </p:grp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3571875" y="4010025"/>
            <a:ext cx="5572125" cy="25717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7657" name="Picture 7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27146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53543547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animBg="1" autoUpdateAnimBg="0"/>
      <p:bldP spid="69" grpId="0" animBg="1"/>
      <p:bldP spid="6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28688" y="142876"/>
            <a:ext cx="7778750" cy="4586288"/>
            <a:chOff x="585" y="632"/>
            <a:chExt cx="4900" cy="2889"/>
          </a:xfrm>
        </p:grpSpPr>
        <p:sp>
          <p:nvSpPr>
            <p:cNvPr id="28694" name="Rectangle 3"/>
            <p:cNvSpPr>
              <a:spLocks noChangeArrowheads="1"/>
            </p:cNvSpPr>
            <p:nvPr/>
          </p:nvSpPr>
          <p:spPr bwMode="auto">
            <a:xfrm>
              <a:off x="2070" y="632"/>
              <a:ext cx="1665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状态转换图 </a:t>
              </a:r>
            </a:p>
          </p:txBody>
        </p:sp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3107" y="1316"/>
            <a:ext cx="2378" cy="2205"/>
          </p:xfrm>
          <a:graphic>
            <a:graphicData uri="http://schemas.openxmlformats.org/presentationml/2006/ole">
              <p:oleObj spid="_x0000_s780290" name="Picture2" r:id="rId4" imgW="1552956" imgH="1438656" progId="Word.Picture.8">
                <p:embed/>
              </p:oleObj>
            </a:graphicData>
          </a:graphic>
        </p:graphicFrame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585" y="1622"/>
            <a:ext cx="1795" cy="1738"/>
          </p:xfrm>
          <a:graphic>
            <a:graphicData uri="http://schemas.openxmlformats.org/presentationml/2006/ole">
              <p:oleObj spid="_x0000_s780291" name="Picture2" r:id="rId5" imgW="1171956" imgH="1133856" progId="Word.Picture.8">
                <p:embed/>
              </p:oleObj>
            </a:graphicData>
          </a:graphic>
        </p:graphicFrame>
      </p:grpSp>
      <p:sp>
        <p:nvSpPr>
          <p:cNvPr id="28679" name="椭圆 50"/>
          <p:cNvSpPr>
            <a:spLocks noChangeArrowheads="1"/>
          </p:cNvSpPr>
          <p:nvPr/>
        </p:nvSpPr>
        <p:spPr bwMode="auto">
          <a:xfrm>
            <a:off x="5357813" y="1427163"/>
            <a:ext cx="642937" cy="642937"/>
          </a:xfrm>
          <a:prstGeom prst="ellips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5" name="直接箭头连接符 54"/>
          <p:cNvCxnSpPr>
            <a:cxnSpLocks noChangeShapeType="1"/>
          </p:cNvCxnSpPr>
          <p:nvPr/>
        </p:nvCxnSpPr>
        <p:spPr bwMode="auto">
          <a:xfrm rot="10800000">
            <a:off x="6429375" y="4713288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5072857" y="3498056"/>
            <a:ext cx="1143000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箭头连接符 56"/>
          <p:cNvCxnSpPr>
            <a:cxnSpLocks noChangeShapeType="1"/>
          </p:cNvCxnSpPr>
          <p:nvPr/>
        </p:nvCxnSpPr>
        <p:spPr bwMode="auto">
          <a:xfrm flipV="1">
            <a:off x="6429375" y="2357438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箭头连接符 57"/>
          <p:cNvCxnSpPr>
            <a:cxnSpLocks noChangeShapeType="1"/>
          </p:cNvCxnSpPr>
          <p:nvPr/>
        </p:nvCxnSpPr>
        <p:spPr bwMode="auto">
          <a:xfrm rot="5400000">
            <a:off x="7751763" y="3390900"/>
            <a:ext cx="1071562" cy="1588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箭头连接符 58"/>
          <p:cNvCxnSpPr>
            <a:cxnSpLocks noChangeShapeType="1"/>
          </p:cNvCxnSpPr>
          <p:nvPr/>
        </p:nvCxnSpPr>
        <p:spPr bwMode="auto">
          <a:xfrm rot="10800000">
            <a:off x="1928813" y="2071688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箭头连接符 59"/>
          <p:cNvCxnSpPr>
            <a:cxnSpLocks noChangeShapeType="1"/>
          </p:cNvCxnSpPr>
          <p:nvPr/>
        </p:nvCxnSpPr>
        <p:spPr bwMode="auto">
          <a:xfrm rot="5400000" flipH="1" flipV="1">
            <a:off x="2715419" y="3142456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箭头连接符 60"/>
          <p:cNvCxnSpPr>
            <a:cxnSpLocks noChangeShapeType="1"/>
          </p:cNvCxnSpPr>
          <p:nvPr/>
        </p:nvCxnSpPr>
        <p:spPr bwMode="auto">
          <a:xfrm flipV="1">
            <a:off x="1857375" y="4071938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箭头连接符 61"/>
          <p:cNvCxnSpPr>
            <a:cxnSpLocks noChangeShapeType="1"/>
          </p:cNvCxnSpPr>
          <p:nvPr/>
        </p:nvCxnSpPr>
        <p:spPr bwMode="auto">
          <a:xfrm rot="5400000">
            <a:off x="893762" y="3106738"/>
            <a:ext cx="1071563" cy="1588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58000" y="1355725"/>
            <a:ext cx="1614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X=0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时</a:t>
            </a: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1357313" y="1143000"/>
            <a:ext cx="1614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时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5914305" y="4935177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时</a:t>
            </a:r>
          </a:p>
        </p:txBody>
      </p:sp>
      <p:graphicFrame>
        <p:nvGraphicFramePr>
          <p:cNvPr id="6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18523043"/>
              </p:ext>
            </p:extLst>
          </p:nvPr>
        </p:nvGraphicFramePr>
        <p:xfrm>
          <a:off x="5772150" y="5349154"/>
          <a:ext cx="3151188" cy="615950"/>
        </p:xfrm>
        <a:graphic>
          <a:graphicData uri="http://schemas.openxmlformats.org/presentationml/2006/ole">
            <p:oleObj spid="_x0000_s780292" name="图片" r:id="rId6" imgW="1609344" imgH="315468" progId="Word.Picture.8">
              <p:embed/>
            </p:oleObj>
          </a:graphicData>
        </a:graphic>
      </p:graphicFrame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6029325" y="5892800"/>
            <a:ext cx="263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电路进行加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</a:t>
            </a:r>
          </a:p>
        </p:txBody>
      </p:sp>
      <p:graphicFrame>
        <p:nvGraphicFramePr>
          <p:cNvPr id="68" name="Object 16"/>
          <p:cNvGraphicFramePr>
            <a:graphicFrameLocks noChangeAspect="1"/>
          </p:cNvGraphicFramePr>
          <p:nvPr/>
        </p:nvGraphicFramePr>
        <p:xfrm>
          <a:off x="500063" y="5214938"/>
          <a:ext cx="3151187" cy="596900"/>
        </p:xfrm>
        <a:graphic>
          <a:graphicData uri="http://schemas.openxmlformats.org/presentationml/2006/ole">
            <p:oleObj spid="_x0000_s780293" name="图片" r:id="rId7" imgW="1609344" imgH="307848" progId="Word.Picture.8">
              <p:embed/>
            </p:oleObj>
          </a:graphicData>
        </a:graphic>
      </p:graphicFrame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1111250" y="466566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774700" y="5892800"/>
            <a:ext cx="294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电路进行减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 。</a:t>
            </a:r>
          </a:p>
        </p:txBody>
      </p:sp>
    </p:spTree>
    <p:extLst>
      <p:ext uri="{BB962C8B-B14F-4D97-AF65-F5344CB8AC3E}">
        <p14:creationId xmlns="" xmlns:p14="http://schemas.microsoft.com/office/powerpoint/2010/main" val="77615555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 autoUpdateAnimBg="0"/>
      <p:bldP spid="67" grpId="0" autoUpdateAnimBg="0"/>
      <p:bldP spid="69" grpId="0" autoUpdateAnimBg="0"/>
      <p:bldP spid="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1116013" y="2414588"/>
            <a:ext cx="30508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5.5.1 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16013" y="1236663"/>
            <a:ext cx="48704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65048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触发器的逻辑功能</a:t>
            </a:r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1116013" y="3067050"/>
            <a:ext cx="32335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5.5.2 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JK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116013" y="4359275"/>
            <a:ext cx="34820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en-US" altLang="zh-CN" sz="3200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5.5.3</a:t>
            </a:r>
            <a:r>
              <a:rPr lang="en-US" altLang="zh-CN" sz="3200" dirty="0" smtClean="0">
                <a:solidFill>
                  <a:srgbClr val="000066"/>
                </a:solidFill>
                <a:latin typeface="+mn-ea"/>
                <a:ea typeface="+mn-ea"/>
              </a:rPr>
              <a:t>  SR </a:t>
            </a:r>
            <a:r>
              <a:rPr lang="zh-CN" altLang="en-US" sz="3200" dirty="0" smtClean="0">
                <a:solidFill>
                  <a:srgbClr val="000066"/>
                </a:solidFill>
                <a:latin typeface="+mn-ea"/>
                <a:ea typeface="+mn-ea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84360" name="Rectangle 8"/>
          <p:cNvSpPr>
            <a:spLocks noChangeArrowheads="1"/>
          </p:cNvSpPr>
          <p:nvPr/>
        </p:nvSpPr>
        <p:spPr bwMode="auto">
          <a:xfrm>
            <a:off x="1116013" y="5010150"/>
            <a:ext cx="52309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en-US" altLang="zh-CN" sz="3200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5.5.4 </a:t>
            </a:r>
            <a:r>
              <a:rPr lang="en-US" altLang="zh-CN" sz="3200" dirty="0" smtClean="0">
                <a:solidFill>
                  <a:srgbClr val="000066"/>
                </a:solidFill>
                <a:latin typeface="+mn-ea"/>
                <a:ea typeface="+mn-ea"/>
              </a:rPr>
              <a:t> D </a:t>
            </a:r>
            <a:r>
              <a:rPr lang="zh-CN" altLang="en-US" sz="3200" dirty="0" smtClean="0">
                <a:solidFill>
                  <a:srgbClr val="000066"/>
                </a:solidFill>
                <a:latin typeface="+mn-ea"/>
                <a:ea typeface="+mn-ea"/>
              </a:rPr>
              <a:t>触发器功能的转换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84361" name="Rectangle 9"/>
          <p:cNvSpPr>
            <a:spLocks noChangeArrowheads="1"/>
          </p:cNvSpPr>
          <p:nvPr/>
        </p:nvSpPr>
        <p:spPr bwMode="auto">
          <a:xfrm>
            <a:off x="1116013" y="3714750"/>
            <a:ext cx="3004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5.5.2 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21542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391980" y="1376772"/>
            <a:ext cx="4308475" cy="3741738"/>
            <a:chOff x="2789" y="1344"/>
            <a:chExt cx="2714" cy="2357"/>
          </a:xfrm>
        </p:grpSpPr>
        <p:graphicFrame>
          <p:nvGraphicFramePr>
            <p:cNvPr id="29700" name="Object 3"/>
            <p:cNvGraphicFramePr>
              <a:graphicFrameLocks noChangeAspect="1"/>
            </p:cNvGraphicFramePr>
            <p:nvPr/>
          </p:nvGraphicFramePr>
          <p:xfrm>
            <a:off x="2789" y="1344"/>
            <a:ext cx="2582" cy="2357"/>
          </p:xfrm>
          <a:graphic>
            <a:graphicData uri="http://schemas.openxmlformats.org/presentationml/2006/ole">
              <p:oleObj spid="_x0000_s781314" name="Picture" r:id="rId4" imgW="1569936" imgH="1439742" progId="Word.Picture.8">
                <p:embed/>
              </p:oleObj>
            </a:graphicData>
          </a:graphic>
        </p:graphicFrame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235" y="1778"/>
              <a:ext cx="2268" cy="1375"/>
              <a:chOff x="3192" y="1381"/>
              <a:chExt cx="2268" cy="1375"/>
            </a:xfrm>
          </p:grpSpPr>
          <p:sp>
            <p:nvSpPr>
              <p:cNvPr id="29716" name="Rectangle 6"/>
              <p:cNvSpPr>
                <a:spLocks noChangeArrowheads="1"/>
              </p:cNvSpPr>
              <p:nvPr/>
            </p:nvSpPr>
            <p:spPr bwMode="auto">
              <a:xfrm rot="-1179320">
                <a:off x="3476" y="1381"/>
                <a:ext cx="535" cy="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7" name="Line 7"/>
              <p:cNvSpPr>
                <a:spLocks noChangeShapeType="1"/>
              </p:cNvSpPr>
              <p:nvPr/>
            </p:nvSpPr>
            <p:spPr bwMode="auto">
              <a:xfrm flipH="1">
                <a:off x="5431" y="2557"/>
                <a:ext cx="29" cy="199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8" name="Line 8"/>
              <p:cNvSpPr>
                <a:spLocks noChangeShapeType="1"/>
              </p:cNvSpPr>
              <p:nvPr/>
            </p:nvSpPr>
            <p:spPr bwMode="auto">
              <a:xfrm flipV="1">
                <a:off x="3192" y="1990"/>
                <a:ext cx="57" cy="19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 rot="-401359">
              <a:off x="4136" y="2480"/>
              <a:ext cx="624" cy="474"/>
              <a:chOff x="725" y="2026"/>
              <a:chExt cx="624" cy="474"/>
            </a:xfrm>
          </p:grpSpPr>
          <p:sp>
            <p:nvSpPr>
              <p:cNvPr id="29712" name="Rectangle 11"/>
              <p:cNvSpPr>
                <a:spLocks noChangeArrowheads="1"/>
              </p:cNvSpPr>
              <p:nvPr/>
            </p:nvSpPr>
            <p:spPr bwMode="auto">
              <a:xfrm rot="-1179320">
                <a:off x="739" y="2026"/>
                <a:ext cx="227" cy="7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3" name="Line 12"/>
              <p:cNvSpPr>
                <a:spLocks noChangeShapeType="1"/>
              </p:cNvSpPr>
              <p:nvPr/>
            </p:nvSpPr>
            <p:spPr bwMode="auto">
              <a:xfrm>
                <a:off x="725" y="2273"/>
                <a:ext cx="29" cy="199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4" name="Line 13"/>
              <p:cNvSpPr>
                <a:spLocks noChangeShapeType="1"/>
              </p:cNvSpPr>
              <p:nvPr/>
            </p:nvSpPr>
            <p:spPr bwMode="auto">
              <a:xfrm flipV="1">
                <a:off x="1292" y="2273"/>
                <a:ext cx="57" cy="227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24302" name="Rectangle 14"/>
          <p:cNvSpPr>
            <a:spLocks noChangeArrowheads="1"/>
          </p:cNvSpPr>
          <p:nvPr/>
        </p:nvSpPr>
        <p:spPr bwMode="auto">
          <a:xfrm>
            <a:off x="900113" y="1212374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时</a:t>
            </a:r>
          </a:p>
        </p:txBody>
      </p:sp>
      <p:graphicFrame>
        <p:nvGraphicFramePr>
          <p:cNvPr id="524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67043522"/>
              </p:ext>
            </p:extLst>
          </p:nvPr>
        </p:nvGraphicFramePr>
        <p:xfrm>
          <a:off x="627101" y="1596083"/>
          <a:ext cx="3151188" cy="615950"/>
        </p:xfrm>
        <a:graphic>
          <a:graphicData uri="http://schemas.openxmlformats.org/presentationml/2006/ole">
            <p:oleObj spid="_x0000_s781315" name="图片" r:id="rId5" imgW="1609344" imgH="315468" progId="Word.Picture.8">
              <p:embed/>
            </p:oleObj>
          </a:graphicData>
        </a:graphic>
      </p:graphicFrame>
      <p:graphicFrame>
        <p:nvGraphicFramePr>
          <p:cNvPr id="524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9525146"/>
              </p:ext>
            </p:extLst>
          </p:nvPr>
        </p:nvGraphicFramePr>
        <p:xfrm>
          <a:off x="610212" y="3533129"/>
          <a:ext cx="3151187" cy="596900"/>
        </p:xfrm>
        <a:graphic>
          <a:graphicData uri="http://schemas.openxmlformats.org/presentationml/2006/ole">
            <p:oleObj spid="_x0000_s781316" name="图片" r:id="rId6" imgW="1609344" imgH="307848" progId="Word.Picture.8">
              <p:embed/>
            </p:oleObj>
          </a:graphicData>
        </a:graphic>
      </p:graphicFrame>
      <p:sp>
        <p:nvSpPr>
          <p:cNvPr id="524305" name="Rectangle 17"/>
          <p:cNvSpPr>
            <a:spLocks noChangeArrowheads="1"/>
          </p:cNvSpPr>
          <p:nvPr/>
        </p:nvSpPr>
        <p:spPr bwMode="auto">
          <a:xfrm>
            <a:off x="857224" y="5143512"/>
            <a:ext cx="3898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电路功能：模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可逆计数器 </a:t>
            </a:r>
          </a:p>
        </p:txBody>
      </p:sp>
      <p:sp>
        <p:nvSpPr>
          <p:cNvPr id="524306" name="Rectangle 18"/>
          <p:cNvSpPr>
            <a:spLocks noChangeArrowheads="1"/>
          </p:cNvSpPr>
          <p:nvPr/>
        </p:nvSpPr>
        <p:spPr bwMode="auto">
          <a:xfrm>
            <a:off x="1224756" y="3214686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</a:p>
        </p:txBody>
      </p:sp>
      <p:sp>
        <p:nvSpPr>
          <p:cNvPr id="524307" name="Rectangle 19"/>
          <p:cNvSpPr>
            <a:spLocks noChangeArrowheads="1"/>
          </p:cNvSpPr>
          <p:nvPr/>
        </p:nvSpPr>
        <p:spPr bwMode="auto">
          <a:xfrm>
            <a:off x="1214414" y="5929330"/>
            <a:ext cx="377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可理解为进位或借位端。</a:t>
            </a:r>
          </a:p>
        </p:txBody>
      </p:sp>
      <p:sp>
        <p:nvSpPr>
          <p:cNvPr id="524308" name="Rectangle 20"/>
          <p:cNvSpPr>
            <a:spLocks noChangeArrowheads="1"/>
          </p:cNvSpPr>
          <p:nvPr/>
        </p:nvSpPr>
        <p:spPr bwMode="auto">
          <a:xfrm>
            <a:off x="981869" y="2162175"/>
            <a:ext cx="263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电路进行加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</a:t>
            </a:r>
          </a:p>
        </p:txBody>
      </p:sp>
      <p:sp>
        <p:nvSpPr>
          <p:cNvPr id="524309" name="Rectangle 21"/>
          <p:cNvSpPr>
            <a:spLocks noChangeArrowheads="1"/>
          </p:cNvSpPr>
          <p:nvPr/>
        </p:nvSpPr>
        <p:spPr bwMode="auto">
          <a:xfrm>
            <a:off x="966526" y="4186246"/>
            <a:ext cx="294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电路进行减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 。</a:t>
            </a:r>
          </a:p>
        </p:txBody>
      </p:sp>
      <p:sp>
        <p:nvSpPr>
          <p:cNvPr id="524310" name="Rectangle 22"/>
          <p:cNvSpPr>
            <a:spLocks noChangeArrowheads="1"/>
          </p:cNvSpPr>
          <p:nvPr/>
        </p:nvSpPr>
        <p:spPr bwMode="auto">
          <a:xfrm>
            <a:off x="1000100" y="119698"/>
            <a:ext cx="414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４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确定电路的逻辑功能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5053968" y="1862547"/>
            <a:ext cx="3690938" cy="36893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 rot="21198641">
            <a:off x="6539873" y="3123114"/>
            <a:ext cx="989013" cy="1035050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69229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2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2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52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2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52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2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02" grpId="0" autoUpdateAnimBg="0"/>
      <p:bldP spid="524305" grpId="0" autoUpdateAnimBg="0"/>
      <p:bldP spid="524306" grpId="0" autoUpdateAnimBg="0"/>
      <p:bldP spid="524307" grpId="0" autoUpdateAnimBg="0"/>
      <p:bldP spid="524308" grpId="0" autoUpdateAnimBg="0"/>
      <p:bldP spid="524309" grpId="0" autoUpdateAnimBg="0"/>
      <p:bldP spid="524310" grpId="0" autoUpdateAnimBg="0"/>
      <p:bldP spid="23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矩形 16"/>
          <p:cNvSpPr>
            <a:spLocks noChangeArrowheads="1"/>
          </p:cNvSpPr>
          <p:nvPr/>
        </p:nvSpPr>
        <p:spPr bwMode="auto">
          <a:xfrm>
            <a:off x="6178311" y="5058430"/>
            <a:ext cx="2965690" cy="1131889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857224" y="214290"/>
            <a:ext cx="5210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分析下图所示的同步时序电路。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525315" name="Object 3"/>
          <p:cNvGraphicFramePr>
            <a:graphicFrameLocks noChangeAspect="1"/>
          </p:cNvGraphicFramePr>
          <p:nvPr/>
        </p:nvGraphicFramePr>
        <p:xfrm>
          <a:off x="1331913" y="1235075"/>
          <a:ext cx="6553200" cy="3057525"/>
        </p:xfrm>
        <a:graphic>
          <a:graphicData uri="http://schemas.openxmlformats.org/presentationml/2006/ole">
            <p:oleObj spid="_x0000_s782338" name="图片" r:id="rId3" imgW="3953256" imgH="1833372" progId="Word.Picture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11760" y="4749739"/>
            <a:ext cx="3529013" cy="1638300"/>
            <a:chOff x="-322" y="3481"/>
            <a:chExt cx="2223" cy="1032"/>
          </a:xfrm>
        </p:grpSpPr>
        <p:graphicFrame>
          <p:nvGraphicFramePr>
            <p:cNvPr id="3072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48812121"/>
                </p:ext>
              </p:extLst>
            </p:nvPr>
          </p:nvGraphicFramePr>
          <p:xfrm>
            <a:off x="904" y="3481"/>
            <a:ext cx="997" cy="1032"/>
          </p:xfrm>
          <a:graphic>
            <a:graphicData uri="http://schemas.openxmlformats.org/presentationml/2006/ole">
              <p:oleObj spid="_x0000_s782339" name="公式" r:id="rId4" imgW="685800" imgH="711200" progId="Equation.3">
                <p:embed/>
              </p:oleObj>
            </a:graphicData>
          </a:graphic>
        </p:graphicFrame>
        <p:sp>
          <p:nvSpPr>
            <p:cNvPr id="30734" name="Rectangle 7"/>
            <p:cNvSpPr>
              <a:spLocks noChangeArrowheads="1"/>
            </p:cNvSpPr>
            <p:nvPr/>
          </p:nvSpPr>
          <p:spPr bwMode="auto">
            <a:xfrm>
              <a:off x="-322" y="3492"/>
              <a:ext cx="1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266700" eaLnBrk="0" hangingPunct="0"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3425" algn="l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33425" algn="l"/>
                </a:tabLst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激励方程组</a:t>
              </a:r>
            </a:p>
          </p:txBody>
        </p:sp>
      </p:grpSp>
      <p:sp>
        <p:nvSpPr>
          <p:cNvPr id="525320" name="Rectangle 8"/>
          <p:cNvSpPr>
            <a:spLocks noChangeArrowheads="1"/>
          </p:cNvSpPr>
          <p:nvPr/>
        </p:nvSpPr>
        <p:spPr bwMode="auto">
          <a:xfrm>
            <a:off x="433732" y="4749800"/>
            <a:ext cx="27701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输出方程组       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          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Z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=Q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323850" y="4292600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334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3425" algn="l"/>
              </a:tabLst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根据电路列出逻辑方程组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14563" y="2071688"/>
            <a:ext cx="1285875" cy="1571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071938" y="2000250"/>
            <a:ext cx="1214437" cy="1571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000750" y="2000250"/>
            <a:ext cx="1357313" cy="1571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78310" y="5058430"/>
            <a:ext cx="309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Z0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算输入还是输出？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271339" y="5421968"/>
            <a:ext cx="3095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由于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Q0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是输出，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所以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Z0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只能是输出！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001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2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0" grpId="0"/>
      <p:bldP spid="525321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4572000" y="2125663"/>
          <a:ext cx="4032250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784522468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1720909612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224218059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3035982957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371398704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4207598896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3841300953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5905642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66931158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4369090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6793664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1731049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0821290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8495538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8073427"/>
                  </a:ext>
                </a:extLst>
              </a:tr>
              <a:tr h="269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2151949"/>
                  </a:ext>
                </a:extLst>
              </a:tr>
            </a:tbl>
          </a:graphicData>
        </a:graphic>
      </p:graphicFrame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643438" y="1643063"/>
            <a:ext cx="3370262" cy="1081087"/>
            <a:chOff x="2971" y="799"/>
            <a:chExt cx="2123" cy="681"/>
          </a:xfrm>
        </p:grpSpPr>
        <p:sp>
          <p:nvSpPr>
            <p:cNvPr id="31836" name="Rectangle 87"/>
            <p:cNvSpPr>
              <a:spLocks noChangeArrowheads="1"/>
            </p:cNvSpPr>
            <p:nvPr/>
          </p:nvSpPr>
          <p:spPr bwMode="auto">
            <a:xfrm>
              <a:off x="3606" y="799"/>
              <a:ext cx="1485" cy="306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31837" name="Rectangle 88"/>
            <p:cNvSpPr>
              <a:spLocks noChangeArrowheads="1"/>
            </p:cNvSpPr>
            <p:nvPr/>
          </p:nvSpPr>
          <p:spPr bwMode="auto">
            <a:xfrm>
              <a:off x="4066" y="987"/>
              <a:ext cx="314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1748" name="Object 89"/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p:oleObj spid="_x0000_s783362" name="公式" r:id="rId3" imgW="215806" imgH="228501" progId="Equation.3">
                <p:embed/>
              </p:oleObj>
            </a:graphicData>
          </a:graphic>
        </p:graphicFrame>
        <p:graphicFrame>
          <p:nvGraphicFramePr>
            <p:cNvPr id="31749" name="Object 90"/>
            <p:cNvGraphicFramePr>
              <a:graphicFrameLocks noChangeAspect="1"/>
            </p:cNvGraphicFramePr>
            <p:nvPr/>
          </p:nvGraphicFramePr>
          <p:xfrm>
            <a:off x="3331" y="1167"/>
            <a:ext cx="267" cy="297"/>
          </p:xfrm>
          <a:graphic>
            <a:graphicData uri="http://schemas.openxmlformats.org/presentationml/2006/ole">
              <p:oleObj spid="_x0000_s783363" name="公式" r:id="rId4" imgW="215806" imgH="228501" progId="Equation.3">
                <p:embed/>
              </p:oleObj>
            </a:graphicData>
          </a:graphic>
        </p:graphicFrame>
        <p:graphicFrame>
          <p:nvGraphicFramePr>
            <p:cNvPr id="31750" name="Object 91"/>
            <p:cNvGraphicFramePr>
              <a:graphicFrameLocks noChangeAspect="1"/>
            </p:cNvGraphicFramePr>
            <p:nvPr/>
          </p:nvGraphicFramePr>
          <p:xfrm>
            <a:off x="4411" y="1159"/>
            <a:ext cx="367" cy="308"/>
          </p:xfrm>
          <a:graphic>
            <a:graphicData uri="http://schemas.openxmlformats.org/presentationml/2006/ole">
              <p:oleObj spid="_x0000_s783364" name="公式" r:id="rId5" imgW="304668" imgH="228501" progId="Equation.3">
                <p:embed/>
              </p:oleObj>
            </a:graphicData>
          </a:graphic>
        </p:graphicFrame>
        <p:graphicFrame>
          <p:nvGraphicFramePr>
            <p:cNvPr id="31751" name="Object 92"/>
            <p:cNvGraphicFramePr>
              <a:graphicFrameLocks noChangeAspect="1"/>
            </p:cNvGraphicFramePr>
            <p:nvPr/>
          </p:nvGraphicFramePr>
          <p:xfrm>
            <a:off x="4726" y="1159"/>
            <a:ext cx="368" cy="321"/>
          </p:xfrm>
          <a:graphic>
            <a:graphicData uri="http://schemas.openxmlformats.org/presentationml/2006/ole">
              <p:oleObj spid="_x0000_s783365" name="公式" r:id="rId6" imgW="304668" imgH="241195" progId="Equation.3">
                <p:embed/>
              </p:oleObj>
            </a:graphicData>
          </a:graphic>
        </p:graphicFrame>
      </p:grpSp>
      <p:pic>
        <p:nvPicPr>
          <p:cNvPr id="3183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14438"/>
            <a:ext cx="2214563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6" name="Object 7"/>
          <p:cNvGraphicFramePr>
            <a:graphicFrameLocks noChangeAspect="1"/>
          </p:cNvGraphicFramePr>
          <p:nvPr/>
        </p:nvGraphicFramePr>
        <p:xfrm>
          <a:off x="5786438" y="2216150"/>
          <a:ext cx="423862" cy="498475"/>
        </p:xfrm>
        <a:graphic>
          <a:graphicData uri="http://schemas.openxmlformats.org/presentationml/2006/ole">
            <p:oleObj spid="_x0000_s783366" name="公式" r:id="rId8" imgW="215713" imgH="241091" progId="Equation.3">
              <p:embed/>
            </p:oleObj>
          </a:graphicData>
        </a:graphic>
      </p:graphicFrame>
      <p:graphicFrame>
        <p:nvGraphicFramePr>
          <p:cNvPr id="31747" name="Object 8"/>
          <p:cNvGraphicFramePr>
            <a:graphicFrameLocks noChangeAspect="1"/>
          </p:cNvGraphicFramePr>
          <p:nvPr/>
        </p:nvGraphicFramePr>
        <p:xfrm>
          <a:off x="6286500" y="2214563"/>
          <a:ext cx="582613" cy="488950"/>
        </p:xfrm>
        <a:graphic>
          <a:graphicData uri="http://schemas.openxmlformats.org/presentationml/2006/ole">
            <p:oleObj spid="_x0000_s783367" name="公式" r:id="rId9" imgW="304668" imgH="228501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88894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71550" y="2636838"/>
            <a:ext cx="2952750" cy="2295525"/>
            <a:chOff x="294" y="1661"/>
            <a:chExt cx="1860" cy="1446"/>
          </a:xfrm>
        </p:grpSpPr>
        <p:sp>
          <p:nvSpPr>
            <p:cNvPr id="32817" name="Rectangle 3"/>
            <p:cNvSpPr>
              <a:spLocks noChangeArrowheads="1"/>
            </p:cNvSpPr>
            <p:nvPr/>
          </p:nvSpPr>
          <p:spPr bwMode="auto">
            <a:xfrm>
              <a:off x="294" y="1661"/>
              <a:ext cx="1483" cy="300"/>
            </a:xfrm>
            <a:prstGeom prst="rect">
              <a:avLst/>
            </a:prstGeom>
            <a:noFill/>
            <a:ln w="19050">
              <a:solidFill>
                <a:srgbClr val="FF33CC">
                  <a:alpha val="0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得状态方程</a:t>
              </a:r>
            </a:p>
          </p:txBody>
        </p:sp>
        <p:graphicFrame>
          <p:nvGraphicFramePr>
            <p:cNvPr id="32773" name="Object 4"/>
            <p:cNvGraphicFramePr>
              <a:graphicFrameLocks noChangeAspect="1"/>
            </p:cNvGraphicFramePr>
            <p:nvPr/>
          </p:nvGraphicFramePr>
          <p:xfrm>
            <a:off x="561" y="2069"/>
            <a:ext cx="1593" cy="1038"/>
          </p:xfrm>
          <a:graphic>
            <a:graphicData uri="http://schemas.openxmlformats.org/presentationml/2006/ole">
              <p:oleObj spid="_x0000_s784386" name="公式" r:id="rId3" imgW="1091726" imgH="710891" progId="Equation.3">
                <p:embed/>
              </p:oleObj>
            </a:graphicData>
          </a:graphic>
        </p:graphicFrame>
      </p:grpSp>
      <p:sp>
        <p:nvSpPr>
          <p:cNvPr id="526341" name="Rectangle 5"/>
          <p:cNvSpPr>
            <a:spLocks noChangeArrowheads="1"/>
          </p:cNvSpPr>
          <p:nvPr/>
        </p:nvSpPr>
        <p:spPr bwMode="auto">
          <a:xfrm>
            <a:off x="755650" y="5200650"/>
            <a:ext cx="2447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列出其状态表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41338" y="1225550"/>
            <a:ext cx="7415212" cy="1050925"/>
            <a:chOff x="0" y="799"/>
            <a:chExt cx="4671" cy="662"/>
          </a:xfrm>
        </p:grpSpPr>
        <p:sp>
          <p:nvSpPr>
            <p:cNvPr id="32815" name="Rectangle 7"/>
            <p:cNvSpPr>
              <a:spLocks noChangeArrowheads="1"/>
            </p:cNvSpPr>
            <p:nvPr/>
          </p:nvSpPr>
          <p:spPr bwMode="auto">
            <a:xfrm>
              <a:off x="204" y="799"/>
              <a:ext cx="4467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5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将激励方程代入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 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触发器的特性方程得状态方程</a:t>
              </a:r>
            </a:p>
          </p:txBody>
        </p:sp>
        <p:graphicFrame>
          <p:nvGraphicFramePr>
            <p:cNvPr id="32772" name="Object 8"/>
            <p:cNvGraphicFramePr>
              <a:graphicFrameLocks noChangeAspect="1"/>
            </p:cNvGraphicFramePr>
            <p:nvPr/>
          </p:nvGraphicFramePr>
          <p:xfrm>
            <a:off x="612" y="1117"/>
            <a:ext cx="871" cy="344"/>
          </p:xfrm>
          <a:graphic>
            <a:graphicData uri="http://schemas.openxmlformats.org/presentationml/2006/ole">
              <p:oleObj spid="_x0000_s784387" name="公式" r:id="rId4" imgW="558558" imgH="215806" progId="Equation.3">
                <p:embed/>
              </p:oleObj>
            </a:graphicData>
          </a:graphic>
        </p:graphicFrame>
        <p:sp>
          <p:nvSpPr>
            <p:cNvPr id="32816" name="Rectangle 9"/>
            <p:cNvSpPr>
              <a:spLocks noChangeArrowheads="1"/>
            </p:cNvSpPr>
            <p:nvPr/>
          </p:nvSpPr>
          <p:spPr bwMode="auto">
            <a:xfrm>
              <a:off x="0" y="1358"/>
              <a:ext cx="481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148263" y="1844675"/>
            <a:ext cx="3671887" cy="4276725"/>
            <a:chOff x="3243" y="1162"/>
            <a:chExt cx="2313" cy="2694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243" y="1535"/>
              <a:ext cx="2313" cy="2321"/>
              <a:chOff x="3243" y="1535"/>
              <a:chExt cx="2313" cy="2321"/>
            </a:xfrm>
          </p:grpSpPr>
          <p:graphicFrame>
            <p:nvGraphicFramePr>
              <p:cNvPr id="32770" name="Object 12"/>
              <p:cNvGraphicFramePr>
                <a:graphicFrameLocks noChangeAspect="1"/>
              </p:cNvGraphicFramePr>
              <p:nvPr/>
            </p:nvGraphicFramePr>
            <p:xfrm>
              <a:off x="3359" y="1535"/>
              <a:ext cx="836" cy="307"/>
            </p:xfrm>
            <a:graphic>
              <a:graphicData uri="http://schemas.openxmlformats.org/presentationml/2006/ole">
                <p:oleObj spid="_x0000_s784388" name="公式" r:id="rId5" imgW="583693" imgH="215713" progId="Equation.3">
                  <p:embed/>
                </p:oleObj>
              </a:graphicData>
            </a:graphic>
          </p:graphicFrame>
          <p:graphicFrame>
            <p:nvGraphicFramePr>
              <p:cNvPr id="32771" name="Object 13"/>
              <p:cNvGraphicFramePr>
                <a:graphicFrameLocks noChangeAspect="1"/>
              </p:cNvGraphicFramePr>
              <p:nvPr/>
            </p:nvGraphicFramePr>
            <p:xfrm>
              <a:off x="4332" y="1570"/>
              <a:ext cx="1134" cy="287"/>
            </p:xfrm>
            <a:graphic>
              <a:graphicData uri="http://schemas.openxmlformats.org/presentationml/2006/ole">
                <p:oleObj spid="_x0000_s784389" name="公式" r:id="rId6" imgW="837836" imgH="215806" progId="Equation.3">
                  <p:embed/>
                </p:oleObj>
              </a:graphicData>
            </a:graphic>
          </p:graphicFrame>
          <p:sp>
            <p:nvSpPr>
              <p:cNvPr id="32784" name="Rectangle 14"/>
              <p:cNvSpPr>
                <a:spLocks noChangeArrowheads="1"/>
              </p:cNvSpPr>
              <p:nvPr/>
            </p:nvSpPr>
            <p:spPr bwMode="auto">
              <a:xfrm>
                <a:off x="4273" y="360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85" name="Rectangle 15"/>
              <p:cNvSpPr>
                <a:spLocks noChangeArrowheads="1"/>
              </p:cNvSpPr>
              <p:nvPr/>
            </p:nvSpPr>
            <p:spPr bwMode="auto">
              <a:xfrm>
                <a:off x="3243" y="360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86" name="Rectangle 16"/>
              <p:cNvSpPr>
                <a:spLocks noChangeArrowheads="1"/>
              </p:cNvSpPr>
              <p:nvPr/>
            </p:nvSpPr>
            <p:spPr bwMode="auto">
              <a:xfrm>
                <a:off x="4273" y="334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87" name="Rectangle 17"/>
              <p:cNvSpPr>
                <a:spLocks noChangeArrowheads="1"/>
              </p:cNvSpPr>
              <p:nvPr/>
            </p:nvSpPr>
            <p:spPr bwMode="auto">
              <a:xfrm>
                <a:off x="3243" y="334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88" name="Rectangle 18"/>
              <p:cNvSpPr>
                <a:spLocks noChangeArrowheads="1"/>
              </p:cNvSpPr>
              <p:nvPr/>
            </p:nvSpPr>
            <p:spPr bwMode="auto">
              <a:xfrm>
                <a:off x="4273" y="309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89" name="Rectangle 19"/>
              <p:cNvSpPr>
                <a:spLocks noChangeArrowheads="1"/>
              </p:cNvSpPr>
              <p:nvPr/>
            </p:nvSpPr>
            <p:spPr bwMode="auto">
              <a:xfrm>
                <a:off x="3243" y="309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0" name="Rectangle 20"/>
              <p:cNvSpPr>
                <a:spLocks noChangeArrowheads="1"/>
              </p:cNvSpPr>
              <p:nvPr/>
            </p:nvSpPr>
            <p:spPr bwMode="auto">
              <a:xfrm>
                <a:off x="4273" y="284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1" name="Rectangle 21"/>
              <p:cNvSpPr>
                <a:spLocks noChangeArrowheads="1"/>
              </p:cNvSpPr>
              <p:nvPr/>
            </p:nvSpPr>
            <p:spPr bwMode="auto">
              <a:xfrm>
                <a:off x="3243" y="284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2" name="Rectangle 22"/>
              <p:cNvSpPr>
                <a:spLocks noChangeArrowheads="1"/>
              </p:cNvSpPr>
              <p:nvPr/>
            </p:nvSpPr>
            <p:spPr bwMode="auto">
              <a:xfrm>
                <a:off x="4273" y="2586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3" name="Rectangle 23"/>
              <p:cNvSpPr>
                <a:spLocks noChangeArrowheads="1"/>
              </p:cNvSpPr>
              <p:nvPr/>
            </p:nvSpPr>
            <p:spPr bwMode="auto">
              <a:xfrm>
                <a:off x="3243" y="2586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4" name="Rectangle 24"/>
              <p:cNvSpPr>
                <a:spLocks noChangeArrowheads="1"/>
              </p:cNvSpPr>
              <p:nvPr/>
            </p:nvSpPr>
            <p:spPr bwMode="auto">
              <a:xfrm>
                <a:off x="4273" y="233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5" name="Rectangle 25"/>
              <p:cNvSpPr>
                <a:spLocks noChangeArrowheads="1"/>
              </p:cNvSpPr>
              <p:nvPr/>
            </p:nvSpPr>
            <p:spPr bwMode="auto">
              <a:xfrm>
                <a:off x="3243" y="233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6" name="Rectangle 26"/>
              <p:cNvSpPr>
                <a:spLocks noChangeArrowheads="1"/>
              </p:cNvSpPr>
              <p:nvPr/>
            </p:nvSpPr>
            <p:spPr bwMode="auto">
              <a:xfrm>
                <a:off x="4273" y="207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7" name="Rectangle 27"/>
              <p:cNvSpPr>
                <a:spLocks noChangeArrowheads="1"/>
              </p:cNvSpPr>
              <p:nvPr/>
            </p:nvSpPr>
            <p:spPr bwMode="auto">
              <a:xfrm>
                <a:off x="3243" y="207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8" name="Rectangle 28"/>
              <p:cNvSpPr>
                <a:spLocks noChangeArrowheads="1"/>
              </p:cNvSpPr>
              <p:nvPr/>
            </p:nvSpPr>
            <p:spPr bwMode="auto">
              <a:xfrm>
                <a:off x="4273" y="182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99" name="Rectangle 29"/>
              <p:cNvSpPr>
                <a:spLocks noChangeArrowheads="1"/>
              </p:cNvSpPr>
              <p:nvPr/>
            </p:nvSpPr>
            <p:spPr bwMode="auto">
              <a:xfrm>
                <a:off x="3243" y="182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0" name="Rectangle 30"/>
              <p:cNvSpPr>
                <a:spLocks noChangeArrowheads="1"/>
              </p:cNvSpPr>
              <p:nvPr/>
            </p:nvSpPr>
            <p:spPr bwMode="auto">
              <a:xfrm>
                <a:off x="4273" y="157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2801" name="Rectangle 31"/>
              <p:cNvSpPr>
                <a:spLocks noChangeArrowheads="1"/>
              </p:cNvSpPr>
              <p:nvPr/>
            </p:nvSpPr>
            <p:spPr bwMode="auto">
              <a:xfrm>
                <a:off x="3243" y="157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2802" name="Line 32"/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3" name="Line 33"/>
              <p:cNvSpPr>
                <a:spLocks noChangeShapeType="1"/>
              </p:cNvSpPr>
              <p:nvPr/>
            </p:nvSpPr>
            <p:spPr bwMode="auto">
              <a:xfrm>
                <a:off x="3243" y="3856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4" name="Line 34"/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5" name="Line 35"/>
              <p:cNvSpPr>
                <a:spLocks noChangeShapeType="1"/>
              </p:cNvSpPr>
              <p:nvPr/>
            </p:nvSpPr>
            <p:spPr bwMode="auto">
              <a:xfrm>
                <a:off x="5556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6" name="Line 36"/>
              <p:cNvSpPr>
                <a:spLocks noChangeShapeType="1"/>
              </p:cNvSpPr>
              <p:nvPr/>
            </p:nvSpPr>
            <p:spPr bwMode="auto">
              <a:xfrm>
                <a:off x="3243" y="1824"/>
                <a:ext cx="23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7" name="Line 37"/>
              <p:cNvSpPr>
                <a:spLocks noChangeShapeType="1"/>
              </p:cNvSpPr>
              <p:nvPr/>
            </p:nvSpPr>
            <p:spPr bwMode="auto">
              <a:xfrm>
                <a:off x="4273" y="1570"/>
                <a:ext cx="0" cy="228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8" name="Line 38"/>
              <p:cNvSpPr>
                <a:spLocks noChangeShapeType="1"/>
              </p:cNvSpPr>
              <p:nvPr/>
            </p:nvSpPr>
            <p:spPr bwMode="auto">
              <a:xfrm>
                <a:off x="3243" y="207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09" name="Line 39"/>
              <p:cNvSpPr>
                <a:spLocks noChangeShapeType="1"/>
              </p:cNvSpPr>
              <p:nvPr/>
            </p:nvSpPr>
            <p:spPr bwMode="auto">
              <a:xfrm>
                <a:off x="3243" y="233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0" name="Line 40"/>
              <p:cNvSpPr>
                <a:spLocks noChangeShapeType="1"/>
              </p:cNvSpPr>
              <p:nvPr/>
            </p:nvSpPr>
            <p:spPr bwMode="auto">
              <a:xfrm>
                <a:off x="3243" y="2586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1" name="Line 41"/>
              <p:cNvSpPr>
                <a:spLocks noChangeShapeType="1"/>
              </p:cNvSpPr>
              <p:nvPr/>
            </p:nvSpPr>
            <p:spPr bwMode="auto">
              <a:xfrm>
                <a:off x="3243" y="2840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2" name="Line 42"/>
              <p:cNvSpPr>
                <a:spLocks noChangeShapeType="1"/>
              </p:cNvSpPr>
              <p:nvPr/>
            </p:nvSpPr>
            <p:spPr bwMode="auto">
              <a:xfrm>
                <a:off x="3243" y="3094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3" name="Line 43"/>
              <p:cNvSpPr>
                <a:spLocks noChangeShapeType="1"/>
              </p:cNvSpPr>
              <p:nvPr/>
            </p:nvSpPr>
            <p:spPr bwMode="auto">
              <a:xfrm>
                <a:off x="3243" y="334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14" name="Line 44"/>
              <p:cNvSpPr>
                <a:spLocks noChangeShapeType="1"/>
              </p:cNvSpPr>
              <p:nvPr/>
            </p:nvSpPr>
            <p:spPr bwMode="auto">
              <a:xfrm>
                <a:off x="3243" y="360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4059" y="1162"/>
              <a:ext cx="10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状态表</a:t>
              </a:r>
            </a:p>
          </p:txBody>
        </p:sp>
      </p:grpSp>
      <p:cxnSp>
        <p:nvCxnSpPr>
          <p:cNvPr id="32778" name="直接连接符 45"/>
          <p:cNvCxnSpPr>
            <a:cxnSpLocks noChangeShapeType="1"/>
            <a:endCxn id="32807" idx="1"/>
          </p:cNvCxnSpPr>
          <p:nvPr/>
        </p:nvCxnSpPr>
        <p:spPr bwMode="auto">
          <a:xfrm rot="5400000">
            <a:off x="4974432" y="4309269"/>
            <a:ext cx="3621087" cy="3175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直接连接符 46"/>
          <p:cNvCxnSpPr>
            <a:cxnSpLocks noChangeShapeType="1"/>
          </p:cNvCxnSpPr>
          <p:nvPr/>
        </p:nvCxnSpPr>
        <p:spPr bwMode="auto">
          <a:xfrm rot="10800000">
            <a:off x="6786563" y="2928938"/>
            <a:ext cx="1990725" cy="1587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直接连接符 47"/>
          <p:cNvCxnSpPr>
            <a:cxnSpLocks noChangeShapeType="1"/>
            <a:endCxn id="32805" idx="1"/>
          </p:cNvCxnSpPr>
          <p:nvPr/>
        </p:nvCxnSpPr>
        <p:spPr bwMode="auto">
          <a:xfrm rot="16200000" flipH="1">
            <a:off x="6961981" y="4263232"/>
            <a:ext cx="3692525" cy="23812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786563" y="3000375"/>
            <a:ext cx="2000250" cy="30718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621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714348" y="142852"/>
            <a:ext cx="331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画出状态图</a:t>
            </a:r>
          </a:p>
        </p:txBody>
      </p:sp>
      <p:graphicFrame>
        <p:nvGraphicFramePr>
          <p:cNvPr id="527363" name="Object 3"/>
          <p:cNvGraphicFramePr>
            <a:graphicFrameLocks noChangeAspect="1"/>
          </p:cNvGraphicFramePr>
          <p:nvPr/>
        </p:nvGraphicFramePr>
        <p:xfrm>
          <a:off x="4175125" y="1989138"/>
          <a:ext cx="4968875" cy="3063875"/>
        </p:xfrm>
        <a:graphic>
          <a:graphicData uri="http://schemas.openxmlformats.org/presentationml/2006/ole">
            <p:oleObj spid="_x0000_s785410" name="图片" r:id="rId3" imgW="3241411" imgH="1722474" progId="Word.Picture.8">
              <p:embed/>
            </p:oleObj>
          </a:graphicData>
        </a:graphic>
      </p:graphicFrame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4400550" y="345757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5288" y="1628775"/>
            <a:ext cx="3529012" cy="3844925"/>
            <a:chOff x="3243" y="1162"/>
            <a:chExt cx="2313" cy="269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243" y="1535"/>
              <a:ext cx="2313" cy="2321"/>
              <a:chOff x="3243" y="1535"/>
              <a:chExt cx="2313" cy="2321"/>
            </a:xfrm>
          </p:grpSpPr>
          <p:graphicFrame>
            <p:nvGraphicFramePr>
              <p:cNvPr id="33795" name="Object 8"/>
              <p:cNvGraphicFramePr>
                <a:graphicFrameLocks noChangeAspect="1"/>
              </p:cNvGraphicFramePr>
              <p:nvPr/>
            </p:nvGraphicFramePr>
            <p:xfrm>
              <a:off x="3359" y="1535"/>
              <a:ext cx="836" cy="307"/>
            </p:xfrm>
            <a:graphic>
              <a:graphicData uri="http://schemas.openxmlformats.org/presentationml/2006/ole">
                <p:oleObj spid="_x0000_s785411" name="公式" r:id="rId4" imgW="583693" imgH="215713" progId="Equation.3">
                  <p:embed/>
                </p:oleObj>
              </a:graphicData>
            </a:graphic>
          </p:graphicFrame>
          <p:graphicFrame>
            <p:nvGraphicFramePr>
              <p:cNvPr id="33796" name="Object 9"/>
              <p:cNvGraphicFramePr>
                <a:graphicFrameLocks noChangeAspect="1"/>
              </p:cNvGraphicFramePr>
              <p:nvPr/>
            </p:nvGraphicFramePr>
            <p:xfrm>
              <a:off x="4332" y="1570"/>
              <a:ext cx="1134" cy="287"/>
            </p:xfrm>
            <a:graphic>
              <a:graphicData uri="http://schemas.openxmlformats.org/presentationml/2006/ole">
                <p:oleObj spid="_x0000_s785412" name="公式" r:id="rId5" imgW="837836" imgH="215806" progId="Equation.3">
                  <p:embed/>
                </p:oleObj>
              </a:graphicData>
            </a:graphic>
          </p:graphicFrame>
          <p:sp>
            <p:nvSpPr>
              <p:cNvPr id="33814" name="Rectangle 10"/>
              <p:cNvSpPr>
                <a:spLocks noChangeArrowheads="1"/>
              </p:cNvSpPr>
              <p:nvPr/>
            </p:nvSpPr>
            <p:spPr bwMode="auto">
              <a:xfrm>
                <a:off x="4273" y="360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5" name="Rectangle 11"/>
              <p:cNvSpPr>
                <a:spLocks noChangeArrowheads="1"/>
              </p:cNvSpPr>
              <p:nvPr/>
            </p:nvSpPr>
            <p:spPr bwMode="auto">
              <a:xfrm>
                <a:off x="3243" y="360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6" name="Rectangle 12"/>
              <p:cNvSpPr>
                <a:spLocks noChangeArrowheads="1"/>
              </p:cNvSpPr>
              <p:nvPr/>
            </p:nvSpPr>
            <p:spPr bwMode="auto">
              <a:xfrm>
                <a:off x="4273" y="334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7" name="Rectangle 13"/>
              <p:cNvSpPr>
                <a:spLocks noChangeArrowheads="1"/>
              </p:cNvSpPr>
              <p:nvPr/>
            </p:nvSpPr>
            <p:spPr bwMode="auto">
              <a:xfrm>
                <a:off x="3243" y="334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8" name="Rectangle 14"/>
              <p:cNvSpPr>
                <a:spLocks noChangeArrowheads="1"/>
              </p:cNvSpPr>
              <p:nvPr/>
            </p:nvSpPr>
            <p:spPr bwMode="auto">
              <a:xfrm>
                <a:off x="4273" y="309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9" name="Rectangle 15"/>
              <p:cNvSpPr>
                <a:spLocks noChangeArrowheads="1"/>
              </p:cNvSpPr>
              <p:nvPr/>
            </p:nvSpPr>
            <p:spPr bwMode="auto">
              <a:xfrm>
                <a:off x="3243" y="309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0" name="Rectangle 16"/>
              <p:cNvSpPr>
                <a:spLocks noChangeArrowheads="1"/>
              </p:cNvSpPr>
              <p:nvPr/>
            </p:nvSpPr>
            <p:spPr bwMode="auto">
              <a:xfrm>
                <a:off x="4273" y="284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1" name="Rectangle 17"/>
              <p:cNvSpPr>
                <a:spLocks noChangeArrowheads="1"/>
              </p:cNvSpPr>
              <p:nvPr/>
            </p:nvSpPr>
            <p:spPr bwMode="auto">
              <a:xfrm>
                <a:off x="3243" y="284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2" name="Rectangle 18"/>
              <p:cNvSpPr>
                <a:spLocks noChangeArrowheads="1"/>
              </p:cNvSpPr>
              <p:nvPr/>
            </p:nvSpPr>
            <p:spPr bwMode="auto">
              <a:xfrm>
                <a:off x="4273" y="2586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3" name="Rectangle 19"/>
              <p:cNvSpPr>
                <a:spLocks noChangeArrowheads="1"/>
              </p:cNvSpPr>
              <p:nvPr/>
            </p:nvSpPr>
            <p:spPr bwMode="auto">
              <a:xfrm>
                <a:off x="3243" y="2586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4" name="Rectangle 20"/>
              <p:cNvSpPr>
                <a:spLocks noChangeArrowheads="1"/>
              </p:cNvSpPr>
              <p:nvPr/>
            </p:nvSpPr>
            <p:spPr bwMode="auto">
              <a:xfrm>
                <a:off x="4273" y="2332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5" name="Rectangle 21"/>
              <p:cNvSpPr>
                <a:spLocks noChangeArrowheads="1"/>
              </p:cNvSpPr>
              <p:nvPr/>
            </p:nvSpPr>
            <p:spPr bwMode="auto">
              <a:xfrm>
                <a:off x="3243" y="2332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6" name="Rectangle 22"/>
              <p:cNvSpPr>
                <a:spLocks noChangeArrowheads="1"/>
              </p:cNvSpPr>
              <p:nvPr/>
            </p:nvSpPr>
            <p:spPr bwMode="auto">
              <a:xfrm>
                <a:off x="4273" y="2078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0 1 0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7" name="Rectangle 23"/>
              <p:cNvSpPr>
                <a:spLocks noChangeArrowheads="1"/>
              </p:cNvSpPr>
              <p:nvPr/>
            </p:nvSpPr>
            <p:spPr bwMode="auto">
              <a:xfrm>
                <a:off x="3243" y="2078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8" name="Rectangle 24"/>
              <p:cNvSpPr>
                <a:spLocks noChangeArrowheads="1"/>
              </p:cNvSpPr>
              <p:nvPr/>
            </p:nvSpPr>
            <p:spPr bwMode="auto">
              <a:xfrm>
                <a:off x="4273" y="1824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0 0 1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9" name="Rectangle 25"/>
              <p:cNvSpPr>
                <a:spLocks noChangeArrowheads="1"/>
              </p:cNvSpPr>
              <p:nvPr/>
            </p:nvSpPr>
            <p:spPr bwMode="auto">
              <a:xfrm>
                <a:off x="3243" y="1824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0 0 0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0" name="Rectangle 26"/>
              <p:cNvSpPr>
                <a:spLocks noChangeArrowheads="1"/>
              </p:cNvSpPr>
              <p:nvPr/>
            </p:nvSpPr>
            <p:spPr bwMode="auto">
              <a:xfrm>
                <a:off x="4273" y="1570"/>
                <a:ext cx="128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3831" name="Rectangle 27"/>
              <p:cNvSpPr>
                <a:spLocks noChangeArrowheads="1"/>
              </p:cNvSpPr>
              <p:nvPr/>
            </p:nvSpPr>
            <p:spPr bwMode="auto">
              <a:xfrm>
                <a:off x="3243" y="1570"/>
                <a:ext cx="10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3832" name="Line 28"/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3" name="Line 29"/>
              <p:cNvSpPr>
                <a:spLocks noChangeShapeType="1"/>
              </p:cNvSpPr>
              <p:nvPr/>
            </p:nvSpPr>
            <p:spPr bwMode="auto">
              <a:xfrm>
                <a:off x="3243" y="3856"/>
                <a:ext cx="231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4" name="Line 30"/>
              <p:cNvSpPr>
                <a:spLocks noChangeShapeType="1"/>
              </p:cNvSpPr>
              <p:nvPr/>
            </p:nvSpPr>
            <p:spPr bwMode="auto">
              <a:xfrm>
                <a:off x="3243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5" name="Line 31"/>
              <p:cNvSpPr>
                <a:spLocks noChangeShapeType="1"/>
              </p:cNvSpPr>
              <p:nvPr/>
            </p:nvSpPr>
            <p:spPr bwMode="auto">
              <a:xfrm>
                <a:off x="5556" y="1570"/>
                <a:ext cx="0" cy="228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6" name="Line 32"/>
              <p:cNvSpPr>
                <a:spLocks noChangeShapeType="1"/>
              </p:cNvSpPr>
              <p:nvPr/>
            </p:nvSpPr>
            <p:spPr bwMode="auto">
              <a:xfrm>
                <a:off x="3243" y="1824"/>
                <a:ext cx="23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7" name="Line 33"/>
              <p:cNvSpPr>
                <a:spLocks noChangeShapeType="1"/>
              </p:cNvSpPr>
              <p:nvPr/>
            </p:nvSpPr>
            <p:spPr bwMode="auto">
              <a:xfrm>
                <a:off x="4273" y="1570"/>
                <a:ext cx="0" cy="228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8" name="Line 34"/>
              <p:cNvSpPr>
                <a:spLocks noChangeShapeType="1"/>
              </p:cNvSpPr>
              <p:nvPr/>
            </p:nvSpPr>
            <p:spPr bwMode="auto">
              <a:xfrm>
                <a:off x="3243" y="207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9" name="Line 35"/>
              <p:cNvSpPr>
                <a:spLocks noChangeShapeType="1"/>
              </p:cNvSpPr>
              <p:nvPr/>
            </p:nvSpPr>
            <p:spPr bwMode="auto">
              <a:xfrm>
                <a:off x="3243" y="233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0" name="Line 36"/>
              <p:cNvSpPr>
                <a:spLocks noChangeShapeType="1"/>
              </p:cNvSpPr>
              <p:nvPr/>
            </p:nvSpPr>
            <p:spPr bwMode="auto">
              <a:xfrm>
                <a:off x="3243" y="2586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1" name="Line 37"/>
              <p:cNvSpPr>
                <a:spLocks noChangeShapeType="1"/>
              </p:cNvSpPr>
              <p:nvPr/>
            </p:nvSpPr>
            <p:spPr bwMode="auto">
              <a:xfrm>
                <a:off x="3243" y="2840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2" name="Line 38"/>
              <p:cNvSpPr>
                <a:spLocks noChangeShapeType="1"/>
              </p:cNvSpPr>
              <p:nvPr/>
            </p:nvSpPr>
            <p:spPr bwMode="auto">
              <a:xfrm>
                <a:off x="3243" y="3094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3" name="Line 39"/>
              <p:cNvSpPr>
                <a:spLocks noChangeShapeType="1"/>
              </p:cNvSpPr>
              <p:nvPr/>
            </p:nvSpPr>
            <p:spPr bwMode="auto">
              <a:xfrm>
                <a:off x="3243" y="3348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4" name="Line 40"/>
              <p:cNvSpPr>
                <a:spLocks noChangeShapeType="1"/>
              </p:cNvSpPr>
              <p:nvPr/>
            </p:nvSpPr>
            <p:spPr bwMode="auto">
              <a:xfrm>
                <a:off x="3243" y="3602"/>
                <a:ext cx="2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813" name="Rectangle 41"/>
            <p:cNvSpPr>
              <a:spLocks noChangeArrowheads="1"/>
            </p:cNvSpPr>
            <p:nvPr/>
          </p:nvSpPr>
          <p:spPr bwMode="auto">
            <a:xfrm>
              <a:off x="4059" y="1162"/>
              <a:ext cx="10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状态表</a:t>
              </a:r>
            </a:p>
          </p:txBody>
        </p:sp>
      </p:grpSp>
      <p:cxnSp>
        <p:nvCxnSpPr>
          <p:cNvPr id="33801" name="直接连接符 41"/>
          <p:cNvCxnSpPr>
            <a:cxnSpLocks noChangeShapeType="1"/>
            <a:endCxn id="33837" idx="1"/>
          </p:cNvCxnSpPr>
          <p:nvPr/>
        </p:nvCxnSpPr>
        <p:spPr bwMode="auto">
          <a:xfrm rot="5400000">
            <a:off x="354013" y="3827463"/>
            <a:ext cx="3259137" cy="33337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直接连接符 42"/>
          <p:cNvCxnSpPr>
            <a:cxnSpLocks noChangeShapeType="1"/>
            <a:stCxn id="33836" idx="1"/>
          </p:cNvCxnSpPr>
          <p:nvPr/>
        </p:nvCxnSpPr>
        <p:spPr bwMode="auto">
          <a:xfrm rot="-5400000" flipH="1" flipV="1">
            <a:off x="2924176" y="1577975"/>
            <a:ext cx="4762" cy="1995487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直接连接符 43"/>
          <p:cNvCxnSpPr>
            <a:cxnSpLocks noChangeShapeType="1"/>
            <a:endCxn id="33835" idx="1"/>
          </p:cNvCxnSpPr>
          <p:nvPr/>
        </p:nvCxnSpPr>
        <p:spPr bwMode="auto">
          <a:xfrm rot="5400000">
            <a:off x="2301875" y="3836988"/>
            <a:ext cx="3259137" cy="14288"/>
          </a:xfrm>
          <a:prstGeom prst="lin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6357938" y="2143125"/>
            <a:ext cx="500062" cy="428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7215188" y="2643188"/>
            <a:ext cx="500062" cy="5000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6929438" y="3286125"/>
            <a:ext cx="500062" cy="428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643688" y="2643188"/>
            <a:ext cx="500062" cy="5715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786313" y="3286125"/>
            <a:ext cx="428625" cy="428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5857875" y="3214688"/>
            <a:ext cx="428625" cy="5000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8072438" y="3286125"/>
            <a:ext cx="428625" cy="428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5286375" y="3857625"/>
            <a:ext cx="500063" cy="5000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33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785786" y="214290"/>
            <a:ext cx="331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画出时序图</a:t>
            </a:r>
          </a:p>
        </p:txBody>
      </p:sp>
      <p:graphicFrame>
        <p:nvGraphicFramePr>
          <p:cNvPr id="528387" name="Object 3"/>
          <p:cNvGraphicFramePr>
            <a:graphicFrameLocks noChangeAspect="1"/>
          </p:cNvGraphicFramePr>
          <p:nvPr/>
        </p:nvGraphicFramePr>
        <p:xfrm>
          <a:off x="827088" y="1989138"/>
          <a:ext cx="7272337" cy="2995612"/>
        </p:xfrm>
        <a:graphic>
          <a:graphicData uri="http://schemas.openxmlformats.org/presentationml/2006/ole">
            <p:oleObj spid="_x0000_s786434" name="图片" r:id="rId3" imgW="3372040" imgH="1388308" progId="Word.Picture.8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428750" y="2786063"/>
            <a:ext cx="6858000" cy="25003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3"/>
          <p:cNvCxnSpPr>
            <a:cxnSpLocks noChangeShapeType="1"/>
          </p:cNvCxnSpPr>
          <p:nvPr/>
        </p:nvCxnSpPr>
        <p:spPr bwMode="auto">
          <a:xfrm rot="16200000" flipH="1">
            <a:off x="138906" y="3718719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3"/>
          <p:cNvCxnSpPr>
            <a:cxnSpLocks noChangeShapeType="1"/>
          </p:cNvCxnSpPr>
          <p:nvPr/>
        </p:nvCxnSpPr>
        <p:spPr bwMode="auto">
          <a:xfrm rot="16200000" flipH="1">
            <a:off x="924719" y="3718719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3"/>
          <p:cNvCxnSpPr>
            <a:cxnSpLocks noChangeShapeType="1"/>
          </p:cNvCxnSpPr>
          <p:nvPr/>
        </p:nvCxnSpPr>
        <p:spPr bwMode="auto">
          <a:xfrm rot="16200000" flipH="1">
            <a:off x="1710531" y="3718719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3"/>
          <p:cNvCxnSpPr>
            <a:cxnSpLocks noChangeShapeType="1"/>
          </p:cNvCxnSpPr>
          <p:nvPr/>
        </p:nvCxnSpPr>
        <p:spPr bwMode="auto">
          <a:xfrm rot="16200000" flipH="1">
            <a:off x="2496344" y="3718719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3"/>
          <p:cNvCxnSpPr>
            <a:cxnSpLocks noChangeShapeType="1"/>
          </p:cNvCxnSpPr>
          <p:nvPr/>
        </p:nvCxnSpPr>
        <p:spPr bwMode="auto">
          <a:xfrm rot="16200000" flipH="1">
            <a:off x="3282156" y="3718719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33"/>
          <p:cNvCxnSpPr>
            <a:cxnSpLocks noChangeShapeType="1"/>
          </p:cNvCxnSpPr>
          <p:nvPr/>
        </p:nvCxnSpPr>
        <p:spPr bwMode="auto">
          <a:xfrm rot="16200000" flipH="1">
            <a:off x="5639594" y="3861594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33"/>
          <p:cNvCxnSpPr>
            <a:cxnSpLocks noChangeShapeType="1"/>
          </p:cNvCxnSpPr>
          <p:nvPr/>
        </p:nvCxnSpPr>
        <p:spPr bwMode="auto">
          <a:xfrm rot="16200000" flipH="1">
            <a:off x="4067969" y="3871119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33"/>
          <p:cNvCxnSpPr>
            <a:cxnSpLocks noChangeShapeType="1"/>
          </p:cNvCxnSpPr>
          <p:nvPr/>
        </p:nvCxnSpPr>
        <p:spPr bwMode="auto">
          <a:xfrm rot="16200000" flipH="1">
            <a:off x="4853781" y="3861594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104979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428596" y="1142984"/>
            <a:ext cx="85709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由状态图可见，电路的有效状态是三位循环码。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从时序图可看出，电路正常工作时，各触发器的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端轮流出现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一个宽度为一个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周期脉冲信号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循环周期为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。电路的功能为脉冲分配器或节拍脉冲产生器。</a:t>
            </a:r>
          </a:p>
        </p:txBody>
      </p:sp>
      <p:graphicFrame>
        <p:nvGraphicFramePr>
          <p:cNvPr id="529411" name="Object 3"/>
          <p:cNvGraphicFramePr>
            <a:graphicFrameLocks noChangeAspect="1"/>
          </p:cNvGraphicFramePr>
          <p:nvPr/>
        </p:nvGraphicFramePr>
        <p:xfrm>
          <a:off x="363570" y="3214686"/>
          <a:ext cx="5040313" cy="2722562"/>
        </p:xfrm>
        <a:graphic>
          <a:graphicData uri="http://schemas.openxmlformats.org/presentationml/2006/ole">
            <p:oleObj spid="_x0000_s787458" name="图片" r:id="rId3" imgW="3372040" imgH="1388308" progId="Word.Picture.8">
              <p:embed/>
            </p:oleObj>
          </a:graphicData>
        </a:graphic>
      </p:graphicFrame>
      <p:graphicFrame>
        <p:nvGraphicFramePr>
          <p:cNvPr id="529412" name="Object 4"/>
          <p:cNvGraphicFramePr>
            <a:graphicFrameLocks noChangeAspect="1"/>
          </p:cNvGraphicFramePr>
          <p:nvPr/>
        </p:nvGraphicFramePr>
        <p:xfrm>
          <a:off x="5507069" y="3643311"/>
          <a:ext cx="3636963" cy="2241550"/>
        </p:xfrm>
        <a:graphic>
          <a:graphicData uri="http://schemas.openxmlformats.org/presentationml/2006/ole">
            <p:oleObj spid="_x0000_s787459" name="图片" r:id="rId4" imgW="3241411" imgH="1722474" progId="Word.Picture.8">
              <p:embed/>
            </p:oleObj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85786" y="214290"/>
            <a:ext cx="5413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、逻辑功能分析（找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闭合回路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 rot="10800000" flipV="1">
            <a:off x="7721633" y="4714873"/>
            <a:ext cx="357187" cy="0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 flipH="1" flipV="1">
            <a:off x="7507320" y="4214811"/>
            <a:ext cx="357188" cy="214312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H="1">
            <a:off x="7828789" y="4179092"/>
            <a:ext cx="428625" cy="214313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33"/>
          <p:cNvCxnSpPr>
            <a:cxnSpLocks noChangeShapeType="1"/>
          </p:cNvCxnSpPr>
          <p:nvPr/>
        </p:nvCxnSpPr>
        <p:spPr bwMode="auto">
          <a:xfrm rot="16200000" flipH="1">
            <a:off x="-640524" y="4790280"/>
            <a:ext cx="3151187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33"/>
          <p:cNvCxnSpPr>
            <a:cxnSpLocks noChangeShapeType="1"/>
          </p:cNvCxnSpPr>
          <p:nvPr/>
        </p:nvCxnSpPr>
        <p:spPr bwMode="auto">
          <a:xfrm rot="16200000" flipH="1">
            <a:off x="-69024" y="4790280"/>
            <a:ext cx="3151187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33"/>
          <p:cNvCxnSpPr>
            <a:cxnSpLocks noChangeShapeType="1"/>
          </p:cNvCxnSpPr>
          <p:nvPr/>
        </p:nvCxnSpPr>
        <p:spPr bwMode="auto">
          <a:xfrm rot="16200000" flipH="1">
            <a:off x="431039" y="4790280"/>
            <a:ext cx="3151187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33"/>
          <p:cNvCxnSpPr>
            <a:cxnSpLocks noChangeShapeType="1"/>
          </p:cNvCxnSpPr>
          <p:nvPr/>
        </p:nvCxnSpPr>
        <p:spPr bwMode="auto">
          <a:xfrm rot="16200000" flipH="1">
            <a:off x="1002539" y="4790280"/>
            <a:ext cx="3151187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33"/>
          <p:cNvCxnSpPr>
            <a:cxnSpLocks noChangeShapeType="1"/>
          </p:cNvCxnSpPr>
          <p:nvPr/>
        </p:nvCxnSpPr>
        <p:spPr bwMode="auto">
          <a:xfrm rot="16200000" flipH="1">
            <a:off x="1574039" y="4790280"/>
            <a:ext cx="3151187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33"/>
          <p:cNvCxnSpPr>
            <a:cxnSpLocks noChangeShapeType="1"/>
          </p:cNvCxnSpPr>
          <p:nvPr/>
        </p:nvCxnSpPr>
        <p:spPr bwMode="auto">
          <a:xfrm rot="16200000" flipH="1">
            <a:off x="3217101" y="4790280"/>
            <a:ext cx="3151187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33"/>
          <p:cNvCxnSpPr>
            <a:cxnSpLocks noChangeShapeType="1"/>
          </p:cNvCxnSpPr>
          <p:nvPr/>
        </p:nvCxnSpPr>
        <p:spPr bwMode="auto">
          <a:xfrm rot="16200000" flipH="1">
            <a:off x="2145539" y="4790280"/>
            <a:ext cx="3151187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33"/>
          <p:cNvCxnSpPr>
            <a:cxnSpLocks noChangeShapeType="1"/>
          </p:cNvCxnSpPr>
          <p:nvPr/>
        </p:nvCxnSpPr>
        <p:spPr bwMode="auto">
          <a:xfrm rot="16200000" flipH="1">
            <a:off x="2717039" y="4861717"/>
            <a:ext cx="3151188" cy="0"/>
          </a:xfrm>
          <a:prstGeom prst="lin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06508" y="5429248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006508" y="3714748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006508" y="4786311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635158" y="4143373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563720" y="4786311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563720" y="5429248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149508" y="4000498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149508" y="5429248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149508" y="4714873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721008" y="5429248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721008" y="3714748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2721008" y="4786311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349658" y="4143373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278220" y="4786311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278220" y="5429248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864008" y="4071936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864008" y="5500686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864008" y="4786311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3568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GB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>
            <p:extLst/>
          </p:nvPr>
        </p:nvGraphicFramePr>
        <p:xfrm>
          <a:off x="-51845" y="1445915"/>
          <a:ext cx="5356225" cy="4883745"/>
        </p:xfrm>
        <a:graphic>
          <a:graphicData uri="http://schemas.openxmlformats.org/presentationml/2006/ole">
            <p:oleObj spid="_x0000_s791554" name="图片" r:id="rId3" imgW="3521964" imgH="3334512" progId="Word.Picture.8">
              <p:embed/>
            </p:oleObj>
          </a:graphicData>
        </a:graphic>
      </p:graphicFrame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5292956" y="857232"/>
            <a:ext cx="1422184" cy="46166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输出方程</a:t>
            </a:r>
            <a:endParaRPr lang="zh-CN" altLang="en-US" sz="2400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607" name="Object 7"/>
          <p:cNvGraphicFramePr>
            <a:graphicFrameLocks noChangeAspect="1"/>
          </p:cNvGraphicFramePr>
          <p:nvPr>
            <p:extLst/>
          </p:nvPr>
        </p:nvGraphicFramePr>
        <p:xfrm>
          <a:off x="6873081" y="1112044"/>
          <a:ext cx="1560513" cy="627063"/>
        </p:xfrm>
        <a:graphic>
          <a:graphicData uri="http://schemas.openxmlformats.org/presentationml/2006/ole">
            <p:oleObj spid="_x0000_s791555" name="公式" r:id="rId4" imgW="634725" imgH="253890" progId="Equation.3">
              <p:embed/>
            </p:oleObj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6311900" y="2736850"/>
          <a:ext cx="2460625" cy="479425"/>
        </p:xfrm>
        <a:graphic>
          <a:graphicData uri="http://schemas.openxmlformats.org/presentationml/2006/ole">
            <p:oleObj spid="_x0000_s791556" name="公式" r:id="rId5" imgW="990170" imgH="190417" progId="Equation.3">
              <p:embed/>
            </p:oleObj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6351588" y="3297238"/>
          <a:ext cx="1554162" cy="625475"/>
        </p:xfrm>
        <a:graphic>
          <a:graphicData uri="http://schemas.openxmlformats.org/presentationml/2006/ole">
            <p:oleObj spid="_x0000_s791557" name="公式" r:id="rId6" imgW="583947" imgH="228501" progId="Equation.3">
              <p:embed/>
            </p:oleObj>
          </a:graphicData>
        </a:graphic>
      </p:graphicFrame>
      <p:sp>
        <p:nvSpPr>
          <p:cNvPr id="409610" name="Rectangle 10"/>
          <p:cNvSpPr>
            <a:spLocks noChangeArrowheads="1"/>
          </p:cNvSpPr>
          <p:nvPr/>
        </p:nvSpPr>
        <p:spPr bwMode="auto">
          <a:xfrm>
            <a:off x="5484019" y="2199317"/>
            <a:ext cx="1731564" cy="46166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激励方程组</a:t>
            </a:r>
            <a:endParaRPr lang="zh-CN" altLang="en-US" sz="2400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3849688" y="38179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altLang="zh-CN" sz="1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409612" name="Object 12"/>
          <p:cNvGraphicFramePr>
            <a:graphicFrameLocks noChangeAspect="1"/>
          </p:cNvGraphicFramePr>
          <p:nvPr>
            <p:extLst/>
          </p:nvPr>
        </p:nvGraphicFramePr>
        <p:xfrm>
          <a:off x="5985669" y="5090319"/>
          <a:ext cx="3030538" cy="582612"/>
        </p:xfrm>
        <a:graphic>
          <a:graphicData uri="http://schemas.openxmlformats.org/presentationml/2006/ole">
            <p:oleObj spid="_x0000_s791558" name="公式" r:id="rId7" imgW="1143000" imgH="215900" progId="Equation.3">
              <p:embed/>
            </p:oleObj>
          </a:graphicData>
        </a:graphic>
      </p:graphicFrame>
      <p:graphicFrame>
        <p:nvGraphicFramePr>
          <p:cNvPr id="409613" name="Object 13"/>
          <p:cNvGraphicFramePr>
            <a:graphicFrameLocks noChangeAspect="1"/>
          </p:cNvGraphicFramePr>
          <p:nvPr>
            <p:extLst/>
          </p:nvPr>
        </p:nvGraphicFramePr>
        <p:xfrm>
          <a:off x="6246812" y="5646353"/>
          <a:ext cx="1592263" cy="582613"/>
        </p:xfrm>
        <a:graphic>
          <a:graphicData uri="http://schemas.openxmlformats.org/presentationml/2006/ole">
            <p:oleObj spid="_x0000_s791559" name="公式" r:id="rId8" imgW="723586" imgH="253890" progId="Equation.3">
              <p:embed/>
            </p:oleObj>
          </a:graphicData>
        </a:graphic>
      </p:graphicFrame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6175375" y="3887788"/>
            <a:ext cx="1731564" cy="46166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方程组</a:t>
            </a:r>
            <a:endParaRPr lang="zh-CN" altLang="en-US" sz="2400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616" name="Object 16"/>
          <p:cNvGraphicFramePr>
            <a:graphicFrameLocks noChangeAspect="1"/>
          </p:cNvGraphicFramePr>
          <p:nvPr>
            <p:extLst/>
          </p:nvPr>
        </p:nvGraphicFramePr>
        <p:xfrm>
          <a:off x="6384925" y="4519613"/>
          <a:ext cx="1141413" cy="488950"/>
        </p:xfrm>
        <a:graphic>
          <a:graphicData uri="http://schemas.openxmlformats.org/presentationml/2006/ole">
            <p:oleObj spid="_x0000_s791560" name="Equation" r:id="rId9" imgW="583947" imgH="241195" progId="Equation.DSMT4">
              <p:embed/>
            </p:oleObj>
          </a:graphicData>
        </a:graphic>
      </p:graphicFrame>
      <p:sp>
        <p:nvSpPr>
          <p:cNvPr id="409617" name="AutoShape 17"/>
          <p:cNvSpPr>
            <a:spLocks noChangeArrowheads="1"/>
          </p:cNvSpPr>
          <p:nvPr/>
        </p:nvSpPr>
        <p:spPr bwMode="auto">
          <a:xfrm>
            <a:off x="5256213" y="3352800"/>
            <a:ext cx="863600" cy="1587500"/>
          </a:xfrm>
          <a:prstGeom prst="curvedRightArrow">
            <a:avLst>
              <a:gd name="adj1" fmla="val 36765"/>
              <a:gd name="adj2" fmla="val 73529"/>
              <a:gd name="adj3" fmla="val 33333"/>
            </a:avLst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altLang="zh-CN" sz="5400">
              <a:solidFill>
                <a:srgbClr val="000066"/>
              </a:solidFill>
              <a:latin typeface="宋体" panose="02010600030101010101" pitchFamily="2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18" name="AutoShape 18"/>
          <p:cNvSpPr>
            <a:spLocks/>
          </p:cNvSpPr>
          <p:nvPr/>
        </p:nvSpPr>
        <p:spPr bwMode="auto">
          <a:xfrm>
            <a:off x="6156325" y="2852738"/>
            <a:ext cx="90488" cy="900112"/>
          </a:xfrm>
          <a:prstGeom prst="leftBrace">
            <a:avLst>
              <a:gd name="adj1" fmla="val 82894"/>
              <a:gd name="adj2" fmla="val 50000"/>
            </a:avLst>
          </a:prstGeom>
          <a:noFill/>
          <a:ln w="38100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357158" y="857232"/>
            <a:ext cx="2531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逻辑方程组</a:t>
            </a:r>
          </a:p>
        </p:txBody>
      </p: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642910" y="0"/>
            <a:ext cx="73374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6.1.2 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时序逻辑电路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功能的表达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23" name="Object 23"/>
          <p:cNvGraphicFramePr>
            <a:graphicFrameLocks noChangeAspect="1"/>
          </p:cNvGraphicFramePr>
          <p:nvPr>
            <p:extLst/>
          </p:nvPr>
        </p:nvGraphicFramePr>
        <p:xfrm>
          <a:off x="6588224" y="1691355"/>
          <a:ext cx="2289175" cy="576262"/>
        </p:xfrm>
        <a:graphic>
          <a:graphicData uri="http://schemas.openxmlformats.org/presentationml/2006/ole">
            <p:oleObj spid="_x0000_s791561" name="公式" r:id="rId10" imgW="914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8771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animBg="1"/>
      <p:bldP spid="409610" grpId="0" animBg="1"/>
      <p:bldP spid="409614" grpId="0" animBg="1"/>
      <p:bldP spid="4096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1546225" y="1520825"/>
            <a:ext cx="488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635" name="Rectangle 11"/>
          <p:cNvSpPr>
            <a:spLocks noChangeArrowheads="1"/>
          </p:cNvSpPr>
          <p:nvPr/>
        </p:nvSpPr>
        <p:spPr bwMode="auto">
          <a:xfrm>
            <a:off x="1546225" y="1520825"/>
            <a:ext cx="488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1150" name="Group 526"/>
          <p:cNvGraphicFramePr>
            <a:graphicFrameLocks noGrp="1"/>
          </p:cNvGraphicFramePr>
          <p:nvPr>
            <p:extLst/>
          </p:nvPr>
        </p:nvGraphicFramePr>
        <p:xfrm>
          <a:off x="4572000" y="1771650"/>
          <a:ext cx="4032250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4213291562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2161129092"/>
                    </a:ext>
                  </a:extLst>
                </a:gridCol>
                <a:gridCol w="539663">
                  <a:extLst>
                    <a:ext uri="{9D8B030D-6E8A-4147-A177-3AD203B41FA5}">
                      <a16:colId xmlns="" xmlns:a16="http://schemas.microsoft.com/office/drawing/2014/main" val="6257128"/>
                    </a:ext>
                  </a:extLst>
                </a:gridCol>
                <a:gridCol w="611275">
                  <a:extLst>
                    <a:ext uri="{9D8B030D-6E8A-4147-A177-3AD203B41FA5}">
                      <a16:colId xmlns="" xmlns:a16="http://schemas.microsoft.com/office/drawing/2014/main" val="2673999099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1979753225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2904463520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1442071737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5673199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1893544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54097999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3560303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46263147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51319533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38665688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6167306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0974036"/>
                  </a:ext>
                </a:extLst>
              </a:tr>
            </a:tbl>
          </a:graphicData>
        </a:graphic>
      </p:graphicFrame>
      <p:grpSp>
        <p:nvGrpSpPr>
          <p:cNvPr id="2" name="Group 531"/>
          <p:cNvGrpSpPr>
            <a:grpSpLocks/>
          </p:cNvGrpSpPr>
          <p:nvPr/>
        </p:nvGrpSpPr>
        <p:grpSpPr bwMode="auto">
          <a:xfrm>
            <a:off x="4716465" y="1281113"/>
            <a:ext cx="3359151" cy="1073150"/>
            <a:chOff x="2971" y="807"/>
            <a:chExt cx="2116" cy="676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3606" y="807"/>
              <a:ext cx="1481" cy="291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FF00FF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4066" y="987"/>
              <a:ext cx="314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1147" name="Object 523"/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p:oleObj spid="_x0000_s792578" name="公式" r:id="rId3" imgW="215806" imgH="228501" progId="Equation.3">
                <p:embed/>
              </p:oleObj>
            </a:graphicData>
          </a:graphic>
        </p:graphicFrame>
        <p:graphicFrame>
          <p:nvGraphicFramePr>
            <p:cNvPr id="411148" name="Object 524"/>
            <p:cNvGraphicFramePr>
              <a:graphicFrameLocks noChangeAspect="1"/>
            </p:cNvGraphicFramePr>
            <p:nvPr/>
          </p:nvGraphicFramePr>
          <p:xfrm>
            <a:off x="3243" y="1162"/>
            <a:ext cx="267" cy="314"/>
          </p:xfrm>
          <a:graphic>
            <a:graphicData uri="http://schemas.openxmlformats.org/presentationml/2006/ole">
              <p:oleObj spid="_x0000_s792579" name="公式" r:id="rId4" imgW="215713" imgH="241091" progId="Equation.3">
                <p:embed/>
              </p:oleObj>
            </a:graphicData>
          </a:graphic>
        </p:graphicFrame>
        <p:graphicFrame>
          <p:nvGraphicFramePr>
            <p:cNvPr id="411151" name="Object 527"/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p:oleObj spid="_x0000_s792580" name="公式" r:id="rId5" imgW="304668" imgH="228501" progId="Equation.3">
                <p:embed/>
              </p:oleObj>
            </a:graphicData>
          </a:graphic>
        </p:graphicFrame>
        <p:graphicFrame>
          <p:nvGraphicFramePr>
            <p:cNvPr id="411152" name="Object 528"/>
            <p:cNvGraphicFramePr>
              <a:graphicFrameLocks noChangeAspect="1"/>
            </p:cNvGraphicFramePr>
            <p:nvPr/>
          </p:nvGraphicFramePr>
          <p:xfrm>
            <a:off x="4332" y="1162"/>
            <a:ext cx="368" cy="321"/>
          </p:xfrm>
          <a:graphic>
            <a:graphicData uri="http://schemas.openxmlformats.org/presentationml/2006/ole">
              <p:oleObj spid="_x0000_s792581" name="公式" r:id="rId6" imgW="304668" imgH="241195" progId="Equation.3">
                <p:embed/>
              </p:oleObj>
            </a:graphicData>
          </a:graphic>
        </p:graphicFrame>
      </p:grpSp>
      <p:grpSp>
        <p:nvGrpSpPr>
          <p:cNvPr id="4" name="Group 530"/>
          <p:cNvGrpSpPr>
            <a:grpSpLocks/>
          </p:cNvGrpSpPr>
          <p:nvPr/>
        </p:nvGrpSpPr>
        <p:grpSpPr bwMode="auto">
          <a:xfrm>
            <a:off x="642938" y="214312"/>
            <a:ext cx="4824413" cy="5057776"/>
            <a:chOff x="405" y="135"/>
            <a:chExt cx="3039" cy="3186"/>
          </a:xfrm>
        </p:grpSpPr>
        <p:sp>
          <p:nvSpPr>
            <p:cNvPr id="410628" name="Rectangle 4"/>
            <p:cNvSpPr>
              <a:spLocks noChangeArrowheads="1"/>
            </p:cNvSpPr>
            <p:nvPr/>
          </p:nvSpPr>
          <p:spPr bwMode="auto">
            <a:xfrm>
              <a:off x="657" y="890"/>
              <a:ext cx="896" cy="29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50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FF00FF"/>
                  </a:solidFill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输出方程</a:t>
              </a:r>
              <a:endParaRPr lang="zh-CN" altLang="en-US" sz="2400" dirty="0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0629" name="Object 5"/>
            <p:cNvGraphicFramePr>
              <a:graphicFrameLocks noChangeAspect="1"/>
            </p:cNvGraphicFramePr>
            <p:nvPr/>
          </p:nvGraphicFramePr>
          <p:xfrm>
            <a:off x="700" y="1526"/>
            <a:ext cx="1442" cy="363"/>
          </p:xfrm>
          <a:graphic>
            <a:graphicData uri="http://schemas.openxmlformats.org/presentationml/2006/ole">
              <p:oleObj spid="_x0000_s792582" name="公式" r:id="rId7" imgW="914400" imgH="228600" progId="Equation.3">
                <p:embed/>
              </p:oleObj>
            </a:graphicData>
          </a:graphic>
        </p:graphicFrame>
        <p:graphicFrame>
          <p:nvGraphicFramePr>
            <p:cNvPr id="410630" name="Object 6"/>
            <p:cNvGraphicFramePr>
              <a:graphicFrameLocks noChangeAspect="1"/>
            </p:cNvGraphicFramePr>
            <p:nvPr/>
          </p:nvGraphicFramePr>
          <p:xfrm>
            <a:off x="612" y="2954"/>
            <a:ext cx="1908" cy="367"/>
          </p:xfrm>
          <a:graphic>
            <a:graphicData uri="http://schemas.openxmlformats.org/presentationml/2006/ole">
              <p:oleObj spid="_x0000_s792583" name="公式" r:id="rId8" imgW="1143000" imgH="215900" progId="Equation.3">
                <p:embed/>
              </p:oleObj>
            </a:graphicData>
          </a:graphic>
        </p:graphicFrame>
        <p:graphicFrame>
          <p:nvGraphicFramePr>
            <p:cNvPr id="410631" name="Object 7"/>
            <p:cNvGraphicFramePr>
              <a:graphicFrameLocks noChangeAspect="1"/>
            </p:cNvGraphicFramePr>
            <p:nvPr/>
          </p:nvGraphicFramePr>
          <p:xfrm>
            <a:off x="690" y="2465"/>
            <a:ext cx="1115" cy="408"/>
          </p:xfrm>
          <a:graphic>
            <a:graphicData uri="http://schemas.openxmlformats.org/presentationml/2006/ole">
              <p:oleObj spid="_x0000_s792584" name="公式" r:id="rId9" imgW="723586" imgH="253890" progId="Equation.3">
                <p:embed/>
              </p:oleObj>
            </a:graphicData>
          </a:graphic>
        </p:graphicFrame>
        <p:sp>
          <p:nvSpPr>
            <p:cNvPr id="410632" name="Rectangle 8"/>
            <p:cNvSpPr>
              <a:spLocks noChangeArrowheads="1"/>
            </p:cNvSpPr>
            <p:nvPr/>
          </p:nvSpPr>
          <p:spPr bwMode="auto">
            <a:xfrm>
              <a:off x="521" y="2069"/>
              <a:ext cx="1091" cy="291"/>
            </a:xfrm>
            <a:prstGeom prst="rect">
              <a:avLst/>
            </a:prstGeom>
            <a:noFill/>
            <a:ln w="19050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状态</a:t>
              </a:r>
              <a:r>
                <a:rPr lang="zh-CN" altLang="en-US" sz="2400" dirty="0">
                  <a:solidFill>
                    <a:srgbClr val="FF00FF"/>
                  </a:solidFill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方程组</a:t>
              </a:r>
              <a:endParaRPr lang="zh-CN" altLang="en-US" sz="2400" dirty="0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718" name="Rectangle 94"/>
            <p:cNvSpPr>
              <a:spLocks noChangeArrowheads="1"/>
            </p:cNvSpPr>
            <p:nvPr/>
          </p:nvSpPr>
          <p:spPr bwMode="auto">
            <a:xfrm>
              <a:off x="405" y="135"/>
              <a:ext cx="3039" cy="291"/>
            </a:xfrm>
            <a:prstGeom prst="rect">
              <a:avLst/>
            </a:prstGeom>
            <a:noFill/>
            <a:ln w="28575">
              <a:solidFill>
                <a:srgbClr val="FFFFFF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2. </a:t>
              </a:r>
              <a:r>
                <a:rPr lang="zh-CN" altLang="en-US" sz="2400" dirty="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根据方程组列出</a:t>
              </a:r>
              <a:r>
                <a:rPr lang="zh-CN" altLang="en-US" sz="2400" dirty="0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graphicFrame>
          <p:nvGraphicFramePr>
            <p:cNvPr id="411153" name="Object 529"/>
            <p:cNvGraphicFramePr>
              <a:graphicFrameLocks noChangeAspect="1"/>
            </p:cNvGraphicFramePr>
            <p:nvPr/>
          </p:nvGraphicFramePr>
          <p:xfrm>
            <a:off x="702" y="1208"/>
            <a:ext cx="983" cy="395"/>
          </p:xfrm>
          <a:graphic>
            <a:graphicData uri="http://schemas.openxmlformats.org/presentationml/2006/ole">
              <p:oleObj spid="_x0000_s792585" name="公式" r:id="rId10" imgW="634725" imgH="253890" progId="Equation.3">
                <p:embed/>
              </p:oleObj>
            </a:graphicData>
          </a:graphic>
        </p:graphicFrame>
      </p:grpSp>
      <p:cxnSp>
        <p:nvCxnSpPr>
          <p:cNvPr id="3" name="直接连接符 2"/>
          <p:cNvCxnSpPr/>
          <p:nvPr/>
        </p:nvCxnSpPr>
        <p:spPr bwMode="auto">
          <a:xfrm>
            <a:off x="6264188" y="1743076"/>
            <a:ext cx="0" cy="42608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6337301" y="2344740"/>
            <a:ext cx="2252955" cy="3660773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947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64" name="Line 16"/>
          <p:cNvSpPr>
            <a:spLocks noChangeShapeType="1"/>
          </p:cNvSpPr>
          <p:nvPr/>
        </p:nvSpPr>
        <p:spPr bwMode="auto">
          <a:xfrm>
            <a:off x="4392613" y="68580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65" name="Rectangle 17"/>
          <p:cNvSpPr>
            <a:spLocks noChangeArrowheads="1"/>
          </p:cNvSpPr>
          <p:nvPr/>
        </p:nvSpPr>
        <p:spPr bwMode="auto">
          <a:xfrm>
            <a:off x="2051050" y="1100138"/>
            <a:ext cx="49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666" name="Rectangle 18"/>
          <p:cNvSpPr>
            <a:spLocks noChangeArrowheads="1"/>
          </p:cNvSpPr>
          <p:nvPr/>
        </p:nvSpPr>
        <p:spPr bwMode="auto">
          <a:xfrm>
            <a:off x="785786" y="214290"/>
            <a:ext cx="4857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将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状态转换真值表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转换为状态表</a:t>
            </a:r>
          </a:p>
        </p:txBody>
      </p:sp>
      <p:sp>
        <p:nvSpPr>
          <p:cNvPr id="411668" name="Rectangle 20"/>
          <p:cNvSpPr>
            <a:spLocks noChangeArrowheads="1"/>
          </p:cNvSpPr>
          <p:nvPr/>
        </p:nvSpPr>
        <p:spPr bwMode="auto">
          <a:xfrm>
            <a:off x="6443663" y="148431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  <a:endParaRPr lang="zh-CN" altLang="en-US" sz="2400" b="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11670" name="Object 22"/>
          <p:cNvGraphicFramePr>
            <a:graphicFrameLocks noChangeAspect="1"/>
          </p:cNvGraphicFramePr>
          <p:nvPr/>
        </p:nvGraphicFramePr>
        <p:xfrm>
          <a:off x="6443663" y="2347913"/>
          <a:ext cx="1584325" cy="488950"/>
        </p:xfrm>
        <a:graphic>
          <a:graphicData uri="http://schemas.openxmlformats.org/presentationml/2006/ole">
            <p:oleObj spid="_x0000_s793602" name="公式" r:id="rId3" imgW="748975" imgH="241195" progId="Equation.3">
              <p:embed/>
            </p:oleObj>
          </a:graphicData>
        </a:graphic>
      </p:graphicFrame>
      <p:graphicFrame>
        <p:nvGraphicFramePr>
          <p:cNvPr id="411913" name="Group 265"/>
          <p:cNvGraphicFramePr>
            <a:graphicFrameLocks noGrp="1"/>
          </p:cNvGraphicFramePr>
          <p:nvPr/>
        </p:nvGraphicFramePr>
        <p:xfrm>
          <a:off x="4932363" y="2276475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="" xmlns:a16="http://schemas.microsoft.com/office/drawing/2014/main" val="1741027419"/>
                    </a:ext>
                  </a:extLst>
                </a:gridCol>
                <a:gridCol w="1449387">
                  <a:extLst>
                    <a:ext uri="{9D8B030D-6E8A-4147-A177-3AD203B41FA5}">
                      <a16:colId xmlns="" xmlns:a16="http://schemas.microsoft.com/office/drawing/2014/main" val="1617274373"/>
                    </a:ext>
                  </a:extLst>
                </a:gridCol>
                <a:gridCol w="1052513">
                  <a:extLst>
                    <a:ext uri="{9D8B030D-6E8A-4147-A177-3AD203B41FA5}">
                      <a16:colId xmlns="" xmlns:a16="http://schemas.microsoft.com/office/drawing/2014/main" val="3237058863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167985917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2030303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2672897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41767298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945572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6670707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4872789"/>
                  </a:ext>
                </a:extLst>
              </a:tr>
            </a:tbl>
          </a:graphicData>
        </a:graphic>
      </p:graphicFrame>
      <p:graphicFrame>
        <p:nvGraphicFramePr>
          <p:cNvPr id="411915" name="Object 267"/>
          <p:cNvGraphicFramePr>
            <a:graphicFrameLocks noChangeAspect="1"/>
          </p:cNvGraphicFramePr>
          <p:nvPr/>
        </p:nvGraphicFramePr>
        <p:xfrm>
          <a:off x="5508625" y="2492375"/>
          <a:ext cx="423863" cy="498475"/>
        </p:xfrm>
        <a:graphic>
          <a:graphicData uri="http://schemas.openxmlformats.org/presentationml/2006/ole">
            <p:oleObj spid="_x0000_s793603" name="公式" r:id="rId4" imgW="215713" imgH="241091" progId="Equation.3">
              <p:embed/>
            </p:oleObj>
          </a:graphicData>
        </a:graphic>
      </p:graphicFrame>
      <p:graphicFrame>
        <p:nvGraphicFramePr>
          <p:cNvPr id="411916" name="Object 268"/>
          <p:cNvGraphicFramePr>
            <a:graphicFrameLocks noChangeAspect="1"/>
          </p:cNvGraphicFramePr>
          <p:nvPr/>
        </p:nvGraphicFramePr>
        <p:xfrm>
          <a:off x="5075238" y="2492375"/>
          <a:ext cx="414337" cy="461963"/>
        </p:xfrm>
        <a:graphic>
          <a:graphicData uri="http://schemas.openxmlformats.org/presentationml/2006/ole">
            <p:oleObj spid="_x0000_s793604" name="公式" r:id="rId5" imgW="215806" imgH="228501" progId="Equation.3">
              <p:embed/>
            </p:oleObj>
          </a:graphicData>
        </a:graphic>
      </p:graphicFrame>
      <p:graphicFrame>
        <p:nvGraphicFramePr>
          <p:cNvPr id="411918" name="Group 270"/>
          <p:cNvGraphicFramePr>
            <a:graphicFrameLocks noGrp="1"/>
          </p:cNvGraphicFramePr>
          <p:nvPr/>
        </p:nvGraphicFramePr>
        <p:xfrm>
          <a:off x="539750" y="1771650"/>
          <a:ext cx="4032250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907696575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3195560311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4195583877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3713037154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2987434590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620425897"/>
                    </a:ext>
                  </a:extLst>
                </a:gridCol>
                <a:gridCol w="576262">
                  <a:extLst>
                    <a:ext uri="{9D8B030D-6E8A-4147-A177-3AD203B41FA5}">
                      <a16:colId xmlns="" xmlns:a16="http://schemas.microsoft.com/office/drawing/2014/main" val="3768634652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7588116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0934706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0288155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3413961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1062065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17364403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974011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1140233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6464800"/>
                  </a:ext>
                </a:extLst>
              </a:tr>
            </a:tbl>
          </a:graphicData>
        </a:graphic>
      </p:graphicFrame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684215" y="1268413"/>
            <a:ext cx="3359151" cy="1085850"/>
            <a:chOff x="2971" y="799"/>
            <a:chExt cx="2116" cy="684"/>
          </a:xfrm>
        </p:grpSpPr>
        <p:sp>
          <p:nvSpPr>
            <p:cNvPr id="412001" name="Rectangle 353"/>
            <p:cNvSpPr>
              <a:spLocks noChangeArrowheads="1"/>
            </p:cNvSpPr>
            <p:nvPr/>
          </p:nvSpPr>
          <p:spPr bwMode="auto">
            <a:xfrm>
              <a:off x="3606" y="799"/>
              <a:ext cx="1481" cy="291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412002" name="Rectangle 354"/>
            <p:cNvSpPr>
              <a:spLocks noChangeArrowheads="1"/>
            </p:cNvSpPr>
            <p:nvPr/>
          </p:nvSpPr>
          <p:spPr bwMode="auto">
            <a:xfrm>
              <a:off x="4066" y="987"/>
              <a:ext cx="314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003" name="Object 355"/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p:oleObj spid="_x0000_s793605" name="公式" r:id="rId6" imgW="215806" imgH="228501" progId="Equation.3">
                <p:embed/>
              </p:oleObj>
            </a:graphicData>
          </a:graphic>
        </p:graphicFrame>
        <p:graphicFrame>
          <p:nvGraphicFramePr>
            <p:cNvPr id="412004" name="Object 356"/>
            <p:cNvGraphicFramePr>
              <a:graphicFrameLocks noChangeAspect="1"/>
            </p:cNvGraphicFramePr>
            <p:nvPr/>
          </p:nvGraphicFramePr>
          <p:xfrm>
            <a:off x="3243" y="1162"/>
            <a:ext cx="267" cy="314"/>
          </p:xfrm>
          <a:graphic>
            <a:graphicData uri="http://schemas.openxmlformats.org/presentationml/2006/ole">
              <p:oleObj spid="_x0000_s793606" name="公式" r:id="rId7" imgW="215713" imgH="241091" progId="Equation.3">
                <p:embed/>
              </p:oleObj>
            </a:graphicData>
          </a:graphic>
        </p:graphicFrame>
        <p:graphicFrame>
          <p:nvGraphicFramePr>
            <p:cNvPr id="412005" name="Object 357"/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p:oleObj spid="_x0000_s793607" name="公式" r:id="rId8" imgW="304668" imgH="228501" progId="Equation.3">
                <p:embed/>
              </p:oleObj>
            </a:graphicData>
          </a:graphic>
        </p:graphicFrame>
        <p:graphicFrame>
          <p:nvGraphicFramePr>
            <p:cNvPr id="412006" name="Object 358"/>
            <p:cNvGraphicFramePr>
              <a:graphicFrameLocks noChangeAspect="1"/>
            </p:cNvGraphicFramePr>
            <p:nvPr/>
          </p:nvGraphicFramePr>
          <p:xfrm>
            <a:off x="4332" y="1162"/>
            <a:ext cx="368" cy="321"/>
          </p:xfrm>
          <a:graphic>
            <a:graphicData uri="http://schemas.openxmlformats.org/presentationml/2006/ole">
              <p:oleObj spid="_x0000_s793608" name="公式" r:id="rId9" imgW="304668" imgH="241195" progId="Equation.3">
                <p:embed/>
              </p:oleObj>
            </a:graphicData>
          </a:graphic>
        </p:graphicFrame>
      </p:grpSp>
      <p:cxnSp>
        <p:nvCxnSpPr>
          <p:cNvPr id="18" name="直接连接符 17"/>
          <p:cNvCxnSpPr/>
          <p:nvPr/>
        </p:nvCxnSpPr>
        <p:spPr bwMode="auto">
          <a:xfrm>
            <a:off x="2267744" y="1754188"/>
            <a:ext cx="0" cy="42608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6025579" y="2276475"/>
            <a:ext cx="0" cy="28463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 flipH="1">
            <a:off x="4932363" y="3284984"/>
            <a:ext cx="40513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2305051" y="2354264"/>
            <a:ext cx="2209229" cy="3660773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075245" y="3320183"/>
            <a:ext cx="2908418" cy="1802680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728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8" grpId="0"/>
      <p:bldP spid="6" grpId="0" animBg="1"/>
      <p:bldP spid="6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22" name="Rectangle 30"/>
          <p:cNvSpPr>
            <a:spLocks noChangeArrowheads="1"/>
          </p:cNvSpPr>
          <p:nvPr/>
        </p:nvSpPr>
        <p:spPr bwMode="auto">
          <a:xfrm>
            <a:off x="1214414" y="0"/>
            <a:ext cx="4349750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65048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触发器的逻辑功能</a:t>
            </a:r>
          </a:p>
        </p:txBody>
      </p:sp>
      <p:sp>
        <p:nvSpPr>
          <p:cNvPr id="443437" name="Rectangle 45"/>
          <p:cNvSpPr>
            <a:spLocks noChangeArrowheads="1"/>
          </p:cNvSpPr>
          <p:nvPr/>
        </p:nvSpPr>
        <p:spPr bwMode="auto">
          <a:xfrm>
            <a:off x="500034" y="1000108"/>
            <a:ext cx="5955476" cy="59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65048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不同逻辑功能的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触发器国际逻辑符号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547813" y="1952625"/>
            <a:ext cx="2268537" cy="2005013"/>
            <a:chOff x="975" y="1230"/>
            <a:chExt cx="1429" cy="1263"/>
          </a:xfrm>
        </p:grpSpPr>
        <p:graphicFrame>
          <p:nvGraphicFramePr>
            <p:cNvPr id="443433" name="Object 41"/>
            <p:cNvGraphicFramePr>
              <a:graphicFrameLocks noChangeAspect="1"/>
            </p:cNvGraphicFramePr>
            <p:nvPr/>
          </p:nvGraphicFramePr>
          <p:xfrm>
            <a:off x="975" y="1230"/>
            <a:ext cx="1429" cy="922"/>
          </p:xfrm>
          <a:graphic>
            <a:graphicData uri="http://schemas.openxmlformats.org/presentationml/2006/ole">
              <p:oleObj spid="_x0000_s661510" name="Picture" r:id="rId3" imgW="1254642" imgH="695673" progId="Word.Picture.8">
                <p:embed/>
              </p:oleObj>
            </a:graphicData>
          </a:graphic>
        </p:graphicFrame>
        <p:sp>
          <p:nvSpPr>
            <p:cNvPr id="443438" name="Rectangle 46"/>
            <p:cNvSpPr>
              <a:spLocks noChangeArrowheads="1"/>
            </p:cNvSpPr>
            <p:nvPr/>
          </p:nvSpPr>
          <p:spPr bwMode="auto">
            <a:xfrm>
              <a:off x="1247" y="2205"/>
              <a:ext cx="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触发器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148263" y="1952625"/>
            <a:ext cx="2160587" cy="2005013"/>
            <a:chOff x="3243" y="1230"/>
            <a:chExt cx="1361" cy="1263"/>
          </a:xfrm>
        </p:grpSpPr>
        <p:graphicFrame>
          <p:nvGraphicFramePr>
            <p:cNvPr id="443434" name="Object 42"/>
            <p:cNvGraphicFramePr>
              <a:graphicFrameLocks noChangeAspect="1"/>
            </p:cNvGraphicFramePr>
            <p:nvPr/>
          </p:nvGraphicFramePr>
          <p:xfrm>
            <a:off x="3243" y="1230"/>
            <a:ext cx="1361" cy="921"/>
          </p:xfrm>
          <a:graphic>
            <a:graphicData uri="http://schemas.openxmlformats.org/presentationml/2006/ole">
              <p:oleObj spid="_x0000_s661511" name="图片" r:id="rId4" imgW="1254642" imgH="695673" progId="Word.Picture.8">
                <p:embed/>
              </p:oleObj>
            </a:graphicData>
          </a:graphic>
        </p:graphicFrame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3483" y="2205"/>
              <a:ext cx="9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JK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触发器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619250" y="4211638"/>
            <a:ext cx="2051050" cy="1979612"/>
            <a:chOff x="1020" y="2653"/>
            <a:chExt cx="1292" cy="1247"/>
          </a:xfrm>
        </p:grpSpPr>
        <p:graphicFrame>
          <p:nvGraphicFramePr>
            <p:cNvPr id="443435" name="Object 43"/>
            <p:cNvGraphicFramePr>
              <a:graphicFrameLocks noChangeAspect="1"/>
            </p:cNvGraphicFramePr>
            <p:nvPr/>
          </p:nvGraphicFramePr>
          <p:xfrm>
            <a:off x="1020" y="2653"/>
            <a:ext cx="1292" cy="913"/>
          </p:xfrm>
          <a:graphic>
            <a:graphicData uri="http://schemas.openxmlformats.org/presentationml/2006/ole">
              <p:oleObj spid="_x0000_s661512" name="图片" r:id="rId5" imgW="1178695" imgH="695673" progId="Word.Picture.8">
                <p:embed/>
              </p:oleObj>
            </a:graphicData>
          </a:graphic>
        </p:graphicFrame>
        <p:sp>
          <p:nvSpPr>
            <p:cNvPr id="443440" name="Rectangle 48"/>
            <p:cNvSpPr>
              <a:spLocks noChangeArrowheads="1"/>
            </p:cNvSpPr>
            <p:nvPr/>
          </p:nvSpPr>
          <p:spPr bwMode="auto">
            <a:xfrm>
              <a:off x="1190" y="3612"/>
              <a:ext cx="8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T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触发器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149850" y="4175125"/>
            <a:ext cx="2159000" cy="1943100"/>
            <a:chOff x="3244" y="2630"/>
            <a:chExt cx="1360" cy="1224"/>
          </a:xfrm>
        </p:grpSpPr>
        <p:graphicFrame>
          <p:nvGraphicFramePr>
            <p:cNvPr id="443436" name="Object 44"/>
            <p:cNvGraphicFramePr>
              <a:graphicFrameLocks noChangeAspect="1"/>
            </p:cNvGraphicFramePr>
            <p:nvPr/>
          </p:nvGraphicFramePr>
          <p:xfrm>
            <a:off x="3244" y="2630"/>
            <a:ext cx="1360" cy="909"/>
          </p:xfrm>
          <a:graphic>
            <a:graphicData uri="http://schemas.openxmlformats.org/presentationml/2006/ole">
              <p:oleObj spid="_x0000_s661513" name="图片" r:id="rId6" imgW="1120975" imgH="677446" progId="Word.Picture.8">
                <p:embed/>
              </p:oleObj>
            </a:graphicData>
          </a:graphic>
        </p:graphicFrame>
        <p:sp>
          <p:nvSpPr>
            <p:cNvPr id="443441" name="Rectangle 49"/>
            <p:cNvSpPr>
              <a:spLocks noChangeArrowheads="1"/>
            </p:cNvSpPr>
            <p:nvPr/>
          </p:nvSpPr>
          <p:spPr bwMode="auto">
            <a:xfrm>
              <a:off x="3412" y="3566"/>
              <a:ext cx="9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RS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触发器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017935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61" name="Rectangle 21"/>
          <p:cNvSpPr>
            <a:spLocks noChangeArrowheads="1"/>
          </p:cNvSpPr>
          <p:nvPr/>
        </p:nvSpPr>
        <p:spPr bwMode="auto">
          <a:xfrm>
            <a:off x="928662" y="142852"/>
            <a:ext cx="3225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4.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根据转换表得状态表</a:t>
            </a:r>
          </a:p>
        </p:txBody>
      </p:sp>
      <p:sp>
        <p:nvSpPr>
          <p:cNvPr id="445462" name="Rectangle 22"/>
          <p:cNvSpPr>
            <a:spLocks noChangeArrowheads="1"/>
          </p:cNvSpPr>
          <p:nvPr/>
        </p:nvSpPr>
        <p:spPr bwMode="auto">
          <a:xfrm>
            <a:off x="1835150" y="2103438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  <a:endParaRPr lang="zh-CN" altLang="en-US" sz="2400" b="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45463" name="Object 23"/>
          <p:cNvGraphicFramePr>
            <a:graphicFrameLocks noChangeAspect="1"/>
          </p:cNvGraphicFramePr>
          <p:nvPr/>
        </p:nvGraphicFramePr>
        <p:xfrm>
          <a:off x="1835150" y="2967038"/>
          <a:ext cx="1584325" cy="488950"/>
        </p:xfrm>
        <a:graphic>
          <a:graphicData uri="http://schemas.openxmlformats.org/presentationml/2006/ole">
            <p:oleObj spid="_x0000_s794626" name="公式" r:id="rId3" imgW="748975" imgH="241195" progId="Equation.3">
              <p:embed/>
            </p:oleObj>
          </a:graphicData>
        </a:graphic>
      </p:graphicFrame>
      <p:graphicFrame>
        <p:nvGraphicFramePr>
          <p:cNvPr id="445464" name="Group 24"/>
          <p:cNvGraphicFramePr>
            <a:graphicFrameLocks noGrp="1"/>
          </p:cNvGraphicFramePr>
          <p:nvPr/>
        </p:nvGraphicFramePr>
        <p:xfrm>
          <a:off x="323850" y="2895600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="" xmlns:a16="http://schemas.microsoft.com/office/drawing/2014/main" val="2340271709"/>
                    </a:ext>
                  </a:extLst>
                </a:gridCol>
                <a:gridCol w="1449388">
                  <a:extLst>
                    <a:ext uri="{9D8B030D-6E8A-4147-A177-3AD203B41FA5}">
                      <a16:colId xmlns="" xmlns:a16="http://schemas.microsoft.com/office/drawing/2014/main" val="3680137655"/>
                    </a:ext>
                  </a:extLst>
                </a:gridCol>
                <a:gridCol w="1052512">
                  <a:extLst>
                    <a:ext uri="{9D8B030D-6E8A-4147-A177-3AD203B41FA5}">
                      <a16:colId xmlns="" xmlns:a16="http://schemas.microsoft.com/office/drawing/2014/main" val="614993979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4294773957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9844672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4125943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8441990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2382181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5546115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4726684"/>
                  </a:ext>
                </a:extLst>
              </a:tr>
            </a:tbl>
          </a:graphicData>
        </a:graphic>
      </p:graphicFrame>
      <p:graphicFrame>
        <p:nvGraphicFramePr>
          <p:cNvPr id="445499" name="Object 59"/>
          <p:cNvGraphicFramePr>
            <a:graphicFrameLocks noChangeAspect="1"/>
          </p:cNvGraphicFramePr>
          <p:nvPr/>
        </p:nvGraphicFramePr>
        <p:xfrm>
          <a:off x="900113" y="3111500"/>
          <a:ext cx="423862" cy="498475"/>
        </p:xfrm>
        <a:graphic>
          <a:graphicData uri="http://schemas.openxmlformats.org/presentationml/2006/ole">
            <p:oleObj spid="_x0000_s794627" name="公式" r:id="rId4" imgW="215713" imgH="241091" progId="Equation.3">
              <p:embed/>
            </p:oleObj>
          </a:graphicData>
        </a:graphic>
      </p:graphicFrame>
      <p:graphicFrame>
        <p:nvGraphicFramePr>
          <p:cNvPr id="445500" name="Object 60"/>
          <p:cNvGraphicFramePr>
            <a:graphicFrameLocks noChangeAspect="1"/>
          </p:cNvGraphicFramePr>
          <p:nvPr/>
        </p:nvGraphicFramePr>
        <p:xfrm>
          <a:off x="466725" y="3111500"/>
          <a:ext cx="414338" cy="461963"/>
        </p:xfrm>
        <a:graphic>
          <a:graphicData uri="http://schemas.openxmlformats.org/presentationml/2006/ole">
            <p:oleObj spid="_x0000_s794628" name="公式" r:id="rId5" imgW="215806" imgH="228501" progId="Equation.3">
              <p:embed/>
            </p:oleObj>
          </a:graphicData>
        </a:graphic>
      </p:graphicFrame>
      <p:graphicFrame>
        <p:nvGraphicFramePr>
          <p:cNvPr id="445639" name="Group 199"/>
          <p:cNvGraphicFramePr>
            <a:graphicFrameLocks noGrp="1"/>
          </p:cNvGraphicFramePr>
          <p:nvPr>
            <p:extLst/>
          </p:nvPr>
        </p:nvGraphicFramePr>
        <p:xfrm>
          <a:off x="5076825" y="2924175"/>
          <a:ext cx="3816350" cy="27432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="" xmlns:a16="http://schemas.microsoft.com/office/drawing/2014/main" val="2068009672"/>
                    </a:ext>
                  </a:extLst>
                </a:gridCol>
                <a:gridCol w="1468438">
                  <a:extLst>
                    <a:ext uri="{9D8B030D-6E8A-4147-A177-3AD203B41FA5}">
                      <a16:colId xmlns="" xmlns:a16="http://schemas.microsoft.com/office/drawing/2014/main" val="294862509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38524495"/>
                    </a:ext>
                  </a:extLst>
                </a:gridCol>
                <a:gridCol w="534987">
                  <a:extLst>
                    <a:ext uri="{9D8B030D-6E8A-4147-A177-3AD203B41FA5}">
                      <a16:colId xmlns="" xmlns:a16="http://schemas.microsoft.com/office/drawing/2014/main" val="3705277441"/>
                    </a:ext>
                  </a:extLst>
                </a:gridCol>
              </a:tblGrid>
              <a:tr h="31115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2157016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2522099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9460020"/>
                  </a:ext>
                </a:extLst>
              </a:tr>
              <a:tr h="314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284802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91848260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02366152"/>
                  </a:ext>
                </a:extLst>
              </a:tr>
            </a:tbl>
          </a:graphicData>
        </a:graphic>
      </p:graphicFrame>
      <p:sp>
        <p:nvSpPr>
          <p:cNvPr id="445640" name="Rectangle 200"/>
          <p:cNvSpPr>
            <a:spLocks noChangeArrowheads="1"/>
          </p:cNvSpPr>
          <p:nvPr/>
        </p:nvSpPr>
        <p:spPr bwMode="auto">
          <a:xfrm>
            <a:off x="6588125" y="2205038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状态表</a:t>
            </a:r>
            <a:endParaRPr lang="zh-CN" altLang="en-US" sz="2400" b="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445641" name="Rectangle 201"/>
          <p:cNvSpPr>
            <a:spLocks noChangeArrowheads="1"/>
          </p:cNvSpPr>
          <p:nvPr/>
        </p:nvSpPr>
        <p:spPr bwMode="auto">
          <a:xfrm>
            <a:off x="928662" y="1071546"/>
            <a:ext cx="6621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令</a:t>
            </a: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个状态为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00=a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01=b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10=c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11=d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，得：</a:t>
            </a:r>
            <a:r>
              <a:rPr kumimoji="1" lang="zh-CN" altLang="en-US" sz="2400" dirty="0">
                <a:ea typeface="楷体_GB2312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5688125" y="3864695"/>
            <a:ext cx="3205050" cy="1802680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03648" y="3939308"/>
            <a:ext cx="2971502" cy="1802680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9530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640" grpId="0"/>
      <p:bldP spid="11" grpId="0" animBg="1"/>
      <p:bldP spid="11" grpId="1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29" name="Rectangle 57"/>
          <p:cNvSpPr>
            <a:spLocks noChangeArrowheads="1"/>
          </p:cNvSpPr>
          <p:nvPr/>
        </p:nvSpPr>
        <p:spPr bwMode="auto">
          <a:xfrm>
            <a:off x="714348" y="214290"/>
            <a:ext cx="26901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 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状态图</a:t>
            </a: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---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有两种</a:t>
            </a:r>
          </a:p>
        </p:txBody>
      </p:sp>
      <p:sp>
        <p:nvSpPr>
          <p:cNvPr id="412772" name="Rectangle 100"/>
          <p:cNvSpPr>
            <a:spLocks noChangeArrowheads="1"/>
          </p:cNvSpPr>
          <p:nvPr/>
        </p:nvSpPr>
        <p:spPr bwMode="auto">
          <a:xfrm>
            <a:off x="684213" y="1196975"/>
            <a:ext cx="7694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米利型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输出标在方向线旁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。穆尔型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标在圆圈状态名旁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。 </a:t>
            </a:r>
          </a:p>
        </p:txBody>
      </p:sp>
      <p:graphicFrame>
        <p:nvGraphicFramePr>
          <p:cNvPr id="6" name="Group 199"/>
          <p:cNvGraphicFramePr>
            <a:graphicFrameLocks noGrp="1"/>
          </p:cNvGraphicFramePr>
          <p:nvPr>
            <p:extLst/>
          </p:nvPr>
        </p:nvGraphicFramePr>
        <p:xfrm>
          <a:off x="183860" y="2856313"/>
          <a:ext cx="3816350" cy="27432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="" xmlns:a16="http://schemas.microsoft.com/office/drawing/2014/main" val="2068009672"/>
                    </a:ext>
                  </a:extLst>
                </a:gridCol>
                <a:gridCol w="1468438">
                  <a:extLst>
                    <a:ext uri="{9D8B030D-6E8A-4147-A177-3AD203B41FA5}">
                      <a16:colId xmlns="" xmlns:a16="http://schemas.microsoft.com/office/drawing/2014/main" val="294862509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38524495"/>
                    </a:ext>
                  </a:extLst>
                </a:gridCol>
                <a:gridCol w="534987">
                  <a:extLst>
                    <a:ext uri="{9D8B030D-6E8A-4147-A177-3AD203B41FA5}">
                      <a16:colId xmlns="" xmlns:a16="http://schemas.microsoft.com/office/drawing/2014/main" val="3705277441"/>
                    </a:ext>
                  </a:extLst>
                </a:gridCol>
              </a:tblGrid>
              <a:tr h="31115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2157016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2522099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9460020"/>
                  </a:ext>
                </a:extLst>
              </a:tr>
              <a:tr h="314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284802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91848260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02366152"/>
                  </a:ext>
                </a:extLst>
              </a:tr>
            </a:tbl>
          </a:graphicData>
        </a:graphic>
      </p:graphicFrame>
      <p:sp>
        <p:nvSpPr>
          <p:cNvPr id="7" name="Rectangle 200"/>
          <p:cNvSpPr>
            <a:spLocks noChangeArrowheads="1"/>
          </p:cNvSpPr>
          <p:nvPr/>
        </p:nvSpPr>
        <p:spPr bwMode="auto">
          <a:xfrm>
            <a:off x="1683583" y="2133799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状态表</a:t>
            </a:r>
            <a:endParaRPr lang="zh-CN" altLang="en-US" sz="18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3583" y="3793456"/>
            <a:ext cx="2678154" cy="1802680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3583" y="4221088"/>
            <a:ext cx="2678154" cy="1375048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73169" y="4689140"/>
            <a:ext cx="2704686" cy="906996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59117" y="5121188"/>
            <a:ext cx="2718738" cy="474948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187"/>
          <p:cNvSpPr>
            <a:spLocks noChangeArrowheads="1"/>
          </p:cNvSpPr>
          <p:nvPr/>
        </p:nvSpPr>
        <p:spPr bwMode="auto">
          <a:xfrm>
            <a:off x="5616116" y="33663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205"/>
          <p:cNvGrpSpPr>
            <a:grpSpLocks/>
          </p:cNvGrpSpPr>
          <p:nvPr/>
        </p:nvGrpSpPr>
        <p:grpSpPr bwMode="auto">
          <a:xfrm>
            <a:off x="5376574" y="3359197"/>
            <a:ext cx="1738779" cy="139581"/>
            <a:chOff x="9580" y="9590"/>
            <a:chExt cx="1280" cy="45"/>
          </a:xfrm>
        </p:grpSpPr>
        <p:sp>
          <p:nvSpPr>
            <p:cNvPr id="63" name="Line 207"/>
            <p:cNvSpPr>
              <a:spLocks noChangeShapeType="1"/>
            </p:cNvSpPr>
            <p:nvPr/>
          </p:nvSpPr>
          <p:spPr bwMode="auto">
            <a:xfrm>
              <a:off x="9698" y="9613"/>
              <a:ext cx="1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412672" name="AutoShape 206"/>
            <p:cNvSpPr>
              <a:spLocks noChangeArrowheads="1"/>
            </p:cNvSpPr>
            <p:nvPr/>
          </p:nvSpPr>
          <p:spPr bwMode="auto">
            <a:xfrm rot="-5400000">
              <a:off x="9631" y="9539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sp>
        <p:nvSpPr>
          <p:cNvPr id="412673" name="Oval 231"/>
          <p:cNvSpPr>
            <a:spLocks noChangeArrowheads="1"/>
          </p:cNvSpPr>
          <p:nvPr/>
        </p:nvSpPr>
        <p:spPr bwMode="auto">
          <a:xfrm>
            <a:off x="4982219" y="3161067"/>
            <a:ext cx="417218" cy="472025"/>
          </a:xfrm>
          <a:prstGeom prst="ellipse">
            <a:avLst/>
          </a:prstGeom>
          <a:solidFill>
            <a:srgbClr val="FFFFFF"/>
          </a:solidFill>
          <a:ln w="165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674" name="Rectangle 230"/>
          <p:cNvSpPr>
            <a:spLocks noChangeArrowheads="1"/>
          </p:cNvSpPr>
          <p:nvPr/>
        </p:nvSpPr>
        <p:spPr bwMode="auto">
          <a:xfrm>
            <a:off x="4913291" y="3258573"/>
            <a:ext cx="510549" cy="28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21"/>
          <p:cNvGrpSpPr>
            <a:grpSpLocks/>
          </p:cNvGrpSpPr>
          <p:nvPr/>
        </p:nvGrpSpPr>
        <p:grpSpPr bwMode="auto">
          <a:xfrm rot="5400000">
            <a:off x="6490641" y="4462225"/>
            <a:ext cx="1602046" cy="138953"/>
            <a:chOff x="10420" y="10310"/>
            <a:chExt cx="1280" cy="45"/>
          </a:xfrm>
        </p:grpSpPr>
        <p:sp>
          <p:nvSpPr>
            <p:cNvPr id="412676" name="Line 223"/>
            <p:cNvSpPr>
              <a:spLocks noChangeShapeType="1"/>
            </p:cNvSpPr>
            <p:nvPr/>
          </p:nvSpPr>
          <p:spPr bwMode="auto">
            <a:xfrm>
              <a:off x="10538" y="10333"/>
              <a:ext cx="1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412677" name="AutoShape 222"/>
            <p:cNvSpPr>
              <a:spLocks noChangeArrowheads="1"/>
            </p:cNvSpPr>
            <p:nvPr/>
          </p:nvSpPr>
          <p:spPr bwMode="auto">
            <a:xfrm rot="-5400000">
              <a:off x="10471" y="10259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grpSp>
        <p:nvGrpSpPr>
          <p:cNvPr id="4" name="Group 217"/>
          <p:cNvGrpSpPr>
            <a:grpSpLocks/>
          </p:cNvGrpSpPr>
          <p:nvPr/>
        </p:nvGrpSpPr>
        <p:grpSpPr bwMode="auto">
          <a:xfrm flipH="1">
            <a:off x="5049676" y="5661835"/>
            <a:ext cx="1870159" cy="63315"/>
            <a:chOff x="9580" y="9590"/>
            <a:chExt cx="1280" cy="45"/>
          </a:xfrm>
        </p:grpSpPr>
        <p:sp>
          <p:nvSpPr>
            <p:cNvPr id="412679" name="Line 219"/>
            <p:cNvSpPr>
              <a:spLocks noChangeShapeType="1"/>
            </p:cNvSpPr>
            <p:nvPr/>
          </p:nvSpPr>
          <p:spPr bwMode="auto">
            <a:xfrm>
              <a:off x="9698" y="9613"/>
              <a:ext cx="1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412680" name="AutoShape 218"/>
            <p:cNvSpPr>
              <a:spLocks noChangeArrowheads="1"/>
            </p:cNvSpPr>
            <p:nvPr/>
          </p:nvSpPr>
          <p:spPr bwMode="auto">
            <a:xfrm rot="-5400000">
              <a:off x="9631" y="9539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grpSp>
        <p:nvGrpSpPr>
          <p:cNvPr id="5" name="Group 214"/>
          <p:cNvGrpSpPr>
            <a:grpSpLocks/>
          </p:cNvGrpSpPr>
          <p:nvPr/>
        </p:nvGrpSpPr>
        <p:grpSpPr bwMode="auto">
          <a:xfrm>
            <a:off x="5379319" y="3366127"/>
            <a:ext cx="912118" cy="2293542"/>
            <a:chOff x="9447" y="9454"/>
            <a:chExt cx="1329" cy="3617"/>
          </a:xfrm>
        </p:grpSpPr>
        <p:sp>
          <p:nvSpPr>
            <p:cNvPr id="412682" name="Line 216"/>
            <p:cNvSpPr>
              <a:spLocks noChangeShapeType="1"/>
            </p:cNvSpPr>
            <p:nvPr/>
          </p:nvSpPr>
          <p:spPr bwMode="auto">
            <a:xfrm rot="13500000" flipH="1" flipV="1">
              <a:off x="8865" y="11160"/>
              <a:ext cx="3617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412683" name="AutoShape 215"/>
            <p:cNvSpPr>
              <a:spLocks noChangeArrowheads="1"/>
            </p:cNvSpPr>
            <p:nvPr/>
          </p:nvSpPr>
          <p:spPr bwMode="auto">
            <a:xfrm rot="18900000" flipH="1">
              <a:off x="9447" y="9800"/>
              <a:ext cx="174" cy="183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sp>
        <p:nvSpPr>
          <p:cNvPr id="412684" name="Arc 204"/>
          <p:cNvSpPr>
            <a:spLocks/>
          </p:cNvSpPr>
          <p:nvPr/>
        </p:nvSpPr>
        <p:spPr bwMode="auto">
          <a:xfrm>
            <a:off x="7191839" y="2885332"/>
            <a:ext cx="330088" cy="358386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7669 w 43200"/>
              <a:gd name="T1" fmla="*/ 38107 h 38107"/>
              <a:gd name="T2" fmla="*/ 40866 w 43200"/>
              <a:gd name="T3" fmla="*/ 31366 h 38107"/>
              <a:gd name="T4" fmla="*/ 21600 w 43200"/>
              <a:gd name="T5" fmla="*/ 21600 h 38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8107" fill="none" extrusionOk="0">
                <a:moveTo>
                  <a:pt x="7668" y="38107"/>
                </a:moveTo>
                <a:cubicBezTo>
                  <a:pt x="2805" y="34002"/>
                  <a:pt x="0" y="2796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4993"/>
                  <a:pt x="42400" y="28339"/>
                  <a:pt x="40866" y="31366"/>
                </a:cubicBezTo>
              </a:path>
              <a:path w="43200" h="38107" stroke="0" extrusionOk="0">
                <a:moveTo>
                  <a:pt x="7668" y="38107"/>
                </a:moveTo>
                <a:cubicBezTo>
                  <a:pt x="2805" y="34002"/>
                  <a:pt x="0" y="2796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4993"/>
                  <a:pt x="42400" y="28339"/>
                  <a:pt x="40866" y="3136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685" name="Arc 213"/>
          <p:cNvSpPr>
            <a:spLocks/>
          </p:cNvSpPr>
          <p:nvPr/>
        </p:nvSpPr>
        <p:spPr bwMode="auto">
          <a:xfrm rot="2274413">
            <a:off x="4213528" y="3793049"/>
            <a:ext cx="1354972" cy="1535073"/>
          </a:xfrm>
          <a:custGeom>
            <a:avLst/>
            <a:gdLst>
              <a:gd name="G0" fmla="+- 0 0 0"/>
              <a:gd name="G1" fmla="+- 19382 0 0"/>
              <a:gd name="G2" fmla="+- 21600 0 0"/>
              <a:gd name="T0" fmla="*/ 9535 w 20812"/>
              <a:gd name="T1" fmla="*/ 0 h 19382"/>
              <a:gd name="T2" fmla="*/ 20812 w 20812"/>
              <a:gd name="T3" fmla="*/ 13602 h 19382"/>
              <a:gd name="T4" fmla="*/ 0 w 20812"/>
              <a:gd name="T5" fmla="*/ 19382 h 19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12" h="19382" fill="none" extrusionOk="0">
                <a:moveTo>
                  <a:pt x="9534" y="0"/>
                </a:moveTo>
                <a:cubicBezTo>
                  <a:pt x="15061" y="2719"/>
                  <a:pt x="19164" y="7667"/>
                  <a:pt x="20812" y="13601"/>
                </a:cubicBezTo>
              </a:path>
              <a:path w="20812" h="19382" stroke="0" extrusionOk="0">
                <a:moveTo>
                  <a:pt x="9534" y="0"/>
                </a:moveTo>
                <a:cubicBezTo>
                  <a:pt x="15061" y="2719"/>
                  <a:pt x="19164" y="7667"/>
                  <a:pt x="20812" y="13601"/>
                </a:cubicBezTo>
                <a:lnTo>
                  <a:pt x="0" y="1938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686" name="AutoShape 212"/>
          <p:cNvSpPr>
            <a:spLocks noChangeArrowheads="1"/>
          </p:cNvSpPr>
          <p:nvPr/>
        </p:nvSpPr>
        <p:spPr bwMode="auto">
          <a:xfrm rot="20171548">
            <a:off x="5219230" y="3696780"/>
            <a:ext cx="84369" cy="25459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27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grpSp>
        <p:nvGrpSpPr>
          <p:cNvPr id="12" name="Group 197"/>
          <p:cNvGrpSpPr>
            <a:grpSpLocks/>
          </p:cNvGrpSpPr>
          <p:nvPr/>
        </p:nvGrpSpPr>
        <p:grpSpPr bwMode="auto">
          <a:xfrm>
            <a:off x="4644008" y="3646945"/>
            <a:ext cx="1438112" cy="1576976"/>
            <a:chOff x="8900" y="9679"/>
            <a:chExt cx="1293" cy="1416"/>
          </a:xfrm>
        </p:grpSpPr>
        <p:sp>
          <p:nvSpPr>
            <p:cNvPr id="412688" name="Arc 199"/>
            <p:cNvSpPr>
              <a:spLocks/>
            </p:cNvSpPr>
            <p:nvPr/>
          </p:nvSpPr>
          <p:spPr bwMode="auto">
            <a:xfrm rot="2274413" flipH="1" flipV="1">
              <a:off x="8900" y="9679"/>
              <a:ext cx="1293" cy="1311"/>
            </a:xfrm>
            <a:custGeom>
              <a:avLst/>
              <a:gdLst>
                <a:gd name="G0" fmla="+- 0 0 0"/>
                <a:gd name="G1" fmla="+- 19382 0 0"/>
                <a:gd name="G2" fmla="+- 21600 0 0"/>
                <a:gd name="T0" fmla="*/ 9535 w 20983"/>
                <a:gd name="T1" fmla="*/ 0 h 19382"/>
                <a:gd name="T2" fmla="*/ 20983 w 20983"/>
                <a:gd name="T3" fmla="*/ 14258 h 19382"/>
                <a:gd name="T4" fmla="*/ 0 w 20983"/>
                <a:gd name="T5" fmla="*/ 19382 h 19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83" h="19382" fill="none" extrusionOk="0">
                  <a:moveTo>
                    <a:pt x="9534" y="0"/>
                  </a:moveTo>
                  <a:cubicBezTo>
                    <a:pt x="15273" y="2823"/>
                    <a:pt x="19466" y="8044"/>
                    <a:pt x="20983" y="14257"/>
                  </a:cubicBezTo>
                </a:path>
                <a:path w="20983" h="19382" stroke="0" extrusionOk="0">
                  <a:moveTo>
                    <a:pt x="9534" y="0"/>
                  </a:moveTo>
                  <a:cubicBezTo>
                    <a:pt x="15273" y="2823"/>
                    <a:pt x="19466" y="8044"/>
                    <a:pt x="20983" y="14257"/>
                  </a:cubicBezTo>
                  <a:lnTo>
                    <a:pt x="0" y="1938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412689" name="AutoShape 198"/>
            <p:cNvSpPr>
              <a:spLocks noChangeArrowheads="1"/>
            </p:cNvSpPr>
            <p:nvPr/>
          </p:nvSpPr>
          <p:spPr bwMode="auto">
            <a:xfrm rot="20171548" flipH="1" flipV="1">
              <a:off x="9181" y="10890"/>
              <a:ext cx="99" cy="20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sp>
        <p:nvSpPr>
          <p:cNvPr id="412690" name="AutoShape 203"/>
          <p:cNvSpPr>
            <a:spLocks noChangeArrowheads="1"/>
          </p:cNvSpPr>
          <p:nvPr/>
        </p:nvSpPr>
        <p:spPr bwMode="auto">
          <a:xfrm rot="12466926">
            <a:off x="5332893" y="3085130"/>
            <a:ext cx="45719" cy="153018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27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691" name="Arc 202"/>
          <p:cNvSpPr>
            <a:spLocks/>
          </p:cNvSpPr>
          <p:nvPr/>
        </p:nvSpPr>
        <p:spPr bwMode="auto">
          <a:xfrm>
            <a:off x="4985387" y="2842783"/>
            <a:ext cx="414050" cy="355486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7669 w 43200"/>
              <a:gd name="T1" fmla="*/ 38107 h 38107"/>
              <a:gd name="T2" fmla="*/ 40866 w 43200"/>
              <a:gd name="T3" fmla="*/ 31366 h 38107"/>
              <a:gd name="T4" fmla="*/ 21600 w 43200"/>
              <a:gd name="T5" fmla="*/ 21600 h 38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8107" fill="none" extrusionOk="0">
                <a:moveTo>
                  <a:pt x="7668" y="38107"/>
                </a:moveTo>
                <a:cubicBezTo>
                  <a:pt x="2805" y="34002"/>
                  <a:pt x="0" y="2796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4993"/>
                  <a:pt x="42400" y="28339"/>
                  <a:pt x="40866" y="31366"/>
                </a:cubicBezTo>
              </a:path>
              <a:path w="43200" h="38107" stroke="0" extrusionOk="0">
                <a:moveTo>
                  <a:pt x="7668" y="38107"/>
                </a:moveTo>
                <a:cubicBezTo>
                  <a:pt x="2805" y="34002"/>
                  <a:pt x="0" y="2796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4993"/>
                  <a:pt x="42400" y="28339"/>
                  <a:pt x="40866" y="3136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692" name="Rectangle 220"/>
          <p:cNvSpPr>
            <a:spLocks noChangeArrowheads="1"/>
          </p:cNvSpPr>
          <p:nvPr/>
        </p:nvSpPr>
        <p:spPr bwMode="auto">
          <a:xfrm>
            <a:off x="6870650" y="4243143"/>
            <a:ext cx="407482" cy="3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693" name="Rectangle 201"/>
          <p:cNvSpPr>
            <a:spLocks noChangeArrowheads="1"/>
          </p:cNvSpPr>
          <p:nvPr/>
        </p:nvSpPr>
        <p:spPr bwMode="auto">
          <a:xfrm>
            <a:off x="6332158" y="3083294"/>
            <a:ext cx="316352" cy="28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694" name="Rectangle 211"/>
          <p:cNvSpPr>
            <a:spLocks noChangeArrowheads="1"/>
          </p:cNvSpPr>
          <p:nvPr/>
        </p:nvSpPr>
        <p:spPr bwMode="auto">
          <a:xfrm>
            <a:off x="5968138" y="4046210"/>
            <a:ext cx="422462" cy="3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695" name="Rectangle 210"/>
          <p:cNvSpPr>
            <a:spLocks noChangeArrowheads="1"/>
          </p:cNvSpPr>
          <p:nvPr/>
        </p:nvSpPr>
        <p:spPr bwMode="auto">
          <a:xfrm>
            <a:off x="5376574" y="4545497"/>
            <a:ext cx="482196" cy="19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696" name="Rectangle 196"/>
          <p:cNvSpPr>
            <a:spLocks noChangeArrowheads="1"/>
          </p:cNvSpPr>
          <p:nvPr/>
        </p:nvSpPr>
        <p:spPr bwMode="auto">
          <a:xfrm>
            <a:off x="4427656" y="4199814"/>
            <a:ext cx="445966" cy="2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697" name="Rectangle 209"/>
          <p:cNvSpPr>
            <a:spLocks noChangeArrowheads="1"/>
          </p:cNvSpPr>
          <p:nvPr/>
        </p:nvSpPr>
        <p:spPr bwMode="auto">
          <a:xfrm>
            <a:off x="5924814" y="5358012"/>
            <a:ext cx="323888" cy="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698" name="Rectangle 200"/>
          <p:cNvSpPr>
            <a:spLocks noChangeArrowheads="1"/>
          </p:cNvSpPr>
          <p:nvPr/>
        </p:nvSpPr>
        <p:spPr bwMode="auto">
          <a:xfrm>
            <a:off x="6780639" y="2897239"/>
            <a:ext cx="428454" cy="3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699" name="Rectangle 245"/>
          <p:cNvSpPr>
            <a:spLocks noChangeArrowheads="1"/>
          </p:cNvSpPr>
          <p:nvPr/>
        </p:nvSpPr>
        <p:spPr bwMode="auto">
          <a:xfrm>
            <a:off x="4657779" y="2669802"/>
            <a:ext cx="350738" cy="28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700" name="Oval 227"/>
          <p:cNvSpPr>
            <a:spLocks noChangeArrowheads="1"/>
          </p:cNvSpPr>
          <p:nvPr/>
        </p:nvSpPr>
        <p:spPr bwMode="auto">
          <a:xfrm>
            <a:off x="7111404" y="3194640"/>
            <a:ext cx="545307" cy="510051"/>
          </a:xfrm>
          <a:prstGeom prst="ellipse">
            <a:avLst/>
          </a:prstGeom>
          <a:solidFill>
            <a:srgbClr val="FFFFFF"/>
          </a:solidFill>
          <a:ln w="165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701" name="Rectangle 226"/>
          <p:cNvSpPr>
            <a:spLocks noChangeArrowheads="1"/>
          </p:cNvSpPr>
          <p:nvPr/>
        </p:nvSpPr>
        <p:spPr bwMode="auto">
          <a:xfrm>
            <a:off x="7210544" y="3304382"/>
            <a:ext cx="353550" cy="33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702" name="Oval 229"/>
          <p:cNvSpPr>
            <a:spLocks noChangeArrowheads="1"/>
          </p:cNvSpPr>
          <p:nvPr/>
        </p:nvSpPr>
        <p:spPr bwMode="auto">
          <a:xfrm>
            <a:off x="4985387" y="5359282"/>
            <a:ext cx="418067" cy="481986"/>
          </a:xfrm>
          <a:prstGeom prst="ellipse">
            <a:avLst/>
          </a:prstGeom>
          <a:solidFill>
            <a:srgbClr val="FFFFFF"/>
          </a:solidFill>
          <a:ln w="165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703" name="Rectangle 228"/>
          <p:cNvSpPr>
            <a:spLocks noChangeArrowheads="1"/>
          </p:cNvSpPr>
          <p:nvPr/>
        </p:nvSpPr>
        <p:spPr bwMode="auto">
          <a:xfrm>
            <a:off x="5075586" y="5470560"/>
            <a:ext cx="280243" cy="31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704" name="Oval 225"/>
          <p:cNvSpPr>
            <a:spLocks noChangeArrowheads="1"/>
          </p:cNvSpPr>
          <p:nvPr/>
        </p:nvSpPr>
        <p:spPr bwMode="auto">
          <a:xfrm>
            <a:off x="6983755" y="5347940"/>
            <a:ext cx="439989" cy="486372"/>
          </a:xfrm>
          <a:prstGeom prst="ellipse">
            <a:avLst/>
          </a:prstGeom>
          <a:solidFill>
            <a:srgbClr val="FFFFFF"/>
          </a:solidFill>
          <a:ln w="165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705" name="Rectangle 224"/>
          <p:cNvSpPr>
            <a:spLocks noChangeArrowheads="1"/>
          </p:cNvSpPr>
          <p:nvPr/>
        </p:nvSpPr>
        <p:spPr bwMode="auto">
          <a:xfrm>
            <a:off x="7079450" y="5433677"/>
            <a:ext cx="304608" cy="34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235"/>
          <p:cNvGrpSpPr>
            <a:grpSpLocks/>
          </p:cNvGrpSpPr>
          <p:nvPr/>
        </p:nvGrpSpPr>
        <p:grpSpPr bwMode="auto">
          <a:xfrm>
            <a:off x="7099020" y="2090573"/>
            <a:ext cx="680134" cy="50445"/>
            <a:chOff x="7782" y="8907"/>
            <a:chExt cx="568" cy="45"/>
          </a:xfrm>
        </p:grpSpPr>
        <p:sp>
          <p:nvSpPr>
            <p:cNvPr id="412707" name="Line 237"/>
            <p:cNvSpPr>
              <a:spLocks noChangeShapeType="1"/>
            </p:cNvSpPr>
            <p:nvPr/>
          </p:nvSpPr>
          <p:spPr bwMode="auto">
            <a:xfrm flipH="1">
              <a:off x="7782" y="8930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412708" name="AutoShape 236"/>
            <p:cNvSpPr>
              <a:spLocks noChangeArrowheads="1"/>
            </p:cNvSpPr>
            <p:nvPr/>
          </p:nvSpPr>
          <p:spPr bwMode="auto">
            <a:xfrm rot="5400000" flipH="1">
              <a:off x="8254" y="8856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sp>
        <p:nvSpPr>
          <p:cNvPr id="412709" name="Rectangle 234"/>
          <p:cNvSpPr>
            <a:spLocks noChangeArrowheads="1"/>
          </p:cNvSpPr>
          <p:nvPr/>
        </p:nvSpPr>
        <p:spPr bwMode="auto">
          <a:xfrm>
            <a:off x="7165349" y="1844824"/>
            <a:ext cx="431451" cy="22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710" name="Oval 233"/>
          <p:cNvSpPr>
            <a:spLocks noChangeArrowheads="1"/>
          </p:cNvSpPr>
          <p:nvPr/>
        </p:nvSpPr>
        <p:spPr bwMode="auto">
          <a:xfrm>
            <a:off x="6657173" y="1854765"/>
            <a:ext cx="417218" cy="472025"/>
          </a:xfrm>
          <a:prstGeom prst="ellipse">
            <a:avLst/>
          </a:prstGeom>
          <a:solidFill>
            <a:srgbClr val="FFFFFF"/>
          </a:solidFill>
          <a:ln w="165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711" name="Rectangle 232"/>
          <p:cNvSpPr>
            <a:spLocks noChangeArrowheads="1"/>
          </p:cNvSpPr>
          <p:nvPr/>
        </p:nvSpPr>
        <p:spPr bwMode="auto">
          <a:xfrm>
            <a:off x="6660415" y="1978077"/>
            <a:ext cx="357616" cy="25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712" name="Rectangle 244"/>
          <p:cNvSpPr>
            <a:spLocks noChangeArrowheads="1"/>
          </p:cNvSpPr>
          <p:nvPr/>
        </p:nvSpPr>
        <p:spPr bwMode="auto">
          <a:xfrm>
            <a:off x="7920953" y="2871620"/>
            <a:ext cx="1012712" cy="3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穆尔型输出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713" name="Line 243"/>
          <p:cNvSpPr>
            <a:spLocks noChangeShapeType="1"/>
          </p:cNvSpPr>
          <p:nvPr/>
        </p:nvSpPr>
        <p:spPr bwMode="auto">
          <a:xfrm flipV="1">
            <a:off x="7592607" y="3115454"/>
            <a:ext cx="707101" cy="27464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sp>
        <p:nvSpPr>
          <p:cNvPr id="412714" name="Rectangle 241"/>
          <p:cNvSpPr>
            <a:spLocks noChangeArrowheads="1"/>
          </p:cNvSpPr>
          <p:nvPr/>
        </p:nvSpPr>
        <p:spPr bwMode="auto">
          <a:xfrm>
            <a:off x="7739205" y="3766809"/>
            <a:ext cx="1012712" cy="30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米利型输出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2715" name="AutoShape 242"/>
          <p:cNvSpPr>
            <a:spLocks noChangeArrowheads="1"/>
          </p:cNvSpPr>
          <p:nvPr/>
        </p:nvSpPr>
        <p:spPr bwMode="auto">
          <a:xfrm rot="14794547">
            <a:off x="7569320" y="3287833"/>
            <a:ext cx="50445" cy="1767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27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/>
          </a:p>
        </p:txBody>
      </p:sp>
      <p:grpSp>
        <p:nvGrpSpPr>
          <p:cNvPr id="14" name="Group 238"/>
          <p:cNvGrpSpPr>
            <a:grpSpLocks/>
          </p:cNvGrpSpPr>
          <p:nvPr/>
        </p:nvGrpSpPr>
        <p:grpSpPr bwMode="auto">
          <a:xfrm>
            <a:off x="7337487" y="3946205"/>
            <a:ext cx="512514" cy="392705"/>
            <a:chOff x="10854" y="10105"/>
            <a:chExt cx="531" cy="337"/>
          </a:xfrm>
        </p:grpSpPr>
        <p:sp>
          <p:nvSpPr>
            <p:cNvPr id="412717" name="Line 240"/>
            <p:cNvSpPr>
              <a:spLocks noChangeShapeType="1"/>
            </p:cNvSpPr>
            <p:nvPr/>
          </p:nvSpPr>
          <p:spPr bwMode="auto">
            <a:xfrm flipV="1">
              <a:off x="10935" y="10105"/>
              <a:ext cx="450" cy="3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412718" name="AutoShape 239"/>
            <p:cNvSpPr>
              <a:spLocks noChangeArrowheads="1"/>
            </p:cNvSpPr>
            <p:nvPr/>
          </p:nvSpPr>
          <p:spPr bwMode="auto">
            <a:xfrm rot="14174385">
              <a:off x="10905" y="10346"/>
              <a:ext cx="45" cy="1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</p:grpSp>
      <p:sp>
        <p:nvSpPr>
          <p:cNvPr id="412719" name="Rectangle 246"/>
          <p:cNvSpPr>
            <a:spLocks noChangeArrowheads="1"/>
          </p:cNvSpPr>
          <p:nvPr/>
        </p:nvSpPr>
        <p:spPr bwMode="auto">
          <a:xfrm>
            <a:off x="7115352" y="3336256"/>
            <a:ext cx="74287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5962910" y="558434"/>
            <a:ext cx="612068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现态</a:t>
            </a:r>
          </a:p>
        </p:txBody>
      </p:sp>
      <p:sp>
        <p:nvSpPr>
          <p:cNvPr id="64" name="椭圆 63"/>
          <p:cNvSpPr/>
          <p:nvPr/>
        </p:nvSpPr>
        <p:spPr bwMode="auto">
          <a:xfrm>
            <a:off x="7835118" y="506038"/>
            <a:ext cx="612068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次态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 flipH="1" flipV="1">
            <a:off x="6603008" y="539343"/>
            <a:ext cx="1162595" cy="198047"/>
            <a:chOff x="4311" y="7388"/>
            <a:chExt cx="1669" cy="230"/>
          </a:xfrm>
        </p:grpSpPr>
        <p:sp>
          <p:nvSpPr>
            <p:cNvPr id="66" name="Arc 7"/>
            <p:cNvSpPr>
              <a:spLocks/>
            </p:cNvSpPr>
            <p:nvPr/>
          </p:nvSpPr>
          <p:spPr bwMode="auto">
            <a:xfrm rot="5405860" flipV="1">
              <a:off x="5108" y="6745"/>
              <a:ext cx="230" cy="1515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 rot="-9177385" flipH="1" flipV="1">
              <a:off x="4311" y="7429"/>
              <a:ext cx="187" cy="57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6462735" y="93603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4170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72" grpId="0"/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12673" grpId="0" animBg="1"/>
      <p:bldP spid="412674" grpId="0"/>
      <p:bldP spid="412684" grpId="0" animBg="1"/>
      <p:bldP spid="412685" grpId="0" animBg="1"/>
      <p:bldP spid="412686" grpId="0" animBg="1"/>
      <p:bldP spid="412690" grpId="0" animBg="1"/>
      <p:bldP spid="412691" grpId="0" animBg="1"/>
      <p:bldP spid="412692" grpId="0"/>
      <p:bldP spid="412693" grpId="0"/>
      <p:bldP spid="412694" grpId="0"/>
      <p:bldP spid="412695" grpId="0"/>
      <p:bldP spid="412696" grpId="0"/>
      <p:bldP spid="412697" grpId="0"/>
      <p:bldP spid="412698" grpId="0"/>
      <p:bldP spid="412699" grpId="0"/>
      <p:bldP spid="412700" grpId="0" animBg="1"/>
      <p:bldP spid="412701" grpId="0"/>
      <p:bldP spid="412702" grpId="0" animBg="1"/>
      <p:bldP spid="412703" grpId="0"/>
      <p:bldP spid="412704" grpId="0" animBg="1"/>
      <p:bldP spid="412705" grpId="0"/>
      <p:bldP spid="412709" grpId="0"/>
      <p:bldP spid="412710" grpId="0" animBg="1"/>
      <p:bldP spid="412711" grpId="0"/>
      <p:bldP spid="412712" grpId="0"/>
      <p:bldP spid="412713" grpId="0" animBg="1"/>
      <p:bldP spid="412714" grpId="0"/>
      <p:bldP spid="412715" grpId="0" animBg="1"/>
      <p:bldP spid="412719" grpId="0"/>
      <p:bldP spid="61" grpId="0" animBg="1"/>
      <p:bldP spid="64" grpId="0" animBg="1"/>
      <p:bldP spid="6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29" name="Rectangle 57"/>
          <p:cNvSpPr>
            <a:spLocks noChangeArrowheads="1"/>
          </p:cNvSpPr>
          <p:nvPr/>
        </p:nvSpPr>
        <p:spPr bwMode="auto">
          <a:xfrm>
            <a:off x="785786" y="214290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状态图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---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有两种</a:t>
            </a:r>
          </a:p>
        </p:txBody>
      </p:sp>
      <p:graphicFrame>
        <p:nvGraphicFramePr>
          <p:cNvPr id="412770" name="Object 98"/>
          <p:cNvGraphicFramePr>
            <a:graphicFrameLocks noChangeAspect="1"/>
          </p:cNvGraphicFramePr>
          <p:nvPr/>
        </p:nvGraphicFramePr>
        <p:xfrm>
          <a:off x="4859338" y="1916113"/>
          <a:ext cx="3771900" cy="4176712"/>
        </p:xfrm>
        <a:graphic>
          <a:graphicData uri="http://schemas.openxmlformats.org/presentationml/2006/ole">
            <p:oleObj spid="_x0000_s795650" name="图片" r:id="rId3" imgW="1731505" imgH="2035670" progId="Word.Picture.8">
              <p:embed/>
            </p:oleObj>
          </a:graphicData>
        </a:graphic>
      </p:graphicFrame>
      <p:sp>
        <p:nvSpPr>
          <p:cNvPr id="412772" name="Rectangle 100"/>
          <p:cNvSpPr>
            <a:spLocks noChangeArrowheads="1"/>
          </p:cNvSpPr>
          <p:nvPr/>
        </p:nvSpPr>
        <p:spPr bwMode="auto">
          <a:xfrm>
            <a:off x="684213" y="1196975"/>
            <a:ext cx="762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米利型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输出标在方向线旁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。穆尔型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标在圆圈状态名旁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。 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11660" y="2771884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  <a:endParaRPr lang="zh-CN" altLang="en-US" sz="1800" b="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/>
          </p:nvPr>
        </p:nvGraphicFramePr>
        <p:xfrm>
          <a:off x="1862932" y="3515519"/>
          <a:ext cx="1584325" cy="488950"/>
        </p:xfrm>
        <a:graphic>
          <a:graphicData uri="http://schemas.openxmlformats.org/presentationml/2006/ole">
            <p:oleObj spid="_x0000_s795651" name="公式" r:id="rId4" imgW="748975" imgH="241195" progId="Equation.3">
              <p:embed/>
            </p:oleObj>
          </a:graphicData>
        </a:graphic>
      </p:graphicFrame>
      <p:graphicFrame>
        <p:nvGraphicFramePr>
          <p:cNvPr id="8" name="Group 24"/>
          <p:cNvGraphicFramePr>
            <a:graphicFrameLocks noGrp="1"/>
          </p:cNvGraphicFramePr>
          <p:nvPr>
            <p:extLst/>
          </p:nvPr>
        </p:nvGraphicFramePr>
        <p:xfrm>
          <a:off x="361156" y="3399848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="" xmlns:a16="http://schemas.microsoft.com/office/drawing/2014/main" val="2340271709"/>
                    </a:ext>
                  </a:extLst>
                </a:gridCol>
                <a:gridCol w="1449388">
                  <a:extLst>
                    <a:ext uri="{9D8B030D-6E8A-4147-A177-3AD203B41FA5}">
                      <a16:colId xmlns="" xmlns:a16="http://schemas.microsoft.com/office/drawing/2014/main" val="3680137655"/>
                    </a:ext>
                  </a:extLst>
                </a:gridCol>
                <a:gridCol w="1052512">
                  <a:extLst>
                    <a:ext uri="{9D8B030D-6E8A-4147-A177-3AD203B41FA5}">
                      <a16:colId xmlns="" xmlns:a16="http://schemas.microsoft.com/office/drawing/2014/main" val="614993979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4294773957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9844672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4125943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8441990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2382181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5546115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4726684"/>
                  </a:ext>
                </a:extLst>
              </a:tr>
            </a:tbl>
          </a:graphicData>
        </a:graphic>
      </p:graphicFrame>
      <p:graphicFrame>
        <p:nvGraphicFramePr>
          <p:cNvPr id="9" name="Object 59"/>
          <p:cNvGraphicFramePr>
            <a:graphicFrameLocks noChangeAspect="1"/>
          </p:cNvGraphicFramePr>
          <p:nvPr>
            <p:extLst/>
          </p:nvPr>
        </p:nvGraphicFramePr>
        <p:xfrm>
          <a:off x="897733" y="3755231"/>
          <a:ext cx="423862" cy="498475"/>
        </p:xfrm>
        <a:graphic>
          <a:graphicData uri="http://schemas.openxmlformats.org/presentationml/2006/ole">
            <p:oleObj spid="_x0000_s795652" name="公式" r:id="rId5" imgW="215713" imgH="241091" progId="Equation.3">
              <p:embed/>
            </p:oleObj>
          </a:graphicData>
        </a:graphic>
      </p:graphicFrame>
      <p:graphicFrame>
        <p:nvGraphicFramePr>
          <p:cNvPr id="10" name="Object 60"/>
          <p:cNvGraphicFramePr>
            <a:graphicFrameLocks noChangeAspect="1"/>
          </p:cNvGraphicFramePr>
          <p:nvPr>
            <p:extLst/>
          </p:nvPr>
        </p:nvGraphicFramePr>
        <p:xfrm>
          <a:off x="464345" y="3755231"/>
          <a:ext cx="414338" cy="461963"/>
        </p:xfrm>
        <a:graphic>
          <a:graphicData uri="http://schemas.openxmlformats.org/presentationml/2006/ole">
            <p:oleObj spid="_x0000_s795653" name="公式" r:id="rId6" imgW="215806" imgH="228501" progId="Equation.3">
              <p:embed/>
            </p:oleObj>
          </a:graphicData>
        </a:graphic>
      </p:graphicFrame>
      <p:sp>
        <p:nvSpPr>
          <p:cNvPr id="11" name="椭圆 10"/>
          <p:cNvSpPr/>
          <p:nvPr/>
        </p:nvSpPr>
        <p:spPr bwMode="auto">
          <a:xfrm>
            <a:off x="5962910" y="558434"/>
            <a:ext cx="612068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现态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7835118" y="506038"/>
            <a:ext cx="612068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次态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 flipH="1" flipV="1">
            <a:off x="6603008" y="539343"/>
            <a:ext cx="1162595" cy="198047"/>
            <a:chOff x="4311" y="7388"/>
            <a:chExt cx="1669" cy="230"/>
          </a:xfrm>
        </p:grpSpPr>
        <p:sp>
          <p:nvSpPr>
            <p:cNvPr id="14" name="Arc 7"/>
            <p:cNvSpPr>
              <a:spLocks/>
            </p:cNvSpPr>
            <p:nvPr/>
          </p:nvSpPr>
          <p:spPr bwMode="auto">
            <a:xfrm rot="5405860" flipV="1">
              <a:off x="5108" y="6745"/>
              <a:ext cx="230" cy="1515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rot="-9177385" flipH="1" flipV="1">
              <a:off x="4311" y="7429"/>
              <a:ext cx="187" cy="57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462735" y="93603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464345" y="2180735"/>
            <a:ext cx="1128799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现态</a:t>
            </a:r>
            <a:r>
              <a:rPr lang="en-US" altLang="zh-CN" sz="1800" dirty="0"/>
              <a:t>/</a:t>
            </a:r>
            <a:r>
              <a:rPr lang="zh-CN" altLang="en-US" sz="1800" dirty="0"/>
              <a:t>输出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853284" y="2128339"/>
            <a:ext cx="1178656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次态</a:t>
            </a:r>
            <a:r>
              <a:rPr lang="en-US" altLang="zh-CN" sz="1800" dirty="0"/>
              <a:t>/</a:t>
            </a:r>
            <a:r>
              <a:rPr lang="zh-CN" altLang="en-US" sz="1800" dirty="0"/>
              <a:t>输出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 flipH="1" flipV="1">
            <a:off x="1603760" y="2088696"/>
            <a:ext cx="1162595" cy="198047"/>
            <a:chOff x="4311" y="7388"/>
            <a:chExt cx="1669" cy="230"/>
          </a:xfrm>
        </p:grpSpPr>
        <p:sp>
          <p:nvSpPr>
            <p:cNvPr id="20" name="Arc 7"/>
            <p:cNvSpPr>
              <a:spLocks/>
            </p:cNvSpPr>
            <p:nvPr/>
          </p:nvSpPr>
          <p:spPr bwMode="auto">
            <a:xfrm rot="5405860" flipV="1">
              <a:off x="5108" y="6745"/>
              <a:ext cx="230" cy="1515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 rot="-9177385" flipH="1" flipV="1">
              <a:off x="4311" y="7429"/>
              <a:ext cx="187" cy="57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892170" y="164331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13341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72" grpId="0"/>
      <p:bldP spid="11" grpId="0" animBg="1"/>
      <p:bldP spid="12" grpId="0" animBg="1"/>
      <p:bldP spid="16" grpId="0"/>
      <p:bldP spid="17" grpId="0" animBg="1"/>
      <p:bldP spid="18" grpId="0" animBg="1"/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692" y="2989130"/>
            <a:ext cx="537073" cy="1143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5999" y="2933699"/>
            <a:ext cx="1581150" cy="115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7594" y="2957511"/>
            <a:ext cx="1971675" cy="1104900"/>
          </a:xfrm>
          <a:prstGeom prst="rect">
            <a:avLst/>
          </a:prstGeom>
        </p:spPr>
      </p:pic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4500563" y="1412875"/>
          <a:ext cx="4416425" cy="1127125"/>
        </p:xfrm>
        <a:graphic>
          <a:graphicData uri="http://schemas.openxmlformats.org/presentationml/2006/ole">
            <p:oleObj spid="_x0000_s796674" name="图片" r:id="rId6" imgW="3345700" imgH="844413" progId="Word.Picture.8">
              <p:embed/>
            </p:oleObj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>
            <p:extLst/>
          </p:nvPr>
        </p:nvGraphicFramePr>
        <p:xfrm>
          <a:off x="5073650" y="1679575"/>
          <a:ext cx="3422650" cy="3816350"/>
        </p:xfrm>
        <a:graphic>
          <a:graphicData uri="http://schemas.openxmlformats.org/presentationml/2006/ole">
            <p:oleObj spid="_x0000_s796675" name="Picture" r:id="rId7" imgW="2590800" imgH="2118360" progId="Word.Picture.8">
              <p:embed/>
            </p:oleObj>
          </a:graphicData>
        </a:graphic>
      </p:graphicFrame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306368" y="142852"/>
            <a:ext cx="1420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时序图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215319" y="5824855"/>
            <a:ext cx="72856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时序逻辑电路</a:t>
            </a:r>
            <a:r>
              <a:rPr lang="zh-CN" altLang="en-US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的多种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描述方式是可以相互转换的</a:t>
            </a:r>
          </a:p>
        </p:txBody>
      </p:sp>
      <p:sp>
        <p:nvSpPr>
          <p:cNvPr id="407662" name="Rectangle 110"/>
          <p:cNvSpPr>
            <a:spLocks noChangeArrowheads="1"/>
          </p:cNvSpPr>
          <p:nvPr/>
        </p:nvSpPr>
        <p:spPr bwMode="auto">
          <a:xfrm>
            <a:off x="3214678" y="214290"/>
            <a:ext cx="5038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根据转换表画出波形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图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开始时初态为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Q1Q0=00.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407663" name="Rectangle 111"/>
          <p:cNvSpPr>
            <a:spLocks noChangeArrowheads="1"/>
          </p:cNvSpPr>
          <p:nvPr/>
        </p:nvSpPr>
        <p:spPr bwMode="auto">
          <a:xfrm>
            <a:off x="1744663" y="148431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  <a:endParaRPr lang="zh-CN" altLang="en-US" sz="2400" b="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07664" name="Object 112"/>
          <p:cNvGraphicFramePr>
            <a:graphicFrameLocks noChangeAspect="1"/>
          </p:cNvGraphicFramePr>
          <p:nvPr/>
        </p:nvGraphicFramePr>
        <p:xfrm>
          <a:off x="1744663" y="2347913"/>
          <a:ext cx="1584325" cy="488950"/>
        </p:xfrm>
        <a:graphic>
          <a:graphicData uri="http://schemas.openxmlformats.org/presentationml/2006/ole">
            <p:oleObj spid="_x0000_s796676" name="公式" r:id="rId8" imgW="748975" imgH="241195" progId="Equation.3">
              <p:embed/>
            </p:oleObj>
          </a:graphicData>
        </a:graphic>
      </p:graphicFrame>
      <p:graphicFrame>
        <p:nvGraphicFramePr>
          <p:cNvPr id="407665" name="Group 113"/>
          <p:cNvGraphicFramePr>
            <a:graphicFrameLocks noGrp="1"/>
          </p:cNvGraphicFramePr>
          <p:nvPr/>
        </p:nvGraphicFramePr>
        <p:xfrm>
          <a:off x="233363" y="2276475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="" xmlns:a16="http://schemas.microsoft.com/office/drawing/2014/main" val="3171207216"/>
                    </a:ext>
                  </a:extLst>
                </a:gridCol>
                <a:gridCol w="1449387">
                  <a:extLst>
                    <a:ext uri="{9D8B030D-6E8A-4147-A177-3AD203B41FA5}">
                      <a16:colId xmlns="" xmlns:a16="http://schemas.microsoft.com/office/drawing/2014/main" val="2527157040"/>
                    </a:ext>
                  </a:extLst>
                </a:gridCol>
                <a:gridCol w="1052513">
                  <a:extLst>
                    <a:ext uri="{9D8B030D-6E8A-4147-A177-3AD203B41FA5}">
                      <a16:colId xmlns="" xmlns:a16="http://schemas.microsoft.com/office/drawing/2014/main" val="359699035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688612159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4221332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7378326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6738245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6976748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8200135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6764503"/>
                  </a:ext>
                </a:extLst>
              </a:tr>
            </a:tbl>
          </a:graphicData>
        </a:graphic>
      </p:graphicFrame>
      <p:graphicFrame>
        <p:nvGraphicFramePr>
          <p:cNvPr id="407700" name="Object 148"/>
          <p:cNvGraphicFramePr>
            <a:graphicFrameLocks noChangeAspect="1"/>
          </p:cNvGraphicFramePr>
          <p:nvPr/>
        </p:nvGraphicFramePr>
        <p:xfrm>
          <a:off x="809625" y="2492375"/>
          <a:ext cx="423863" cy="498475"/>
        </p:xfrm>
        <a:graphic>
          <a:graphicData uri="http://schemas.openxmlformats.org/presentationml/2006/ole">
            <p:oleObj spid="_x0000_s796677" name="公式" r:id="rId9" imgW="215713" imgH="241091" progId="Equation.3">
              <p:embed/>
            </p:oleObj>
          </a:graphicData>
        </a:graphic>
      </p:graphicFrame>
      <p:graphicFrame>
        <p:nvGraphicFramePr>
          <p:cNvPr id="407701" name="Object 149"/>
          <p:cNvGraphicFramePr>
            <a:graphicFrameLocks noChangeAspect="1"/>
          </p:cNvGraphicFramePr>
          <p:nvPr/>
        </p:nvGraphicFramePr>
        <p:xfrm>
          <a:off x="376238" y="2492375"/>
          <a:ext cx="414337" cy="461963"/>
        </p:xfrm>
        <a:graphic>
          <a:graphicData uri="http://schemas.openxmlformats.org/presentationml/2006/ole">
            <p:oleObj spid="_x0000_s796678" name="公式" r:id="rId10" imgW="215806" imgH="228501" progId="Equation.3">
              <p:embed/>
            </p:oleObj>
          </a:graphicData>
        </a:graphic>
      </p:graphicFrame>
      <p:graphicFrame>
        <p:nvGraphicFramePr>
          <p:cNvPr id="407702" name="Object 150"/>
          <p:cNvGraphicFramePr>
            <a:graphicFrameLocks noChangeAspect="1"/>
          </p:cNvGraphicFramePr>
          <p:nvPr/>
        </p:nvGraphicFramePr>
        <p:xfrm>
          <a:off x="4543425" y="2887663"/>
          <a:ext cx="4421188" cy="2535237"/>
        </p:xfrm>
        <a:graphic>
          <a:graphicData uri="http://schemas.openxmlformats.org/presentationml/2006/ole">
            <p:oleObj spid="_x0000_s796679" name="图片" r:id="rId11" imgW="3398520" imgH="1929384" progId="Word.Picture.8">
              <p:embed/>
            </p:oleObj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783082" y="2782587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178426" y="2801204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5657709" y="2860375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119644" y="2833255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6644260" y="2854025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7106195" y="2887663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590034" y="2888228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8157400" y="2887663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8582171" y="2887663"/>
          <a:ext cx="322375" cy="145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5">
                  <a:extLst>
                    <a:ext uri="{9D8B030D-6E8A-4147-A177-3AD203B41FA5}">
                      <a16:colId xmlns="" xmlns:a16="http://schemas.microsoft.com/office/drawing/2014/main" val="3797951"/>
                    </a:ext>
                  </a:extLst>
                </a:gridCol>
              </a:tblGrid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5182456"/>
                  </a:ext>
                </a:extLst>
              </a:tr>
              <a:tr h="72737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995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32795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214414" y="142852"/>
            <a:ext cx="29482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5.5.1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3143240" y="1000108"/>
            <a:ext cx="158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特性表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70124" name="Group 108"/>
          <p:cNvGraphicFramePr>
            <a:graphicFrameLocks noGrp="1"/>
          </p:cNvGraphicFramePr>
          <p:nvPr/>
        </p:nvGraphicFramePr>
        <p:xfrm>
          <a:off x="3286116" y="1714488"/>
          <a:ext cx="5364163" cy="2286000"/>
        </p:xfrm>
        <a:graphic>
          <a:graphicData uri="http://schemas.openxmlformats.org/drawingml/2006/table">
            <a:tbl>
              <a:tblPr/>
              <a:tblGrid>
                <a:gridCol w="1878013">
                  <a:extLst>
                    <a:ext uri="{9D8B030D-6E8A-4147-A177-3AD203B41FA5}">
                      <a16:colId xmlns="" xmlns:a16="http://schemas.microsoft.com/office/drawing/2014/main" val="1996246106"/>
                    </a:ext>
                  </a:extLst>
                </a:gridCol>
                <a:gridCol w="1462087">
                  <a:extLst>
                    <a:ext uri="{9D8B030D-6E8A-4147-A177-3AD203B41FA5}">
                      <a16:colId xmlns="" xmlns:a16="http://schemas.microsoft.com/office/drawing/2014/main" val="3724640378"/>
                    </a:ext>
                  </a:extLst>
                </a:gridCol>
                <a:gridCol w="2024063">
                  <a:extLst>
                    <a:ext uri="{9D8B030D-6E8A-4147-A177-3AD203B41FA5}">
                      <a16:colId xmlns="" xmlns:a16="http://schemas.microsoft.com/office/drawing/2014/main" val="3738583370"/>
                    </a:ext>
                  </a:extLst>
                </a:gridCol>
              </a:tblGrid>
              <a:tr h="420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5085425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8778486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1403674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43478456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2055256"/>
                  </a:ext>
                </a:extLst>
              </a:tr>
            </a:tbl>
          </a:graphicData>
        </a:graphic>
      </p:graphicFrame>
      <p:sp>
        <p:nvSpPr>
          <p:cNvPr id="470117" name="Rectangle 101"/>
          <p:cNvSpPr>
            <a:spLocks noChangeArrowheads="1"/>
          </p:cNvSpPr>
          <p:nvPr/>
        </p:nvSpPr>
        <p:spPr bwMode="auto">
          <a:xfrm>
            <a:off x="827088" y="4145906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30800" algn="r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特性方程</a:t>
            </a:r>
          </a:p>
        </p:txBody>
      </p:sp>
      <p:sp>
        <p:nvSpPr>
          <p:cNvPr id="470119" name="Rectangle 103"/>
          <p:cNvSpPr>
            <a:spLocks noChangeArrowheads="1"/>
          </p:cNvSpPr>
          <p:nvPr/>
        </p:nvSpPr>
        <p:spPr bwMode="auto">
          <a:xfrm>
            <a:off x="2857488" y="4286256"/>
            <a:ext cx="1357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70121" name="Rectangle 105"/>
          <p:cNvSpPr>
            <a:spLocks noChangeArrowheads="1"/>
          </p:cNvSpPr>
          <p:nvPr/>
        </p:nvSpPr>
        <p:spPr bwMode="auto">
          <a:xfrm>
            <a:off x="0" y="293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0122" name="Rectangle 106"/>
          <p:cNvSpPr>
            <a:spLocks noChangeArrowheads="1"/>
          </p:cNvSpPr>
          <p:nvPr/>
        </p:nvSpPr>
        <p:spPr bwMode="auto">
          <a:xfrm>
            <a:off x="900113" y="5442893"/>
            <a:ext cx="1420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30800" algn="r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状态图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6445442" y="4608211"/>
            <a:ext cx="612068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现态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8317650" y="4555815"/>
            <a:ext cx="612068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次态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 flipH="1" flipV="1">
            <a:off x="7085540" y="4589120"/>
            <a:ext cx="1162595" cy="198047"/>
            <a:chOff x="4311" y="7388"/>
            <a:chExt cx="1669" cy="230"/>
          </a:xfrm>
        </p:grpSpPr>
        <p:sp>
          <p:nvSpPr>
            <p:cNvPr id="4" name="Arc 7"/>
            <p:cNvSpPr>
              <a:spLocks/>
            </p:cNvSpPr>
            <p:nvPr/>
          </p:nvSpPr>
          <p:spPr bwMode="auto">
            <a:xfrm rot="5405860" flipV="1">
              <a:off x="5108" y="6745"/>
              <a:ext cx="230" cy="1515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 rot="-9177385" flipH="1" flipV="1">
              <a:off x="4311" y="7429"/>
              <a:ext cx="187" cy="57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7289912" y="41433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graphicFrame>
        <p:nvGraphicFramePr>
          <p:cNvPr id="16" name="Object 41"/>
          <p:cNvGraphicFramePr>
            <a:graphicFrameLocks noChangeAspect="1"/>
          </p:cNvGraphicFramePr>
          <p:nvPr/>
        </p:nvGraphicFramePr>
        <p:xfrm>
          <a:off x="428596" y="1714488"/>
          <a:ext cx="2268537" cy="1463675"/>
        </p:xfrm>
        <a:graphic>
          <a:graphicData uri="http://schemas.openxmlformats.org/presentationml/2006/ole">
            <p:oleObj spid="_x0000_s662532" name="Picture" r:id="rId3" imgW="1254642" imgH="695673" progId="Word.Picture.8">
              <p:embed/>
            </p:oleObj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643702" y="2171704"/>
          <a:ext cx="2024063" cy="1828800"/>
        </p:xfrm>
        <a:graphic>
          <a:graphicData uri="http://schemas.openxmlformats.org/drawingml/2006/table">
            <a:tbl>
              <a:tblPr/>
              <a:tblGrid>
                <a:gridCol w="2024063"/>
              </a:tblGrid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1308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 bwMode="auto">
          <a:xfrm>
            <a:off x="3286116" y="2571744"/>
            <a:ext cx="5357850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86116" y="3000372"/>
            <a:ext cx="5357850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286116" y="3500438"/>
            <a:ext cx="5357850" cy="509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662533" name="Object 5"/>
          <p:cNvGraphicFramePr>
            <a:graphicFrameLocks noChangeAspect="1"/>
          </p:cNvGraphicFramePr>
          <p:nvPr/>
        </p:nvGraphicFramePr>
        <p:xfrm>
          <a:off x="2857488" y="5072074"/>
          <a:ext cx="1454154" cy="1285875"/>
        </p:xfrm>
        <a:graphic>
          <a:graphicData uri="http://schemas.openxmlformats.org/presentationml/2006/ole">
            <p:oleObj spid="_x0000_s662533" name="Picture" r:id="rId4" imgW="1038240" imgH="952560" progId="Word.Picture.8">
              <p:embed/>
            </p:oleObj>
          </a:graphicData>
        </a:graphic>
      </p:graphicFrame>
      <p:sp>
        <p:nvSpPr>
          <p:cNvPr id="22" name="燕尾形箭头 21"/>
          <p:cNvSpPr/>
          <p:nvPr/>
        </p:nvSpPr>
        <p:spPr bwMode="auto">
          <a:xfrm rot="4746703">
            <a:off x="4861705" y="4352863"/>
            <a:ext cx="1304108" cy="357734"/>
          </a:xfrm>
          <a:prstGeom prst="notch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662535" name="Object 7"/>
          <p:cNvGraphicFramePr>
            <a:graphicFrameLocks noChangeAspect="1"/>
          </p:cNvGraphicFramePr>
          <p:nvPr/>
        </p:nvGraphicFramePr>
        <p:xfrm>
          <a:off x="2857488" y="5072074"/>
          <a:ext cx="3741738" cy="1285875"/>
        </p:xfrm>
        <a:graphic>
          <a:graphicData uri="http://schemas.openxmlformats.org/presentationml/2006/ole">
            <p:oleObj spid="_x0000_s662535" name="Picture" r:id="rId5" imgW="2657880" imgH="952560" progId="Word.Picture.8">
              <p:embed/>
            </p:oleObj>
          </a:graphicData>
        </a:graphic>
      </p:graphicFrame>
      <p:graphicFrame>
        <p:nvGraphicFramePr>
          <p:cNvPr id="662536" name="Object 8"/>
          <p:cNvGraphicFramePr>
            <a:graphicFrameLocks noChangeAspect="1"/>
          </p:cNvGraphicFramePr>
          <p:nvPr/>
        </p:nvGraphicFramePr>
        <p:xfrm>
          <a:off x="2857488" y="5072083"/>
          <a:ext cx="3741738" cy="1285875"/>
        </p:xfrm>
        <a:graphic>
          <a:graphicData uri="http://schemas.openxmlformats.org/presentationml/2006/ole">
            <p:oleObj spid="_x0000_s662536" name="Picture" r:id="rId6" imgW="2657880" imgH="952560" progId="Word.Picture.8">
              <p:embed/>
            </p:oleObj>
          </a:graphicData>
        </a:graphic>
      </p:graphicFrame>
      <p:graphicFrame>
        <p:nvGraphicFramePr>
          <p:cNvPr id="470120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68026824"/>
              </p:ext>
            </p:extLst>
          </p:nvPr>
        </p:nvGraphicFramePr>
        <p:xfrm>
          <a:off x="2857500" y="5073671"/>
          <a:ext cx="3741738" cy="1284287"/>
        </p:xfrm>
        <a:graphic>
          <a:graphicData uri="http://schemas.openxmlformats.org/presentationml/2006/ole">
            <p:oleObj spid="_x0000_s662531" name="Picture" r:id="rId7" imgW="2657880" imgH="952560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02625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7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7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6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662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7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1" grpId="0" autoUpdateAnimBg="0"/>
      <p:bldP spid="470117" grpId="0" autoUpdateAnimBg="0"/>
      <p:bldP spid="470119" grpId="0"/>
      <p:bldP spid="470122" grpId="0" autoUpdateAnimBg="0"/>
      <p:bldP spid="2" grpId="0" animBg="1"/>
      <p:bldP spid="11" grpId="0" animBg="1"/>
      <p:bldP spid="6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83"/>
          <p:cNvSpPr/>
          <p:nvPr/>
        </p:nvSpPr>
        <p:spPr bwMode="auto">
          <a:xfrm>
            <a:off x="5445310" y="5388550"/>
            <a:ext cx="612068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现态</a:t>
            </a:r>
          </a:p>
        </p:txBody>
      </p:sp>
      <p:sp>
        <p:nvSpPr>
          <p:cNvPr id="85" name="椭圆 84"/>
          <p:cNvSpPr/>
          <p:nvPr/>
        </p:nvSpPr>
        <p:spPr bwMode="auto">
          <a:xfrm>
            <a:off x="7317518" y="5336154"/>
            <a:ext cx="612068" cy="54078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次态</a:t>
            </a:r>
          </a:p>
        </p:txBody>
      </p:sp>
      <p:grpSp>
        <p:nvGrpSpPr>
          <p:cNvPr id="86" name="Group 6"/>
          <p:cNvGrpSpPr>
            <a:grpSpLocks/>
          </p:cNvGrpSpPr>
          <p:nvPr/>
        </p:nvGrpSpPr>
        <p:grpSpPr bwMode="auto">
          <a:xfrm flipH="1" flipV="1">
            <a:off x="6085408" y="5369459"/>
            <a:ext cx="1162595" cy="198047"/>
            <a:chOff x="4311" y="7388"/>
            <a:chExt cx="1669" cy="230"/>
          </a:xfrm>
        </p:grpSpPr>
        <p:sp>
          <p:nvSpPr>
            <p:cNvPr id="87" name="Arc 7"/>
            <p:cNvSpPr>
              <a:spLocks/>
            </p:cNvSpPr>
            <p:nvPr/>
          </p:nvSpPr>
          <p:spPr bwMode="auto">
            <a:xfrm rot="5405860" flipV="1">
              <a:off x="5108" y="6745"/>
              <a:ext cx="230" cy="1515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 rot="-9177385" flipH="1" flipV="1">
              <a:off x="4311" y="7429"/>
              <a:ext cx="187" cy="57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6289780" y="492371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graphicFrame>
        <p:nvGraphicFramePr>
          <p:cNvPr id="663561" name="Object 9"/>
          <p:cNvGraphicFramePr>
            <a:graphicFrameLocks noChangeAspect="1"/>
          </p:cNvGraphicFramePr>
          <p:nvPr/>
        </p:nvGraphicFramePr>
        <p:xfrm>
          <a:off x="4929188" y="4786313"/>
          <a:ext cx="3884612" cy="1665287"/>
        </p:xfrm>
        <a:graphic>
          <a:graphicData uri="http://schemas.openxmlformats.org/presentationml/2006/ole">
            <p:oleObj spid="_x0000_s663561" name="Picture" r:id="rId3" imgW="2971800" imgH="1286280" progId="Word.Picture.8">
              <p:embed/>
            </p:oleObj>
          </a:graphicData>
        </a:graphic>
      </p:graphicFrame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428596" y="2643187"/>
            <a:ext cx="4186238" cy="4214813"/>
            <a:chOff x="158" y="920"/>
            <a:chExt cx="2637" cy="2655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8" y="1307"/>
              <a:ext cx="2637" cy="2268"/>
              <a:chOff x="195" y="1148"/>
              <a:chExt cx="2637" cy="2268"/>
            </a:xfrm>
          </p:grpSpPr>
          <p:sp>
            <p:nvSpPr>
              <p:cNvPr id="444419" name="Rectangle 3"/>
              <p:cNvSpPr>
                <a:spLocks noChangeArrowheads="1"/>
              </p:cNvSpPr>
              <p:nvPr/>
            </p:nvSpPr>
            <p:spPr bwMode="auto">
              <a:xfrm>
                <a:off x="195" y="1148"/>
                <a:ext cx="2621" cy="2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20" name="Rectangle 4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翻  转</a:t>
                </a:r>
                <a:endParaRPr kumimoji="0" lang="zh-CN" altLang="en-US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21" name="Rectangle 5"/>
              <p:cNvSpPr>
                <a:spLocks noChangeArrowheads="1"/>
              </p:cNvSpPr>
              <p:nvPr/>
            </p:nvSpPr>
            <p:spPr bwMode="auto">
              <a:xfrm>
                <a:off x="1441" y="2900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4422" name="Rectangle 6"/>
              <p:cNvSpPr>
                <a:spLocks noChangeArrowheads="1"/>
              </p:cNvSpPr>
              <p:nvPr/>
            </p:nvSpPr>
            <p:spPr bwMode="auto">
              <a:xfrm>
                <a:off x="1025" y="2900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23" name="Rectangle 7"/>
              <p:cNvSpPr>
                <a:spLocks noChangeArrowheads="1"/>
              </p:cNvSpPr>
              <p:nvPr/>
            </p:nvSpPr>
            <p:spPr bwMode="auto">
              <a:xfrm>
                <a:off x="612" y="2900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24" name="Rectangle 8"/>
              <p:cNvSpPr>
                <a:spLocks noChangeArrowheads="1"/>
              </p:cNvSpPr>
              <p:nvPr/>
            </p:nvSpPr>
            <p:spPr bwMode="auto">
              <a:xfrm>
                <a:off x="196" y="2900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25" name="Rectangle 9"/>
              <p:cNvSpPr>
                <a:spLocks noChangeArrowheads="1"/>
              </p:cNvSpPr>
              <p:nvPr/>
            </p:nvSpPr>
            <p:spPr bwMode="auto">
              <a:xfrm>
                <a:off x="1856" y="2421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置   </a:t>
                </a: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4426" name="Rectangle 10"/>
              <p:cNvSpPr>
                <a:spLocks noChangeArrowheads="1"/>
              </p:cNvSpPr>
              <p:nvPr/>
            </p:nvSpPr>
            <p:spPr bwMode="auto">
              <a:xfrm>
                <a:off x="1441" y="2421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4427" name="Rectangle 11"/>
              <p:cNvSpPr>
                <a:spLocks noChangeArrowheads="1"/>
              </p:cNvSpPr>
              <p:nvPr/>
            </p:nvSpPr>
            <p:spPr bwMode="auto">
              <a:xfrm>
                <a:off x="1025" y="2421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28" name="Rectangle 12"/>
              <p:cNvSpPr>
                <a:spLocks noChangeArrowheads="1"/>
              </p:cNvSpPr>
              <p:nvPr/>
            </p:nvSpPr>
            <p:spPr bwMode="auto">
              <a:xfrm>
                <a:off x="612" y="2421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29" name="Rectangle 13"/>
              <p:cNvSpPr>
                <a:spLocks noChangeArrowheads="1"/>
              </p:cNvSpPr>
              <p:nvPr/>
            </p:nvSpPr>
            <p:spPr bwMode="auto">
              <a:xfrm>
                <a:off x="196" y="2421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30" name="Rectangle 14"/>
              <p:cNvSpPr>
                <a:spLocks noChangeArrowheads="1"/>
              </p:cNvSpPr>
              <p:nvPr/>
            </p:nvSpPr>
            <p:spPr bwMode="auto">
              <a:xfrm>
                <a:off x="1856" y="1942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置    </a:t>
                </a: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4431" name="Rectangle 15"/>
              <p:cNvSpPr>
                <a:spLocks noChangeArrowheads="1"/>
              </p:cNvSpPr>
              <p:nvPr/>
            </p:nvSpPr>
            <p:spPr bwMode="auto">
              <a:xfrm>
                <a:off x="1441" y="1942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4432" name="Rectangle 16"/>
              <p:cNvSpPr>
                <a:spLocks noChangeArrowheads="1"/>
              </p:cNvSpPr>
              <p:nvPr/>
            </p:nvSpPr>
            <p:spPr bwMode="auto">
              <a:xfrm>
                <a:off x="1025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33" name="Rectangle 17"/>
              <p:cNvSpPr>
                <a:spLocks noChangeArrowheads="1"/>
              </p:cNvSpPr>
              <p:nvPr/>
            </p:nvSpPr>
            <p:spPr bwMode="auto">
              <a:xfrm>
                <a:off x="612" y="1942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34" name="Rectangle 18"/>
              <p:cNvSpPr>
                <a:spLocks noChangeArrowheads="1"/>
              </p:cNvSpPr>
              <p:nvPr/>
            </p:nvSpPr>
            <p:spPr bwMode="auto">
              <a:xfrm>
                <a:off x="196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35" name="Rectangle 19"/>
              <p:cNvSpPr>
                <a:spLocks noChangeArrowheads="1"/>
              </p:cNvSpPr>
              <p:nvPr/>
            </p:nvSpPr>
            <p:spPr bwMode="auto">
              <a:xfrm>
                <a:off x="1856" y="1397"/>
                <a:ext cx="976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状态不变</a:t>
                </a:r>
                <a:endParaRPr kumimoji="0" lang="zh-CN" altLang="en-US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36" name="Rectangle 20"/>
              <p:cNvSpPr>
                <a:spLocks noChangeArrowheads="1"/>
              </p:cNvSpPr>
              <p:nvPr/>
            </p:nvSpPr>
            <p:spPr bwMode="auto">
              <a:xfrm>
                <a:off x="1441" y="1397"/>
                <a:ext cx="415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4437" name="Rectangle 21"/>
              <p:cNvSpPr>
                <a:spLocks noChangeArrowheads="1"/>
              </p:cNvSpPr>
              <p:nvPr/>
            </p:nvSpPr>
            <p:spPr bwMode="auto">
              <a:xfrm>
                <a:off x="1025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38" name="Rectangle 22"/>
              <p:cNvSpPr>
                <a:spLocks noChangeArrowheads="1"/>
              </p:cNvSpPr>
              <p:nvPr/>
            </p:nvSpPr>
            <p:spPr bwMode="auto">
              <a:xfrm>
                <a:off x="612" y="1397"/>
                <a:ext cx="413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39" name="Rectangle 23"/>
              <p:cNvSpPr>
                <a:spLocks noChangeArrowheads="1"/>
              </p:cNvSpPr>
              <p:nvPr/>
            </p:nvSpPr>
            <p:spPr bwMode="auto">
              <a:xfrm>
                <a:off x="196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40" name="Rectangle 24"/>
              <p:cNvSpPr>
                <a:spLocks noChangeArrowheads="1"/>
              </p:cNvSpPr>
              <p:nvPr/>
            </p:nvSpPr>
            <p:spPr bwMode="auto">
              <a:xfrm>
                <a:off x="1856" y="1148"/>
                <a:ext cx="97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说  明</a:t>
                </a:r>
                <a:endParaRPr kumimoji="0" lang="zh-CN" altLang="en-US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41" name="Rectangle 25"/>
              <p:cNvSpPr>
                <a:spLocks noChangeArrowheads="1"/>
              </p:cNvSpPr>
              <p:nvPr/>
            </p:nvSpPr>
            <p:spPr bwMode="auto">
              <a:xfrm>
                <a:off x="1441" y="1148"/>
                <a:ext cx="41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2000" b="1" i="0" u="none" strike="noStrike" kern="120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n+1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42" name="Rectangle 26"/>
              <p:cNvSpPr>
                <a:spLocks noChangeArrowheads="1"/>
              </p:cNvSpPr>
              <p:nvPr/>
            </p:nvSpPr>
            <p:spPr bwMode="auto">
              <a:xfrm>
                <a:off x="1025" y="114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2000" b="1" i="0" u="none" strike="noStrike" kern="120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n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43" name="Rectangle 27"/>
              <p:cNvSpPr>
                <a:spLocks noChangeArrowheads="1"/>
              </p:cNvSpPr>
              <p:nvPr/>
            </p:nvSpPr>
            <p:spPr bwMode="auto">
              <a:xfrm>
                <a:off x="612" y="1148"/>
                <a:ext cx="41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K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44" name="Rectangle 28"/>
              <p:cNvSpPr>
                <a:spLocks noChangeArrowheads="1"/>
              </p:cNvSpPr>
              <p:nvPr/>
            </p:nvSpPr>
            <p:spPr bwMode="auto">
              <a:xfrm>
                <a:off x="196" y="114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469900" indent="-46990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5130800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5130800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J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4445" name="Line 29"/>
              <p:cNvSpPr>
                <a:spLocks noChangeShapeType="1"/>
              </p:cNvSpPr>
              <p:nvPr/>
            </p:nvSpPr>
            <p:spPr bwMode="auto">
              <a:xfrm>
                <a:off x="196" y="1148"/>
                <a:ext cx="263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46" name="Line 30"/>
              <p:cNvSpPr>
                <a:spLocks noChangeShapeType="1"/>
              </p:cNvSpPr>
              <p:nvPr/>
            </p:nvSpPr>
            <p:spPr bwMode="auto">
              <a:xfrm>
                <a:off x="196" y="3379"/>
                <a:ext cx="263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47" name="Line 31"/>
              <p:cNvSpPr>
                <a:spLocks noChangeShapeType="1"/>
              </p:cNvSpPr>
              <p:nvPr/>
            </p:nvSpPr>
            <p:spPr bwMode="auto">
              <a:xfrm>
                <a:off x="196" y="1148"/>
                <a:ext cx="0" cy="223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48" name="Line 32"/>
              <p:cNvSpPr>
                <a:spLocks noChangeShapeType="1"/>
              </p:cNvSpPr>
              <p:nvPr/>
            </p:nvSpPr>
            <p:spPr bwMode="auto">
              <a:xfrm>
                <a:off x="2832" y="1148"/>
                <a:ext cx="0" cy="223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49" name="Line 33"/>
              <p:cNvSpPr>
                <a:spLocks noChangeShapeType="1"/>
              </p:cNvSpPr>
              <p:nvPr/>
            </p:nvSpPr>
            <p:spPr bwMode="auto">
              <a:xfrm>
                <a:off x="196" y="1397"/>
                <a:ext cx="2636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50" name="Line 34"/>
              <p:cNvSpPr>
                <a:spLocks noChangeShapeType="1"/>
              </p:cNvSpPr>
              <p:nvPr/>
            </p:nvSpPr>
            <p:spPr bwMode="auto">
              <a:xfrm>
                <a:off x="612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51" name="Line 35"/>
              <p:cNvSpPr>
                <a:spLocks noChangeShapeType="1"/>
              </p:cNvSpPr>
              <p:nvPr/>
            </p:nvSpPr>
            <p:spPr bwMode="auto">
              <a:xfrm>
                <a:off x="1025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52" name="Line 36"/>
              <p:cNvSpPr>
                <a:spLocks noChangeShapeType="1"/>
              </p:cNvSpPr>
              <p:nvPr/>
            </p:nvSpPr>
            <p:spPr bwMode="auto">
              <a:xfrm>
                <a:off x="1441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53" name="Line 37"/>
              <p:cNvSpPr>
                <a:spLocks noChangeShapeType="1"/>
              </p:cNvSpPr>
              <p:nvPr/>
            </p:nvSpPr>
            <p:spPr bwMode="auto">
              <a:xfrm>
                <a:off x="1856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54" name="Line 38"/>
              <p:cNvSpPr>
                <a:spLocks noChangeShapeType="1"/>
              </p:cNvSpPr>
              <p:nvPr/>
            </p:nvSpPr>
            <p:spPr bwMode="auto">
              <a:xfrm>
                <a:off x="196" y="1942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55" name="Line 39"/>
              <p:cNvSpPr>
                <a:spLocks noChangeShapeType="1"/>
              </p:cNvSpPr>
              <p:nvPr/>
            </p:nvSpPr>
            <p:spPr bwMode="auto">
              <a:xfrm>
                <a:off x="196" y="2421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456" name="Line 40"/>
              <p:cNvSpPr>
                <a:spLocks noChangeShapeType="1"/>
              </p:cNvSpPr>
              <p:nvPr/>
            </p:nvSpPr>
            <p:spPr bwMode="auto">
              <a:xfrm>
                <a:off x="196" y="2900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4457" name="Rectangle 41"/>
            <p:cNvSpPr>
              <a:spLocks noChangeArrowheads="1"/>
            </p:cNvSpPr>
            <p:nvPr/>
          </p:nvSpPr>
          <p:spPr bwMode="auto">
            <a:xfrm>
              <a:off x="306" y="1602"/>
              <a:ext cx="1406" cy="198"/>
            </a:xfrm>
            <a:prstGeom prst="rect">
              <a:avLst/>
            </a:prstGeom>
            <a:solidFill>
              <a:srgbClr val="FFFF99">
                <a:alpha val="6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58" name="Rectangle 42"/>
            <p:cNvSpPr>
              <a:spLocks noChangeArrowheads="1"/>
            </p:cNvSpPr>
            <p:nvPr/>
          </p:nvSpPr>
          <p:spPr bwMode="auto">
            <a:xfrm>
              <a:off x="306" y="3272"/>
              <a:ext cx="1406" cy="227"/>
            </a:xfrm>
            <a:prstGeom prst="rect">
              <a:avLst/>
            </a:prstGeom>
            <a:solidFill>
              <a:srgbClr val="66FF99">
                <a:alpha val="6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59" name="Rectangle 43"/>
            <p:cNvSpPr>
              <a:spLocks noChangeArrowheads="1"/>
            </p:cNvSpPr>
            <p:nvPr/>
          </p:nvSpPr>
          <p:spPr bwMode="auto">
            <a:xfrm>
              <a:off x="306" y="2818"/>
              <a:ext cx="1406" cy="221"/>
            </a:xfrm>
            <a:prstGeom prst="rect">
              <a:avLst/>
            </a:prstGeom>
            <a:solidFill>
              <a:srgbClr val="7D95E3">
                <a:alpha val="6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60" name="Rectangle 44"/>
            <p:cNvSpPr>
              <a:spLocks noChangeArrowheads="1"/>
            </p:cNvSpPr>
            <p:nvPr/>
          </p:nvSpPr>
          <p:spPr bwMode="auto">
            <a:xfrm>
              <a:off x="306" y="3073"/>
              <a:ext cx="1406" cy="227"/>
            </a:xfrm>
            <a:prstGeom prst="rect">
              <a:avLst/>
            </a:prstGeom>
            <a:solidFill>
              <a:srgbClr val="FFCCFF">
                <a:alpha val="6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62" name="Rectangle 46"/>
            <p:cNvSpPr>
              <a:spLocks noChangeArrowheads="1"/>
            </p:cNvSpPr>
            <p:nvPr/>
          </p:nvSpPr>
          <p:spPr bwMode="auto">
            <a:xfrm>
              <a:off x="306" y="1797"/>
              <a:ext cx="1406" cy="199"/>
            </a:xfrm>
            <a:prstGeom prst="rect">
              <a:avLst/>
            </a:prstGeom>
            <a:solidFill>
              <a:srgbClr val="7D95E3">
                <a:alpha val="57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63" name="Rectangle 47"/>
            <p:cNvSpPr>
              <a:spLocks noChangeArrowheads="1"/>
            </p:cNvSpPr>
            <p:nvPr/>
          </p:nvSpPr>
          <p:spPr bwMode="auto">
            <a:xfrm>
              <a:off x="303" y="2308"/>
              <a:ext cx="1380" cy="198"/>
            </a:xfrm>
            <a:prstGeom prst="rect">
              <a:avLst/>
            </a:prstGeom>
            <a:solidFill>
              <a:srgbClr val="66FF99">
                <a:alpha val="6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64" name="Rectangle 48"/>
            <p:cNvSpPr>
              <a:spLocks noChangeArrowheads="1"/>
            </p:cNvSpPr>
            <p:nvPr/>
          </p:nvSpPr>
          <p:spPr bwMode="auto">
            <a:xfrm>
              <a:off x="306" y="2081"/>
              <a:ext cx="1406" cy="198"/>
            </a:xfrm>
            <a:prstGeom prst="rect">
              <a:avLst/>
            </a:prstGeom>
            <a:solidFill>
              <a:srgbClr val="FFFF99">
                <a:alpha val="6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65" name="Rectangle 49"/>
            <p:cNvSpPr>
              <a:spLocks noChangeArrowheads="1"/>
            </p:cNvSpPr>
            <p:nvPr/>
          </p:nvSpPr>
          <p:spPr bwMode="auto">
            <a:xfrm>
              <a:off x="307" y="2563"/>
              <a:ext cx="1405" cy="221"/>
            </a:xfrm>
            <a:prstGeom prst="rect">
              <a:avLst/>
            </a:prstGeom>
            <a:solidFill>
              <a:srgbClr val="FFCCFF">
                <a:alpha val="6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66" name="Rectangle 50"/>
            <p:cNvSpPr>
              <a:spLocks noChangeArrowheads="1"/>
            </p:cNvSpPr>
            <p:nvPr/>
          </p:nvSpPr>
          <p:spPr bwMode="auto">
            <a:xfrm>
              <a:off x="248" y="920"/>
              <a:ext cx="1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1.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特性表 </a:t>
              </a:r>
            </a:p>
          </p:txBody>
        </p:sp>
      </p:grpSp>
      <p:sp>
        <p:nvSpPr>
          <p:cNvPr id="67" name="矩形 66"/>
          <p:cNvSpPr/>
          <p:nvPr/>
        </p:nvSpPr>
        <p:spPr bwMode="auto">
          <a:xfrm>
            <a:off x="428596" y="3643314"/>
            <a:ext cx="4143404" cy="32146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444461" name="Rectangle 45"/>
          <p:cNvSpPr>
            <a:spLocks noChangeArrowheads="1"/>
          </p:cNvSpPr>
          <p:nvPr/>
        </p:nvSpPr>
        <p:spPr bwMode="auto">
          <a:xfrm>
            <a:off x="5562600" y="4071942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状态转换图</a:t>
            </a:r>
          </a:p>
        </p:txBody>
      </p:sp>
      <p:graphicFrame>
        <p:nvGraphicFramePr>
          <p:cNvPr id="444485" name="Object 69"/>
          <p:cNvGraphicFramePr>
            <a:graphicFrameLocks noChangeAspect="1"/>
          </p:cNvGraphicFramePr>
          <p:nvPr/>
        </p:nvGraphicFramePr>
        <p:xfrm>
          <a:off x="5618192" y="3262294"/>
          <a:ext cx="2844800" cy="633412"/>
        </p:xfrm>
        <a:graphic>
          <a:graphicData uri="http://schemas.openxmlformats.org/presentationml/2006/ole">
            <p:oleObj spid="_x0000_s663557" name="Equation" r:id="rId4" imgW="1143000" imgH="254000" progId="Equation.DSMT4">
              <p:embed/>
            </p:oleObj>
          </a:graphicData>
        </a:graphic>
      </p:graphicFrame>
      <p:sp>
        <p:nvSpPr>
          <p:cNvPr id="444486" name="Rectangle 70"/>
          <p:cNvSpPr>
            <a:spLocks noChangeArrowheads="1"/>
          </p:cNvSpPr>
          <p:nvPr/>
        </p:nvSpPr>
        <p:spPr bwMode="auto">
          <a:xfrm>
            <a:off x="5367366" y="785794"/>
            <a:ext cx="3276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卡诺图和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特性方程</a:t>
            </a:r>
          </a:p>
        </p:txBody>
      </p:sp>
      <p:graphicFrame>
        <p:nvGraphicFramePr>
          <p:cNvPr id="444488" name="Object 72"/>
          <p:cNvGraphicFramePr>
            <a:graphicFrameLocks noChangeAspect="1"/>
          </p:cNvGraphicFramePr>
          <p:nvPr/>
        </p:nvGraphicFramePr>
        <p:xfrm>
          <a:off x="5041930" y="1228706"/>
          <a:ext cx="3744912" cy="2005013"/>
        </p:xfrm>
        <a:graphic>
          <a:graphicData uri="http://schemas.openxmlformats.org/presentationml/2006/ole">
            <p:oleObj spid="_x0000_s663558" name="图片" r:id="rId5" imgW="1706880" imgH="1057656" progId="Word.Picture.8">
              <p:embed/>
            </p:oleObj>
          </a:graphicData>
        </a:graphic>
      </p:graphicFrame>
      <p:sp>
        <p:nvSpPr>
          <p:cNvPr id="444489" name="AutoShape 73"/>
          <p:cNvSpPr>
            <a:spLocks noChangeArrowheads="1"/>
          </p:cNvSpPr>
          <p:nvPr/>
        </p:nvSpPr>
        <p:spPr bwMode="auto">
          <a:xfrm>
            <a:off x="6497667" y="1849419"/>
            <a:ext cx="454025" cy="1177925"/>
          </a:xfrm>
          <a:prstGeom prst="roundRect">
            <a:avLst>
              <a:gd name="adj" fmla="val 391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691217" y="2460606"/>
            <a:ext cx="2771775" cy="512763"/>
            <a:chOff x="3674" y="1774"/>
            <a:chExt cx="1746" cy="323"/>
          </a:xfrm>
        </p:grpSpPr>
        <p:sp>
          <p:nvSpPr>
            <p:cNvPr id="444491" name="AutoShape 75" descr="75%"/>
            <p:cNvSpPr>
              <a:spLocks/>
            </p:cNvSpPr>
            <p:nvPr/>
          </p:nvSpPr>
          <p:spPr bwMode="auto">
            <a:xfrm rot="10800000">
              <a:off x="3674" y="1774"/>
              <a:ext cx="295" cy="323"/>
            </a:xfrm>
            <a:prstGeom prst="leftBracket">
              <a:avLst>
                <a:gd name="adj" fmla="val 9124"/>
              </a:avLst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75">
                    <a:fgClr>
                      <a:srgbClr val="33CCCC"/>
                    </a:fgClr>
                    <a:bgClr>
                      <a:srgbClr val="175E5E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492" name="AutoShape 76" descr="75%"/>
            <p:cNvSpPr>
              <a:spLocks/>
            </p:cNvSpPr>
            <p:nvPr/>
          </p:nvSpPr>
          <p:spPr bwMode="auto">
            <a:xfrm rot="10800000">
              <a:off x="5103" y="1774"/>
              <a:ext cx="317" cy="323"/>
            </a:xfrm>
            <a:prstGeom prst="rightBracket">
              <a:avLst>
                <a:gd name="adj" fmla="val 10449"/>
              </a:avLst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75">
                    <a:fgClr>
                      <a:srgbClr val="33CCCC"/>
                    </a:fgClr>
                    <a:bgClr>
                      <a:srgbClr val="175E5E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4493" name="Rectangle 77"/>
          <p:cNvSpPr>
            <a:spLocks noChangeArrowheads="1"/>
          </p:cNvSpPr>
          <p:nvPr/>
        </p:nvSpPr>
        <p:spPr bwMode="auto">
          <a:xfrm>
            <a:off x="785786" y="142852"/>
            <a:ext cx="3130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5.5.2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JK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44494" name="Object 78"/>
          <p:cNvGraphicFramePr>
            <a:graphicFrameLocks noChangeAspect="1"/>
          </p:cNvGraphicFramePr>
          <p:nvPr/>
        </p:nvGraphicFramePr>
        <p:xfrm>
          <a:off x="4929190" y="4786322"/>
          <a:ext cx="3889375" cy="1665287"/>
        </p:xfrm>
        <a:graphic>
          <a:graphicData uri="http://schemas.openxmlformats.org/presentationml/2006/ole">
            <p:oleObj spid="_x0000_s663559" name="图片" r:id="rId6" imgW="2974078" imgH="1285021" progId="Word.Picture.8">
              <p:embed/>
            </p:oleObj>
          </a:graphicData>
        </a:graphic>
      </p:graphicFrame>
      <p:graphicFrame>
        <p:nvGraphicFramePr>
          <p:cNvPr id="61" name="Object 42"/>
          <p:cNvGraphicFramePr>
            <a:graphicFrameLocks noChangeAspect="1"/>
          </p:cNvGraphicFramePr>
          <p:nvPr/>
        </p:nvGraphicFramePr>
        <p:xfrm>
          <a:off x="1928794" y="1000108"/>
          <a:ext cx="2160587" cy="1462088"/>
        </p:xfrm>
        <a:graphic>
          <a:graphicData uri="http://schemas.openxmlformats.org/presentationml/2006/ole">
            <p:oleObj spid="_x0000_s663560" name="图片" r:id="rId7" imgW="1254642" imgH="695673" progId="Word.Picture.8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500298" y="3714752"/>
            <a:ext cx="428628" cy="30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0 1 0  0 1  1 1  0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7356" y="3714752"/>
            <a:ext cx="428628" cy="3046988"/>
          </a:xfrm>
          <a:prstGeom prst="rect">
            <a:avLst/>
          </a:prstGeom>
          <a:solidFill>
            <a:srgbClr val="B7E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0 1 0  1 0  1 0  1 </a:t>
            </a:r>
            <a:endParaRPr lang="zh-CN" alt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00034" y="3714752"/>
            <a:ext cx="428628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0 0 0  0 1  1 1  1 </a:t>
            </a:r>
            <a:endParaRPr lang="zh-CN" alt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42976" y="3739598"/>
            <a:ext cx="428628" cy="304698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0 0 1  1 0  0 1  1 </a:t>
            </a:r>
            <a:endParaRPr lang="zh-CN" altLang="en-US" sz="2400" dirty="0"/>
          </a:p>
        </p:txBody>
      </p:sp>
      <p:cxnSp>
        <p:nvCxnSpPr>
          <p:cNvPr id="69" name="直接连接符 68"/>
          <p:cNvCxnSpPr>
            <a:stCxn id="444450" idx="0"/>
          </p:cNvCxnSpPr>
          <p:nvPr/>
        </p:nvCxnSpPr>
        <p:spPr bwMode="auto">
          <a:xfrm rot="5400000">
            <a:off x="-719164" y="5048252"/>
            <a:ext cx="3600450" cy="1904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rot="5400000">
            <a:off x="-76222" y="5076826"/>
            <a:ext cx="3600450" cy="1904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rot="5400000">
            <a:off x="619112" y="5076826"/>
            <a:ext cx="3600450" cy="1904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rot="5400000">
            <a:off x="1262054" y="5076826"/>
            <a:ext cx="3600450" cy="1904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燕尾形箭头 72"/>
          <p:cNvSpPr/>
          <p:nvPr/>
        </p:nvSpPr>
        <p:spPr bwMode="auto">
          <a:xfrm rot="18467699">
            <a:off x="4220154" y="2497248"/>
            <a:ext cx="1071570" cy="357734"/>
          </a:xfrm>
          <a:prstGeom prst="notch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74" name="燕尾形箭头 73"/>
          <p:cNvSpPr/>
          <p:nvPr/>
        </p:nvSpPr>
        <p:spPr bwMode="auto">
          <a:xfrm rot="776698">
            <a:off x="4384138" y="4115982"/>
            <a:ext cx="1071570" cy="357734"/>
          </a:xfrm>
          <a:prstGeom prst="notch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cxnSp>
        <p:nvCxnSpPr>
          <p:cNvPr id="76" name="直接连接符 75"/>
          <p:cNvCxnSpPr/>
          <p:nvPr/>
        </p:nvCxnSpPr>
        <p:spPr bwMode="auto">
          <a:xfrm>
            <a:off x="428596" y="4141792"/>
            <a:ext cx="264320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428596" y="4498982"/>
            <a:ext cx="264320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428596" y="4857760"/>
            <a:ext cx="264320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428596" y="5213362"/>
            <a:ext cx="264320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>
            <a:off x="428596" y="5572140"/>
            <a:ext cx="264320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428596" y="5929330"/>
            <a:ext cx="264320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428596" y="6356370"/>
            <a:ext cx="264320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428596" y="6784998"/>
            <a:ext cx="2643206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650731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44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9" grpId="0"/>
      <p:bldP spid="89" grpId="1"/>
      <p:bldP spid="67" grpId="0" animBg="1"/>
      <p:bldP spid="67" grpId="1" animBg="1"/>
      <p:bldP spid="444461" grpId="0"/>
      <p:bldP spid="444486" grpId="0" autoUpdateAnimBg="0"/>
      <p:bldP spid="63" grpId="0" animBg="1"/>
      <p:bldP spid="64" grpId="0" animBg="1"/>
      <p:bldP spid="65" grpId="0" animBg="1"/>
      <p:bldP spid="66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164" name="Object 4"/>
          <p:cNvGraphicFramePr>
            <a:graphicFrameLocks noChangeAspect="1"/>
          </p:cNvGraphicFramePr>
          <p:nvPr>
            <p:extLst/>
          </p:nvPr>
        </p:nvGraphicFramePr>
        <p:xfrm>
          <a:off x="966788" y="1843088"/>
          <a:ext cx="7058025" cy="3641725"/>
        </p:xfrm>
        <a:graphic>
          <a:graphicData uri="http://schemas.openxmlformats.org/presentationml/2006/ole">
            <p:oleObj spid="_x0000_s664581" name="Picture" r:id="rId3" imgW="3228840" imgH="1666800" progId="Word.Picture.8">
              <p:embed/>
            </p:oleObj>
          </a:graphicData>
        </a:graphic>
      </p:graphicFrame>
      <p:sp>
        <p:nvSpPr>
          <p:cNvPr id="476166" name="Rectangle 6"/>
          <p:cNvSpPr>
            <a:spLocks noChangeArrowheads="1"/>
          </p:cNvSpPr>
          <p:nvPr/>
        </p:nvSpPr>
        <p:spPr bwMode="auto">
          <a:xfrm>
            <a:off x="269069" y="71611"/>
            <a:ext cx="8589211" cy="171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5.4.1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下降沿触发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JK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触发器时钟脉冲和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信号的波形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如图所示试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画出输出端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的波形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。设触发器的初始状态为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76169" name="Object 9"/>
          <p:cNvGraphicFramePr>
            <a:graphicFrameLocks noChangeAspect="1"/>
          </p:cNvGraphicFramePr>
          <p:nvPr>
            <p:extLst/>
          </p:nvPr>
        </p:nvGraphicFramePr>
        <p:xfrm>
          <a:off x="2343150" y="2141538"/>
          <a:ext cx="5524500" cy="3756025"/>
        </p:xfrm>
        <a:graphic>
          <a:graphicData uri="http://schemas.openxmlformats.org/presentationml/2006/ole">
            <p:oleObj spid="_x0000_s664582" name="Picture" r:id="rId4" imgW="2514600" imgH="1724040" progId="Word.Picture.8">
              <p:embed/>
            </p:oleObj>
          </a:graphicData>
        </a:graphic>
      </p:graphicFrame>
      <p:graphicFrame>
        <p:nvGraphicFramePr>
          <p:cNvPr id="476170" name="Object 10"/>
          <p:cNvGraphicFramePr>
            <a:graphicFrameLocks noChangeAspect="1"/>
          </p:cNvGraphicFramePr>
          <p:nvPr>
            <p:extLst/>
          </p:nvPr>
        </p:nvGraphicFramePr>
        <p:xfrm>
          <a:off x="928662" y="5143512"/>
          <a:ext cx="7045325" cy="615950"/>
        </p:xfrm>
        <a:graphic>
          <a:graphicData uri="http://schemas.openxmlformats.org/presentationml/2006/ole">
            <p:oleObj spid="_x0000_s664583" name="Picture" r:id="rId5" imgW="3209760" imgH="285840" progId="Word.Picture.8">
              <p:embed/>
            </p:oleObj>
          </a:graphicData>
        </a:graphic>
      </p:graphicFrame>
      <p:graphicFrame>
        <p:nvGraphicFramePr>
          <p:cNvPr id="664585" name="Object 9"/>
          <p:cNvGraphicFramePr>
            <a:graphicFrameLocks noChangeAspect="1"/>
          </p:cNvGraphicFramePr>
          <p:nvPr/>
        </p:nvGraphicFramePr>
        <p:xfrm>
          <a:off x="928662" y="5170504"/>
          <a:ext cx="7045325" cy="615950"/>
        </p:xfrm>
        <a:graphic>
          <a:graphicData uri="http://schemas.openxmlformats.org/presentationml/2006/ole">
            <p:oleObj spid="_x0000_s664585" name="Picture" r:id="rId6" imgW="3209760" imgH="285840" progId="Word.Picture.8">
              <p:embed/>
            </p:oleObj>
          </a:graphicData>
        </a:graphic>
      </p:graphicFrame>
      <p:graphicFrame>
        <p:nvGraphicFramePr>
          <p:cNvPr id="664584" name="Object 8"/>
          <p:cNvGraphicFramePr>
            <a:graphicFrameLocks noChangeAspect="1"/>
          </p:cNvGraphicFramePr>
          <p:nvPr/>
        </p:nvGraphicFramePr>
        <p:xfrm>
          <a:off x="928662" y="5143512"/>
          <a:ext cx="7043738" cy="615950"/>
        </p:xfrm>
        <a:graphic>
          <a:graphicData uri="http://schemas.openxmlformats.org/presentationml/2006/ole">
            <p:oleObj spid="_x0000_s664584" name="Picture" r:id="rId7" imgW="3209760" imgH="285840" progId="Word.Picture.8">
              <p:embed/>
            </p:oleObj>
          </a:graphicData>
        </a:graphic>
      </p:graphicFrame>
      <p:graphicFrame>
        <p:nvGraphicFramePr>
          <p:cNvPr id="664586" name="Object 10"/>
          <p:cNvGraphicFramePr>
            <a:graphicFrameLocks noChangeAspect="1"/>
          </p:cNvGraphicFramePr>
          <p:nvPr/>
        </p:nvGraphicFramePr>
        <p:xfrm>
          <a:off x="928662" y="5143512"/>
          <a:ext cx="7043737" cy="615950"/>
        </p:xfrm>
        <a:graphic>
          <a:graphicData uri="http://schemas.openxmlformats.org/presentationml/2006/ole">
            <p:oleObj spid="_x0000_s664586" name="Picture" r:id="rId8" imgW="3209760" imgH="285840" progId="Word.Picture.8">
              <p:embed/>
            </p:oleObj>
          </a:graphicData>
        </a:graphic>
      </p:graphicFrame>
      <p:graphicFrame>
        <p:nvGraphicFramePr>
          <p:cNvPr id="664587" name="Object 11"/>
          <p:cNvGraphicFramePr>
            <a:graphicFrameLocks noChangeAspect="1"/>
          </p:cNvGraphicFramePr>
          <p:nvPr/>
        </p:nvGraphicFramePr>
        <p:xfrm>
          <a:off x="5929322" y="6000768"/>
          <a:ext cx="2844800" cy="622300"/>
        </p:xfrm>
        <a:graphic>
          <a:graphicData uri="http://schemas.openxmlformats.org/presentationml/2006/ole">
            <p:oleObj spid="_x0000_s664587" name="Equation" r:id="rId9" imgW="1143000" imgH="2540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50909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ChangeArrowheads="1"/>
          </p:cNvSpPr>
          <p:nvPr/>
        </p:nvSpPr>
        <p:spPr bwMode="auto">
          <a:xfrm>
            <a:off x="1000100" y="71414"/>
            <a:ext cx="27991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5.5.3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571472" y="4500570"/>
            <a:ext cx="207486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30800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特性方程</a:t>
            </a:r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5292725" y="4514870"/>
            <a:ext cx="1754188" cy="495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30800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状态转换图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64163" y="981075"/>
            <a:ext cx="2555875" cy="2909888"/>
            <a:chOff x="1043" y="2436"/>
            <a:chExt cx="1610" cy="1833"/>
          </a:xfrm>
        </p:grpSpPr>
        <p:sp>
          <p:nvSpPr>
            <p:cNvPr id="447501" name="Rectangle 13"/>
            <p:cNvSpPr>
              <a:spLocks noChangeArrowheads="1"/>
            </p:cNvSpPr>
            <p:nvPr/>
          </p:nvSpPr>
          <p:spPr bwMode="auto">
            <a:xfrm>
              <a:off x="1315" y="2436"/>
              <a:ext cx="952" cy="31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特性表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43" y="2811"/>
              <a:ext cx="1610" cy="1458"/>
              <a:chOff x="363" y="2296"/>
              <a:chExt cx="1610" cy="1458"/>
            </a:xfrm>
          </p:grpSpPr>
          <p:graphicFrame>
            <p:nvGraphicFramePr>
              <p:cNvPr id="447503" name="Object 15"/>
              <p:cNvGraphicFramePr>
                <a:graphicFrameLocks noChangeAspect="1"/>
              </p:cNvGraphicFramePr>
              <p:nvPr/>
            </p:nvGraphicFramePr>
            <p:xfrm>
              <a:off x="816" y="2296"/>
              <a:ext cx="322" cy="314"/>
            </p:xfrm>
            <a:graphic>
              <a:graphicData uri="http://schemas.openxmlformats.org/presentationml/2006/ole">
                <p:oleObj spid="_x0000_s741383" name="Equation" r:id="rId3" imgW="215806" imgH="228501" progId="Equation.3">
                  <p:embed/>
                </p:oleObj>
              </a:graphicData>
            </a:graphic>
          </p:graphicFrame>
          <p:graphicFrame>
            <p:nvGraphicFramePr>
              <p:cNvPr id="447504" name="Object 16"/>
              <p:cNvGraphicFramePr>
                <a:graphicFrameLocks noChangeAspect="1"/>
              </p:cNvGraphicFramePr>
              <p:nvPr/>
            </p:nvGraphicFramePr>
            <p:xfrm>
              <a:off x="1360" y="2296"/>
              <a:ext cx="487" cy="340"/>
            </p:xfrm>
            <a:graphic>
              <a:graphicData uri="http://schemas.openxmlformats.org/presentationml/2006/ole">
                <p:oleObj spid="_x0000_s741384" name="Equation" r:id="rId4" imgW="317362" imgH="228501" progId="Equation.3">
                  <p:embed/>
                </p:oleObj>
              </a:graphicData>
            </a:graphic>
          </p:graphicFrame>
          <p:sp>
            <p:nvSpPr>
              <p:cNvPr id="447505" name="Rectangle 17"/>
              <p:cNvSpPr>
                <a:spLocks noChangeArrowheads="1"/>
              </p:cNvSpPr>
              <p:nvPr/>
            </p:nvSpPr>
            <p:spPr bwMode="auto">
              <a:xfrm>
                <a:off x="1275" y="3467"/>
                <a:ext cx="6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7506" name="Rectangle 18"/>
              <p:cNvSpPr>
                <a:spLocks noChangeArrowheads="1"/>
              </p:cNvSpPr>
              <p:nvPr/>
            </p:nvSpPr>
            <p:spPr bwMode="auto">
              <a:xfrm>
                <a:off x="760" y="3467"/>
                <a:ext cx="51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7507" name="Rectangle 19"/>
              <p:cNvSpPr>
                <a:spLocks noChangeArrowheads="1"/>
              </p:cNvSpPr>
              <p:nvPr/>
            </p:nvSpPr>
            <p:spPr bwMode="auto">
              <a:xfrm>
                <a:off x="385" y="3467"/>
                <a:ext cx="37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7508" name="Rectangle 20"/>
              <p:cNvSpPr>
                <a:spLocks noChangeArrowheads="1"/>
              </p:cNvSpPr>
              <p:nvPr/>
            </p:nvSpPr>
            <p:spPr bwMode="auto">
              <a:xfrm>
                <a:off x="1275" y="3180"/>
                <a:ext cx="6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7509" name="Rectangle 21"/>
              <p:cNvSpPr>
                <a:spLocks noChangeArrowheads="1"/>
              </p:cNvSpPr>
              <p:nvPr/>
            </p:nvSpPr>
            <p:spPr bwMode="auto">
              <a:xfrm>
                <a:off x="760" y="3180"/>
                <a:ext cx="51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7510" name="Rectangle 22"/>
              <p:cNvSpPr>
                <a:spLocks noChangeArrowheads="1"/>
              </p:cNvSpPr>
              <p:nvPr/>
            </p:nvSpPr>
            <p:spPr bwMode="auto">
              <a:xfrm>
                <a:off x="385" y="3180"/>
                <a:ext cx="37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7511" name="Rectangle 23"/>
              <p:cNvSpPr>
                <a:spLocks noChangeArrowheads="1"/>
              </p:cNvSpPr>
              <p:nvPr/>
            </p:nvSpPr>
            <p:spPr bwMode="auto">
              <a:xfrm>
                <a:off x="1275" y="2893"/>
                <a:ext cx="6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7512" name="Rectangle 24"/>
              <p:cNvSpPr>
                <a:spLocks noChangeArrowheads="1"/>
              </p:cNvSpPr>
              <p:nvPr/>
            </p:nvSpPr>
            <p:spPr bwMode="auto">
              <a:xfrm>
                <a:off x="760" y="2893"/>
                <a:ext cx="51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7513" name="Rectangle 25"/>
              <p:cNvSpPr>
                <a:spLocks noChangeArrowheads="1"/>
              </p:cNvSpPr>
              <p:nvPr/>
            </p:nvSpPr>
            <p:spPr bwMode="auto">
              <a:xfrm>
                <a:off x="385" y="2893"/>
                <a:ext cx="37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7514" name="Rectangle 26"/>
              <p:cNvSpPr>
                <a:spLocks noChangeArrowheads="1"/>
              </p:cNvSpPr>
              <p:nvPr/>
            </p:nvSpPr>
            <p:spPr bwMode="auto">
              <a:xfrm>
                <a:off x="1275" y="2606"/>
                <a:ext cx="6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7515" name="Rectangle 27"/>
              <p:cNvSpPr>
                <a:spLocks noChangeArrowheads="1"/>
              </p:cNvSpPr>
              <p:nvPr/>
            </p:nvSpPr>
            <p:spPr bwMode="auto">
              <a:xfrm>
                <a:off x="760" y="2606"/>
                <a:ext cx="51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7516" name="Rectangle 28"/>
              <p:cNvSpPr>
                <a:spLocks noChangeArrowheads="1"/>
              </p:cNvSpPr>
              <p:nvPr/>
            </p:nvSpPr>
            <p:spPr bwMode="auto">
              <a:xfrm>
                <a:off x="385" y="2606"/>
                <a:ext cx="37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7517" name="Rectangle 29"/>
              <p:cNvSpPr>
                <a:spLocks noChangeArrowheads="1"/>
              </p:cNvSpPr>
              <p:nvPr/>
            </p:nvSpPr>
            <p:spPr bwMode="auto">
              <a:xfrm>
                <a:off x="1275" y="2319"/>
                <a:ext cx="6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GB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7518" name="Rectangle 30"/>
              <p:cNvSpPr>
                <a:spLocks noChangeArrowheads="1"/>
              </p:cNvSpPr>
              <p:nvPr/>
            </p:nvSpPr>
            <p:spPr bwMode="auto">
              <a:xfrm>
                <a:off x="760" y="2319"/>
                <a:ext cx="51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GB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7519" name="Rectangle 31"/>
              <p:cNvSpPr>
                <a:spLocks noChangeArrowheads="1"/>
              </p:cNvSpPr>
              <p:nvPr/>
            </p:nvSpPr>
            <p:spPr bwMode="auto">
              <a:xfrm>
                <a:off x="385" y="2319"/>
                <a:ext cx="37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endPara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520" name="Line 32"/>
              <p:cNvSpPr>
                <a:spLocks noChangeShapeType="1"/>
              </p:cNvSpPr>
              <p:nvPr/>
            </p:nvSpPr>
            <p:spPr bwMode="auto">
              <a:xfrm>
                <a:off x="385" y="2319"/>
                <a:ext cx="15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1" name="Line 33"/>
              <p:cNvSpPr>
                <a:spLocks noChangeShapeType="1"/>
              </p:cNvSpPr>
              <p:nvPr/>
            </p:nvSpPr>
            <p:spPr bwMode="auto">
              <a:xfrm>
                <a:off x="385" y="3754"/>
                <a:ext cx="15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2" name="Line 34"/>
              <p:cNvSpPr>
                <a:spLocks noChangeShapeType="1"/>
              </p:cNvSpPr>
              <p:nvPr/>
            </p:nvSpPr>
            <p:spPr bwMode="auto">
              <a:xfrm>
                <a:off x="385" y="2319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3" name="Line 35"/>
              <p:cNvSpPr>
                <a:spLocks noChangeShapeType="1"/>
              </p:cNvSpPr>
              <p:nvPr/>
            </p:nvSpPr>
            <p:spPr bwMode="auto">
              <a:xfrm>
                <a:off x="1973" y="2319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4" name="Line 36"/>
              <p:cNvSpPr>
                <a:spLocks noChangeShapeType="1"/>
              </p:cNvSpPr>
              <p:nvPr/>
            </p:nvSpPr>
            <p:spPr bwMode="auto">
              <a:xfrm>
                <a:off x="1275" y="2319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5" name="Line 37"/>
              <p:cNvSpPr>
                <a:spLocks noChangeShapeType="1"/>
              </p:cNvSpPr>
              <p:nvPr/>
            </p:nvSpPr>
            <p:spPr bwMode="auto">
              <a:xfrm>
                <a:off x="385" y="2606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6" name="Line 38"/>
              <p:cNvSpPr>
                <a:spLocks noChangeShapeType="1"/>
              </p:cNvSpPr>
              <p:nvPr/>
            </p:nvSpPr>
            <p:spPr bwMode="auto">
              <a:xfrm>
                <a:off x="760" y="2319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7" name="Line 39"/>
              <p:cNvSpPr>
                <a:spLocks noChangeShapeType="1"/>
              </p:cNvSpPr>
              <p:nvPr/>
            </p:nvSpPr>
            <p:spPr bwMode="auto">
              <a:xfrm>
                <a:off x="1973" y="2606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8" name="Line 40"/>
              <p:cNvSpPr>
                <a:spLocks noChangeShapeType="1"/>
              </p:cNvSpPr>
              <p:nvPr/>
            </p:nvSpPr>
            <p:spPr bwMode="auto">
              <a:xfrm>
                <a:off x="385" y="2893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29" name="Line 41"/>
              <p:cNvSpPr>
                <a:spLocks noChangeShapeType="1"/>
              </p:cNvSpPr>
              <p:nvPr/>
            </p:nvSpPr>
            <p:spPr bwMode="auto">
              <a:xfrm>
                <a:off x="1973" y="2893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30" name="Line 42"/>
              <p:cNvSpPr>
                <a:spLocks noChangeShapeType="1"/>
              </p:cNvSpPr>
              <p:nvPr/>
            </p:nvSpPr>
            <p:spPr bwMode="auto">
              <a:xfrm>
                <a:off x="385" y="3180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31" name="Line 43"/>
              <p:cNvSpPr>
                <a:spLocks noChangeShapeType="1"/>
              </p:cNvSpPr>
              <p:nvPr/>
            </p:nvSpPr>
            <p:spPr bwMode="auto">
              <a:xfrm>
                <a:off x="1973" y="3180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32" name="Line 44"/>
              <p:cNvSpPr>
                <a:spLocks noChangeShapeType="1"/>
              </p:cNvSpPr>
              <p:nvPr/>
            </p:nvSpPr>
            <p:spPr bwMode="auto">
              <a:xfrm>
                <a:off x="385" y="3467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33" name="Line 45"/>
              <p:cNvSpPr>
                <a:spLocks noChangeShapeType="1"/>
              </p:cNvSpPr>
              <p:nvPr/>
            </p:nvSpPr>
            <p:spPr bwMode="auto">
              <a:xfrm>
                <a:off x="1973" y="3467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534" name="Line 46"/>
              <p:cNvSpPr>
                <a:spLocks noChangeShapeType="1"/>
              </p:cNvSpPr>
              <p:nvPr/>
            </p:nvSpPr>
            <p:spPr bwMode="auto">
              <a:xfrm>
                <a:off x="363" y="2636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447535" name="Object 47"/>
          <p:cNvGraphicFramePr>
            <a:graphicFrameLocks noChangeAspect="1"/>
          </p:cNvGraphicFramePr>
          <p:nvPr/>
        </p:nvGraphicFramePr>
        <p:xfrm>
          <a:off x="785786" y="5143512"/>
          <a:ext cx="2987675" cy="709612"/>
        </p:xfrm>
        <a:graphic>
          <a:graphicData uri="http://schemas.openxmlformats.org/presentationml/2006/ole">
            <p:oleObj spid="_x0000_s741385" name="公式" r:id="rId5" imgW="1129810" imgH="266584" progId="Equation.3">
              <p:embed/>
            </p:oleObj>
          </a:graphicData>
        </a:graphic>
      </p:graphicFrame>
      <p:graphicFrame>
        <p:nvGraphicFramePr>
          <p:cNvPr id="447536" name="Object 48"/>
          <p:cNvGraphicFramePr>
            <a:graphicFrameLocks noChangeAspect="1"/>
          </p:cNvGraphicFramePr>
          <p:nvPr/>
        </p:nvGraphicFramePr>
        <p:xfrm>
          <a:off x="5003800" y="4946670"/>
          <a:ext cx="3959225" cy="1411288"/>
        </p:xfrm>
        <a:graphic>
          <a:graphicData uri="http://schemas.openxmlformats.org/presentationml/2006/ole">
            <p:oleObj spid="_x0000_s741386" name="图片" r:id="rId6" imgW="2661177" imgH="941741" progId="Word.Picture.8">
              <p:embed/>
            </p:oleObj>
          </a:graphicData>
        </a:graphic>
      </p:graphicFrame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116013" y="1341438"/>
            <a:ext cx="2665412" cy="2473325"/>
            <a:chOff x="3560" y="346"/>
            <a:chExt cx="1679" cy="1558"/>
          </a:xfrm>
        </p:grpSpPr>
        <p:graphicFrame>
          <p:nvGraphicFramePr>
            <p:cNvPr id="447538" name="Object 50"/>
            <p:cNvGraphicFramePr>
              <a:graphicFrameLocks noChangeAspect="1"/>
            </p:cNvGraphicFramePr>
            <p:nvPr/>
          </p:nvGraphicFramePr>
          <p:xfrm>
            <a:off x="3560" y="777"/>
            <a:ext cx="1679" cy="1127"/>
          </p:xfrm>
          <a:graphic>
            <a:graphicData uri="http://schemas.openxmlformats.org/presentationml/2006/ole">
              <p:oleObj spid="_x0000_s741387" name="图片" r:id="rId7" imgW="1142241" imgH="695673" progId="Word.Picture.8">
                <p:embed/>
              </p:oleObj>
            </a:graphicData>
          </a:graphic>
        </p:graphicFrame>
        <p:sp>
          <p:nvSpPr>
            <p:cNvPr id="447539" name="Rectangle 51"/>
            <p:cNvSpPr>
              <a:spLocks noChangeArrowheads="1"/>
            </p:cNvSpPr>
            <p:nvPr/>
          </p:nvSpPr>
          <p:spPr bwMode="auto">
            <a:xfrm>
              <a:off x="3583" y="346"/>
              <a:ext cx="954" cy="3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逻辑符号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44667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8" grpId="0"/>
      <p:bldP spid="447499" grpId="0"/>
    </p:bldLst>
  </p:timing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16604</TotalTime>
  <Words>2683</Words>
  <Application>Microsoft Office PowerPoint</Application>
  <PresentationFormat>全屏显示(4:3)</PresentationFormat>
  <Paragraphs>1037</Paragraphs>
  <Slides>53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1_Office 主题</vt:lpstr>
      <vt:lpstr>2_Office 主题</vt:lpstr>
      <vt:lpstr>Picture</vt:lpstr>
      <vt:lpstr>图片</vt:lpstr>
      <vt:lpstr>Equation</vt:lpstr>
      <vt:lpstr>公式</vt:lpstr>
      <vt:lpstr>Microsoft 公式 3.0</vt:lpstr>
      <vt:lpstr>Picture2</vt:lpstr>
      <vt:lpstr>Microsoft Word Picture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微软中国</cp:lastModifiedBy>
  <cp:revision>1777</cp:revision>
  <dcterms:created xsi:type="dcterms:W3CDTF">2004-08-29T02:51:05Z</dcterms:created>
  <dcterms:modified xsi:type="dcterms:W3CDTF">2020-12-22T13:53:36Z</dcterms:modified>
</cp:coreProperties>
</file>