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44"/>
  </p:notesMasterIdLst>
  <p:sldIdLst>
    <p:sldId id="548" r:id="rId3"/>
    <p:sldId id="549" r:id="rId4"/>
    <p:sldId id="594" r:id="rId5"/>
    <p:sldId id="593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6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FF"/>
    <a:srgbClr val="FF0000"/>
    <a:srgbClr val="B7ECFF"/>
    <a:srgbClr val="66CCFF"/>
    <a:srgbClr val="8FE2FF"/>
    <a:srgbClr val="FFFFFF"/>
    <a:srgbClr val="006600"/>
    <a:srgbClr val="0000CC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731" autoAdjust="0"/>
  </p:normalViewPr>
  <p:slideViewPr>
    <p:cSldViewPr>
      <p:cViewPr varScale="1">
        <p:scale>
          <a:sx n="72" d="100"/>
          <a:sy n="72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8.wmf"/><Relationship Id="rId7" Type="http://schemas.openxmlformats.org/officeDocument/2006/relationships/image" Target="../media/image14.wmf"/><Relationship Id="rId2" Type="http://schemas.openxmlformats.org/officeDocument/2006/relationships/image" Target="../media/image10.wmf"/><Relationship Id="rId1" Type="http://schemas.openxmlformats.org/officeDocument/2006/relationships/image" Target="../media/image7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20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0603405-0B2E-4B73-ADBA-B935EE863D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/>
            </a:pPr>
            <a:fld id="{21A35C03-2B3A-48C4-9286-444C61B3790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87363" algn="l"/>
                  <a:tab pos="973138" algn="l"/>
                  <a:tab pos="1460500" algn="l"/>
                  <a:tab pos="1946275" algn="l"/>
                  <a:tab pos="2433638" algn="l"/>
                  <a:tab pos="2919413" algn="l"/>
                </a:tabLst>
                <a:defRPr/>
              </a:pPr>
              <a:t>1</a:t>
            </a:fld>
            <a:endParaRPr kumimoji="0" lang="en-US" altLang="zh-CN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/>
            </a:pPr>
            <a:fld id="{D6406518-71D0-473B-B850-1F0646960FA6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84188" algn="l"/>
                  <a:tab pos="971550" algn="l"/>
                  <a:tab pos="1458913" algn="l"/>
                  <a:tab pos="1944688" algn="l"/>
                  <a:tab pos="2432050" algn="l"/>
                  <a:tab pos="2917825" algn="l"/>
                  <a:tab pos="3405188" algn="l"/>
                  <a:tab pos="3890963" algn="l"/>
                  <a:tab pos="4378325" algn="l"/>
                  <a:tab pos="4864100" algn="l"/>
                  <a:tab pos="5351463" algn="l"/>
                  <a:tab pos="5837238" algn="l"/>
                  <a:tab pos="6324600" algn="l"/>
                  <a:tab pos="6811963" algn="l"/>
                  <a:tab pos="7297738" algn="l"/>
                  <a:tab pos="7785100" algn="l"/>
                  <a:tab pos="8270875" algn="l"/>
                  <a:tab pos="8758238" algn="l"/>
                  <a:tab pos="9244013" algn="l"/>
                  <a:tab pos="9731375" algn="l"/>
                </a:tabLst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4104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B62F32-84B8-4964-B617-7647611C22D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        </a:t>
            </a:r>
            <a:r>
              <a:rPr lang="zh-CN" altLang="en-US" smtClean="0"/>
              <a:t>放大电路存在电抗元件，如电容、电感。因此输入信号的频率不同，电路的输出响应也不同。</a:t>
            </a:r>
          </a:p>
        </p:txBody>
      </p:sp>
    </p:spTree>
    <p:extLst>
      <p:ext uri="{BB962C8B-B14F-4D97-AF65-F5344CB8AC3E}">
        <p14:creationId xmlns:p14="http://schemas.microsoft.com/office/powerpoint/2010/main" xmlns="" val="262791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174623-1EA6-47BF-ACBA-E6E924D9937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        </a:t>
            </a:r>
            <a:r>
              <a:rPr lang="zh-CN" altLang="en-US" smtClean="0"/>
              <a:t>放大电路存在电抗元件，如电容、电感。因此输入信号的频率不同，电路的输出响应也不同。</a:t>
            </a:r>
          </a:p>
        </p:txBody>
      </p:sp>
    </p:spTree>
    <p:extLst>
      <p:ext uri="{BB962C8B-B14F-4D97-AF65-F5344CB8AC3E}">
        <p14:creationId xmlns:p14="http://schemas.microsoft.com/office/powerpoint/2010/main" xmlns="" val="214734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3993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7347" name="文本占位符 39938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7348" name="灯片编号占位符 1"/>
          <p:cNvSpPr txBox="1">
            <a:spLocks noGrp="1" noChangeArrowheads="1"/>
          </p:cNvSpPr>
          <p:nvPr/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fld id="{C4BEE82A-1EBB-4116-B289-8679799ABF23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750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3993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8371" name="文本占位符 39938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8372" name="灯片编号占位符 1"/>
          <p:cNvSpPr txBox="1">
            <a:spLocks noGrp="1" noChangeArrowheads="1"/>
          </p:cNvSpPr>
          <p:nvPr/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fld id="{5DC86054-683B-4F5F-AD57-4BF2F8D6279D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64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767A51-0FBB-4D49-96DD-1B5143AD445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图中看出，谐波次数越高，幅值分量越小，对原波形的贡献越小，所以在一定条件下可忽略高次谐波。</a:t>
            </a:r>
          </a:p>
        </p:txBody>
      </p:sp>
    </p:spTree>
    <p:extLst>
      <p:ext uri="{BB962C8B-B14F-4D97-AF65-F5344CB8AC3E}">
        <p14:creationId xmlns:p14="http://schemas.microsoft.com/office/powerpoint/2010/main" xmlns="" val="190369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044783-89E1-44A1-B728-B9634C431AB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图中看出，谐波次数越高，幅值分量越小，对原波形的贡献越小，所以在一定条件下可忽略高次谐波。</a:t>
            </a:r>
          </a:p>
        </p:txBody>
      </p:sp>
    </p:spTree>
    <p:extLst>
      <p:ext uri="{BB962C8B-B14F-4D97-AF65-F5344CB8AC3E}">
        <p14:creationId xmlns:p14="http://schemas.microsoft.com/office/powerpoint/2010/main" xmlns="" val="109494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75BE9E9-760D-4A3F-BC98-F45B543E6D1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48474B4A-601D-4A7B-B063-6B7A2392CC8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93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B60A968-F8B2-4D1C-A9BE-621E2F5F5A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38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95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03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32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61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87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54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9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65C9E9A-B55F-4A0D-9D4B-44B779A53A3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387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09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38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595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656085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2F961C-0522-4CBD-839E-4D13C56B4D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60350"/>
            <a:ext cx="8001000" cy="7556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628775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7B54E0-3010-4D22-A709-56150A361A0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87360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6EB76B2-39FF-40CC-8DA7-350F70414C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0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70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0370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0AF02C8-6AA0-46BC-9B24-C5033879E42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5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CD46045-2392-44A2-861D-0E121D4D087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7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88B2FB-30A2-42F8-8C70-3B256C4700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46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33EAE2-2309-44D4-8071-81A5C66587B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2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5CE0622-E615-4F44-B518-106E10DC70A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7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780EF9F7-1A07-4A58-B491-4EA8F3150C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2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904757D-D444-4039-AF05-BAC5AD83400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2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6.jpeg"/><Relationship Id="rId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7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/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7056438" cy="1655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  字  逻  辑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35150" y="4365625"/>
            <a:ext cx="4392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 defTabSz="4492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4492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丁  贤  庆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ahhfdxq@163.com</a:t>
            </a: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519238" y="1125538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:p14="http://schemas.microsoft.com/office/powerpoint/2010/main" xmlns="" val="406264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09" name="Rectangle 165"/>
          <p:cNvSpPr>
            <a:spLocks noChangeArrowheads="1"/>
          </p:cNvSpPr>
          <p:nvPr/>
        </p:nvSpPr>
        <p:spPr bwMode="auto">
          <a:xfrm>
            <a:off x="357158" y="1071546"/>
            <a:ext cx="3024188" cy="406400"/>
          </a:xfrm>
          <a:prstGeom prst="rect">
            <a:avLst/>
          </a:prstGeom>
          <a:noFill/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在每个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都翻转一次</a:t>
            </a:r>
          </a:p>
        </p:txBody>
      </p:sp>
      <p:sp>
        <p:nvSpPr>
          <p:cNvPr id="390310" name="Rectangle 166"/>
          <p:cNvSpPr>
            <a:spLocks noChangeArrowheads="1"/>
          </p:cNvSpPr>
          <p:nvPr/>
        </p:nvSpPr>
        <p:spPr bwMode="auto">
          <a:xfrm>
            <a:off x="285720" y="1928802"/>
            <a:ext cx="3276600" cy="720725"/>
          </a:xfrm>
          <a:prstGeom prst="rect">
            <a:avLst/>
          </a:prstGeom>
          <a:noFill/>
          <a:ln w="19050">
            <a:solidFill>
              <a:srgbClr val="FF3399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仅在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后的下一个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到来时翻转</a:t>
            </a:r>
          </a:p>
        </p:txBody>
      </p:sp>
      <p:sp>
        <p:nvSpPr>
          <p:cNvPr id="390311" name="Rectangle 167"/>
          <p:cNvSpPr>
            <a:spLocks noChangeArrowheads="1"/>
          </p:cNvSpPr>
          <p:nvPr/>
        </p:nvSpPr>
        <p:spPr bwMode="auto">
          <a:xfrm>
            <a:off x="357158" y="1500174"/>
            <a:ext cx="316865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FF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可采用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T=1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</a:p>
        </p:txBody>
      </p:sp>
      <p:sp>
        <p:nvSpPr>
          <p:cNvPr id="390312" name="Rectangle 168"/>
          <p:cNvSpPr>
            <a:spLocks noChangeArrowheads="1"/>
          </p:cNvSpPr>
          <p:nvPr/>
        </p:nvSpPr>
        <p:spPr bwMode="auto">
          <a:xfrm>
            <a:off x="285720" y="2714620"/>
            <a:ext cx="3527425" cy="41592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FF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可采用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T=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</a:p>
        </p:txBody>
      </p:sp>
      <p:sp>
        <p:nvSpPr>
          <p:cNvPr id="390313" name="Rectangle 169"/>
          <p:cNvSpPr>
            <a:spLocks noChangeArrowheads="1"/>
          </p:cNvSpPr>
          <p:nvPr/>
        </p:nvSpPr>
        <p:spPr bwMode="auto">
          <a:xfrm>
            <a:off x="323850" y="4797425"/>
            <a:ext cx="3276600" cy="720725"/>
          </a:xfrm>
          <a:prstGeom prst="rect">
            <a:avLst/>
          </a:prstGeom>
          <a:noFill/>
          <a:ln w="19050">
            <a:solidFill>
              <a:srgbClr val="FFFF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仅在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后的下一个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到来时翻转</a:t>
            </a:r>
          </a:p>
        </p:txBody>
      </p:sp>
      <p:sp>
        <p:nvSpPr>
          <p:cNvPr id="390318" name="Rectangle 174"/>
          <p:cNvSpPr>
            <a:spLocks noChangeArrowheads="1"/>
          </p:cNvSpPr>
          <p:nvPr/>
        </p:nvSpPr>
        <p:spPr bwMode="auto">
          <a:xfrm>
            <a:off x="214282" y="3929066"/>
            <a:ext cx="3535356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FF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可采用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T=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</a:p>
        </p:txBody>
      </p:sp>
      <p:sp>
        <p:nvSpPr>
          <p:cNvPr id="390326" name="Rectangle 182"/>
          <p:cNvSpPr>
            <a:spLocks noChangeArrowheads="1"/>
          </p:cNvSpPr>
          <p:nvPr/>
        </p:nvSpPr>
        <p:spPr bwMode="auto">
          <a:xfrm>
            <a:off x="357158" y="3143248"/>
            <a:ext cx="3276600" cy="720725"/>
          </a:xfrm>
          <a:prstGeom prst="rect">
            <a:avLst/>
          </a:prstGeom>
          <a:noFill/>
          <a:ln w="19050">
            <a:solidFill>
              <a:srgbClr val="33CC33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仅在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后的下一个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到来时翻转</a:t>
            </a:r>
          </a:p>
        </p:txBody>
      </p:sp>
      <p:sp>
        <p:nvSpPr>
          <p:cNvPr id="390327" name="Rectangle 183"/>
          <p:cNvSpPr>
            <a:spLocks noChangeArrowheads="1"/>
          </p:cNvSpPr>
          <p:nvPr/>
        </p:nvSpPr>
        <p:spPr bwMode="auto">
          <a:xfrm>
            <a:off x="107950" y="5589588"/>
            <a:ext cx="3384550" cy="72072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FF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可采用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T=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</a:p>
        </p:txBody>
      </p:sp>
      <p:sp>
        <p:nvSpPr>
          <p:cNvPr id="45068" name="Rectangle 17"/>
          <p:cNvSpPr>
            <a:spLocks noChangeArrowheads="1"/>
          </p:cNvSpPr>
          <p:nvPr/>
        </p:nvSpPr>
        <p:spPr bwMode="auto">
          <a:xfrm>
            <a:off x="4032250" y="584201"/>
            <a:ext cx="13906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位二进制计数器状态表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069" name="Rectangle 19"/>
          <p:cNvSpPr>
            <a:spLocks noChangeArrowheads="1"/>
          </p:cNvSpPr>
          <p:nvPr/>
        </p:nvSpPr>
        <p:spPr bwMode="auto">
          <a:xfrm>
            <a:off x="7700963" y="6305551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70" name="Rectangle 20"/>
          <p:cNvSpPr>
            <a:spLocks noChangeArrowheads="1"/>
          </p:cNvSpPr>
          <p:nvPr/>
        </p:nvSpPr>
        <p:spPr bwMode="auto">
          <a:xfrm>
            <a:off x="7059613" y="6305551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71" name="Rectangle 21"/>
          <p:cNvSpPr>
            <a:spLocks noChangeArrowheads="1"/>
          </p:cNvSpPr>
          <p:nvPr/>
        </p:nvSpPr>
        <p:spPr bwMode="auto">
          <a:xfrm>
            <a:off x="6337300" y="6305551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72" name="Rectangle 22"/>
          <p:cNvSpPr>
            <a:spLocks noChangeArrowheads="1"/>
          </p:cNvSpPr>
          <p:nvPr/>
        </p:nvSpPr>
        <p:spPr bwMode="auto">
          <a:xfrm>
            <a:off x="5654675" y="6305551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73" name="Rectangle 23"/>
          <p:cNvSpPr>
            <a:spLocks noChangeArrowheads="1"/>
          </p:cNvSpPr>
          <p:nvPr/>
        </p:nvSpPr>
        <p:spPr bwMode="auto">
          <a:xfrm>
            <a:off x="4973638" y="6305551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74" name="Rectangle 24"/>
          <p:cNvSpPr>
            <a:spLocks noChangeArrowheads="1"/>
          </p:cNvSpPr>
          <p:nvPr/>
        </p:nvSpPr>
        <p:spPr bwMode="auto">
          <a:xfrm>
            <a:off x="3781425" y="6305551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5075" name="Rectangle 25"/>
          <p:cNvSpPr>
            <a:spLocks noChangeArrowheads="1"/>
          </p:cNvSpPr>
          <p:nvPr/>
        </p:nvSpPr>
        <p:spPr bwMode="auto">
          <a:xfrm>
            <a:off x="7700963" y="5986463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76" name="Rectangle 26"/>
          <p:cNvSpPr>
            <a:spLocks noChangeArrowheads="1"/>
          </p:cNvSpPr>
          <p:nvPr/>
        </p:nvSpPr>
        <p:spPr bwMode="auto">
          <a:xfrm>
            <a:off x="7059613" y="5986463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77" name="Rectangle 27"/>
          <p:cNvSpPr>
            <a:spLocks noChangeArrowheads="1"/>
          </p:cNvSpPr>
          <p:nvPr/>
        </p:nvSpPr>
        <p:spPr bwMode="auto">
          <a:xfrm>
            <a:off x="6337300" y="5986463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78" name="Rectangle 28"/>
          <p:cNvSpPr>
            <a:spLocks noChangeArrowheads="1"/>
          </p:cNvSpPr>
          <p:nvPr/>
        </p:nvSpPr>
        <p:spPr bwMode="auto">
          <a:xfrm>
            <a:off x="5654675" y="5986463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79" name="Rectangle 29"/>
          <p:cNvSpPr>
            <a:spLocks noChangeArrowheads="1"/>
          </p:cNvSpPr>
          <p:nvPr/>
        </p:nvSpPr>
        <p:spPr bwMode="auto">
          <a:xfrm>
            <a:off x="4973638" y="5986463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80" name="Rectangle 30"/>
          <p:cNvSpPr>
            <a:spLocks noChangeArrowheads="1"/>
          </p:cNvSpPr>
          <p:nvPr/>
        </p:nvSpPr>
        <p:spPr bwMode="auto">
          <a:xfrm>
            <a:off x="3781425" y="5986463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45081" name="Rectangle 31"/>
          <p:cNvSpPr>
            <a:spLocks noChangeArrowheads="1"/>
          </p:cNvSpPr>
          <p:nvPr/>
        </p:nvSpPr>
        <p:spPr bwMode="auto">
          <a:xfrm>
            <a:off x="7700963" y="566737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82" name="Rectangle 32"/>
          <p:cNvSpPr>
            <a:spLocks noChangeArrowheads="1"/>
          </p:cNvSpPr>
          <p:nvPr/>
        </p:nvSpPr>
        <p:spPr bwMode="auto">
          <a:xfrm>
            <a:off x="7059613" y="5667376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83" name="Rectangle 33"/>
          <p:cNvSpPr>
            <a:spLocks noChangeArrowheads="1"/>
          </p:cNvSpPr>
          <p:nvPr/>
        </p:nvSpPr>
        <p:spPr bwMode="auto">
          <a:xfrm>
            <a:off x="6337300" y="5667376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84" name="Rectangle 34"/>
          <p:cNvSpPr>
            <a:spLocks noChangeArrowheads="1"/>
          </p:cNvSpPr>
          <p:nvPr/>
        </p:nvSpPr>
        <p:spPr bwMode="auto">
          <a:xfrm>
            <a:off x="5654675" y="5667376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85" name="Rectangle 35"/>
          <p:cNvSpPr>
            <a:spLocks noChangeArrowheads="1"/>
          </p:cNvSpPr>
          <p:nvPr/>
        </p:nvSpPr>
        <p:spPr bwMode="auto">
          <a:xfrm>
            <a:off x="4973638" y="5667376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86" name="Rectangle 36"/>
          <p:cNvSpPr>
            <a:spLocks noChangeArrowheads="1"/>
          </p:cNvSpPr>
          <p:nvPr/>
        </p:nvSpPr>
        <p:spPr bwMode="auto">
          <a:xfrm>
            <a:off x="3781425" y="566737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45087" name="Rectangle 37"/>
          <p:cNvSpPr>
            <a:spLocks noChangeArrowheads="1"/>
          </p:cNvSpPr>
          <p:nvPr/>
        </p:nvSpPr>
        <p:spPr bwMode="auto">
          <a:xfrm>
            <a:off x="7700963" y="5348288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88" name="Rectangle 38"/>
          <p:cNvSpPr>
            <a:spLocks noChangeArrowheads="1"/>
          </p:cNvSpPr>
          <p:nvPr/>
        </p:nvSpPr>
        <p:spPr bwMode="auto">
          <a:xfrm>
            <a:off x="7059613" y="5348288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89" name="Rectangle 39"/>
          <p:cNvSpPr>
            <a:spLocks noChangeArrowheads="1"/>
          </p:cNvSpPr>
          <p:nvPr/>
        </p:nvSpPr>
        <p:spPr bwMode="auto">
          <a:xfrm>
            <a:off x="6337300" y="5348288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90" name="Rectangle 40"/>
          <p:cNvSpPr>
            <a:spLocks noChangeArrowheads="1"/>
          </p:cNvSpPr>
          <p:nvPr/>
        </p:nvSpPr>
        <p:spPr bwMode="auto">
          <a:xfrm>
            <a:off x="5654675" y="5348288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91" name="Rectangle 41"/>
          <p:cNvSpPr>
            <a:spLocks noChangeArrowheads="1"/>
          </p:cNvSpPr>
          <p:nvPr/>
        </p:nvSpPr>
        <p:spPr bwMode="auto">
          <a:xfrm>
            <a:off x="4973638" y="5348288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92" name="Rectangle 42"/>
          <p:cNvSpPr>
            <a:spLocks noChangeArrowheads="1"/>
          </p:cNvSpPr>
          <p:nvPr/>
        </p:nvSpPr>
        <p:spPr bwMode="auto">
          <a:xfrm>
            <a:off x="3781425" y="5348288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5093" name="Rectangle 43"/>
          <p:cNvSpPr>
            <a:spLocks noChangeArrowheads="1"/>
          </p:cNvSpPr>
          <p:nvPr/>
        </p:nvSpPr>
        <p:spPr bwMode="auto">
          <a:xfrm>
            <a:off x="7700963" y="5029201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94" name="Rectangle 44"/>
          <p:cNvSpPr>
            <a:spLocks noChangeArrowheads="1"/>
          </p:cNvSpPr>
          <p:nvPr/>
        </p:nvSpPr>
        <p:spPr bwMode="auto">
          <a:xfrm>
            <a:off x="7059613" y="5029201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95" name="Rectangle 45"/>
          <p:cNvSpPr>
            <a:spLocks noChangeArrowheads="1"/>
          </p:cNvSpPr>
          <p:nvPr/>
        </p:nvSpPr>
        <p:spPr bwMode="auto">
          <a:xfrm>
            <a:off x="6337300" y="5029201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96" name="Rectangle 46"/>
          <p:cNvSpPr>
            <a:spLocks noChangeArrowheads="1"/>
          </p:cNvSpPr>
          <p:nvPr/>
        </p:nvSpPr>
        <p:spPr bwMode="auto">
          <a:xfrm>
            <a:off x="5654675" y="5029201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97" name="Rectangle 47"/>
          <p:cNvSpPr>
            <a:spLocks noChangeArrowheads="1"/>
          </p:cNvSpPr>
          <p:nvPr/>
        </p:nvSpPr>
        <p:spPr bwMode="auto">
          <a:xfrm>
            <a:off x="4973638" y="5029201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98" name="Rectangle 48"/>
          <p:cNvSpPr>
            <a:spLocks noChangeArrowheads="1"/>
          </p:cNvSpPr>
          <p:nvPr/>
        </p:nvSpPr>
        <p:spPr bwMode="auto">
          <a:xfrm>
            <a:off x="3781425" y="5029201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5099" name="Rectangle 49"/>
          <p:cNvSpPr>
            <a:spLocks noChangeArrowheads="1"/>
          </p:cNvSpPr>
          <p:nvPr/>
        </p:nvSpPr>
        <p:spPr bwMode="auto">
          <a:xfrm>
            <a:off x="7700963" y="4710113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00" name="Rectangle 50"/>
          <p:cNvSpPr>
            <a:spLocks noChangeArrowheads="1"/>
          </p:cNvSpPr>
          <p:nvPr/>
        </p:nvSpPr>
        <p:spPr bwMode="auto">
          <a:xfrm>
            <a:off x="7059613" y="4710113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01" name="Rectangle 51"/>
          <p:cNvSpPr>
            <a:spLocks noChangeArrowheads="1"/>
          </p:cNvSpPr>
          <p:nvPr/>
        </p:nvSpPr>
        <p:spPr bwMode="auto">
          <a:xfrm>
            <a:off x="6337300" y="4710113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02" name="Rectangle 52"/>
          <p:cNvSpPr>
            <a:spLocks noChangeArrowheads="1"/>
          </p:cNvSpPr>
          <p:nvPr/>
        </p:nvSpPr>
        <p:spPr bwMode="auto">
          <a:xfrm>
            <a:off x="5654675" y="4710113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03" name="Rectangle 53"/>
          <p:cNvSpPr>
            <a:spLocks noChangeArrowheads="1"/>
          </p:cNvSpPr>
          <p:nvPr/>
        </p:nvSpPr>
        <p:spPr bwMode="auto">
          <a:xfrm>
            <a:off x="4973638" y="4710113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04" name="Rectangle 54"/>
          <p:cNvSpPr>
            <a:spLocks noChangeArrowheads="1"/>
          </p:cNvSpPr>
          <p:nvPr/>
        </p:nvSpPr>
        <p:spPr bwMode="auto">
          <a:xfrm>
            <a:off x="3781425" y="4710113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45105" name="Rectangle 55"/>
          <p:cNvSpPr>
            <a:spLocks noChangeArrowheads="1"/>
          </p:cNvSpPr>
          <p:nvPr/>
        </p:nvSpPr>
        <p:spPr bwMode="auto">
          <a:xfrm>
            <a:off x="7700963" y="439102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06" name="Rectangle 56"/>
          <p:cNvSpPr>
            <a:spLocks noChangeArrowheads="1"/>
          </p:cNvSpPr>
          <p:nvPr/>
        </p:nvSpPr>
        <p:spPr bwMode="auto">
          <a:xfrm>
            <a:off x="7059613" y="4391026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07" name="Rectangle 57"/>
          <p:cNvSpPr>
            <a:spLocks noChangeArrowheads="1"/>
          </p:cNvSpPr>
          <p:nvPr/>
        </p:nvSpPr>
        <p:spPr bwMode="auto">
          <a:xfrm>
            <a:off x="6337300" y="4391026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08" name="Rectangle 58"/>
          <p:cNvSpPr>
            <a:spLocks noChangeArrowheads="1"/>
          </p:cNvSpPr>
          <p:nvPr/>
        </p:nvSpPr>
        <p:spPr bwMode="auto">
          <a:xfrm>
            <a:off x="5654675" y="4391026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09" name="Rectangle 59"/>
          <p:cNvSpPr>
            <a:spLocks noChangeArrowheads="1"/>
          </p:cNvSpPr>
          <p:nvPr/>
        </p:nvSpPr>
        <p:spPr bwMode="auto">
          <a:xfrm>
            <a:off x="4973638" y="4391026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10" name="Rectangle 60"/>
          <p:cNvSpPr>
            <a:spLocks noChangeArrowheads="1"/>
          </p:cNvSpPr>
          <p:nvPr/>
        </p:nvSpPr>
        <p:spPr bwMode="auto">
          <a:xfrm>
            <a:off x="3781425" y="439102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5111" name="Rectangle 61"/>
          <p:cNvSpPr>
            <a:spLocks noChangeArrowheads="1"/>
          </p:cNvSpPr>
          <p:nvPr/>
        </p:nvSpPr>
        <p:spPr bwMode="auto">
          <a:xfrm>
            <a:off x="7700963" y="4071938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12" name="Rectangle 62"/>
          <p:cNvSpPr>
            <a:spLocks noChangeArrowheads="1"/>
          </p:cNvSpPr>
          <p:nvPr/>
        </p:nvSpPr>
        <p:spPr bwMode="auto">
          <a:xfrm>
            <a:off x="7059613" y="4071938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13" name="Rectangle 63"/>
          <p:cNvSpPr>
            <a:spLocks noChangeArrowheads="1"/>
          </p:cNvSpPr>
          <p:nvPr/>
        </p:nvSpPr>
        <p:spPr bwMode="auto">
          <a:xfrm>
            <a:off x="6337300" y="4071938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14" name="Rectangle 64"/>
          <p:cNvSpPr>
            <a:spLocks noChangeArrowheads="1"/>
          </p:cNvSpPr>
          <p:nvPr/>
        </p:nvSpPr>
        <p:spPr bwMode="auto">
          <a:xfrm>
            <a:off x="5654675" y="4071938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15" name="Rectangle 65"/>
          <p:cNvSpPr>
            <a:spLocks noChangeArrowheads="1"/>
          </p:cNvSpPr>
          <p:nvPr/>
        </p:nvSpPr>
        <p:spPr bwMode="auto">
          <a:xfrm>
            <a:off x="4973638" y="4071938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16" name="Rectangle 66"/>
          <p:cNvSpPr>
            <a:spLocks noChangeArrowheads="1"/>
          </p:cNvSpPr>
          <p:nvPr/>
        </p:nvSpPr>
        <p:spPr bwMode="auto">
          <a:xfrm>
            <a:off x="3781425" y="4071938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5117" name="Rectangle 67"/>
          <p:cNvSpPr>
            <a:spLocks noChangeArrowheads="1"/>
          </p:cNvSpPr>
          <p:nvPr/>
        </p:nvSpPr>
        <p:spPr bwMode="auto">
          <a:xfrm>
            <a:off x="7700963" y="3752851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18" name="Rectangle 68"/>
          <p:cNvSpPr>
            <a:spLocks noChangeArrowheads="1"/>
          </p:cNvSpPr>
          <p:nvPr/>
        </p:nvSpPr>
        <p:spPr bwMode="auto">
          <a:xfrm>
            <a:off x="7059613" y="3752851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19" name="Rectangle 69"/>
          <p:cNvSpPr>
            <a:spLocks noChangeArrowheads="1"/>
          </p:cNvSpPr>
          <p:nvPr/>
        </p:nvSpPr>
        <p:spPr bwMode="auto">
          <a:xfrm>
            <a:off x="6337300" y="3752851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20" name="Rectangle 70"/>
          <p:cNvSpPr>
            <a:spLocks noChangeArrowheads="1"/>
          </p:cNvSpPr>
          <p:nvPr/>
        </p:nvSpPr>
        <p:spPr bwMode="auto">
          <a:xfrm>
            <a:off x="5654675" y="3752851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21" name="Rectangle 71"/>
          <p:cNvSpPr>
            <a:spLocks noChangeArrowheads="1"/>
          </p:cNvSpPr>
          <p:nvPr/>
        </p:nvSpPr>
        <p:spPr bwMode="auto">
          <a:xfrm>
            <a:off x="4973638" y="3752851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22" name="Rectangle 72"/>
          <p:cNvSpPr>
            <a:spLocks noChangeArrowheads="1"/>
          </p:cNvSpPr>
          <p:nvPr/>
        </p:nvSpPr>
        <p:spPr bwMode="auto">
          <a:xfrm>
            <a:off x="3781425" y="3752851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5123" name="Rectangle 73"/>
          <p:cNvSpPr>
            <a:spLocks noChangeArrowheads="1"/>
          </p:cNvSpPr>
          <p:nvPr/>
        </p:nvSpPr>
        <p:spPr bwMode="auto">
          <a:xfrm>
            <a:off x="7700963" y="3433763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24" name="Rectangle 74"/>
          <p:cNvSpPr>
            <a:spLocks noChangeArrowheads="1"/>
          </p:cNvSpPr>
          <p:nvPr/>
        </p:nvSpPr>
        <p:spPr bwMode="auto">
          <a:xfrm>
            <a:off x="7059613" y="3433763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25" name="Rectangle 75"/>
          <p:cNvSpPr>
            <a:spLocks noChangeArrowheads="1"/>
          </p:cNvSpPr>
          <p:nvPr/>
        </p:nvSpPr>
        <p:spPr bwMode="auto">
          <a:xfrm>
            <a:off x="6337300" y="3433763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26" name="Rectangle 76"/>
          <p:cNvSpPr>
            <a:spLocks noChangeArrowheads="1"/>
          </p:cNvSpPr>
          <p:nvPr/>
        </p:nvSpPr>
        <p:spPr bwMode="auto">
          <a:xfrm>
            <a:off x="5654675" y="3433763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27" name="Rectangle 77"/>
          <p:cNvSpPr>
            <a:spLocks noChangeArrowheads="1"/>
          </p:cNvSpPr>
          <p:nvPr/>
        </p:nvSpPr>
        <p:spPr bwMode="auto">
          <a:xfrm>
            <a:off x="4973638" y="3433763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28" name="Rectangle 78"/>
          <p:cNvSpPr>
            <a:spLocks noChangeArrowheads="1"/>
          </p:cNvSpPr>
          <p:nvPr/>
        </p:nvSpPr>
        <p:spPr bwMode="auto">
          <a:xfrm>
            <a:off x="3781425" y="3433763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5129" name="Rectangle 79"/>
          <p:cNvSpPr>
            <a:spLocks noChangeArrowheads="1"/>
          </p:cNvSpPr>
          <p:nvPr/>
        </p:nvSpPr>
        <p:spPr bwMode="auto">
          <a:xfrm>
            <a:off x="7700963" y="311467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30" name="Rectangle 80"/>
          <p:cNvSpPr>
            <a:spLocks noChangeArrowheads="1"/>
          </p:cNvSpPr>
          <p:nvPr/>
        </p:nvSpPr>
        <p:spPr bwMode="auto">
          <a:xfrm>
            <a:off x="7059613" y="3114676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31" name="Rectangle 81"/>
          <p:cNvSpPr>
            <a:spLocks noChangeArrowheads="1"/>
          </p:cNvSpPr>
          <p:nvPr/>
        </p:nvSpPr>
        <p:spPr bwMode="auto">
          <a:xfrm>
            <a:off x="6337300" y="3114676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32" name="Rectangle 82"/>
          <p:cNvSpPr>
            <a:spLocks noChangeArrowheads="1"/>
          </p:cNvSpPr>
          <p:nvPr/>
        </p:nvSpPr>
        <p:spPr bwMode="auto">
          <a:xfrm>
            <a:off x="5654675" y="3114676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33" name="Rectangle 83"/>
          <p:cNvSpPr>
            <a:spLocks noChangeArrowheads="1"/>
          </p:cNvSpPr>
          <p:nvPr/>
        </p:nvSpPr>
        <p:spPr bwMode="auto">
          <a:xfrm>
            <a:off x="4973638" y="3114676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34" name="Rectangle 84"/>
          <p:cNvSpPr>
            <a:spLocks noChangeArrowheads="1"/>
          </p:cNvSpPr>
          <p:nvPr/>
        </p:nvSpPr>
        <p:spPr bwMode="auto">
          <a:xfrm>
            <a:off x="3781425" y="311467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5135" name="Rectangle 85"/>
          <p:cNvSpPr>
            <a:spLocks noChangeArrowheads="1"/>
          </p:cNvSpPr>
          <p:nvPr/>
        </p:nvSpPr>
        <p:spPr bwMode="auto">
          <a:xfrm>
            <a:off x="7700963" y="2792413"/>
            <a:ext cx="1192213" cy="322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36" name="Rectangle 86"/>
          <p:cNvSpPr>
            <a:spLocks noChangeArrowheads="1"/>
          </p:cNvSpPr>
          <p:nvPr/>
        </p:nvSpPr>
        <p:spPr bwMode="auto">
          <a:xfrm>
            <a:off x="7059613" y="2792413"/>
            <a:ext cx="641350" cy="322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37" name="Rectangle 87"/>
          <p:cNvSpPr>
            <a:spLocks noChangeArrowheads="1"/>
          </p:cNvSpPr>
          <p:nvPr/>
        </p:nvSpPr>
        <p:spPr bwMode="auto">
          <a:xfrm>
            <a:off x="6337300" y="2792413"/>
            <a:ext cx="722313" cy="322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38" name="Rectangle 88"/>
          <p:cNvSpPr>
            <a:spLocks noChangeArrowheads="1"/>
          </p:cNvSpPr>
          <p:nvPr/>
        </p:nvSpPr>
        <p:spPr bwMode="auto">
          <a:xfrm>
            <a:off x="5654675" y="2792413"/>
            <a:ext cx="682625" cy="322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39" name="Rectangle 89"/>
          <p:cNvSpPr>
            <a:spLocks noChangeArrowheads="1"/>
          </p:cNvSpPr>
          <p:nvPr/>
        </p:nvSpPr>
        <p:spPr bwMode="auto">
          <a:xfrm>
            <a:off x="4973638" y="2792413"/>
            <a:ext cx="681038" cy="322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40" name="Rectangle 90"/>
          <p:cNvSpPr>
            <a:spLocks noChangeArrowheads="1"/>
          </p:cNvSpPr>
          <p:nvPr/>
        </p:nvSpPr>
        <p:spPr bwMode="auto">
          <a:xfrm>
            <a:off x="3781425" y="2792413"/>
            <a:ext cx="1192213" cy="322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141" name="Rectangle 91"/>
          <p:cNvSpPr>
            <a:spLocks noChangeArrowheads="1"/>
          </p:cNvSpPr>
          <p:nvPr/>
        </p:nvSpPr>
        <p:spPr bwMode="auto">
          <a:xfrm>
            <a:off x="7700963" y="247332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42" name="Rectangle 92"/>
          <p:cNvSpPr>
            <a:spLocks noChangeArrowheads="1"/>
          </p:cNvSpPr>
          <p:nvPr/>
        </p:nvSpPr>
        <p:spPr bwMode="auto">
          <a:xfrm>
            <a:off x="7059613" y="2473326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43" name="Rectangle 93"/>
          <p:cNvSpPr>
            <a:spLocks noChangeArrowheads="1"/>
          </p:cNvSpPr>
          <p:nvPr/>
        </p:nvSpPr>
        <p:spPr bwMode="auto">
          <a:xfrm>
            <a:off x="6337300" y="2473326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44" name="Rectangle 94"/>
          <p:cNvSpPr>
            <a:spLocks noChangeArrowheads="1"/>
          </p:cNvSpPr>
          <p:nvPr/>
        </p:nvSpPr>
        <p:spPr bwMode="auto">
          <a:xfrm>
            <a:off x="5654675" y="2473326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45" name="Rectangle 95"/>
          <p:cNvSpPr>
            <a:spLocks noChangeArrowheads="1"/>
          </p:cNvSpPr>
          <p:nvPr/>
        </p:nvSpPr>
        <p:spPr bwMode="auto">
          <a:xfrm>
            <a:off x="4973638" y="2473326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46" name="Rectangle 96"/>
          <p:cNvSpPr>
            <a:spLocks noChangeArrowheads="1"/>
          </p:cNvSpPr>
          <p:nvPr/>
        </p:nvSpPr>
        <p:spPr bwMode="auto">
          <a:xfrm>
            <a:off x="3781425" y="247332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5147" name="Rectangle 97"/>
          <p:cNvSpPr>
            <a:spLocks noChangeArrowheads="1"/>
          </p:cNvSpPr>
          <p:nvPr/>
        </p:nvSpPr>
        <p:spPr bwMode="auto">
          <a:xfrm>
            <a:off x="7700963" y="2154238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48" name="Rectangle 98"/>
          <p:cNvSpPr>
            <a:spLocks noChangeArrowheads="1"/>
          </p:cNvSpPr>
          <p:nvPr/>
        </p:nvSpPr>
        <p:spPr bwMode="auto">
          <a:xfrm>
            <a:off x="7059613" y="2154238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49" name="Rectangle 99"/>
          <p:cNvSpPr>
            <a:spLocks noChangeArrowheads="1"/>
          </p:cNvSpPr>
          <p:nvPr/>
        </p:nvSpPr>
        <p:spPr bwMode="auto">
          <a:xfrm>
            <a:off x="6337300" y="2154238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50" name="Rectangle 100"/>
          <p:cNvSpPr>
            <a:spLocks noChangeArrowheads="1"/>
          </p:cNvSpPr>
          <p:nvPr/>
        </p:nvSpPr>
        <p:spPr bwMode="auto">
          <a:xfrm>
            <a:off x="5654675" y="2154238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51" name="Rectangle 101"/>
          <p:cNvSpPr>
            <a:spLocks noChangeArrowheads="1"/>
          </p:cNvSpPr>
          <p:nvPr/>
        </p:nvSpPr>
        <p:spPr bwMode="auto">
          <a:xfrm>
            <a:off x="4973638" y="2154238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52" name="Rectangle 102"/>
          <p:cNvSpPr>
            <a:spLocks noChangeArrowheads="1"/>
          </p:cNvSpPr>
          <p:nvPr/>
        </p:nvSpPr>
        <p:spPr bwMode="auto">
          <a:xfrm>
            <a:off x="3781425" y="2154238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153" name="Rectangle 103"/>
          <p:cNvSpPr>
            <a:spLocks noChangeArrowheads="1"/>
          </p:cNvSpPr>
          <p:nvPr/>
        </p:nvSpPr>
        <p:spPr bwMode="auto">
          <a:xfrm>
            <a:off x="7700963" y="1835151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54" name="Rectangle 104"/>
          <p:cNvSpPr>
            <a:spLocks noChangeArrowheads="1"/>
          </p:cNvSpPr>
          <p:nvPr/>
        </p:nvSpPr>
        <p:spPr bwMode="auto">
          <a:xfrm>
            <a:off x="7059613" y="1835151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55" name="Rectangle 105"/>
          <p:cNvSpPr>
            <a:spLocks noChangeArrowheads="1"/>
          </p:cNvSpPr>
          <p:nvPr/>
        </p:nvSpPr>
        <p:spPr bwMode="auto">
          <a:xfrm>
            <a:off x="6337300" y="1835151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56" name="Rectangle 106"/>
          <p:cNvSpPr>
            <a:spLocks noChangeArrowheads="1"/>
          </p:cNvSpPr>
          <p:nvPr/>
        </p:nvSpPr>
        <p:spPr bwMode="auto">
          <a:xfrm>
            <a:off x="5654675" y="1835151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57" name="Rectangle 107"/>
          <p:cNvSpPr>
            <a:spLocks noChangeArrowheads="1"/>
          </p:cNvSpPr>
          <p:nvPr/>
        </p:nvSpPr>
        <p:spPr bwMode="auto">
          <a:xfrm>
            <a:off x="4973638" y="1835151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58" name="Rectangle 108"/>
          <p:cNvSpPr>
            <a:spLocks noChangeArrowheads="1"/>
          </p:cNvSpPr>
          <p:nvPr/>
        </p:nvSpPr>
        <p:spPr bwMode="auto">
          <a:xfrm>
            <a:off x="3781425" y="1835151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159" name="Rectangle 109"/>
          <p:cNvSpPr>
            <a:spLocks noChangeArrowheads="1"/>
          </p:cNvSpPr>
          <p:nvPr/>
        </p:nvSpPr>
        <p:spPr bwMode="auto">
          <a:xfrm>
            <a:off x="7700963" y="1516063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60" name="Rectangle 110"/>
          <p:cNvSpPr>
            <a:spLocks noChangeArrowheads="1"/>
          </p:cNvSpPr>
          <p:nvPr/>
        </p:nvSpPr>
        <p:spPr bwMode="auto">
          <a:xfrm>
            <a:off x="7059613" y="1516063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61" name="Rectangle 111"/>
          <p:cNvSpPr>
            <a:spLocks noChangeArrowheads="1"/>
          </p:cNvSpPr>
          <p:nvPr/>
        </p:nvSpPr>
        <p:spPr bwMode="auto">
          <a:xfrm>
            <a:off x="6337300" y="1516063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62" name="Rectangle 112"/>
          <p:cNvSpPr>
            <a:spLocks noChangeArrowheads="1"/>
          </p:cNvSpPr>
          <p:nvPr/>
        </p:nvSpPr>
        <p:spPr bwMode="auto">
          <a:xfrm>
            <a:off x="5654675" y="1516063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63" name="Rectangle 113"/>
          <p:cNvSpPr>
            <a:spLocks noChangeArrowheads="1"/>
          </p:cNvSpPr>
          <p:nvPr/>
        </p:nvSpPr>
        <p:spPr bwMode="auto">
          <a:xfrm>
            <a:off x="4973638" y="1516063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64" name="Rectangle 114"/>
          <p:cNvSpPr>
            <a:spLocks noChangeArrowheads="1"/>
          </p:cNvSpPr>
          <p:nvPr/>
        </p:nvSpPr>
        <p:spPr bwMode="auto">
          <a:xfrm>
            <a:off x="3781425" y="1516063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165" name="Rectangle 115"/>
          <p:cNvSpPr>
            <a:spLocks noChangeArrowheads="1"/>
          </p:cNvSpPr>
          <p:nvPr/>
        </p:nvSpPr>
        <p:spPr bwMode="auto">
          <a:xfrm>
            <a:off x="7700963" y="119697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66" name="Rectangle 116"/>
          <p:cNvSpPr>
            <a:spLocks noChangeArrowheads="1"/>
          </p:cNvSpPr>
          <p:nvPr/>
        </p:nvSpPr>
        <p:spPr bwMode="auto">
          <a:xfrm>
            <a:off x="7059613" y="1196976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67" name="Rectangle 117"/>
          <p:cNvSpPr>
            <a:spLocks noChangeArrowheads="1"/>
          </p:cNvSpPr>
          <p:nvPr/>
        </p:nvSpPr>
        <p:spPr bwMode="auto">
          <a:xfrm>
            <a:off x="6337300" y="1196976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68" name="Rectangle 118"/>
          <p:cNvSpPr>
            <a:spLocks noChangeArrowheads="1"/>
          </p:cNvSpPr>
          <p:nvPr/>
        </p:nvSpPr>
        <p:spPr bwMode="auto">
          <a:xfrm>
            <a:off x="5654675" y="1196976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69" name="Rectangle 119"/>
          <p:cNvSpPr>
            <a:spLocks noChangeArrowheads="1"/>
          </p:cNvSpPr>
          <p:nvPr/>
        </p:nvSpPr>
        <p:spPr bwMode="auto">
          <a:xfrm>
            <a:off x="4973638" y="1196976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70" name="Rectangle 120"/>
          <p:cNvSpPr>
            <a:spLocks noChangeArrowheads="1"/>
          </p:cNvSpPr>
          <p:nvPr/>
        </p:nvSpPr>
        <p:spPr bwMode="auto">
          <a:xfrm>
            <a:off x="3781425" y="1196976"/>
            <a:ext cx="11922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171" name="Rectangle 121"/>
          <p:cNvSpPr>
            <a:spLocks noChangeArrowheads="1"/>
          </p:cNvSpPr>
          <p:nvPr/>
        </p:nvSpPr>
        <p:spPr bwMode="auto">
          <a:xfrm>
            <a:off x="7059613" y="877888"/>
            <a:ext cx="641350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5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172" name="Rectangle 122"/>
          <p:cNvSpPr>
            <a:spLocks noChangeArrowheads="1"/>
          </p:cNvSpPr>
          <p:nvPr/>
        </p:nvSpPr>
        <p:spPr bwMode="auto">
          <a:xfrm>
            <a:off x="6337300" y="877888"/>
            <a:ext cx="722313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5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173" name="Rectangle 123"/>
          <p:cNvSpPr>
            <a:spLocks noChangeArrowheads="1"/>
          </p:cNvSpPr>
          <p:nvPr/>
        </p:nvSpPr>
        <p:spPr bwMode="auto">
          <a:xfrm>
            <a:off x="5654675" y="877888"/>
            <a:ext cx="6826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5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174" name="Rectangle 124"/>
          <p:cNvSpPr>
            <a:spLocks noChangeArrowheads="1"/>
          </p:cNvSpPr>
          <p:nvPr/>
        </p:nvSpPr>
        <p:spPr bwMode="auto">
          <a:xfrm>
            <a:off x="4973638" y="877888"/>
            <a:ext cx="681038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5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175" name="Rectangle 125"/>
          <p:cNvSpPr>
            <a:spLocks noChangeArrowheads="1"/>
          </p:cNvSpPr>
          <p:nvPr/>
        </p:nvSpPr>
        <p:spPr bwMode="auto">
          <a:xfrm>
            <a:off x="7700963" y="512763"/>
            <a:ext cx="1192213" cy="684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进位输出</a:t>
            </a:r>
          </a:p>
        </p:txBody>
      </p:sp>
      <p:sp>
        <p:nvSpPr>
          <p:cNvPr id="45176" name="Rectangle 126"/>
          <p:cNvSpPr>
            <a:spLocks noChangeArrowheads="1"/>
          </p:cNvSpPr>
          <p:nvPr/>
        </p:nvSpPr>
        <p:spPr bwMode="auto">
          <a:xfrm>
            <a:off x="4973638" y="512763"/>
            <a:ext cx="2727325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电路状态</a:t>
            </a:r>
          </a:p>
        </p:txBody>
      </p:sp>
      <p:sp>
        <p:nvSpPr>
          <p:cNvPr id="45177" name="Rectangle 127"/>
          <p:cNvSpPr>
            <a:spLocks noChangeArrowheads="1"/>
          </p:cNvSpPr>
          <p:nvPr/>
        </p:nvSpPr>
        <p:spPr bwMode="auto">
          <a:xfrm>
            <a:off x="3781425" y="512763"/>
            <a:ext cx="1192213" cy="684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计数顺序</a:t>
            </a:r>
          </a:p>
        </p:txBody>
      </p:sp>
      <p:sp>
        <p:nvSpPr>
          <p:cNvPr id="45178" name="Line 128"/>
          <p:cNvSpPr>
            <a:spLocks noChangeShapeType="1"/>
          </p:cNvSpPr>
          <p:nvPr/>
        </p:nvSpPr>
        <p:spPr bwMode="auto">
          <a:xfrm>
            <a:off x="3781425" y="512763"/>
            <a:ext cx="5111750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79" name="Line 129"/>
          <p:cNvSpPr>
            <a:spLocks noChangeShapeType="1"/>
          </p:cNvSpPr>
          <p:nvPr/>
        </p:nvSpPr>
        <p:spPr bwMode="auto">
          <a:xfrm>
            <a:off x="3781425" y="6624638"/>
            <a:ext cx="5111750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0" name="Line 130"/>
          <p:cNvSpPr>
            <a:spLocks noChangeShapeType="1"/>
          </p:cNvSpPr>
          <p:nvPr/>
        </p:nvSpPr>
        <p:spPr bwMode="auto">
          <a:xfrm>
            <a:off x="3781425" y="512763"/>
            <a:ext cx="0" cy="611187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1" name="Line 131"/>
          <p:cNvSpPr>
            <a:spLocks noChangeShapeType="1"/>
          </p:cNvSpPr>
          <p:nvPr/>
        </p:nvSpPr>
        <p:spPr bwMode="auto">
          <a:xfrm>
            <a:off x="8893175" y="512763"/>
            <a:ext cx="0" cy="611187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2" name="Line 132"/>
          <p:cNvSpPr>
            <a:spLocks noChangeShapeType="1"/>
          </p:cNvSpPr>
          <p:nvPr/>
        </p:nvSpPr>
        <p:spPr bwMode="auto">
          <a:xfrm>
            <a:off x="3781425" y="1196976"/>
            <a:ext cx="51117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3" name="Line 133"/>
          <p:cNvSpPr>
            <a:spLocks noChangeShapeType="1"/>
          </p:cNvSpPr>
          <p:nvPr/>
        </p:nvSpPr>
        <p:spPr bwMode="auto">
          <a:xfrm>
            <a:off x="4973638" y="512763"/>
            <a:ext cx="0" cy="611187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4" name="Line 134"/>
          <p:cNvSpPr>
            <a:spLocks noChangeShapeType="1"/>
          </p:cNvSpPr>
          <p:nvPr/>
        </p:nvSpPr>
        <p:spPr bwMode="auto">
          <a:xfrm>
            <a:off x="5654675" y="877888"/>
            <a:ext cx="0" cy="57467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5" name="Line 135"/>
          <p:cNvSpPr>
            <a:spLocks noChangeShapeType="1"/>
          </p:cNvSpPr>
          <p:nvPr/>
        </p:nvSpPr>
        <p:spPr bwMode="auto">
          <a:xfrm>
            <a:off x="4973638" y="877888"/>
            <a:ext cx="272732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6" name="Line 136"/>
          <p:cNvSpPr>
            <a:spLocks noChangeShapeType="1"/>
          </p:cNvSpPr>
          <p:nvPr/>
        </p:nvSpPr>
        <p:spPr bwMode="auto">
          <a:xfrm>
            <a:off x="7700963" y="512763"/>
            <a:ext cx="0" cy="611187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7" name="Line 137"/>
          <p:cNvSpPr>
            <a:spLocks noChangeShapeType="1"/>
          </p:cNvSpPr>
          <p:nvPr/>
        </p:nvSpPr>
        <p:spPr bwMode="auto">
          <a:xfrm>
            <a:off x="6337300" y="877888"/>
            <a:ext cx="0" cy="57467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8" name="Line 138"/>
          <p:cNvSpPr>
            <a:spLocks noChangeShapeType="1"/>
          </p:cNvSpPr>
          <p:nvPr/>
        </p:nvSpPr>
        <p:spPr bwMode="auto">
          <a:xfrm>
            <a:off x="7059613" y="877888"/>
            <a:ext cx="0" cy="57467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89" name="Line 139"/>
          <p:cNvSpPr>
            <a:spLocks noChangeShapeType="1"/>
          </p:cNvSpPr>
          <p:nvPr/>
        </p:nvSpPr>
        <p:spPr bwMode="auto">
          <a:xfrm>
            <a:off x="3781425" y="1516063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0" name="Line 140"/>
          <p:cNvSpPr>
            <a:spLocks noChangeShapeType="1"/>
          </p:cNvSpPr>
          <p:nvPr/>
        </p:nvSpPr>
        <p:spPr bwMode="auto">
          <a:xfrm>
            <a:off x="3781425" y="1835151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1" name="Line 141"/>
          <p:cNvSpPr>
            <a:spLocks noChangeShapeType="1"/>
          </p:cNvSpPr>
          <p:nvPr/>
        </p:nvSpPr>
        <p:spPr bwMode="auto">
          <a:xfrm>
            <a:off x="3781425" y="2154238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2" name="Line 142"/>
          <p:cNvSpPr>
            <a:spLocks noChangeShapeType="1"/>
          </p:cNvSpPr>
          <p:nvPr/>
        </p:nvSpPr>
        <p:spPr bwMode="auto">
          <a:xfrm>
            <a:off x="3781425" y="2473326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3" name="Line 143"/>
          <p:cNvSpPr>
            <a:spLocks noChangeShapeType="1"/>
          </p:cNvSpPr>
          <p:nvPr/>
        </p:nvSpPr>
        <p:spPr bwMode="auto">
          <a:xfrm>
            <a:off x="3781425" y="2792413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4" name="Line 144"/>
          <p:cNvSpPr>
            <a:spLocks noChangeShapeType="1"/>
          </p:cNvSpPr>
          <p:nvPr/>
        </p:nvSpPr>
        <p:spPr bwMode="auto">
          <a:xfrm>
            <a:off x="3781425" y="3114676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5" name="Line 145"/>
          <p:cNvSpPr>
            <a:spLocks noChangeShapeType="1"/>
          </p:cNvSpPr>
          <p:nvPr/>
        </p:nvSpPr>
        <p:spPr bwMode="auto">
          <a:xfrm>
            <a:off x="3781425" y="3433763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6" name="Line 146"/>
          <p:cNvSpPr>
            <a:spLocks noChangeShapeType="1"/>
          </p:cNvSpPr>
          <p:nvPr/>
        </p:nvSpPr>
        <p:spPr bwMode="auto">
          <a:xfrm>
            <a:off x="3781425" y="3752851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7" name="Line 147"/>
          <p:cNvSpPr>
            <a:spLocks noChangeShapeType="1"/>
          </p:cNvSpPr>
          <p:nvPr/>
        </p:nvSpPr>
        <p:spPr bwMode="auto">
          <a:xfrm>
            <a:off x="3781425" y="4071938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8" name="Line 148"/>
          <p:cNvSpPr>
            <a:spLocks noChangeShapeType="1"/>
          </p:cNvSpPr>
          <p:nvPr/>
        </p:nvSpPr>
        <p:spPr bwMode="auto">
          <a:xfrm>
            <a:off x="3781425" y="4391026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99" name="Line 149"/>
          <p:cNvSpPr>
            <a:spLocks noChangeShapeType="1"/>
          </p:cNvSpPr>
          <p:nvPr/>
        </p:nvSpPr>
        <p:spPr bwMode="auto">
          <a:xfrm>
            <a:off x="3781425" y="4710113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0" name="Line 150"/>
          <p:cNvSpPr>
            <a:spLocks noChangeShapeType="1"/>
          </p:cNvSpPr>
          <p:nvPr/>
        </p:nvSpPr>
        <p:spPr bwMode="auto">
          <a:xfrm>
            <a:off x="3781425" y="5029201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1" name="Line 151"/>
          <p:cNvSpPr>
            <a:spLocks noChangeShapeType="1"/>
          </p:cNvSpPr>
          <p:nvPr/>
        </p:nvSpPr>
        <p:spPr bwMode="auto">
          <a:xfrm>
            <a:off x="3781425" y="5348288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2" name="Line 152"/>
          <p:cNvSpPr>
            <a:spLocks noChangeShapeType="1"/>
          </p:cNvSpPr>
          <p:nvPr/>
        </p:nvSpPr>
        <p:spPr bwMode="auto">
          <a:xfrm>
            <a:off x="3781425" y="5667376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3" name="Line 153"/>
          <p:cNvSpPr>
            <a:spLocks noChangeShapeType="1"/>
          </p:cNvSpPr>
          <p:nvPr/>
        </p:nvSpPr>
        <p:spPr bwMode="auto">
          <a:xfrm>
            <a:off x="3781425" y="5986463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4" name="Line 154"/>
          <p:cNvSpPr>
            <a:spLocks noChangeShapeType="1"/>
          </p:cNvSpPr>
          <p:nvPr/>
        </p:nvSpPr>
        <p:spPr bwMode="auto">
          <a:xfrm>
            <a:off x="3781425" y="6305551"/>
            <a:ext cx="5111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5" name="AutoShape 156"/>
          <p:cNvSpPr>
            <a:spLocks noChangeArrowheads="1"/>
          </p:cNvSpPr>
          <p:nvPr/>
        </p:nvSpPr>
        <p:spPr bwMode="auto">
          <a:xfrm>
            <a:off x="6589713" y="1484313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6" name="AutoShape 157"/>
          <p:cNvSpPr>
            <a:spLocks noChangeArrowheads="1"/>
          </p:cNvSpPr>
          <p:nvPr/>
        </p:nvSpPr>
        <p:spPr bwMode="auto">
          <a:xfrm>
            <a:off x="6589713" y="2751138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7" name="AutoShape 158"/>
          <p:cNvSpPr>
            <a:spLocks noChangeArrowheads="1"/>
          </p:cNvSpPr>
          <p:nvPr/>
        </p:nvSpPr>
        <p:spPr bwMode="auto">
          <a:xfrm>
            <a:off x="6589713" y="3984626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8" name="AutoShape 159"/>
          <p:cNvSpPr>
            <a:spLocks noChangeArrowheads="1"/>
          </p:cNvSpPr>
          <p:nvPr/>
        </p:nvSpPr>
        <p:spPr bwMode="auto">
          <a:xfrm>
            <a:off x="6589713" y="4668838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09" name="AutoShape 160"/>
          <p:cNvSpPr>
            <a:spLocks noChangeArrowheads="1"/>
          </p:cNvSpPr>
          <p:nvPr/>
        </p:nvSpPr>
        <p:spPr bwMode="auto">
          <a:xfrm>
            <a:off x="6589713" y="5319713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10" name="AutoShape 161"/>
          <p:cNvSpPr>
            <a:spLocks noChangeArrowheads="1"/>
          </p:cNvSpPr>
          <p:nvPr/>
        </p:nvSpPr>
        <p:spPr bwMode="auto">
          <a:xfrm>
            <a:off x="6589713" y="2135188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11" name="AutoShape 162"/>
          <p:cNvSpPr>
            <a:spLocks noChangeArrowheads="1"/>
          </p:cNvSpPr>
          <p:nvPr/>
        </p:nvSpPr>
        <p:spPr bwMode="auto">
          <a:xfrm>
            <a:off x="6589713" y="3367088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13" name="AutoShape 164"/>
          <p:cNvSpPr>
            <a:spLocks noChangeArrowheads="1"/>
          </p:cNvSpPr>
          <p:nvPr/>
        </p:nvSpPr>
        <p:spPr bwMode="auto">
          <a:xfrm>
            <a:off x="6589713" y="5978526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14" name="AutoShape 171"/>
          <p:cNvSpPr>
            <a:spLocks noChangeArrowheads="1"/>
          </p:cNvSpPr>
          <p:nvPr/>
        </p:nvSpPr>
        <p:spPr bwMode="auto">
          <a:xfrm>
            <a:off x="6516688" y="2205038"/>
            <a:ext cx="1042988" cy="26828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15" name="AutoShape 172"/>
          <p:cNvSpPr>
            <a:spLocks noChangeArrowheads="1"/>
          </p:cNvSpPr>
          <p:nvPr/>
        </p:nvSpPr>
        <p:spPr bwMode="auto">
          <a:xfrm>
            <a:off x="6516688" y="3440113"/>
            <a:ext cx="1042988" cy="26828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16" name="AutoShape 173"/>
          <p:cNvSpPr>
            <a:spLocks noChangeArrowheads="1"/>
          </p:cNvSpPr>
          <p:nvPr/>
        </p:nvSpPr>
        <p:spPr bwMode="auto">
          <a:xfrm>
            <a:off x="6516688" y="4673601"/>
            <a:ext cx="1042988" cy="26828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17" name="AutoShape 176"/>
          <p:cNvSpPr>
            <a:spLocks noChangeArrowheads="1"/>
          </p:cNvSpPr>
          <p:nvPr/>
        </p:nvSpPr>
        <p:spPr bwMode="auto">
          <a:xfrm>
            <a:off x="6444260" y="5962651"/>
            <a:ext cx="1042988" cy="27463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18" name="AutoShape 177"/>
          <p:cNvSpPr>
            <a:spLocks noChangeArrowheads="1"/>
          </p:cNvSpPr>
          <p:nvPr/>
        </p:nvSpPr>
        <p:spPr bwMode="auto">
          <a:xfrm>
            <a:off x="5796169" y="3467100"/>
            <a:ext cx="1900398" cy="26193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19" name="AutoShape 178"/>
          <p:cNvSpPr>
            <a:spLocks noChangeArrowheads="1"/>
          </p:cNvSpPr>
          <p:nvPr/>
        </p:nvSpPr>
        <p:spPr bwMode="auto">
          <a:xfrm>
            <a:off x="5724160" y="5962651"/>
            <a:ext cx="1981200" cy="27463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20" name="AutoShape 180"/>
          <p:cNvSpPr>
            <a:spLocks noChangeArrowheads="1"/>
          </p:cNvSpPr>
          <p:nvPr/>
        </p:nvSpPr>
        <p:spPr bwMode="auto">
          <a:xfrm>
            <a:off x="5148263" y="3394076"/>
            <a:ext cx="323850" cy="5905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21" name="AutoShape 181"/>
          <p:cNvSpPr>
            <a:spLocks noChangeArrowheads="1"/>
          </p:cNvSpPr>
          <p:nvPr/>
        </p:nvSpPr>
        <p:spPr bwMode="auto">
          <a:xfrm>
            <a:off x="5148263" y="6007101"/>
            <a:ext cx="323850" cy="5905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22" name="AutoShape 186"/>
          <p:cNvSpPr>
            <a:spLocks noChangeArrowheads="1"/>
          </p:cNvSpPr>
          <p:nvPr/>
        </p:nvSpPr>
        <p:spPr bwMode="auto">
          <a:xfrm>
            <a:off x="5868988" y="2133601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23" name="AutoShape 187"/>
          <p:cNvSpPr>
            <a:spLocks noChangeArrowheads="1"/>
          </p:cNvSpPr>
          <p:nvPr/>
        </p:nvSpPr>
        <p:spPr bwMode="auto">
          <a:xfrm>
            <a:off x="5905500" y="4703763"/>
            <a:ext cx="323850" cy="5842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24" name="AutoShape 188"/>
          <p:cNvSpPr>
            <a:spLocks noChangeArrowheads="1"/>
          </p:cNvSpPr>
          <p:nvPr/>
        </p:nvSpPr>
        <p:spPr bwMode="auto">
          <a:xfrm>
            <a:off x="5905500" y="6015038"/>
            <a:ext cx="323850" cy="582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25" name="AutoShape 189"/>
          <p:cNvSpPr>
            <a:spLocks noChangeArrowheads="1"/>
          </p:cNvSpPr>
          <p:nvPr/>
        </p:nvSpPr>
        <p:spPr bwMode="auto">
          <a:xfrm>
            <a:off x="5868988" y="3429001"/>
            <a:ext cx="323850" cy="5842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7" name="Rectangle 190"/>
          <p:cNvSpPr>
            <a:spLocks noChangeArrowheads="1"/>
          </p:cNvSpPr>
          <p:nvPr/>
        </p:nvSpPr>
        <p:spPr bwMode="auto">
          <a:xfrm>
            <a:off x="214282" y="142852"/>
            <a:ext cx="4067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设计二进制同步加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计数器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6182" y="59272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/>
              <a:t>直接分析状态表，采用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触发器实现</a:t>
            </a:r>
            <a:endParaRPr lang="zh-CN" altLang="en-US" sz="1800" dirty="0"/>
          </a:p>
        </p:txBody>
      </p:sp>
      <p:sp>
        <p:nvSpPr>
          <p:cNvPr id="174" name="矩形 30"/>
          <p:cNvSpPr>
            <a:spLocks noChangeArrowheads="1"/>
          </p:cNvSpPr>
          <p:nvPr/>
        </p:nvSpPr>
        <p:spPr bwMode="auto">
          <a:xfrm>
            <a:off x="35370" y="5306985"/>
            <a:ext cx="3571875" cy="714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" name="Rectangle 10"/>
          <p:cNvSpPr>
            <a:spLocks noChangeArrowheads="1"/>
          </p:cNvSpPr>
          <p:nvPr/>
        </p:nvSpPr>
        <p:spPr bwMode="auto">
          <a:xfrm>
            <a:off x="333368" y="4429132"/>
            <a:ext cx="3167062" cy="495300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30800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触发器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特性方程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17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2742221"/>
              </p:ext>
            </p:extLst>
          </p:nvPr>
        </p:nvGraphicFramePr>
        <p:xfrm>
          <a:off x="428596" y="5429264"/>
          <a:ext cx="2987675" cy="709613"/>
        </p:xfrm>
        <a:graphic>
          <a:graphicData uri="http://schemas.openxmlformats.org/presentationml/2006/ole">
            <p:oleObj spid="_x0000_s686082" name="公式" r:id="rId4" imgW="1129810" imgH="266584" progId="Equation.3">
              <p:embed/>
            </p:oleObj>
          </a:graphicData>
        </a:graphic>
      </p:graphicFrame>
      <p:sp>
        <p:nvSpPr>
          <p:cNvPr id="177" name="AutoShape 156"/>
          <p:cNvSpPr>
            <a:spLocks noChangeArrowheads="1"/>
          </p:cNvSpPr>
          <p:nvPr/>
        </p:nvSpPr>
        <p:spPr bwMode="auto">
          <a:xfrm>
            <a:off x="7167565" y="2128118"/>
            <a:ext cx="312737" cy="3683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" name="AutoShape 156"/>
          <p:cNvSpPr>
            <a:spLocks noChangeArrowheads="1"/>
          </p:cNvSpPr>
          <p:nvPr/>
        </p:nvSpPr>
        <p:spPr bwMode="auto">
          <a:xfrm>
            <a:off x="7200900" y="2769394"/>
            <a:ext cx="312737" cy="3683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" name="AutoShape 156"/>
          <p:cNvSpPr>
            <a:spLocks noChangeArrowheads="1"/>
          </p:cNvSpPr>
          <p:nvPr/>
        </p:nvSpPr>
        <p:spPr bwMode="auto">
          <a:xfrm>
            <a:off x="7210136" y="3414210"/>
            <a:ext cx="312737" cy="3683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" name="AutoShape 156"/>
          <p:cNvSpPr>
            <a:spLocks noChangeArrowheads="1"/>
          </p:cNvSpPr>
          <p:nvPr/>
        </p:nvSpPr>
        <p:spPr bwMode="auto">
          <a:xfrm>
            <a:off x="7225652" y="4051300"/>
            <a:ext cx="327674" cy="3270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" name="AutoShape 156"/>
          <p:cNvSpPr>
            <a:spLocks noChangeArrowheads="1"/>
          </p:cNvSpPr>
          <p:nvPr/>
        </p:nvSpPr>
        <p:spPr bwMode="auto">
          <a:xfrm>
            <a:off x="7210464" y="4674034"/>
            <a:ext cx="327674" cy="3270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AutoShape 156"/>
          <p:cNvSpPr>
            <a:spLocks noChangeArrowheads="1"/>
          </p:cNvSpPr>
          <p:nvPr/>
        </p:nvSpPr>
        <p:spPr bwMode="auto">
          <a:xfrm>
            <a:off x="7223921" y="5326064"/>
            <a:ext cx="327674" cy="3270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AutoShape 156"/>
          <p:cNvSpPr>
            <a:spLocks noChangeArrowheads="1"/>
          </p:cNvSpPr>
          <p:nvPr/>
        </p:nvSpPr>
        <p:spPr bwMode="auto">
          <a:xfrm>
            <a:off x="7223921" y="5951469"/>
            <a:ext cx="327674" cy="3270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AutoShape 156"/>
          <p:cNvSpPr>
            <a:spLocks noChangeArrowheads="1"/>
          </p:cNvSpPr>
          <p:nvPr/>
        </p:nvSpPr>
        <p:spPr bwMode="auto">
          <a:xfrm>
            <a:off x="7200900" y="1531365"/>
            <a:ext cx="312737" cy="3683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432822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9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45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45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5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5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45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45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45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45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9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9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45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45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45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45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45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45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45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45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9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39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309" grpId="0" animBg="1"/>
      <p:bldP spid="390310" grpId="0" animBg="1"/>
      <p:bldP spid="390311" grpId="0" animBg="1"/>
      <p:bldP spid="390312" grpId="0" animBg="1"/>
      <p:bldP spid="390313" grpId="0" animBg="1"/>
      <p:bldP spid="390318" grpId="0" animBg="1"/>
      <p:bldP spid="390326" grpId="0" animBg="1"/>
      <p:bldP spid="390327" grpId="0" animBg="1"/>
      <p:bldP spid="45205" grpId="0" animBg="1"/>
      <p:bldP spid="45205" grpId="1" animBg="1"/>
      <p:bldP spid="45206" grpId="0" animBg="1"/>
      <p:bldP spid="45206" grpId="1" animBg="1"/>
      <p:bldP spid="45207" grpId="0" animBg="1"/>
      <p:bldP spid="45207" grpId="1" animBg="1"/>
      <p:bldP spid="45208" grpId="0" animBg="1"/>
      <p:bldP spid="45208" grpId="1" animBg="1"/>
      <p:bldP spid="45209" grpId="0" animBg="1"/>
      <p:bldP spid="45209" grpId="1" animBg="1"/>
      <p:bldP spid="45210" grpId="0" animBg="1"/>
      <p:bldP spid="45210" grpId="1" animBg="1"/>
      <p:bldP spid="45211" grpId="0" animBg="1"/>
      <p:bldP spid="45211" grpId="1" animBg="1"/>
      <p:bldP spid="45213" grpId="0" animBg="1"/>
      <p:bldP spid="45213" grpId="1" animBg="1"/>
      <p:bldP spid="45214" grpId="0" animBg="1"/>
      <p:bldP spid="45214" grpId="1" animBg="1"/>
      <p:bldP spid="45215" grpId="0" animBg="1"/>
      <p:bldP spid="45215" grpId="1" animBg="1"/>
      <p:bldP spid="45216" grpId="0" animBg="1"/>
      <p:bldP spid="45216" grpId="1" animBg="1"/>
      <p:bldP spid="45217" grpId="0" animBg="1"/>
      <p:bldP spid="45217" grpId="1" animBg="1"/>
      <p:bldP spid="45218" grpId="0" animBg="1"/>
      <p:bldP spid="45219" grpId="0" animBg="1"/>
      <p:bldP spid="45220" grpId="0" animBg="1"/>
      <p:bldP spid="45221" grpId="0" animBg="1"/>
      <p:bldP spid="45222" grpId="0" animBg="1"/>
      <p:bldP spid="45222" grpId="1" animBg="1"/>
      <p:bldP spid="45223" grpId="0" animBg="1"/>
      <p:bldP spid="45223" grpId="1" animBg="1"/>
      <p:bldP spid="45224" grpId="0" animBg="1"/>
      <p:bldP spid="45224" grpId="1" animBg="1"/>
      <p:bldP spid="45225" grpId="0" animBg="1"/>
      <p:bldP spid="45225" grpId="1" animBg="1"/>
      <p:bldP spid="174" grpId="0" animBg="1"/>
      <p:bldP spid="175" grpId="0" animBg="1"/>
      <p:bldP spid="175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2" name="矩形 30"/>
          <p:cNvSpPr>
            <a:spLocks noChangeArrowheads="1"/>
          </p:cNvSpPr>
          <p:nvPr/>
        </p:nvSpPr>
        <p:spPr bwMode="auto">
          <a:xfrm>
            <a:off x="7414070" y="3934267"/>
            <a:ext cx="1104900" cy="1584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21" name="矩形 30"/>
          <p:cNvSpPr>
            <a:spLocks noChangeArrowheads="1"/>
          </p:cNvSpPr>
          <p:nvPr/>
        </p:nvSpPr>
        <p:spPr bwMode="auto">
          <a:xfrm>
            <a:off x="5332857" y="3861242"/>
            <a:ext cx="1025525" cy="1657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20" name="矩形 30"/>
          <p:cNvSpPr>
            <a:spLocks noChangeArrowheads="1"/>
          </p:cNvSpPr>
          <p:nvPr/>
        </p:nvSpPr>
        <p:spPr bwMode="auto">
          <a:xfrm>
            <a:off x="3231007" y="3934267"/>
            <a:ext cx="1181100" cy="1584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18" name="矩形 30"/>
          <p:cNvSpPr>
            <a:spLocks noChangeArrowheads="1"/>
          </p:cNvSpPr>
          <p:nvPr/>
        </p:nvSpPr>
        <p:spPr bwMode="auto">
          <a:xfrm>
            <a:off x="597345" y="3789805"/>
            <a:ext cx="1655762" cy="1800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8" name="矩形 30"/>
          <p:cNvSpPr>
            <a:spLocks noChangeArrowheads="1"/>
          </p:cNvSpPr>
          <p:nvPr/>
        </p:nvSpPr>
        <p:spPr bwMode="auto">
          <a:xfrm>
            <a:off x="6658962" y="111919"/>
            <a:ext cx="1657350" cy="865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9" name="矩形 30"/>
          <p:cNvSpPr>
            <a:spLocks noChangeArrowheads="1"/>
          </p:cNvSpPr>
          <p:nvPr/>
        </p:nvSpPr>
        <p:spPr bwMode="auto">
          <a:xfrm>
            <a:off x="6661017" y="1269870"/>
            <a:ext cx="2087563" cy="19431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0" name="Rectangle 7"/>
          <p:cNvSpPr>
            <a:spLocks noChangeArrowheads="1"/>
          </p:cNvSpPr>
          <p:nvPr/>
        </p:nvSpPr>
        <p:spPr bwMode="auto">
          <a:xfrm>
            <a:off x="285720" y="142852"/>
            <a:ext cx="7308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(a) 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位二进制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同步加计数器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逻辑图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触发器构成</a:t>
            </a:r>
          </a:p>
        </p:txBody>
      </p:sp>
      <p:graphicFrame>
        <p:nvGraphicFramePr>
          <p:cNvPr id="394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5737386"/>
              </p:ext>
            </p:extLst>
          </p:nvPr>
        </p:nvGraphicFramePr>
        <p:xfrm>
          <a:off x="6805480" y="1207957"/>
          <a:ext cx="1819275" cy="1970088"/>
        </p:xfrm>
        <a:graphic>
          <a:graphicData uri="http://schemas.openxmlformats.org/presentationml/2006/ole">
            <p:oleObj spid="_x0000_s687106" name="Equation" r:id="rId3" imgW="863225" imgH="939392" progId="Equation.DSMT4">
              <p:embed/>
            </p:oleObj>
          </a:graphicData>
        </a:graphic>
      </p:graphicFrame>
      <p:graphicFrame>
        <p:nvGraphicFramePr>
          <p:cNvPr id="394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8839488"/>
              </p:ext>
            </p:extLst>
          </p:nvPr>
        </p:nvGraphicFramePr>
        <p:xfrm>
          <a:off x="263525" y="3373438"/>
          <a:ext cx="8812213" cy="3275012"/>
        </p:xfrm>
        <a:graphic>
          <a:graphicData uri="http://schemas.openxmlformats.org/presentationml/2006/ole">
            <p:oleObj spid="_x0000_s687107" name="Picture" r:id="rId4" imgW="4753080" imgH="1362240" progId="Word.Picture.8">
              <p:embed/>
            </p:oleObj>
          </a:graphicData>
        </a:graphic>
      </p:graphicFrame>
      <p:sp>
        <p:nvSpPr>
          <p:cNvPr id="12301" name="矩形 30"/>
          <p:cNvSpPr>
            <a:spLocks noChangeArrowheads="1"/>
          </p:cNvSpPr>
          <p:nvPr/>
        </p:nvSpPr>
        <p:spPr bwMode="auto">
          <a:xfrm>
            <a:off x="2928951" y="928670"/>
            <a:ext cx="3214685" cy="714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285720" y="928670"/>
            <a:ext cx="3167062" cy="495300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30800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触发器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特性方程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44753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7880427"/>
              </p:ext>
            </p:extLst>
          </p:nvPr>
        </p:nvGraphicFramePr>
        <p:xfrm>
          <a:off x="3143240" y="928670"/>
          <a:ext cx="2987675" cy="709613"/>
        </p:xfrm>
        <a:graphic>
          <a:graphicData uri="http://schemas.openxmlformats.org/presentationml/2006/ole">
            <p:oleObj spid="_x0000_s687108" name="公式" r:id="rId5" imgW="1129810" imgH="266584" progId="Equation.3">
              <p:embed/>
            </p:oleObj>
          </a:graphicData>
        </a:graphic>
      </p:graphicFrame>
      <p:graphicFrame>
        <p:nvGraphicFramePr>
          <p:cNvPr id="3181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0081215"/>
              </p:ext>
            </p:extLst>
          </p:nvPr>
        </p:nvGraphicFramePr>
        <p:xfrm>
          <a:off x="394847" y="1996627"/>
          <a:ext cx="2881313" cy="1216343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xmlns="" val="397608714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xmlns="" val="38717197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37308243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n+1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9072155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59785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9663729"/>
                  </a:ext>
                </a:extLst>
              </a:tr>
            </a:tbl>
          </a:graphicData>
        </a:graphic>
      </p:graphicFrame>
      <p:graphicFrame>
        <p:nvGraphicFramePr>
          <p:cNvPr id="1229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3442949"/>
              </p:ext>
            </p:extLst>
          </p:nvPr>
        </p:nvGraphicFramePr>
        <p:xfrm>
          <a:off x="7019325" y="543719"/>
          <a:ext cx="1054100" cy="355600"/>
        </p:xfrm>
        <a:graphic>
          <a:graphicData uri="http://schemas.openxmlformats.org/presentationml/2006/ole">
            <p:oleObj spid="_x0000_s687109" name="Equation" r:id="rId6" imgW="622030" imgH="241195" progId="Equation.DSMT4">
              <p:embed/>
            </p:oleObj>
          </a:graphicData>
        </a:graphic>
      </p:graphicFrame>
      <p:sp>
        <p:nvSpPr>
          <p:cNvPr id="12321" name="Rectangle 71"/>
          <p:cNvSpPr>
            <a:spLocks noChangeArrowheads="1"/>
          </p:cNvSpPr>
          <p:nvPr/>
        </p:nvSpPr>
        <p:spPr bwMode="auto">
          <a:xfrm>
            <a:off x="7092350" y="111919"/>
            <a:ext cx="973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T=1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时：</a:t>
            </a:r>
          </a:p>
        </p:txBody>
      </p:sp>
      <p:sp>
        <p:nvSpPr>
          <p:cNvPr id="12322" name="Line 73"/>
          <p:cNvSpPr>
            <a:spLocks noChangeShapeType="1"/>
          </p:cNvSpPr>
          <p:nvPr/>
        </p:nvSpPr>
        <p:spPr bwMode="auto">
          <a:xfrm>
            <a:off x="7740050" y="543719"/>
            <a:ext cx="287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9554" y="1871036"/>
            <a:ext cx="2650084" cy="1200329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从真值表可以看出，</a:t>
            </a:r>
            <a:endParaRPr lang="en-US" altLang="zh-CN" sz="1800" dirty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只能在状态变化处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T=1,</a:t>
            </a:r>
          </a:p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其他位置处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T=0</a:t>
            </a: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。上页</a:t>
            </a:r>
            <a:endParaRPr lang="en-US" altLang="zh-CN" sz="1800" dirty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的取值就满足要求。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1757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22" grpId="0" animBg="1"/>
      <p:bldP spid="31821" grpId="0" animBg="1"/>
      <p:bldP spid="31820" grpId="0" animBg="1"/>
      <p:bldP spid="31818" grpId="0" animBg="1"/>
      <p:bldP spid="12298" grpId="0" animBg="1"/>
      <p:bldP spid="12299" grpId="0" animBg="1"/>
      <p:bldP spid="447498" grpId="0" animBg="1"/>
      <p:bldP spid="12321" grpId="0"/>
      <p:bldP spid="12322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9422781"/>
              </p:ext>
            </p:extLst>
          </p:nvPr>
        </p:nvGraphicFramePr>
        <p:xfrm>
          <a:off x="683459" y="1171221"/>
          <a:ext cx="7615237" cy="3711575"/>
        </p:xfrm>
        <a:graphic>
          <a:graphicData uri="http://schemas.openxmlformats.org/presentationml/2006/ole">
            <p:oleObj spid="_x0000_s688130" name="Picture" r:id="rId3" imgW="4200480" imgH="2518560" progId="Word.Picture.8">
              <p:embed/>
            </p:oleObj>
          </a:graphicData>
        </a:graphic>
      </p:graphicFrame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00166" y="142852"/>
            <a:ext cx="4378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位二进制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同步加计数器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时序图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504383" y="5792434"/>
            <a:ext cx="906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3087761"/>
              </p:ext>
            </p:extLst>
          </p:nvPr>
        </p:nvGraphicFramePr>
        <p:xfrm>
          <a:off x="791720" y="4957409"/>
          <a:ext cx="1512888" cy="725487"/>
        </p:xfrm>
        <a:graphic>
          <a:graphicData uri="http://schemas.openxmlformats.org/presentationml/2006/ole">
            <p:oleObj spid="_x0000_s688131" name="Equation" r:id="rId4" imgW="748975" imgH="393529" progId="Equation.DSMT4">
              <p:embed/>
            </p:oleObj>
          </a:graphicData>
        </a:graphic>
      </p:graphicFrame>
      <p:graphicFrame>
        <p:nvGraphicFramePr>
          <p:cNvPr id="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6410710"/>
              </p:ext>
            </p:extLst>
          </p:nvPr>
        </p:nvGraphicFramePr>
        <p:xfrm>
          <a:off x="2772920" y="4932009"/>
          <a:ext cx="1584325" cy="709612"/>
        </p:xfrm>
        <a:graphic>
          <a:graphicData uri="http://schemas.openxmlformats.org/presentationml/2006/ole">
            <p:oleObj spid="_x0000_s688132" name="Equation" r:id="rId5" imgW="736280" imgH="393529" progId="Equation.DSMT4">
              <p:embed/>
            </p:oleObj>
          </a:graphicData>
        </a:graphic>
      </p:graphicFrame>
      <p:graphicFrame>
        <p:nvGraphicFramePr>
          <p:cNvPr id="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7494600"/>
              </p:ext>
            </p:extLst>
          </p:nvPr>
        </p:nvGraphicFramePr>
        <p:xfrm>
          <a:off x="4716020" y="4920896"/>
          <a:ext cx="1701800" cy="715963"/>
        </p:xfrm>
        <a:graphic>
          <a:graphicData uri="http://schemas.openxmlformats.org/presentationml/2006/ole">
            <p:oleObj spid="_x0000_s688133" name="Equation" r:id="rId6" imgW="748975" imgH="393529" progId="Equation.DSMT4">
              <p:embed/>
            </p:oleObj>
          </a:graphicData>
        </a:graphic>
      </p:graphicFrame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1717233" y="5755921"/>
            <a:ext cx="7175500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计数器的功能：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不仅可以计数也可作为分频器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1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7188689"/>
              </p:ext>
            </p:extLst>
          </p:nvPr>
        </p:nvGraphicFramePr>
        <p:xfrm>
          <a:off x="6589270" y="4993921"/>
          <a:ext cx="1547813" cy="685800"/>
        </p:xfrm>
        <a:graphic>
          <a:graphicData uri="http://schemas.openxmlformats.org/presentationml/2006/ole">
            <p:oleObj spid="_x0000_s688134" name="公式" r:id="rId7" imgW="774364" imgH="342751" progId="Equation.3">
              <p:embed/>
            </p:oleObj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1259540" y="1556740"/>
            <a:ext cx="4576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717233" y="2351145"/>
            <a:ext cx="910497" cy="153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2654584" y="3071755"/>
            <a:ext cx="1836494" cy="182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4491078" y="3861060"/>
            <a:ext cx="359128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1213980" y="4648133"/>
            <a:ext cx="6877543" cy="72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16259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矩形 30"/>
          <p:cNvSpPr>
            <a:spLocks noChangeArrowheads="1"/>
          </p:cNvSpPr>
          <p:nvPr/>
        </p:nvSpPr>
        <p:spPr bwMode="auto">
          <a:xfrm>
            <a:off x="4140200" y="1123950"/>
            <a:ext cx="2663825" cy="11509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477860" y="142852"/>
            <a:ext cx="7308850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(b) 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位二进制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同步加计数器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逻辑图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构成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5727423"/>
              </p:ext>
            </p:extLst>
          </p:nvPr>
        </p:nvGraphicFramePr>
        <p:xfrm>
          <a:off x="214313" y="2597150"/>
          <a:ext cx="8702675" cy="3906838"/>
        </p:xfrm>
        <a:graphic>
          <a:graphicData uri="http://schemas.openxmlformats.org/presentationml/2006/ole">
            <p:oleObj spid="_x0000_s689154" name="Picture" r:id="rId3" imgW="5219640" imgH="2276640" progId="Word.Picture.8">
              <p:embed/>
            </p:oleObj>
          </a:graphicData>
        </a:graphic>
      </p:graphicFrame>
      <p:sp>
        <p:nvSpPr>
          <p:cNvPr id="444423" name="Rectangle 7">
            <a:extLst/>
          </p:cNvPr>
          <p:cNvSpPr>
            <a:spLocks noChangeArrowheads="1"/>
          </p:cNvSpPr>
          <p:nvPr/>
        </p:nvSpPr>
        <p:spPr bwMode="auto">
          <a:xfrm>
            <a:off x="804387" y="3463946"/>
            <a:ext cx="2268538" cy="2197100"/>
          </a:xfrm>
          <a:prstGeom prst="rect">
            <a:avLst/>
          </a:prstGeom>
          <a:solidFill>
            <a:schemeClr val="accent6">
              <a:lumMod val="40000"/>
              <a:lumOff val="60000"/>
              <a:alpha val="25098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4424" name="Rectangle 8"/>
          <p:cNvSpPr>
            <a:spLocks noChangeArrowheads="1"/>
          </p:cNvSpPr>
          <p:nvPr/>
        </p:nvSpPr>
        <p:spPr bwMode="auto">
          <a:xfrm>
            <a:off x="3361850" y="3463946"/>
            <a:ext cx="1655762" cy="2197100"/>
          </a:xfrm>
          <a:prstGeom prst="rect">
            <a:avLst/>
          </a:prstGeom>
          <a:solidFill>
            <a:srgbClr val="FFFF00">
              <a:alpha val="25098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44427" name="Object 11"/>
          <p:cNvGraphicFramePr>
            <a:graphicFrameLocks noChangeAspect="1"/>
          </p:cNvGraphicFramePr>
          <p:nvPr/>
        </p:nvGraphicFramePr>
        <p:xfrm>
          <a:off x="4103688" y="1214438"/>
          <a:ext cx="2592387" cy="1020762"/>
        </p:xfrm>
        <a:graphic>
          <a:graphicData uri="http://schemas.openxmlformats.org/presentationml/2006/ole">
            <p:oleObj spid="_x0000_s689155" name="图片" r:id="rId4" imgW="1458355" imgH="570662" progId="Word.Picture.8">
              <p:embed/>
            </p:oleObj>
          </a:graphicData>
        </a:graphic>
      </p:graphicFrame>
      <p:graphicFrame>
        <p:nvGraphicFramePr>
          <p:cNvPr id="444429" name="Object 13"/>
          <p:cNvGraphicFramePr>
            <a:graphicFrameLocks noChangeAspect="1"/>
          </p:cNvGraphicFramePr>
          <p:nvPr/>
        </p:nvGraphicFramePr>
        <p:xfrm>
          <a:off x="431800" y="1285875"/>
          <a:ext cx="3311525" cy="604838"/>
        </p:xfrm>
        <a:graphic>
          <a:graphicData uri="http://schemas.openxmlformats.org/presentationml/2006/ole">
            <p:oleObj spid="_x0000_s689156" name="公式" r:id="rId5" imgW="1422400" imgH="254000" progId="Equation.3">
              <p:embed/>
            </p:oleObj>
          </a:graphicData>
        </a:graphic>
      </p:graphicFrame>
      <p:graphicFrame>
        <p:nvGraphicFramePr>
          <p:cNvPr id="444432" name="Object 16"/>
          <p:cNvGraphicFramePr>
            <a:graphicFrameLocks noChangeAspect="1"/>
          </p:cNvGraphicFramePr>
          <p:nvPr/>
        </p:nvGraphicFramePr>
        <p:xfrm>
          <a:off x="7324725" y="815970"/>
          <a:ext cx="1819275" cy="1970088"/>
        </p:xfrm>
        <a:graphic>
          <a:graphicData uri="http://schemas.openxmlformats.org/presentationml/2006/ole">
            <p:oleObj spid="_x0000_s689157" name="公式" r:id="rId6" imgW="863225" imgH="939392" progId="Equation.3">
              <p:embed/>
            </p:oleObj>
          </a:graphicData>
        </a:graphic>
      </p:graphicFrame>
      <p:sp>
        <p:nvSpPr>
          <p:cNvPr id="444433" name="Rectangle 17"/>
          <p:cNvSpPr>
            <a:spLocks noChangeArrowheads="1"/>
          </p:cNvSpPr>
          <p:nvPr/>
        </p:nvSpPr>
        <p:spPr bwMode="auto">
          <a:xfrm>
            <a:off x="5233512" y="3440134"/>
            <a:ext cx="1655763" cy="2197100"/>
          </a:xfrm>
          <a:prstGeom prst="rect">
            <a:avLst/>
          </a:prstGeom>
          <a:solidFill>
            <a:srgbClr val="6666FF">
              <a:alpha val="25098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4434" name="Rectangle 18"/>
          <p:cNvSpPr>
            <a:spLocks noChangeArrowheads="1"/>
          </p:cNvSpPr>
          <p:nvPr/>
        </p:nvSpPr>
        <p:spPr bwMode="auto">
          <a:xfrm>
            <a:off x="7176612" y="3440134"/>
            <a:ext cx="1655763" cy="2197100"/>
          </a:xfrm>
          <a:prstGeom prst="rect">
            <a:avLst/>
          </a:prstGeom>
          <a:solidFill>
            <a:srgbClr val="00B0F0">
              <a:alpha val="25098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031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444423" grpId="0" animBg="1"/>
      <p:bldP spid="444424" grpId="0" animBg="1"/>
      <p:bldP spid="444433" grpId="0" animBg="1"/>
      <p:bldP spid="4444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5363" name="矩形 30"/>
          <p:cNvSpPr>
            <a:spLocks noChangeArrowheads="1"/>
          </p:cNvSpPr>
          <p:nvPr/>
        </p:nvSpPr>
        <p:spPr bwMode="auto">
          <a:xfrm>
            <a:off x="395288" y="1123950"/>
            <a:ext cx="6625052" cy="504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36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3430078"/>
              </p:ext>
            </p:extLst>
          </p:nvPr>
        </p:nvGraphicFramePr>
        <p:xfrm>
          <a:off x="107380" y="1898650"/>
          <a:ext cx="9030270" cy="4735513"/>
        </p:xfrm>
        <a:graphic>
          <a:graphicData uri="http://schemas.openxmlformats.org/presentationml/2006/ole">
            <p:oleObj spid="_x0000_s690178" name="Picture" r:id="rId3" imgW="6261100" imgH="3251200" progId="Word.Picture.8">
              <p:embed/>
            </p:oleObj>
          </a:graphicData>
        </a:graphic>
      </p:graphicFrame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323410" y="188550"/>
            <a:ext cx="7308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(c)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在上页电路基础上添加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计数使能和并行进位引脚，如下图：</a:t>
            </a:r>
          </a:p>
        </p:txBody>
      </p:sp>
      <p:sp>
        <p:nvSpPr>
          <p:cNvPr id="445444" name="Rectangle 4">
            <a:extLst/>
          </p:cNvPr>
          <p:cNvSpPr>
            <a:spLocks noChangeArrowheads="1"/>
          </p:cNvSpPr>
          <p:nvPr/>
        </p:nvSpPr>
        <p:spPr bwMode="auto">
          <a:xfrm>
            <a:off x="501650" y="1871663"/>
            <a:ext cx="8316913" cy="1152525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5453" name="Rectangle 13"/>
          <p:cNvSpPr>
            <a:spLocks noChangeArrowheads="1"/>
          </p:cNvSpPr>
          <p:nvPr/>
        </p:nvSpPr>
        <p:spPr bwMode="auto">
          <a:xfrm>
            <a:off x="576263" y="1241425"/>
            <a:ext cx="6156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引脚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CET</a:t>
            </a:r>
            <a:r>
              <a:rPr kumimoji="1" lang="zh-CN" alt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CEP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为计数使能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并行进位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:    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TC  = Q</a:t>
            </a:r>
            <a:r>
              <a:rPr kumimoji="1" lang="en-US" altLang="zh-C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1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</a:t>
            </a:r>
            <a:r>
              <a:rPr kumimoji="1" lang="en-US" altLang="zh-CN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CET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95288" y="588903"/>
            <a:ext cx="7789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计数使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能引脚：控制停止计数（保持不变，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300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）和允许计数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07380" y="3193355"/>
            <a:ext cx="15953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当</a:t>
            </a:r>
            <a:r>
              <a:rPr kumimoji="1" lang="en-US" altLang="zh-CN" sz="2000" b="0" dirty="0" smtClean="0">
                <a:solidFill>
                  <a:srgbClr val="FF0000"/>
                </a:solidFill>
                <a:latin typeface="+mn-ea"/>
                <a:ea typeface="+mn-ea"/>
              </a:rPr>
              <a:t>CET=0</a:t>
            </a:r>
            <a:r>
              <a:rPr kumimoji="1"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或者</a:t>
            </a:r>
            <a:endParaRPr kumimoji="1" lang="en-US" altLang="zh-CN" sz="2000" b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kumimoji="1"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b="0" dirty="0" smtClean="0">
                <a:solidFill>
                  <a:srgbClr val="FF0000"/>
                </a:solidFill>
                <a:latin typeface="+mn-ea"/>
                <a:ea typeface="+mn-ea"/>
              </a:rPr>
              <a:t>CEP=0</a:t>
            </a:r>
            <a:r>
              <a:rPr kumimoji="1"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时，</a:t>
            </a:r>
            <a:endParaRPr kumimoji="1" lang="en-US" altLang="zh-CN" sz="2000" b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kumimoji="1" lang="en-US" altLang="zh-CN" sz="2000" b="0" dirty="0" smtClean="0">
                <a:solidFill>
                  <a:srgbClr val="FF0000"/>
                </a:solidFill>
                <a:latin typeface="+mn-ea"/>
                <a:ea typeface="+mn-ea"/>
              </a:rPr>
              <a:t>D = 0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300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642" y="4730343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30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30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899490" y="3906838"/>
            <a:ext cx="144020" cy="18332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899490" y="4005080"/>
            <a:ext cx="2160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971500" y="3906838"/>
            <a:ext cx="0" cy="1833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395288" y="4209018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300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4724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445444" grpId="0" animBg="1"/>
      <p:bldP spid="445453" grpId="0"/>
      <p:bldP spid="4" grpId="0"/>
      <p:bldP spid="5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矩形 30"/>
          <p:cNvSpPr>
            <a:spLocks noChangeArrowheads="1"/>
          </p:cNvSpPr>
          <p:nvPr/>
        </p:nvSpPr>
        <p:spPr bwMode="auto">
          <a:xfrm>
            <a:off x="71985" y="15200"/>
            <a:ext cx="2771775" cy="504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矩形 13"/>
          <p:cNvSpPr>
            <a:spLocks noChangeArrowheads="1"/>
          </p:cNvSpPr>
          <p:nvPr/>
        </p:nvSpPr>
        <p:spPr bwMode="auto">
          <a:xfrm>
            <a:off x="0" y="450098"/>
            <a:ext cx="9144000" cy="594836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8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3896156"/>
              </p:ext>
            </p:extLst>
          </p:nvPr>
        </p:nvGraphicFramePr>
        <p:xfrm>
          <a:off x="503238" y="521535"/>
          <a:ext cx="8245475" cy="5603875"/>
        </p:xfrm>
        <a:graphic>
          <a:graphicData uri="http://schemas.openxmlformats.org/presentationml/2006/ole">
            <p:oleObj spid="_x0000_s691202" name="图片" r:id="rId3" imgW="5102352" imgH="3806952" progId="Word.Picture.8">
              <p:embed/>
            </p:oleObj>
          </a:graphicData>
        </a:graphic>
      </p:graphicFrame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0" y="103112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214860" y="-47505"/>
            <a:ext cx="2268512" cy="59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芯片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74LVC161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24075" y="3113923"/>
            <a:ext cx="5543550" cy="792162"/>
            <a:chOff x="1451" y="2364"/>
            <a:chExt cx="3221" cy="499"/>
          </a:xfrm>
        </p:grpSpPr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1451" y="2409"/>
              <a:ext cx="522" cy="454"/>
            </a:xfrm>
            <a:prstGeom prst="rect">
              <a:avLst/>
            </a:prstGeom>
            <a:noFill/>
            <a:ln w="28575">
              <a:solidFill>
                <a:srgbClr val="CF234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2381" y="2409"/>
              <a:ext cx="544" cy="454"/>
            </a:xfrm>
            <a:prstGeom prst="rect">
              <a:avLst/>
            </a:prstGeom>
            <a:noFill/>
            <a:ln w="28575">
              <a:solidFill>
                <a:srgbClr val="CF234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3243" y="2387"/>
              <a:ext cx="522" cy="476"/>
            </a:xfrm>
            <a:prstGeom prst="rect">
              <a:avLst/>
            </a:prstGeom>
            <a:noFill/>
            <a:ln w="28575">
              <a:solidFill>
                <a:srgbClr val="CF234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4127" y="2364"/>
              <a:ext cx="545" cy="476"/>
            </a:xfrm>
            <a:prstGeom prst="rect">
              <a:avLst/>
            </a:prstGeom>
            <a:noFill/>
            <a:ln w="28575">
              <a:solidFill>
                <a:srgbClr val="CF234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96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6453051"/>
              </p:ext>
            </p:extLst>
          </p:nvPr>
        </p:nvGraphicFramePr>
        <p:xfrm>
          <a:off x="84138" y="521535"/>
          <a:ext cx="8664575" cy="5567363"/>
        </p:xfrm>
        <a:graphic>
          <a:graphicData uri="http://schemas.openxmlformats.org/presentationml/2006/ole">
            <p:oleObj spid="_x0000_s691203" name="图片" r:id="rId4" imgW="5373624" imgH="3771900" progId="Word.Picture.8">
              <p:embed/>
            </p:oleObj>
          </a:graphicData>
        </a:graphic>
      </p:graphicFrame>
      <p:graphicFrame>
        <p:nvGraphicFramePr>
          <p:cNvPr id="396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5414857"/>
              </p:ext>
            </p:extLst>
          </p:nvPr>
        </p:nvGraphicFramePr>
        <p:xfrm>
          <a:off x="503238" y="529473"/>
          <a:ext cx="8234362" cy="5608637"/>
        </p:xfrm>
        <a:graphic>
          <a:graphicData uri="http://schemas.openxmlformats.org/presentationml/2006/ole">
            <p:oleObj spid="_x0000_s691204" name="Picture" r:id="rId5" imgW="5092700" imgH="3810000" progId="Word.Picture.8">
              <p:embed/>
            </p:oleObj>
          </a:graphicData>
        </a:graphic>
      </p:graphicFrame>
      <p:sp>
        <p:nvSpPr>
          <p:cNvPr id="396295" name="AutoShape 7"/>
          <p:cNvSpPr>
            <a:spLocks noChangeArrowheads="1"/>
          </p:cNvSpPr>
          <p:nvPr/>
        </p:nvSpPr>
        <p:spPr bwMode="auto">
          <a:xfrm>
            <a:off x="4788030" y="0"/>
            <a:ext cx="2078581" cy="446129"/>
          </a:xfrm>
          <a:prstGeom prst="wedgeRoundRectCallout">
            <a:avLst>
              <a:gd name="adj1" fmla="val 58883"/>
              <a:gd name="adj2" fmla="val 693663"/>
              <a:gd name="adj3" fmla="val 16667"/>
            </a:avLst>
          </a:prstGeom>
          <a:solidFill>
            <a:srgbClr val="FFFF00">
              <a:alpha val="29019"/>
            </a:srgbClr>
          </a:solidFill>
          <a:ln w="1651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数据选择器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76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136775" y="333375"/>
            <a:ext cx="5707063" cy="557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001963" y="647700"/>
            <a:ext cx="433387" cy="5175250"/>
          </a:xfrm>
          <a:prstGeom prst="rect">
            <a:avLst/>
          </a:prstGeom>
          <a:solidFill>
            <a:srgbClr val="009900">
              <a:alpha val="2784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3397250" y="663575"/>
            <a:ext cx="476250" cy="5175250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3876675" y="657225"/>
            <a:ext cx="1987550" cy="5175250"/>
          </a:xfrm>
          <a:prstGeom prst="rect">
            <a:avLst/>
          </a:prstGeom>
          <a:solidFill>
            <a:srgbClr val="FF99CC">
              <a:alpha val="2784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5881688" y="630238"/>
            <a:ext cx="2074862" cy="5160962"/>
          </a:xfrm>
          <a:prstGeom prst="rect">
            <a:avLst/>
          </a:prstGeom>
          <a:solidFill>
            <a:srgbClr val="DDDDDD">
              <a:alpha val="63136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466725" y="333375"/>
            <a:ext cx="17414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时序图</a:t>
            </a:r>
          </a:p>
        </p:txBody>
      </p:sp>
      <p:graphicFrame>
        <p:nvGraphicFramePr>
          <p:cNvPr id="17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1020815"/>
              </p:ext>
            </p:extLst>
          </p:nvPr>
        </p:nvGraphicFramePr>
        <p:xfrm>
          <a:off x="2259013" y="112713"/>
          <a:ext cx="6684962" cy="6265862"/>
        </p:xfrm>
        <a:graphic>
          <a:graphicData uri="http://schemas.openxmlformats.org/presentationml/2006/ole">
            <p:oleObj spid="_x0000_s692226" name="Picture" r:id="rId3" imgW="4486320" imgH="4876920" progId="Word.Picture.8">
              <p:embed/>
            </p:oleObj>
          </a:graphicData>
        </a:graphic>
      </p:graphicFrame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357158" y="6143644"/>
            <a:ext cx="22860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TC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CET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3635375" y="1016000"/>
            <a:ext cx="0" cy="464502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553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animBg="1"/>
      <p:bldP spid="398342" grpId="0" animBg="1"/>
      <p:bldP spid="398343" grpId="0" animBg="1"/>
      <p:bldP spid="3983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179388" y="1268413"/>
            <a:ext cx="2411412" cy="3935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19138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191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74HC161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是集成同步四位二进制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加法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计数器，具有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异步复位、同步置数、保持和计数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功能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，内部逻辑如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右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图所示。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6083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76250"/>
            <a:ext cx="5894387" cy="5761038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3818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30"/>
          <p:cNvSpPr>
            <a:spLocks noChangeArrowheads="1"/>
          </p:cNvSpPr>
          <p:nvPr/>
        </p:nvSpPr>
        <p:spPr bwMode="auto">
          <a:xfrm>
            <a:off x="827088" y="476250"/>
            <a:ext cx="6192837" cy="504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339975" y="549275"/>
            <a:ext cx="4227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计数器芯片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74LVC161   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逻辑功能表</a:t>
            </a:r>
          </a:p>
        </p:txBody>
      </p:sp>
      <p:graphicFrame>
        <p:nvGraphicFramePr>
          <p:cNvPr id="38016" name="Group 128"/>
          <p:cNvGraphicFramePr>
            <a:graphicFrameLocks noGrp="1"/>
          </p:cNvGraphicFramePr>
          <p:nvPr/>
        </p:nvGraphicFramePr>
        <p:xfrm>
          <a:off x="300038" y="1347788"/>
          <a:ext cx="8640762" cy="4403725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xmlns="" val="316038608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xmlns="" val="754320629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670265913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xmlns="" val="3423001286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xmlns="" val="29128947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xmlns="" val="248872087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xmlns="" val="4197240551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xmlns="" val="1172015195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1532968096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xmlns="" val="1326747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61839873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xmlns="" val="19681157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38565194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3275566344"/>
                    </a:ext>
                  </a:extLst>
                </a:gridCol>
              </a:tblGrid>
              <a:tr h="396875"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  入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出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278676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清零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预置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使能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时钟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预置数据输入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计  数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进位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868137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CEP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CET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83336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525739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519172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保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持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754151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保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持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7415445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计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6793856"/>
                  </a:ext>
                </a:extLst>
              </a:tr>
            </a:tbl>
          </a:graphicData>
        </a:graphic>
      </p:graphicFrame>
      <p:sp>
        <p:nvSpPr>
          <p:cNvPr id="18543" name="Rectangle 116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4" name="Object 117"/>
          <p:cNvGraphicFramePr>
            <a:graphicFrameLocks noChangeAspect="1"/>
          </p:cNvGraphicFramePr>
          <p:nvPr/>
        </p:nvGraphicFramePr>
        <p:xfrm>
          <a:off x="1042988" y="2565400"/>
          <a:ext cx="530225" cy="368300"/>
        </p:xfrm>
        <a:graphic>
          <a:graphicData uri="http://schemas.openxmlformats.org/presentationml/2006/ole">
            <p:oleObj spid="_x0000_s693250" name="公式" r:id="rId3" imgW="393529" imgH="279279" progId="Equation.3">
              <p:embed/>
            </p:oleObj>
          </a:graphicData>
        </a:graphic>
      </p:graphicFrame>
      <p:sp>
        <p:nvSpPr>
          <p:cNvPr id="18544" name="Rectangle 118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5" name="Object 119"/>
          <p:cNvGraphicFramePr>
            <a:graphicFrameLocks noChangeAspect="1"/>
          </p:cNvGraphicFramePr>
          <p:nvPr/>
        </p:nvGraphicFramePr>
        <p:xfrm>
          <a:off x="323850" y="2565400"/>
          <a:ext cx="450850" cy="352425"/>
        </p:xfrm>
        <a:graphic>
          <a:graphicData uri="http://schemas.openxmlformats.org/presentationml/2006/ole">
            <p:oleObj spid="_x0000_s693251" name="公式" r:id="rId4" imgW="380835" imgH="291973" progId="Equation.3">
              <p:embed/>
            </p:oleObj>
          </a:graphicData>
        </a:graphic>
      </p:graphicFrame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989013" y="5854701"/>
            <a:ext cx="1825625" cy="466725"/>
            <a:chOff x="623" y="3688"/>
            <a:chExt cx="1150" cy="294"/>
          </a:xfrm>
        </p:grpSpPr>
        <p:grpSp>
          <p:nvGrpSpPr>
            <p:cNvPr id="5" name="Group 113"/>
            <p:cNvGrpSpPr>
              <a:grpSpLocks/>
            </p:cNvGrpSpPr>
            <p:nvPr/>
          </p:nvGrpSpPr>
          <p:grpSpPr bwMode="auto">
            <a:xfrm>
              <a:off x="623" y="3688"/>
              <a:ext cx="1150" cy="294"/>
              <a:chOff x="623" y="3311"/>
              <a:chExt cx="1150" cy="294"/>
            </a:xfrm>
          </p:grpSpPr>
          <p:sp>
            <p:nvSpPr>
              <p:cNvPr id="18557" name="Rectangle 114"/>
              <p:cNvSpPr>
                <a:spLocks noChangeArrowheads="1"/>
              </p:cNvSpPr>
              <p:nvPr/>
            </p:nvSpPr>
            <p:spPr bwMode="auto">
              <a:xfrm>
                <a:off x="623" y="3311"/>
                <a:ext cx="1150" cy="294"/>
              </a:xfrm>
              <a:prstGeom prst="rect">
                <a:avLst/>
              </a:prstGeom>
              <a:noFill/>
              <a:ln w="9525">
                <a:solidFill>
                  <a:srgbClr val="CF2348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F23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CR</a:t>
                </a:r>
                <a:r>
                  <a:rPr kumimoji="1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F2348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的作用？</a:t>
                </a:r>
              </a:p>
            </p:txBody>
          </p:sp>
          <p:sp>
            <p:nvSpPr>
              <p:cNvPr id="18558" name="Line 115"/>
              <p:cNvSpPr>
                <a:spLocks noChangeShapeType="1"/>
              </p:cNvSpPr>
              <p:nvPr/>
            </p:nvSpPr>
            <p:spPr bwMode="auto">
              <a:xfrm>
                <a:off x="657" y="3336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2">
                    <a:alpha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556" name="Line 127"/>
            <p:cNvSpPr>
              <a:spLocks noChangeShapeType="1"/>
            </p:cNvSpPr>
            <p:nvPr/>
          </p:nvSpPr>
          <p:spPr bwMode="auto">
            <a:xfrm>
              <a:off x="680" y="3725"/>
              <a:ext cx="204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5219700" y="5872169"/>
            <a:ext cx="2052638" cy="471488"/>
            <a:chOff x="3288" y="3699"/>
            <a:chExt cx="1293" cy="297"/>
          </a:xfrm>
        </p:grpSpPr>
        <p:grpSp>
          <p:nvGrpSpPr>
            <p:cNvPr id="8" name="Group 120"/>
            <p:cNvGrpSpPr>
              <a:grpSpLocks/>
            </p:cNvGrpSpPr>
            <p:nvPr/>
          </p:nvGrpSpPr>
          <p:grpSpPr bwMode="auto">
            <a:xfrm>
              <a:off x="3288" y="3699"/>
              <a:ext cx="1293" cy="297"/>
              <a:chOff x="3515" y="3337"/>
              <a:chExt cx="1293" cy="297"/>
            </a:xfrm>
          </p:grpSpPr>
          <p:sp>
            <p:nvSpPr>
              <p:cNvPr id="18553" name="Rectangle 121"/>
              <p:cNvSpPr>
                <a:spLocks noChangeArrowheads="1"/>
              </p:cNvSpPr>
              <p:nvPr/>
            </p:nvSpPr>
            <p:spPr bwMode="auto">
              <a:xfrm>
                <a:off x="3515" y="3340"/>
                <a:ext cx="1293" cy="294"/>
              </a:xfrm>
              <a:prstGeom prst="rect">
                <a:avLst/>
              </a:prstGeom>
              <a:noFill/>
              <a:ln w="9525">
                <a:solidFill>
                  <a:schemeClr val="hlink">
                    <a:alpha val="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F234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PE</a:t>
                </a:r>
                <a:r>
                  <a:rPr kumimoji="1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F2348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的作用？</a:t>
                </a:r>
              </a:p>
            </p:txBody>
          </p:sp>
          <p:sp>
            <p:nvSpPr>
              <p:cNvPr id="18554" name="Line 122"/>
              <p:cNvSpPr>
                <a:spLocks noChangeShapeType="1"/>
              </p:cNvSpPr>
              <p:nvPr/>
            </p:nvSpPr>
            <p:spPr bwMode="auto">
              <a:xfrm>
                <a:off x="3583" y="3337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>
                    <a:alpha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552" name="Line 128"/>
            <p:cNvSpPr>
              <a:spLocks noChangeShapeType="1"/>
            </p:cNvSpPr>
            <p:nvPr/>
          </p:nvSpPr>
          <p:spPr bwMode="auto">
            <a:xfrm>
              <a:off x="3334" y="3702"/>
              <a:ext cx="204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0" y="3556000"/>
            <a:ext cx="914400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直接连接符 172"/>
          <p:cNvCxnSpPr>
            <a:cxnSpLocks noChangeShapeType="1"/>
          </p:cNvCxnSpPr>
          <p:nvPr/>
        </p:nvCxnSpPr>
        <p:spPr bwMode="auto">
          <a:xfrm>
            <a:off x="36513" y="3994150"/>
            <a:ext cx="914400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直接连接符 173"/>
          <p:cNvCxnSpPr>
            <a:cxnSpLocks noChangeShapeType="1"/>
          </p:cNvCxnSpPr>
          <p:nvPr/>
        </p:nvCxnSpPr>
        <p:spPr bwMode="auto">
          <a:xfrm>
            <a:off x="0" y="4724400"/>
            <a:ext cx="914400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直接连接符 174"/>
          <p:cNvCxnSpPr>
            <a:cxnSpLocks noChangeShapeType="1"/>
          </p:cNvCxnSpPr>
          <p:nvPr/>
        </p:nvCxnSpPr>
        <p:spPr bwMode="auto">
          <a:xfrm>
            <a:off x="0" y="5516563"/>
            <a:ext cx="914400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矩形 3"/>
          <p:cNvSpPr/>
          <p:nvPr/>
        </p:nvSpPr>
        <p:spPr>
          <a:xfrm>
            <a:off x="2489620" y="5803150"/>
            <a:ext cx="1112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CF2348"/>
                </a:solidFill>
                <a:latin typeface="楷体_GB2312" pitchFamily="49" charset="-122"/>
                <a:ea typeface="楷体_GB2312" pitchFamily="49" charset="-122"/>
              </a:rPr>
              <a:t>清零端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804310" y="579714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CF2348"/>
                </a:solidFill>
                <a:latin typeface="楷体_GB2312" pitchFamily="49" charset="-122"/>
                <a:ea typeface="楷体_GB2312" pitchFamily="49" charset="-122"/>
              </a:rPr>
              <a:t>并行置数端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50877" y="3555550"/>
            <a:ext cx="9036620" cy="210531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834" y="4689519"/>
            <a:ext cx="9036620" cy="1086389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4062" y="3973315"/>
            <a:ext cx="9036620" cy="180021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787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6" grpId="0" animBg="1"/>
      <p:bldP spid="6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3076"/>
          <p:cNvSpPr txBox="1">
            <a:spLocks noChangeArrowheads="1"/>
          </p:cNvSpPr>
          <p:nvPr/>
        </p:nvSpPr>
        <p:spPr bwMode="auto">
          <a:xfrm>
            <a:off x="467430" y="27996"/>
            <a:ext cx="8086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19138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191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74LVC161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的功能表。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0741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3622579"/>
              </p:ext>
            </p:extLst>
          </p:nvPr>
        </p:nvGraphicFramePr>
        <p:xfrm>
          <a:off x="286195" y="547637"/>
          <a:ext cx="8170863" cy="3298827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61965931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17154846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65292175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41374262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1392623858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xmlns="" val="376731704"/>
                    </a:ext>
                  </a:extLst>
                </a:gridCol>
                <a:gridCol w="1674813">
                  <a:extLst>
                    <a:ext uri="{9D8B030D-6E8A-4147-A177-3AD203B41FA5}">
                      <a16:colId xmlns:a16="http://schemas.microsoft.com/office/drawing/2014/main" xmlns="" val="1719343761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xmlns="" val="1372850311"/>
                    </a:ext>
                  </a:extLst>
                </a:gridCol>
              </a:tblGrid>
              <a:tr h="49212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功能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7001977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CP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CR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CEP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CET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解释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5517814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异步复位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=0000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777896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↑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同步置数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1294217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=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  <a:endParaRPr kumimoji="0" lang="zh-CN" alt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2112231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2940144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↑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1427" marR="91427"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计数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计数</a:t>
                      </a:r>
                    </a:p>
                  </a:txBody>
                  <a:tcPr marL="91427" marR="91427"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B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3142765"/>
                  </a:ext>
                </a:extLst>
              </a:tr>
            </a:tbl>
          </a:graphicData>
        </a:graphic>
      </p:graphicFrame>
      <p:sp>
        <p:nvSpPr>
          <p:cNvPr id="19520" name="Line 82"/>
          <p:cNvSpPr>
            <a:spLocks noChangeShapeType="1"/>
          </p:cNvSpPr>
          <p:nvPr/>
        </p:nvSpPr>
        <p:spPr bwMode="auto">
          <a:xfrm>
            <a:off x="1222900" y="1124317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21" name="Line 83"/>
          <p:cNvSpPr>
            <a:spLocks noChangeShapeType="1"/>
          </p:cNvSpPr>
          <p:nvPr/>
        </p:nvSpPr>
        <p:spPr bwMode="auto">
          <a:xfrm>
            <a:off x="1870990" y="1124317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22" name="Rectangle 86"/>
          <p:cNvSpPr>
            <a:spLocks noChangeArrowheads="1"/>
          </p:cNvSpPr>
          <p:nvPr/>
        </p:nvSpPr>
        <p:spPr bwMode="auto">
          <a:xfrm>
            <a:off x="500034" y="4000504"/>
            <a:ext cx="6952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、反馈清零法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：利用异步置零输入端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CR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得到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进制计数器</a:t>
            </a:r>
          </a:p>
        </p:txBody>
      </p:sp>
      <p:sp>
        <p:nvSpPr>
          <p:cNvPr id="19523" name="Rectangle 87"/>
          <p:cNvSpPr>
            <a:spLocks noChangeArrowheads="1"/>
          </p:cNvSpPr>
          <p:nvPr/>
        </p:nvSpPr>
        <p:spPr bwMode="auto">
          <a:xfrm>
            <a:off x="285721" y="4714884"/>
            <a:ext cx="26432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、反馈置数法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利用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同步置数端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PE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，在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进制计数器的计数过程中，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跳过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M-N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个状态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，得到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进制计数器</a:t>
            </a:r>
          </a:p>
        </p:txBody>
      </p:sp>
      <p:graphicFrame>
        <p:nvGraphicFramePr>
          <p:cNvPr id="436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8753375"/>
              </p:ext>
            </p:extLst>
          </p:nvPr>
        </p:nvGraphicFramePr>
        <p:xfrm>
          <a:off x="2978723" y="4553012"/>
          <a:ext cx="6096119" cy="1705462"/>
        </p:xfrm>
        <a:graphic>
          <a:graphicData uri="http://schemas.openxmlformats.org/presentationml/2006/ole">
            <p:oleObj spid="_x0000_s694274" name="Picture" r:id="rId4" imgW="4000680" imgH="123120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26280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2" grpId="0"/>
      <p:bldP spid="195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357158" y="857232"/>
            <a:ext cx="8501122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、第六章习题答案已经上传到</a:t>
            </a: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群。</a:t>
            </a:r>
            <a:endParaRPr lang="en-US" altLang="zh-CN" sz="3200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、期末考试中第六章有</a:t>
            </a: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分左右的</a:t>
            </a: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考题</a:t>
            </a: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3200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、本周六和下周一是第</a:t>
            </a: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次实验时间。</a:t>
            </a:r>
            <a:endParaRPr lang="en-US" altLang="zh-CN" sz="3200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6.5.8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6.5.9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6.5.13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6.5.15</a:t>
            </a:r>
            <a:endParaRPr lang="en-US" altLang="zh-CN" sz="3200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6.5.16</a:t>
            </a:r>
            <a:endParaRPr lang="en-US" altLang="zh-CN" sz="3200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endParaRPr lang="en-US" altLang="zh-CN" sz="32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P350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3373123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 descr="信纸"/>
          <p:cNvSpPr>
            <a:spLocks noChangeArrowheads="1"/>
          </p:cNvSpPr>
          <p:nvPr/>
        </p:nvSpPr>
        <p:spPr bwMode="auto">
          <a:xfrm>
            <a:off x="3973513" y="5632450"/>
            <a:ext cx="3385863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设法跳过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9=7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个状态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>
            <a:off x="4589463" y="1954213"/>
            <a:ext cx="4165600" cy="2754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0084" name="Object 4"/>
          <p:cNvGraphicFramePr>
            <a:graphicFrameLocks noChangeAspect="1"/>
          </p:cNvGraphicFramePr>
          <p:nvPr/>
        </p:nvGraphicFramePr>
        <p:xfrm>
          <a:off x="4824413" y="2093913"/>
          <a:ext cx="3605212" cy="2317750"/>
        </p:xfrm>
        <a:graphic>
          <a:graphicData uri="http://schemas.openxmlformats.org/presentationml/2006/ole">
            <p:oleObj spid="_x0000_s695298" name="Picture" r:id="rId4" imgW="2387600" imgH="1536700" progId="Word.Picture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45013" y="2503488"/>
            <a:ext cx="584200" cy="1017587"/>
            <a:chOff x="2938" y="2071"/>
            <a:chExt cx="368" cy="641"/>
          </a:xfrm>
        </p:grpSpPr>
        <p:sp>
          <p:nvSpPr>
            <p:cNvPr id="20566" name="Text Box 6"/>
            <p:cNvSpPr txBox="1">
              <a:spLocks noChangeArrowheads="1"/>
            </p:cNvSpPr>
            <p:nvPr/>
          </p:nvSpPr>
          <p:spPr bwMode="auto">
            <a:xfrm>
              <a:off x="2938" y="2071"/>
              <a:ext cx="36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</a:p>
          </p:txBody>
        </p:sp>
        <p:sp>
          <p:nvSpPr>
            <p:cNvPr id="20567" name="Text Box 7"/>
            <p:cNvSpPr txBox="1">
              <a:spLocks noChangeArrowheads="1"/>
            </p:cNvSpPr>
            <p:nvPr/>
          </p:nvSpPr>
          <p:spPr bwMode="auto">
            <a:xfrm>
              <a:off x="2938" y="2306"/>
              <a:ext cx="36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</a:p>
          </p:txBody>
        </p:sp>
        <p:sp>
          <p:nvSpPr>
            <p:cNvPr id="20568" name="Text Box 8"/>
            <p:cNvSpPr txBox="1">
              <a:spLocks noChangeArrowheads="1"/>
            </p:cNvSpPr>
            <p:nvPr/>
          </p:nvSpPr>
          <p:spPr bwMode="auto">
            <a:xfrm>
              <a:off x="2967" y="2542"/>
              <a:ext cx="31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CP</a:t>
              </a:r>
              <a:endPara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910263" y="2151063"/>
            <a:ext cx="2519362" cy="2117725"/>
            <a:chOff x="3957" y="2018"/>
            <a:chExt cx="1587" cy="1334"/>
          </a:xfrm>
        </p:grpSpPr>
        <p:sp>
          <p:nvSpPr>
            <p:cNvPr id="20563" name="Line 19"/>
            <p:cNvSpPr>
              <a:spLocks noChangeShapeType="1"/>
            </p:cNvSpPr>
            <p:nvPr/>
          </p:nvSpPr>
          <p:spPr bwMode="auto">
            <a:xfrm flipH="1" flipV="1">
              <a:off x="3957" y="2018"/>
              <a:ext cx="2" cy="215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4" name="Line 20"/>
            <p:cNvSpPr>
              <a:spLocks noChangeShapeType="1"/>
            </p:cNvSpPr>
            <p:nvPr/>
          </p:nvSpPr>
          <p:spPr bwMode="auto">
            <a:xfrm rot="16200000" flipV="1">
              <a:off x="4750" y="1225"/>
              <a:ext cx="0" cy="1585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5" name="Line 21"/>
            <p:cNvSpPr>
              <a:spLocks noChangeShapeType="1"/>
            </p:cNvSpPr>
            <p:nvPr/>
          </p:nvSpPr>
          <p:spPr bwMode="auto">
            <a:xfrm flipV="1">
              <a:off x="5544" y="2018"/>
              <a:ext cx="0" cy="133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0102" name="Rectangle 22"/>
          <p:cNvSpPr>
            <a:spLocks noChangeArrowheads="1"/>
          </p:cNvSpPr>
          <p:nvPr/>
        </p:nvSpPr>
        <p:spPr bwMode="auto">
          <a:xfrm>
            <a:off x="2428860" y="214290"/>
            <a:ext cx="552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825" algn="l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   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74LVC161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构成九进制加计数器。</a:t>
            </a:r>
          </a:p>
        </p:txBody>
      </p:sp>
      <p:graphicFrame>
        <p:nvGraphicFramePr>
          <p:cNvPr id="39002" name="Group 90"/>
          <p:cNvGraphicFramePr>
            <a:graphicFrameLocks noGrp="1"/>
          </p:cNvGraphicFramePr>
          <p:nvPr/>
        </p:nvGraphicFramePr>
        <p:xfrm>
          <a:off x="914400" y="2057400"/>
          <a:ext cx="2593975" cy="4346575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xmlns="" val="204685474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3591948898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xmlns="" val="3331418661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xmlns="" val="2147284601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xmlns="" val="101193318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xmlns="" val="92147885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331695237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871457875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17876207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849468926"/>
                  </a:ext>
                </a:extLst>
              </a:tr>
              <a:tr h="725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217417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091948793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343080959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506557483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721173460"/>
                  </a:ext>
                </a:extLst>
              </a:tr>
            </a:tbl>
          </a:graphicData>
        </a:graphic>
      </p:graphicFrame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3451225" y="2687638"/>
            <a:ext cx="300038" cy="2260600"/>
            <a:chOff x="2020" y="1558"/>
            <a:chExt cx="189" cy="1227"/>
          </a:xfrm>
        </p:grpSpPr>
        <p:sp>
          <p:nvSpPr>
            <p:cNvPr id="20560" name="Line 84"/>
            <p:cNvSpPr>
              <a:spLocks noChangeShapeType="1"/>
            </p:cNvSpPr>
            <p:nvPr/>
          </p:nvSpPr>
          <p:spPr bwMode="auto">
            <a:xfrm>
              <a:off x="2020" y="2785"/>
              <a:ext cx="1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1" name="Line 85"/>
            <p:cNvSpPr>
              <a:spLocks noChangeShapeType="1"/>
            </p:cNvSpPr>
            <p:nvPr/>
          </p:nvSpPr>
          <p:spPr bwMode="auto">
            <a:xfrm flipH="1">
              <a:off x="2029" y="1558"/>
              <a:ext cx="1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2" name="Line 86"/>
            <p:cNvSpPr>
              <a:spLocks noChangeShapeType="1"/>
            </p:cNvSpPr>
            <p:nvPr/>
          </p:nvSpPr>
          <p:spPr bwMode="auto">
            <a:xfrm flipV="1">
              <a:off x="2192" y="1565"/>
              <a:ext cx="0" cy="122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0167" name="Rectangle 87"/>
          <p:cNvSpPr>
            <a:spLocks noChangeArrowheads="1"/>
          </p:cNvSpPr>
          <p:nvPr/>
        </p:nvSpPr>
        <p:spPr bwMode="auto">
          <a:xfrm>
            <a:off x="428596" y="1000108"/>
            <a:ext cx="825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(a)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反馈清零法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：利用异步置零输入端，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进制计数器的      计数过程中，跳过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M-N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个状态，得到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进制计数器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的方法。</a:t>
            </a:r>
          </a:p>
        </p:txBody>
      </p:sp>
      <p:sp>
        <p:nvSpPr>
          <p:cNvPr id="20547" name="Rectangle 88"/>
          <p:cNvSpPr>
            <a:spLocks noChangeArrowheads="1"/>
          </p:cNvSpPr>
          <p:nvPr/>
        </p:nvSpPr>
        <p:spPr bwMode="auto">
          <a:xfrm>
            <a:off x="395288" y="188913"/>
            <a:ext cx="1736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）应用</a:t>
            </a:r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5724525" y="2205038"/>
            <a:ext cx="2776538" cy="1446212"/>
            <a:chOff x="3561" y="1386"/>
            <a:chExt cx="1749" cy="911"/>
          </a:xfrm>
        </p:grpSpPr>
        <p:sp>
          <p:nvSpPr>
            <p:cNvPr id="20558" name="Text Box 90"/>
            <p:cNvSpPr txBox="1">
              <a:spLocks noChangeArrowheads="1"/>
            </p:cNvSpPr>
            <p:nvPr/>
          </p:nvSpPr>
          <p:spPr bwMode="auto">
            <a:xfrm>
              <a:off x="4942" y="2099"/>
              <a:ext cx="36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DDDDD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</a:p>
          </p:txBody>
        </p:sp>
        <p:sp>
          <p:nvSpPr>
            <p:cNvPr id="20559" name="Text Box 91"/>
            <p:cNvSpPr txBox="1">
              <a:spLocks noChangeArrowheads="1"/>
            </p:cNvSpPr>
            <p:nvPr/>
          </p:nvSpPr>
          <p:spPr bwMode="auto">
            <a:xfrm>
              <a:off x="3561" y="1386"/>
              <a:ext cx="36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aphicFrame>
        <p:nvGraphicFramePr>
          <p:cNvPr id="430172" name="Object 92"/>
          <p:cNvGraphicFramePr>
            <a:graphicFrameLocks noChangeAspect="1"/>
          </p:cNvGraphicFramePr>
          <p:nvPr/>
        </p:nvGraphicFramePr>
        <p:xfrm>
          <a:off x="3995738" y="4689475"/>
          <a:ext cx="2155825" cy="519113"/>
        </p:xfrm>
        <a:graphic>
          <a:graphicData uri="http://schemas.openxmlformats.org/presentationml/2006/ole">
            <p:oleObj spid="_x0000_s695299" name="公式" r:id="rId6" imgW="1521720" imgH="325440" progId="Equation.3">
              <p:embed/>
            </p:oleObj>
          </a:graphicData>
        </a:graphic>
      </p:graphicFrame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6089650" y="3671888"/>
            <a:ext cx="2339975" cy="825500"/>
            <a:chOff x="3836" y="2313"/>
            <a:chExt cx="1474" cy="520"/>
          </a:xfrm>
        </p:grpSpPr>
        <p:sp>
          <p:nvSpPr>
            <p:cNvPr id="20550" name="Line 10"/>
            <p:cNvSpPr>
              <a:spLocks noChangeShapeType="1"/>
            </p:cNvSpPr>
            <p:nvPr/>
          </p:nvSpPr>
          <p:spPr bwMode="auto">
            <a:xfrm flipV="1">
              <a:off x="3836" y="2313"/>
              <a:ext cx="0" cy="49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1" name="Line 11"/>
            <p:cNvSpPr>
              <a:spLocks noChangeShapeType="1"/>
            </p:cNvSpPr>
            <p:nvPr/>
          </p:nvSpPr>
          <p:spPr bwMode="auto">
            <a:xfrm flipV="1">
              <a:off x="4582" y="2313"/>
              <a:ext cx="0" cy="26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2" name="Line 13"/>
            <p:cNvSpPr>
              <a:spLocks noChangeShapeType="1"/>
            </p:cNvSpPr>
            <p:nvPr/>
          </p:nvSpPr>
          <p:spPr bwMode="auto">
            <a:xfrm rot="16200000" flipV="1">
              <a:off x="5196" y="2583"/>
              <a:ext cx="0" cy="22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3" name="Line 14"/>
            <p:cNvSpPr>
              <a:spLocks noChangeShapeType="1"/>
            </p:cNvSpPr>
            <p:nvPr/>
          </p:nvSpPr>
          <p:spPr bwMode="auto">
            <a:xfrm rot="16200000" flipV="1">
              <a:off x="4724" y="2440"/>
              <a:ext cx="0" cy="281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4" name="Line 15"/>
            <p:cNvSpPr>
              <a:spLocks noChangeShapeType="1"/>
            </p:cNvSpPr>
            <p:nvPr/>
          </p:nvSpPr>
          <p:spPr bwMode="auto">
            <a:xfrm rot="16200000" flipV="1">
              <a:off x="4348" y="2292"/>
              <a:ext cx="0" cy="102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4808" y="2546"/>
              <a:ext cx="408" cy="287"/>
              <a:chOff x="2767" y="3680"/>
              <a:chExt cx="362" cy="255"/>
            </a:xfrm>
          </p:grpSpPr>
          <p:sp>
            <p:nvSpPr>
              <p:cNvPr id="20556" name="Oval 94"/>
              <p:cNvSpPr>
                <a:spLocks noChangeArrowheads="1"/>
              </p:cNvSpPr>
              <p:nvPr/>
            </p:nvSpPr>
            <p:spPr bwMode="auto">
              <a:xfrm flipH="1">
                <a:off x="3068" y="3772"/>
                <a:ext cx="61" cy="6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57" name="AutoShape 95"/>
              <p:cNvSpPr>
                <a:spLocks noChangeArrowheads="1"/>
              </p:cNvSpPr>
              <p:nvPr/>
            </p:nvSpPr>
            <p:spPr bwMode="auto">
              <a:xfrm rot="10800000" flipH="1">
                <a:off x="2767" y="3680"/>
                <a:ext cx="300" cy="255"/>
              </a:xfrm>
              <a:prstGeom prst="flowChartDelay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173773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 animBg="1" autoUpdateAnimBg="0"/>
      <p:bldP spid="4301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矩形 32"/>
          <p:cNvSpPr>
            <a:spLocks noChangeArrowheads="1"/>
          </p:cNvSpPr>
          <p:nvPr/>
        </p:nvSpPr>
        <p:spPr bwMode="auto">
          <a:xfrm>
            <a:off x="2636838" y="4341813"/>
            <a:ext cx="5732462" cy="2516187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22713" y="1100138"/>
            <a:ext cx="5253037" cy="3062287"/>
            <a:chOff x="2451" y="571"/>
            <a:chExt cx="3309" cy="1929"/>
          </a:xfrm>
        </p:grpSpPr>
        <p:sp>
          <p:nvSpPr>
            <p:cNvPr id="21536" name="Rectangle 3"/>
            <p:cNvSpPr>
              <a:spLocks noChangeArrowheads="1"/>
            </p:cNvSpPr>
            <p:nvPr/>
          </p:nvSpPr>
          <p:spPr bwMode="auto">
            <a:xfrm>
              <a:off x="2451" y="571"/>
              <a:ext cx="3309" cy="19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2500" y="620"/>
            <a:ext cx="3260" cy="1830"/>
          </p:xfrm>
          <a:graphic>
            <a:graphicData uri="http://schemas.openxmlformats.org/presentationml/2006/ole">
              <p:oleObj spid="_x0000_s696322" r:id="rId3" imgW="3171444" imgH="1571244" progId="Word.Picture.8">
                <p:embed/>
              </p:oleObj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504950" y="4548188"/>
            <a:ext cx="6657975" cy="2119312"/>
            <a:chOff x="1170" y="2752"/>
            <a:chExt cx="3859" cy="1335"/>
          </a:xfrm>
        </p:grpSpPr>
        <p:sp>
          <p:nvSpPr>
            <p:cNvPr id="21535" name="Rectangle 26"/>
            <p:cNvSpPr>
              <a:spLocks noChangeArrowheads="1"/>
            </p:cNvSpPr>
            <p:nvPr/>
          </p:nvSpPr>
          <p:spPr bwMode="auto">
            <a:xfrm>
              <a:off x="1179" y="2752"/>
              <a:ext cx="3850" cy="1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07" name="Object 27"/>
            <p:cNvGraphicFramePr>
              <a:graphicFrameLocks noChangeAspect="1"/>
            </p:cNvGraphicFramePr>
            <p:nvPr/>
          </p:nvGraphicFramePr>
          <p:xfrm>
            <a:off x="1170" y="2827"/>
            <a:ext cx="3702" cy="1164"/>
          </p:xfrm>
          <a:graphic>
            <a:graphicData uri="http://schemas.openxmlformats.org/presentationml/2006/ole">
              <p:oleObj spid="_x0000_s696323" r:id="rId4" imgW="2695956" imgH="847344" progId="Word.Picture.8">
                <p:embed/>
              </p:oleObj>
            </a:graphicData>
          </a:graphic>
        </p:graphicFrame>
      </p:grpSp>
      <p:sp>
        <p:nvSpPr>
          <p:cNvPr id="21512" name="Rectangle 28"/>
          <p:cNvSpPr>
            <a:spLocks noChangeArrowheads="1"/>
          </p:cNvSpPr>
          <p:nvPr/>
        </p:nvSpPr>
        <p:spPr bwMode="auto">
          <a:xfrm>
            <a:off x="642910" y="214290"/>
            <a:ext cx="2490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工作波形</a:t>
            </a:r>
          </a:p>
        </p:txBody>
      </p:sp>
      <p:sp>
        <p:nvSpPr>
          <p:cNvPr id="431133" name="Rectangle 29"/>
          <p:cNvSpPr>
            <a:spLocks noChangeArrowheads="1"/>
          </p:cNvSpPr>
          <p:nvPr/>
        </p:nvSpPr>
        <p:spPr bwMode="auto">
          <a:xfrm>
            <a:off x="827088" y="4005263"/>
            <a:ext cx="2335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状态图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71438" y="1233488"/>
            <a:ext cx="4210050" cy="2754312"/>
            <a:chOff x="45" y="777"/>
            <a:chExt cx="2652" cy="1735"/>
          </a:xfrm>
        </p:grpSpPr>
        <p:sp>
          <p:nvSpPr>
            <p:cNvPr id="21515" name="AutoShape 31"/>
            <p:cNvSpPr>
              <a:spLocks noChangeArrowheads="1"/>
            </p:cNvSpPr>
            <p:nvPr/>
          </p:nvSpPr>
          <p:spPr bwMode="auto">
            <a:xfrm>
              <a:off x="73" y="777"/>
              <a:ext cx="2624" cy="1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06" name="Object 32"/>
            <p:cNvGraphicFramePr>
              <a:graphicFrameLocks noChangeAspect="1"/>
            </p:cNvGraphicFramePr>
            <p:nvPr/>
          </p:nvGraphicFramePr>
          <p:xfrm>
            <a:off x="221" y="865"/>
            <a:ext cx="2271" cy="1460"/>
          </p:xfrm>
          <a:graphic>
            <a:graphicData uri="http://schemas.openxmlformats.org/presentationml/2006/ole">
              <p:oleObj spid="_x0000_s696324" name="图片" r:id="rId5" imgW="2386584" imgH="1530096" progId="Word.Picture.8">
                <p:embed/>
              </p:oleObj>
            </a:graphicData>
          </a:graphic>
        </p:graphicFrame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45" y="1123"/>
              <a:ext cx="368" cy="641"/>
              <a:chOff x="2938" y="2071"/>
              <a:chExt cx="368" cy="641"/>
            </a:xfrm>
          </p:grpSpPr>
          <p:sp>
            <p:nvSpPr>
              <p:cNvPr id="21532" name="Text Box 34"/>
              <p:cNvSpPr txBox="1">
                <a:spLocks noChangeArrowheads="1"/>
              </p:cNvSpPr>
              <p:nvPr/>
            </p:nvSpPr>
            <p:spPr bwMode="auto">
              <a:xfrm>
                <a:off x="2938" y="2071"/>
                <a:ext cx="368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</a:p>
            </p:txBody>
          </p:sp>
          <p:sp>
            <p:nvSpPr>
              <p:cNvPr id="21533" name="Text Box 35"/>
              <p:cNvSpPr txBox="1">
                <a:spLocks noChangeArrowheads="1"/>
              </p:cNvSpPr>
              <p:nvPr/>
            </p:nvSpPr>
            <p:spPr bwMode="auto">
              <a:xfrm>
                <a:off x="2938" y="2306"/>
                <a:ext cx="36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</a:p>
            </p:txBody>
          </p:sp>
          <p:sp>
            <p:nvSpPr>
              <p:cNvPr id="21534" name="Text Box 36"/>
              <p:cNvSpPr txBox="1">
                <a:spLocks noChangeArrowheads="1"/>
              </p:cNvSpPr>
              <p:nvPr/>
            </p:nvSpPr>
            <p:spPr bwMode="auto">
              <a:xfrm>
                <a:off x="2967" y="2542"/>
                <a:ext cx="31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CP</a:t>
                </a:r>
                <a:endParaRPr kumimoji="0" lang="en-US" altLang="zh-CN" sz="3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1517" name="Line 38"/>
            <p:cNvSpPr>
              <a:spLocks noChangeShapeType="1"/>
            </p:cNvSpPr>
            <p:nvPr/>
          </p:nvSpPr>
          <p:spPr bwMode="auto">
            <a:xfrm flipV="1">
              <a:off x="1018" y="1859"/>
              <a:ext cx="0" cy="49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8" name="Line 39"/>
            <p:cNvSpPr>
              <a:spLocks noChangeShapeType="1"/>
            </p:cNvSpPr>
            <p:nvPr/>
          </p:nvSpPr>
          <p:spPr bwMode="auto">
            <a:xfrm flipV="1">
              <a:off x="1764" y="1859"/>
              <a:ext cx="0" cy="26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Line 41"/>
            <p:cNvSpPr>
              <a:spLocks noChangeShapeType="1"/>
            </p:cNvSpPr>
            <p:nvPr/>
          </p:nvSpPr>
          <p:spPr bwMode="auto">
            <a:xfrm rot="16200000" flipV="1">
              <a:off x="2378" y="2129"/>
              <a:ext cx="0" cy="22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0" name="Line 42"/>
            <p:cNvSpPr>
              <a:spLocks noChangeShapeType="1"/>
            </p:cNvSpPr>
            <p:nvPr/>
          </p:nvSpPr>
          <p:spPr bwMode="auto">
            <a:xfrm rot="16200000" flipV="1">
              <a:off x="1906" y="1986"/>
              <a:ext cx="0" cy="281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 rot="16200000" flipV="1">
              <a:off x="1530" y="1838"/>
              <a:ext cx="0" cy="102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905" y="901"/>
              <a:ext cx="1587" cy="1334"/>
              <a:chOff x="3957" y="2018"/>
              <a:chExt cx="1587" cy="1334"/>
            </a:xfrm>
          </p:grpSpPr>
          <p:sp>
            <p:nvSpPr>
              <p:cNvPr id="21529" name="Line 47"/>
              <p:cNvSpPr>
                <a:spLocks noChangeShapeType="1"/>
              </p:cNvSpPr>
              <p:nvPr/>
            </p:nvSpPr>
            <p:spPr bwMode="auto">
              <a:xfrm flipH="1" flipV="1">
                <a:off x="3957" y="2018"/>
                <a:ext cx="2" cy="215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0" name="Line 48"/>
              <p:cNvSpPr>
                <a:spLocks noChangeShapeType="1"/>
              </p:cNvSpPr>
              <p:nvPr/>
            </p:nvSpPr>
            <p:spPr bwMode="auto">
              <a:xfrm rot="16200000" flipV="1">
                <a:off x="4750" y="1225"/>
                <a:ext cx="0" cy="1585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1" name="Line 49"/>
              <p:cNvSpPr>
                <a:spLocks noChangeShapeType="1"/>
              </p:cNvSpPr>
              <p:nvPr/>
            </p:nvSpPr>
            <p:spPr bwMode="auto">
              <a:xfrm flipV="1">
                <a:off x="5544" y="2018"/>
                <a:ext cx="0" cy="1334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788" y="935"/>
              <a:ext cx="1749" cy="911"/>
              <a:chOff x="3561" y="1386"/>
              <a:chExt cx="1749" cy="911"/>
            </a:xfrm>
          </p:grpSpPr>
          <p:sp>
            <p:nvSpPr>
              <p:cNvPr id="21527" name="Text Box 51"/>
              <p:cNvSpPr txBox="1">
                <a:spLocks noChangeArrowheads="1"/>
              </p:cNvSpPr>
              <p:nvPr/>
            </p:nvSpPr>
            <p:spPr bwMode="auto">
              <a:xfrm>
                <a:off x="4942" y="2099"/>
                <a:ext cx="368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DDDDD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</a:p>
            </p:txBody>
          </p:sp>
          <p:sp>
            <p:nvSpPr>
              <p:cNvPr id="21528" name="Text Box 52"/>
              <p:cNvSpPr txBox="1">
                <a:spLocks noChangeArrowheads="1"/>
              </p:cNvSpPr>
              <p:nvPr/>
            </p:nvSpPr>
            <p:spPr bwMode="auto">
              <a:xfrm>
                <a:off x="3561" y="1386"/>
                <a:ext cx="368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1950" y="2092"/>
              <a:ext cx="408" cy="287"/>
              <a:chOff x="2767" y="3680"/>
              <a:chExt cx="362" cy="255"/>
            </a:xfrm>
          </p:grpSpPr>
          <p:sp>
            <p:nvSpPr>
              <p:cNvPr id="21525" name="Oval 54"/>
              <p:cNvSpPr>
                <a:spLocks noChangeArrowheads="1"/>
              </p:cNvSpPr>
              <p:nvPr/>
            </p:nvSpPr>
            <p:spPr bwMode="auto">
              <a:xfrm flipH="1">
                <a:off x="3068" y="3772"/>
                <a:ext cx="61" cy="6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6" name="AutoShape 55"/>
              <p:cNvSpPr>
                <a:spLocks noChangeArrowheads="1"/>
              </p:cNvSpPr>
              <p:nvPr/>
            </p:nvSpPr>
            <p:spPr bwMode="auto">
              <a:xfrm rot="10800000" flipH="1">
                <a:off x="2767" y="3680"/>
                <a:ext cx="300" cy="255"/>
              </a:xfrm>
              <a:prstGeom prst="flowChartDelay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23792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3588" y="2647950"/>
            <a:ext cx="395287" cy="966788"/>
            <a:chOff x="3301" y="1354"/>
            <a:chExt cx="249" cy="609"/>
          </a:xfrm>
        </p:grpSpPr>
        <p:sp>
          <p:nvSpPr>
            <p:cNvPr id="22624" name="Rectangle 4"/>
            <p:cNvSpPr>
              <a:spLocks noChangeArrowheads="1"/>
            </p:cNvSpPr>
            <p:nvPr/>
          </p:nvSpPr>
          <p:spPr bwMode="auto">
            <a:xfrm>
              <a:off x="3301" y="1354"/>
              <a:ext cx="20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25" name="Rectangle 5"/>
            <p:cNvSpPr>
              <a:spLocks noChangeArrowheads="1"/>
            </p:cNvSpPr>
            <p:nvPr/>
          </p:nvSpPr>
          <p:spPr bwMode="auto">
            <a:xfrm>
              <a:off x="3396" y="135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626" name="Rectangle 6"/>
            <p:cNvSpPr>
              <a:spLocks noChangeArrowheads="1"/>
            </p:cNvSpPr>
            <p:nvPr/>
          </p:nvSpPr>
          <p:spPr bwMode="auto">
            <a:xfrm>
              <a:off x="3460" y="1359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627" name="Rectangle 7"/>
            <p:cNvSpPr>
              <a:spLocks noChangeArrowheads="1"/>
            </p:cNvSpPr>
            <p:nvPr/>
          </p:nvSpPr>
          <p:spPr bwMode="auto">
            <a:xfrm>
              <a:off x="3312" y="1567"/>
              <a:ext cx="20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28" name="Rectangle 8"/>
            <p:cNvSpPr>
              <a:spLocks noChangeArrowheads="1"/>
            </p:cNvSpPr>
            <p:nvPr/>
          </p:nvSpPr>
          <p:spPr bwMode="auto">
            <a:xfrm>
              <a:off x="3406" y="157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629" name="Rectangle 9"/>
            <p:cNvSpPr>
              <a:spLocks noChangeArrowheads="1"/>
            </p:cNvSpPr>
            <p:nvPr/>
          </p:nvSpPr>
          <p:spPr bwMode="auto">
            <a:xfrm>
              <a:off x="3471" y="1571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630" name="Rectangle 10"/>
            <p:cNvSpPr>
              <a:spLocks noChangeArrowheads="1"/>
            </p:cNvSpPr>
            <p:nvPr/>
          </p:nvSpPr>
          <p:spPr bwMode="auto">
            <a:xfrm>
              <a:off x="3304" y="1795"/>
              <a:ext cx="20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31" name="Rectangle 11"/>
            <p:cNvSpPr>
              <a:spLocks noChangeArrowheads="1"/>
            </p:cNvSpPr>
            <p:nvPr/>
          </p:nvSpPr>
          <p:spPr bwMode="auto">
            <a:xfrm>
              <a:off x="3346" y="1800"/>
              <a:ext cx="1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632" name="Rectangle 12"/>
            <p:cNvSpPr>
              <a:spLocks noChangeArrowheads="1"/>
            </p:cNvSpPr>
            <p:nvPr/>
          </p:nvSpPr>
          <p:spPr bwMode="auto">
            <a:xfrm>
              <a:off x="3518" y="1800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86288" y="2076450"/>
            <a:ext cx="2836862" cy="520700"/>
            <a:chOff x="3309" y="994"/>
            <a:chExt cx="1787" cy="328"/>
          </a:xfrm>
        </p:grpSpPr>
        <p:sp>
          <p:nvSpPr>
            <p:cNvPr id="22608" name="Rectangle 14"/>
            <p:cNvSpPr>
              <a:spLocks noChangeArrowheads="1"/>
            </p:cNvSpPr>
            <p:nvPr/>
          </p:nvSpPr>
          <p:spPr bwMode="auto">
            <a:xfrm>
              <a:off x="3309" y="102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2609" name="Line 15"/>
            <p:cNvSpPr>
              <a:spLocks noChangeShapeType="1"/>
            </p:cNvSpPr>
            <p:nvPr/>
          </p:nvSpPr>
          <p:spPr bwMode="auto">
            <a:xfrm flipV="1">
              <a:off x="4008" y="1155"/>
              <a:ext cx="1" cy="16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0" name="Rectangle 16"/>
            <p:cNvSpPr>
              <a:spLocks noChangeArrowheads="1"/>
            </p:cNvSpPr>
            <p:nvPr/>
          </p:nvSpPr>
          <p:spPr bwMode="auto">
            <a:xfrm>
              <a:off x="4837" y="1159"/>
              <a:ext cx="36" cy="16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1" name="Rectangle 17"/>
            <p:cNvSpPr>
              <a:spLocks noChangeArrowheads="1"/>
            </p:cNvSpPr>
            <p:nvPr/>
          </p:nvSpPr>
          <p:spPr bwMode="auto">
            <a:xfrm>
              <a:off x="4625" y="1159"/>
              <a:ext cx="36" cy="16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2" name="Rectangle 18"/>
            <p:cNvSpPr>
              <a:spLocks noChangeArrowheads="1"/>
            </p:cNvSpPr>
            <p:nvPr/>
          </p:nvSpPr>
          <p:spPr bwMode="auto">
            <a:xfrm>
              <a:off x="4413" y="1159"/>
              <a:ext cx="36" cy="16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3" name="Rectangle 19"/>
            <p:cNvSpPr>
              <a:spLocks noChangeArrowheads="1"/>
            </p:cNvSpPr>
            <p:nvPr/>
          </p:nvSpPr>
          <p:spPr bwMode="auto">
            <a:xfrm>
              <a:off x="4202" y="1159"/>
              <a:ext cx="37" cy="16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4" name="Rectangle 20"/>
            <p:cNvSpPr>
              <a:spLocks noChangeArrowheads="1"/>
            </p:cNvSpPr>
            <p:nvPr/>
          </p:nvSpPr>
          <p:spPr bwMode="auto">
            <a:xfrm>
              <a:off x="4202" y="1142"/>
              <a:ext cx="836" cy="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5" name="Oval 21"/>
            <p:cNvSpPr>
              <a:spLocks noChangeArrowheads="1"/>
            </p:cNvSpPr>
            <p:nvPr/>
          </p:nvSpPr>
          <p:spPr bwMode="auto">
            <a:xfrm>
              <a:off x="3974" y="1251"/>
              <a:ext cx="63" cy="6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6" name="Rectangle 22"/>
            <p:cNvSpPr>
              <a:spLocks noChangeArrowheads="1"/>
            </p:cNvSpPr>
            <p:nvPr/>
          </p:nvSpPr>
          <p:spPr bwMode="auto">
            <a:xfrm>
              <a:off x="5020" y="1155"/>
              <a:ext cx="37" cy="95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7" name="Rectangle 23"/>
            <p:cNvSpPr>
              <a:spLocks noChangeArrowheads="1"/>
            </p:cNvSpPr>
            <p:nvPr/>
          </p:nvSpPr>
          <p:spPr bwMode="auto">
            <a:xfrm>
              <a:off x="4981" y="1232"/>
              <a:ext cx="115" cy="37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8" name="Oval 24"/>
            <p:cNvSpPr>
              <a:spLocks noChangeArrowheads="1"/>
            </p:cNvSpPr>
            <p:nvPr/>
          </p:nvSpPr>
          <p:spPr bwMode="auto">
            <a:xfrm>
              <a:off x="4408" y="1138"/>
              <a:ext cx="43" cy="43"/>
            </a:xfrm>
            <a:prstGeom prst="ellipse">
              <a:avLst/>
            </a:prstGeom>
            <a:solidFill>
              <a:srgbClr val="000000"/>
            </a:solidFill>
            <a:ln w="5873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9" name="Oval 25"/>
            <p:cNvSpPr>
              <a:spLocks noChangeArrowheads="1"/>
            </p:cNvSpPr>
            <p:nvPr/>
          </p:nvSpPr>
          <p:spPr bwMode="auto">
            <a:xfrm>
              <a:off x="4620" y="1138"/>
              <a:ext cx="43" cy="43"/>
            </a:xfrm>
            <a:prstGeom prst="ellipse">
              <a:avLst/>
            </a:prstGeom>
            <a:solidFill>
              <a:srgbClr val="000000"/>
            </a:solidFill>
            <a:ln w="5873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20" name="Oval 26"/>
            <p:cNvSpPr>
              <a:spLocks noChangeArrowheads="1"/>
            </p:cNvSpPr>
            <p:nvPr/>
          </p:nvSpPr>
          <p:spPr bwMode="auto">
            <a:xfrm>
              <a:off x="4834" y="1138"/>
              <a:ext cx="42" cy="43"/>
            </a:xfrm>
            <a:prstGeom prst="ellipse">
              <a:avLst/>
            </a:prstGeom>
            <a:solidFill>
              <a:srgbClr val="000000"/>
            </a:solidFill>
            <a:ln w="5873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21" name="Rectangle 27"/>
            <p:cNvSpPr>
              <a:spLocks noChangeArrowheads="1"/>
            </p:cNvSpPr>
            <p:nvPr/>
          </p:nvSpPr>
          <p:spPr bwMode="auto">
            <a:xfrm>
              <a:off x="3905" y="994"/>
              <a:ext cx="20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22" name="Rectangle 28"/>
            <p:cNvSpPr>
              <a:spLocks noChangeArrowheads="1"/>
            </p:cNvSpPr>
            <p:nvPr/>
          </p:nvSpPr>
          <p:spPr bwMode="auto">
            <a:xfrm>
              <a:off x="3999" y="99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2623" name="Rectangle 29"/>
            <p:cNvSpPr>
              <a:spLocks noChangeArrowheads="1"/>
            </p:cNvSpPr>
            <p:nvPr/>
          </p:nvSpPr>
          <p:spPr bwMode="auto">
            <a:xfrm>
              <a:off x="4048" y="998"/>
              <a:ext cx="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316413" y="4308475"/>
            <a:ext cx="4330700" cy="2160588"/>
            <a:chOff x="2792" y="2686"/>
            <a:chExt cx="2728" cy="1361"/>
          </a:xfrm>
        </p:grpSpPr>
        <p:sp>
          <p:nvSpPr>
            <p:cNvPr id="22607" name="AutoShape 43"/>
            <p:cNvSpPr>
              <a:spLocks noChangeArrowheads="1"/>
            </p:cNvSpPr>
            <p:nvPr/>
          </p:nvSpPr>
          <p:spPr bwMode="auto">
            <a:xfrm>
              <a:off x="2855" y="2686"/>
              <a:ext cx="2665" cy="136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2532" name="Object 44"/>
            <p:cNvGraphicFramePr>
              <a:graphicFrameLocks noChangeAspect="1"/>
            </p:cNvGraphicFramePr>
            <p:nvPr/>
          </p:nvGraphicFramePr>
          <p:xfrm>
            <a:off x="2792" y="2716"/>
            <a:ext cx="2678" cy="1206"/>
          </p:xfrm>
          <a:graphic>
            <a:graphicData uri="http://schemas.openxmlformats.org/presentationml/2006/ole">
              <p:oleObj spid="_x0000_s697346" name="Picture2" r:id="rId3" imgW="4134612" imgH="1714500" progId="Word.Picture.8">
                <p:embed/>
              </p:oleObj>
            </a:graphicData>
          </a:graphic>
        </p:graphicFrame>
      </p:grpSp>
      <p:graphicFrame>
        <p:nvGraphicFramePr>
          <p:cNvPr id="41066" name="Group 106"/>
          <p:cNvGraphicFramePr>
            <a:graphicFrameLocks noGrp="1"/>
          </p:cNvGraphicFramePr>
          <p:nvPr/>
        </p:nvGraphicFramePr>
        <p:xfrm>
          <a:off x="719138" y="2205038"/>
          <a:ext cx="2593975" cy="4348163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xmlns="" val="1640919683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xmlns="" val="2721325182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667042773"/>
                    </a:ext>
                  </a:extLst>
                </a:gridCol>
                <a:gridCol w="182562">
                  <a:extLst>
                    <a:ext uri="{9D8B030D-6E8A-4147-A177-3AD203B41FA5}">
                      <a16:colId xmlns:a16="http://schemas.microsoft.com/office/drawing/2014/main" xmlns="" val="284568113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xmlns="" val="2172733581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xmlns="" val="1653294305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CP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30960638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939279318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57858675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409731372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…….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413481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421173867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496020529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388856905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84184480"/>
                  </a:ext>
                </a:extLst>
              </a:tr>
            </a:tbl>
          </a:graphicData>
        </a:graphic>
      </p:graphicFrame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3284538" y="2865438"/>
            <a:ext cx="300037" cy="1947862"/>
            <a:chOff x="2020" y="1558"/>
            <a:chExt cx="189" cy="1227"/>
          </a:xfrm>
        </p:grpSpPr>
        <p:sp>
          <p:nvSpPr>
            <p:cNvPr id="22604" name="Line 106"/>
            <p:cNvSpPr>
              <a:spLocks noChangeShapeType="1"/>
            </p:cNvSpPr>
            <p:nvPr/>
          </p:nvSpPr>
          <p:spPr bwMode="auto">
            <a:xfrm>
              <a:off x="2020" y="2785"/>
              <a:ext cx="1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05" name="Line 107"/>
            <p:cNvSpPr>
              <a:spLocks noChangeShapeType="1"/>
            </p:cNvSpPr>
            <p:nvPr/>
          </p:nvSpPr>
          <p:spPr bwMode="auto">
            <a:xfrm flipH="1">
              <a:off x="2029" y="1558"/>
              <a:ext cx="1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06" name="Line 108"/>
            <p:cNvSpPr>
              <a:spLocks noChangeShapeType="1"/>
            </p:cNvSpPr>
            <p:nvPr/>
          </p:nvSpPr>
          <p:spPr bwMode="auto">
            <a:xfrm flipV="1">
              <a:off x="2192" y="1565"/>
              <a:ext cx="0" cy="1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2237" name="Rectangle 109"/>
          <p:cNvSpPr>
            <a:spLocks noChangeArrowheads="1"/>
          </p:cNvSpPr>
          <p:nvPr/>
        </p:nvSpPr>
        <p:spPr bwMode="auto">
          <a:xfrm>
            <a:off x="571472" y="1000108"/>
            <a:ext cx="77739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反馈置数法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利用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同步置数端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进制计数器的计数过程中，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跳过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M-N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个状态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，得到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进制计数器的方法。</a:t>
            </a:r>
          </a:p>
        </p:txBody>
      </p:sp>
      <p:sp>
        <p:nvSpPr>
          <p:cNvPr id="432238" name="Rectangle 110"/>
          <p:cNvSpPr>
            <a:spLocks noChangeArrowheads="1"/>
          </p:cNvSpPr>
          <p:nvPr/>
        </p:nvSpPr>
        <p:spPr bwMode="auto">
          <a:xfrm>
            <a:off x="712788" y="4951413"/>
            <a:ext cx="2568575" cy="1595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95" name="Rectangle 111"/>
          <p:cNvSpPr>
            <a:spLocks noChangeArrowheads="1"/>
          </p:cNvSpPr>
          <p:nvPr/>
        </p:nvSpPr>
        <p:spPr bwMode="auto">
          <a:xfrm>
            <a:off x="428596" y="142852"/>
            <a:ext cx="75724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利用同步置数端构成九进制计数器</a:t>
            </a:r>
          </a:p>
        </p:txBody>
      </p:sp>
      <p:graphicFrame>
        <p:nvGraphicFramePr>
          <p:cNvPr id="432240" name="Object 112"/>
          <p:cNvGraphicFramePr>
            <a:graphicFrameLocks noChangeAspect="1"/>
          </p:cNvGraphicFramePr>
          <p:nvPr/>
        </p:nvGraphicFramePr>
        <p:xfrm>
          <a:off x="1811338" y="5302250"/>
          <a:ext cx="1674812" cy="520700"/>
        </p:xfrm>
        <a:graphic>
          <a:graphicData uri="http://schemas.openxmlformats.org/presentationml/2006/ole">
            <p:oleObj spid="_x0000_s697347" name="公式" r:id="rId5" imgW="1166040" imgH="325440" progId="Equation.3">
              <p:embed/>
            </p:oleObj>
          </a:graphicData>
        </a:graphic>
      </p:graphicFrame>
      <p:graphicFrame>
        <p:nvGraphicFramePr>
          <p:cNvPr id="22531" name="Object 113"/>
          <p:cNvGraphicFramePr>
            <a:graphicFrameLocks noChangeAspect="1"/>
          </p:cNvGraphicFramePr>
          <p:nvPr/>
        </p:nvGraphicFramePr>
        <p:xfrm>
          <a:off x="4603750" y="2082800"/>
          <a:ext cx="3605213" cy="2317750"/>
        </p:xfrm>
        <a:graphic>
          <a:graphicData uri="http://schemas.openxmlformats.org/presentationml/2006/ole">
            <p:oleObj spid="_x0000_s697348" name="Picture" r:id="rId6" imgW="2387600" imgH="1536700" progId="Word.Picture.8">
              <p:embed/>
            </p:oleObj>
          </a:graphicData>
        </a:graphic>
      </p:graphicFrame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7021513" y="3392488"/>
            <a:ext cx="1289050" cy="1001712"/>
            <a:chOff x="4423" y="2137"/>
            <a:chExt cx="812" cy="631"/>
          </a:xfrm>
        </p:grpSpPr>
        <p:sp>
          <p:nvSpPr>
            <p:cNvPr id="22597" name="Rectangle 31"/>
            <p:cNvSpPr>
              <a:spLocks noChangeArrowheads="1"/>
            </p:cNvSpPr>
            <p:nvPr/>
          </p:nvSpPr>
          <p:spPr bwMode="auto">
            <a:xfrm>
              <a:off x="4423" y="2299"/>
              <a:ext cx="37" cy="31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98" name="Freeform 32"/>
            <p:cNvSpPr>
              <a:spLocks/>
            </p:cNvSpPr>
            <p:nvPr/>
          </p:nvSpPr>
          <p:spPr bwMode="auto">
            <a:xfrm>
              <a:off x="4441" y="2589"/>
              <a:ext cx="754" cy="39"/>
            </a:xfrm>
            <a:custGeom>
              <a:avLst/>
              <a:gdLst>
                <a:gd name="T0" fmla="*/ 1020 w 726"/>
                <a:gd name="T1" fmla="*/ 39 h 39"/>
                <a:gd name="T2" fmla="*/ 1020 w 726"/>
                <a:gd name="T3" fmla="*/ 3 h 39"/>
                <a:gd name="T4" fmla="*/ 0 w 726"/>
                <a:gd name="T5" fmla="*/ 0 h 39"/>
                <a:gd name="T6" fmla="*/ 0 w 726"/>
                <a:gd name="T7" fmla="*/ 36 h 39"/>
                <a:gd name="T8" fmla="*/ 1020 w 726"/>
                <a:gd name="T9" fmla="*/ 39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9"/>
                <a:gd name="T17" fmla="*/ 726 w 726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9">
                  <a:moveTo>
                    <a:pt x="726" y="39"/>
                  </a:moveTo>
                  <a:lnTo>
                    <a:pt x="726" y="3"/>
                  </a:lnTo>
                  <a:lnTo>
                    <a:pt x="0" y="0"/>
                  </a:lnTo>
                  <a:lnTo>
                    <a:pt x="0" y="36"/>
                  </a:lnTo>
                  <a:lnTo>
                    <a:pt x="726" y="3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99" name="Rectangle 33"/>
            <p:cNvSpPr>
              <a:spLocks noChangeArrowheads="1"/>
            </p:cNvSpPr>
            <p:nvPr/>
          </p:nvSpPr>
          <p:spPr bwMode="auto">
            <a:xfrm>
              <a:off x="4900" y="2137"/>
              <a:ext cx="325" cy="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00" name="Rectangle 34"/>
            <p:cNvSpPr>
              <a:spLocks noChangeArrowheads="1"/>
            </p:cNvSpPr>
            <p:nvPr/>
          </p:nvSpPr>
          <p:spPr bwMode="auto">
            <a:xfrm>
              <a:off x="5198" y="2144"/>
              <a:ext cx="37" cy="485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114"/>
            <p:cNvGrpSpPr>
              <a:grpSpLocks/>
            </p:cNvGrpSpPr>
            <p:nvPr/>
          </p:nvGrpSpPr>
          <p:grpSpPr bwMode="auto">
            <a:xfrm>
              <a:off x="4762" y="2478"/>
              <a:ext cx="295" cy="290"/>
              <a:chOff x="3259" y="2858"/>
              <a:chExt cx="410" cy="403"/>
            </a:xfrm>
          </p:grpSpPr>
          <p:sp>
            <p:nvSpPr>
              <p:cNvPr id="22602" name="AutoShape 115"/>
              <p:cNvSpPr>
                <a:spLocks noChangeArrowheads="1"/>
              </p:cNvSpPr>
              <p:nvPr/>
            </p:nvSpPr>
            <p:spPr bwMode="auto">
              <a:xfrm rot="16200000" flipV="1">
                <a:off x="3231" y="2886"/>
                <a:ext cx="403" cy="34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03" name="Oval 116"/>
              <p:cNvSpPr>
                <a:spLocks noChangeArrowheads="1"/>
              </p:cNvSpPr>
              <p:nvPr/>
            </p:nvSpPr>
            <p:spPr bwMode="auto">
              <a:xfrm rot="-5672986">
                <a:off x="3584" y="3021"/>
                <a:ext cx="85" cy="8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32582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237" grpId="0" autoUpdateAnimBg="0"/>
      <p:bldP spid="4322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500563" y="1412875"/>
          <a:ext cx="3605212" cy="2317750"/>
        </p:xfrm>
        <a:graphic>
          <a:graphicData uri="http://schemas.openxmlformats.org/presentationml/2006/ole">
            <p:oleObj spid="_x0000_s698370" name="图片" r:id="rId3" imgW="2386584" imgH="1530096" progId="Word.Picture.8">
              <p:embed/>
            </p:oleObj>
          </a:graphicData>
        </a:graphic>
      </p:graphicFrame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142844" y="77769"/>
            <a:ext cx="878205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采用后九种状态作为有效状态，用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反馈置数法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构成九进制加计数器。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60725" y="4479925"/>
            <a:ext cx="300038" cy="1347788"/>
            <a:chOff x="2020" y="1558"/>
            <a:chExt cx="189" cy="1227"/>
          </a:xfrm>
        </p:grpSpPr>
        <p:sp>
          <p:nvSpPr>
            <p:cNvPr id="23673" name="Line 5"/>
            <p:cNvSpPr>
              <a:spLocks noChangeShapeType="1"/>
            </p:cNvSpPr>
            <p:nvPr/>
          </p:nvSpPr>
          <p:spPr bwMode="auto">
            <a:xfrm>
              <a:off x="2020" y="2785"/>
              <a:ext cx="1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74" name="Line 6"/>
            <p:cNvSpPr>
              <a:spLocks noChangeShapeType="1"/>
            </p:cNvSpPr>
            <p:nvPr/>
          </p:nvSpPr>
          <p:spPr bwMode="auto">
            <a:xfrm flipH="1">
              <a:off x="2029" y="1558"/>
              <a:ext cx="1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75" name="Line 7"/>
            <p:cNvSpPr>
              <a:spLocks noChangeShapeType="1"/>
            </p:cNvSpPr>
            <p:nvPr/>
          </p:nvSpPr>
          <p:spPr bwMode="auto">
            <a:xfrm flipV="1">
              <a:off x="2192" y="1565"/>
              <a:ext cx="0" cy="1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34184" name="Group 8"/>
          <p:cNvGraphicFramePr>
            <a:graphicFrameLocks noGrp="1"/>
          </p:cNvGraphicFramePr>
          <p:nvPr/>
        </p:nvGraphicFramePr>
        <p:xfrm>
          <a:off x="622300" y="1570038"/>
          <a:ext cx="2593975" cy="4538669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xmlns="" val="72191095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3088316329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xmlns="" val="2470185590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xmlns="" val="135143212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xmlns="" val="3875934273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xmlns="" val="249783992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CP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85770533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4175631642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928564059"/>
                  </a:ext>
                </a:extLst>
              </a:tr>
              <a:tr h="407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754105223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…….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817848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64269841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38761526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257064715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120738135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513130830"/>
                  </a:ext>
                </a:extLst>
              </a:tr>
            </a:tbl>
          </a:graphicData>
        </a:graphic>
      </p:graphicFrame>
      <p:sp>
        <p:nvSpPr>
          <p:cNvPr id="434250" name="Rectangle 74"/>
          <p:cNvSpPr>
            <a:spLocks noChangeArrowheads="1"/>
          </p:cNvSpPr>
          <p:nvPr/>
        </p:nvSpPr>
        <p:spPr bwMode="auto">
          <a:xfrm>
            <a:off x="1195388" y="1973263"/>
            <a:ext cx="1973262" cy="23653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4371977" y="1912933"/>
            <a:ext cx="414337" cy="1016001"/>
            <a:chOff x="3301" y="1354"/>
            <a:chExt cx="261" cy="640"/>
          </a:xfrm>
        </p:grpSpPr>
        <p:sp>
          <p:nvSpPr>
            <p:cNvPr id="23664" name="Rectangle 76"/>
            <p:cNvSpPr>
              <a:spLocks noChangeArrowheads="1"/>
            </p:cNvSpPr>
            <p:nvPr/>
          </p:nvSpPr>
          <p:spPr bwMode="auto">
            <a:xfrm>
              <a:off x="3301" y="1354"/>
              <a:ext cx="20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65" name="Rectangle 77"/>
            <p:cNvSpPr>
              <a:spLocks noChangeArrowheads="1"/>
            </p:cNvSpPr>
            <p:nvPr/>
          </p:nvSpPr>
          <p:spPr bwMode="auto">
            <a:xfrm>
              <a:off x="3396" y="135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66" name="Rectangle 78"/>
            <p:cNvSpPr>
              <a:spLocks noChangeArrowheads="1"/>
            </p:cNvSpPr>
            <p:nvPr/>
          </p:nvSpPr>
          <p:spPr bwMode="auto">
            <a:xfrm>
              <a:off x="3460" y="1359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67" name="Rectangle 79"/>
            <p:cNvSpPr>
              <a:spLocks noChangeArrowheads="1"/>
            </p:cNvSpPr>
            <p:nvPr/>
          </p:nvSpPr>
          <p:spPr bwMode="auto">
            <a:xfrm>
              <a:off x="3312" y="1567"/>
              <a:ext cx="20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68" name="Rectangle 80"/>
            <p:cNvSpPr>
              <a:spLocks noChangeArrowheads="1"/>
            </p:cNvSpPr>
            <p:nvPr/>
          </p:nvSpPr>
          <p:spPr bwMode="auto">
            <a:xfrm>
              <a:off x="3406" y="157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69" name="Rectangle 81"/>
            <p:cNvSpPr>
              <a:spLocks noChangeArrowheads="1"/>
            </p:cNvSpPr>
            <p:nvPr/>
          </p:nvSpPr>
          <p:spPr bwMode="auto">
            <a:xfrm>
              <a:off x="3471" y="1571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70" name="Rectangle 82"/>
            <p:cNvSpPr>
              <a:spLocks noChangeArrowheads="1"/>
            </p:cNvSpPr>
            <p:nvPr/>
          </p:nvSpPr>
          <p:spPr bwMode="auto">
            <a:xfrm>
              <a:off x="3304" y="1795"/>
              <a:ext cx="20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71" name="Rectangle 83"/>
            <p:cNvSpPr>
              <a:spLocks noChangeArrowheads="1"/>
            </p:cNvSpPr>
            <p:nvPr/>
          </p:nvSpPr>
          <p:spPr bwMode="auto">
            <a:xfrm>
              <a:off x="3346" y="1800"/>
              <a:ext cx="2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CP</a:t>
              </a:r>
              <a:endPara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72" name="Rectangle 84"/>
            <p:cNvSpPr>
              <a:spLocks noChangeArrowheads="1"/>
            </p:cNvSpPr>
            <p:nvPr/>
          </p:nvSpPr>
          <p:spPr bwMode="auto">
            <a:xfrm>
              <a:off x="3518" y="1800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3623" name="Rectangle 85"/>
          <p:cNvSpPr>
            <a:spLocks noChangeArrowheads="1"/>
          </p:cNvSpPr>
          <p:nvPr/>
        </p:nvSpPr>
        <p:spPr bwMode="auto">
          <a:xfrm>
            <a:off x="7867650" y="4259263"/>
            <a:ext cx="34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5418138" y="1071551"/>
            <a:ext cx="1890712" cy="642938"/>
            <a:chOff x="3704" y="752"/>
            <a:chExt cx="1191" cy="405"/>
          </a:xfrm>
        </p:grpSpPr>
        <p:sp>
          <p:nvSpPr>
            <p:cNvPr id="23652" name="Line 87"/>
            <p:cNvSpPr>
              <a:spLocks noChangeShapeType="1"/>
            </p:cNvSpPr>
            <p:nvPr/>
          </p:nvSpPr>
          <p:spPr bwMode="auto">
            <a:xfrm flipV="1">
              <a:off x="3807" y="990"/>
              <a:ext cx="1" cy="16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3" name="Rectangle 88"/>
            <p:cNvSpPr>
              <a:spLocks noChangeArrowheads="1"/>
            </p:cNvSpPr>
            <p:nvPr/>
          </p:nvSpPr>
          <p:spPr bwMode="auto">
            <a:xfrm>
              <a:off x="4636" y="994"/>
              <a:ext cx="36" cy="16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4" name="Rectangle 89"/>
            <p:cNvSpPr>
              <a:spLocks noChangeArrowheads="1"/>
            </p:cNvSpPr>
            <p:nvPr/>
          </p:nvSpPr>
          <p:spPr bwMode="auto">
            <a:xfrm>
              <a:off x="4424" y="994"/>
              <a:ext cx="36" cy="16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5" name="Rectangle 90"/>
            <p:cNvSpPr>
              <a:spLocks noChangeArrowheads="1"/>
            </p:cNvSpPr>
            <p:nvPr/>
          </p:nvSpPr>
          <p:spPr bwMode="auto">
            <a:xfrm>
              <a:off x="4212" y="994"/>
              <a:ext cx="36" cy="16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6" name="Rectangle 91"/>
            <p:cNvSpPr>
              <a:spLocks noChangeArrowheads="1"/>
            </p:cNvSpPr>
            <p:nvPr/>
          </p:nvSpPr>
          <p:spPr bwMode="auto">
            <a:xfrm>
              <a:off x="4001" y="994"/>
              <a:ext cx="37" cy="16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7" name="Rectangle 92"/>
            <p:cNvSpPr>
              <a:spLocks noChangeArrowheads="1"/>
            </p:cNvSpPr>
            <p:nvPr/>
          </p:nvSpPr>
          <p:spPr bwMode="auto">
            <a:xfrm>
              <a:off x="4632" y="977"/>
              <a:ext cx="205" cy="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8" name="Rectangle 93"/>
            <p:cNvSpPr>
              <a:spLocks noChangeArrowheads="1"/>
            </p:cNvSpPr>
            <p:nvPr/>
          </p:nvSpPr>
          <p:spPr bwMode="auto">
            <a:xfrm>
              <a:off x="4819" y="990"/>
              <a:ext cx="37" cy="95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9" name="Rectangle 94"/>
            <p:cNvSpPr>
              <a:spLocks noChangeArrowheads="1"/>
            </p:cNvSpPr>
            <p:nvPr/>
          </p:nvSpPr>
          <p:spPr bwMode="auto">
            <a:xfrm>
              <a:off x="4780" y="1067"/>
              <a:ext cx="115" cy="37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60" name="Rectangle 95"/>
            <p:cNvSpPr>
              <a:spLocks noChangeArrowheads="1"/>
            </p:cNvSpPr>
            <p:nvPr/>
          </p:nvSpPr>
          <p:spPr bwMode="auto">
            <a:xfrm>
              <a:off x="3704" y="765"/>
              <a:ext cx="20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61" name="Rectangle 96"/>
            <p:cNvSpPr>
              <a:spLocks noChangeArrowheads="1"/>
            </p:cNvSpPr>
            <p:nvPr/>
          </p:nvSpPr>
          <p:spPr bwMode="auto">
            <a:xfrm>
              <a:off x="3711" y="752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3662" name="Rectangle 97"/>
            <p:cNvSpPr>
              <a:spLocks noChangeArrowheads="1"/>
            </p:cNvSpPr>
            <p:nvPr/>
          </p:nvSpPr>
          <p:spPr bwMode="auto">
            <a:xfrm>
              <a:off x="3847" y="833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endPara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3663" name="Rectangle 98"/>
            <p:cNvSpPr>
              <a:spLocks noChangeArrowheads="1"/>
            </p:cNvSpPr>
            <p:nvPr/>
          </p:nvSpPr>
          <p:spPr bwMode="auto">
            <a:xfrm>
              <a:off x="3846" y="752"/>
              <a:ext cx="6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1  1  1</a:t>
              </a:r>
              <a:endPara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3625" name="Rectangle 106"/>
          <p:cNvSpPr>
            <a:spLocks noChangeArrowheads="1"/>
          </p:cNvSpPr>
          <p:nvPr/>
        </p:nvSpPr>
        <p:spPr bwMode="auto">
          <a:xfrm>
            <a:off x="8466138" y="25050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4284" name="Rectangle 108"/>
          <p:cNvSpPr>
            <a:spLocks noChangeArrowheads="1"/>
          </p:cNvSpPr>
          <p:nvPr/>
        </p:nvSpPr>
        <p:spPr bwMode="auto">
          <a:xfrm>
            <a:off x="638175" y="1582738"/>
            <a:ext cx="3063875" cy="4906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4285" name="Text Box 109"/>
          <p:cNvSpPr txBox="1">
            <a:spLocks noChangeArrowheads="1"/>
          </p:cNvSpPr>
          <p:nvPr/>
        </p:nvSpPr>
        <p:spPr bwMode="auto">
          <a:xfrm>
            <a:off x="685800" y="1792288"/>
            <a:ext cx="249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Q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 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Q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Q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4286" name="Line 110"/>
          <p:cNvSpPr>
            <a:spLocks noChangeShapeType="1"/>
          </p:cNvSpPr>
          <p:nvPr/>
        </p:nvSpPr>
        <p:spPr bwMode="auto">
          <a:xfrm>
            <a:off x="688975" y="2366963"/>
            <a:ext cx="221297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4287" name="Text Box 111"/>
          <p:cNvSpPr txBox="1">
            <a:spLocks noChangeArrowheads="1"/>
          </p:cNvSpPr>
          <p:nvPr/>
        </p:nvSpPr>
        <p:spPr bwMode="auto">
          <a:xfrm>
            <a:off x="688975" y="4157663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1   1   0   0</a:t>
            </a:r>
          </a:p>
        </p:txBody>
      </p:sp>
      <p:sp>
        <p:nvSpPr>
          <p:cNvPr id="434288" name="Text Box 112"/>
          <p:cNvSpPr txBox="1">
            <a:spLocks noChangeArrowheads="1"/>
          </p:cNvSpPr>
          <p:nvPr/>
        </p:nvSpPr>
        <p:spPr bwMode="auto">
          <a:xfrm>
            <a:off x="688975" y="2409825"/>
            <a:ext cx="238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0   1   1   1</a:t>
            </a:r>
          </a:p>
        </p:txBody>
      </p:sp>
      <p:sp>
        <p:nvSpPr>
          <p:cNvPr id="434289" name="Text Box 113"/>
          <p:cNvSpPr txBox="1">
            <a:spLocks noChangeArrowheads="1"/>
          </p:cNvSpPr>
          <p:nvPr/>
        </p:nvSpPr>
        <p:spPr bwMode="auto">
          <a:xfrm>
            <a:off x="688975" y="2716213"/>
            <a:ext cx="219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1   0   0   0</a:t>
            </a:r>
          </a:p>
        </p:txBody>
      </p:sp>
      <p:sp>
        <p:nvSpPr>
          <p:cNvPr id="434290" name="Text Box 114"/>
          <p:cNvSpPr txBox="1">
            <a:spLocks noChangeArrowheads="1"/>
          </p:cNvSpPr>
          <p:nvPr/>
        </p:nvSpPr>
        <p:spPr bwMode="auto">
          <a:xfrm>
            <a:off x="688975" y="3067050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1   0   0   1</a:t>
            </a:r>
          </a:p>
        </p:txBody>
      </p:sp>
      <p:sp>
        <p:nvSpPr>
          <p:cNvPr id="434291" name="Text Box 115"/>
          <p:cNvSpPr txBox="1">
            <a:spLocks noChangeArrowheads="1"/>
          </p:cNvSpPr>
          <p:nvPr/>
        </p:nvSpPr>
        <p:spPr bwMode="auto">
          <a:xfrm>
            <a:off x="688975" y="3417888"/>
            <a:ext cx="237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1   0   1   0</a:t>
            </a:r>
          </a:p>
        </p:txBody>
      </p:sp>
      <p:sp>
        <p:nvSpPr>
          <p:cNvPr id="434292" name="Text Box 116"/>
          <p:cNvSpPr txBox="1">
            <a:spLocks noChangeArrowheads="1"/>
          </p:cNvSpPr>
          <p:nvPr/>
        </p:nvSpPr>
        <p:spPr bwMode="auto">
          <a:xfrm>
            <a:off x="688975" y="3767138"/>
            <a:ext cx="238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1   0   1   1</a:t>
            </a:r>
          </a:p>
        </p:txBody>
      </p:sp>
      <p:sp>
        <p:nvSpPr>
          <p:cNvPr id="434293" name="Text Box 117"/>
          <p:cNvSpPr txBox="1">
            <a:spLocks noChangeArrowheads="1"/>
          </p:cNvSpPr>
          <p:nvPr/>
        </p:nvSpPr>
        <p:spPr bwMode="auto">
          <a:xfrm>
            <a:off x="688975" y="4518025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1   1   0   1</a:t>
            </a:r>
          </a:p>
        </p:txBody>
      </p:sp>
      <p:sp>
        <p:nvSpPr>
          <p:cNvPr id="434294" name="Text Box 118"/>
          <p:cNvSpPr txBox="1">
            <a:spLocks noChangeArrowheads="1"/>
          </p:cNvSpPr>
          <p:nvPr/>
        </p:nvSpPr>
        <p:spPr bwMode="auto">
          <a:xfrm>
            <a:off x="688975" y="4878388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1   1   1   0</a:t>
            </a:r>
          </a:p>
        </p:txBody>
      </p:sp>
      <p:sp>
        <p:nvSpPr>
          <p:cNvPr id="434295" name="Text Box 119"/>
          <p:cNvSpPr txBox="1">
            <a:spLocks noChangeArrowheads="1"/>
          </p:cNvSpPr>
          <p:nvPr/>
        </p:nvSpPr>
        <p:spPr bwMode="auto">
          <a:xfrm>
            <a:off x="688975" y="5302250"/>
            <a:ext cx="2363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1   1   1   1</a:t>
            </a:r>
          </a:p>
        </p:txBody>
      </p: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2857500" y="2636838"/>
            <a:ext cx="328613" cy="2901950"/>
            <a:chOff x="5048" y="1715"/>
            <a:chExt cx="207" cy="1828"/>
          </a:xfrm>
        </p:grpSpPr>
        <p:sp>
          <p:nvSpPr>
            <p:cNvPr id="23649" name="Line 121"/>
            <p:cNvSpPr>
              <a:spLocks noChangeShapeType="1"/>
            </p:cNvSpPr>
            <p:nvPr/>
          </p:nvSpPr>
          <p:spPr bwMode="auto">
            <a:xfrm>
              <a:off x="5070" y="3543"/>
              <a:ext cx="18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0" name="Line 122"/>
            <p:cNvSpPr>
              <a:spLocks noChangeShapeType="1"/>
            </p:cNvSpPr>
            <p:nvPr/>
          </p:nvSpPr>
          <p:spPr bwMode="auto">
            <a:xfrm flipV="1">
              <a:off x="5245" y="1715"/>
              <a:ext cx="0" cy="181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1" name="Line 123"/>
            <p:cNvSpPr>
              <a:spLocks noChangeShapeType="1"/>
            </p:cNvSpPr>
            <p:nvPr/>
          </p:nvSpPr>
          <p:spPr bwMode="auto">
            <a:xfrm flipH="1">
              <a:off x="5048" y="1729"/>
              <a:ext cx="19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4284663" y="4149725"/>
            <a:ext cx="4313237" cy="2193925"/>
            <a:chOff x="3043" y="190"/>
            <a:chExt cx="2717" cy="1382"/>
          </a:xfrm>
        </p:grpSpPr>
        <p:sp>
          <p:nvSpPr>
            <p:cNvPr id="23648" name="AutoShape 125"/>
            <p:cNvSpPr>
              <a:spLocks noChangeArrowheads="1"/>
            </p:cNvSpPr>
            <p:nvPr/>
          </p:nvSpPr>
          <p:spPr bwMode="auto">
            <a:xfrm>
              <a:off x="3095" y="190"/>
              <a:ext cx="2665" cy="13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3556" name="Object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78695097"/>
                </p:ext>
              </p:extLst>
            </p:nvPr>
          </p:nvGraphicFramePr>
          <p:xfrm>
            <a:off x="3043" y="284"/>
            <a:ext cx="2716" cy="1239"/>
          </p:xfrm>
          <a:graphic>
            <a:graphicData uri="http://schemas.openxmlformats.org/presentationml/2006/ole">
              <p:oleObj spid="_x0000_s698371" name="Picture" r:id="rId5" imgW="4048200" imgH="1676520" progId="Word.Picture.8">
                <p:embed/>
              </p:oleObj>
            </a:graphicData>
          </a:graphic>
        </p:graphicFrame>
      </p:grpSp>
      <p:graphicFrame>
        <p:nvGraphicFramePr>
          <p:cNvPr id="434303" name="Object 127"/>
          <p:cNvGraphicFramePr>
            <a:graphicFrameLocks noChangeAspect="1"/>
          </p:cNvGraphicFramePr>
          <p:nvPr/>
        </p:nvGraphicFramePr>
        <p:xfrm>
          <a:off x="4211638" y="3429000"/>
          <a:ext cx="3863975" cy="469900"/>
        </p:xfrm>
        <a:graphic>
          <a:graphicData uri="http://schemas.openxmlformats.org/presentationml/2006/ole">
            <p:oleObj spid="_x0000_s698372" name="公式" r:id="rId6" imgW="2766600" imgH="286200" progId="Equation.3">
              <p:embed/>
            </p:oleObj>
          </a:graphicData>
        </a:graphic>
      </p:graphicFrame>
      <p:grpSp>
        <p:nvGrpSpPr>
          <p:cNvPr id="7" name="Group 131"/>
          <p:cNvGrpSpPr>
            <a:grpSpLocks/>
          </p:cNvGrpSpPr>
          <p:nvPr/>
        </p:nvGrpSpPr>
        <p:grpSpPr bwMode="auto">
          <a:xfrm>
            <a:off x="7632700" y="2168525"/>
            <a:ext cx="1116013" cy="852488"/>
            <a:chOff x="4921" y="1366"/>
            <a:chExt cx="703" cy="537"/>
          </a:xfrm>
        </p:grpSpPr>
        <p:sp>
          <p:nvSpPr>
            <p:cNvPr id="23642" name="Freeform 100"/>
            <p:cNvSpPr>
              <a:spLocks/>
            </p:cNvSpPr>
            <p:nvPr/>
          </p:nvSpPr>
          <p:spPr bwMode="auto">
            <a:xfrm flipV="1">
              <a:off x="4921" y="1708"/>
              <a:ext cx="676" cy="34"/>
            </a:xfrm>
            <a:custGeom>
              <a:avLst/>
              <a:gdLst>
                <a:gd name="T0" fmla="*/ 382 w 726"/>
                <a:gd name="T1" fmla="*/ 11 h 39"/>
                <a:gd name="T2" fmla="*/ 382 w 726"/>
                <a:gd name="T3" fmla="*/ 3 h 39"/>
                <a:gd name="T4" fmla="*/ 0 w 726"/>
                <a:gd name="T5" fmla="*/ 0 h 39"/>
                <a:gd name="T6" fmla="*/ 0 w 726"/>
                <a:gd name="T7" fmla="*/ 10 h 39"/>
                <a:gd name="T8" fmla="*/ 382 w 726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9"/>
                <a:gd name="T17" fmla="*/ 726 w 726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9">
                  <a:moveTo>
                    <a:pt x="726" y="39"/>
                  </a:moveTo>
                  <a:lnTo>
                    <a:pt x="726" y="3"/>
                  </a:lnTo>
                  <a:lnTo>
                    <a:pt x="0" y="0"/>
                  </a:lnTo>
                  <a:lnTo>
                    <a:pt x="0" y="36"/>
                  </a:lnTo>
                  <a:lnTo>
                    <a:pt x="726" y="3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43" name="Rectangle 101"/>
            <p:cNvSpPr>
              <a:spLocks noChangeArrowheads="1"/>
            </p:cNvSpPr>
            <p:nvPr/>
          </p:nvSpPr>
          <p:spPr bwMode="auto">
            <a:xfrm>
              <a:off x="4921" y="1366"/>
              <a:ext cx="703" cy="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44" name="Line 107"/>
            <p:cNvSpPr>
              <a:spLocks noChangeShapeType="1"/>
            </p:cNvSpPr>
            <p:nvPr/>
          </p:nvSpPr>
          <p:spPr bwMode="auto">
            <a:xfrm>
              <a:off x="5591" y="1375"/>
              <a:ext cx="0" cy="343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Group 128"/>
            <p:cNvGrpSpPr>
              <a:grpSpLocks/>
            </p:cNvGrpSpPr>
            <p:nvPr/>
          </p:nvGrpSpPr>
          <p:grpSpPr bwMode="auto">
            <a:xfrm flipH="1">
              <a:off x="5080" y="1548"/>
              <a:ext cx="362" cy="355"/>
              <a:chOff x="3259" y="2858"/>
              <a:chExt cx="410" cy="403"/>
            </a:xfrm>
          </p:grpSpPr>
          <p:sp>
            <p:nvSpPr>
              <p:cNvPr id="23646" name="AutoShape 129"/>
              <p:cNvSpPr>
                <a:spLocks noChangeArrowheads="1"/>
              </p:cNvSpPr>
              <p:nvPr/>
            </p:nvSpPr>
            <p:spPr bwMode="auto">
              <a:xfrm rot="16200000" flipV="1">
                <a:off x="3231" y="2886"/>
                <a:ext cx="403" cy="34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47" name="Oval 130"/>
              <p:cNvSpPr>
                <a:spLocks noChangeArrowheads="1"/>
              </p:cNvSpPr>
              <p:nvPr/>
            </p:nvSpPr>
            <p:spPr bwMode="auto">
              <a:xfrm rot="-5672986">
                <a:off x="3584" y="3021"/>
                <a:ext cx="85" cy="8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3641" name="Rectangle 124"/>
          <p:cNvSpPr>
            <a:spLocks noChangeArrowheads="1"/>
          </p:cNvSpPr>
          <p:nvPr/>
        </p:nvSpPr>
        <p:spPr bwMode="auto">
          <a:xfrm>
            <a:off x="7143768" y="1071546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37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3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3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autoUpdateAnimBg="0"/>
      <p:bldP spid="434250" grpId="0" animBg="1"/>
      <p:bldP spid="434284" grpId="0" animBg="1"/>
      <p:bldP spid="434285" grpId="0" autoUpdateAnimBg="0"/>
      <p:bldP spid="434287" grpId="0" autoUpdateAnimBg="0"/>
      <p:bldP spid="434288" grpId="0" autoUpdateAnimBg="0"/>
      <p:bldP spid="434289" grpId="0" autoUpdateAnimBg="0"/>
      <p:bldP spid="434290" grpId="0" autoUpdateAnimBg="0"/>
      <p:bldP spid="434291" grpId="0" autoUpdateAnimBg="0"/>
      <p:bldP spid="434292" grpId="0" autoUpdateAnimBg="0"/>
      <p:bldP spid="434293" grpId="0" autoUpdateAnimBg="0"/>
      <p:bldP spid="434294" grpId="0" autoUpdateAnimBg="0"/>
      <p:bldP spid="43429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AutoShape 2"/>
          <p:cNvSpPr>
            <a:spLocks noChangeArrowheads="1"/>
          </p:cNvSpPr>
          <p:nvPr/>
        </p:nvSpPr>
        <p:spPr bwMode="auto">
          <a:xfrm>
            <a:off x="1206500" y="1406525"/>
            <a:ext cx="7207250" cy="35925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1492250" y="1785938"/>
          <a:ext cx="6340475" cy="2936875"/>
        </p:xfrm>
        <a:graphic>
          <a:graphicData uri="http://schemas.openxmlformats.org/presentationml/2006/ole">
            <p:oleObj spid="_x0000_s699394" name="Picture2" r:id="rId3" imgW="2819400" imgH="1609344" progId="Word.Picture.8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3788" y="1398588"/>
            <a:ext cx="422275" cy="3368675"/>
            <a:chOff x="2928" y="2400"/>
            <a:chExt cx="192" cy="1449"/>
          </a:xfrm>
        </p:grpSpPr>
        <p:sp>
          <p:nvSpPr>
            <p:cNvPr id="24611" name="Line 5"/>
            <p:cNvSpPr>
              <a:spLocks noChangeShapeType="1"/>
            </p:cNvSpPr>
            <p:nvPr/>
          </p:nvSpPr>
          <p:spPr bwMode="auto">
            <a:xfrm>
              <a:off x="3033" y="2649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12" name="Text Box 6"/>
            <p:cNvSpPr txBox="1">
              <a:spLocks noChangeArrowheads="1"/>
            </p:cNvSpPr>
            <p:nvPr/>
          </p:nvSpPr>
          <p:spPr bwMode="auto">
            <a:xfrm>
              <a:off x="2928" y="2400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62275" y="1382713"/>
            <a:ext cx="381000" cy="3351212"/>
            <a:chOff x="3264" y="2400"/>
            <a:chExt cx="240" cy="1449"/>
          </a:xfrm>
        </p:grpSpPr>
        <p:sp>
          <p:nvSpPr>
            <p:cNvPr id="24609" name="Line 8"/>
            <p:cNvSpPr>
              <a:spLocks noChangeShapeType="1"/>
            </p:cNvSpPr>
            <p:nvPr/>
          </p:nvSpPr>
          <p:spPr bwMode="auto">
            <a:xfrm>
              <a:off x="3360" y="2649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10" name="Text Box 9"/>
            <p:cNvSpPr txBox="1">
              <a:spLocks noChangeArrowheads="1"/>
            </p:cNvSpPr>
            <p:nvPr/>
          </p:nvSpPr>
          <p:spPr bwMode="auto">
            <a:xfrm>
              <a:off x="3264" y="2400"/>
              <a:ext cx="2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444875" y="1382713"/>
            <a:ext cx="381000" cy="3370262"/>
            <a:chOff x="3552" y="2400"/>
            <a:chExt cx="240" cy="1461"/>
          </a:xfrm>
        </p:grpSpPr>
        <p:sp>
          <p:nvSpPr>
            <p:cNvPr id="24607" name="Line 11"/>
            <p:cNvSpPr>
              <a:spLocks noChangeShapeType="1"/>
            </p:cNvSpPr>
            <p:nvPr/>
          </p:nvSpPr>
          <p:spPr bwMode="auto">
            <a:xfrm>
              <a:off x="3675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8" name="Text Box 12"/>
            <p:cNvSpPr txBox="1">
              <a:spLocks noChangeArrowheads="1"/>
            </p:cNvSpPr>
            <p:nvPr/>
          </p:nvSpPr>
          <p:spPr bwMode="auto">
            <a:xfrm>
              <a:off x="3552" y="2400"/>
              <a:ext cx="2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989388" y="1382713"/>
            <a:ext cx="381000" cy="3370262"/>
            <a:chOff x="3888" y="2400"/>
            <a:chExt cx="240" cy="1461"/>
          </a:xfrm>
        </p:grpSpPr>
        <p:sp>
          <p:nvSpPr>
            <p:cNvPr id="24605" name="Line 14"/>
            <p:cNvSpPr>
              <a:spLocks noChangeShapeType="1"/>
            </p:cNvSpPr>
            <p:nvPr/>
          </p:nvSpPr>
          <p:spPr bwMode="auto">
            <a:xfrm>
              <a:off x="3993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6" name="Text Box 15"/>
            <p:cNvSpPr txBox="1">
              <a:spLocks noChangeArrowheads="1"/>
            </p:cNvSpPr>
            <p:nvPr/>
          </p:nvSpPr>
          <p:spPr bwMode="auto">
            <a:xfrm>
              <a:off x="3888" y="2400"/>
              <a:ext cx="2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467225" y="1382713"/>
            <a:ext cx="381000" cy="3416300"/>
            <a:chOff x="4176" y="2400"/>
            <a:chExt cx="240" cy="1461"/>
          </a:xfrm>
        </p:grpSpPr>
        <p:sp>
          <p:nvSpPr>
            <p:cNvPr id="24603" name="Line 17"/>
            <p:cNvSpPr>
              <a:spLocks noChangeShapeType="1"/>
            </p:cNvSpPr>
            <p:nvPr/>
          </p:nvSpPr>
          <p:spPr bwMode="auto">
            <a:xfrm>
              <a:off x="431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4" name="Text Box 18"/>
            <p:cNvSpPr txBox="1">
              <a:spLocks noChangeArrowheads="1"/>
            </p:cNvSpPr>
            <p:nvPr/>
          </p:nvSpPr>
          <p:spPr bwMode="auto">
            <a:xfrm>
              <a:off x="4176" y="2400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006975" y="1390650"/>
            <a:ext cx="381000" cy="3355975"/>
            <a:chOff x="4512" y="2400"/>
            <a:chExt cx="240" cy="1461"/>
          </a:xfrm>
        </p:grpSpPr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>
              <a:off x="4638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2" name="Text Box 21"/>
            <p:cNvSpPr txBox="1">
              <a:spLocks noChangeArrowheads="1"/>
            </p:cNvSpPr>
            <p:nvPr/>
          </p:nvSpPr>
          <p:spPr bwMode="auto">
            <a:xfrm>
              <a:off x="4512" y="2400"/>
              <a:ext cx="2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548313" y="1414463"/>
            <a:ext cx="381000" cy="3370262"/>
            <a:chOff x="4848" y="2400"/>
            <a:chExt cx="240" cy="1461"/>
          </a:xfrm>
        </p:grpSpPr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4953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4848" y="2400"/>
              <a:ext cx="2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6105525" y="1406525"/>
            <a:ext cx="381000" cy="3355975"/>
            <a:chOff x="5184" y="2400"/>
            <a:chExt cx="240" cy="1461"/>
          </a:xfrm>
        </p:grpSpPr>
        <p:sp>
          <p:nvSpPr>
            <p:cNvPr id="24597" name="Line 26"/>
            <p:cNvSpPr>
              <a:spLocks noChangeShapeType="1"/>
            </p:cNvSpPr>
            <p:nvPr/>
          </p:nvSpPr>
          <p:spPr bwMode="auto">
            <a:xfrm>
              <a:off x="527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8" name="Text Box 27"/>
            <p:cNvSpPr txBox="1">
              <a:spLocks noChangeArrowheads="1"/>
            </p:cNvSpPr>
            <p:nvPr/>
          </p:nvSpPr>
          <p:spPr bwMode="auto">
            <a:xfrm>
              <a:off x="5184" y="2400"/>
              <a:ext cx="2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624638" y="1408113"/>
            <a:ext cx="381000" cy="3355975"/>
            <a:chOff x="5184" y="2400"/>
            <a:chExt cx="240" cy="1461"/>
          </a:xfrm>
        </p:grpSpPr>
        <p:sp>
          <p:nvSpPr>
            <p:cNvPr id="24595" name="Line 29"/>
            <p:cNvSpPr>
              <a:spLocks noChangeShapeType="1"/>
            </p:cNvSpPr>
            <p:nvPr/>
          </p:nvSpPr>
          <p:spPr bwMode="auto">
            <a:xfrm>
              <a:off x="527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6" name="Text Box 30"/>
            <p:cNvSpPr txBox="1">
              <a:spLocks noChangeArrowheads="1"/>
            </p:cNvSpPr>
            <p:nvPr/>
          </p:nvSpPr>
          <p:spPr bwMode="auto">
            <a:xfrm>
              <a:off x="5184" y="2400"/>
              <a:ext cx="240" cy="199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7067550" y="1411288"/>
            <a:ext cx="563563" cy="3355975"/>
            <a:chOff x="5184" y="2400"/>
            <a:chExt cx="240" cy="1461"/>
          </a:xfrm>
        </p:grpSpPr>
        <p:sp>
          <p:nvSpPr>
            <p:cNvPr id="24593" name="Line 32"/>
            <p:cNvSpPr>
              <a:spLocks noChangeShapeType="1"/>
            </p:cNvSpPr>
            <p:nvPr/>
          </p:nvSpPr>
          <p:spPr bwMode="auto">
            <a:xfrm>
              <a:off x="527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4" name="Text Box 33"/>
            <p:cNvSpPr txBox="1">
              <a:spLocks noChangeArrowheads="1"/>
            </p:cNvSpPr>
            <p:nvPr/>
          </p:nvSpPr>
          <p:spPr bwMode="auto">
            <a:xfrm>
              <a:off x="5184" y="2400"/>
              <a:ext cx="2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24590" name="Text Box 34"/>
          <p:cNvSpPr txBox="1">
            <a:spLocks noChangeArrowheads="1"/>
          </p:cNvSpPr>
          <p:nvPr/>
        </p:nvSpPr>
        <p:spPr bwMode="auto">
          <a:xfrm>
            <a:off x="1142976" y="214290"/>
            <a:ext cx="2405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波形图：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449388" y="5275263"/>
            <a:ext cx="4638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该计数器的模为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571750" y="2357438"/>
            <a:ext cx="5286375" cy="25003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269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 animBg="1"/>
      <p:bldP spid="435235" grpId="0" autoUpdateAnimBg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AutoShape 2"/>
          <p:cNvSpPr>
            <a:spLocks noChangeArrowheads="1"/>
          </p:cNvSpPr>
          <p:nvPr/>
        </p:nvSpPr>
        <p:spPr bwMode="auto">
          <a:xfrm>
            <a:off x="61913" y="3330575"/>
            <a:ext cx="4084637" cy="24685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373063" y="982663"/>
            <a:ext cx="83470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分析下图所示的时序逻辑电路，试画出其状态图和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脉冲作用下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的波形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，并指出计数器的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模是多少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？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49263" y="2895600"/>
          <a:ext cx="3798887" cy="2413000"/>
        </p:xfrm>
        <a:graphic>
          <a:graphicData uri="http://schemas.openxmlformats.org/presentationml/2006/ole">
            <p:oleObj spid="_x0000_s700418" name="图片" r:id="rId3" imgW="1775460" imgH="1197864" progId="Word.Picture.8">
              <p:embed/>
            </p:oleObj>
          </a:graphicData>
        </a:graphic>
      </p:graphicFrame>
      <p:sp>
        <p:nvSpPr>
          <p:cNvPr id="436229" name="AutoShape 5"/>
          <p:cNvSpPr>
            <a:spLocks noChangeArrowheads="1"/>
          </p:cNvSpPr>
          <p:nvPr/>
        </p:nvSpPr>
        <p:spPr bwMode="auto">
          <a:xfrm>
            <a:off x="4643438" y="3787775"/>
            <a:ext cx="4186237" cy="2160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6230" name="Object 6"/>
          <p:cNvGraphicFramePr>
            <a:graphicFrameLocks noChangeAspect="1"/>
          </p:cNvGraphicFramePr>
          <p:nvPr/>
        </p:nvGraphicFramePr>
        <p:xfrm>
          <a:off x="4778375" y="3924300"/>
          <a:ext cx="3959225" cy="2017713"/>
        </p:xfrm>
        <a:graphic>
          <a:graphicData uri="http://schemas.openxmlformats.org/presentationml/2006/ole">
            <p:oleObj spid="_x0000_s700419" name="Picture" r:id="rId4" imgW="3189732" imgH="1634490" progId="Word.Picture.8">
              <p:embed/>
            </p:oleObj>
          </a:graphicData>
        </a:graphic>
      </p:graphicFrame>
      <p:graphicFrame>
        <p:nvGraphicFramePr>
          <p:cNvPr id="436231" name="Object 7"/>
          <p:cNvGraphicFramePr>
            <a:graphicFrameLocks noChangeAspect="1"/>
          </p:cNvGraphicFramePr>
          <p:nvPr/>
        </p:nvGraphicFramePr>
        <p:xfrm>
          <a:off x="5538788" y="3184525"/>
          <a:ext cx="2427287" cy="477838"/>
        </p:xfrm>
        <a:graphic>
          <a:graphicData uri="http://schemas.openxmlformats.org/presentationml/2006/ole">
            <p:oleObj spid="_x0000_s700420" name="公式" r:id="rId5" imgW="1877400" imgH="325440" progId="Equation.3">
              <p:embed/>
            </p:oleObj>
          </a:graphicData>
        </a:graphic>
      </p:graphicFrame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6443663" y="3876675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M=12</a:t>
            </a:r>
          </a:p>
        </p:txBody>
      </p:sp>
    </p:spTree>
    <p:extLst>
      <p:ext uri="{BB962C8B-B14F-4D97-AF65-F5344CB8AC3E}">
        <p14:creationId xmlns:p14="http://schemas.microsoft.com/office/powerpoint/2010/main" xmlns="" val="216082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9" grpId="0" animBg="1"/>
      <p:bldP spid="43623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571472" y="0"/>
            <a:ext cx="6565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762000" indent="-7620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762000" marR="0" lvl="0" indent="-762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  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74VC161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256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计数器。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487396" y="1089008"/>
            <a:ext cx="1276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解：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736635" y="1573196"/>
            <a:ext cx="68357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片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74161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进制计数器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256 = 16×16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所以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256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进制计数器需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两片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74161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构成</a:t>
            </a:r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701709" y="3340083"/>
            <a:ext cx="7475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片与片之间的连接通常有两种方式：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893796" y="4113196"/>
            <a:ext cx="7475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并行进位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低位片的进位信号作为高位片的使能信号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865221" y="5076808"/>
            <a:ext cx="77073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串行进位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低位片的进位信号作为高位片的时钟脉冲，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即异步计数方式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 </a:t>
            </a:r>
          </a:p>
        </p:txBody>
      </p:sp>
      <p:sp>
        <p:nvSpPr>
          <p:cNvPr id="437256" name="AutoShape 8"/>
          <p:cNvSpPr>
            <a:spLocks/>
          </p:cNvSpPr>
          <p:nvPr/>
        </p:nvSpPr>
        <p:spPr bwMode="auto">
          <a:xfrm>
            <a:off x="725521" y="4352908"/>
            <a:ext cx="201613" cy="1169988"/>
          </a:xfrm>
          <a:prstGeom prst="leftBrace">
            <a:avLst>
              <a:gd name="adj1" fmla="val 48359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1081121" y="1071546"/>
            <a:ext cx="1495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设计思想</a:t>
            </a:r>
          </a:p>
        </p:txBody>
      </p:sp>
    </p:spTree>
    <p:extLst>
      <p:ext uri="{BB962C8B-B14F-4D97-AF65-F5344CB8AC3E}">
        <p14:creationId xmlns:p14="http://schemas.microsoft.com/office/powerpoint/2010/main" xmlns="" val="805135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 autoUpdateAnimBg="0"/>
      <p:bldP spid="437251" grpId="0" autoUpdateAnimBg="0"/>
      <p:bldP spid="437252" grpId="0" autoUpdateAnimBg="0"/>
      <p:bldP spid="437253" grpId="0" autoUpdateAnimBg="0"/>
      <p:bldP spid="437254" grpId="0" autoUpdateAnimBg="0"/>
      <p:bldP spid="437255" grpId="0" autoUpdateAnimBg="0"/>
      <p:bldP spid="437256" grpId="0" animBg="1"/>
      <p:bldP spid="43725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6"/>
          <p:cNvSpPr>
            <a:spLocks noChangeArrowheads="1"/>
          </p:cNvSpPr>
          <p:nvPr/>
        </p:nvSpPr>
        <p:spPr bwMode="auto">
          <a:xfrm>
            <a:off x="785786" y="500042"/>
            <a:ext cx="7386664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4" name="Text Box 2"/>
          <p:cNvSpPr txBox="1">
            <a:spLocks noChangeArrowheads="1"/>
          </p:cNvSpPr>
          <p:nvPr/>
        </p:nvSpPr>
        <p:spPr bwMode="auto">
          <a:xfrm>
            <a:off x="2857488" y="5500702"/>
            <a:ext cx="2924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= 16×16=256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1" lang="en-US" altLang="zh-CN" sz="3600" b="1" i="0" u="none" strike="noStrike" kern="1200" cap="none" spc="0" normalizeH="0" baseline="-2500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709613" y="1571612"/>
            <a:ext cx="7070725" cy="3306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703263" y="1619237"/>
          <a:ext cx="6796087" cy="2359025"/>
        </p:xfrm>
        <a:graphic>
          <a:graphicData uri="http://schemas.openxmlformats.org/presentationml/2006/ole">
            <p:oleObj spid="_x0000_s701442" name="图片" r:id="rId4" imgW="3020568" imgH="1011936" progId="Word.Picture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43350" y="2386000"/>
            <a:ext cx="900113" cy="449262"/>
            <a:chOff x="2965" y="1905"/>
            <a:chExt cx="567" cy="283"/>
          </a:xfrm>
        </p:grpSpPr>
        <p:sp>
          <p:nvSpPr>
            <p:cNvPr id="26645" name="Line 6"/>
            <p:cNvSpPr>
              <a:spLocks noChangeShapeType="1"/>
            </p:cNvSpPr>
            <p:nvPr/>
          </p:nvSpPr>
          <p:spPr bwMode="auto">
            <a:xfrm>
              <a:off x="2965" y="1962"/>
              <a:ext cx="56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6" name="Line 7"/>
            <p:cNvSpPr>
              <a:spLocks noChangeShapeType="1"/>
            </p:cNvSpPr>
            <p:nvPr/>
          </p:nvSpPr>
          <p:spPr bwMode="auto">
            <a:xfrm flipV="1">
              <a:off x="3305" y="1933"/>
              <a:ext cx="0" cy="243"/>
            </a:xfrm>
            <a:prstGeom prst="line">
              <a:avLst/>
            </a:prstGeom>
            <a:noFill/>
            <a:ln w="762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7" name="Line 8"/>
            <p:cNvSpPr>
              <a:spLocks noChangeShapeType="1"/>
            </p:cNvSpPr>
            <p:nvPr/>
          </p:nvSpPr>
          <p:spPr bwMode="auto">
            <a:xfrm>
              <a:off x="3277" y="2188"/>
              <a:ext cx="255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8" name="Oval 9"/>
            <p:cNvSpPr>
              <a:spLocks noChangeArrowheads="1"/>
            </p:cNvSpPr>
            <p:nvPr/>
          </p:nvSpPr>
          <p:spPr bwMode="auto">
            <a:xfrm>
              <a:off x="3249" y="1905"/>
              <a:ext cx="105" cy="1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99CC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4921250" y="3916350"/>
            <a:ext cx="222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+ 0  0  0  1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33413" y="3227375"/>
            <a:ext cx="4219575" cy="609600"/>
            <a:chOff x="399" y="2221"/>
            <a:chExt cx="2658" cy="384"/>
          </a:xfrm>
        </p:grpSpPr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>
              <a:off x="2848" y="2229"/>
              <a:ext cx="209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886" y="2229"/>
              <a:ext cx="231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0" name="Line 14"/>
            <p:cNvSpPr>
              <a:spLocks noChangeShapeType="1"/>
            </p:cNvSpPr>
            <p:nvPr/>
          </p:nvSpPr>
          <p:spPr bwMode="auto">
            <a:xfrm flipV="1">
              <a:off x="2880" y="2221"/>
              <a:ext cx="0" cy="361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 flipV="1">
              <a:off x="913" y="2229"/>
              <a:ext cx="0" cy="34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2" name="Line 16"/>
            <p:cNvSpPr>
              <a:spLocks noChangeShapeType="1"/>
            </p:cNvSpPr>
            <p:nvPr/>
          </p:nvSpPr>
          <p:spPr bwMode="auto">
            <a:xfrm>
              <a:off x="690" y="2565"/>
              <a:ext cx="2194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3" name="Text Box 17"/>
            <p:cNvSpPr txBox="1">
              <a:spLocks noChangeArrowheads="1"/>
            </p:cNvSpPr>
            <p:nvPr/>
          </p:nvSpPr>
          <p:spPr bwMode="auto">
            <a:xfrm>
              <a:off x="399" y="2413"/>
              <a:ext cx="30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CP</a:t>
              </a:r>
              <a:endPara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6644" name="Oval 18"/>
            <p:cNvSpPr>
              <a:spLocks noChangeArrowheads="1"/>
            </p:cNvSpPr>
            <p:nvPr/>
          </p:nvSpPr>
          <p:spPr bwMode="auto">
            <a:xfrm>
              <a:off x="868" y="2520"/>
              <a:ext cx="85" cy="85"/>
            </a:xfrm>
            <a:prstGeom prst="ellipse">
              <a:avLst/>
            </a:prstGeom>
            <a:solidFill>
              <a:srgbClr val="0000FF"/>
            </a:solidFill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04963" y="3965562"/>
            <a:ext cx="2471737" cy="396875"/>
            <a:chOff x="669" y="2722"/>
            <a:chExt cx="1557" cy="250"/>
          </a:xfrm>
        </p:grpSpPr>
        <p:sp>
          <p:nvSpPr>
            <p:cNvPr id="26636" name="Rectangle 20"/>
            <p:cNvSpPr>
              <a:spLocks noChangeArrowheads="1"/>
            </p:cNvSpPr>
            <p:nvPr/>
          </p:nvSpPr>
          <p:spPr bwMode="auto">
            <a:xfrm>
              <a:off x="669" y="2722"/>
              <a:ext cx="1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0000           1111      </a:t>
              </a:r>
            </a:p>
          </p:txBody>
        </p:sp>
        <p:sp>
          <p:nvSpPr>
            <p:cNvPr id="26637" name="Line 21"/>
            <p:cNvSpPr>
              <a:spLocks noChangeShapeType="1"/>
            </p:cNvSpPr>
            <p:nvPr/>
          </p:nvSpPr>
          <p:spPr bwMode="auto">
            <a:xfrm>
              <a:off x="1156" y="2852"/>
              <a:ext cx="27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8294" name="Text Box 22"/>
          <p:cNvSpPr txBox="1">
            <a:spLocks noChangeArrowheads="1"/>
          </p:cNvSpPr>
          <p:nvPr/>
        </p:nvSpPr>
        <p:spPr bwMode="auto">
          <a:xfrm>
            <a:off x="1142976" y="5072074"/>
            <a:ext cx="5632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计数状态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0000 0000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～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1111 1111</a:t>
            </a:r>
          </a:p>
        </p:txBody>
      </p:sp>
      <p:sp>
        <p:nvSpPr>
          <p:cNvPr id="26635" name="Rectangle 23"/>
          <p:cNvSpPr>
            <a:spLocks noChangeArrowheads="1"/>
          </p:cNvSpPr>
          <p:nvPr/>
        </p:nvSpPr>
        <p:spPr bwMode="auto">
          <a:xfrm>
            <a:off x="873149" y="620713"/>
            <a:ext cx="705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并行进位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低位片的进位作为高位片的使能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采用同步时钟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705832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 build="p" autoUpdateAnimBg="0"/>
      <p:bldP spid="438282" grpId="0" autoUpdateAnimBg="0"/>
      <p:bldP spid="43829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2"/>
          <p:cNvSpPr>
            <a:spLocks noChangeArrowheads="1"/>
          </p:cNvSpPr>
          <p:nvPr/>
        </p:nvSpPr>
        <p:spPr bwMode="auto">
          <a:xfrm>
            <a:off x="1763712" y="404813"/>
            <a:ext cx="6380188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AutoShape 2"/>
          <p:cNvSpPr>
            <a:spLocks noChangeArrowheads="1"/>
          </p:cNvSpPr>
          <p:nvPr/>
        </p:nvSpPr>
        <p:spPr bwMode="auto">
          <a:xfrm>
            <a:off x="1182712" y="1357298"/>
            <a:ext cx="6889750" cy="22907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1331913" y="1414461"/>
          <a:ext cx="6719887" cy="2060575"/>
        </p:xfrm>
        <a:graphic>
          <a:graphicData uri="http://schemas.openxmlformats.org/presentationml/2006/ole">
            <p:oleObj spid="_x0000_s702466" name="Picture" r:id="rId4" imgW="3073400" imgH="901700" progId="Word.Picture.8">
              <p:embed/>
            </p:oleObj>
          </a:graphicData>
        </a:graphic>
      </p:graphicFrame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1563715" y="4897438"/>
            <a:ext cx="5530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计数状态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0000 0000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1111 1111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989040" y="5589588"/>
            <a:ext cx="75120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采用串行进位时，为什么低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要经反相器后作为高位的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？</a:t>
            </a: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5214942" y="4143380"/>
            <a:ext cx="242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+ 0  0  0  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25553" y="4149732"/>
            <a:ext cx="3546447" cy="954089"/>
            <a:chOff x="669" y="2722"/>
            <a:chExt cx="1557" cy="601"/>
          </a:xfrm>
        </p:grpSpPr>
        <p:sp>
          <p:nvSpPr>
            <p:cNvPr id="27658" name="Rectangle 16"/>
            <p:cNvSpPr>
              <a:spLocks noChangeArrowheads="1"/>
            </p:cNvSpPr>
            <p:nvPr/>
          </p:nvSpPr>
          <p:spPr bwMode="auto">
            <a:xfrm>
              <a:off x="669" y="2722"/>
              <a:ext cx="1557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0000             1111      </a:t>
              </a:r>
            </a:p>
          </p:txBody>
        </p:sp>
        <p:sp>
          <p:nvSpPr>
            <p:cNvPr id="27659" name="Line 17"/>
            <p:cNvSpPr>
              <a:spLocks noChangeShapeType="1"/>
            </p:cNvSpPr>
            <p:nvPr/>
          </p:nvSpPr>
          <p:spPr bwMode="auto">
            <a:xfrm>
              <a:off x="1156" y="2852"/>
              <a:ext cx="27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657" name="Rectangle 18"/>
          <p:cNvSpPr>
            <a:spLocks noChangeArrowheads="1"/>
          </p:cNvSpPr>
          <p:nvPr/>
        </p:nvSpPr>
        <p:spPr bwMode="auto">
          <a:xfrm>
            <a:off x="1785918" y="500042"/>
            <a:ext cx="6238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串行进位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：低位片的进位作为高位片的时钟</a:t>
            </a:r>
          </a:p>
        </p:txBody>
      </p:sp>
    </p:spTree>
    <p:extLst>
      <p:ext uri="{BB962C8B-B14F-4D97-AF65-F5344CB8AC3E}">
        <p14:creationId xmlns:p14="http://schemas.microsoft.com/office/powerpoint/2010/main" xmlns="" val="4124553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8" grpId="0" build="p" autoUpdateAnimBg="0"/>
      <p:bldP spid="439309" grpId="0" autoUpdateAnimBg="0"/>
      <p:bldP spid="4393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0"/>
          <p:cNvSpPr>
            <a:spLocks noChangeArrowheads="1"/>
          </p:cNvSpPr>
          <p:nvPr/>
        </p:nvSpPr>
        <p:spPr bwMode="auto">
          <a:xfrm>
            <a:off x="827088" y="0"/>
            <a:ext cx="4824412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2370" name="Rectangle 2"/>
          <p:cNvSpPr>
            <a:spLocks noChangeArrowheads="1"/>
          </p:cNvSpPr>
          <p:nvPr/>
        </p:nvSpPr>
        <p:spPr bwMode="auto">
          <a:xfrm>
            <a:off x="785786" y="142852"/>
            <a:ext cx="2117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芯片应用举例</a:t>
            </a:r>
            <a:endParaRPr kumimoji="0" lang="zh-CN" altLang="en-GB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8" y="1311294"/>
            <a:ext cx="7591425" cy="4832350"/>
            <a:chOff x="612" y="839"/>
            <a:chExt cx="4782" cy="3044"/>
          </a:xfrm>
        </p:grpSpPr>
        <p:sp>
          <p:nvSpPr>
            <p:cNvPr id="28682" name="AutoShape 4"/>
            <p:cNvSpPr>
              <a:spLocks noChangeArrowheads="1"/>
            </p:cNvSpPr>
            <p:nvPr/>
          </p:nvSpPr>
          <p:spPr bwMode="auto">
            <a:xfrm>
              <a:off x="612" y="839"/>
              <a:ext cx="4782" cy="30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3" name="AutoShape 5"/>
            <p:cNvSpPr>
              <a:spLocks noChangeArrowheads="1"/>
            </p:cNvSpPr>
            <p:nvPr/>
          </p:nvSpPr>
          <p:spPr bwMode="auto">
            <a:xfrm>
              <a:off x="998" y="1093"/>
              <a:ext cx="2080" cy="124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8674" name="Object 6"/>
            <p:cNvGraphicFramePr>
              <a:graphicFrameLocks noChangeAspect="1"/>
            </p:cNvGraphicFramePr>
            <p:nvPr/>
          </p:nvGraphicFramePr>
          <p:xfrm>
            <a:off x="1074" y="1175"/>
            <a:ext cx="1988" cy="1073"/>
          </p:xfrm>
          <a:graphic>
            <a:graphicData uri="http://schemas.openxmlformats.org/presentationml/2006/ole">
              <p:oleObj spid="_x0000_s703490" name="图片" r:id="rId3" imgW="1775460" imgH="1045464" progId="Word.Picture.8">
                <p:embed/>
              </p:oleObj>
            </a:graphicData>
          </a:graphic>
        </p:graphicFrame>
        <p:sp>
          <p:nvSpPr>
            <p:cNvPr id="28684" name="Rectangle 7"/>
            <p:cNvSpPr>
              <a:spLocks noChangeArrowheads="1"/>
            </p:cNvSpPr>
            <p:nvPr/>
          </p:nvSpPr>
          <p:spPr bwMode="auto">
            <a:xfrm>
              <a:off x="2671" y="2292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685" name="Line 8"/>
            <p:cNvSpPr>
              <a:spLocks noChangeShapeType="1"/>
            </p:cNvSpPr>
            <p:nvPr/>
          </p:nvSpPr>
          <p:spPr bwMode="auto">
            <a:xfrm>
              <a:off x="4626" y="3359"/>
              <a:ext cx="1" cy="4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6" name="Line 9"/>
            <p:cNvSpPr>
              <a:spLocks noChangeShapeType="1"/>
            </p:cNvSpPr>
            <p:nvPr/>
          </p:nvSpPr>
          <p:spPr bwMode="auto">
            <a:xfrm>
              <a:off x="4267" y="3359"/>
              <a:ext cx="1" cy="4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7" name="Line 10"/>
            <p:cNvSpPr>
              <a:spLocks noChangeShapeType="1"/>
            </p:cNvSpPr>
            <p:nvPr/>
          </p:nvSpPr>
          <p:spPr bwMode="auto">
            <a:xfrm>
              <a:off x="3916" y="3359"/>
              <a:ext cx="1" cy="4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8" name="Line 11"/>
            <p:cNvSpPr>
              <a:spLocks noChangeShapeType="1"/>
            </p:cNvSpPr>
            <p:nvPr/>
          </p:nvSpPr>
          <p:spPr bwMode="auto">
            <a:xfrm>
              <a:off x="3393" y="3359"/>
              <a:ext cx="1" cy="2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9" name="Line 12"/>
            <p:cNvSpPr>
              <a:spLocks noChangeShapeType="1"/>
            </p:cNvSpPr>
            <p:nvPr/>
          </p:nvSpPr>
          <p:spPr bwMode="auto">
            <a:xfrm>
              <a:off x="4449" y="3359"/>
              <a:ext cx="1" cy="4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0" name="Line 13"/>
            <p:cNvSpPr>
              <a:spLocks noChangeShapeType="1"/>
            </p:cNvSpPr>
            <p:nvPr/>
          </p:nvSpPr>
          <p:spPr bwMode="auto">
            <a:xfrm>
              <a:off x="4094" y="3359"/>
              <a:ext cx="1" cy="2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1" name="Line 14"/>
            <p:cNvSpPr>
              <a:spLocks noChangeShapeType="1"/>
            </p:cNvSpPr>
            <p:nvPr/>
          </p:nvSpPr>
          <p:spPr bwMode="auto">
            <a:xfrm>
              <a:off x="3739" y="3359"/>
              <a:ext cx="1" cy="2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2" name="Line 15"/>
            <p:cNvSpPr>
              <a:spLocks noChangeShapeType="1"/>
            </p:cNvSpPr>
            <p:nvPr/>
          </p:nvSpPr>
          <p:spPr bwMode="auto">
            <a:xfrm>
              <a:off x="3570" y="3359"/>
              <a:ext cx="1" cy="2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3" name="Line 16"/>
            <p:cNvSpPr>
              <a:spLocks noChangeShapeType="1"/>
            </p:cNvSpPr>
            <p:nvPr/>
          </p:nvSpPr>
          <p:spPr bwMode="auto">
            <a:xfrm>
              <a:off x="3115" y="3611"/>
              <a:ext cx="97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4" name="Line 17"/>
            <p:cNvSpPr>
              <a:spLocks noChangeShapeType="1"/>
            </p:cNvSpPr>
            <p:nvPr/>
          </p:nvSpPr>
          <p:spPr bwMode="auto">
            <a:xfrm>
              <a:off x="3115" y="3786"/>
              <a:ext cx="151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5" name="Freeform 18"/>
            <p:cNvSpPr>
              <a:spLocks/>
            </p:cNvSpPr>
            <p:nvPr/>
          </p:nvSpPr>
          <p:spPr bwMode="auto">
            <a:xfrm>
              <a:off x="3900" y="3770"/>
              <a:ext cx="33" cy="31"/>
            </a:xfrm>
            <a:custGeom>
              <a:avLst/>
              <a:gdLst>
                <a:gd name="T0" fmla="*/ 17 w 34"/>
                <a:gd name="T1" fmla="*/ 0 h 34"/>
                <a:gd name="T2" fmla="*/ 14 w 34"/>
                <a:gd name="T3" fmla="*/ 0 h 34"/>
                <a:gd name="T4" fmla="*/ 11 w 34"/>
                <a:gd name="T5" fmla="*/ 1 h 34"/>
                <a:gd name="T6" fmla="*/ 7 w 34"/>
                <a:gd name="T7" fmla="*/ 2 h 34"/>
                <a:gd name="T8" fmla="*/ 5 w 34"/>
                <a:gd name="T9" fmla="*/ 4 h 34"/>
                <a:gd name="T10" fmla="*/ 3 w 34"/>
                <a:gd name="T11" fmla="*/ 5 h 34"/>
                <a:gd name="T12" fmla="*/ 1 w 34"/>
                <a:gd name="T13" fmla="*/ 5 h 34"/>
                <a:gd name="T14" fmla="*/ 0 w 34"/>
                <a:gd name="T15" fmla="*/ 5 h 34"/>
                <a:gd name="T16" fmla="*/ 0 w 34"/>
                <a:gd name="T17" fmla="*/ 8 h 34"/>
                <a:gd name="T18" fmla="*/ 0 w 34"/>
                <a:gd name="T19" fmla="*/ 9 h 34"/>
                <a:gd name="T20" fmla="*/ 1 w 34"/>
                <a:gd name="T21" fmla="*/ 11 h 34"/>
                <a:gd name="T22" fmla="*/ 3 w 34"/>
                <a:gd name="T23" fmla="*/ 12 h 34"/>
                <a:gd name="T24" fmla="*/ 5 w 34"/>
                <a:gd name="T25" fmla="*/ 13 h 34"/>
                <a:gd name="T26" fmla="*/ 7 w 34"/>
                <a:gd name="T27" fmla="*/ 14 h 34"/>
                <a:gd name="T28" fmla="*/ 11 w 34"/>
                <a:gd name="T29" fmla="*/ 15 h 34"/>
                <a:gd name="T30" fmla="*/ 14 w 34"/>
                <a:gd name="T31" fmla="*/ 15 h 34"/>
                <a:gd name="T32" fmla="*/ 17 w 34"/>
                <a:gd name="T33" fmla="*/ 15 h 34"/>
                <a:gd name="T34" fmla="*/ 17 w 34"/>
                <a:gd name="T35" fmla="*/ 15 h 34"/>
                <a:gd name="T36" fmla="*/ 17 w 34"/>
                <a:gd name="T37" fmla="*/ 15 h 34"/>
                <a:gd name="T38" fmla="*/ 18 w 34"/>
                <a:gd name="T39" fmla="*/ 14 h 34"/>
                <a:gd name="T40" fmla="*/ 21 w 34"/>
                <a:gd name="T41" fmla="*/ 13 h 34"/>
                <a:gd name="T42" fmla="*/ 23 w 34"/>
                <a:gd name="T43" fmla="*/ 12 h 34"/>
                <a:gd name="T44" fmla="*/ 24 w 34"/>
                <a:gd name="T45" fmla="*/ 11 h 34"/>
                <a:gd name="T46" fmla="*/ 25 w 34"/>
                <a:gd name="T47" fmla="*/ 9 h 34"/>
                <a:gd name="T48" fmla="*/ 25 w 34"/>
                <a:gd name="T49" fmla="*/ 8 h 34"/>
                <a:gd name="T50" fmla="*/ 25 w 34"/>
                <a:gd name="T51" fmla="*/ 5 h 34"/>
                <a:gd name="T52" fmla="*/ 24 w 34"/>
                <a:gd name="T53" fmla="*/ 5 h 34"/>
                <a:gd name="T54" fmla="*/ 23 w 34"/>
                <a:gd name="T55" fmla="*/ 5 h 34"/>
                <a:gd name="T56" fmla="*/ 21 w 34"/>
                <a:gd name="T57" fmla="*/ 4 h 34"/>
                <a:gd name="T58" fmla="*/ 18 w 34"/>
                <a:gd name="T59" fmla="*/ 2 h 34"/>
                <a:gd name="T60" fmla="*/ 17 w 34"/>
                <a:gd name="T61" fmla="*/ 1 h 34"/>
                <a:gd name="T62" fmla="*/ 17 w 34"/>
                <a:gd name="T63" fmla="*/ 0 h 34"/>
                <a:gd name="T64" fmla="*/ 17 w 34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34"/>
                <a:gd name="T101" fmla="*/ 34 w 34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34">
                  <a:moveTo>
                    <a:pt x="17" y="0"/>
                  </a:moveTo>
                  <a:lnTo>
                    <a:pt x="14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4"/>
                  </a:lnTo>
                  <a:lnTo>
                    <a:pt x="17" y="34"/>
                  </a:lnTo>
                  <a:lnTo>
                    <a:pt x="21" y="34"/>
                  </a:lnTo>
                  <a:lnTo>
                    <a:pt x="25" y="33"/>
                  </a:lnTo>
                  <a:lnTo>
                    <a:pt x="27" y="31"/>
                  </a:lnTo>
                  <a:lnTo>
                    <a:pt x="30" y="29"/>
                  </a:lnTo>
                  <a:lnTo>
                    <a:pt x="32" y="26"/>
                  </a:lnTo>
                  <a:lnTo>
                    <a:pt x="33" y="24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3" y="11"/>
                  </a:lnTo>
                  <a:lnTo>
                    <a:pt x="32" y="7"/>
                  </a:lnTo>
                  <a:lnTo>
                    <a:pt x="30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6" name="Freeform 19"/>
            <p:cNvSpPr>
              <a:spLocks/>
            </p:cNvSpPr>
            <p:nvPr/>
          </p:nvSpPr>
          <p:spPr bwMode="auto">
            <a:xfrm>
              <a:off x="3900" y="3770"/>
              <a:ext cx="33" cy="31"/>
            </a:xfrm>
            <a:custGeom>
              <a:avLst/>
              <a:gdLst>
                <a:gd name="T0" fmla="*/ 17 w 34"/>
                <a:gd name="T1" fmla="*/ 0 h 34"/>
                <a:gd name="T2" fmla="*/ 14 w 34"/>
                <a:gd name="T3" fmla="*/ 0 h 34"/>
                <a:gd name="T4" fmla="*/ 11 w 34"/>
                <a:gd name="T5" fmla="*/ 1 h 34"/>
                <a:gd name="T6" fmla="*/ 7 w 34"/>
                <a:gd name="T7" fmla="*/ 2 h 34"/>
                <a:gd name="T8" fmla="*/ 5 w 34"/>
                <a:gd name="T9" fmla="*/ 4 h 34"/>
                <a:gd name="T10" fmla="*/ 3 w 34"/>
                <a:gd name="T11" fmla="*/ 5 h 34"/>
                <a:gd name="T12" fmla="*/ 1 w 34"/>
                <a:gd name="T13" fmla="*/ 5 h 34"/>
                <a:gd name="T14" fmla="*/ 0 w 34"/>
                <a:gd name="T15" fmla="*/ 5 h 34"/>
                <a:gd name="T16" fmla="*/ 0 w 34"/>
                <a:gd name="T17" fmla="*/ 8 h 34"/>
                <a:gd name="T18" fmla="*/ 0 w 34"/>
                <a:gd name="T19" fmla="*/ 9 h 34"/>
                <a:gd name="T20" fmla="*/ 1 w 34"/>
                <a:gd name="T21" fmla="*/ 11 h 34"/>
                <a:gd name="T22" fmla="*/ 3 w 34"/>
                <a:gd name="T23" fmla="*/ 12 h 34"/>
                <a:gd name="T24" fmla="*/ 5 w 34"/>
                <a:gd name="T25" fmla="*/ 13 h 34"/>
                <a:gd name="T26" fmla="*/ 7 w 34"/>
                <a:gd name="T27" fmla="*/ 14 h 34"/>
                <a:gd name="T28" fmla="*/ 11 w 34"/>
                <a:gd name="T29" fmla="*/ 15 h 34"/>
                <a:gd name="T30" fmla="*/ 14 w 34"/>
                <a:gd name="T31" fmla="*/ 15 h 34"/>
                <a:gd name="T32" fmla="*/ 17 w 34"/>
                <a:gd name="T33" fmla="*/ 15 h 34"/>
                <a:gd name="T34" fmla="*/ 17 w 34"/>
                <a:gd name="T35" fmla="*/ 15 h 34"/>
                <a:gd name="T36" fmla="*/ 17 w 34"/>
                <a:gd name="T37" fmla="*/ 15 h 34"/>
                <a:gd name="T38" fmla="*/ 18 w 34"/>
                <a:gd name="T39" fmla="*/ 14 h 34"/>
                <a:gd name="T40" fmla="*/ 21 w 34"/>
                <a:gd name="T41" fmla="*/ 13 h 34"/>
                <a:gd name="T42" fmla="*/ 23 w 34"/>
                <a:gd name="T43" fmla="*/ 12 h 34"/>
                <a:gd name="T44" fmla="*/ 24 w 34"/>
                <a:gd name="T45" fmla="*/ 11 h 34"/>
                <a:gd name="T46" fmla="*/ 25 w 34"/>
                <a:gd name="T47" fmla="*/ 9 h 34"/>
                <a:gd name="T48" fmla="*/ 25 w 34"/>
                <a:gd name="T49" fmla="*/ 8 h 34"/>
                <a:gd name="T50" fmla="*/ 25 w 34"/>
                <a:gd name="T51" fmla="*/ 5 h 34"/>
                <a:gd name="T52" fmla="*/ 24 w 34"/>
                <a:gd name="T53" fmla="*/ 5 h 34"/>
                <a:gd name="T54" fmla="*/ 23 w 34"/>
                <a:gd name="T55" fmla="*/ 5 h 34"/>
                <a:gd name="T56" fmla="*/ 21 w 34"/>
                <a:gd name="T57" fmla="*/ 4 h 34"/>
                <a:gd name="T58" fmla="*/ 18 w 34"/>
                <a:gd name="T59" fmla="*/ 2 h 34"/>
                <a:gd name="T60" fmla="*/ 17 w 34"/>
                <a:gd name="T61" fmla="*/ 1 h 34"/>
                <a:gd name="T62" fmla="*/ 17 w 34"/>
                <a:gd name="T63" fmla="*/ 0 h 34"/>
                <a:gd name="T64" fmla="*/ 17 w 34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34"/>
                <a:gd name="T101" fmla="*/ 34 w 34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34">
                  <a:moveTo>
                    <a:pt x="17" y="0"/>
                  </a:moveTo>
                  <a:lnTo>
                    <a:pt x="14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4"/>
                  </a:lnTo>
                  <a:lnTo>
                    <a:pt x="17" y="34"/>
                  </a:lnTo>
                  <a:lnTo>
                    <a:pt x="21" y="34"/>
                  </a:lnTo>
                  <a:lnTo>
                    <a:pt x="25" y="33"/>
                  </a:lnTo>
                  <a:lnTo>
                    <a:pt x="27" y="31"/>
                  </a:lnTo>
                  <a:lnTo>
                    <a:pt x="30" y="29"/>
                  </a:lnTo>
                  <a:lnTo>
                    <a:pt x="32" y="26"/>
                  </a:lnTo>
                  <a:lnTo>
                    <a:pt x="33" y="24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3" y="11"/>
                  </a:lnTo>
                  <a:lnTo>
                    <a:pt x="32" y="7"/>
                  </a:lnTo>
                  <a:lnTo>
                    <a:pt x="30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7" name="Freeform 20"/>
            <p:cNvSpPr>
              <a:spLocks/>
            </p:cNvSpPr>
            <p:nvPr/>
          </p:nvSpPr>
          <p:spPr bwMode="auto">
            <a:xfrm>
              <a:off x="3374" y="3593"/>
              <a:ext cx="34" cy="31"/>
            </a:xfrm>
            <a:custGeom>
              <a:avLst/>
              <a:gdLst>
                <a:gd name="T0" fmla="*/ 17 w 35"/>
                <a:gd name="T1" fmla="*/ 0 h 34"/>
                <a:gd name="T2" fmla="*/ 14 w 35"/>
                <a:gd name="T3" fmla="*/ 0 h 34"/>
                <a:gd name="T4" fmla="*/ 10 w 35"/>
                <a:gd name="T5" fmla="*/ 1 h 34"/>
                <a:gd name="T6" fmla="*/ 8 w 35"/>
                <a:gd name="T7" fmla="*/ 2 h 34"/>
                <a:gd name="T8" fmla="*/ 5 w 35"/>
                <a:gd name="T9" fmla="*/ 5 h 34"/>
                <a:gd name="T10" fmla="*/ 3 w 35"/>
                <a:gd name="T11" fmla="*/ 5 h 34"/>
                <a:gd name="T12" fmla="*/ 1 w 35"/>
                <a:gd name="T13" fmla="*/ 5 h 34"/>
                <a:gd name="T14" fmla="*/ 0 w 35"/>
                <a:gd name="T15" fmla="*/ 5 h 34"/>
                <a:gd name="T16" fmla="*/ 0 w 35"/>
                <a:gd name="T17" fmla="*/ 8 h 34"/>
                <a:gd name="T18" fmla="*/ 0 w 35"/>
                <a:gd name="T19" fmla="*/ 10 h 34"/>
                <a:gd name="T20" fmla="*/ 1 w 35"/>
                <a:gd name="T21" fmla="*/ 11 h 34"/>
                <a:gd name="T22" fmla="*/ 3 w 35"/>
                <a:gd name="T23" fmla="*/ 13 h 34"/>
                <a:gd name="T24" fmla="*/ 5 w 35"/>
                <a:gd name="T25" fmla="*/ 13 h 34"/>
                <a:gd name="T26" fmla="*/ 8 w 35"/>
                <a:gd name="T27" fmla="*/ 14 h 34"/>
                <a:gd name="T28" fmla="*/ 10 w 35"/>
                <a:gd name="T29" fmla="*/ 15 h 34"/>
                <a:gd name="T30" fmla="*/ 14 w 35"/>
                <a:gd name="T31" fmla="*/ 15 h 34"/>
                <a:gd name="T32" fmla="*/ 17 w 35"/>
                <a:gd name="T33" fmla="*/ 15 h 34"/>
                <a:gd name="T34" fmla="*/ 17 w 35"/>
                <a:gd name="T35" fmla="*/ 15 h 34"/>
                <a:gd name="T36" fmla="*/ 17 w 35"/>
                <a:gd name="T37" fmla="*/ 15 h 34"/>
                <a:gd name="T38" fmla="*/ 18 w 35"/>
                <a:gd name="T39" fmla="*/ 14 h 34"/>
                <a:gd name="T40" fmla="*/ 21 w 35"/>
                <a:gd name="T41" fmla="*/ 13 h 34"/>
                <a:gd name="T42" fmla="*/ 22 w 35"/>
                <a:gd name="T43" fmla="*/ 13 h 34"/>
                <a:gd name="T44" fmla="*/ 24 w 35"/>
                <a:gd name="T45" fmla="*/ 11 h 34"/>
                <a:gd name="T46" fmla="*/ 26 w 35"/>
                <a:gd name="T47" fmla="*/ 10 h 34"/>
                <a:gd name="T48" fmla="*/ 26 w 35"/>
                <a:gd name="T49" fmla="*/ 8 h 34"/>
                <a:gd name="T50" fmla="*/ 26 w 35"/>
                <a:gd name="T51" fmla="*/ 5 h 34"/>
                <a:gd name="T52" fmla="*/ 24 w 35"/>
                <a:gd name="T53" fmla="*/ 5 h 34"/>
                <a:gd name="T54" fmla="*/ 22 w 35"/>
                <a:gd name="T55" fmla="*/ 5 h 34"/>
                <a:gd name="T56" fmla="*/ 21 w 35"/>
                <a:gd name="T57" fmla="*/ 5 h 34"/>
                <a:gd name="T58" fmla="*/ 18 w 35"/>
                <a:gd name="T59" fmla="*/ 2 h 34"/>
                <a:gd name="T60" fmla="*/ 17 w 35"/>
                <a:gd name="T61" fmla="*/ 1 h 34"/>
                <a:gd name="T62" fmla="*/ 17 w 35"/>
                <a:gd name="T63" fmla="*/ 0 h 34"/>
                <a:gd name="T64" fmla="*/ 17 w 35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"/>
                <a:gd name="T100" fmla="*/ 0 h 34"/>
                <a:gd name="T101" fmla="*/ 35 w 35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" h="34">
                  <a:moveTo>
                    <a:pt x="17" y="0"/>
                  </a:moveTo>
                  <a:lnTo>
                    <a:pt x="14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3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7" y="34"/>
                  </a:lnTo>
                  <a:lnTo>
                    <a:pt x="21" y="34"/>
                  </a:lnTo>
                  <a:lnTo>
                    <a:pt x="24" y="33"/>
                  </a:lnTo>
                  <a:lnTo>
                    <a:pt x="27" y="32"/>
                  </a:lnTo>
                  <a:lnTo>
                    <a:pt x="30" y="29"/>
                  </a:lnTo>
                  <a:lnTo>
                    <a:pt x="31" y="27"/>
                  </a:lnTo>
                  <a:lnTo>
                    <a:pt x="33" y="23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3" y="10"/>
                  </a:lnTo>
                  <a:lnTo>
                    <a:pt x="31" y="7"/>
                  </a:lnTo>
                  <a:lnTo>
                    <a:pt x="30" y="5"/>
                  </a:lnTo>
                  <a:lnTo>
                    <a:pt x="27" y="2"/>
                  </a:lnTo>
                  <a:lnTo>
                    <a:pt x="24" y="1"/>
                  </a:lnTo>
                  <a:lnTo>
                    <a:pt x="2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8" name="Freeform 21"/>
            <p:cNvSpPr>
              <a:spLocks/>
            </p:cNvSpPr>
            <p:nvPr/>
          </p:nvSpPr>
          <p:spPr bwMode="auto">
            <a:xfrm>
              <a:off x="3374" y="3593"/>
              <a:ext cx="34" cy="31"/>
            </a:xfrm>
            <a:custGeom>
              <a:avLst/>
              <a:gdLst>
                <a:gd name="T0" fmla="*/ 17 w 35"/>
                <a:gd name="T1" fmla="*/ 0 h 34"/>
                <a:gd name="T2" fmla="*/ 14 w 35"/>
                <a:gd name="T3" fmla="*/ 0 h 34"/>
                <a:gd name="T4" fmla="*/ 10 w 35"/>
                <a:gd name="T5" fmla="*/ 1 h 34"/>
                <a:gd name="T6" fmla="*/ 8 w 35"/>
                <a:gd name="T7" fmla="*/ 2 h 34"/>
                <a:gd name="T8" fmla="*/ 5 w 35"/>
                <a:gd name="T9" fmla="*/ 5 h 34"/>
                <a:gd name="T10" fmla="*/ 3 w 35"/>
                <a:gd name="T11" fmla="*/ 5 h 34"/>
                <a:gd name="T12" fmla="*/ 1 w 35"/>
                <a:gd name="T13" fmla="*/ 5 h 34"/>
                <a:gd name="T14" fmla="*/ 0 w 35"/>
                <a:gd name="T15" fmla="*/ 5 h 34"/>
                <a:gd name="T16" fmla="*/ 0 w 35"/>
                <a:gd name="T17" fmla="*/ 8 h 34"/>
                <a:gd name="T18" fmla="*/ 0 w 35"/>
                <a:gd name="T19" fmla="*/ 10 h 34"/>
                <a:gd name="T20" fmla="*/ 1 w 35"/>
                <a:gd name="T21" fmla="*/ 11 h 34"/>
                <a:gd name="T22" fmla="*/ 3 w 35"/>
                <a:gd name="T23" fmla="*/ 13 h 34"/>
                <a:gd name="T24" fmla="*/ 5 w 35"/>
                <a:gd name="T25" fmla="*/ 13 h 34"/>
                <a:gd name="T26" fmla="*/ 8 w 35"/>
                <a:gd name="T27" fmla="*/ 14 h 34"/>
                <a:gd name="T28" fmla="*/ 10 w 35"/>
                <a:gd name="T29" fmla="*/ 15 h 34"/>
                <a:gd name="T30" fmla="*/ 14 w 35"/>
                <a:gd name="T31" fmla="*/ 15 h 34"/>
                <a:gd name="T32" fmla="*/ 17 w 35"/>
                <a:gd name="T33" fmla="*/ 15 h 34"/>
                <a:gd name="T34" fmla="*/ 17 w 35"/>
                <a:gd name="T35" fmla="*/ 15 h 34"/>
                <a:gd name="T36" fmla="*/ 17 w 35"/>
                <a:gd name="T37" fmla="*/ 15 h 34"/>
                <a:gd name="T38" fmla="*/ 18 w 35"/>
                <a:gd name="T39" fmla="*/ 14 h 34"/>
                <a:gd name="T40" fmla="*/ 21 w 35"/>
                <a:gd name="T41" fmla="*/ 13 h 34"/>
                <a:gd name="T42" fmla="*/ 22 w 35"/>
                <a:gd name="T43" fmla="*/ 13 h 34"/>
                <a:gd name="T44" fmla="*/ 24 w 35"/>
                <a:gd name="T45" fmla="*/ 11 h 34"/>
                <a:gd name="T46" fmla="*/ 26 w 35"/>
                <a:gd name="T47" fmla="*/ 10 h 34"/>
                <a:gd name="T48" fmla="*/ 26 w 35"/>
                <a:gd name="T49" fmla="*/ 8 h 34"/>
                <a:gd name="T50" fmla="*/ 26 w 35"/>
                <a:gd name="T51" fmla="*/ 5 h 34"/>
                <a:gd name="T52" fmla="*/ 24 w 35"/>
                <a:gd name="T53" fmla="*/ 5 h 34"/>
                <a:gd name="T54" fmla="*/ 22 w 35"/>
                <a:gd name="T55" fmla="*/ 5 h 34"/>
                <a:gd name="T56" fmla="*/ 21 w 35"/>
                <a:gd name="T57" fmla="*/ 5 h 34"/>
                <a:gd name="T58" fmla="*/ 18 w 35"/>
                <a:gd name="T59" fmla="*/ 2 h 34"/>
                <a:gd name="T60" fmla="*/ 17 w 35"/>
                <a:gd name="T61" fmla="*/ 1 h 34"/>
                <a:gd name="T62" fmla="*/ 17 w 35"/>
                <a:gd name="T63" fmla="*/ 0 h 34"/>
                <a:gd name="T64" fmla="*/ 17 w 35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"/>
                <a:gd name="T100" fmla="*/ 0 h 34"/>
                <a:gd name="T101" fmla="*/ 35 w 35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" h="34">
                  <a:moveTo>
                    <a:pt x="17" y="0"/>
                  </a:moveTo>
                  <a:lnTo>
                    <a:pt x="14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3" y="27"/>
                  </a:lnTo>
                  <a:lnTo>
                    <a:pt x="5" y="29"/>
                  </a:lnTo>
                  <a:lnTo>
                    <a:pt x="8" y="32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7" y="34"/>
                  </a:lnTo>
                  <a:lnTo>
                    <a:pt x="21" y="34"/>
                  </a:lnTo>
                  <a:lnTo>
                    <a:pt x="24" y="33"/>
                  </a:lnTo>
                  <a:lnTo>
                    <a:pt x="27" y="32"/>
                  </a:lnTo>
                  <a:lnTo>
                    <a:pt x="30" y="29"/>
                  </a:lnTo>
                  <a:lnTo>
                    <a:pt x="31" y="27"/>
                  </a:lnTo>
                  <a:lnTo>
                    <a:pt x="33" y="23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3" y="10"/>
                  </a:lnTo>
                  <a:lnTo>
                    <a:pt x="31" y="7"/>
                  </a:lnTo>
                  <a:lnTo>
                    <a:pt x="30" y="5"/>
                  </a:lnTo>
                  <a:lnTo>
                    <a:pt x="27" y="2"/>
                  </a:lnTo>
                  <a:lnTo>
                    <a:pt x="24" y="1"/>
                  </a:lnTo>
                  <a:lnTo>
                    <a:pt x="21" y="0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9" name="Freeform 22"/>
            <p:cNvSpPr>
              <a:spLocks/>
            </p:cNvSpPr>
            <p:nvPr/>
          </p:nvSpPr>
          <p:spPr bwMode="auto">
            <a:xfrm>
              <a:off x="3554" y="3594"/>
              <a:ext cx="34" cy="32"/>
            </a:xfrm>
            <a:custGeom>
              <a:avLst/>
              <a:gdLst>
                <a:gd name="T0" fmla="*/ 9 w 36"/>
                <a:gd name="T1" fmla="*/ 0 h 36"/>
                <a:gd name="T2" fmla="*/ 9 w 36"/>
                <a:gd name="T3" fmla="*/ 1 h 36"/>
                <a:gd name="T4" fmla="*/ 9 w 36"/>
                <a:gd name="T5" fmla="*/ 3 h 36"/>
                <a:gd name="T6" fmla="*/ 9 w 36"/>
                <a:gd name="T7" fmla="*/ 4 h 36"/>
                <a:gd name="T8" fmla="*/ 6 w 36"/>
                <a:gd name="T9" fmla="*/ 4 h 36"/>
                <a:gd name="T10" fmla="*/ 4 w 36"/>
                <a:gd name="T11" fmla="*/ 4 h 36"/>
                <a:gd name="T12" fmla="*/ 2 w 36"/>
                <a:gd name="T13" fmla="*/ 4 h 36"/>
                <a:gd name="T14" fmla="*/ 1 w 36"/>
                <a:gd name="T15" fmla="*/ 5 h 36"/>
                <a:gd name="T16" fmla="*/ 0 w 36"/>
                <a:gd name="T17" fmla="*/ 7 h 36"/>
                <a:gd name="T18" fmla="*/ 1 w 36"/>
                <a:gd name="T19" fmla="*/ 8 h 36"/>
                <a:gd name="T20" fmla="*/ 2 w 36"/>
                <a:gd name="T21" fmla="*/ 9 h 36"/>
                <a:gd name="T22" fmla="*/ 4 w 36"/>
                <a:gd name="T23" fmla="*/ 10 h 36"/>
                <a:gd name="T24" fmla="*/ 6 w 36"/>
                <a:gd name="T25" fmla="*/ 11 h 36"/>
                <a:gd name="T26" fmla="*/ 9 w 36"/>
                <a:gd name="T27" fmla="*/ 11 h 36"/>
                <a:gd name="T28" fmla="*/ 9 w 36"/>
                <a:gd name="T29" fmla="*/ 12 h 36"/>
                <a:gd name="T30" fmla="*/ 9 w 36"/>
                <a:gd name="T31" fmla="*/ 12 h 36"/>
                <a:gd name="T32" fmla="*/ 9 w 36"/>
                <a:gd name="T33" fmla="*/ 12 h 36"/>
                <a:gd name="T34" fmla="*/ 13 w 36"/>
                <a:gd name="T35" fmla="*/ 12 h 36"/>
                <a:gd name="T36" fmla="*/ 16 w 36"/>
                <a:gd name="T37" fmla="*/ 12 h 36"/>
                <a:gd name="T38" fmla="*/ 18 w 36"/>
                <a:gd name="T39" fmla="*/ 11 h 36"/>
                <a:gd name="T40" fmla="*/ 19 w 36"/>
                <a:gd name="T41" fmla="*/ 11 h 36"/>
                <a:gd name="T42" fmla="*/ 20 w 36"/>
                <a:gd name="T43" fmla="*/ 10 h 36"/>
                <a:gd name="T44" fmla="*/ 21 w 36"/>
                <a:gd name="T45" fmla="*/ 9 h 36"/>
                <a:gd name="T46" fmla="*/ 21 w 36"/>
                <a:gd name="T47" fmla="*/ 8 h 36"/>
                <a:gd name="T48" fmla="*/ 22 w 36"/>
                <a:gd name="T49" fmla="*/ 7 h 36"/>
                <a:gd name="T50" fmla="*/ 21 w 36"/>
                <a:gd name="T51" fmla="*/ 5 h 36"/>
                <a:gd name="T52" fmla="*/ 21 w 36"/>
                <a:gd name="T53" fmla="*/ 4 h 36"/>
                <a:gd name="T54" fmla="*/ 20 w 36"/>
                <a:gd name="T55" fmla="*/ 4 h 36"/>
                <a:gd name="T56" fmla="*/ 19 w 36"/>
                <a:gd name="T57" fmla="*/ 4 h 36"/>
                <a:gd name="T58" fmla="*/ 18 w 36"/>
                <a:gd name="T59" fmla="*/ 4 h 36"/>
                <a:gd name="T60" fmla="*/ 16 w 36"/>
                <a:gd name="T61" fmla="*/ 3 h 36"/>
                <a:gd name="T62" fmla="*/ 13 w 36"/>
                <a:gd name="T63" fmla="*/ 1 h 36"/>
                <a:gd name="T64" fmla="*/ 9 w 36"/>
                <a:gd name="T65" fmla="*/ 0 h 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36"/>
                <a:gd name="T101" fmla="*/ 36 w 36"/>
                <a:gd name="T102" fmla="*/ 36 h 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36">
                  <a:moveTo>
                    <a:pt x="18" y="0"/>
                  </a:moveTo>
                  <a:lnTo>
                    <a:pt x="15" y="1"/>
                  </a:lnTo>
                  <a:lnTo>
                    <a:pt x="11" y="3"/>
                  </a:lnTo>
                  <a:lnTo>
                    <a:pt x="9" y="4"/>
                  </a:lnTo>
                  <a:lnTo>
                    <a:pt x="6" y="6"/>
                  </a:lnTo>
                  <a:lnTo>
                    <a:pt x="4" y="9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31"/>
                  </a:lnTo>
                  <a:lnTo>
                    <a:pt x="9" y="32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5" y="34"/>
                  </a:lnTo>
                  <a:lnTo>
                    <a:pt x="28" y="32"/>
                  </a:lnTo>
                  <a:lnTo>
                    <a:pt x="31" y="31"/>
                  </a:lnTo>
                  <a:lnTo>
                    <a:pt x="32" y="27"/>
                  </a:lnTo>
                  <a:lnTo>
                    <a:pt x="34" y="25"/>
                  </a:lnTo>
                  <a:lnTo>
                    <a:pt x="34" y="21"/>
                  </a:lnTo>
                  <a:lnTo>
                    <a:pt x="36" y="19"/>
                  </a:lnTo>
                  <a:lnTo>
                    <a:pt x="34" y="15"/>
                  </a:lnTo>
                  <a:lnTo>
                    <a:pt x="34" y="11"/>
                  </a:lnTo>
                  <a:lnTo>
                    <a:pt x="32" y="9"/>
                  </a:lnTo>
                  <a:lnTo>
                    <a:pt x="31" y="6"/>
                  </a:lnTo>
                  <a:lnTo>
                    <a:pt x="28" y="4"/>
                  </a:lnTo>
                  <a:lnTo>
                    <a:pt x="25" y="3"/>
                  </a:lnTo>
                  <a:lnTo>
                    <a:pt x="22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0" name="Freeform 23"/>
            <p:cNvSpPr>
              <a:spLocks/>
            </p:cNvSpPr>
            <p:nvPr/>
          </p:nvSpPr>
          <p:spPr bwMode="auto">
            <a:xfrm>
              <a:off x="3554" y="3594"/>
              <a:ext cx="34" cy="32"/>
            </a:xfrm>
            <a:custGeom>
              <a:avLst/>
              <a:gdLst>
                <a:gd name="T0" fmla="*/ 9 w 36"/>
                <a:gd name="T1" fmla="*/ 0 h 36"/>
                <a:gd name="T2" fmla="*/ 9 w 36"/>
                <a:gd name="T3" fmla="*/ 1 h 36"/>
                <a:gd name="T4" fmla="*/ 9 w 36"/>
                <a:gd name="T5" fmla="*/ 3 h 36"/>
                <a:gd name="T6" fmla="*/ 9 w 36"/>
                <a:gd name="T7" fmla="*/ 4 h 36"/>
                <a:gd name="T8" fmla="*/ 6 w 36"/>
                <a:gd name="T9" fmla="*/ 4 h 36"/>
                <a:gd name="T10" fmla="*/ 4 w 36"/>
                <a:gd name="T11" fmla="*/ 4 h 36"/>
                <a:gd name="T12" fmla="*/ 2 w 36"/>
                <a:gd name="T13" fmla="*/ 4 h 36"/>
                <a:gd name="T14" fmla="*/ 1 w 36"/>
                <a:gd name="T15" fmla="*/ 5 h 36"/>
                <a:gd name="T16" fmla="*/ 0 w 36"/>
                <a:gd name="T17" fmla="*/ 7 h 36"/>
                <a:gd name="T18" fmla="*/ 1 w 36"/>
                <a:gd name="T19" fmla="*/ 8 h 36"/>
                <a:gd name="T20" fmla="*/ 2 w 36"/>
                <a:gd name="T21" fmla="*/ 9 h 36"/>
                <a:gd name="T22" fmla="*/ 4 w 36"/>
                <a:gd name="T23" fmla="*/ 10 h 36"/>
                <a:gd name="T24" fmla="*/ 6 w 36"/>
                <a:gd name="T25" fmla="*/ 11 h 36"/>
                <a:gd name="T26" fmla="*/ 9 w 36"/>
                <a:gd name="T27" fmla="*/ 11 h 36"/>
                <a:gd name="T28" fmla="*/ 9 w 36"/>
                <a:gd name="T29" fmla="*/ 12 h 36"/>
                <a:gd name="T30" fmla="*/ 9 w 36"/>
                <a:gd name="T31" fmla="*/ 12 h 36"/>
                <a:gd name="T32" fmla="*/ 9 w 36"/>
                <a:gd name="T33" fmla="*/ 12 h 36"/>
                <a:gd name="T34" fmla="*/ 13 w 36"/>
                <a:gd name="T35" fmla="*/ 12 h 36"/>
                <a:gd name="T36" fmla="*/ 16 w 36"/>
                <a:gd name="T37" fmla="*/ 12 h 36"/>
                <a:gd name="T38" fmla="*/ 18 w 36"/>
                <a:gd name="T39" fmla="*/ 11 h 36"/>
                <a:gd name="T40" fmla="*/ 19 w 36"/>
                <a:gd name="T41" fmla="*/ 11 h 36"/>
                <a:gd name="T42" fmla="*/ 20 w 36"/>
                <a:gd name="T43" fmla="*/ 10 h 36"/>
                <a:gd name="T44" fmla="*/ 21 w 36"/>
                <a:gd name="T45" fmla="*/ 9 h 36"/>
                <a:gd name="T46" fmla="*/ 21 w 36"/>
                <a:gd name="T47" fmla="*/ 8 h 36"/>
                <a:gd name="T48" fmla="*/ 22 w 36"/>
                <a:gd name="T49" fmla="*/ 7 h 36"/>
                <a:gd name="T50" fmla="*/ 21 w 36"/>
                <a:gd name="T51" fmla="*/ 5 h 36"/>
                <a:gd name="T52" fmla="*/ 21 w 36"/>
                <a:gd name="T53" fmla="*/ 4 h 36"/>
                <a:gd name="T54" fmla="*/ 20 w 36"/>
                <a:gd name="T55" fmla="*/ 4 h 36"/>
                <a:gd name="T56" fmla="*/ 19 w 36"/>
                <a:gd name="T57" fmla="*/ 4 h 36"/>
                <a:gd name="T58" fmla="*/ 18 w 36"/>
                <a:gd name="T59" fmla="*/ 4 h 36"/>
                <a:gd name="T60" fmla="*/ 16 w 36"/>
                <a:gd name="T61" fmla="*/ 3 h 36"/>
                <a:gd name="T62" fmla="*/ 13 w 36"/>
                <a:gd name="T63" fmla="*/ 1 h 36"/>
                <a:gd name="T64" fmla="*/ 9 w 36"/>
                <a:gd name="T65" fmla="*/ 0 h 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36"/>
                <a:gd name="T101" fmla="*/ 36 w 36"/>
                <a:gd name="T102" fmla="*/ 36 h 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36">
                  <a:moveTo>
                    <a:pt x="18" y="0"/>
                  </a:moveTo>
                  <a:lnTo>
                    <a:pt x="15" y="1"/>
                  </a:lnTo>
                  <a:lnTo>
                    <a:pt x="11" y="3"/>
                  </a:lnTo>
                  <a:lnTo>
                    <a:pt x="9" y="4"/>
                  </a:lnTo>
                  <a:lnTo>
                    <a:pt x="6" y="6"/>
                  </a:lnTo>
                  <a:lnTo>
                    <a:pt x="4" y="9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31"/>
                  </a:lnTo>
                  <a:lnTo>
                    <a:pt x="9" y="32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5" y="34"/>
                  </a:lnTo>
                  <a:lnTo>
                    <a:pt x="28" y="32"/>
                  </a:lnTo>
                  <a:lnTo>
                    <a:pt x="31" y="31"/>
                  </a:lnTo>
                  <a:lnTo>
                    <a:pt x="32" y="27"/>
                  </a:lnTo>
                  <a:lnTo>
                    <a:pt x="34" y="25"/>
                  </a:lnTo>
                  <a:lnTo>
                    <a:pt x="34" y="21"/>
                  </a:lnTo>
                  <a:lnTo>
                    <a:pt x="36" y="19"/>
                  </a:lnTo>
                  <a:lnTo>
                    <a:pt x="34" y="15"/>
                  </a:lnTo>
                  <a:lnTo>
                    <a:pt x="34" y="11"/>
                  </a:lnTo>
                  <a:lnTo>
                    <a:pt x="32" y="9"/>
                  </a:lnTo>
                  <a:lnTo>
                    <a:pt x="31" y="6"/>
                  </a:lnTo>
                  <a:lnTo>
                    <a:pt x="28" y="4"/>
                  </a:lnTo>
                  <a:lnTo>
                    <a:pt x="25" y="3"/>
                  </a:lnTo>
                  <a:lnTo>
                    <a:pt x="22" y="1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1" name="Freeform 24"/>
            <p:cNvSpPr>
              <a:spLocks/>
            </p:cNvSpPr>
            <p:nvPr/>
          </p:nvSpPr>
          <p:spPr bwMode="auto">
            <a:xfrm>
              <a:off x="3723" y="3594"/>
              <a:ext cx="33" cy="32"/>
            </a:xfrm>
            <a:custGeom>
              <a:avLst/>
              <a:gdLst>
                <a:gd name="T0" fmla="*/ 17 w 34"/>
                <a:gd name="T1" fmla="*/ 0 h 36"/>
                <a:gd name="T2" fmla="*/ 13 w 34"/>
                <a:gd name="T3" fmla="*/ 1 h 36"/>
                <a:gd name="T4" fmla="*/ 11 w 34"/>
                <a:gd name="T5" fmla="*/ 3 h 36"/>
                <a:gd name="T6" fmla="*/ 7 w 34"/>
                <a:gd name="T7" fmla="*/ 4 h 36"/>
                <a:gd name="T8" fmla="*/ 5 w 34"/>
                <a:gd name="T9" fmla="*/ 4 h 36"/>
                <a:gd name="T10" fmla="*/ 2 w 34"/>
                <a:gd name="T11" fmla="*/ 4 h 36"/>
                <a:gd name="T12" fmla="*/ 1 w 34"/>
                <a:gd name="T13" fmla="*/ 4 h 36"/>
                <a:gd name="T14" fmla="*/ 0 w 34"/>
                <a:gd name="T15" fmla="*/ 5 h 36"/>
                <a:gd name="T16" fmla="*/ 0 w 34"/>
                <a:gd name="T17" fmla="*/ 7 h 36"/>
                <a:gd name="T18" fmla="*/ 0 w 34"/>
                <a:gd name="T19" fmla="*/ 8 h 36"/>
                <a:gd name="T20" fmla="*/ 1 w 34"/>
                <a:gd name="T21" fmla="*/ 9 h 36"/>
                <a:gd name="T22" fmla="*/ 2 w 34"/>
                <a:gd name="T23" fmla="*/ 10 h 36"/>
                <a:gd name="T24" fmla="*/ 5 w 34"/>
                <a:gd name="T25" fmla="*/ 11 h 36"/>
                <a:gd name="T26" fmla="*/ 7 w 34"/>
                <a:gd name="T27" fmla="*/ 11 h 36"/>
                <a:gd name="T28" fmla="*/ 11 w 34"/>
                <a:gd name="T29" fmla="*/ 12 h 36"/>
                <a:gd name="T30" fmla="*/ 13 w 34"/>
                <a:gd name="T31" fmla="*/ 12 h 36"/>
                <a:gd name="T32" fmla="*/ 17 w 34"/>
                <a:gd name="T33" fmla="*/ 12 h 36"/>
                <a:gd name="T34" fmla="*/ 17 w 34"/>
                <a:gd name="T35" fmla="*/ 12 h 36"/>
                <a:gd name="T36" fmla="*/ 17 w 34"/>
                <a:gd name="T37" fmla="*/ 12 h 36"/>
                <a:gd name="T38" fmla="*/ 18 w 34"/>
                <a:gd name="T39" fmla="*/ 11 h 36"/>
                <a:gd name="T40" fmla="*/ 20 w 34"/>
                <a:gd name="T41" fmla="*/ 11 h 36"/>
                <a:gd name="T42" fmla="*/ 23 w 34"/>
                <a:gd name="T43" fmla="*/ 10 h 36"/>
                <a:gd name="T44" fmla="*/ 24 w 34"/>
                <a:gd name="T45" fmla="*/ 9 h 36"/>
                <a:gd name="T46" fmla="*/ 25 w 34"/>
                <a:gd name="T47" fmla="*/ 8 h 36"/>
                <a:gd name="T48" fmla="*/ 25 w 34"/>
                <a:gd name="T49" fmla="*/ 7 h 36"/>
                <a:gd name="T50" fmla="*/ 25 w 34"/>
                <a:gd name="T51" fmla="*/ 5 h 36"/>
                <a:gd name="T52" fmla="*/ 24 w 34"/>
                <a:gd name="T53" fmla="*/ 4 h 36"/>
                <a:gd name="T54" fmla="*/ 23 w 34"/>
                <a:gd name="T55" fmla="*/ 4 h 36"/>
                <a:gd name="T56" fmla="*/ 20 w 34"/>
                <a:gd name="T57" fmla="*/ 4 h 36"/>
                <a:gd name="T58" fmla="*/ 18 w 34"/>
                <a:gd name="T59" fmla="*/ 4 h 36"/>
                <a:gd name="T60" fmla="*/ 17 w 34"/>
                <a:gd name="T61" fmla="*/ 3 h 36"/>
                <a:gd name="T62" fmla="*/ 17 w 34"/>
                <a:gd name="T63" fmla="*/ 1 h 36"/>
                <a:gd name="T64" fmla="*/ 17 w 34"/>
                <a:gd name="T65" fmla="*/ 0 h 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36"/>
                <a:gd name="T101" fmla="*/ 34 w 34"/>
                <a:gd name="T102" fmla="*/ 36 h 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36">
                  <a:moveTo>
                    <a:pt x="17" y="0"/>
                  </a:moveTo>
                  <a:lnTo>
                    <a:pt x="13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2" y="27"/>
                  </a:lnTo>
                  <a:lnTo>
                    <a:pt x="5" y="31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4"/>
                  </a:lnTo>
                  <a:lnTo>
                    <a:pt x="24" y="34"/>
                  </a:lnTo>
                  <a:lnTo>
                    <a:pt x="27" y="32"/>
                  </a:lnTo>
                  <a:lnTo>
                    <a:pt x="29" y="31"/>
                  </a:lnTo>
                  <a:lnTo>
                    <a:pt x="32" y="27"/>
                  </a:lnTo>
                  <a:lnTo>
                    <a:pt x="33" y="25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4" y="15"/>
                  </a:lnTo>
                  <a:lnTo>
                    <a:pt x="33" y="11"/>
                  </a:lnTo>
                  <a:lnTo>
                    <a:pt x="32" y="9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2" name="Freeform 25"/>
            <p:cNvSpPr>
              <a:spLocks/>
            </p:cNvSpPr>
            <p:nvPr/>
          </p:nvSpPr>
          <p:spPr bwMode="auto">
            <a:xfrm>
              <a:off x="3723" y="3594"/>
              <a:ext cx="33" cy="32"/>
            </a:xfrm>
            <a:custGeom>
              <a:avLst/>
              <a:gdLst>
                <a:gd name="T0" fmla="*/ 17 w 34"/>
                <a:gd name="T1" fmla="*/ 0 h 36"/>
                <a:gd name="T2" fmla="*/ 13 w 34"/>
                <a:gd name="T3" fmla="*/ 1 h 36"/>
                <a:gd name="T4" fmla="*/ 11 w 34"/>
                <a:gd name="T5" fmla="*/ 3 h 36"/>
                <a:gd name="T6" fmla="*/ 7 w 34"/>
                <a:gd name="T7" fmla="*/ 4 h 36"/>
                <a:gd name="T8" fmla="*/ 5 w 34"/>
                <a:gd name="T9" fmla="*/ 4 h 36"/>
                <a:gd name="T10" fmla="*/ 2 w 34"/>
                <a:gd name="T11" fmla="*/ 4 h 36"/>
                <a:gd name="T12" fmla="*/ 1 w 34"/>
                <a:gd name="T13" fmla="*/ 4 h 36"/>
                <a:gd name="T14" fmla="*/ 0 w 34"/>
                <a:gd name="T15" fmla="*/ 5 h 36"/>
                <a:gd name="T16" fmla="*/ 0 w 34"/>
                <a:gd name="T17" fmla="*/ 7 h 36"/>
                <a:gd name="T18" fmla="*/ 0 w 34"/>
                <a:gd name="T19" fmla="*/ 8 h 36"/>
                <a:gd name="T20" fmla="*/ 1 w 34"/>
                <a:gd name="T21" fmla="*/ 9 h 36"/>
                <a:gd name="T22" fmla="*/ 2 w 34"/>
                <a:gd name="T23" fmla="*/ 10 h 36"/>
                <a:gd name="T24" fmla="*/ 5 w 34"/>
                <a:gd name="T25" fmla="*/ 11 h 36"/>
                <a:gd name="T26" fmla="*/ 7 w 34"/>
                <a:gd name="T27" fmla="*/ 11 h 36"/>
                <a:gd name="T28" fmla="*/ 11 w 34"/>
                <a:gd name="T29" fmla="*/ 12 h 36"/>
                <a:gd name="T30" fmla="*/ 13 w 34"/>
                <a:gd name="T31" fmla="*/ 12 h 36"/>
                <a:gd name="T32" fmla="*/ 17 w 34"/>
                <a:gd name="T33" fmla="*/ 12 h 36"/>
                <a:gd name="T34" fmla="*/ 17 w 34"/>
                <a:gd name="T35" fmla="*/ 12 h 36"/>
                <a:gd name="T36" fmla="*/ 17 w 34"/>
                <a:gd name="T37" fmla="*/ 12 h 36"/>
                <a:gd name="T38" fmla="*/ 18 w 34"/>
                <a:gd name="T39" fmla="*/ 11 h 36"/>
                <a:gd name="T40" fmla="*/ 20 w 34"/>
                <a:gd name="T41" fmla="*/ 11 h 36"/>
                <a:gd name="T42" fmla="*/ 23 w 34"/>
                <a:gd name="T43" fmla="*/ 10 h 36"/>
                <a:gd name="T44" fmla="*/ 24 w 34"/>
                <a:gd name="T45" fmla="*/ 9 h 36"/>
                <a:gd name="T46" fmla="*/ 25 w 34"/>
                <a:gd name="T47" fmla="*/ 8 h 36"/>
                <a:gd name="T48" fmla="*/ 25 w 34"/>
                <a:gd name="T49" fmla="*/ 7 h 36"/>
                <a:gd name="T50" fmla="*/ 25 w 34"/>
                <a:gd name="T51" fmla="*/ 5 h 36"/>
                <a:gd name="T52" fmla="*/ 24 w 34"/>
                <a:gd name="T53" fmla="*/ 4 h 36"/>
                <a:gd name="T54" fmla="*/ 23 w 34"/>
                <a:gd name="T55" fmla="*/ 4 h 36"/>
                <a:gd name="T56" fmla="*/ 20 w 34"/>
                <a:gd name="T57" fmla="*/ 4 h 36"/>
                <a:gd name="T58" fmla="*/ 18 w 34"/>
                <a:gd name="T59" fmla="*/ 4 h 36"/>
                <a:gd name="T60" fmla="*/ 17 w 34"/>
                <a:gd name="T61" fmla="*/ 3 h 36"/>
                <a:gd name="T62" fmla="*/ 17 w 34"/>
                <a:gd name="T63" fmla="*/ 1 h 36"/>
                <a:gd name="T64" fmla="*/ 17 w 34"/>
                <a:gd name="T65" fmla="*/ 0 h 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36"/>
                <a:gd name="T101" fmla="*/ 34 w 34"/>
                <a:gd name="T102" fmla="*/ 36 h 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36">
                  <a:moveTo>
                    <a:pt x="17" y="0"/>
                  </a:moveTo>
                  <a:lnTo>
                    <a:pt x="13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2" y="27"/>
                  </a:lnTo>
                  <a:lnTo>
                    <a:pt x="5" y="31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4"/>
                  </a:lnTo>
                  <a:lnTo>
                    <a:pt x="24" y="34"/>
                  </a:lnTo>
                  <a:lnTo>
                    <a:pt x="27" y="32"/>
                  </a:lnTo>
                  <a:lnTo>
                    <a:pt x="29" y="31"/>
                  </a:lnTo>
                  <a:lnTo>
                    <a:pt x="32" y="27"/>
                  </a:lnTo>
                  <a:lnTo>
                    <a:pt x="33" y="25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4" y="15"/>
                  </a:lnTo>
                  <a:lnTo>
                    <a:pt x="33" y="11"/>
                  </a:lnTo>
                  <a:lnTo>
                    <a:pt x="32" y="9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3" name="Freeform 26"/>
            <p:cNvSpPr>
              <a:spLocks/>
            </p:cNvSpPr>
            <p:nvPr/>
          </p:nvSpPr>
          <p:spPr bwMode="auto">
            <a:xfrm>
              <a:off x="4250" y="3768"/>
              <a:ext cx="34" cy="32"/>
            </a:xfrm>
            <a:custGeom>
              <a:avLst/>
              <a:gdLst>
                <a:gd name="T0" fmla="*/ 17 w 35"/>
                <a:gd name="T1" fmla="*/ 0 h 35"/>
                <a:gd name="T2" fmla="*/ 15 w 35"/>
                <a:gd name="T3" fmla="*/ 0 h 35"/>
                <a:gd name="T4" fmla="*/ 11 w 35"/>
                <a:gd name="T5" fmla="*/ 2 h 35"/>
                <a:gd name="T6" fmla="*/ 7 w 35"/>
                <a:gd name="T7" fmla="*/ 3 h 35"/>
                <a:gd name="T8" fmla="*/ 5 w 35"/>
                <a:gd name="T9" fmla="*/ 5 h 35"/>
                <a:gd name="T10" fmla="*/ 3 w 35"/>
                <a:gd name="T11" fmla="*/ 5 h 35"/>
                <a:gd name="T12" fmla="*/ 1 w 35"/>
                <a:gd name="T13" fmla="*/ 5 h 35"/>
                <a:gd name="T14" fmla="*/ 1 w 35"/>
                <a:gd name="T15" fmla="*/ 5 h 35"/>
                <a:gd name="T16" fmla="*/ 0 w 35"/>
                <a:gd name="T17" fmla="*/ 8 h 35"/>
                <a:gd name="T18" fmla="*/ 1 w 35"/>
                <a:gd name="T19" fmla="*/ 10 h 35"/>
                <a:gd name="T20" fmla="*/ 1 w 35"/>
                <a:gd name="T21" fmla="*/ 11 h 35"/>
                <a:gd name="T22" fmla="*/ 3 w 35"/>
                <a:gd name="T23" fmla="*/ 13 h 35"/>
                <a:gd name="T24" fmla="*/ 5 w 35"/>
                <a:gd name="T25" fmla="*/ 14 h 35"/>
                <a:gd name="T26" fmla="*/ 7 w 35"/>
                <a:gd name="T27" fmla="*/ 15 h 35"/>
                <a:gd name="T28" fmla="*/ 11 w 35"/>
                <a:gd name="T29" fmla="*/ 15 h 35"/>
                <a:gd name="T30" fmla="*/ 15 w 35"/>
                <a:gd name="T31" fmla="*/ 16 h 35"/>
                <a:gd name="T32" fmla="*/ 17 w 35"/>
                <a:gd name="T33" fmla="*/ 16 h 35"/>
                <a:gd name="T34" fmla="*/ 17 w 35"/>
                <a:gd name="T35" fmla="*/ 16 h 35"/>
                <a:gd name="T36" fmla="*/ 17 w 35"/>
                <a:gd name="T37" fmla="*/ 15 h 35"/>
                <a:gd name="T38" fmla="*/ 18 w 35"/>
                <a:gd name="T39" fmla="*/ 15 h 35"/>
                <a:gd name="T40" fmla="*/ 20 w 35"/>
                <a:gd name="T41" fmla="*/ 14 h 35"/>
                <a:gd name="T42" fmla="*/ 23 w 35"/>
                <a:gd name="T43" fmla="*/ 13 h 35"/>
                <a:gd name="T44" fmla="*/ 24 w 35"/>
                <a:gd name="T45" fmla="*/ 11 h 35"/>
                <a:gd name="T46" fmla="*/ 25 w 35"/>
                <a:gd name="T47" fmla="*/ 10 h 35"/>
                <a:gd name="T48" fmla="*/ 26 w 35"/>
                <a:gd name="T49" fmla="*/ 8 h 35"/>
                <a:gd name="T50" fmla="*/ 25 w 35"/>
                <a:gd name="T51" fmla="*/ 5 h 35"/>
                <a:gd name="T52" fmla="*/ 24 w 35"/>
                <a:gd name="T53" fmla="*/ 5 h 35"/>
                <a:gd name="T54" fmla="*/ 23 w 35"/>
                <a:gd name="T55" fmla="*/ 5 h 35"/>
                <a:gd name="T56" fmla="*/ 20 w 35"/>
                <a:gd name="T57" fmla="*/ 5 h 35"/>
                <a:gd name="T58" fmla="*/ 18 w 35"/>
                <a:gd name="T59" fmla="*/ 3 h 35"/>
                <a:gd name="T60" fmla="*/ 17 w 35"/>
                <a:gd name="T61" fmla="*/ 2 h 35"/>
                <a:gd name="T62" fmla="*/ 17 w 35"/>
                <a:gd name="T63" fmla="*/ 0 h 35"/>
                <a:gd name="T64" fmla="*/ 17 w 35"/>
                <a:gd name="T65" fmla="*/ 0 h 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"/>
                <a:gd name="T100" fmla="*/ 0 h 35"/>
                <a:gd name="T101" fmla="*/ 35 w 35"/>
                <a:gd name="T102" fmla="*/ 35 h 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" h="35">
                  <a:moveTo>
                    <a:pt x="17" y="0"/>
                  </a:moveTo>
                  <a:lnTo>
                    <a:pt x="15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1" y="24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5" y="35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4" y="33"/>
                  </a:lnTo>
                  <a:lnTo>
                    <a:pt x="27" y="32"/>
                  </a:lnTo>
                  <a:lnTo>
                    <a:pt x="29" y="30"/>
                  </a:lnTo>
                  <a:lnTo>
                    <a:pt x="32" y="27"/>
                  </a:lnTo>
                  <a:lnTo>
                    <a:pt x="33" y="24"/>
                  </a:lnTo>
                  <a:lnTo>
                    <a:pt x="34" y="21"/>
                  </a:lnTo>
                  <a:lnTo>
                    <a:pt x="35" y="17"/>
                  </a:lnTo>
                  <a:lnTo>
                    <a:pt x="34" y="14"/>
                  </a:lnTo>
                  <a:lnTo>
                    <a:pt x="33" y="10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4" name="Freeform 27"/>
            <p:cNvSpPr>
              <a:spLocks/>
            </p:cNvSpPr>
            <p:nvPr/>
          </p:nvSpPr>
          <p:spPr bwMode="auto">
            <a:xfrm>
              <a:off x="4250" y="3768"/>
              <a:ext cx="34" cy="32"/>
            </a:xfrm>
            <a:custGeom>
              <a:avLst/>
              <a:gdLst>
                <a:gd name="T0" fmla="*/ 17 w 35"/>
                <a:gd name="T1" fmla="*/ 0 h 35"/>
                <a:gd name="T2" fmla="*/ 15 w 35"/>
                <a:gd name="T3" fmla="*/ 0 h 35"/>
                <a:gd name="T4" fmla="*/ 11 w 35"/>
                <a:gd name="T5" fmla="*/ 2 h 35"/>
                <a:gd name="T6" fmla="*/ 7 w 35"/>
                <a:gd name="T7" fmla="*/ 3 h 35"/>
                <a:gd name="T8" fmla="*/ 5 w 35"/>
                <a:gd name="T9" fmla="*/ 5 h 35"/>
                <a:gd name="T10" fmla="*/ 3 w 35"/>
                <a:gd name="T11" fmla="*/ 5 h 35"/>
                <a:gd name="T12" fmla="*/ 1 w 35"/>
                <a:gd name="T13" fmla="*/ 5 h 35"/>
                <a:gd name="T14" fmla="*/ 1 w 35"/>
                <a:gd name="T15" fmla="*/ 5 h 35"/>
                <a:gd name="T16" fmla="*/ 0 w 35"/>
                <a:gd name="T17" fmla="*/ 8 h 35"/>
                <a:gd name="T18" fmla="*/ 1 w 35"/>
                <a:gd name="T19" fmla="*/ 10 h 35"/>
                <a:gd name="T20" fmla="*/ 1 w 35"/>
                <a:gd name="T21" fmla="*/ 11 h 35"/>
                <a:gd name="T22" fmla="*/ 3 w 35"/>
                <a:gd name="T23" fmla="*/ 13 h 35"/>
                <a:gd name="T24" fmla="*/ 5 w 35"/>
                <a:gd name="T25" fmla="*/ 14 h 35"/>
                <a:gd name="T26" fmla="*/ 7 w 35"/>
                <a:gd name="T27" fmla="*/ 15 h 35"/>
                <a:gd name="T28" fmla="*/ 11 w 35"/>
                <a:gd name="T29" fmla="*/ 15 h 35"/>
                <a:gd name="T30" fmla="*/ 15 w 35"/>
                <a:gd name="T31" fmla="*/ 16 h 35"/>
                <a:gd name="T32" fmla="*/ 17 w 35"/>
                <a:gd name="T33" fmla="*/ 16 h 35"/>
                <a:gd name="T34" fmla="*/ 17 w 35"/>
                <a:gd name="T35" fmla="*/ 16 h 35"/>
                <a:gd name="T36" fmla="*/ 17 w 35"/>
                <a:gd name="T37" fmla="*/ 15 h 35"/>
                <a:gd name="T38" fmla="*/ 18 w 35"/>
                <a:gd name="T39" fmla="*/ 15 h 35"/>
                <a:gd name="T40" fmla="*/ 20 w 35"/>
                <a:gd name="T41" fmla="*/ 14 h 35"/>
                <a:gd name="T42" fmla="*/ 23 w 35"/>
                <a:gd name="T43" fmla="*/ 13 h 35"/>
                <a:gd name="T44" fmla="*/ 24 w 35"/>
                <a:gd name="T45" fmla="*/ 11 h 35"/>
                <a:gd name="T46" fmla="*/ 25 w 35"/>
                <a:gd name="T47" fmla="*/ 10 h 35"/>
                <a:gd name="T48" fmla="*/ 26 w 35"/>
                <a:gd name="T49" fmla="*/ 8 h 35"/>
                <a:gd name="T50" fmla="*/ 25 w 35"/>
                <a:gd name="T51" fmla="*/ 5 h 35"/>
                <a:gd name="T52" fmla="*/ 24 w 35"/>
                <a:gd name="T53" fmla="*/ 5 h 35"/>
                <a:gd name="T54" fmla="*/ 23 w 35"/>
                <a:gd name="T55" fmla="*/ 5 h 35"/>
                <a:gd name="T56" fmla="*/ 20 w 35"/>
                <a:gd name="T57" fmla="*/ 5 h 35"/>
                <a:gd name="T58" fmla="*/ 18 w 35"/>
                <a:gd name="T59" fmla="*/ 3 h 35"/>
                <a:gd name="T60" fmla="*/ 17 w 35"/>
                <a:gd name="T61" fmla="*/ 2 h 35"/>
                <a:gd name="T62" fmla="*/ 17 w 35"/>
                <a:gd name="T63" fmla="*/ 0 h 35"/>
                <a:gd name="T64" fmla="*/ 17 w 35"/>
                <a:gd name="T65" fmla="*/ 0 h 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"/>
                <a:gd name="T100" fmla="*/ 0 h 35"/>
                <a:gd name="T101" fmla="*/ 35 w 35"/>
                <a:gd name="T102" fmla="*/ 35 h 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" h="35">
                  <a:moveTo>
                    <a:pt x="17" y="0"/>
                  </a:moveTo>
                  <a:lnTo>
                    <a:pt x="15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1" y="24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5" y="35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4" y="33"/>
                  </a:lnTo>
                  <a:lnTo>
                    <a:pt x="27" y="32"/>
                  </a:lnTo>
                  <a:lnTo>
                    <a:pt x="29" y="30"/>
                  </a:lnTo>
                  <a:lnTo>
                    <a:pt x="32" y="27"/>
                  </a:lnTo>
                  <a:lnTo>
                    <a:pt x="33" y="24"/>
                  </a:lnTo>
                  <a:lnTo>
                    <a:pt x="34" y="21"/>
                  </a:lnTo>
                  <a:lnTo>
                    <a:pt x="35" y="17"/>
                  </a:lnTo>
                  <a:lnTo>
                    <a:pt x="34" y="14"/>
                  </a:lnTo>
                  <a:lnTo>
                    <a:pt x="33" y="10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5" name="Freeform 28"/>
            <p:cNvSpPr>
              <a:spLocks/>
            </p:cNvSpPr>
            <p:nvPr/>
          </p:nvSpPr>
          <p:spPr bwMode="auto">
            <a:xfrm>
              <a:off x="4432" y="3770"/>
              <a:ext cx="34" cy="31"/>
            </a:xfrm>
            <a:custGeom>
              <a:avLst/>
              <a:gdLst>
                <a:gd name="T0" fmla="*/ 9 w 36"/>
                <a:gd name="T1" fmla="*/ 0 h 34"/>
                <a:gd name="T2" fmla="*/ 9 w 36"/>
                <a:gd name="T3" fmla="*/ 0 h 34"/>
                <a:gd name="T4" fmla="*/ 9 w 36"/>
                <a:gd name="T5" fmla="*/ 1 h 34"/>
                <a:gd name="T6" fmla="*/ 9 w 36"/>
                <a:gd name="T7" fmla="*/ 2 h 34"/>
                <a:gd name="T8" fmla="*/ 6 w 36"/>
                <a:gd name="T9" fmla="*/ 4 h 34"/>
                <a:gd name="T10" fmla="*/ 4 w 36"/>
                <a:gd name="T11" fmla="*/ 5 h 34"/>
                <a:gd name="T12" fmla="*/ 3 w 36"/>
                <a:gd name="T13" fmla="*/ 5 h 34"/>
                <a:gd name="T14" fmla="*/ 1 w 36"/>
                <a:gd name="T15" fmla="*/ 5 h 34"/>
                <a:gd name="T16" fmla="*/ 0 w 36"/>
                <a:gd name="T17" fmla="*/ 8 h 34"/>
                <a:gd name="T18" fmla="*/ 1 w 36"/>
                <a:gd name="T19" fmla="*/ 9 h 34"/>
                <a:gd name="T20" fmla="*/ 3 w 36"/>
                <a:gd name="T21" fmla="*/ 11 h 34"/>
                <a:gd name="T22" fmla="*/ 4 w 36"/>
                <a:gd name="T23" fmla="*/ 12 h 34"/>
                <a:gd name="T24" fmla="*/ 6 w 36"/>
                <a:gd name="T25" fmla="*/ 13 h 34"/>
                <a:gd name="T26" fmla="*/ 9 w 36"/>
                <a:gd name="T27" fmla="*/ 14 h 34"/>
                <a:gd name="T28" fmla="*/ 9 w 36"/>
                <a:gd name="T29" fmla="*/ 15 h 34"/>
                <a:gd name="T30" fmla="*/ 9 w 36"/>
                <a:gd name="T31" fmla="*/ 15 h 34"/>
                <a:gd name="T32" fmla="*/ 9 w 36"/>
                <a:gd name="T33" fmla="*/ 15 h 34"/>
                <a:gd name="T34" fmla="*/ 12 w 36"/>
                <a:gd name="T35" fmla="*/ 15 h 34"/>
                <a:gd name="T36" fmla="*/ 16 w 36"/>
                <a:gd name="T37" fmla="*/ 15 h 34"/>
                <a:gd name="T38" fmla="*/ 17 w 36"/>
                <a:gd name="T39" fmla="*/ 14 h 34"/>
                <a:gd name="T40" fmla="*/ 19 w 36"/>
                <a:gd name="T41" fmla="*/ 13 h 34"/>
                <a:gd name="T42" fmla="*/ 20 w 36"/>
                <a:gd name="T43" fmla="*/ 12 h 34"/>
                <a:gd name="T44" fmla="*/ 21 w 36"/>
                <a:gd name="T45" fmla="*/ 11 h 34"/>
                <a:gd name="T46" fmla="*/ 21 w 36"/>
                <a:gd name="T47" fmla="*/ 9 h 34"/>
                <a:gd name="T48" fmla="*/ 22 w 36"/>
                <a:gd name="T49" fmla="*/ 8 h 34"/>
                <a:gd name="T50" fmla="*/ 21 w 36"/>
                <a:gd name="T51" fmla="*/ 5 h 34"/>
                <a:gd name="T52" fmla="*/ 21 w 36"/>
                <a:gd name="T53" fmla="*/ 5 h 34"/>
                <a:gd name="T54" fmla="*/ 20 w 36"/>
                <a:gd name="T55" fmla="*/ 5 h 34"/>
                <a:gd name="T56" fmla="*/ 19 w 36"/>
                <a:gd name="T57" fmla="*/ 4 h 34"/>
                <a:gd name="T58" fmla="*/ 17 w 36"/>
                <a:gd name="T59" fmla="*/ 2 h 34"/>
                <a:gd name="T60" fmla="*/ 16 w 36"/>
                <a:gd name="T61" fmla="*/ 1 h 34"/>
                <a:gd name="T62" fmla="*/ 12 w 36"/>
                <a:gd name="T63" fmla="*/ 0 h 34"/>
                <a:gd name="T64" fmla="*/ 9 w 36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34"/>
                <a:gd name="T101" fmla="*/ 36 w 36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34">
                  <a:moveTo>
                    <a:pt x="18" y="0"/>
                  </a:moveTo>
                  <a:lnTo>
                    <a:pt x="15" y="0"/>
                  </a:lnTo>
                  <a:lnTo>
                    <a:pt x="11" y="1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6" y="29"/>
                  </a:lnTo>
                  <a:lnTo>
                    <a:pt x="9" y="31"/>
                  </a:lnTo>
                  <a:lnTo>
                    <a:pt x="11" y="33"/>
                  </a:lnTo>
                  <a:lnTo>
                    <a:pt x="15" y="34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5" y="33"/>
                  </a:lnTo>
                  <a:lnTo>
                    <a:pt x="27" y="31"/>
                  </a:lnTo>
                  <a:lnTo>
                    <a:pt x="31" y="29"/>
                  </a:lnTo>
                  <a:lnTo>
                    <a:pt x="32" y="26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6" y="17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2" y="7"/>
                  </a:lnTo>
                  <a:lnTo>
                    <a:pt x="31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6" name="Freeform 29"/>
            <p:cNvSpPr>
              <a:spLocks/>
            </p:cNvSpPr>
            <p:nvPr/>
          </p:nvSpPr>
          <p:spPr bwMode="auto">
            <a:xfrm>
              <a:off x="4432" y="3770"/>
              <a:ext cx="34" cy="31"/>
            </a:xfrm>
            <a:custGeom>
              <a:avLst/>
              <a:gdLst>
                <a:gd name="T0" fmla="*/ 9 w 36"/>
                <a:gd name="T1" fmla="*/ 0 h 34"/>
                <a:gd name="T2" fmla="*/ 9 w 36"/>
                <a:gd name="T3" fmla="*/ 0 h 34"/>
                <a:gd name="T4" fmla="*/ 9 w 36"/>
                <a:gd name="T5" fmla="*/ 1 h 34"/>
                <a:gd name="T6" fmla="*/ 9 w 36"/>
                <a:gd name="T7" fmla="*/ 2 h 34"/>
                <a:gd name="T8" fmla="*/ 6 w 36"/>
                <a:gd name="T9" fmla="*/ 4 h 34"/>
                <a:gd name="T10" fmla="*/ 4 w 36"/>
                <a:gd name="T11" fmla="*/ 5 h 34"/>
                <a:gd name="T12" fmla="*/ 3 w 36"/>
                <a:gd name="T13" fmla="*/ 5 h 34"/>
                <a:gd name="T14" fmla="*/ 1 w 36"/>
                <a:gd name="T15" fmla="*/ 5 h 34"/>
                <a:gd name="T16" fmla="*/ 0 w 36"/>
                <a:gd name="T17" fmla="*/ 8 h 34"/>
                <a:gd name="T18" fmla="*/ 1 w 36"/>
                <a:gd name="T19" fmla="*/ 9 h 34"/>
                <a:gd name="T20" fmla="*/ 3 w 36"/>
                <a:gd name="T21" fmla="*/ 11 h 34"/>
                <a:gd name="T22" fmla="*/ 4 w 36"/>
                <a:gd name="T23" fmla="*/ 12 h 34"/>
                <a:gd name="T24" fmla="*/ 6 w 36"/>
                <a:gd name="T25" fmla="*/ 13 h 34"/>
                <a:gd name="T26" fmla="*/ 9 w 36"/>
                <a:gd name="T27" fmla="*/ 14 h 34"/>
                <a:gd name="T28" fmla="*/ 9 w 36"/>
                <a:gd name="T29" fmla="*/ 15 h 34"/>
                <a:gd name="T30" fmla="*/ 9 w 36"/>
                <a:gd name="T31" fmla="*/ 15 h 34"/>
                <a:gd name="T32" fmla="*/ 9 w 36"/>
                <a:gd name="T33" fmla="*/ 15 h 34"/>
                <a:gd name="T34" fmla="*/ 12 w 36"/>
                <a:gd name="T35" fmla="*/ 15 h 34"/>
                <a:gd name="T36" fmla="*/ 16 w 36"/>
                <a:gd name="T37" fmla="*/ 15 h 34"/>
                <a:gd name="T38" fmla="*/ 17 w 36"/>
                <a:gd name="T39" fmla="*/ 14 h 34"/>
                <a:gd name="T40" fmla="*/ 19 w 36"/>
                <a:gd name="T41" fmla="*/ 13 h 34"/>
                <a:gd name="T42" fmla="*/ 20 w 36"/>
                <a:gd name="T43" fmla="*/ 12 h 34"/>
                <a:gd name="T44" fmla="*/ 21 w 36"/>
                <a:gd name="T45" fmla="*/ 11 h 34"/>
                <a:gd name="T46" fmla="*/ 21 w 36"/>
                <a:gd name="T47" fmla="*/ 9 h 34"/>
                <a:gd name="T48" fmla="*/ 22 w 36"/>
                <a:gd name="T49" fmla="*/ 8 h 34"/>
                <a:gd name="T50" fmla="*/ 21 w 36"/>
                <a:gd name="T51" fmla="*/ 5 h 34"/>
                <a:gd name="T52" fmla="*/ 21 w 36"/>
                <a:gd name="T53" fmla="*/ 5 h 34"/>
                <a:gd name="T54" fmla="*/ 20 w 36"/>
                <a:gd name="T55" fmla="*/ 5 h 34"/>
                <a:gd name="T56" fmla="*/ 19 w 36"/>
                <a:gd name="T57" fmla="*/ 4 h 34"/>
                <a:gd name="T58" fmla="*/ 17 w 36"/>
                <a:gd name="T59" fmla="*/ 2 h 34"/>
                <a:gd name="T60" fmla="*/ 16 w 36"/>
                <a:gd name="T61" fmla="*/ 1 h 34"/>
                <a:gd name="T62" fmla="*/ 12 w 36"/>
                <a:gd name="T63" fmla="*/ 0 h 34"/>
                <a:gd name="T64" fmla="*/ 9 w 36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34"/>
                <a:gd name="T101" fmla="*/ 36 w 36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34">
                  <a:moveTo>
                    <a:pt x="18" y="0"/>
                  </a:moveTo>
                  <a:lnTo>
                    <a:pt x="15" y="0"/>
                  </a:lnTo>
                  <a:lnTo>
                    <a:pt x="11" y="1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6" y="29"/>
                  </a:lnTo>
                  <a:lnTo>
                    <a:pt x="9" y="31"/>
                  </a:lnTo>
                  <a:lnTo>
                    <a:pt x="11" y="33"/>
                  </a:lnTo>
                  <a:lnTo>
                    <a:pt x="15" y="34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5" y="33"/>
                  </a:lnTo>
                  <a:lnTo>
                    <a:pt x="27" y="31"/>
                  </a:lnTo>
                  <a:lnTo>
                    <a:pt x="31" y="29"/>
                  </a:lnTo>
                  <a:lnTo>
                    <a:pt x="32" y="26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6" y="17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2" y="7"/>
                  </a:lnTo>
                  <a:lnTo>
                    <a:pt x="31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7" name="Rectangle 30"/>
            <p:cNvSpPr>
              <a:spLocks noChangeArrowheads="1"/>
            </p:cNvSpPr>
            <p:nvPr/>
          </p:nvSpPr>
          <p:spPr bwMode="auto">
            <a:xfrm>
              <a:off x="3281" y="337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08" name="Rectangle 31"/>
            <p:cNvSpPr>
              <a:spLocks noChangeArrowheads="1"/>
            </p:cNvSpPr>
            <p:nvPr/>
          </p:nvSpPr>
          <p:spPr bwMode="auto">
            <a:xfrm>
              <a:off x="3344" y="3413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7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09" name="Rectangle 32"/>
            <p:cNvSpPr>
              <a:spLocks noChangeArrowheads="1"/>
            </p:cNvSpPr>
            <p:nvPr/>
          </p:nvSpPr>
          <p:spPr bwMode="auto">
            <a:xfrm>
              <a:off x="3374" y="3374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10" name="Rectangle 33"/>
            <p:cNvSpPr>
              <a:spLocks noChangeArrowheads="1"/>
            </p:cNvSpPr>
            <p:nvPr/>
          </p:nvSpPr>
          <p:spPr bwMode="auto">
            <a:xfrm>
              <a:off x="2971" y="3523"/>
              <a:ext cx="151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11" name="Rectangle 34"/>
            <p:cNvSpPr>
              <a:spLocks noChangeArrowheads="1"/>
            </p:cNvSpPr>
            <p:nvPr/>
          </p:nvSpPr>
          <p:spPr bwMode="auto">
            <a:xfrm>
              <a:off x="3024" y="355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12" name="Rectangle 35"/>
            <p:cNvSpPr>
              <a:spLocks noChangeArrowheads="1"/>
            </p:cNvSpPr>
            <p:nvPr/>
          </p:nvSpPr>
          <p:spPr bwMode="auto">
            <a:xfrm>
              <a:off x="3069" y="355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13" name="Rectangle 36"/>
            <p:cNvSpPr>
              <a:spLocks noChangeArrowheads="1"/>
            </p:cNvSpPr>
            <p:nvPr/>
          </p:nvSpPr>
          <p:spPr bwMode="auto">
            <a:xfrm>
              <a:off x="2971" y="3689"/>
              <a:ext cx="151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14" name="Rectangle 37"/>
            <p:cNvSpPr>
              <a:spLocks noChangeArrowheads="1"/>
            </p:cNvSpPr>
            <p:nvPr/>
          </p:nvSpPr>
          <p:spPr bwMode="auto">
            <a:xfrm>
              <a:off x="3024" y="371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15" name="Rectangle 38"/>
            <p:cNvSpPr>
              <a:spLocks noChangeArrowheads="1"/>
            </p:cNvSpPr>
            <p:nvPr/>
          </p:nvSpPr>
          <p:spPr bwMode="auto">
            <a:xfrm>
              <a:off x="3069" y="3717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16" name="Line 39"/>
            <p:cNvSpPr>
              <a:spLocks noChangeShapeType="1"/>
            </p:cNvSpPr>
            <p:nvPr/>
          </p:nvSpPr>
          <p:spPr bwMode="auto">
            <a:xfrm>
              <a:off x="2825" y="2892"/>
              <a:ext cx="32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17" name="Line 40"/>
            <p:cNvSpPr>
              <a:spLocks noChangeShapeType="1"/>
            </p:cNvSpPr>
            <p:nvPr/>
          </p:nvSpPr>
          <p:spPr bwMode="auto">
            <a:xfrm>
              <a:off x="2833" y="3206"/>
              <a:ext cx="30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18" name="Line 41"/>
            <p:cNvSpPr>
              <a:spLocks noChangeShapeType="1"/>
            </p:cNvSpPr>
            <p:nvPr/>
          </p:nvSpPr>
          <p:spPr bwMode="auto">
            <a:xfrm flipH="1">
              <a:off x="2825" y="2761"/>
              <a:ext cx="17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19" name="Line 42"/>
            <p:cNvSpPr>
              <a:spLocks noChangeShapeType="1"/>
            </p:cNvSpPr>
            <p:nvPr/>
          </p:nvSpPr>
          <p:spPr bwMode="auto">
            <a:xfrm flipV="1">
              <a:off x="2911" y="2642"/>
              <a:ext cx="1" cy="11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0" name="Line 43"/>
            <p:cNvSpPr>
              <a:spLocks noChangeShapeType="1"/>
            </p:cNvSpPr>
            <p:nvPr/>
          </p:nvSpPr>
          <p:spPr bwMode="auto">
            <a:xfrm>
              <a:off x="2916" y="2642"/>
              <a:ext cx="22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1" name="Rectangle 44"/>
            <p:cNvSpPr>
              <a:spLocks noChangeArrowheads="1"/>
            </p:cNvSpPr>
            <p:nvPr/>
          </p:nvSpPr>
          <p:spPr bwMode="auto">
            <a:xfrm>
              <a:off x="3152" y="2549"/>
              <a:ext cx="1713" cy="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2" name="Rectangle 45"/>
            <p:cNvSpPr>
              <a:spLocks noChangeArrowheads="1"/>
            </p:cNvSpPr>
            <p:nvPr/>
          </p:nvSpPr>
          <p:spPr bwMode="auto">
            <a:xfrm>
              <a:off x="3152" y="2549"/>
              <a:ext cx="1713" cy="8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3" name="Line 46"/>
            <p:cNvSpPr>
              <a:spLocks noChangeShapeType="1"/>
            </p:cNvSpPr>
            <p:nvPr/>
          </p:nvSpPr>
          <p:spPr bwMode="auto">
            <a:xfrm>
              <a:off x="2833" y="3047"/>
              <a:ext cx="30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4" name="Freeform 47"/>
            <p:cNvSpPr>
              <a:spLocks/>
            </p:cNvSpPr>
            <p:nvPr/>
          </p:nvSpPr>
          <p:spPr bwMode="auto">
            <a:xfrm>
              <a:off x="3099" y="2617"/>
              <a:ext cx="51" cy="47"/>
            </a:xfrm>
            <a:custGeom>
              <a:avLst/>
              <a:gdLst>
                <a:gd name="T0" fmla="*/ 17 w 53"/>
                <a:gd name="T1" fmla="*/ 0 h 51"/>
                <a:gd name="T2" fmla="*/ 13 w 53"/>
                <a:gd name="T3" fmla="*/ 0 h 51"/>
                <a:gd name="T4" fmla="*/ 13 w 53"/>
                <a:gd name="T5" fmla="*/ 2 h 51"/>
                <a:gd name="T6" fmla="*/ 11 w 53"/>
                <a:gd name="T7" fmla="*/ 5 h 51"/>
                <a:gd name="T8" fmla="*/ 7 w 53"/>
                <a:gd name="T9" fmla="*/ 6 h 51"/>
                <a:gd name="T10" fmla="*/ 5 w 53"/>
                <a:gd name="T11" fmla="*/ 6 h 51"/>
                <a:gd name="T12" fmla="*/ 2 w 53"/>
                <a:gd name="T13" fmla="*/ 7 h 51"/>
                <a:gd name="T14" fmla="*/ 0 w 53"/>
                <a:gd name="T15" fmla="*/ 11 h 51"/>
                <a:gd name="T16" fmla="*/ 0 w 53"/>
                <a:gd name="T17" fmla="*/ 13 h 51"/>
                <a:gd name="T18" fmla="*/ 0 w 53"/>
                <a:gd name="T19" fmla="*/ 16 h 51"/>
                <a:gd name="T20" fmla="*/ 2 w 53"/>
                <a:gd name="T21" fmla="*/ 17 h 51"/>
                <a:gd name="T22" fmla="*/ 5 w 53"/>
                <a:gd name="T23" fmla="*/ 19 h 51"/>
                <a:gd name="T24" fmla="*/ 7 w 53"/>
                <a:gd name="T25" fmla="*/ 21 h 51"/>
                <a:gd name="T26" fmla="*/ 11 w 53"/>
                <a:gd name="T27" fmla="*/ 23 h 51"/>
                <a:gd name="T28" fmla="*/ 13 w 53"/>
                <a:gd name="T29" fmla="*/ 24 h 51"/>
                <a:gd name="T30" fmla="*/ 13 w 53"/>
                <a:gd name="T31" fmla="*/ 25 h 51"/>
                <a:gd name="T32" fmla="*/ 17 w 53"/>
                <a:gd name="T33" fmla="*/ 25 h 51"/>
                <a:gd name="T34" fmla="*/ 23 w 53"/>
                <a:gd name="T35" fmla="*/ 25 h 51"/>
                <a:gd name="T36" fmla="*/ 28 w 53"/>
                <a:gd name="T37" fmla="*/ 24 h 51"/>
                <a:gd name="T38" fmla="*/ 30 w 53"/>
                <a:gd name="T39" fmla="*/ 23 h 51"/>
                <a:gd name="T40" fmla="*/ 32 w 53"/>
                <a:gd name="T41" fmla="*/ 21 h 51"/>
                <a:gd name="T42" fmla="*/ 34 w 53"/>
                <a:gd name="T43" fmla="*/ 19 h 51"/>
                <a:gd name="T44" fmla="*/ 35 w 53"/>
                <a:gd name="T45" fmla="*/ 17 h 51"/>
                <a:gd name="T46" fmla="*/ 36 w 53"/>
                <a:gd name="T47" fmla="*/ 16 h 51"/>
                <a:gd name="T48" fmla="*/ 37 w 53"/>
                <a:gd name="T49" fmla="*/ 13 h 51"/>
                <a:gd name="T50" fmla="*/ 36 w 53"/>
                <a:gd name="T51" fmla="*/ 11 h 51"/>
                <a:gd name="T52" fmla="*/ 35 w 53"/>
                <a:gd name="T53" fmla="*/ 7 h 51"/>
                <a:gd name="T54" fmla="*/ 34 w 53"/>
                <a:gd name="T55" fmla="*/ 6 h 51"/>
                <a:gd name="T56" fmla="*/ 32 w 53"/>
                <a:gd name="T57" fmla="*/ 6 h 51"/>
                <a:gd name="T58" fmla="*/ 30 w 53"/>
                <a:gd name="T59" fmla="*/ 5 h 51"/>
                <a:gd name="T60" fmla="*/ 28 w 53"/>
                <a:gd name="T61" fmla="*/ 2 h 51"/>
                <a:gd name="T62" fmla="*/ 23 w 53"/>
                <a:gd name="T63" fmla="*/ 0 h 51"/>
                <a:gd name="T64" fmla="*/ 17 w 53"/>
                <a:gd name="T65" fmla="*/ 0 h 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"/>
                <a:gd name="T100" fmla="*/ 0 h 51"/>
                <a:gd name="T101" fmla="*/ 53 w 53"/>
                <a:gd name="T102" fmla="*/ 51 h 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" h="51">
                  <a:moveTo>
                    <a:pt x="26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1" y="5"/>
                  </a:lnTo>
                  <a:lnTo>
                    <a:pt x="7" y="7"/>
                  </a:lnTo>
                  <a:lnTo>
                    <a:pt x="5" y="11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1" y="48"/>
                  </a:lnTo>
                  <a:lnTo>
                    <a:pt x="16" y="50"/>
                  </a:lnTo>
                  <a:lnTo>
                    <a:pt x="21" y="51"/>
                  </a:lnTo>
                  <a:lnTo>
                    <a:pt x="26" y="51"/>
                  </a:lnTo>
                  <a:lnTo>
                    <a:pt x="32" y="51"/>
                  </a:lnTo>
                  <a:lnTo>
                    <a:pt x="37" y="50"/>
                  </a:lnTo>
                  <a:lnTo>
                    <a:pt x="40" y="48"/>
                  </a:lnTo>
                  <a:lnTo>
                    <a:pt x="44" y="44"/>
                  </a:lnTo>
                  <a:lnTo>
                    <a:pt x="48" y="40"/>
                  </a:lnTo>
                  <a:lnTo>
                    <a:pt x="50" y="35"/>
                  </a:lnTo>
                  <a:lnTo>
                    <a:pt x="51" y="31"/>
                  </a:lnTo>
                  <a:lnTo>
                    <a:pt x="53" y="26"/>
                  </a:lnTo>
                  <a:lnTo>
                    <a:pt x="51" y="21"/>
                  </a:lnTo>
                  <a:lnTo>
                    <a:pt x="50" y="16"/>
                  </a:lnTo>
                  <a:lnTo>
                    <a:pt x="48" y="11"/>
                  </a:lnTo>
                  <a:lnTo>
                    <a:pt x="44" y="7"/>
                  </a:lnTo>
                  <a:lnTo>
                    <a:pt x="40" y="5"/>
                  </a:lnTo>
                  <a:lnTo>
                    <a:pt x="37" y="2"/>
                  </a:lnTo>
                  <a:lnTo>
                    <a:pt x="32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5" name="Freeform 48"/>
            <p:cNvSpPr>
              <a:spLocks/>
            </p:cNvSpPr>
            <p:nvPr/>
          </p:nvSpPr>
          <p:spPr bwMode="auto">
            <a:xfrm>
              <a:off x="3099" y="2617"/>
              <a:ext cx="51" cy="47"/>
            </a:xfrm>
            <a:custGeom>
              <a:avLst/>
              <a:gdLst>
                <a:gd name="T0" fmla="*/ 17 w 53"/>
                <a:gd name="T1" fmla="*/ 0 h 51"/>
                <a:gd name="T2" fmla="*/ 13 w 53"/>
                <a:gd name="T3" fmla="*/ 0 h 51"/>
                <a:gd name="T4" fmla="*/ 13 w 53"/>
                <a:gd name="T5" fmla="*/ 2 h 51"/>
                <a:gd name="T6" fmla="*/ 11 w 53"/>
                <a:gd name="T7" fmla="*/ 5 h 51"/>
                <a:gd name="T8" fmla="*/ 7 w 53"/>
                <a:gd name="T9" fmla="*/ 6 h 51"/>
                <a:gd name="T10" fmla="*/ 5 w 53"/>
                <a:gd name="T11" fmla="*/ 6 h 51"/>
                <a:gd name="T12" fmla="*/ 2 w 53"/>
                <a:gd name="T13" fmla="*/ 7 h 51"/>
                <a:gd name="T14" fmla="*/ 0 w 53"/>
                <a:gd name="T15" fmla="*/ 11 h 51"/>
                <a:gd name="T16" fmla="*/ 0 w 53"/>
                <a:gd name="T17" fmla="*/ 13 h 51"/>
                <a:gd name="T18" fmla="*/ 0 w 53"/>
                <a:gd name="T19" fmla="*/ 16 h 51"/>
                <a:gd name="T20" fmla="*/ 2 w 53"/>
                <a:gd name="T21" fmla="*/ 17 h 51"/>
                <a:gd name="T22" fmla="*/ 5 w 53"/>
                <a:gd name="T23" fmla="*/ 19 h 51"/>
                <a:gd name="T24" fmla="*/ 7 w 53"/>
                <a:gd name="T25" fmla="*/ 21 h 51"/>
                <a:gd name="T26" fmla="*/ 11 w 53"/>
                <a:gd name="T27" fmla="*/ 23 h 51"/>
                <a:gd name="T28" fmla="*/ 13 w 53"/>
                <a:gd name="T29" fmla="*/ 24 h 51"/>
                <a:gd name="T30" fmla="*/ 13 w 53"/>
                <a:gd name="T31" fmla="*/ 25 h 51"/>
                <a:gd name="T32" fmla="*/ 17 w 53"/>
                <a:gd name="T33" fmla="*/ 25 h 51"/>
                <a:gd name="T34" fmla="*/ 23 w 53"/>
                <a:gd name="T35" fmla="*/ 25 h 51"/>
                <a:gd name="T36" fmla="*/ 28 w 53"/>
                <a:gd name="T37" fmla="*/ 24 h 51"/>
                <a:gd name="T38" fmla="*/ 30 w 53"/>
                <a:gd name="T39" fmla="*/ 23 h 51"/>
                <a:gd name="T40" fmla="*/ 32 w 53"/>
                <a:gd name="T41" fmla="*/ 21 h 51"/>
                <a:gd name="T42" fmla="*/ 34 w 53"/>
                <a:gd name="T43" fmla="*/ 19 h 51"/>
                <a:gd name="T44" fmla="*/ 35 w 53"/>
                <a:gd name="T45" fmla="*/ 17 h 51"/>
                <a:gd name="T46" fmla="*/ 36 w 53"/>
                <a:gd name="T47" fmla="*/ 16 h 51"/>
                <a:gd name="T48" fmla="*/ 37 w 53"/>
                <a:gd name="T49" fmla="*/ 13 h 51"/>
                <a:gd name="T50" fmla="*/ 36 w 53"/>
                <a:gd name="T51" fmla="*/ 11 h 51"/>
                <a:gd name="T52" fmla="*/ 35 w 53"/>
                <a:gd name="T53" fmla="*/ 7 h 51"/>
                <a:gd name="T54" fmla="*/ 34 w 53"/>
                <a:gd name="T55" fmla="*/ 6 h 51"/>
                <a:gd name="T56" fmla="*/ 32 w 53"/>
                <a:gd name="T57" fmla="*/ 6 h 51"/>
                <a:gd name="T58" fmla="*/ 30 w 53"/>
                <a:gd name="T59" fmla="*/ 5 h 51"/>
                <a:gd name="T60" fmla="*/ 28 w 53"/>
                <a:gd name="T61" fmla="*/ 2 h 51"/>
                <a:gd name="T62" fmla="*/ 23 w 53"/>
                <a:gd name="T63" fmla="*/ 0 h 51"/>
                <a:gd name="T64" fmla="*/ 17 w 53"/>
                <a:gd name="T65" fmla="*/ 0 h 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"/>
                <a:gd name="T100" fmla="*/ 0 h 51"/>
                <a:gd name="T101" fmla="*/ 53 w 53"/>
                <a:gd name="T102" fmla="*/ 51 h 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" h="51">
                  <a:moveTo>
                    <a:pt x="26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1" y="5"/>
                  </a:lnTo>
                  <a:lnTo>
                    <a:pt x="7" y="7"/>
                  </a:lnTo>
                  <a:lnTo>
                    <a:pt x="5" y="11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1" y="48"/>
                  </a:lnTo>
                  <a:lnTo>
                    <a:pt x="16" y="50"/>
                  </a:lnTo>
                  <a:lnTo>
                    <a:pt x="21" y="51"/>
                  </a:lnTo>
                  <a:lnTo>
                    <a:pt x="26" y="51"/>
                  </a:lnTo>
                  <a:lnTo>
                    <a:pt x="32" y="51"/>
                  </a:lnTo>
                  <a:lnTo>
                    <a:pt x="37" y="50"/>
                  </a:lnTo>
                  <a:lnTo>
                    <a:pt x="40" y="48"/>
                  </a:lnTo>
                  <a:lnTo>
                    <a:pt x="44" y="44"/>
                  </a:lnTo>
                  <a:lnTo>
                    <a:pt x="48" y="40"/>
                  </a:lnTo>
                  <a:lnTo>
                    <a:pt x="50" y="35"/>
                  </a:lnTo>
                  <a:lnTo>
                    <a:pt x="51" y="31"/>
                  </a:lnTo>
                  <a:lnTo>
                    <a:pt x="53" y="26"/>
                  </a:lnTo>
                  <a:lnTo>
                    <a:pt x="51" y="21"/>
                  </a:lnTo>
                  <a:lnTo>
                    <a:pt x="50" y="16"/>
                  </a:lnTo>
                  <a:lnTo>
                    <a:pt x="48" y="11"/>
                  </a:lnTo>
                  <a:lnTo>
                    <a:pt x="44" y="7"/>
                  </a:lnTo>
                  <a:lnTo>
                    <a:pt x="40" y="5"/>
                  </a:lnTo>
                  <a:lnTo>
                    <a:pt x="37" y="2"/>
                  </a:lnTo>
                  <a:lnTo>
                    <a:pt x="32" y="0"/>
                  </a:lnTo>
                  <a:lnTo>
                    <a:pt x="26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6" name="Rectangle 49"/>
            <p:cNvSpPr>
              <a:spLocks noChangeArrowheads="1"/>
            </p:cNvSpPr>
            <p:nvPr/>
          </p:nvSpPr>
          <p:spPr bwMode="auto">
            <a:xfrm>
              <a:off x="3621" y="2846"/>
              <a:ext cx="806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7" name="Rectangle 50"/>
            <p:cNvSpPr>
              <a:spLocks noChangeArrowheads="1"/>
            </p:cNvSpPr>
            <p:nvPr/>
          </p:nvSpPr>
          <p:spPr bwMode="auto">
            <a:xfrm>
              <a:off x="3859" y="2873"/>
              <a:ext cx="35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74LS151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28" name="Rectangle 51"/>
            <p:cNvSpPr>
              <a:spLocks noChangeArrowheads="1"/>
            </p:cNvSpPr>
            <p:nvPr/>
          </p:nvSpPr>
          <p:spPr bwMode="auto">
            <a:xfrm>
              <a:off x="4189" y="287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29" name="Rectangle 52"/>
            <p:cNvSpPr>
              <a:spLocks noChangeArrowheads="1"/>
            </p:cNvSpPr>
            <p:nvPr/>
          </p:nvSpPr>
          <p:spPr bwMode="auto">
            <a:xfrm>
              <a:off x="3281" y="323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0" name="Rectangle 53"/>
            <p:cNvSpPr>
              <a:spLocks noChangeArrowheads="1"/>
            </p:cNvSpPr>
            <p:nvPr/>
          </p:nvSpPr>
          <p:spPr bwMode="auto">
            <a:xfrm>
              <a:off x="3326" y="3231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1" name="Rectangle 54"/>
            <p:cNvSpPr>
              <a:spLocks noChangeArrowheads="1"/>
            </p:cNvSpPr>
            <p:nvPr/>
          </p:nvSpPr>
          <p:spPr bwMode="auto">
            <a:xfrm>
              <a:off x="3389" y="3270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2" name="Rectangle 55"/>
            <p:cNvSpPr>
              <a:spLocks noChangeArrowheads="1"/>
            </p:cNvSpPr>
            <p:nvPr/>
          </p:nvSpPr>
          <p:spPr bwMode="auto">
            <a:xfrm>
              <a:off x="3419" y="323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3" name="Rectangle 56"/>
            <p:cNvSpPr>
              <a:spLocks noChangeArrowheads="1"/>
            </p:cNvSpPr>
            <p:nvPr/>
          </p:nvSpPr>
          <p:spPr bwMode="auto">
            <a:xfrm>
              <a:off x="3509" y="3231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4" name="Rectangle 57"/>
            <p:cNvSpPr>
              <a:spLocks noChangeArrowheads="1"/>
            </p:cNvSpPr>
            <p:nvPr/>
          </p:nvSpPr>
          <p:spPr bwMode="auto">
            <a:xfrm>
              <a:off x="3573" y="3270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5" name="Rectangle 58"/>
            <p:cNvSpPr>
              <a:spLocks noChangeArrowheads="1"/>
            </p:cNvSpPr>
            <p:nvPr/>
          </p:nvSpPr>
          <p:spPr bwMode="auto">
            <a:xfrm>
              <a:off x="3601" y="323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6" name="Rectangle 59"/>
            <p:cNvSpPr>
              <a:spLocks noChangeArrowheads="1"/>
            </p:cNvSpPr>
            <p:nvPr/>
          </p:nvSpPr>
          <p:spPr bwMode="auto">
            <a:xfrm>
              <a:off x="3691" y="3231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7" name="Rectangle 60"/>
            <p:cNvSpPr>
              <a:spLocks noChangeArrowheads="1"/>
            </p:cNvSpPr>
            <p:nvPr/>
          </p:nvSpPr>
          <p:spPr bwMode="auto">
            <a:xfrm>
              <a:off x="3755" y="3270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8" name="Rectangle 61"/>
            <p:cNvSpPr>
              <a:spLocks noChangeArrowheads="1"/>
            </p:cNvSpPr>
            <p:nvPr/>
          </p:nvSpPr>
          <p:spPr bwMode="auto">
            <a:xfrm>
              <a:off x="3785" y="323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39" name="Rectangle 62"/>
            <p:cNvSpPr>
              <a:spLocks noChangeArrowheads="1"/>
            </p:cNvSpPr>
            <p:nvPr/>
          </p:nvSpPr>
          <p:spPr bwMode="auto">
            <a:xfrm>
              <a:off x="3873" y="3231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0" name="Rectangle 63"/>
            <p:cNvSpPr>
              <a:spLocks noChangeArrowheads="1"/>
            </p:cNvSpPr>
            <p:nvPr/>
          </p:nvSpPr>
          <p:spPr bwMode="auto">
            <a:xfrm>
              <a:off x="3937" y="3270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1" name="Rectangle 64"/>
            <p:cNvSpPr>
              <a:spLocks noChangeArrowheads="1"/>
            </p:cNvSpPr>
            <p:nvPr/>
          </p:nvSpPr>
          <p:spPr bwMode="auto">
            <a:xfrm>
              <a:off x="3966" y="323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2" name="Rectangle 65"/>
            <p:cNvSpPr>
              <a:spLocks noChangeArrowheads="1"/>
            </p:cNvSpPr>
            <p:nvPr/>
          </p:nvSpPr>
          <p:spPr bwMode="auto">
            <a:xfrm>
              <a:off x="4055" y="3231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3" name="Rectangle 66"/>
            <p:cNvSpPr>
              <a:spLocks noChangeArrowheads="1"/>
            </p:cNvSpPr>
            <p:nvPr/>
          </p:nvSpPr>
          <p:spPr bwMode="auto">
            <a:xfrm>
              <a:off x="4118" y="3270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4" name="Rectangle 67"/>
            <p:cNvSpPr>
              <a:spLocks noChangeArrowheads="1"/>
            </p:cNvSpPr>
            <p:nvPr/>
          </p:nvSpPr>
          <p:spPr bwMode="auto">
            <a:xfrm>
              <a:off x="4148" y="323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5" name="Rectangle 68"/>
            <p:cNvSpPr>
              <a:spLocks noChangeArrowheads="1"/>
            </p:cNvSpPr>
            <p:nvPr/>
          </p:nvSpPr>
          <p:spPr bwMode="auto">
            <a:xfrm>
              <a:off x="4238" y="3231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6" name="Rectangle 69"/>
            <p:cNvSpPr>
              <a:spLocks noChangeArrowheads="1"/>
            </p:cNvSpPr>
            <p:nvPr/>
          </p:nvSpPr>
          <p:spPr bwMode="auto">
            <a:xfrm>
              <a:off x="4302" y="3270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7" name="Rectangle 70"/>
            <p:cNvSpPr>
              <a:spLocks noChangeArrowheads="1"/>
            </p:cNvSpPr>
            <p:nvPr/>
          </p:nvSpPr>
          <p:spPr bwMode="auto">
            <a:xfrm>
              <a:off x="4330" y="323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8" name="Rectangle 71"/>
            <p:cNvSpPr>
              <a:spLocks noChangeArrowheads="1"/>
            </p:cNvSpPr>
            <p:nvPr/>
          </p:nvSpPr>
          <p:spPr bwMode="auto">
            <a:xfrm>
              <a:off x="4420" y="3231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49" name="Rectangle 72"/>
            <p:cNvSpPr>
              <a:spLocks noChangeArrowheads="1"/>
            </p:cNvSpPr>
            <p:nvPr/>
          </p:nvSpPr>
          <p:spPr bwMode="auto">
            <a:xfrm>
              <a:off x="4483" y="3270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6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50" name="Rectangle 73"/>
            <p:cNvSpPr>
              <a:spLocks noChangeArrowheads="1"/>
            </p:cNvSpPr>
            <p:nvPr/>
          </p:nvSpPr>
          <p:spPr bwMode="auto">
            <a:xfrm>
              <a:off x="4512" y="323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51" name="Rectangle 74"/>
            <p:cNvSpPr>
              <a:spLocks noChangeArrowheads="1"/>
            </p:cNvSpPr>
            <p:nvPr/>
          </p:nvSpPr>
          <p:spPr bwMode="auto">
            <a:xfrm>
              <a:off x="4557" y="3231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52" name="Rectangle 75"/>
            <p:cNvSpPr>
              <a:spLocks noChangeArrowheads="1"/>
            </p:cNvSpPr>
            <p:nvPr/>
          </p:nvSpPr>
          <p:spPr bwMode="auto">
            <a:xfrm>
              <a:off x="3168" y="2572"/>
              <a:ext cx="180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53" name="Rectangle 76"/>
            <p:cNvSpPr>
              <a:spLocks noChangeArrowheads="1"/>
            </p:cNvSpPr>
            <p:nvPr/>
          </p:nvSpPr>
          <p:spPr bwMode="auto">
            <a:xfrm>
              <a:off x="3183" y="2600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EN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54" name="Rectangle 77"/>
            <p:cNvSpPr>
              <a:spLocks noChangeArrowheads="1"/>
            </p:cNvSpPr>
            <p:nvPr/>
          </p:nvSpPr>
          <p:spPr bwMode="auto">
            <a:xfrm>
              <a:off x="3306" y="260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55" name="Rectangle 78"/>
            <p:cNvSpPr>
              <a:spLocks noChangeArrowheads="1"/>
            </p:cNvSpPr>
            <p:nvPr/>
          </p:nvSpPr>
          <p:spPr bwMode="auto">
            <a:xfrm>
              <a:off x="3215" y="2778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</a:t>
              </a:r>
            </a:p>
          </p:txBody>
        </p:sp>
        <p:sp>
          <p:nvSpPr>
            <p:cNvPr id="28756" name="Rectangle 79"/>
            <p:cNvSpPr>
              <a:spLocks noChangeArrowheads="1"/>
            </p:cNvSpPr>
            <p:nvPr/>
          </p:nvSpPr>
          <p:spPr bwMode="auto">
            <a:xfrm>
              <a:off x="3251" y="2953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</a:p>
          </p:txBody>
        </p:sp>
        <p:sp>
          <p:nvSpPr>
            <p:cNvPr id="28757" name="Rectangle 80"/>
            <p:cNvSpPr>
              <a:spLocks noChangeArrowheads="1"/>
            </p:cNvSpPr>
            <p:nvPr/>
          </p:nvSpPr>
          <p:spPr bwMode="auto">
            <a:xfrm>
              <a:off x="3215" y="308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28758" name="Line 81"/>
            <p:cNvSpPr>
              <a:spLocks noChangeShapeType="1"/>
            </p:cNvSpPr>
            <p:nvPr/>
          </p:nvSpPr>
          <p:spPr bwMode="auto">
            <a:xfrm>
              <a:off x="1921" y="2109"/>
              <a:ext cx="0" cy="9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59" name="Line 82"/>
            <p:cNvSpPr>
              <a:spLocks noChangeShapeType="1"/>
            </p:cNvSpPr>
            <p:nvPr/>
          </p:nvSpPr>
          <p:spPr bwMode="auto">
            <a:xfrm>
              <a:off x="1694" y="3212"/>
              <a:ext cx="145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60" name="Line 83"/>
            <p:cNvSpPr>
              <a:spLocks noChangeShapeType="1"/>
            </p:cNvSpPr>
            <p:nvPr/>
          </p:nvSpPr>
          <p:spPr bwMode="auto">
            <a:xfrm>
              <a:off x="1904" y="3046"/>
              <a:ext cx="121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61" name="Line 84"/>
            <p:cNvSpPr>
              <a:spLocks noChangeShapeType="1"/>
            </p:cNvSpPr>
            <p:nvPr/>
          </p:nvSpPr>
          <p:spPr bwMode="auto">
            <a:xfrm flipV="1">
              <a:off x="2097" y="2887"/>
              <a:ext cx="1064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62" name="Line 85"/>
            <p:cNvSpPr>
              <a:spLocks noChangeShapeType="1"/>
            </p:cNvSpPr>
            <p:nvPr/>
          </p:nvSpPr>
          <p:spPr bwMode="auto">
            <a:xfrm>
              <a:off x="1711" y="2124"/>
              <a:ext cx="0" cy="10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63" name="Line 86"/>
            <p:cNvSpPr>
              <a:spLocks noChangeShapeType="1"/>
            </p:cNvSpPr>
            <p:nvPr/>
          </p:nvSpPr>
          <p:spPr bwMode="auto">
            <a:xfrm>
              <a:off x="2115" y="2140"/>
              <a:ext cx="0" cy="77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64" name="Rectangle 87"/>
            <p:cNvSpPr>
              <a:spLocks noChangeArrowheads="1"/>
            </p:cNvSpPr>
            <p:nvPr/>
          </p:nvSpPr>
          <p:spPr bwMode="auto">
            <a:xfrm>
              <a:off x="851" y="1481"/>
              <a:ext cx="19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endParaRPr kumimoji="0" lang="zh-CN" alt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65" name="Rectangle 88"/>
            <p:cNvSpPr>
              <a:spLocks noChangeArrowheads="1"/>
            </p:cNvSpPr>
            <p:nvPr/>
          </p:nvSpPr>
          <p:spPr bwMode="auto">
            <a:xfrm>
              <a:off x="1198" y="865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CP</a:t>
              </a:r>
              <a:endParaRPr kumimoji="0" lang="en-GB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66" name="Line 89"/>
            <p:cNvSpPr>
              <a:spLocks noChangeShapeType="1"/>
            </p:cNvSpPr>
            <p:nvPr/>
          </p:nvSpPr>
          <p:spPr bwMode="auto">
            <a:xfrm>
              <a:off x="4066" y="2282"/>
              <a:ext cx="0" cy="27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67" name="Rectangle 90"/>
            <p:cNvSpPr>
              <a:spLocks noChangeArrowheads="1"/>
            </p:cNvSpPr>
            <p:nvPr/>
          </p:nvSpPr>
          <p:spPr bwMode="auto">
            <a:xfrm>
              <a:off x="3981" y="201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</a:t>
              </a:r>
              <a:endParaRPr kumimoji="0" lang="en-GB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68" name="Rectangle 91"/>
            <p:cNvSpPr>
              <a:spLocks noChangeArrowheads="1"/>
            </p:cNvSpPr>
            <p:nvPr/>
          </p:nvSpPr>
          <p:spPr bwMode="auto">
            <a:xfrm>
              <a:off x="4596" y="3221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69" name="Rectangle 92"/>
            <p:cNvSpPr>
              <a:spLocks noChangeArrowheads="1"/>
            </p:cNvSpPr>
            <p:nvPr/>
          </p:nvSpPr>
          <p:spPr bwMode="auto">
            <a:xfrm>
              <a:off x="4659" y="326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7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70" name="Rectangle 93"/>
            <p:cNvSpPr>
              <a:spLocks noChangeArrowheads="1"/>
            </p:cNvSpPr>
            <p:nvPr/>
          </p:nvSpPr>
          <p:spPr bwMode="auto">
            <a:xfrm>
              <a:off x="4688" y="3221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771" name="Rectangle 94"/>
            <p:cNvSpPr>
              <a:spLocks noChangeArrowheads="1"/>
            </p:cNvSpPr>
            <p:nvPr/>
          </p:nvSpPr>
          <p:spPr bwMode="auto">
            <a:xfrm>
              <a:off x="4733" y="3222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442463" name="Rectangle 95"/>
          <p:cNvSpPr>
            <a:spLocks noChangeArrowheads="1"/>
          </p:cNvSpPr>
          <p:nvPr/>
        </p:nvSpPr>
        <p:spPr bwMode="auto">
          <a:xfrm>
            <a:off x="3286116" y="109815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序列信号发生器</a:t>
            </a:r>
          </a:p>
        </p:txBody>
      </p:sp>
      <p:sp>
        <p:nvSpPr>
          <p:cNvPr id="442464" name="Rectangle 96"/>
          <p:cNvSpPr>
            <a:spLocks noChangeArrowheads="1"/>
          </p:cNvSpPr>
          <p:nvPr/>
        </p:nvSpPr>
        <p:spPr bwMode="auto">
          <a:xfrm>
            <a:off x="714348" y="785794"/>
            <a:ext cx="7929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0" lang="en-GB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的作用下，</a:t>
            </a:r>
            <a:r>
              <a:rPr kumimoji="0" lang="en-GB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zh-CN" alt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端产生00010111</a:t>
            </a:r>
            <a:r>
              <a:rPr kumimoji="0" lang="zh-CN" alt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循环序列</a:t>
            </a:r>
            <a:r>
              <a:rPr kumimoji="0" lang="zh-CN" alt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</a:t>
            </a:r>
          </a:p>
        </p:txBody>
      </p:sp>
      <p:sp>
        <p:nvSpPr>
          <p:cNvPr id="442465" name="Rectangle 97"/>
          <p:cNvSpPr>
            <a:spLocks noChangeArrowheads="1"/>
          </p:cNvSpPr>
          <p:nvPr/>
        </p:nvSpPr>
        <p:spPr bwMode="auto">
          <a:xfrm>
            <a:off x="285720" y="6215082"/>
            <a:ext cx="8737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如要求</a:t>
            </a:r>
            <a:r>
              <a:rPr kumimoji="0" lang="en-GB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zh-CN" alt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端产生10110010循环序列</a:t>
            </a:r>
            <a:r>
              <a:rPr kumimoji="0" lang="zh-CN" alt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信号，如何改变电路的连接？</a:t>
            </a:r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4572000" y="5326081"/>
            <a:ext cx="3143250" cy="7143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63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autoUpdateAnimBg="0"/>
      <p:bldP spid="442463" grpId="0" autoUpdateAnimBg="0"/>
      <p:bldP spid="442464" grpId="0" autoUpdateAnimBg="0"/>
      <p:bldP spid="442465" grpId="0" autoUpdateAnimBg="0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813014" y="1484730"/>
            <a:ext cx="5601979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时序</a:t>
            </a:r>
            <a:r>
              <a:rPr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逻辑电路</a:t>
            </a:r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357290" y="2857496"/>
            <a:ext cx="6855526" cy="85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lvl="0" algn="l">
              <a:defRPr/>
            </a:pPr>
            <a:r>
              <a:rPr kumimoji="1" lang="en-US" altLang="zh-CN" sz="5400" dirty="0" smtClean="0">
                <a:solidFill>
                  <a:srgbClr val="CC0000"/>
                </a:solidFill>
                <a:ea typeface="楷体_GB2312" pitchFamily="49" charset="-122"/>
              </a:rPr>
              <a:t>Sequential  Logic  Circuit</a:t>
            </a:r>
            <a:endParaRPr kumimoji="1" lang="zh-CN" altLang="en-US" sz="5400" dirty="0">
              <a:solidFill>
                <a:srgbClr val="CC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3"/>
          <p:cNvSpPr>
            <a:spLocks noChangeArrowheads="1"/>
          </p:cNvSpPr>
          <p:nvPr/>
        </p:nvSpPr>
        <p:spPr bwMode="auto">
          <a:xfrm>
            <a:off x="571472" y="3168658"/>
            <a:ext cx="5472112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矩形 21"/>
          <p:cNvSpPr>
            <a:spLocks noChangeArrowheads="1"/>
          </p:cNvSpPr>
          <p:nvPr/>
        </p:nvSpPr>
        <p:spPr bwMode="auto">
          <a:xfrm>
            <a:off x="4681538" y="0"/>
            <a:ext cx="4462462" cy="299085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500034" y="1071546"/>
            <a:ext cx="456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）工作原理</a:t>
            </a:r>
          </a:p>
        </p:txBody>
      </p:sp>
      <p:graphicFrame>
        <p:nvGraphicFramePr>
          <p:cNvPr id="405509" name="Object 5"/>
          <p:cNvGraphicFramePr>
            <a:graphicFrameLocks noChangeAspect="1"/>
          </p:cNvGraphicFramePr>
          <p:nvPr/>
        </p:nvGraphicFramePr>
        <p:xfrm>
          <a:off x="236551" y="3811588"/>
          <a:ext cx="6335713" cy="2101850"/>
        </p:xfrm>
        <a:graphic>
          <a:graphicData uri="http://schemas.openxmlformats.org/presentationml/2006/ole">
            <p:oleObj spid="_x0000_s704514" name="图片" r:id="rId3" imgW="3550920" imgH="868680" progId="Word.Picture.8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9422" y="3348045"/>
            <a:ext cx="5241925" cy="1152525"/>
            <a:chOff x="612" y="1502"/>
            <a:chExt cx="4627" cy="816"/>
          </a:xfrm>
        </p:grpSpPr>
        <p:sp>
          <p:nvSpPr>
            <p:cNvPr id="30740" name="Line 7"/>
            <p:cNvSpPr>
              <a:spLocks noChangeShapeType="1"/>
            </p:cNvSpPr>
            <p:nvPr/>
          </p:nvSpPr>
          <p:spPr bwMode="auto">
            <a:xfrm flipV="1">
              <a:off x="5239" y="1502"/>
              <a:ext cx="0" cy="816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41" name="Line 8"/>
            <p:cNvSpPr>
              <a:spLocks noChangeShapeType="1"/>
            </p:cNvSpPr>
            <p:nvPr/>
          </p:nvSpPr>
          <p:spPr bwMode="auto">
            <a:xfrm>
              <a:off x="612" y="1502"/>
              <a:ext cx="4627" cy="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42" name="Line 9"/>
            <p:cNvSpPr>
              <a:spLocks noChangeShapeType="1"/>
            </p:cNvSpPr>
            <p:nvPr/>
          </p:nvSpPr>
          <p:spPr bwMode="auto">
            <a:xfrm>
              <a:off x="635" y="1502"/>
              <a:ext cx="0" cy="794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714348" y="2571744"/>
            <a:ext cx="3023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置初态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=0001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0" y="35623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0" y="4668838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5517" name="Rectangle 13"/>
          <p:cNvSpPr>
            <a:spLocks noChangeArrowheads="1"/>
          </p:cNvSpPr>
          <p:nvPr/>
        </p:nvSpPr>
        <p:spPr bwMode="auto">
          <a:xfrm>
            <a:off x="323850" y="1700213"/>
            <a:ext cx="4562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①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基本环形计数器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Q3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连线到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，就构成基本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环形计数器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572843" y="3286631"/>
            <a:ext cx="2476500" cy="3113558"/>
            <a:chOff x="3946" y="1704"/>
            <a:chExt cx="1857" cy="2384"/>
          </a:xfrm>
        </p:grpSpPr>
        <p:graphicFrame>
          <p:nvGraphicFramePr>
            <p:cNvPr id="30723" name="Object 15"/>
            <p:cNvGraphicFramePr>
              <a:graphicFrameLocks noChangeAspect="1"/>
            </p:cNvGraphicFramePr>
            <p:nvPr/>
          </p:nvGraphicFramePr>
          <p:xfrm>
            <a:off x="3946" y="2251"/>
            <a:ext cx="1857" cy="1837"/>
          </p:xfrm>
          <a:graphic>
            <a:graphicData uri="http://schemas.openxmlformats.org/presentationml/2006/ole">
              <p:oleObj spid="_x0000_s704515" name="图片" r:id="rId4" imgW="1078992" imgH="1115568" progId="Word.Picture.8">
                <p:embed/>
              </p:oleObj>
            </a:graphicData>
          </a:graphic>
        </p:graphicFrame>
        <p:sp>
          <p:nvSpPr>
            <p:cNvPr id="30739" name="Rectangle 16"/>
            <p:cNvSpPr>
              <a:spLocks noChangeArrowheads="1"/>
            </p:cNvSpPr>
            <p:nvPr/>
          </p:nvSpPr>
          <p:spPr bwMode="auto">
            <a:xfrm>
              <a:off x="4749" y="1704"/>
              <a:ext cx="83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状态图</a:t>
              </a:r>
            </a:p>
          </p:txBody>
        </p:sp>
      </p:grpSp>
      <p:sp>
        <p:nvSpPr>
          <p:cNvPr id="30733" name="Rectangle 17"/>
          <p:cNvSpPr>
            <a:spLocks noChangeArrowheads="1"/>
          </p:cNvSpPr>
          <p:nvPr/>
        </p:nvSpPr>
        <p:spPr bwMode="auto">
          <a:xfrm>
            <a:off x="357158" y="38377"/>
            <a:ext cx="456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环形计数器</a:t>
            </a:r>
          </a:p>
        </p:txBody>
      </p:sp>
      <p:sp>
        <p:nvSpPr>
          <p:cNvPr id="405522" name="Rectangle 18"/>
          <p:cNvSpPr>
            <a:spLocks noChangeArrowheads="1"/>
          </p:cNvSpPr>
          <p:nvPr/>
        </p:nvSpPr>
        <p:spPr bwMode="auto">
          <a:xfrm>
            <a:off x="5114925" y="188913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第一个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CP:Q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=0010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05523" name="Rectangle 19"/>
          <p:cNvSpPr>
            <a:spLocks noChangeArrowheads="1"/>
          </p:cNvSpPr>
          <p:nvPr/>
        </p:nvSpPr>
        <p:spPr bwMode="auto">
          <a:xfrm>
            <a:off x="5114925" y="765175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第二个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CP:Q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=0100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5114925" y="1341438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第三个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CP:Q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=1000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05525" name="Rectangle 21"/>
          <p:cNvSpPr>
            <a:spLocks noChangeArrowheads="1"/>
          </p:cNvSpPr>
          <p:nvPr/>
        </p:nvSpPr>
        <p:spPr bwMode="auto">
          <a:xfrm>
            <a:off x="5114925" y="1844675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第四个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CP:Q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=0001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5114925" y="2312988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第五个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CP:Q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=0010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475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0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0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4" grpId="0"/>
      <p:bldP spid="405517" grpId="0"/>
      <p:bldP spid="405522" grpId="0"/>
      <p:bldP spid="405523" grpId="0"/>
      <p:bldP spid="405524" grpId="0"/>
      <p:bldP spid="405525" grpId="0"/>
      <p:bldP spid="4055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矩形 111"/>
          <p:cNvSpPr>
            <a:spLocks noChangeArrowheads="1"/>
          </p:cNvSpPr>
          <p:nvPr/>
        </p:nvSpPr>
        <p:spPr bwMode="auto">
          <a:xfrm>
            <a:off x="3732213" y="-27480"/>
            <a:ext cx="5411787" cy="2400793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4331939"/>
              </p:ext>
            </p:extLst>
          </p:nvPr>
        </p:nvGraphicFramePr>
        <p:xfrm>
          <a:off x="3960813" y="775093"/>
          <a:ext cx="5183187" cy="1436687"/>
        </p:xfrm>
        <a:graphic>
          <a:graphicData uri="http://schemas.openxmlformats.org/presentationml/2006/ole">
            <p:oleObj spid="_x0000_s705538" name="图片" r:id="rId3" imgW="3429000" imgH="792480" progId="Word.Picture.8">
              <p:embed/>
            </p:oleObj>
          </a:graphicData>
        </a:graphic>
      </p:graphicFrame>
      <p:graphicFrame>
        <p:nvGraphicFramePr>
          <p:cNvPr id="406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7645440"/>
              </p:ext>
            </p:extLst>
          </p:nvPr>
        </p:nvGraphicFramePr>
        <p:xfrm>
          <a:off x="4502150" y="1198955"/>
          <a:ext cx="4579938" cy="1055688"/>
        </p:xfrm>
        <a:graphic>
          <a:graphicData uri="http://schemas.openxmlformats.org/presentationml/2006/ole">
            <p:oleObj spid="_x0000_s705539" name="图片" r:id="rId4" imgW="3029712" imgH="582168" progId="Word.Picture.8">
              <p:embed/>
            </p:oleObj>
          </a:graphicData>
        </a:graphic>
      </p:graphicFrame>
      <p:graphicFrame>
        <p:nvGraphicFramePr>
          <p:cNvPr id="406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4581003"/>
              </p:ext>
            </p:extLst>
          </p:nvPr>
        </p:nvGraphicFramePr>
        <p:xfrm>
          <a:off x="5459413" y="125805"/>
          <a:ext cx="1885950" cy="1108075"/>
        </p:xfrm>
        <a:graphic>
          <a:graphicData uri="http://schemas.openxmlformats.org/presentationml/2006/ole">
            <p:oleObj spid="_x0000_s705540" name="图片" r:id="rId5" imgW="1249122" imgH="608586" progId="Word.Picture.8">
              <p:embed/>
            </p:oleObj>
          </a:graphicData>
        </a:graphic>
      </p:graphicFrame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265863" y="1098943"/>
            <a:ext cx="21590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571472" y="1000108"/>
            <a:ext cx="1646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、电路</a:t>
            </a:r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285720" y="119698"/>
            <a:ext cx="307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②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扭环形计数器</a:t>
            </a:r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3019428" y="2500306"/>
            <a:ext cx="18383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、状态表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0" y="476250"/>
            <a:ext cx="792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6643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5100241"/>
              </p:ext>
            </p:extLst>
          </p:nvPr>
        </p:nvGraphicFramePr>
        <p:xfrm>
          <a:off x="4792690" y="2571744"/>
          <a:ext cx="3708400" cy="4023008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xmlns="" val="1278740777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xmlns="" val="262507643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xmlns="" val="334046798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3875705886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xmlns="" val="333856378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300934619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56213" algn="r"/>
                        </a:tabLst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状态编号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03222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68203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014867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94192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765904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287028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052536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031189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855343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131428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5256213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7426466"/>
                  </a:ext>
                </a:extLst>
              </a:tr>
            </a:tbl>
          </a:graphicData>
        </a:graphic>
      </p:graphicFrame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429330" y="3000348"/>
            <a:ext cx="3422650" cy="3021013"/>
            <a:chOff x="520" y="2056"/>
            <a:chExt cx="2156" cy="1903"/>
          </a:xfrm>
        </p:grpSpPr>
        <p:sp>
          <p:nvSpPr>
            <p:cNvPr id="31856" name="Rectangle 110"/>
            <p:cNvSpPr>
              <a:spLocks noChangeArrowheads="1"/>
            </p:cNvSpPr>
            <p:nvPr/>
          </p:nvSpPr>
          <p:spPr bwMode="auto">
            <a:xfrm>
              <a:off x="520" y="2056"/>
              <a:ext cx="9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56213" algn="r"/>
                </a:tabLst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c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、状态图</a:t>
              </a:r>
            </a:p>
          </p:txBody>
        </p:sp>
        <p:graphicFrame>
          <p:nvGraphicFramePr>
            <p:cNvPr id="31749" name="Object 111"/>
            <p:cNvGraphicFramePr>
              <a:graphicFrameLocks noChangeAspect="1"/>
            </p:cNvGraphicFramePr>
            <p:nvPr/>
          </p:nvGraphicFramePr>
          <p:xfrm>
            <a:off x="544" y="2409"/>
            <a:ext cx="2132" cy="1550"/>
          </p:xfrm>
          <a:graphic>
            <a:graphicData uri="http://schemas.openxmlformats.org/presentationml/2006/ole">
              <p:oleObj spid="_x0000_s705541" name="图片" r:id="rId6" imgW="1953768" imgH="1438656" progId="Word.Picture.8">
                <p:embed/>
              </p:oleObj>
            </a:graphicData>
          </a:graphic>
        </p:graphicFrame>
      </p:grpSp>
      <p:sp>
        <p:nvSpPr>
          <p:cNvPr id="31854" name="Rectangle 113"/>
          <p:cNvSpPr>
            <a:spLocks noChangeArrowheads="1"/>
          </p:cNvSpPr>
          <p:nvPr/>
        </p:nvSpPr>
        <p:spPr bwMode="auto">
          <a:xfrm>
            <a:off x="357158" y="1500174"/>
            <a:ext cx="24641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Q4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连线到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，就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构成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扭环计数器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5" name="Line 114"/>
          <p:cNvSpPr>
            <a:spLocks noChangeShapeType="1"/>
          </p:cNvSpPr>
          <p:nvPr/>
        </p:nvSpPr>
        <p:spPr bwMode="auto">
          <a:xfrm>
            <a:off x="498448" y="1571612"/>
            <a:ext cx="2159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613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5" grpId="0" animBg="1"/>
      <p:bldP spid="406536" grpId="0"/>
      <p:bldP spid="406537" grpId="0"/>
      <p:bldP spid="4065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矩形 115"/>
          <p:cNvSpPr>
            <a:spLocks noChangeArrowheads="1"/>
          </p:cNvSpPr>
          <p:nvPr/>
        </p:nvSpPr>
        <p:spPr bwMode="auto">
          <a:xfrm>
            <a:off x="6116850" y="434416"/>
            <a:ext cx="2892425" cy="5766917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6251575" y="763588"/>
          <a:ext cx="1871663" cy="488950"/>
        </p:xfrm>
        <a:graphic>
          <a:graphicData uri="http://schemas.openxmlformats.org/presentationml/2006/ole">
            <p:oleObj spid="_x0000_s706562" name="公式" r:id="rId3" imgW="1054100" imgH="342900" progId="Equation.3">
              <p:embed/>
            </p:oleObj>
          </a:graphicData>
        </a:graphic>
      </p:graphicFrame>
      <p:graphicFrame>
        <p:nvGraphicFramePr>
          <p:cNvPr id="407557" name="Object 5"/>
          <p:cNvGraphicFramePr>
            <a:graphicFrameLocks noChangeAspect="1"/>
          </p:cNvGraphicFramePr>
          <p:nvPr/>
        </p:nvGraphicFramePr>
        <p:xfrm>
          <a:off x="6394450" y="1317625"/>
          <a:ext cx="1765300" cy="560388"/>
        </p:xfrm>
        <a:graphic>
          <a:graphicData uri="http://schemas.openxmlformats.org/presentationml/2006/ole">
            <p:oleObj spid="_x0000_s706563" name="公式" r:id="rId4" imgW="965200" imgH="330200" progId="Equation.3">
              <p:embed/>
            </p:oleObj>
          </a:graphicData>
        </a:graphic>
      </p:graphicFrame>
      <p:graphicFrame>
        <p:nvGraphicFramePr>
          <p:cNvPr id="407558" name="Object 6"/>
          <p:cNvGraphicFramePr>
            <a:graphicFrameLocks noChangeAspect="1"/>
          </p:cNvGraphicFramePr>
          <p:nvPr/>
        </p:nvGraphicFramePr>
        <p:xfrm>
          <a:off x="6359525" y="1878013"/>
          <a:ext cx="1835150" cy="503237"/>
        </p:xfrm>
        <a:graphic>
          <a:graphicData uri="http://schemas.openxmlformats.org/presentationml/2006/ole">
            <p:oleObj spid="_x0000_s706564" name="公式" r:id="rId5" imgW="964781" imgH="317362" progId="Equation.3">
              <p:embed/>
            </p:oleObj>
          </a:graphicData>
        </a:graphic>
      </p:graphicFrame>
      <p:graphicFrame>
        <p:nvGraphicFramePr>
          <p:cNvPr id="407559" name="Object 7"/>
          <p:cNvGraphicFramePr>
            <a:graphicFrameLocks noChangeAspect="1"/>
          </p:cNvGraphicFramePr>
          <p:nvPr/>
        </p:nvGraphicFramePr>
        <p:xfrm>
          <a:off x="6359525" y="2417763"/>
          <a:ext cx="1800225" cy="517525"/>
        </p:xfrm>
        <a:graphic>
          <a:graphicData uri="http://schemas.openxmlformats.org/presentationml/2006/ole">
            <p:oleObj spid="_x0000_s706565" name="公式" r:id="rId6" imgW="977900" imgH="330200" progId="Equation.3">
              <p:embed/>
            </p:oleObj>
          </a:graphicData>
        </a:graphic>
      </p:graphicFrame>
      <p:graphicFrame>
        <p:nvGraphicFramePr>
          <p:cNvPr id="407560" name="Object 8"/>
          <p:cNvGraphicFramePr>
            <a:graphicFrameLocks noChangeAspect="1"/>
          </p:cNvGraphicFramePr>
          <p:nvPr/>
        </p:nvGraphicFramePr>
        <p:xfrm>
          <a:off x="6394450" y="2886075"/>
          <a:ext cx="1719263" cy="471488"/>
        </p:xfrm>
        <a:graphic>
          <a:graphicData uri="http://schemas.openxmlformats.org/presentationml/2006/ole">
            <p:oleObj spid="_x0000_s706566" name="公式" r:id="rId7" imgW="977900" imgH="330200" progId="Equation.3">
              <p:embed/>
            </p:oleObj>
          </a:graphicData>
        </a:graphic>
      </p:graphicFrame>
      <p:graphicFrame>
        <p:nvGraphicFramePr>
          <p:cNvPr id="407561" name="Object 9"/>
          <p:cNvGraphicFramePr>
            <a:graphicFrameLocks noChangeAspect="1"/>
          </p:cNvGraphicFramePr>
          <p:nvPr/>
        </p:nvGraphicFramePr>
        <p:xfrm>
          <a:off x="6359525" y="3317875"/>
          <a:ext cx="1511300" cy="506413"/>
        </p:xfrm>
        <a:graphic>
          <a:graphicData uri="http://schemas.openxmlformats.org/presentationml/2006/ole">
            <p:oleObj spid="_x0000_s706567" name="公式" r:id="rId8" imgW="977900" imgH="330200" progId="Equation.3">
              <p:embed/>
            </p:oleObj>
          </a:graphicData>
        </a:graphic>
      </p:graphicFrame>
      <p:graphicFrame>
        <p:nvGraphicFramePr>
          <p:cNvPr id="407562" name="Object 10"/>
          <p:cNvGraphicFramePr>
            <a:graphicFrameLocks noChangeAspect="1"/>
          </p:cNvGraphicFramePr>
          <p:nvPr/>
        </p:nvGraphicFramePr>
        <p:xfrm>
          <a:off x="6323013" y="3821113"/>
          <a:ext cx="1727200" cy="463550"/>
        </p:xfrm>
        <a:graphic>
          <a:graphicData uri="http://schemas.openxmlformats.org/presentationml/2006/ole">
            <p:oleObj spid="_x0000_s706568" name="公式" r:id="rId9" imgW="965200" imgH="330200" progId="Equation.3">
              <p:embed/>
            </p:oleObj>
          </a:graphicData>
        </a:graphic>
      </p:graphicFrame>
      <p:graphicFrame>
        <p:nvGraphicFramePr>
          <p:cNvPr id="407563" name="Object 11"/>
          <p:cNvGraphicFramePr>
            <a:graphicFrameLocks noChangeAspect="1"/>
          </p:cNvGraphicFramePr>
          <p:nvPr/>
        </p:nvGraphicFramePr>
        <p:xfrm>
          <a:off x="6359525" y="4325938"/>
          <a:ext cx="1738313" cy="420687"/>
        </p:xfrm>
        <a:graphic>
          <a:graphicData uri="http://schemas.openxmlformats.org/presentationml/2006/ole">
            <p:oleObj spid="_x0000_s706569" name="公式" r:id="rId10" imgW="964781" imgH="317362" progId="Equation.3">
              <p:embed/>
            </p:oleObj>
          </a:graphicData>
        </a:graphic>
      </p:graphicFrame>
      <p:graphicFrame>
        <p:nvGraphicFramePr>
          <p:cNvPr id="407564" name="Object 12"/>
          <p:cNvGraphicFramePr>
            <a:graphicFrameLocks noChangeAspect="1"/>
          </p:cNvGraphicFramePr>
          <p:nvPr/>
        </p:nvGraphicFramePr>
        <p:xfrm>
          <a:off x="6394450" y="4757738"/>
          <a:ext cx="1512888" cy="476250"/>
        </p:xfrm>
        <a:graphic>
          <a:graphicData uri="http://schemas.openxmlformats.org/presentationml/2006/ole">
            <p:oleObj spid="_x0000_s706570" name="公式" r:id="rId11" imgW="977900" imgH="330200" progId="Equation.3">
              <p:embed/>
            </p:oleObj>
          </a:graphicData>
        </a:graphic>
      </p:graphicFrame>
      <p:graphicFrame>
        <p:nvGraphicFramePr>
          <p:cNvPr id="407565" name="Object 13"/>
          <p:cNvGraphicFramePr>
            <a:graphicFrameLocks noChangeAspect="1"/>
          </p:cNvGraphicFramePr>
          <p:nvPr/>
        </p:nvGraphicFramePr>
        <p:xfrm>
          <a:off x="6430963" y="5264150"/>
          <a:ext cx="1404937" cy="501650"/>
        </p:xfrm>
        <a:graphic>
          <a:graphicData uri="http://schemas.openxmlformats.org/presentationml/2006/ole">
            <p:oleObj spid="_x0000_s706571" name="公式" r:id="rId12" imgW="977900" imgH="330200" progId="Equation.3">
              <p:embed/>
            </p:oleObj>
          </a:graphicData>
        </a:graphic>
      </p:graphicFrame>
      <p:graphicFrame>
        <p:nvGraphicFramePr>
          <p:cNvPr id="407669" name="Group 117"/>
          <p:cNvGraphicFramePr>
            <a:graphicFrameLocks noGrp="1"/>
          </p:cNvGraphicFramePr>
          <p:nvPr/>
        </p:nvGraphicFramePr>
        <p:xfrm>
          <a:off x="1116013" y="398463"/>
          <a:ext cx="4752975" cy="5256215"/>
        </p:xfrm>
        <a:graphic>
          <a:graphicData uri="http://schemas.openxmlformats.org/drawingml/2006/table">
            <a:tbl>
              <a:tblPr/>
              <a:tblGrid>
                <a:gridCol w="1489075">
                  <a:extLst>
                    <a:ext uri="{9D8B030D-6E8A-4147-A177-3AD203B41FA5}">
                      <a16:colId xmlns:a16="http://schemas.microsoft.com/office/drawing/2014/main" xmlns="" val="3271299930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xmlns="" val="136991766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xmlns="" val="414502261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xmlns="" val="381811473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423030904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xmlns="" val="69240751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56213" algn="r"/>
                        </a:tabLst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状态编号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9715885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354817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4221349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551257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2552928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629613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5149645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7005215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1998064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8777056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r"/>
                          <a:tab pos="52562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5256213" algn="r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0135153"/>
                  </a:ext>
                </a:extLst>
              </a:tr>
            </a:tbl>
          </a:graphicData>
        </a:graphic>
      </p:graphicFrame>
      <p:sp>
        <p:nvSpPr>
          <p:cNvPr id="407654" name="AutoShape 102"/>
          <p:cNvSpPr>
            <a:spLocks noChangeArrowheads="1"/>
          </p:cNvSpPr>
          <p:nvPr/>
        </p:nvSpPr>
        <p:spPr bwMode="auto">
          <a:xfrm>
            <a:off x="3852863" y="1946275"/>
            <a:ext cx="1295400" cy="323850"/>
          </a:xfrm>
          <a:prstGeom prst="flowChartAlternateProcess">
            <a:avLst/>
          </a:prstGeom>
          <a:noFill/>
          <a:ln w="28575">
            <a:solidFill>
              <a:srgbClr val="FF5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2628900" y="974725"/>
            <a:ext cx="3311525" cy="323850"/>
            <a:chOff x="1678" y="2047"/>
            <a:chExt cx="1225" cy="159"/>
          </a:xfrm>
        </p:grpSpPr>
        <p:sp>
          <p:nvSpPr>
            <p:cNvPr id="32882" name="AutoShape 104"/>
            <p:cNvSpPr>
              <a:spLocks/>
            </p:cNvSpPr>
            <p:nvPr/>
          </p:nvSpPr>
          <p:spPr bwMode="auto">
            <a:xfrm>
              <a:off x="2676" y="2047"/>
              <a:ext cx="227" cy="159"/>
            </a:xfrm>
            <a:prstGeom prst="leftBracket">
              <a:avLst>
                <a:gd name="adj" fmla="val 8333"/>
              </a:avLst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83" name="AutoShape 105"/>
            <p:cNvSpPr>
              <a:spLocks/>
            </p:cNvSpPr>
            <p:nvPr/>
          </p:nvSpPr>
          <p:spPr bwMode="auto">
            <a:xfrm flipH="1">
              <a:off x="1678" y="2069"/>
              <a:ext cx="152" cy="136"/>
            </a:xfrm>
            <a:prstGeom prst="leftBracket">
              <a:avLst>
                <a:gd name="adj" fmla="val 8333"/>
              </a:avLst>
            </a:prstGeom>
            <a:noFill/>
            <a:ln w="28575">
              <a:solidFill>
                <a:srgbClr val="FF5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7658" name="AutoShape 106"/>
          <p:cNvSpPr>
            <a:spLocks noChangeArrowheads="1"/>
          </p:cNvSpPr>
          <p:nvPr/>
        </p:nvSpPr>
        <p:spPr bwMode="auto">
          <a:xfrm>
            <a:off x="4643438" y="1477963"/>
            <a:ext cx="1152525" cy="314325"/>
          </a:xfrm>
          <a:prstGeom prst="flowChartAlternateProcess">
            <a:avLst/>
          </a:prstGeom>
          <a:noFill/>
          <a:ln w="28575">
            <a:solidFill>
              <a:srgbClr val="FF5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659" name="AutoShape 107"/>
          <p:cNvSpPr>
            <a:spLocks noChangeArrowheads="1"/>
          </p:cNvSpPr>
          <p:nvPr/>
        </p:nvSpPr>
        <p:spPr bwMode="auto">
          <a:xfrm>
            <a:off x="3167063" y="2390775"/>
            <a:ext cx="1260475" cy="312738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 w="28575">
            <a:solidFill>
              <a:srgbClr val="FF505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700338" y="3351213"/>
            <a:ext cx="2952750" cy="395287"/>
            <a:chOff x="1678" y="2047"/>
            <a:chExt cx="1225" cy="159"/>
          </a:xfrm>
        </p:grpSpPr>
        <p:sp>
          <p:nvSpPr>
            <p:cNvPr id="32880" name="AutoShape 109"/>
            <p:cNvSpPr>
              <a:spLocks/>
            </p:cNvSpPr>
            <p:nvPr/>
          </p:nvSpPr>
          <p:spPr bwMode="auto">
            <a:xfrm>
              <a:off x="2676" y="2047"/>
              <a:ext cx="227" cy="159"/>
            </a:xfrm>
            <a:prstGeom prst="leftBracket">
              <a:avLst>
                <a:gd name="adj" fmla="val 8333"/>
              </a:avLst>
            </a:prstGeom>
            <a:solidFill>
              <a:srgbClr val="FFFFFF">
                <a:alpha val="0"/>
              </a:srgbClr>
            </a:solidFill>
            <a:ln w="28575">
              <a:solidFill>
                <a:srgbClr val="FF505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81" name="AutoShape 110"/>
            <p:cNvSpPr>
              <a:spLocks/>
            </p:cNvSpPr>
            <p:nvPr/>
          </p:nvSpPr>
          <p:spPr bwMode="auto">
            <a:xfrm flipH="1">
              <a:off x="1678" y="2069"/>
              <a:ext cx="152" cy="136"/>
            </a:xfrm>
            <a:prstGeom prst="leftBracket">
              <a:avLst>
                <a:gd name="adj" fmla="val 8333"/>
              </a:avLst>
            </a:prstGeom>
            <a:solidFill>
              <a:srgbClr val="FFFFFF">
                <a:alpha val="0"/>
              </a:srgbClr>
            </a:solidFill>
            <a:ln w="28575">
              <a:solidFill>
                <a:srgbClr val="FF505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7663" name="AutoShape 111"/>
          <p:cNvSpPr>
            <a:spLocks noChangeArrowheads="1"/>
          </p:cNvSpPr>
          <p:nvPr/>
        </p:nvSpPr>
        <p:spPr bwMode="auto">
          <a:xfrm>
            <a:off x="3994150" y="4324350"/>
            <a:ext cx="1009650" cy="325438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 w="28575">
            <a:solidFill>
              <a:srgbClr val="FF505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664" name="AutoShape 112"/>
          <p:cNvSpPr>
            <a:spLocks noChangeArrowheads="1"/>
          </p:cNvSpPr>
          <p:nvPr/>
        </p:nvSpPr>
        <p:spPr bwMode="auto">
          <a:xfrm>
            <a:off x="4572000" y="3819525"/>
            <a:ext cx="1116013" cy="323850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 w="28575">
            <a:solidFill>
              <a:srgbClr val="FF505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665" name="AutoShape 113"/>
          <p:cNvSpPr>
            <a:spLocks noChangeArrowheads="1"/>
          </p:cNvSpPr>
          <p:nvPr/>
        </p:nvSpPr>
        <p:spPr bwMode="auto">
          <a:xfrm>
            <a:off x="3492500" y="4756150"/>
            <a:ext cx="1008063" cy="360363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 w="28575">
            <a:solidFill>
              <a:srgbClr val="FF505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666" name="AutoShape 114"/>
          <p:cNvSpPr>
            <a:spLocks noChangeArrowheads="1"/>
          </p:cNvSpPr>
          <p:nvPr/>
        </p:nvSpPr>
        <p:spPr bwMode="auto">
          <a:xfrm>
            <a:off x="2773363" y="5224463"/>
            <a:ext cx="935037" cy="385762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 w="28575">
            <a:solidFill>
              <a:srgbClr val="FF505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667" name="AutoShape 115"/>
          <p:cNvSpPr>
            <a:spLocks noChangeArrowheads="1"/>
          </p:cNvSpPr>
          <p:nvPr/>
        </p:nvSpPr>
        <p:spPr bwMode="auto">
          <a:xfrm>
            <a:off x="2700338" y="2882900"/>
            <a:ext cx="1260475" cy="312738"/>
          </a:xfrm>
          <a:prstGeom prst="flowChartAlternateProcess">
            <a:avLst/>
          </a:prstGeom>
          <a:solidFill>
            <a:srgbClr val="FFFFFF">
              <a:alpha val="0"/>
            </a:srgbClr>
          </a:solidFill>
          <a:ln w="28575">
            <a:solidFill>
              <a:srgbClr val="FF505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668" name="Rectangle 116"/>
          <p:cNvSpPr>
            <a:spLocks noChangeArrowheads="1"/>
          </p:cNvSpPr>
          <p:nvPr/>
        </p:nvSpPr>
        <p:spPr bwMode="auto">
          <a:xfrm>
            <a:off x="738188" y="5838825"/>
            <a:ext cx="4980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译码电路简单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且不会出现竞争冒险</a:t>
            </a:r>
          </a:p>
        </p:txBody>
      </p:sp>
    </p:spTree>
    <p:extLst>
      <p:ext uri="{BB962C8B-B14F-4D97-AF65-F5344CB8AC3E}">
        <p14:creationId xmlns:p14="http://schemas.microsoft.com/office/powerpoint/2010/main" xmlns="" val="1269138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40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54" grpId="0" animBg="1"/>
      <p:bldP spid="407658" grpId="0" animBg="1"/>
      <p:bldP spid="407659" grpId="0" animBg="1"/>
      <p:bldP spid="407663" grpId="0" animBg="1"/>
      <p:bldP spid="407664" grpId="0" animBg="1"/>
      <p:bldP spid="407665" grpId="0" animBg="1"/>
      <p:bldP spid="407666" grpId="0" animBg="1"/>
      <p:bldP spid="407667" grpId="0" animBg="1"/>
      <p:bldP spid="4076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/>
          <p:cNvSpPr>
            <a:spLocks noChangeArrowheads="1"/>
          </p:cNvSpPr>
          <p:nvPr/>
        </p:nvSpPr>
        <p:spPr bwMode="auto">
          <a:xfrm>
            <a:off x="719138" y="2060575"/>
            <a:ext cx="80295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6.7.1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移位寄存器的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建模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6.7.2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计数器的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建模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6.7.3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状态图的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建模   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6.7.4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数字钟的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建模    </a:t>
            </a:r>
          </a:p>
        </p:txBody>
      </p:sp>
      <p:sp>
        <p:nvSpPr>
          <p:cNvPr id="364563" name="Rectangle 19"/>
          <p:cNvSpPr>
            <a:spLocks noChangeArrowheads="1"/>
          </p:cNvSpPr>
          <p:nvPr/>
        </p:nvSpPr>
        <p:spPr bwMode="auto">
          <a:xfrm>
            <a:off x="900113" y="1347788"/>
            <a:ext cx="75517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6.7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 HDL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描述时序逻辑电路</a:t>
            </a:r>
          </a:p>
        </p:txBody>
      </p:sp>
    </p:spTree>
    <p:extLst>
      <p:ext uri="{BB962C8B-B14F-4D97-AF65-F5344CB8AC3E}">
        <p14:creationId xmlns:p14="http://schemas.microsoft.com/office/powerpoint/2010/main" xmlns="" val="3134175194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44353" y="1259386"/>
            <a:ext cx="3790759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清零端和置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端引脚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00034" y="214290"/>
            <a:ext cx="8137525" cy="53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补充</a:t>
            </a:r>
            <a:endParaRPr kumimoji="0" lang="zh-CN" alt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6070" y="1268775"/>
            <a:ext cx="3381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noProof="1">
                <a:solidFill>
                  <a:srgbClr val="FF0000"/>
                </a:solidFill>
              </a:rPr>
              <a:t>维持-阻塞式D触发器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86512" y="285728"/>
            <a:ext cx="200888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S=Set          R=Reset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1791995"/>
            <a:ext cx="8348940" cy="44733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927810" y="3356990"/>
            <a:ext cx="3611114" cy="18002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376986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65211" y="1324039"/>
            <a:ext cx="3790759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清零端和置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端引脚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71472" y="0"/>
            <a:ext cx="8137525" cy="7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补充</a:t>
            </a:r>
            <a:endParaRPr kumimoji="0" lang="zh-CN" alt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37428" y="1192929"/>
            <a:ext cx="3911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3200" noProof="1">
                <a:solidFill>
                  <a:srgbClr val="FF0000"/>
                </a:solidFill>
              </a:rPr>
              <a:t>下降</a:t>
            </a:r>
            <a:r>
              <a:rPr lang="zh-CN" altLang="en-US" sz="3200" noProof="1" smtClean="0">
                <a:solidFill>
                  <a:srgbClr val="FF0000"/>
                </a:solidFill>
              </a:rPr>
              <a:t>沿触发JK</a:t>
            </a:r>
            <a:r>
              <a:rPr lang="zh-CN" altLang="en-US" sz="3200" noProof="1">
                <a:solidFill>
                  <a:srgbClr val="FF0000"/>
                </a:solidFill>
              </a:rPr>
              <a:t>触发器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3" y="2010841"/>
            <a:ext cx="7318193" cy="41463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272425" y="4005080"/>
            <a:ext cx="2376330" cy="10933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240" y="285728"/>
            <a:ext cx="200888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S=Set          R=Reset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1673867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66725" y="1273175"/>
            <a:ext cx="84248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　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行为级描述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always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描述一个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４位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双向移位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，有异步清零、同步置数、左移、右移和保持。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功能同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74HC194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71472" y="142852"/>
            <a:ext cx="8137525" cy="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6.7.1 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移位寄存器的</a:t>
            </a:r>
            <a:r>
              <a:rPr kumimoji="0" lang="en-US" altLang="zh-CN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建模</a:t>
            </a:r>
            <a:endParaRPr kumimoji="0" lang="zh-CN" alt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684213" y="2933700"/>
            <a:ext cx="78486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shift74x194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(S1, S0, D, Dsl, Dsr, Q, CP, CR);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input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S1, S0;                   		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控制输入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input Dsl, Dsr;                 	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串行输入 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　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input CP, CR;                  	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时钟及清零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input [3:0] D;                	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并行输入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[3:0] Q;                	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寄存器输出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　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[3:0] Q;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　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xmlns="" val="46135858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00034" y="0"/>
            <a:ext cx="8137525" cy="7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6.7.1 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移位寄存器的</a:t>
            </a:r>
            <a:r>
              <a:rPr kumimoji="0" lang="en-US" altLang="zh-CN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建模</a:t>
            </a:r>
            <a:endParaRPr kumimoji="0" lang="zh-CN" alt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323850" y="1246188"/>
            <a:ext cx="84963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　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always @ (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posedge CP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or negedge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CR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(~CR)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Q &lt;= 4'b0000;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 ({S1,S0})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　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2‘b00: Q &lt;= Q;              	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保持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　　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2‘b01: Q &lt;= {Q[2:0],Dsr}; 	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右移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　　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2‘b10: Q &lt;= {Dsl,Q[3:1]}; 	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左移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　　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2‘b11: Q &lt;= D;       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	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并行输入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　　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endcase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　　</a:t>
            </a:r>
          </a:p>
        </p:txBody>
      </p:sp>
    </p:spTree>
    <p:extLst>
      <p:ext uri="{BB962C8B-B14F-4D97-AF65-F5344CB8AC3E}">
        <p14:creationId xmlns:p14="http://schemas.microsoft.com/office/powerpoint/2010/main" xmlns="" val="3734101278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5000628" y="0"/>
            <a:ext cx="4143372" cy="214311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0243" name="矩形 12"/>
          <p:cNvSpPr>
            <a:spLocks noChangeArrowheads="1"/>
          </p:cNvSpPr>
          <p:nvPr/>
        </p:nvSpPr>
        <p:spPr bwMode="auto">
          <a:xfrm>
            <a:off x="0" y="2204830"/>
            <a:ext cx="9144000" cy="4437062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35"/>
          <p:cNvSpPr>
            <a:spLocks noChangeArrowheads="1"/>
          </p:cNvSpPr>
          <p:nvPr/>
        </p:nvSpPr>
        <p:spPr bwMode="auto">
          <a:xfrm>
            <a:off x="0" y="188913"/>
            <a:ext cx="44132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）典型集成电路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 4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位双向移位寄存器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74HC/HCT194 </a:t>
            </a:r>
          </a:p>
        </p:txBody>
      </p:sp>
      <p:sp>
        <p:nvSpPr>
          <p:cNvPr id="10245" name="Rectangle 36"/>
          <p:cNvSpPr>
            <a:spLocks noChangeArrowheads="1"/>
          </p:cNvSpPr>
          <p:nvPr/>
        </p:nvSpPr>
        <p:spPr bwMode="auto">
          <a:xfrm>
            <a:off x="0" y="1508125"/>
            <a:ext cx="20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99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2965621"/>
              </p:ext>
            </p:extLst>
          </p:nvPr>
        </p:nvGraphicFramePr>
        <p:xfrm>
          <a:off x="496888" y="2204830"/>
          <a:ext cx="8647112" cy="4303713"/>
        </p:xfrm>
        <a:graphic>
          <a:graphicData uri="http://schemas.openxmlformats.org/presentationml/2006/ole">
            <p:oleObj spid="_x0000_s757762" name="Picture" r:id="rId3" imgW="5080000" imgH="3200400" progId="Word.Picture.8">
              <p:embed/>
            </p:oleObj>
          </a:graphicData>
        </a:graphic>
      </p:graphicFrame>
      <p:sp>
        <p:nvSpPr>
          <p:cNvPr id="10246" name="AutoShape 39"/>
          <p:cNvSpPr>
            <a:spLocks noChangeArrowheads="1"/>
          </p:cNvSpPr>
          <p:nvPr/>
        </p:nvSpPr>
        <p:spPr bwMode="auto">
          <a:xfrm>
            <a:off x="1285875" y="3652838"/>
            <a:ext cx="2143125" cy="1000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79947" name="AutoShape 43"/>
          <p:cNvSpPr>
            <a:spLocks noChangeArrowheads="1"/>
          </p:cNvSpPr>
          <p:nvPr/>
        </p:nvSpPr>
        <p:spPr bwMode="auto">
          <a:xfrm>
            <a:off x="323850" y="2781300"/>
            <a:ext cx="533400" cy="8191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79948" name="AutoShape 44"/>
          <p:cNvSpPr>
            <a:spLocks noChangeArrowheads="1"/>
          </p:cNvSpPr>
          <p:nvPr/>
        </p:nvSpPr>
        <p:spPr bwMode="auto">
          <a:xfrm>
            <a:off x="1619250" y="4797425"/>
            <a:ext cx="7380288" cy="12239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9" name="AutoShape 42"/>
          <p:cNvSpPr>
            <a:spLocks noChangeArrowheads="1"/>
          </p:cNvSpPr>
          <p:nvPr/>
        </p:nvSpPr>
        <p:spPr bwMode="auto">
          <a:xfrm>
            <a:off x="7143750" y="3652838"/>
            <a:ext cx="1725613" cy="9286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50" name="AutoShape 41"/>
          <p:cNvSpPr>
            <a:spLocks noChangeArrowheads="1"/>
          </p:cNvSpPr>
          <p:nvPr/>
        </p:nvSpPr>
        <p:spPr bwMode="auto">
          <a:xfrm>
            <a:off x="5286375" y="3579813"/>
            <a:ext cx="1725613" cy="9286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51" name="AutoShape 40"/>
          <p:cNvSpPr>
            <a:spLocks noChangeArrowheads="1"/>
          </p:cNvSpPr>
          <p:nvPr/>
        </p:nvSpPr>
        <p:spPr bwMode="auto">
          <a:xfrm>
            <a:off x="3571875" y="3652838"/>
            <a:ext cx="1725613" cy="9286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627313" y="1412875"/>
            <a:ext cx="2065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74HCT194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的功能表</a:t>
            </a:r>
          </a:p>
        </p:txBody>
      </p:sp>
      <p:graphicFrame>
        <p:nvGraphicFramePr>
          <p:cNvPr id="101389" name="Group 13"/>
          <p:cNvGraphicFramePr>
            <a:graphicFrameLocks noGrp="1"/>
          </p:cNvGraphicFramePr>
          <p:nvPr/>
        </p:nvGraphicFramePr>
        <p:xfrm>
          <a:off x="5076825" y="188913"/>
          <a:ext cx="3887788" cy="19812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262077955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145061255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xmlns="" val="2332181659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9605682"/>
                  </a:ext>
                </a:extLst>
              </a:tr>
              <a:tr h="3286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772828"/>
                  </a:ext>
                </a:extLst>
              </a:tr>
              <a:tr h="382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低位往高位移动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7036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高位往低位移动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8765027"/>
                  </a:ext>
                </a:extLst>
              </a:tr>
              <a:tr h="3286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并行置入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001545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30595" y="44451"/>
            <a:ext cx="4969445" cy="21605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7480" y="2492870"/>
            <a:ext cx="8286750" cy="36725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432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379947" grpId="0" animBg="1"/>
      <p:bldP spid="379948" grpId="0" animBg="1"/>
      <p:bldP spid="10249" grpId="0" animBg="1"/>
      <p:bldP spid="10250" grpId="0" animBg="1"/>
      <p:bldP spid="10251" grpId="0" animBg="1"/>
      <p:bldP spid="2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571472" y="65071"/>
            <a:ext cx="5054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6176" bIns="76176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6.7.2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计数器的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建模实例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323850" y="2203450"/>
            <a:ext cx="8748713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counter74x161_beh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//Verilog 2001, 2005 syntax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input CEP, CET, PE, CP, CR,  //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输入端口声明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input [3:0] D,  	        //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并行数据输入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 TC,	             //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进位输出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[3:0] Q      //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数据输出端口及变量的数据类型声明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wire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CE;                  //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中间变量声明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84213" y="1412875"/>
            <a:ext cx="82089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描述具有使能端、异步置零、同步置数、计数、保持的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进制计数器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类似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74HC161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芯片。</a:t>
            </a:r>
          </a:p>
        </p:txBody>
      </p:sp>
    </p:spTree>
    <p:extLst>
      <p:ext uri="{BB962C8B-B14F-4D97-AF65-F5344CB8AC3E}">
        <p14:creationId xmlns:p14="http://schemas.microsoft.com/office/powerpoint/2010/main" xmlns="" val="663493441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142844" y="4096425"/>
            <a:ext cx="46370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计数器的分类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357158" y="4643446"/>
            <a:ext cx="7369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按脉冲输入方式，分为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同步和异步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计数器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285720" y="521495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按进位体制，分为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二进制、十进制和任意进制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计数器</a:t>
            </a:r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285720" y="5857892"/>
            <a:ext cx="7369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按逻辑功能，分为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加法、减法和可逆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计数器</a:t>
            </a:r>
          </a:p>
        </p:txBody>
      </p:sp>
      <p:sp>
        <p:nvSpPr>
          <p:cNvPr id="381967" name="Rectangle 15"/>
          <p:cNvSpPr>
            <a:spLocks noChangeArrowheads="1"/>
          </p:cNvSpPr>
          <p:nvPr/>
        </p:nvSpPr>
        <p:spPr bwMode="auto">
          <a:xfrm>
            <a:off x="1150938" y="1071546"/>
            <a:ext cx="267652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概     述</a:t>
            </a: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900113" y="1612883"/>
            <a:ext cx="3669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 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计数器的逻辑功能</a:t>
            </a:r>
          </a:p>
        </p:txBody>
      </p:sp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857224" y="2143116"/>
            <a:ext cx="7686675" cy="181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计数器的基本功能是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对输入时钟脉冲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进行计数。它也可用于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分频、定时、产生节拍脉冲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脉冲序列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及进行数字运算等等。</a:t>
            </a:r>
          </a:p>
        </p:txBody>
      </p:sp>
      <p:sp>
        <p:nvSpPr>
          <p:cNvPr id="83977" name="Rectangle 18"/>
          <p:cNvSpPr>
            <a:spLocks noChangeArrowheads="1"/>
          </p:cNvSpPr>
          <p:nvPr/>
        </p:nvSpPr>
        <p:spPr bwMode="auto">
          <a:xfrm>
            <a:off x="1285852" y="142852"/>
            <a:ext cx="5113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6.5.2 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  数  器</a:t>
            </a:r>
            <a:endParaRPr kumimoji="1" lang="en-GB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728576"/>
      </p:ext>
    </p:extLst>
  </p:cSld>
  <p:clrMapOvr>
    <a:masterClrMapping/>
  </p:clrMapOvr>
  <p:transition>
    <p:pull dir="d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3" grpId="0" autoUpdateAnimBg="0"/>
      <p:bldP spid="381964" grpId="0" autoUpdateAnimBg="0"/>
      <p:bldP spid="381965" grpId="0" autoUpdateAnimBg="0"/>
      <p:bldP spid="381966" grpId="0" autoUpdateAnimBg="0"/>
      <p:bldP spid="381967" grpId="0" autoUpdateAnimBg="0"/>
      <p:bldP spid="381968" grpId="0" autoUpdateAnimBg="0"/>
      <p:bldP spid="38196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14348" y="136509"/>
            <a:ext cx="5054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76176" bIns="76176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6.7.2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建模实例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250825" y="1557338"/>
            <a:ext cx="867727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assign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CE=CEP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CET;    //CE=1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时，计数器计数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assign</a:t>
            </a:r>
            <a:r>
              <a:rPr kumimoji="0" lang="fr-FR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TC</a:t>
            </a:r>
            <a:r>
              <a:rPr kumimoji="0" lang="fr-FR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=CET</a:t>
            </a:r>
            <a:r>
              <a:rPr kumimoji="0" lang="fr-FR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0" lang="fr-FR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PE</a:t>
            </a:r>
            <a:r>
              <a:rPr kumimoji="0" lang="fr-FR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0" lang="fr-FR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(Q == 4'b1111);</a:t>
            </a:r>
            <a:r>
              <a:rPr kumimoji="0" lang="fr-FR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//</a:t>
            </a:r>
            <a:r>
              <a:rPr kumimoji="0" lang="zh-CN" altLang="fr-F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产生进位输出信号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always @(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posedge CP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negedge CR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//Verilog 2001, 2005 syntax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(~CR)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Q&lt;=4'b0000;          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实现异步清零功能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 if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(~PE)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Q&lt;=D;	         //PE=0,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同步装入输入数据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 if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(CE)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Q&lt;=Q+1'b1;      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Q&lt;=Q;                           //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输出保持不变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 </a:t>
            </a:r>
          </a:p>
        </p:txBody>
      </p:sp>
    </p:spTree>
    <p:extLst>
      <p:ext uri="{BB962C8B-B14F-4D97-AF65-F5344CB8AC3E}">
        <p14:creationId xmlns:p14="http://schemas.microsoft.com/office/powerpoint/2010/main" xmlns="" val="1062819356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矩形 30"/>
          <p:cNvSpPr>
            <a:spLocks noChangeArrowheads="1"/>
          </p:cNvSpPr>
          <p:nvPr/>
        </p:nvSpPr>
        <p:spPr bwMode="auto">
          <a:xfrm>
            <a:off x="0" y="115888"/>
            <a:ext cx="9144000" cy="674211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CCFFFF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26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5450458"/>
              </p:ext>
            </p:extLst>
          </p:nvPr>
        </p:nvGraphicFramePr>
        <p:xfrm>
          <a:off x="503238" y="693245"/>
          <a:ext cx="8245475" cy="5603875"/>
        </p:xfrm>
        <a:graphic>
          <a:graphicData uri="http://schemas.openxmlformats.org/presentationml/2006/ole">
            <p:oleObj spid="_x0000_s758786" name="图片" r:id="rId3" imgW="5102352" imgH="3806952" progId="Word.Picture.8">
              <p:embed/>
            </p:oleObj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120283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6295" name="AutoShape 7"/>
          <p:cNvSpPr>
            <a:spLocks noChangeArrowheads="1"/>
          </p:cNvSpPr>
          <p:nvPr/>
        </p:nvSpPr>
        <p:spPr bwMode="auto">
          <a:xfrm>
            <a:off x="3807250" y="249696"/>
            <a:ext cx="3351723" cy="612775"/>
          </a:xfrm>
          <a:prstGeom prst="wedgeRoundRectCallout">
            <a:avLst>
              <a:gd name="adj1" fmla="val -37453"/>
              <a:gd name="adj2" fmla="val 521480"/>
              <a:gd name="adj3" fmla="val 16667"/>
            </a:avLst>
          </a:prstGeom>
          <a:solidFill>
            <a:srgbClr val="FF0000">
              <a:alpha val="29019"/>
            </a:srgbClr>
          </a:solidFill>
          <a:ln w="16510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数据选择器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24075" y="3285633"/>
            <a:ext cx="5543550" cy="792162"/>
            <a:chOff x="1451" y="2364"/>
            <a:chExt cx="3221" cy="499"/>
          </a:xfrm>
        </p:grpSpPr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1451" y="2409"/>
              <a:ext cx="522" cy="454"/>
            </a:xfrm>
            <a:prstGeom prst="rect">
              <a:avLst/>
            </a:prstGeom>
            <a:noFill/>
            <a:ln w="28575">
              <a:solidFill>
                <a:srgbClr val="CF234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2381" y="2409"/>
              <a:ext cx="544" cy="454"/>
            </a:xfrm>
            <a:prstGeom prst="rect">
              <a:avLst/>
            </a:prstGeom>
            <a:noFill/>
            <a:ln w="28575">
              <a:solidFill>
                <a:srgbClr val="CF234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3243" y="2387"/>
              <a:ext cx="522" cy="476"/>
            </a:xfrm>
            <a:prstGeom prst="rect">
              <a:avLst/>
            </a:prstGeom>
            <a:noFill/>
            <a:ln w="28575">
              <a:solidFill>
                <a:srgbClr val="CF234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4127" y="2364"/>
              <a:ext cx="545" cy="476"/>
            </a:xfrm>
            <a:prstGeom prst="rect">
              <a:avLst/>
            </a:prstGeom>
            <a:noFill/>
            <a:ln w="28575">
              <a:solidFill>
                <a:srgbClr val="CF234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96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5674931"/>
              </p:ext>
            </p:extLst>
          </p:nvPr>
        </p:nvGraphicFramePr>
        <p:xfrm>
          <a:off x="71438" y="693245"/>
          <a:ext cx="8664575" cy="5567363"/>
        </p:xfrm>
        <a:graphic>
          <a:graphicData uri="http://schemas.openxmlformats.org/presentationml/2006/ole">
            <p:oleObj spid="_x0000_s758787" name="图片" r:id="rId4" imgW="5373624" imgH="3771900" progId="Word.Picture.8">
              <p:embed/>
            </p:oleObj>
          </a:graphicData>
        </a:graphic>
      </p:graphicFrame>
      <p:sp>
        <p:nvSpPr>
          <p:cNvPr id="11272" name="Rectangle 15"/>
          <p:cNvSpPr>
            <a:spLocks noChangeArrowheads="1"/>
          </p:cNvSpPr>
          <p:nvPr/>
        </p:nvSpPr>
        <p:spPr bwMode="auto">
          <a:xfrm>
            <a:off x="0" y="513232"/>
            <a:ext cx="1995487" cy="457200"/>
          </a:xfrm>
          <a:prstGeom prst="rect">
            <a:avLst/>
          </a:prstGeom>
          <a:solidFill>
            <a:srgbClr val="EEF96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芯片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74LVC161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43510" y="1052880"/>
            <a:ext cx="8100490" cy="4896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graphicFrame>
        <p:nvGraphicFramePr>
          <p:cNvPr id="1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7744418"/>
              </p:ext>
            </p:extLst>
          </p:nvPr>
        </p:nvGraphicFramePr>
        <p:xfrm>
          <a:off x="2843758" y="1153476"/>
          <a:ext cx="6120853" cy="2919475"/>
        </p:xfrm>
        <a:graphic>
          <a:graphicData uri="http://schemas.openxmlformats.org/drawingml/2006/table">
            <a:tbl>
              <a:tblPr/>
              <a:tblGrid>
                <a:gridCol w="432062">
                  <a:extLst>
                    <a:ext uri="{9D8B030D-6E8A-4147-A177-3AD203B41FA5}">
                      <a16:colId xmlns:a16="http://schemas.microsoft.com/office/drawing/2014/main" xmlns="" val="316038608"/>
                    </a:ext>
                  </a:extLst>
                </a:gridCol>
                <a:gridCol w="432060">
                  <a:extLst>
                    <a:ext uri="{9D8B030D-6E8A-4147-A177-3AD203B41FA5}">
                      <a16:colId xmlns:a16="http://schemas.microsoft.com/office/drawing/2014/main" xmlns="" val="754320629"/>
                    </a:ext>
                  </a:extLst>
                </a:gridCol>
                <a:gridCol w="432060">
                  <a:extLst>
                    <a:ext uri="{9D8B030D-6E8A-4147-A177-3AD203B41FA5}">
                      <a16:colId xmlns:a16="http://schemas.microsoft.com/office/drawing/2014/main" xmlns="" val="670265913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xmlns="" val="3423001286"/>
                    </a:ext>
                  </a:extLst>
                </a:gridCol>
                <a:gridCol w="502409">
                  <a:extLst>
                    <a:ext uri="{9D8B030D-6E8A-4147-A177-3AD203B41FA5}">
                      <a16:colId xmlns:a16="http://schemas.microsoft.com/office/drawing/2014/main" xmlns="" val="29128947"/>
                    </a:ext>
                  </a:extLst>
                </a:gridCol>
                <a:gridCol w="379710">
                  <a:extLst>
                    <a:ext uri="{9D8B030D-6E8A-4147-A177-3AD203B41FA5}">
                      <a16:colId xmlns:a16="http://schemas.microsoft.com/office/drawing/2014/main" xmlns="" val="2488720874"/>
                    </a:ext>
                  </a:extLst>
                </a:gridCol>
                <a:gridCol w="459065">
                  <a:extLst>
                    <a:ext uri="{9D8B030D-6E8A-4147-A177-3AD203B41FA5}">
                      <a16:colId xmlns:a16="http://schemas.microsoft.com/office/drawing/2014/main" xmlns="" val="4197240551"/>
                    </a:ext>
                  </a:extLst>
                </a:gridCol>
                <a:gridCol w="459065">
                  <a:extLst>
                    <a:ext uri="{9D8B030D-6E8A-4147-A177-3AD203B41FA5}">
                      <a16:colId xmlns:a16="http://schemas.microsoft.com/office/drawing/2014/main" xmlns="" val="1172015195"/>
                    </a:ext>
                  </a:extLst>
                </a:gridCol>
                <a:gridCol w="375987">
                  <a:extLst>
                    <a:ext uri="{9D8B030D-6E8A-4147-A177-3AD203B41FA5}">
                      <a16:colId xmlns:a16="http://schemas.microsoft.com/office/drawing/2014/main" xmlns="" val="1532968096"/>
                    </a:ext>
                  </a:extLst>
                </a:gridCol>
                <a:gridCol w="465630">
                  <a:extLst>
                    <a:ext uri="{9D8B030D-6E8A-4147-A177-3AD203B41FA5}">
                      <a16:colId xmlns:a16="http://schemas.microsoft.com/office/drawing/2014/main" xmlns="" val="132674700"/>
                    </a:ext>
                  </a:extLst>
                </a:gridCol>
                <a:gridCol w="401222">
                  <a:extLst>
                    <a:ext uri="{9D8B030D-6E8A-4147-A177-3AD203B41FA5}">
                      <a16:colId xmlns:a16="http://schemas.microsoft.com/office/drawing/2014/main" xmlns="" val="618398739"/>
                    </a:ext>
                  </a:extLst>
                </a:gridCol>
                <a:gridCol w="427323">
                  <a:extLst>
                    <a:ext uri="{9D8B030D-6E8A-4147-A177-3AD203B41FA5}">
                      <a16:colId xmlns:a16="http://schemas.microsoft.com/office/drawing/2014/main" xmlns="" val="196811579"/>
                    </a:ext>
                  </a:extLst>
                </a:gridCol>
                <a:gridCol w="366599">
                  <a:extLst>
                    <a:ext uri="{9D8B030D-6E8A-4147-A177-3AD203B41FA5}">
                      <a16:colId xmlns:a16="http://schemas.microsoft.com/office/drawing/2014/main" xmlns="" val="385651942"/>
                    </a:ext>
                  </a:extLst>
                </a:gridCol>
                <a:gridCol w="411581">
                  <a:extLst>
                    <a:ext uri="{9D8B030D-6E8A-4147-A177-3AD203B41FA5}">
                      <a16:colId xmlns:a16="http://schemas.microsoft.com/office/drawing/2014/main" xmlns="" val="3275566344"/>
                    </a:ext>
                  </a:extLst>
                </a:gridCol>
              </a:tblGrid>
              <a:tr h="256833"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  入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出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278676"/>
                  </a:ext>
                </a:extLst>
              </a:tr>
              <a:tr h="4544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清零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预置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使能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时钟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预置数据输入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计  数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进位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868137"/>
                  </a:ext>
                </a:extLst>
              </a:tr>
              <a:tr h="4544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CR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PE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CEP     CET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CP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1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1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1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TC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833367"/>
                  </a:ext>
                </a:extLst>
              </a:tr>
              <a:tr h="256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5257395"/>
                  </a:ext>
                </a:extLst>
              </a:tr>
              <a:tr h="4544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1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5191727"/>
                  </a:ext>
                </a:extLst>
              </a:tr>
              <a:tr h="256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保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持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7541519"/>
                  </a:ext>
                </a:extLst>
              </a:tr>
              <a:tr h="2568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保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持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7415445"/>
                  </a:ext>
                </a:extLst>
              </a:tr>
              <a:tr h="5199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计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marT="45714" marB="4571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6793856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>
            <a:stCxn id="14" idx="1"/>
            <a:endCxn id="14" idx="3"/>
          </p:cNvCxnSpPr>
          <p:nvPr/>
        </p:nvCxnSpPr>
        <p:spPr bwMode="auto">
          <a:xfrm>
            <a:off x="2843758" y="2613213"/>
            <a:ext cx="612085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2915770" y="2959910"/>
            <a:ext cx="6048840" cy="370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2915770" y="3621935"/>
            <a:ext cx="6030586" cy="2309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542296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500034" y="857232"/>
            <a:ext cx="8072494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ct val="140000"/>
              </a:lnSpc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对输入时钟脉冲个数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计数的器件称为</a:t>
            </a:r>
            <a:r>
              <a:rPr kumimoji="1" lang="zh-CN" altLang="en-US" sz="24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计数器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它也可用于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分频、定时、产生节拍脉冲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脉冲序列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及进行数字运算等等。</a:t>
            </a:r>
          </a:p>
        </p:txBody>
      </p:sp>
      <p:sp>
        <p:nvSpPr>
          <p:cNvPr id="43017" name="Rectangle 18"/>
          <p:cNvSpPr>
            <a:spLocks noChangeArrowheads="1"/>
          </p:cNvSpPr>
          <p:nvPr/>
        </p:nvSpPr>
        <p:spPr bwMode="auto">
          <a:xfrm>
            <a:off x="928662" y="0"/>
            <a:ext cx="5113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6.5.2 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  数  器</a:t>
            </a:r>
            <a:endParaRPr kumimoji="1" lang="en-GB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285720" y="2714620"/>
            <a:ext cx="42082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下降沿触发的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JK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90" y="3410194"/>
            <a:ext cx="235743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357561" y="3571876"/>
            <a:ext cx="5786439" cy="95410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在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CP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脉冲的下降沿到来瞬间使触发器的状态（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Q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的值）才发生变化：</a:t>
            </a:r>
          </a:p>
        </p:txBody>
      </p:sp>
      <p:graphicFrame>
        <p:nvGraphicFramePr>
          <p:cNvPr id="1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0478235"/>
              </p:ext>
            </p:extLst>
          </p:nvPr>
        </p:nvGraphicFramePr>
        <p:xfrm>
          <a:off x="5370538" y="4643446"/>
          <a:ext cx="2844800" cy="633412"/>
        </p:xfrm>
        <a:graphic>
          <a:graphicData uri="http://schemas.openxmlformats.org/presentationml/2006/ole">
            <p:oleObj spid="_x0000_s680962" name="Equation" r:id="rId5" imgW="1143000" imgH="254000" progId="Equation.DSMT4">
              <p:embed/>
            </p:oleObj>
          </a:graphicData>
        </a:graphic>
      </p:graphicFrame>
      <p:sp>
        <p:nvSpPr>
          <p:cNvPr id="14" name="圆角矩形标注 13"/>
          <p:cNvSpPr/>
          <p:nvPr/>
        </p:nvSpPr>
        <p:spPr bwMode="auto">
          <a:xfrm>
            <a:off x="1429878" y="5779331"/>
            <a:ext cx="1524718" cy="375585"/>
          </a:xfrm>
          <a:prstGeom prst="wedgeRoundRectCallout">
            <a:avLst>
              <a:gd name="adj1" fmla="val -83714"/>
              <a:gd name="adj2" fmla="val -41185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下降沿触发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3708400" y="5783282"/>
            <a:ext cx="3095625" cy="431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924300" y="5839847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J=K=1</a:t>
            </a:r>
            <a:endParaRPr kumimoji="1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3745651"/>
              </p:ext>
            </p:extLst>
          </p:nvPr>
        </p:nvGraphicFramePr>
        <p:xfrm>
          <a:off x="5292725" y="5839847"/>
          <a:ext cx="1295400" cy="355600"/>
        </p:xfrm>
        <a:graphic>
          <a:graphicData uri="http://schemas.openxmlformats.org/presentationml/2006/ole">
            <p:oleObj spid="_x0000_s680963" name="Equation" r:id="rId6" imgW="622030" imgH="241195" progId="Equation.DSMT4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 bwMode="auto">
          <a:xfrm>
            <a:off x="6156325" y="5839847"/>
            <a:ext cx="2163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442998063"/>
      </p:ext>
    </p:extLst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26" name="Rectangle 26"/>
          <p:cNvSpPr>
            <a:spLocks noChangeArrowheads="1"/>
          </p:cNvSpPr>
          <p:nvPr/>
        </p:nvSpPr>
        <p:spPr bwMode="auto">
          <a:xfrm>
            <a:off x="285720" y="1000108"/>
            <a:ext cx="8388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异步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二进制计数器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---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JK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触发器构成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位异步二进制加法计数器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84028" name="Object 28"/>
          <p:cNvGraphicFramePr>
            <a:graphicFrameLocks noChangeAspect="1"/>
          </p:cNvGraphicFramePr>
          <p:nvPr/>
        </p:nvGraphicFramePr>
        <p:xfrm>
          <a:off x="0" y="2589213"/>
          <a:ext cx="9144000" cy="4268787"/>
        </p:xfrm>
        <a:graphic>
          <a:graphicData uri="http://schemas.openxmlformats.org/presentationml/2006/ole">
            <p:oleObj spid="_x0000_s681986" name="Picture" r:id="rId4" imgW="4318000" imgH="1409700" progId="Word.Picture.8">
              <p:embed/>
            </p:oleObj>
          </a:graphicData>
        </a:graphic>
      </p:graphicFrame>
      <p:sp>
        <p:nvSpPr>
          <p:cNvPr id="6150" name="Rectangle 29"/>
          <p:cNvSpPr>
            <a:spLocks noChangeArrowheads="1"/>
          </p:cNvSpPr>
          <p:nvPr/>
        </p:nvSpPr>
        <p:spPr bwMode="auto">
          <a:xfrm>
            <a:off x="642910" y="142852"/>
            <a:ext cx="452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 二进制计数器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987780" y="2638425"/>
            <a:ext cx="5754687" cy="420211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4664960"/>
              </p:ext>
            </p:extLst>
          </p:nvPr>
        </p:nvGraphicFramePr>
        <p:xfrm>
          <a:off x="6143636" y="1571612"/>
          <a:ext cx="1054100" cy="355600"/>
        </p:xfrm>
        <a:graphic>
          <a:graphicData uri="http://schemas.openxmlformats.org/presentationml/2006/ole">
            <p:oleObj spid="_x0000_s681987" name="Equation" r:id="rId5" imgW="622030" imgH="241195" progId="Equation.DSMT4">
              <p:embed/>
            </p:oleObj>
          </a:graphicData>
        </a:graphic>
      </p:graphicFrame>
      <p:cxnSp>
        <p:nvCxnSpPr>
          <p:cNvPr id="21512" name="直接连接符 2"/>
          <p:cNvCxnSpPr>
            <a:cxnSpLocks noChangeShapeType="1"/>
          </p:cNvCxnSpPr>
          <p:nvPr/>
        </p:nvCxnSpPr>
        <p:spPr bwMode="auto">
          <a:xfrm>
            <a:off x="6929454" y="1571612"/>
            <a:ext cx="2476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714348" y="1571612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此图中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JK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引脚没有连接，等效于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J=K=1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07380" y="2102942"/>
            <a:ext cx="5411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在时钟下降沿处发生状态翻转。按照</a:t>
            </a:r>
            <a:endParaRPr lang="zh-CN" altLang="en-US" dirty="0"/>
          </a:p>
        </p:txBody>
      </p:sp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080696"/>
              </p:ext>
            </p:extLst>
          </p:nvPr>
        </p:nvGraphicFramePr>
        <p:xfrm>
          <a:off x="5220090" y="2152794"/>
          <a:ext cx="1159338" cy="391102"/>
        </p:xfrm>
        <a:graphic>
          <a:graphicData uri="http://schemas.openxmlformats.org/presentationml/2006/ole">
            <p:oleObj spid="_x0000_s681988" name="Equation" r:id="rId6" imgW="622030" imgH="241195" progId="Equation.DSMT4">
              <p:embed/>
            </p:oleObj>
          </a:graphicData>
        </a:graphic>
      </p:graphicFrame>
      <p:cxnSp>
        <p:nvCxnSpPr>
          <p:cNvPr id="12" name="直接连接符 2"/>
          <p:cNvCxnSpPr>
            <a:cxnSpLocks noChangeShapeType="1"/>
          </p:cNvCxnSpPr>
          <p:nvPr/>
        </p:nvCxnSpPr>
        <p:spPr bwMode="auto">
          <a:xfrm>
            <a:off x="6071253" y="2204830"/>
            <a:ext cx="2289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矩形 4"/>
          <p:cNvSpPr/>
          <p:nvPr/>
        </p:nvSpPr>
        <p:spPr>
          <a:xfrm>
            <a:off x="6243057" y="2092907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进行状态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翻转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3984952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6" grpId="0"/>
      <p:bldP spid="6" grpId="0" animBg="1"/>
      <p:bldP spid="2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7"/>
          <p:cNvSpPr>
            <a:spLocks noChangeArrowheads="1"/>
          </p:cNvSpPr>
          <p:nvPr/>
        </p:nvSpPr>
        <p:spPr bwMode="auto">
          <a:xfrm>
            <a:off x="3563938" y="5373688"/>
            <a:ext cx="3095625" cy="431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5045" name="Object 21"/>
          <p:cNvGraphicFramePr>
            <a:graphicFrameLocks noChangeAspect="1"/>
          </p:cNvGraphicFramePr>
          <p:nvPr/>
        </p:nvGraphicFramePr>
        <p:xfrm>
          <a:off x="577850" y="1327150"/>
          <a:ext cx="8023225" cy="573088"/>
        </p:xfrm>
        <a:graphic>
          <a:graphicData uri="http://schemas.openxmlformats.org/presentationml/2006/ole">
            <p:oleObj spid="_x0000_s683010" name="图片" r:id="rId5" imgW="4946280" imgH="380366" progId="Word.Picture.8">
              <p:embed/>
            </p:oleObj>
          </a:graphicData>
        </a:graphic>
      </p:graphicFrame>
      <p:graphicFrame>
        <p:nvGraphicFramePr>
          <p:cNvPr id="385047" name="Object 23"/>
          <p:cNvGraphicFramePr>
            <a:graphicFrameLocks noChangeAspect="1"/>
          </p:cNvGraphicFramePr>
          <p:nvPr/>
        </p:nvGraphicFramePr>
        <p:xfrm>
          <a:off x="647700" y="2084388"/>
          <a:ext cx="8023225" cy="357187"/>
        </p:xfrm>
        <a:graphic>
          <a:graphicData uri="http://schemas.openxmlformats.org/presentationml/2006/ole">
            <p:oleObj spid="_x0000_s683011" name="图片" r:id="rId6" imgW="4940808" imgH="240792" progId="Word.Picture.8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403350" y="1795463"/>
            <a:ext cx="6480175" cy="2482850"/>
            <a:chOff x="885" y="2409"/>
            <a:chExt cx="4082" cy="1564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885" y="2409"/>
              <a:ext cx="1179" cy="1519"/>
              <a:chOff x="862" y="2183"/>
              <a:chExt cx="1179" cy="1519"/>
            </a:xfrm>
          </p:grpSpPr>
          <p:sp>
            <p:nvSpPr>
              <p:cNvPr id="7190" name="Line 28"/>
              <p:cNvSpPr>
                <a:spLocks noChangeShapeType="1"/>
              </p:cNvSpPr>
              <p:nvPr/>
            </p:nvSpPr>
            <p:spPr bwMode="auto">
              <a:xfrm>
                <a:off x="862" y="2183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1" name="Line 29"/>
              <p:cNvSpPr>
                <a:spLocks noChangeShapeType="1"/>
              </p:cNvSpPr>
              <p:nvPr/>
            </p:nvSpPr>
            <p:spPr bwMode="auto">
              <a:xfrm>
                <a:off x="115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2" name="Line 30"/>
              <p:cNvSpPr>
                <a:spLocks noChangeShapeType="1"/>
              </p:cNvSpPr>
              <p:nvPr/>
            </p:nvSpPr>
            <p:spPr bwMode="auto">
              <a:xfrm>
                <a:off x="145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3" name="Line 31"/>
              <p:cNvSpPr>
                <a:spLocks noChangeShapeType="1"/>
              </p:cNvSpPr>
              <p:nvPr/>
            </p:nvSpPr>
            <p:spPr bwMode="auto">
              <a:xfrm>
                <a:off x="174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4" name="Line 32"/>
              <p:cNvSpPr>
                <a:spLocks noChangeShapeType="1"/>
              </p:cNvSpPr>
              <p:nvPr/>
            </p:nvSpPr>
            <p:spPr bwMode="auto">
              <a:xfrm>
                <a:off x="204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2336" y="2454"/>
              <a:ext cx="1179" cy="1519"/>
              <a:chOff x="862" y="2183"/>
              <a:chExt cx="1179" cy="1519"/>
            </a:xfrm>
          </p:grpSpPr>
          <p:sp>
            <p:nvSpPr>
              <p:cNvPr id="7185" name="Line 34"/>
              <p:cNvSpPr>
                <a:spLocks noChangeShapeType="1"/>
              </p:cNvSpPr>
              <p:nvPr/>
            </p:nvSpPr>
            <p:spPr bwMode="auto">
              <a:xfrm>
                <a:off x="862" y="2183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6" name="Line 35"/>
              <p:cNvSpPr>
                <a:spLocks noChangeShapeType="1"/>
              </p:cNvSpPr>
              <p:nvPr/>
            </p:nvSpPr>
            <p:spPr bwMode="auto">
              <a:xfrm>
                <a:off x="115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7" name="Line 36"/>
              <p:cNvSpPr>
                <a:spLocks noChangeShapeType="1"/>
              </p:cNvSpPr>
              <p:nvPr/>
            </p:nvSpPr>
            <p:spPr bwMode="auto">
              <a:xfrm>
                <a:off x="145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8" name="Line 37"/>
              <p:cNvSpPr>
                <a:spLocks noChangeShapeType="1"/>
              </p:cNvSpPr>
              <p:nvPr/>
            </p:nvSpPr>
            <p:spPr bwMode="auto">
              <a:xfrm>
                <a:off x="174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9" name="Line 38"/>
              <p:cNvSpPr>
                <a:spLocks noChangeShapeType="1"/>
              </p:cNvSpPr>
              <p:nvPr/>
            </p:nvSpPr>
            <p:spPr bwMode="auto">
              <a:xfrm>
                <a:off x="204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3788" y="2454"/>
              <a:ext cx="1179" cy="1519"/>
              <a:chOff x="862" y="2183"/>
              <a:chExt cx="1179" cy="1519"/>
            </a:xfrm>
          </p:grpSpPr>
          <p:sp>
            <p:nvSpPr>
              <p:cNvPr id="7180" name="Line 40"/>
              <p:cNvSpPr>
                <a:spLocks noChangeShapeType="1"/>
              </p:cNvSpPr>
              <p:nvPr/>
            </p:nvSpPr>
            <p:spPr bwMode="auto">
              <a:xfrm>
                <a:off x="862" y="2183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1" name="Line 41"/>
              <p:cNvSpPr>
                <a:spLocks noChangeShapeType="1"/>
              </p:cNvSpPr>
              <p:nvPr/>
            </p:nvSpPr>
            <p:spPr bwMode="auto">
              <a:xfrm>
                <a:off x="115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2" name="Line 42"/>
              <p:cNvSpPr>
                <a:spLocks noChangeShapeType="1"/>
              </p:cNvSpPr>
              <p:nvPr/>
            </p:nvSpPr>
            <p:spPr bwMode="auto">
              <a:xfrm>
                <a:off x="145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3" name="Line 43"/>
              <p:cNvSpPr>
                <a:spLocks noChangeShapeType="1"/>
              </p:cNvSpPr>
              <p:nvPr/>
            </p:nvSpPr>
            <p:spPr bwMode="auto">
              <a:xfrm>
                <a:off x="174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4" name="Line 44"/>
              <p:cNvSpPr>
                <a:spLocks noChangeShapeType="1"/>
              </p:cNvSpPr>
              <p:nvPr/>
            </p:nvSpPr>
            <p:spPr bwMode="auto">
              <a:xfrm>
                <a:off x="204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7175" name="图片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" y="3821113"/>
            <a:ext cx="3200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25"/>
          <p:cNvSpPr>
            <a:spLocks noChangeArrowheads="1"/>
          </p:cNvSpPr>
          <p:nvPr/>
        </p:nvSpPr>
        <p:spPr bwMode="auto">
          <a:xfrm>
            <a:off x="3779838" y="5445125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J=K=1</a:t>
            </a:r>
            <a:endParaRPr kumimoji="1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/>
        </p:nvGraphicFramePr>
        <p:xfrm>
          <a:off x="5148263" y="5445125"/>
          <a:ext cx="1295400" cy="355600"/>
        </p:xfrm>
        <a:graphic>
          <a:graphicData uri="http://schemas.openxmlformats.org/presentationml/2006/ole">
            <p:oleObj spid="_x0000_s683012" name="Equation" r:id="rId8" imgW="622030" imgH="241195" progId="Equation.DSMT4">
              <p:embed/>
            </p:oleObj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6011863" y="5445125"/>
            <a:ext cx="2163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88295944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6"/>
          <p:cNvSpPr>
            <a:spLocks noChangeArrowheads="1"/>
          </p:cNvSpPr>
          <p:nvPr/>
        </p:nvSpPr>
        <p:spPr bwMode="auto">
          <a:xfrm>
            <a:off x="500034" y="1079478"/>
            <a:ext cx="8388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异步二进制计数器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---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位异步二进制加法计数器</a:t>
            </a:r>
          </a:p>
        </p:txBody>
      </p:sp>
      <p:sp>
        <p:nvSpPr>
          <p:cNvPr id="8196" name="Rectangle 27"/>
          <p:cNvSpPr>
            <a:spLocks noChangeArrowheads="1"/>
          </p:cNvSpPr>
          <p:nvPr/>
        </p:nvSpPr>
        <p:spPr bwMode="auto">
          <a:xfrm>
            <a:off x="944534" y="1798615"/>
            <a:ext cx="452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工作原理</a:t>
            </a:r>
          </a:p>
        </p:txBody>
      </p:sp>
      <p:graphicFrame>
        <p:nvGraphicFramePr>
          <p:cNvPr id="384028" name="Object 28"/>
          <p:cNvGraphicFramePr>
            <a:graphicFrameLocks noChangeAspect="1"/>
          </p:cNvGraphicFramePr>
          <p:nvPr/>
        </p:nvGraphicFramePr>
        <p:xfrm>
          <a:off x="0" y="2589213"/>
          <a:ext cx="9144000" cy="4268787"/>
        </p:xfrm>
        <a:graphic>
          <a:graphicData uri="http://schemas.openxmlformats.org/presentationml/2006/ole">
            <p:oleObj spid="_x0000_s684034" name="Picture" r:id="rId4" imgW="4318000" imgH="1409700" progId="Word.Picture.8">
              <p:embed/>
            </p:oleObj>
          </a:graphicData>
        </a:graphic>
      </p:graphicFrame>
      <p:sp>
        <p:nvSpPr>
          <p:cNvPr id="8197" name="Rectangle 29"/>
          <p:cNvSpPr>
            <a:spLocks noChangeArrowheads="1"/>
          </p:cNvSpPr>
          <p:nvPr/>
        </p:nvSpPr>
        <p:spPr bwMode="auto">
          <a:xfrm>
            <a:off x="787372" y="214290"/>
            <a:ext cx="452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 二进制计数器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859338" y="2540000"/>
            <a:ext cx="3811587" cy="420211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2636838"/>
            <a:ext cx="2549525" cy="3984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1705003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79390" y="188550"/>
            <a:ext cx="8497180" cy="32406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graphicFrame>
        <p:nvGraphicFramePr>
          <p:cNvPr id="3850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3465241"/>
              </p:ext>
            </p:extLst>
          </p:nvPr>
        </p:nvGraphicFramePr>
        <p:xfrm>
          <a:off x="456890" y="260560"/>
          <a:ext cx="8023225" cy="573088"/>
        </p:xfrm>
        <a:graphic>
          <a:graphicData uri="http://schemas.openxmlformats.org/presentationml/2006/ole">
            <p:oleObj spid="_x0000_s685058" name="图片" r:id="rId5" imgW="4946280" imgH="380366" progId="Word.Picture.8">
              <p:embed/>
            </p:oleObj>
          </a:graphicData>
        </a:graphic>
      </p:graphicFrame>
      <p:graphicFrame>
        <p:nvGraphicFramePr>
          <p:cNvPr id="3850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8404229"/>
              </p:ext>
            </p:extLst>
          </p:nvPr>
        </p:nvGraphicFramePr>
        <p:xfrm>
          <a:off x="526740" y="2313198"/>
          <a:ext cx="8039100" cy="357187"/>
        </p:xfrm>
        <a:graphic>
          <a:graphicData uri="http://schemas.openxmlformats.org/presentationml/2006/ole">
            <p:oleObj spid="_x0000_s685059" name="图片" r:id="rId6" imgW="4949952" imgH="240792" progId="Word.Picture.8">
              <p:embed/>
            </p:oleObj>
          </a:graphicData>
        </a:graphic>
      </p:graphicFrame>
      <p:graphicFrame>
        <p:nvGraphicFramePr>
          <p:cNvPr id="3850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5020522"/>
              </p:ext>
            </p:extLst>
          </p:nvPr>
        </p:nvGraphicFramePr>
        <p:xfrm>
          <a:off x="526740" y="1017798"/>
          <a:ext cx="8023225" cy="357187"/>
        </p:xfrm>
        <a:graphic>
          <a:graphicData uri="http://schemas.openxmlformats.org/presentationml/2006/ole">
            <p:oleObj spid="_x0000_s685060" name="图片" r:id="rId7" imgW="4940808" imgH="240792" progId="Word.Picture.8">
              <p:embed/>
            </p:oleObj>
          </a:graphicData>
        </a:graphic>
      </p:graphicFrame>
      <p:graphicFrame>
        <p:nvGraphicFramePr>
          <p:cNvPr id="3850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1228413"/>
              </p:ext>
            </p:extLst>
          </p:nvPr>
        </p:nvGraphicFramePr>
        <p:xfrm>
          <a:off x="526740" y="1700423"/>
          <a:ext cx="8039100" cy="471487"/>
        </p:xfrm>
        <a:graphic>
          <a:graphicData uri="http://schemas.openxmlformats.org/presentationml/2006/ole">
            <p:oleObj spid="_x0000_s685061" name="图片" r:id="rId8" imgW="4949952" imgH="316992" progId="Word.Picture.8">
              <p:embed/>
            </p:oleObj>
          </a:graphicData>
        </a:graphic>
      </p:graphicFrame>
      <p:graphicFrame>
        <p:nvGraphicFramePr>
          <p:cNvPr id="3850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2864689"/>
              </p:ext>
            </p:extLst>
          </p:nvPr>
        </p:nvGraphicFramePr>
        <p:xfrm>
          <a:off x="563253" y="2910098"/>
          <a:ext cx="8039100" cy="315912"/>
        </p:xfrm>
        <a:graphic>
          <a:graphicData uri="http://schemas.openxmlformats.org/presentationml/2006/ole">
            <p:oleObj spid="_x0000_s685062" name="图片" r:id="rId9" imgW="4949952" imgH="213360" progId="Word.Picture.8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82390" y="728873"/>
            <a:ext cx="6480175" cy="2482850"/>
            <a:chOff x="885" y="2409"/>
            <a:chExt cx="4082" cy="1564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85" y="2409"/>
              <a:ext cx="1179" cy="1519"/>
              <a:chOff x="862" y="2183"/>
              <a:chExt cx="1179" cy="1519"/>
            </a:xfrm>
          </p:grpSpPr>
          <p:sp>
            <p:nvSpPr>
              <p:cNvPr id="9257" name="Line 28"/>
              <p:cNvSpPr>
                <a:spLocks noChangeShapeType="1"/>
              </p:cNvSpPr>
              <p:nvPr/>
            </p:nvSpPr>
            <p:spPr bwMode="auto">
              <a:xfrm>
                <a:off x="862" y="2183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58" name="Line 29"/>
              <p:cNvSpPr>
                <a:spLocks noChangeShapeType="1"/>
              </p:cNvSpPr>
              <p:nvPr/>
            </p:nvSpPr>
            <p:spPr bwMode="auto">
              <a:xfrm>
                <a:off x="115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59" name="Line 30"/>
              <p:cNvSpPr>
                <a:spLocks noChangeShapeType="1"/>
              </p:cNvSpPr>
              <p:nvPr/>
            </p:nvSpPr>
            <p:spPr bwMode="auto">
              <a:xfrm>
                <a:off x="145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60" name="Line 31"/>
              <p:cNvSpPr>
                <a:spLocks noChangeShapeType="1"/>
              </p:cNvSpPr>
              <p:nvPr/>
            </p:nvSpPr>
            <p:spPr bwMode="auto">
              <a:xfrm>
                <a:off x="174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61" name="Line 32"/>
              <p:cNvSpPr>
                <a:spLocks noChangeShapeType="1"/>
              </p:cNvSpPr>
              <p:nvPr/>
            </p:nvSpPr>
            <p:spPr bwMode="auto">
              <a:xfrm>
                <a:off x="204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2336" y="2454"/>
              <a:ext cx="1179" cy="1519"/>
              <a:chOff x="862" y="2183"/>
              <a:chExt cx="1179" cy="1519"/>
            </a:xfrm>
          </p:grpSpPr>
          <p:sp>
            <p:nvSpPr>
              <p:cNvPr id="9252" name="Line 34"/>
              <p:cNvSpPr>
                <a:spLocks noChangeShapeType="1"/>
              </p:cNvSpPr>
              <p:nvPr/>
            </p:nvSpPr>
            <p:spPr bwMode="auto">
              <a:xfrm>
                <a:off x="862" y="2183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53" name="Line 35"/>
              <p:cNvSpPr>
                <a:spLocks noChangeShapeType="1"/>
              </p:cNvSpPr>
              <p:nvPr/>
            </p:nvSpPr>
            <p:spPr bwMode="auto">
              <a:xfrm>
                <a:off x="115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54" name="Line 36"/>
              <p:cNvSpPr>
                <a:spLocks noChangeShapeType="1"/>
              </p:cNvSpPr>
              <p:nvPr/>
            </p:nvSpPr>
            <p:spPr bwMode="auto">
              <a:xfrm>
                <a:off x="145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55" name="Line 37"/>
              <p:cNvSpPr>
                <a:spLocks noChangeShapeType="1"/>
              </p:cNvSpPr>
              <p:nvPr/>
            </p:nvSpPr>
            <p:spPr bwMode="auto">
              <a:xfrm>
                <a:off x="174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56" name="Line 38"/>
              <p:cNvSpPr>
                <a:spLocks noChangeShapeType="1"/>
              </p:cNvSpPr>
              <p:nvPr/>
            </p:nvSpPr>
            <p:spPr bwMode="auto">
              <a:xfrm>
                <a:off x="204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3788" y="2454"/>
              <a:ext cx="1179" cy="1519"/>
              <a:chOff x="862" y="2183"/>
              <a:chExt cx="1179" cy="1519"/>
            </a:xfrm>
          </p:grpSpPr>
          <p:sp>
            <p:nvSpPr>
              <p:cNvPr id="9247" name="Line 40"/>
              <p:cNvSpPr>
                <a:spLocks noChangeShapeType="1"/>
              </p:cNvSpPr>
              <p:nvPr/>
            </p:nvSpPr>
            <p:spPr bwMode="auto">
              <a:xfrm>
                <a:off x="862" y="2183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48" name="Line 41"/>
              <p:cNvSpPr>
                <a:spLocks noChangeShapeType="1"/>
              </p:cNvSpPr>
              <p:nvPr/>
            </p:nvSpPr>
            <p:spPr bwMode="auto">
              <a:xfrm>
                <a:off x="115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49" name="Line 42"/>
              <p:cNvSpPr>
                <a:spLocks noChangeShapeType="1"/>
              </p:cNvSpPr>
              <p:nvPr/>
            </p:nvSpPr>
            <p:spPr bwMode="auto">
              <a:xfrm>
                <a:off x="145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50" name="Line 43"/>
              <p:cNvSpPr>
                <a:spLocks noChangeShapeType="1"/>
              </p:cNvSpPr>
              <p:nvPr/>
            </p:nvSpPr>
            <p:spPr bwMode="auto">
              <a:xfrm>
                <a:off x="1746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51" name="Line 44"/>
              <p:cNvSpPr>
                <a:spLocks noChangeShapeType="1"/>
              </p:cNvSpPr>
              <p:nvPr/>
            </p:nvSpPr>
            <p:spPr bwMode="auto">
              <a:xfrm>
                <a:off x="2041" y="2228"/>
                <a:ext cx="0" cy="147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5069" name="Rectangle 45"/>
          <p:cNvSpPr>
            <a:spLocks noChangeArrowheads="1"/>
          </p:cNvSpPr>
          <p:nvPr/>
        </p:nvSpPr>
        <p:spPr bwMode="auto">
          <a:xfrm>
            <a:off x="452128" y="4307098"/>
            <a:ext cx="89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结论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3850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7044898"/>
              </p:ext>
            </p:extLst>
          </p:nvPr>
        </p:nvGraphicFramePr>
        <p:xfrm>
          <a:off x="739465" y="3472073"/>
          <a:ext cx="1512888" cy="725487"/>
        </p:xfrm>
        <a:graphic>
          <a:graphicData uri="http://schemas.openxmlformats.org/presentationml/2006/ole">
            <p:oleObj spid="_x0000_s685063" name="Equation" r:id="rId10" imgW="748975" imgH="393529" progId="Equation.DSMT4">
              <p:embed/>
            </p:oleObj>
          </a:graphicData>
        </a:graphic>
      </p:graphicFrame>
      <p:graphicFrame>
        <p:nvGraphicFramePr>
          <p:cNvPr id="38507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3952525"/>
              </p:ext>
            </p:extLst>
          </p:nvPr>
        </p:nvGraphicFramePr>
        <p:xfrm>
          <a:off x="2720665" y="3446673"/>
          <a:ext cx="1584325" cy="709612"/>
        </p:xfrm>
        <a:graphic>
          <a:graphicData uri="http://schemas.openxmlformats.org/presentationml/2006/ole">
            <p:oleObj spid="_x0000_s685064" name="Equation" r:id="rId11" imgW="736280" imgH="393529" progId="Equation.DSMT4">
              <p:embed/>
            </p:oleObj>
          </a:graphicData>
        </a:graphic>
      </p:graphicFrame>
      <p:graphicFrame>
        <p:nvGraphicFramePr>
          <p:cNvPr id="3850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4670694"/>
              </p:ext>
            </p:extLst>
          </p:nvPr>
        </p:nvGraphicFramePr>
        <p:xfrm>
          <a:off x="4663765" y="3435560"/>
          <a:ext cx="1701800" cy="715963"/>
        </p:xfrm>
        <a:graphic>
          <a:graphicData uri="http://schemas.openxmlformats.org/presentationml/2006/ole">
            <p:oleObj spid="_x0000_s685065" name="Equation" r:id="rId12" imgW="748975" imgH="393529" progId="Equation.DSMT4">
              <p:embed/>
            </p:oleObj>
          </a:graphicData>
        </a:graphic>
      </p:graphicFrame>
      <p:sp>
        <p:nvSpPr>
          <p:cNvPr id="385073" name="Rectangle 49"/>
          <p:cNvSpPr>
            <a:spLocks noChangeArrowheads="1"/>
          </p:cNvSpPr>
          <p:nvPr/>
        </p:nvSpPr>
        <p:spPr bwMode="auto">
          <a:xfrm>
            <a:off x="1664978" y="4270585"/>
            <a:ext cx="7175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计数器的功能：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不仅可以计数也可作为分频器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38507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2690937"/>
              </p:ext>
            </p:extLst>
          </p:nvPr>
        </p:nvGraphicFramePr>
        <p:xfrm>
          <a:off x="6537015" y="3508585"/>
          <a:ext cx="1547813" cy="685800"/>
        </p:xfrm>
        <a:graphic>
          <a:graphicData uri="http://schemas.openxmlformats.org/presentationml/2006/ole">
            <p:oleObj spid="_x0000_s685066" name="公式" r:id="rId13" imgW="774364" imgH="342751" progId="Equation.3">
              <p:embed/>
            </p:oleObj>
          </a:graphicData>
        </a:graphic>
      </p:graphicFrame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7270440" y="712998"/>
            <a:ext cx="11113" cy="271621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2647640" y="682835"/>
            <a:ext cx="12700" cy="2717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3579503" y="800310"/>
            <a:ext cx="12700" cy="27162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4493903" y="800310"/>
            <a:ext cx="12700" cy="27162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444815" y="792373"/>
            <a:ext cx="12700" cy="271621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>
            <a:off x="6349690" y="755860"/>
            <a:ext cx="12700" cy="27162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8207065" y="730460"/>
            <a:ext cx="12700" cy="27162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>
            <a:off x="1736415" y="792373"/>
            <a:ext cx="12700" cy="271621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4519303" y="1138448"/>
            <a:ext cx="15875" cy="217805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8208653" y="1138448"/>
            <a:ext cx="15875" cy="217805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6362390" y="1106698"/>
            <a:ext cx="14288" cy="217805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>
            <a:off x="2647640" y="1082885"/>
            <a:ext cx="15875" cy="217805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>
            <a:off x="8208653" y="1695660"/>
            <a:ext cx="15875" cy="2179638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>
            <a:off x="4509778" y="1359110"/>
            <a:ext cx="15875" cy="2178050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7990588"/>
              </p:ext>
            </p:extLst>
          </p:nvPr>
        </p:nvGraphicFramePr>
        <p:xfrm>
          <a:off x="335930" y="3577286"/>
          <a:ext cx="8493746" cy="2359127"/>
        </p:xfrm>
        <a:graphic>
          <a:graphicData uri="http://schemas.openxmlformats.org/presentationml/2006/ole">
            <p:oleObj spid="_x0000_s685067" name="Picture" r:id="rId14" imgW="4318000" imgH="140970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2893685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38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3" dur="500"/>
                                        <p:tgtEl>
                                          <p:spTgt spid="3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38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69" grpId="0" autoUpdateAnimBg="0"/>
      <p:bldP spid="385073" grpId="0" autoUpdateAnimBg="0"/>
    </p:bldLst>
  </p:timing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16495</TotalTime>
  <Words>2297</Words>
  <Application>Microsoft Office PowerPoint</Application>
  <PresentationFormat>全屏显示(4:3)</PresentationFormat>
  <Paragraphs>912</Paragraphs>
  <Slides>41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1_Office 主题</vt:lpstr>
      <vt:lpstr>2_Office 主题</vt:lpstr>
      <vt:lpstr>Equation</vt:lpstr>
      <vt:lpstr>Picture</vt:lpstr>
      <vt:lpstr>图片</vt:lpstr>
      <vt:lpstr>公式</vt:lpstr>
      <vt:lpstr>Microsoft Word Picture</vt:lpstr>
      <vt:lpstr>Picture2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微软中国</cp:lastModifiedBy>
  <cp:revision>1770</cp:revision>
  <dcterms:created xsi:type="dcterms:W3CDTF">2004-08-29T02:51:05Z</dcterms:created>
  <dcterms:modified xsi:type="dcterms:W3CDTF">2020-12-24T23:07:55Z</dcterms:modified>
</cp:coreProperties>
</file>