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51"/>
  </p:notesMasterIdLst>
  <p:sldIdLst>
    <p:sldId id="548" r:id="rId3"/>
    <p:sldId id="549" r:id="rId4"/>
    <p:sldId id="591" r:id="rId5"/>
    <p:sldId id="627" r:id="rId6"/>
    <p:sldId id="590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592" r:id="rId22"/>
    <p:sldId id="593" r:id="rId23"/>
    <p:sldId id="594" r:id="rId24"/>
    <p:sldId id="595" r:id="rId25"/>
    <p:sldId id="609" r:id="rId26"/>
    <p:sldId id="610" r:id="rId27"/>
    <p:sldId id="596" r:id="rId28"/>
    <p:sldId id="597" r:id="rId29"/>
    <p:sldId id="598" r:id="rId30"/>
    <p:sldId id="601" r:id="rId31"/>
    <p:sldId id="602" r:id="rId32"/>
    <p:sldId id="603" r:id="rId33"/>
    <p:sldId id="605" r:id="rId34"/>
    <p:sldId id="606" r:id="rId35"/>
    <p:sldId id="607" r:id="rId36"/>
    <p:sldId id="608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560" r:id="rId45"/>
    <p:sldId id="561" r:id="rId46"/>
    <p:sldId id="562" r:id="rId47"/>
    <p:sldId id="563" r:id="rId48"/>
    <p:sldId id="564" r:id="rId49"/>
    <p:sldId id="565" r:id="rId5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7ECFF"/>
    <a:srgbClr val="FF00FF"/>
    <a:srgbClr val="FF0000"/>
    <a:srgbClr val="0000FF"/>
    <a:srgbClr val="66CCFF"/>
    <a:srgbClr val="8FE2FF"/>
    <a:srgbClr val="FFFFFF"/>
    <a:srgbClr val="006600"/>
    <a:srgbClr val="0000CC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731" autoAdjust="0"/>
  </p:normalViewPr>
  <p:slideViewPr>
    <p:cSldViewPr>
      <p:cViewPr varScale="1">
        <p:scale>
          <a:sx n="72" d="100"/>
          <a:sy n="72" d="100"/>
        </p:scale>
        <p:origin x="-474" y="-4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18" Type="http://schemas.openxmlformats.org/officeDocument/2006/relationships/image" Target="../media/image4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17" Type="http://schemas.openxmlformats.org/officeDocument/2006/relationships/image" Target="../media/image42.wmf"/><Relationship Id="rId2" Type="http://schemas.openxmlformats.org/officeDocument/2006/relationships/image" Target="../media/image27.wmf"/><Relationship Id="rId16" Type="http://schemas.openxmlformats.org/officeDocument/2006/relationships/image" Target="../media/image41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3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07.wmf"/><Relationship Id="rId3" Type="http://schemas.openxmlformats.org/officeDocument/2006/relationships/image" Target="../media/image103.wmf"/><Relationship Id="rId7" Type="http://schemas.openxmlformats.org/officeDocument/2006/relationships/image" Target="../media/image113.wmf"/><Relationship Id="rId12" Type="http://schemas.openxmlformats.org/officeDocument/2006/relationships/image" Target="../media/image106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11" Type="http://schemas.openxmlformats.org/officeDocument/2006/relationships/image" Target="../media/image105.wmf"/><Relationship Id="rId5" Type="http://schemas.openxmlformats.org/officeDocument/2006/relationships/image" Target="../media/image111.wmf"/><Relationship Id="rId10" Type="http://schemas.openxmlformats.org/officeDocument/2006/relationships/image" Target="../media/image104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95.wmf"/><Relationship Id="rId1" Type="http://schemas.openxmlformats.org/officeDocument/2006/relationships/image" Target="../media/image10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3.wmf"/><Relationship Id="rId1" Type="http://schemas.openxmlformats.org/officeDocument/2006/relationships/image" Target="../media/image117.wmf"/><Relationship Id="rId4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0603405-0B2E-4B73-ADBA-B935EE863D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/>
            </a:pPr>
            <a:fld id="{21A35C03-2B3A-48C4-9286-444C61B3790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87363" algn="l"/>
                  <a:tab pos="973138" algn="l"/>
                  <a:tab pos="1460500" algn="l"/>
                  <a:tab pos="1946275" algn="l"/>
                  <a:tab pos="2433638" algn="l"/>
                  <a:tab pos="2919413" algn="l"/>
                </a:tabLst>
                <a:defRPr/>
              </a:pPr>
              <a:t>1</a:t>
            </a:fld>
            <a:endParaRPr kumimoji="0" lang="en-US" altLang="zh-CN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/>
            </a:pPr>
            <a:fld id="{D6406518-71D0-473B-B850-1F0646960FA6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84188" algn="l"/>
                  <a:tab pos="971550" algn="l"/>
                  <a:tab pos="1458913" algn="l"/>
                  <a:tab pos="1944688" algn="l"/>
                  <a:tab pos="2432050" algn="l"/>
                  <a:tab pos="2917825" algn="l"/>
                  <a:tab pos="3405188" algn="l"/>
                  <a:tab pos="3890963" algn="l"/>
                  <a:tab pos="4378325" algn="l"/>
                  <a:tab pos="4864100" algn="l"/>
                  <a:tab pos="5351463" algn="l"/>
                  <a:tab pos="5837238" algn="l"/>
                  <a:tab pos="6324600" algn="l"/>
                  <a:tab pos="6811963" algn="l"/>
                  <a:tab pos="7297738" algn="l"/>
                  <a:tab pos="7785100" algn="l"/>
                  <a:tab pos="8270875" algn="l"/>
                  <a:tab pos="8758238" algn="l"/>
                  <a:tab pos="9244013" algn="l"/>
                  <a:tab pos="9731375" algn="l"/>
                </a:tabLst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4104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DEBCFF-E70D-4002-8DFB-FA617BB1A0E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        </a:t>
            </a:r>
            <a:r>
              <a:rPr lang="zh-CN" altLang="en-US" smtClean="0"/>
              <a:t>放大电路存在电抗元件，如电容、电感。因此输入信号的频率不同，电路的输出响应也不同。</a:t>
            </a:r>
          </a:p>
        </p:txBody>
      </p:sp>
    </p:spTree>
    <p:extLst>
      <p:ext uri="{BB962C8B-B14F-4D97-AF65-F5344CB8AC3E}">
        <p14:creationId xmlns:p14="http://schemas.microsoft.com/office/powerpoint/2010/main" xmlns="" val="337582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B62F32-84B8-4964-B617-7647611C22D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        </a:t>
            </a:r>
            <a:r>
              <a:rPr lang="zh-CN" altLang="en-US" smtClean="0"/>
              <a:t>放大电路存在电抗元件，如电容、电感。因此输入信号的频率不同，电路的输出响应也不同。</a:t>
            </a:r>
          </a:p>
        </p:txBody>
      </p:sp>
    </p:spTree>
    <p:extLst>
      <p:ext uri="{BB962C8B-B14F-4D97-AF65-F5344CB8AC3E}">
        <p14:creationId xmlns="" xmlns:p14="http://schemas.microsoft.com/office/powerpoint/2010/main" val="262791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2EBA55-34EC-4076-99D5-28101EAA808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图中看出，谐波次数越高，幅值分量越小，对原波形的贡献越小，所以在一定条件下可忽略高次谐波。</a:t>
            </a:r>
          </a:p>
        </p:txBody>
      </p:sp>
    </p:spTree>
    <p:extLst>
      <p:ext uri="{BB962C8B-B14F-4D97-AF65-F5344CB8AC3E}">
        <p14:creationId xmlns:p14="http://schemas.microsoft.com/office/powerpoint/2010/main" xmlns="" val="239140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11348B-B56D-41E0-AD49-ED2E9D96400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此处说明电压电流等为什麽用相量形式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5261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23A8AF-32C4-4A24-92AD-3645B14C05A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8149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AA2CEA-BD91-4497-B9E5-8101133D86A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图中看出，谐波次数越高，幅值分量越小，对原波形的贡献越小，所以在一定条件下可忽略高次谐波。</a:t>
            </a:r>
          </a:p>
        </p:txBody>
      </p:sp>
    </p:spTree>
    <p:extLst>
      <p:ext uri="{BB962C8B-B14F-4D97-AF65-F5344CB8AC3E}">
        <p14:creationId xmlns="" xmlns:p14="http://schemas.microsoft.com/office/powerpoint/2010/main" val="104054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D7CBA-983B-4057-8E55-3988BD04BA2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此处说明电压电流等为什麽用相量形式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23605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420EE-61E1-490C-A27B-99062CB5900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等效电路由三个基本元件构成</a:t>
            </a:r>
          </a:p>
        </p:txBody>
      </p:sp>
    </p:spTree>
    <p:extLst>
      <p:ext uri="{BB962C8B-B14F-4D97-AF65-F5344CB8AC3E}">
        <p14:creationId xmlns:p14="http://schemas.microsoft.com/office/powerpoint/2010/main" xmlns="" val="23825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4725D-41E4-4236-94D8-4886E7F3268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0369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75BE9E9-760D-4A3F-BC98-F45B543E6D1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48474B4A-601D-4A7B-B063-6B7A2392CC8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93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B60A968-F8B2-4D1C-A9BE-621E2F5F5A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38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95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03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32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61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87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54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9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65C9E9A-B55F-4A0D-9D4B-44B779A53A3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387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09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38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595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656085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60350"/>
            <a:ext cx="8001000" cy="7556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57338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E54A204-3E2A-43C5-91AB-89DFFDA2E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223943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r>
              <a:rPr lang="en-US" altLang="zh-CN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abcdefg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6769A7-A6A3-4D3E-BF3F-B86C00A210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66665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6EB76B2-39FF-40CC-8DA7-350F70414C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0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70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0370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0AF02C8-6AA0-46BC-9B24-C5033879E42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5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CD46045-2392-44A2-861D-0E121D4D087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7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88B2FB-30A2-42F8-8C70-3B256C4700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46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33EAE2-2309-44D4-8071-81A5C66587B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2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5CE0622-E615-4F44-B518-106E10DC70A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7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780EF9F7-1A07-4A58-B491-4EA8F3150C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2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904757D-D444-4039-AF05-BAC5AD83400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2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9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45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4.bin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40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3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9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83.png"/><Relationship Id="rId4" Type="http://schemas.openxmlformats.org/officeDocument/2006/relationships/oleObject" Target="../embeddings/oleObject9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5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6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01.png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9.bin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3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32.bin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3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/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7056438" cy="1655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  字  逻  辑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35150" y="4365625"/>
            <a:ext cx="4392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 defTabSz="4492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4492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丁  贤  庆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ahhfdxq@163.com</a:t>
            </a: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519238" y="1125538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:p14="http://schemas.microsoft.com/office/powerpoint/2010/main" xmlns="" val="406264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3"/>
          <p:cNvSpPr>
            <a:spLocks noChangeArrowheads="1"/>
          </p:cNvSpPr>
          <p:nvPr/>
        </p:nvSpPr>
        <p:spPr bwMode="auto">
          <a:xfrm>
            <a:off x="2285984" y="1571612"/>
            <a:ext cx="5013348" cy="523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74LV374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79388" y="2347913"/>
            <a:ext cx="8675687" cy="2449512"/>
            <a:chOff x="0" y="686"/>
            <a:chExt cx="5896" cy="1996"/>
          </a:xfrm>
        </p:grpSpPr>
        <p:sp>
          <p:nvSpPr>
            <p:cNvPr id="30726" name="Rectangle 35"/>
            <p:cNvSpPr>
              <a:spLocks noChangeArrowheads="1"/>
            </p:cNvSpPr>
            <p:nvPr/>
          </p:nvSpPr>
          <p:spPr bwMode="auto">
            <a:xfrm>
              <a:off x="4534" y="2351"/>
              <a:ext cx="136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高阻</a:t>
              </a:r>
            </a:p>
          </p:txBody>
        </p:sp>
        <p:sp>
          <p:nvSpPr>
            <p:cNvPr id="30727" name="Rectangle 36"/>
            <p:cNvSpPr>
              <a:spLocks noChangeArrowheads="1"/>
            </p:cNvSpPr>
            <p:nvPr/>
          </p:nvSpPr>
          <p:spPr bwMode="auto">
            <a:xfrm>
              <a:off x="3464" y="2351"/>
              <a:ext cx="107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0728" name="Rectangle 37"/>
            <p:cNvSpPr>
              <a:spLocks noChangeArrowheads="1"/>
            </p:cNvSpPr>
            <p:nvPr/>
          </p:nvSpPr>
          <p:spPr bwMode="auto">
            <a:xfrm>
              <a:off x="2983" y="2351"/>
              <a:ext cx="48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0729" name="Rectangle 38"/>
            <p:cNvSpPr>
              <a:spLocks noChangeArrowheads="1"/>
            </p:cNvSpPr>
            <p:nvPr/>
          </p:nvSpPr>
          <p:spPr bwMode="auto">
            <a:xfrm>
              <a:off x="2498" y="2351"/>
              <a:ext cx="48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0730" name="Rectangle 39"/>
            <p:cNvSpPr>
              <a:spLocks noChangeArrowheads="1"/>
            </p:cNvSpPr>
            <p:nvPr/>
          </p:nvSpPr>
          <p:spPr bwMode="auto">
            <a:xfrm>
              <a:off x="1994" y="2351"/>
              <a:ext cx="50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0731" name="Rectangle 40"/>
            <p:cNvSpPr>
              <a:spLocks noChangeArrowheads="1"/>
            </p:cNvSpPr>
            <p:nvPr/>
          </p:nvSpPr>
          <p:spPr bwMode="auto">
            <a:xfrm>
              <a:off x="4534" y="2064"/>
              <a:ext cx="13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高阻</a:t>
              </a:r>
            </a:p>
          </p:txBody>
        </p:sp>
        <p:sp>
          <p:nvSpPr>
            <p:cNvPr id="30732" name="Rectangle 41"/>
            <p:cNvSpPr>
              <a:spLocks noChangeArrowheads="1"/>
            </p:cNvSpPr>
            <p:nvPr/>
          </p:nvSpPr>
          <p:spPr bwMode="auto">
            <a:xfrm>
              <a:off x="3464" y="2064"/>
              <a:ext cx="10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733" name="Rectangle 42"/>
            <p:cNvSpPr>
              <a:spLocks noChangeArrowheads="1"/>
            </p:cNvSpPr>
            <p:nvPr/>
          </p:nvSpPr>
          <p:spPr bwMode="auto">
            <a:xfrm>
              <a:off x="2983" y="2064"/>
              <a:ext cx="48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734" name="Rectangle 43"/>
            <p:cNvSpPr>
              <a:spLocks noChangeArrowheads="1"/>
            </p:cNvSpPr>
            <p:nvPr/>
          </p:nvSpPr>
          <p:spPr bwMode="auto">
            <a:xfrm>
              <a:off x="2498" y="2064"/>
              <a:ext cx="48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0735" name="Rectangle 44"/>
            <p:cNvSpPr>
              <a:spLocks noChangeArrowheads="1"/>
            </p:cNvSpPr>
            <p:nvPr/>
          </p:nvSpPr>
          <p:spPr bwMode="auto">
            <a:xfrm>
              <a:off x="1994" y="2064"/>
              <a:ext cx="5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0736" name="Rectangle 45"/>
            <p:cNvSpPr>
              <a:spLocks noChangeArrowheads="1"/>
            </p:cNvSpPr>
            <p:nvPr/>
          </p:nvSpPr>
          <p:spPr bwMode="auto">
            <a:xfrm>
              <a:off x="0" y="2064"/>
              <a:ext cx="1994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存入数据，禁止输出</a:t>
              </a:r>
            </a:p>
          </p:txBody>
        </p:sp>
        <p:sp>
          <p:nvSpPr>
            <p:cNvPr id="30737" name="Rectangle 46"/>
            <p:cNvSpPr>
              <a:spLocks noChangeArrowheads="1"/>
            </p:cNvSpPr>
            <p:nvPr/>
          </p:nvSpPr>
          <p:spPr bwMode="auto">
            <a:xfrm>
              <a:off x="3464" y="1777"/>
              <a:ext cx="10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0738" name="Rectangle 47"/>
            <p:cNvSpPr>
              <a:spLocks noChangeArrowheads="1"/>
            </p:cNvSpPr>
            <p:nvPr/>
          </p:nvSpPr>
          <p:spPr bwMode="auto">
            <a:xfrm>
              <a:off x="2983" y="1777"/>
              <a:ext cx="48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0739" name="Rectangle 48"/>
            <p:cNvSpPr>
              <a:spLocks noChangeArrowheads="1"/>
            </p:cNvSpPr>
            <p:nvPr/>
          </p:nvSpPr>
          <p:spPr bwMode="auto">
            <a:xfrm>
              <a:off x="2498" y="1777"/>
              <a:ext cx="48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0740" name="Rectangle 49"/>
            <p:cNvSpPr>
              <a:spLocks noChangeArrowheads="1"/>
            </p:cNvSpPr>
            <p:nvPr/>
          </p:nvSpPr>
          <p:spPr bwMode="auto">
            <a:xfrm>
              <a:off x="1994" y="1777"/>
              <a:ext cx="5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741" name="Rectangle 50"/>
            <p:cNvSpPr>
              <a:spLocks noChangeArrowheads="1"/>
            </p:cNvSpPr>
            <p:nvPr/>
          </p:nvSpPr>
          <p:spPr bwMode="auto">
            <a:xfrm>
              <a:off x="4534" y="1490"/>
              <a:ext cx="1226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对应内部触发器的状态</a:t>
              </a:r>
            </a:p>
          </p:txBody>
        </p:sp>
        <p:sp>
          <p:nvSpPr>
            <p:cNvPr id="30742" name="Rectangle 51"/>
            <p:cNvSpPr>
              <a:spLocks noChangeArrowheads="1"/>
            </p:cNvSpPr>
            <p:nvPr/>
          </p:nvSpPr>
          <p:spPr bwMode="auto">
            <a:xfrm>
              <a:off x="3464" y="1490"/>
              <a:ext cx="10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743" name="Rectangle 52"/>
            <p:cNvSpPr>
              <a:spLocks noChangeArrowheads="1"/>
            </p:cNvSpPr>
            <p:nvPr/>
          </p:nvSpPr>
          <p:spPr bwMode="auto">
            <a:xfrm>
              <a:off x="2983" y="1490"/>
              <a:ext cx="48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744" name="Rectangle 53"/>
            <p:cNvSpPr>
              <a:spLocks noChangeArrowheads="1"/>
            </p:cNvSpPr>
            <p:nvPr/>
          </p:nvSpPr>
          <p:spPr bwMode="auto">
            <a:xfrm>
              <a:off x="2498" y="1490"/>
              <a:ext cx="48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0745" name="Rectangle 54"/>
            <p:cNvSpPr>
              <a:spLocks noChangeArrowheads="1"/>
            </p:cNvSpPr>
            <p:nvPr/>
          </p:nvSpPr>
          <p:spPr bwMode="auto">
            <a:xfrm>
              <a:off x="1994" y="1490"/>
              <a:ext cx="5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746" name="Rectangle 55"/>
            <p:cNvSpPr>
              <a:spLocks noChangeArrowheads="1"/>
            </p:cNvSpPr>
            <p:nvPr/>
          </p:nvSpPr>
          <p:spPr bwMode="auto">
            <a:xfrm>
              <a:off x="204" y="1490"/>
              <a:ext cx="179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存入和读出数据</a:t>
              </a:r>
            </a:p>
          </p:txBody>
        </p:sp>
        <p:sp>
          <p:nvSpPr>
            <p:cNvPr id="30747" name="Rectangle 56"/>
            <p:cNvSpPr>
              <a:spLocks noChangeArrowheads="1"/>
            </p:cNvSpPr>
            <p:nvPr/>
          </p:nvSpPr>
          <p:spPr bwMode="auto">
            <a:xfrm>
              <a:off x="4534" y="973"/>
              <a:ext cx="1362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~</a:t>
              </a: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8" name="Rectangle 57"/>
            <p:cNvSpPr>
              <a:spLocks noChangeArrowheads="1"/>
            </p:cNvSpPr>
            <p:nvPr/>
          </p:nvSpPr>
          <p:spPr bwMode="auto">
            <a:xfrm>
              <a:off x="2983" y="973"/>
              <a:ext cx="481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1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9" name="Rectangle 58"/>
            <p:cNvSpPr>
              <a:spLocks noChangeArrowheads="1"/>
            </p:cNvSpPr>
            <p:nvPr/>
          </p:nvSpPr>
          <p:spPr bwMode="auto">
            <a:xfrm>
              <a:off x="2498" y="973"/>
              <a:ext cx="485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0" name="Rectangle 59"/>
            <p:cNvSpPr>
              <a:spLocks noChangeArrowheads="1"/>
            </p:cNvSpPr>
            <p:nvPr/>
          </p:nvSpPr>
          <p:spPr bwMode="auto">
            <a:xfrm>
              <a:off x="4534" y="686"/>
              <a:ext cx="13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输出</a:t>
              </a:r>
            </a:p>
          </p:txBody>
        </p:sp>
        <p:sp>
          <p:nvSpPr>
            <p:cNvPr id="30751" name="Rectangle 60"/>
            <p:cNvSpPr>
              <a:spLocks noChangeArrowheads="1"/>
            </p:cNvSpPr>
            <p:nvPr/>
          </p:nvSpPr>
          <p:spPr bwMode="auto">
            <a:xfrm>
              <a:off x="3464" y="686"/>
              <a:ext cx="1253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+mn-cs"/>
                </a:rPr>
                <a:t>内部触发器</a:t>
              </a:r>
            </a:p>
          </p:txBody>
        </p:sp>
        <p:sp>
          <p:nvSpPr>
            <p:cNvPr id="30752" name="Rectangle 61"/>
            <p:cNvSpPr>
              <a:spLocks noChangeArrowheads="1"/>
            </p:cNvSpPr>
            <p:nvPr/>
          </p:nvSpPr>
          <p:spPr bwMode="auto">
            <a:xfrm>
              <a:off x="1994" y="686"/>
              <a:ext cx="14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  入</a:t>
              </a:r>
            </a:p>
          </p:txBody>
        </p:sp>
        <p:sp>
          <p:nvSpPr>
            <p:cNvPr id="30753" name="Rectangle 62"/>
            <p:cNvSpPr>
              <a:spLocks noChangeArrowheads="1"/>
            </p:cNvSpPr>
            <p:nvPr/>
          </p:nvSpPr>
          <p:spPr bwMode="auto">
            <a:xfrm>
              <a:off x="204" y="686"/>
              <a:ext cx="1723" cy="8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工作模式</a:t>
              </a:r>
            </a:p>
          </p:txBody>
        </p:sp>
        <p:sp>
          <p:nvSpPr>
            <p:cNvPr id="30754" name="Line 63"/>
            <p:cNvSpPr>
              <a:spLocks noChangeShapeType="1"/>
            </p:cNvSpPr>
            <p:nvPr/>
          </p:nvSpPr>
          <p:spPr bwMode="auto">
            <a:xfrm>
              <a:off x="204" y="686"/>
              <a:ext cx="569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5" name="Line 64"/>
            <p:cNvSpPr>
              <a:spLocks noChangeShapeType="1"/>
            </p:cNvSpPr>
            <p:nvPr/>
          </p:nvSpPr>
          <p:spPr bwMode="auto">
            <a:xfrm>
              <a:off x="204" y="2659"/>
              <a:ext cx="569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6" name="Line 65"/>
            <p:cNvSpPr>
              <a:spLocks noChangeShapeType="1"/>
            </p:cNvSpPr>
            <p:nvPr/>
          </p:nvSpPr>
          <p:spPr bwMode="auto">
            <a:xfrm>
              <a:off x="0" y="686"/>
              <a:ext cx="0" cy="197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7" name="Line 66"/>
            <p:cNvSpPr>
              <a:spLocks noChangeShapeType="1"/>
            </p:cNvSpPr>
            <p:nvPr/>
          </p:nvSpPr>
          <p:spPr bwMode="auto">
            <a:xfrm>
              <a:off x="5896" y="68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8" name="Line 67"/>
            <p:cNvSpPr>
              <a:spLocks noChangeShapeType="1"/>
            </p:cNvSpPr>
            <p:nvPr/>
          </p:nvSpPr>
          <p:spPr bwMode="auto">
            <a:xfrm>
              <a:off x="204" y="1490"/>
              <a:ext cx="56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9" name="Line 68"/>
            <p:cNvSpPr>
              <a:spLocks noChangeShapeType="1"/>
            </p:cNvSpPr>
            <p:nvPr/>
          </p:nvSpPr>
          <p:spPr bwMode="auto">
            <a:xfrm>
              <a:off x="1994" y="686"/>
              <a:ext cx="0" cy="19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0" name="Line 69"/>
            <p:cNvSpPr>
              <a:spLocks noChangeShapeType="1"/>
            </p:cNvSpPr>
            <p:nvPr/>
          </p:nvSpPr>
          <p:spPr bwMode="auto">
            <a:xfrm>
              <a:off x="2498" y="973"/>
              <a:ext cx="0" cy="161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1" name="Line 70"/>
            <p:cNvSpPr>
              <a:spLocks noChangeShapeType="1"/>
            </p:cNvSpPr>
            <p:nvPr/>
          </p:nvSpPr>
          <p:spPr bwMode="auto">
            <a:xfrm>
              <a:off x="1994" y="973"/>
              <a:ext cx="14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2" name="Line 71"/>
            <p:cNvSpPr>
              <a:spLocks noChangeShapeType="1"/>
            </p:cNvSpPr>
            <p:nvPr/>
          </p:nvSpPr>
          <p:spPr bwMode="auto">
            <a:xfrm>
              <a:off x="3464" y="686"/>
              <a:ext cx="0" cy="197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3" name="Line 72"/>
            <p:cNvSpPr>
              <a:spLocks noChangeShapeType="1"/>
            </p:cNvSpPr>
            <p:nvPr/>
          </p:nvSpPr>
          <p:spPr bwMode="auto">
            <a:xfrm>
              <a:off x="4626" y="709"/>
              <a:ext cx="0" cy="197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4" name="Line 73"/>
            <p:cNvSpPr>
              <a:spLocks noChangeShapeType="1"/>
            </p:cNvSpPr>
            <p:nvPr/>
          </p:nvSpPr>
          <p:spPr bwMode="auto">
            <a:xfrm>
              <a:off x="5896" y="981"/>
              <a:ext cx="0" cy="1091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5" name="Line 74"/>
            <p:cNvSpPr>
              <a:spLocks noChangeShapeType="1"/>
            </p:cNvSpPr>
            <p:nvPr/>
          </p:nvSpPr>
          <p:spPr bwMode="auto">
            <a:xfrm>
              <a:off x="4534" y="973"/>
              <a:ext cx="136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6" name="Line 75"/>
            <p:cNvSpPr>
              <a:spLocks noChangeShapeType="1"/>
            </p:cNvSpPr>
            <p:nvPr/>
          </p:nvSpPr>
          <p:spPr bwMode="auto">
            <a:xfrm>
              <a:off x="2983" y="973"/>
              <a:ext cx="0" cy="5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7" name="Line 76"/>
            <p:cNvSpPr>
              <a:spLocks noChangeShapeType="1"/>
            </p:cNvSpPr>
            <p:nvPr/>
          </p:nvSpPr>
          <p:spPr bwMode="auto">
            <a:xfrm>
              <a:off x="204" y="2064"/>
              <a:ext cx="56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8" name="Line 77"/>
            <p:cNvSpPr>
              <a:spLocks noChangeShapeType="1"/>
            </p:cNvSpPr>
            <p:nvPr/>
          </p:nvSpPr>
          <p:spPr bwMode="auto">
            <a:xfrm>
              <a:off x="1994" y="1490"/>
              <a:ext cx="0" cy="2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9" name="Line 78"/>
            <p:cNvSpPr>
              <a:spLocks noChangeShapeType="1"/>
            </p:cNvSpPr>
            <p:nvPr/>
          </p:nvSpPr>
          <p:spPr bwMode="auto">
            <a:xfrm>
              <a:off x="2498" y="1777"/>
              <a:ext cx="0" cy="2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0" name="Line 79"/>
            <p:cNvSpPr>
              <a:spLocks noChangeShapeType="1"/>
            </p:cNvSpPr>
            <p:nvPr/>
          </p:nvSpPr>
          <p:spPr bwMode="auto">
            <a:xfrm>
              <a:off x="5896" y="2064"/>
              <a:ext cx="0" cy="5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1" name="Line 80"/>
            <p:cNvSpPr>
              <a:spLocks noChangeShapeType="1"/>
            </p:cNvSpPr>
            <p:nvPr/>
          </p:nvSpPr>
          <p:spPr bwMode="auto">
            <a:xfrm>
              <a:off x="1994" y="2064"/>
              <a:ext cx="0" cy="2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2" name="Line 81"/>
            <p:cNvSpPr>
              <a:spLocks noChangeShapeType="1"/>
            </p:cNvSpPr>
            <p:nvPr/>
          </p:nvSpPr>
          <p:spPr bwMode="auto">
            <a:xfrm>
              <a:off x="2498" y="2351"/>
              <a:ext cx="0" cy="30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722" name="Object 82"/>
            <p:cNvGraphicFramePr>
              <a:graphicFrameLocks noChangeAspect="1"/>
            </p:cNvGraphicFramePr>
            <p:nvPr/>
          </p:nvGraphicFramePr>
          <p:xfrm>
            <a:off x="2064" y="1071"/>
            <a:ext cx="317" cy="317"/>
          </p:xfrm>
          <a:graphic>
            <a:graphicData uri="http://schemas.openxmlformats.org/presentationml/2006/ole">
              <p:oleObj spid="_x0000_s887810" name="公式" r:id="rId5" imgW="253780" imgH="215713" progId="Equation.3">
                <p:embed/>
              </p:oleObj>
            </a:graphicData>
          </a:graphic>
        </p:graphicFrame>
        <p:sp>
          <p:nvSpPr>
            <p:cNvPr id="30773" name="Rectangle 83"/>
            <p:cNvSpPr>
              <a:spLocks noChangeArrowheads="1"/>
            </p:cNvSpPr>
            <p:nvPr/>
          </p:nvSpPr>
          <p:spPr bwMode="auto">
            <a:xfrm>
              <a:off x="0" y="2100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723" name="Object 84"/>
            <p:cNvGraphicFramePr>
              <a:graphicFrameLocks noChangeAspect="1"/>
            </p:cNvGraphicFramePr>
            <p:nvPr/>
          </p:nvGraphicFramePr>
          <p:xfrm>
            <a:off x="3810" y="1185"/>
            <a:ext cx="385" cy="308"/>
          </p:xfrm>
          <a:graphic>
            <a:graphicData uri="http://schemas.openxmlformats.org/presentationml/2006/ole">
              <p:oleObj spid="_x0000_s887811" name="公式" r:id="rId6" imgW="304668" imgH="241195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090330506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1928794" y="142852"/>
            <a:ext cx="3381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 移位寄存器</a:t>
            </a:r>
          </a:p>
        </p:txBody>
      </p:sp>
      <p:sp>
        <p:nvSpPr>
          <p:cNvPr id="369688" name="Rectangle 24"/>
          <p:cNvSpPr>
            <a:spLocks noChangeArrowheads="1"/>
          </p:cNvSpPr>
          <p:nvPr/>
        </p:nvSpPr>
        <p:spPr bwMode="auto">
          <a:xfrm>
            <a:off x="357158" y="1928802"/>
            <a:ext cx="8277225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45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移位寄存器是既能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寄存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数码，又能在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时钟脉冲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的作用下使数码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向高位或向低位移动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的逻辑功能部件。</a:t>
            </a:r>
            <a:endParaRPr kumimoji="0" lang="en-GB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69689" name="Text Box 25"/>
          <p:cNvSpPr txBox="1">
            <a:spLocks noChangeArrowheads="1"/>
          </p:cNvSpPr>
          <p:nvPr/>
        </p:nvSpPr>
        <p:spPr bwMode="auto">
          <a:xfrm>
            <a:off x="503238" y="4957763"/>
            <a:ext cx="2165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按移动方式分</a:t>
            </a:r>
          </a:p>
        </p:txBody>
      </p:sp>
      <p:sp>
        <p:nvSpPr>
          <p:cNvPr id="369690" name="Text Box 26"/>
          <p:cNvSpPr txBox="1">
            <a:spLocks noChangeArrowheads="1"/>
          </p:cNvSpPr>
          <p:nvPr/>
        </p:nvSpPr>
        <p:spPr bwMode="auto">
          <a:xfrm>
            <a:off x="2908300" y="4333380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单向移位寄存器</a:t>
            </a:r>
          </a:p>
        </p:txBody>
      </p:sp>
      <p:sp>
        <p:nvSpPr>
          <p:cNvPr id="369693" name="Text Box 29"/>
          <p:cNvSpPr txBox="1">
            <a:spLocks noChangeArrowheads="1"/>
          </p:cNvSpPr>
          <p:nvPr/>
        </p:nvSpPr>
        <p:spPr bwMode="auto">
          <a:xfrm>
            <a:off x="2795588" y="5568950"/>
            <a:ext cx="3398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双向移位寄存器</a:t>
            </a:r>
          </a:p>
        </p:txBody>
      </p:sp>
      <p:sp>
        <p:nvSpPr>
          <p:cNvPr id="369694" name="Text Box 30"/>
          <p:cNvSpPr txBox="1">
            <a:spLocks noChangeArrowheads="1"/>
          </p:cNvSpPr>
          <p:nvPr/>
        </p:nvSpPr>
        <p:spPr bwMode="auto">
          <a:xfrm>
            <a:off x="5767413" y="3900799"/>
            <a:ext cx="2376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左移位寄存器</a:t>
            </a:r>
          </a:p>
        </p:txBody>
      </p:sp>
      <p:sp>
        <p:nvSpPr>
          <p:cNvPr id="369695" name="Rectangle 31"/>
          <p:cNvSpPr>
            <a:spLocks noChangeArrowheads="1"/>
          </p:cNvSpPr>
          <p:nvPr/>
        </p:nvSpPr>
        <p:spPr bwMode="auto">
          <a:xfrm>
            <a:off x="468313" y="3489325"/>
            <a:ext cx="4572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移位寄存器的逻辑功能分类</a:t>
            </a:r>
          </a:p>
        </p:txBody>
      </p:sp>
      <p:sp>
        <p:nvSpPr>
          <p:cNvPr id="369696" name="Rectangle 32"/>
          <p:cNvSpPr>
            <a:spLocks noChangeArrowheads="1"/>
          </p:cNvSpPr>
          <p:nvPr/>
        </p:nvSpPr>
        <p:spPr bwMode="auto">
          <a:xfrm>
            <a:off x="428596" y="1214422"/>
            <a:ext cx="388937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移位寄存器的逻辑功能</a:t>
            </a: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5767413" y="4896161"/>
            <a:ext cx="2376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右移位寄存器</a:t>
            </a:r>
          </a:p>
        </p:txBody>
      </p:sp>
      <p:sp>
        <p:nvSpPr>
          <p:cNvPr id="13" name="左大括号 12"/>
          <p:cNvSpPr/>
          <p:nvPr/>
        </p:nvSpPr>
        <p:spPr bwMode="auto">
          <a:xfrm>
            <a:off x="5429256" y="4071942"/>
            <a:ext cx="285752" cy="1214446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4" name="左大括号 13"/>
          <p:cNvSpPr/>
          <p:nvPr/>
        </p:nvSpPr>
        <p:spPr bwMode="auto">
          <a:xfrm>
            <a:off x="2500298" y="4429132"/>
            <a:ext cx="285752" cy="1500198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8643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9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7" grpId="0"/>
      <p:bldP spid="369688" grpId="0" build="p" autoUpdateAnimBg="0"/>
      <p:bldP spid="369689" grpId="0" autoUpdateAnimBg="0"/>
      <p:bldP spid="369690" grpId="0" autoUpdateAnimBg="0"/>
      <p:bldP spid="369693" grpId="0" autoUpdateAnimBg="0"/>
      <p:bldP spid="369694" grpId="0" autoUpdateAnimBg="0"/>
      <p:bldP spid="369695" grpId="0" autoUpdateAnimBg="0"/>
      <p:bldP spid="369696" grpId="0" autoUpdateAnimBg="0"/>
      <p:bldP spid="369697" grpId="0" autoUpdateAnimBg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725" name="Object 37"/>
          <p:cNvGraphicFramePr>
            <a:graphicFrameLocks noChangeAspect="1"/>
          </p:cNvGraphicFramePr>
          <p:nvPr/>
        </p:nvGraphicFramePr>
        <p:xfrm>
          <a:off x="323850" y="3178175"/>
          <a:ext cx="8820150" cy="2244725"/>
        </p:xfrm>
        <a:graphic>
          <a:graphicData uri="http://schemas.openxmlformats.org/presentationml/2006/ole">
            <p:oleObj spid="_x0000_s888834" name="图片" r:id="rId5" imgW="3752850" imgH="971550" progId="Word.Picture.8">
              <p:embed/>
            </p:oleObj>
          </a:graphicData>
        </a:graphic>
      </p:graphicFrame>
      <p:sp>
        <p:nvSpPr>
          <p:cNvPr id="370719" name="Rectangle 31"/>
          <p:cNvSpPr>
            <a:spLocks noChangeArrowheads="1"/>
          </p:cNvSpPr>
          <p:nvPr/>
        </p:nvSpPr>
        <p:spPr bwMode="auto">
          <a:xfrm>
            <a:off x="571472" y="0"/>
            <a:ext cx="5357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(1)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基本移位寄存器</a:t>
            </a:r>
          </a:p>
        </p:txBody>
      </p:sp>
      <p:sp>
        <p:nvSpPr>
          <p:cNvPr id="370720" name="Text Box 32"/>
          <p:cNvSpPr txBox="1">
            <a:spLocks noChangeArrowheads="1"/>
          </p:cNvSpPr>
          <p:nvPr/>
        </p:nvSpPr>
        <p:spPr bwMode="auto">
          <a:xfrm>
            <a:off x="714348" y="1071546"/>
            <a:ext cx="3057525" cy="584775"/>
          </a:xfrm>
          <a:prstGeom prst="rect">
            <a:avLst/>
          </a:prstGeom>
          <a:solidFill>
            <a:srgbClr val="DDDDDD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）电路</a:t>
            </a:r>
          </a:p>
        </p:txBody>
      </p:sp>
      <p:sp>
        <p:nvSpPr>
          <p:cNvPr id="370721" name="AutoShape 33"/>
          <p:cNvSpPr>
            <a:spLocks noChangeArrowheads="1"/>
          </p:cNvSpPr>
          <p:nvPr/>
        </p:nvSpPr>
        <p:spPr bwMode="auto">
          <a:xfrm>
            <a:off x="539750" y="2349500"/>
            <a:ext cx="3167063" cy="637261"/>
          </a:xfrm>
          <a:prstGeom prst="wedgeEllipseCallout">
            <a:avLst>
              <a:gd name="adj1" fmla="val -27343"/>
              <a:gd name="adj2" fmla="val 207042"/>
            </a:avLst>
          </a:prstGeom>
          <a:solidFill>
            <a:schemeClr val="bg2">
              <a:alpha val="29019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串行数据输入端</a:t>
            </a:r>
          </a:p>
        </p:txBody>
      </p:sp>
      <p:sp>
        <p:nvSpPr>
          <p:cNvPr id="370722" name="AutoShape 34"/>
          <p:cNvSpPr>
            <a:spLocks noChangeArrowheads="1"/>
          </p:cNvSpPr>
          <p:nvPr/>
        </p:nvSpPr>
        <p:spPr bwMode="auto">
          <a:xfrm>
            <a:off x="5472113" y="5408613"/>
            <a:ext cx="3238500" cy="637261"/>
          </a:xfrm>
          <a:prstGeom prst="wedgeEllipseCallout">
            <a:avLst>
              <a:gd name="adj1" fmla="val 32060"/>
              <a:gd name="adj2" fmla="val -244273"/>
            </a:avLst>
          </a:prstGeom>
          <a:solidFill>
            <a:schemeClr val="bg2">
              <a:alpha val="29019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串行数据输出端</a:t>
            </a:r>
          </a:p>
        </p:txBody>
      </p:sp>
      <p:sp>
        <p:nvSpPr>
          <p:cNvPr id="370723" name="AutoShape 35"/>
          <p:cNvSpPr>
            <a:spLocks noChangeArrowheads="1"/>
          </p:cNvSpPr>
          <p:nvPr/>
        </p:nvSpPr>
        <p:spPr bwMode="auto">
          <a:xfrm>
            <a:off x="4787900" y="2024063"/>
            <a:ext cx="3468688" cy="637261"/>
          </a:xfrm>
          <a:prstGeom prst="wedgeEllipseCallout">
            <a:avLst>
              <a:gd name="adj1" fmla="val -44875"/>
              <a:gd name="adj2" fmla="val 127806"/>
            </a:avLst>
          </a:prstGeom>
          <a:solidFill>
            <a:schemeClr val="bg2">
              <a:alpha val="29019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并行数据输出端</a:t>
            </a:r>
          </a:p>
        </p:txBody>
      </p:sp>
      <p:sp>
        <p:nvSpPr>
          <p:cNvPr id="1032" name="Rectangle 36"/>
          <p:cNvSpPr>
            <a:spLocks noChangeArrowheads="1"/>
          </p:cNvSpPr>
          <p:nvPr/>
        </p:nvSpPr>
        <p:spPr bwMode="auto">
          <a:xfrm>
            <a:off x="0" y="3989388"/>
            <a:ext cx="9144000" cy="0"/>
          </a:xfrm>
          <a:prstGeom prst="rect">
            <a:avLst/>
          </a:prstGeom>
          <a:solidFill>
            <a:schemeClr val="bg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184204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9" grpId="0"/>
      <p:bldP spid="370720" grpId="0" animBg="1" autoUpdateAnimBg="0"/>
      <p:bldP spid="370721" grpId="0" animBg="1" autoUpdateAnimBg="0"/>
      <p:bldP spid="370722" grpId="0" animBg="1" autoUpdateAnimBg="0"/>
      <p:bldP spid="370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5830861" y="1392221"/>
            <a:ext cx="1428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endParaRPr kumimoji="0" lang="en-GB" altLang="zh-CN" sz="2800" b="1" i="0" u="none" strike="noStrike" kern="1200" cap="none" spc="0" normalizeH="0" baseline="-2500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altLang="zh-CN" sz="2800" b="1" i="0" u="none" strike="noStrike" kern="1200" cap="none" spc="0" normalizeH="0" baseline="-2500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21" name="Rectangle 9"/>
          <p:cNvSpPr>
            <a:spLocks noChangeArrowheads="1"/>
          </p:cNvSpPr>
          <p:nvPr/>
        </p:nvSpPr>
        <p:spPr bwMode="auto">
          <a:xfrm>
            <a:off x="2763811" y="1392221"/>
            <a:ext cx="1374775" cy="5095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endParaRPr kumimoji="0" lang="en-GB" altLang="zh-CN" sz="2800" b="1" i="0" u="none" strike="noStrike" kern="1200" cap="none" spc="0" normalizeH="0" baseline="-2500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1458886" y="1409683"/>
            <a:ext cx="1416050" cy="5635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SI</a:t>
            </a:r>
            <a:endParaRPr kumimoji="0" lang="en-GB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1404911" y="2447908"/>
            <a:ext cx="18510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SI</a:t>
            </a:r>
            <a:endParaRPr kumimoji="0" lang="en-GB" altLang="zh-CN" sz="2800" b="1" i="0" u="none" strike="noStrike" kern="1200" cap="none" spc="0" normalizeH="0" baseline="-2500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24" name="Rectangle 12"/>
          <p:cNvSpPr>
            <a:spLocks noChangeArrowheads="1"/>
          </p:cNvSpPr>
          <p:nvPr/>
        </p:nvSpPr>
        <p:spPr bwMode="auto">
          <a:xfrm>
            <a:off x="4852961" y="2439971"/>
            <a:ext cx="2874963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endParaRPr kumimoji="0" lang="en-GB" altLang="zh-CN" sz="2800" b="1" i="0" u="none" strike="noStrike" kern="1200" cap="none" spc="0" normalizeH="0" baseline="3000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1400149" y="2990833"/>
            <a:ext cx="297973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en-GB" altLang="zh-CN" sz="2800" b="1" i="0" u="none" strike="noStrike" kern="1200" cap="none" spc="0" normalizeH="0" baseline="-2500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910111" y="3052746"/>
            <a:ext cx="321468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n+1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endParaRPr kumimoji="0" lang="en-GB" altLang="zh-CN" sz="2800" b="1" i="0" u="none" strike="noStrike" kern="1200" cap="none" spc="0" normalizeH="0" baseline="-2500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815949" y="1000108"/>
            <a:ext cx="3521075" cy="5095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写出激励方程：</a:t>
            </a:r>
            <a:endParaRPr kumimoji="0" lang="zh-CN" altLang="en-GB" sz="2800" b="1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785786" y="1901808"/>
            <a:ext cx="28019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写出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状态方程：</a:t>
            </a:r>
            <a:endParaRPr kumimoji="0" lang="zh-CN" altLang="en-GB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80" name="Text Box 19"/>
          <p:cNvSpPr txBox="1">
            <a:spLocks noChangeArrowheads="1"/>
          </p:cNvSpPr>
          <p:nvPr/>
        </p:nvSpPr>
        <p:spPr bwMode="auto">
          <a:xfrm>
            <a:off x="642910" y="214290"/>
            <a:ext cx="5829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(b).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工作原理</a:t>
            </a:r>
          </a:p>
        </p:txBody>
      </p:sp>
      <p:graphicFrame>
        <p:nvGraphicFramePr>
          <p:cNvPr id="32770" name="Object 20"/>
          <p:cNvGraphicFramePr>
            <a:graphicFrameLocks noChangeAspect="1"/>
          </p:cNvGraphicFramePr>
          <p:nvPr/>
        </p:nvGraphicFramePr>
        <p:xfrm>
          <a:off x="1403381" y="3989388"/>
          <a:ext cx="7669213" cy="2262187"/>
        </p:xfrm>
        <a:graphic>
          <a:graphicData uri="http://schemas.openxmlformats.org/presentationml/2006/ole">
            <p:oleObj spid="_x0000_s889858" name="图片" r:id="rId4" imgW="3550920" imgH="868680" progId="Word.Picture.8">
              <p:embed/>
            </p:oleObj>
          </a:graphicData>
        </a:graphic>
      </p:graphicFrame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4283049" y="1428733"/>
            <a:ext cx="14287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en-GB" altLang="zh-CN" sz="2800" b="1" i="0" u="none" strike="noStrike" kern="1200" cap="none" spc="0" normalizeH="0" baseline="-2500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altLang="zh-CN" sz="2800" b="1" i="0" u="none" strike="noStrike" kern="1200" cap="none" spc="0" normalizeH="0" baseline="-2500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214282" y="4357694"/>
            <a:ext cx="16430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y</a:t>
            </a:r>
            <a:r>
              <a:rPr kumimoji="1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y</a:t>
            </a:r>
            <a:r>
              <a:rPr kumimoji="1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2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82490522"/>
      </p:ext>
    </p:extLst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0" grpId="0" autoUpdateAnimBg="0"/>
      <p:bldP spid="371721" grpId="0" animBg="1" autoUpdateAnimBg="0"/>
      <p:bldP spid="371722" grpId="0" animBg="1" autoUpdateAnimBg="0"/>
      <p:bldP spid="371723" grpId="0" autoUpdateAnimBg="0"/>
      <p:bldP spid="371724" grpId="0" autoUpdateAnimBg="0"/>
      <p:bldP spid="371725" grpId="0" autoUpdateAnimBg="0"/>
      <p:bldP spid="371726" grpId="0" autoUpdateAnimBg="0"/>
      <p:bldP spid="371729" grpId="0" animBg="1" autoUpdateAnimBg="0"/>
      <p:bldP spid="371730" grpId="0" autoUpdateAnimBg="0"/>
      <p:bldP spid="371733" grpId="0" autoUpdateAnimBg="0"/>
      <p:bldP spid="3717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 bwMode="auto">
          <a:xfrm>
            <a:off x="5857884" y="0"/>
            <a:ext cx="3071834" cy="4357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4211638" y="260350"/>
            <a:ext cx="4217987" cy="3986213"/>
            <a:chOff x="2245" y="275"/>
            <a:chExt cx="2657" cy="2511"/>
          </a:xfrm>
        </p:grpSpPr>
        <p:sp>
          <p:nvSpPr>
            <p:cNvPr id="33802" name="Text Box 24"/>
            <p:cNvSpPr txBox="1">
              <a:spLocks noChangeArrowheads="1"/>
            </p:cNvSpPr>
            <p:nvPr/>
          </p:nvSpPr>
          <p:spPr bwMode="auto">
            <a:xfrm>
              <a:off x="3380" y="2451"/>
              <a:ext cx="1448" cy="33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1      0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1     1</a:t>
              </a:r>
            </a:p>
          </p:txBody>
        </p:sp>
        <p:sp>
          <p:nvSpPr>
            <p:cNvPr id="33803" name="Text Box 25"/>
            <p:cNvSpPr txBox="1">
              <a:spLocks noChangeArrowheads="1"/>
            </p:cNvSpPr>
            <p:nvPr/>
          </p:nvSpPr>
          <p:spPr bwMode="auto">
            <a:xfrm>
              <a:off x="3327" y="2001"/>
              <a:ext cx="1448" cy="330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0      1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1     0</a:t>
              </a:r>
            </a:p>
          </p:txBody>
        </p:sp>
        <p:sp>
          <p:nvSpPr>
            <p:cNvPr id="33804" name="Text Box 26"/>
            <p:cNvSpPr txBox="1">
              <a:spLocks noChangeArrowheads="1"/>
            </p:cNvSpPr>
            <p:nvPr/>
          </p:nvSpPr>
          <p:spPr bwMode="auto">
            <a:xfrm>
              <a:off x="3454" y="1531"/>
              <a:ext cx="1448" cy="288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1      1</a:t>
              </a: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0     0</a:t>
              </a:r>
            </a:p>
          </p:txBody>
        </p:sp>
        <p:sp>
          <p:nvSpPr>
            <p:cNvPr id="33805" name="Text Box 27"/>
            <p:cNvSpPr txBox="1">
              <a:spLocks noChangeArrowheads="1"/>
            </p:cNvSpPr>
            <p:nvPr/>
          </p:nvSpPr>
          <p:spPr bwMode="auto">
            <a:xfrm>
              <a:off x="3867" y="1011"/>
              <a:ext cx="1007" cy="291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0     0</a:t>
              </a:r>
            </a:p>
          </p:txBody>
        </p:sp>
        <p:sp>
          <p:nvSpPr>
            <p:cNvPr id="33806" name="Text Box 28"/>
            <p:cNvSpPr txBox="1">
              <a:spLocks noChangeArrowheads="1"/>
            </p:cNvSpPr>
            <p:nvPr/>
          </p:nvSpPr>
          <p:spPr bwMode="auto">
            <a:xfrm>
              <a:off x="3380" y="499"/>
              <a:ext cx="1448" cy="288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0      0</a:t>
              </a: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0     0</a:t>
              </a:r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3380" y="523"/>
              <a:ext cx="1368" cy="264"/>
              <a:chOff x="504" y="2088"/>
              <a:chExt cx="1368" cy="264"/>
            </a:xfrm>
          </p:grpSpPr>
          <p:sp>
            <p:nvSpPr>
              <p:cNvPr id="33860" name="Rectangle 30"/>
              <p:cNvSpPr>
                <a:spLocks noChangeArrowheads="1"/>
              </p:cNvSpPr>
              <p:nvPr/>
            </p:nvSpPr>
            <p:spPr bwMode="auto">
              <a:xfrm>
                <a:off x="504" y="2088"/>
                <a:ext cx="1368" cy="264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1" name="Line 31"/>
              <p:cNvSpPr>
                <a:spLocks noChangeShapeType="1"/>
              </p:cNvSpPr>
              <p:nvPr/>
            </p:nvSpPr>
            <p:spPr bwMode="auto">
              <a:xfrm>
                <a:off x="1184" y="2088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2" name="Line 32"/>
              <p:cNvSpPr>
                <a:spLocks noChangeShapeType="1"/>
              </p:cNvSpPr>
              <p:nvPr/>
            </p:nvSpPr>
            <p:spPr bwMode="auto">
              <a:xfrm>
                <a:off x="152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3" name="Line 33"/>
              <p:cNvSpPr>
                <a:spLocks noChangeShapeType="1"/>
              </p:cNvSpPr>
              <p:nvPr/>
            </p:nvSpPr>
            <p:spPr bwMode="auto">
              <a:xfrm>
                <a:off x="84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3380" y="1027"/>
              <a:ext cx="1368" cy="264"/>
              <a:chOff x="504" y="2088"/>
              <a:chExt cx="1368" cy="264"/>
            </a:xfrm>
          </p:grpSpPr>
          <p:sp>
            <p:nvSpPr>
              <p:cNvPr id="33856" name="Rectangle 35"/>
              <p:cNvSpPr>
                <a:spLocks noChangeArrowheads="1"/>
              </p:cNvSpPr>
              <p:nvPr/>
            </p:nvSpPr>
            <p:spPr bwMode="auto">
              <a:xfrm>
                <a:off x="504" y="2088"/>
                <a:ext cx="1368" cy="264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7" name="Line 36"/>
              <p:cNvSpPr>
                <a:spLocks noChangeShapeType="1"/>
              </p:cNvSpPr>
              <p:nvPr/>
            </p:nvSpPr>
            <p:spPr bwMode="auto">
              <a:xfrm>
                <a:off x="1184" y="2088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8" name="Line 37"/>
              <p:cNvSpPr>
                <a:spLocks noChangeShapeType="1"/>
              </p:cNvSpPr>
              <p:nvPr/>
            </p:nvSpPr>
            <p:spPr bwMode="auto">
              <a:xfrm>
                <a:off x="152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9" name="Line 38"/>
              <p:cNvSpPr>
                <a:spLocks noChangeShapeType="1"/>
              </p:cNvSpPr>
              <p:nvPr/>
            </p:nvSpPr>
            <p:spPr bwMode="auto">
              <a:xfrm>
                <a:off x="84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3380" y="1547"/>
              <a:ext cx="1368" cy="264"/>
              <a:chOff x="504" y="2088"/>
              <a:chExt cx="1368" cy="264"/>
            </a:xfrm>
          </p:grpSpPr>
          <p:sp>
            <p:nvSpPr>
              <p:cNvPr id="33852" name="Rectangle 40"/>
              <p:cNvSpPr>
                <a:spLocks noChangeArrowheads="1"/>
              </p:cNvSpPr>
              <p:nvPr/>
            </p:nvSpPr>
            <p:spPr bwMode="auto">
              <a:xfrm>
                <a:off x="504" y="2088"/>
                <a:ext cx="1368" cy="264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3" name="Line 41"/>
              <p:cNvSpPr>
                <a:spLocks noChangeShapeType="1"/>
              </p:cNvSpPr>
              <p:nvPr/>
            </p:nvSpPr>
            <p:spPr bwMode="auto">
              <a:xfrm>
                <a:off x="1184" y="2088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4" name="Line 42"/>
              <p:cNvSpPr>
                <a:spLocks noChangeShapeType="1"/>
              </p:cNvSpPr>
              <p:nvPr/>
            </p:nvSpPr>
            <p:spPr bwMode="auto">
              <a:xfrm>
                <a:off x="152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5" name="Line 43"/>
              <p:cNvSpPr>
                <a:spLocks noChangeShapeType="1"/>
              </p:cNvSpPr>
              <p:nvPr/>
            </p:nvSpPr>
            <p:spPr bwMode="auto">
              <a:xfrm>
                <a:off x="84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3404" y="2035"/>
              <a:ext cx="1368" cy="264"/>
              <a:chOff x="504" y="2088"/>
              <a:chExt cx="1368" cy="264"/>
            </a:xfrm>
          </p:grpSpPr>
          <p:sp>
            <p:nvSpPr>
              <p:cNvPr id="33848" name="Rectangle 45"/>
              <p:cNvSpPr>
                <a:spLocks noChangeArrowheads="1"/>
              </p:cNvSpPr>
              <p:nvPr/>
            </p:nvSpPr>
            <p:spPr bwMode="auto">
              <a:xfrm>
                <a:off x="504" y="2088"/>
                <a:ext cx="1368" cy="264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9" name="Line 46"/>
              <p:cNvSpPr>
                <a:spLocks noChangeShapeType="1"/>
              </p:cNvSpPr>
              <p:nvPr/>
            </p:nvSpPr>
            <p:spPr bwMode="auto">
              <a:xfrm>
                <a:off x="1184" y="2088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0" name="Line 47"/>
              <p:cNvSpPr>
                <a:spLocks noChangeShapeType="1"/>
              </p:cNvSpPr>
              <p:nvPr/>
            </p:nvSpPr>
            <p:spPr bwMode="auto">
              <a:xfrm>
                <a:off x="152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1" name="Line 48"/>
              <p:cNvSpPr>
                <a:spLocks noChangeShapeType="1"/>
              </p:cNvSpPr>
              <p:nvPr/>
            </p:nvSpPr>
            <p:spPr bwMode="auto">
              <a:xfrm>
                <a:off x="84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811" name="Text Box 49"/>
            <p:cNvSpPr txBox="1">
              <a:spLocks noChangeArrowheads="1"/>
            </p:cNvSpPr>
            <p:nvPr/>
          </p:nvSpPr>
          <p:spPr bwMode="auto">
            <a:xfrm>
              <a:off x="3364" y="275"/>
              <a:ext cx="1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FF</a:t>
              </a:r>
              <a:r>
                <a:rPr kumimoji="1" lang="en-US" altLang="zh-CN" sz="20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FF</a:t>
              </a:r>
              <a:r>
                <a:rPr kumimoji="1" lang="en-US" altLang="zh-CN" sz="20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FF</a:t>
              </a:r>
              <a:r>
                <a:rPr kumimoji="1" lang="en-US" altLang="zh-CN" sz="20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FF</a:t>
              </a:r>
              <a:r>
                <a:rPr kumimoji="1" lang="en-US" altLang="zh-CN" sz="20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</a:p>
          </p:txBody>
        </p: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3396" y="2515"/>
              <a:ext cx="1368" cy="264"/>
              <a:chOff x="504" y="2088"/>
              <a:chExt cx="1368" cy="264"/>
            </a:xfrm>
          </p:grpSpPr>
          <p:sp>
            <p:nvSpPr>
              <p:cNvPr id="33844" name="Rectangle 51"/>
              <p:cNvSpPr>
                <a:spLocks noChangeArrowheads="1"/>
              </p:cNvSpPr>
              <p:nvPr/>
            </p:nvSpPr>
            <p:spPr bwMode="auto">
              <a:xfrm>
                <a:off x="504" y="2088"/>
                <a:ext cx="1368" cy="264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5" name="Line 52"/>
              <p:cNvSpPr>
                <a:spLocks noChangeShapeType="1"/>
              </p:cNvSpPr>
              <p:nvPr/>
            </p:nvSpPr>
            <p:spPr bwMode="auto">
              <a:xfrm>
                <a:off x="1184" y="2088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6" name="Line 53"/>
              <p:cNvSpPr>
                <a:spLocks noChangeShapeType="1"/>
              </p:cNvSpPr>
              <p:nvPr/>
            </p:nvSpPr>
            <p:spPr bwMode="auto">
              <a:xfrm>
                <a:off x="152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7" name="Line 54"/>
              <p:cNvSpPr>
                <a:spLocks noChangeShapeType="1"/>
              </p:cNvSpPr>
              <p:nvPr/>
            </p:nvSpPr>
            <p:spPr bwMode="auto">
              <a:xfrm>
                <a:off x="840" y="2096"/>
                <a:ext cx="0" cy="256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813" name="Text Box 55"/>
            <p:cNvSpPr txBox="1">
              <a:spLocks noChangeArrowheads="1"/>
            </p:cNvSpPr>
            <p:nvPr/>
          </p:nvSpPr>
          <p:spPr bwMode="auto">
            <a:xfrm>
              <a:off x="2245" y="1026"/>
              <a:ext cx="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1CP </a:t>
              </a:r>
              <a:r>
                <a:rPr kumimoji="1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后</a:t>
              </a:r>
            </a:p>
          </p:txBody>
        </p:sp>
        <p:sp>
          <p:nvSpPr>
            <p:cNvPr id="33814" name="Text Box 56"/>
            <p:cNvSpPr txBox="1">
              <a:spLocks noChangeArrowheads="1"/>
            </p:cNvSpPr>
            <p:nvPr/>
          </p:nvSpPr>
          <p:spPr bwMode="auto">
            <a:xfrm>
              <a:off x="2245" y="1530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2CP </a:t>
              </a:r>
              <a:r>
                <a:rPr kumimoji="1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后</a:t>
              </a:r>
            </a:p>
          </p:txBody>
        </p:sp>
        <p:sp>
          <p:nvSpPr>
            <p:cNvPr id="33815" name="Text Box 57"/>
            <p:cNvSpPr txBox="1">
              <a:spLocks noChangeArrowheads="1"/>
            </p:cNvSpPr>
            <p:nvPr/>
          </p:nvSpPr>
          <p:spPr bwMode="auto">
            <a:xfrm>
              <a:off x="2245" y="1994"/>
              <a:ext cx="7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3CP </a:t>
              </a:r>
              <a:r>
                <a:rPr kumimoji="1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后</a:t>
              </a:r>
            </a:p>
          </p:txBody>
        </p:sp>
        <p:sp>
          <p:nvSpPr>
            <p:cNvPr id="33816" name="Text Box 58"/>
            <p:cNvSpPr txBox="1">
              <a:spLocks noChangeArrowheads="1"/>
            </p:cNvSpPr>
            <p:nvPr/>
          </p:nvSpPr>
          <p:spPr bwMode="auto">
            <a:xfrm>
              <a:off x="2245" y="2498"/>
              <a:ext cx="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4CP </a:t>
              </a:r>
              <a:r>
                <a:rPr kumimoji="1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后</a:t>
              </a:r>
            </a:p>
          </p:txBody>
        </p:sp>
        <p:sp>
          <p:nvSpPr>
            <p:cNvPr id="33817" name="Line 59"/>
            <p:cNvSpPr>
              <a:spLocks noChangeShapeType="1"/>
            </p:cNvSpPr>
            <p:nvPr/>
          </p:nvSpPr>
          <p:spPr bwMode="auto">
            <a:xfrm>
              <a:off x="3588" y="795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8" name="Line 60"/>
            <p:cNvSpPr>
              <a:spLocks noChangeShapeType="1"/>
            </p:cNvSpPr>
            <p:nvPr/>
          </p:nvSpPr>
          <p:spPr bwMode="auto">
            <a:xfrm>
              <a:off x="3956" y="819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9" name="Line 61"/>
            <p:cNvSpPr>
              <a:spLocks noChangeShapeType="1"/>
            </p:cNvSpPr>
            <p:nvPr/>
          </p:nvSpPr>
          <p:spPr bwMode="auto">
            <a:xfrm>
              <a:off x="4300" y="803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0" name="Line 62"/>
            <p:cNvSpPr>
              <a:spLocks noChangeShapeType="1"/>
            </p:cNvSpPr>
            <p:nvPr/>
          </p:nvSpPr>
          <p:spPr bwMode="auto">
            <a:xfrm>
              <a:off x="3532" y="1331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1" name="Line 63"/>
            <p:cNvSpPr>
              <a:spLocks noChangeShapeType="1"/>
            </p:cNvSpPr>
            <p:nvPr/>
          </p:nvSpPr>
          <p:spPr bwMode="auto">
            <a:xfrm>
              <a:off x="3916" y="1331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2" name="Line 64"/>
            <p:cNvSpPr>
              <a:spLocks noChangeShapeType="1"/>
            </p:cNvSpPr>
            <p:nvPr/>
          </p:nvSpPr>
          <p:spPr bwMode="auto">
            <a:xfrm>
              <a:off x="4284" y="1331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3" name="Line 65"/>
            <p:cNvSpPr>
              <a:spLocks noChangeShapeType="1"/>
            </p:cNvSpPr>
            <p:nvPr/>
          </p:nvSpPr>
          <p:spPr bwMode="auto">
            <a:xfrm>
              <a:off x="3548" y="1827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4" name="Line 66"/>
            <p:cNvSpPr>
              <a:spLocks noChangeShapeType="1"/>
            </p:cNvSpPr>
            <p:nvPr/>
          </p:nvSpPr>
          <p:spPr bwMode="auto">
            <a:xfrm>
              <a:off x="3964" y="1835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5" name="Line 67"/>
            <p:cNvSpPr>
              <a:spLocks noChangeShapeType="1"/>
            </p:cNvSpPr>
            <p:nvPr/>
          </p:nvSpPr>
          <p:spPr bwMode="auto">
            <a:xfrm>
              <a:off x="4284" y="1827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6" name="Line 68"/>
            <p:cNvSpPr>
              <a:spLocks noChangeShapeType="1"/>
            </p:cNvSpPr>
            <p:nvPr/>
          </p:nvSpPr>
          <p:spPr bwMode="auto">
            <a:xfrm>
              <a:off x="3596" y="2315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7" name="Line 69"/>
            <p:cNvSpPr>
              <a:spLocks noChangeShapeType="1"/>
            </p:cNvSpPr>
            <p:nvPr/>
          </p:nvSpPr>
          <p:spPr bwMode="auto">
            <a:xfrm>
              <a:off x="3956" y="2307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8" name="Line 70"/>
            <p:cNvSpPr>
              <a:spLocks noChangeShapeType="1"/>
            </p:cNvSpPr>
            <p:nvPr/>
          </p:nvSpPr>
          <p:spPr bwMode="auto">
            <a:xfrm>
              <a:off x="4324" y="2323"/>
              <a:ext cx="320" cy="17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2912" y="986"/>
              <a:ext cx="289" cy="288"/>
              <a:chOff x="559" y="2424"/>
              <a:chExt cx="289" cy="288"/>
            </a:xfrm>
          </p:grpSpPr>
          <p:sp>
            <p:nvSpPr>
              <p:cNvPr id="33842" name="Line 72"/>
              <p:cNvSpPr>
                <a:spLocks noChangeShapeType="1"/>
              </p:cNvSpPr>
              <p:nvPr/>
            </p:nvSpPr>
            <p:spPr bwMode="auto">
              <a:xfrm flipV="1">
                <a:off x="704" y="2584"/>
                <a:ext cx="144" cy="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3" name="Rectangle 73"/>
              <p:cNvSpPr>
                <a:spLocks noChangeArrowheads="1"/>
              </p:cNvSpPr>
              <p:nvPr/>
            </p:nvSpPr>
            <p:spPr bwMode="auto">
              <a:xfrm>
                <a:off x="559" y="24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9" name="Group 74"/>
            <p:cNvGrpSpPr>
              <a:grpSpLocks/>
            </p:cNvGrpSpPr>
            <p:nvPr/>
          </p:nvGrpSpPr>
          <p:grpSpPr bwMode="auto">
            <a:xfrm>
              <a:off x="2938" y="1486"/>
              <a:ext cx="289" cy="288"/>
              <a:chOff x="559" y="2424"/>
              <a:chExt cx="289" cy="288"/>
            </a:xfrm>
          </p:grpSpPr>
          <p:sp>
            <p:nvSpPr>
              <p:cNvPr id="33840" name="Line 75"/>
              <p:cNvSpPr>
                <a:spLocks noChangeShapeType="1"/>
              </p:cNvSpPr>
              <p:nvPr/>
            </p:nvSpPr>
            <p:spPr bwMode="auto">
              <a:xfrm flipV="1">
                <a:off x="704" y="2584"/>
                <a:ext cx="144" cy="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1" name="Rectangle 76"/>
              <p:cNvSpPr>
                <a:spLocks noChangeArrowheads="1"/>
              </p:cNvSpPr>
              <p:nvPr/>
            </p:nvSpPr>
            <p:spPr bwMode="auto">
              <a:xfrm>
                <a:off x="559" y="24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0" name="Group 77"/>
            <p:cNvGrpSpPr>
              <a:grpSpLocks/>
            </p:cNvGrpSpPr>
            <p:nvPr/>
          </p:nvGrpSpPr>
          <p:grpSpPr bwMode="auto">
            <a:xfrm>
              <a:off x="2938" y="1969"/>
              <a:ext cx="289" cy="288"/>
              <a:chOff x="559" y="2424"/>
              <a:chExt cx="289" cy="288"/>
            </a:xfrm>
          </p:grpSpPr>
          <p:sp>
            <p:nvSpPr>
              <p:cNvPr id="33838" name="Line 78"/>
              <p:cNvSpPr>
                <a:spLocks noChangeShapeType="1"/>
              </p:cNvSpPr>
              <p:nvPr/>
            </p:nvSpPr>
            <p:spPr bwMode="auto">
              <a:xfrm flipV="1">
                <a:off x="704" y="2584"/>
                <a:ext cx="144" cy="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9" name="Rectangle 79"/>
              <p:cNvSpPr>
                <a:spLocks noChangeArrowheads="1"/>
              </p:cNvSpPr>
              <p:nvPr/>
            </p:nvSpPr>
            <p:spPr bwMode="auto">
              <a:xfrm>
                <a:off x="559" y="24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11" name="Group 80"/>
            <p:cNvGrpSpPr>
              <a:grpSpLocks/>
            </p:cNvGrpSpPr>
            <p:nvPr/>
          </p:nvGrpSpPr>
          <p:grpSpPr bwMode="auto">
            <a:xfrm>
              <a:off x="2954" y="2460"/>
              <a:ext cx="289" cy="288"/>
              <a:chOff x="559" y="2424"/>
              <a:chExt cx="289" cy="288"/>
            </a:xfrm>
          </p:grpSpPr>
          <p:sp>
            <p:nvSpPr>
              <p:cNvPr id="33836" name="Line 81"/>
              <p:cNvSpPr>
                <a:spLocks noChangeShapeType="1"/>
              </p:cNvSpPr>
              <p:nvPr/>
            </p:nvSpPr>
            <p:spPr bwMode="auto">
              <a:xfrm flipV="1">
                <a:off x="704" y="2584"/>
                <a:ext cx="144" cy="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7" name="Rectangle 82"/>
              <p:cNvSpPr>
                <a:spLocks noChangeArrowheads="1"/>
              </p:cNvSpPr>
              <p:nvPr/>
            </p:nvSpPr>
            <p:spPr bwMode="auto">
              <a:xfrm>
                <a:off x="559" y="24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2" name="Group 83"/>
            <p:cNvGrpSpPr>
              <a:grpSpLocks/>
            </p:cNvGrpSpPr>
            <p:nvPr/>
          </p:nvGrpSpPr>
          <p:grpSpPr bwMode="auto">
            <a:xfrm>
              <a:off x="3379" y="1011"/>
              <a:ext cx="317" cy="291"/>
              <a:chOff x="2473" y="3150"/>
              <a:chExt cx="367" cy="470"/>
            </a:xfrm>
          </p:grpSpPr>
          <p:sp>
            <p:nvSpPr>
              <p:cNvPr id="33834" name="Rectangle 84"/>
              <p:cNvSpPr>
                <a:spLocks noChangeArrowheads="1"/>
              </p:cNvSpPr>
              <p:nvPr/>
            </p:nvSpPr>
            <p:spPr bwMode="auto">
              <a:xfrm>
                <a:off x="2473" y="3219"/>
                <a:ext cx="357" cy="339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5" name="Rectangle 85"/>
              <p:cNvSpPr>
                <a:spLocks noChangeArrowheads="1"/>
              </p:cNvSpPr>
              <p:nvPr/>
            </p:nvSpPr>
            <p:spPr bwMode="auto">
              <a:xfrm>
                <a:off x="2516" y="3150"/>
                <a:ext cx="324" cy="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1403350" y="1268413"/>
            <a:ext cx="2979738" cy="2592387"/>
            <a:chOff x="780" y="540"/>
            <a:chExt cx="1877" cy="1633"/>
          </a:xfrm>
        </p:grpSpPr>
        <p:sp>
          <p:nvSpPr>
            <p:cNvPr id="33798" name="Rectangle 86"/>
            <p:cNvSpPr>
              <a:spLocks noChangeArrowheads="1"/>
            </p:cNvSpPr>
            <p:nvPr/>
          </p:nvSpPr>
          <p:spPr bwMode="auto">
            <a:xfrm>
              <a:off x="787" y="540"/>
              <a:ext cx="116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469900" marR="0" lvl="0" indent="-469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6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r>
                <a:rPr kumimoji="0" lang="en-US" altLang="zh-CN" sz="26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n+1</a:t>
              </a:r>
              <a:r>
                <a:rPr kumimoji="0" lang="en-US" altLang="zh-CN" sz="2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=D</a:t>
              </a:r>
              <a:r>
                <a:rPr kumimoji="0" lang="en-US" altLang="zh-CN" sz="26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SI</a:t>
              </a:r>
              <a:endParaRPr kumimoji="0" lang="en-GB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3799" name="Rectangle 87"/>
            <p:cNvSpPr>
              <a:spLocks noChangeArrowheads="1"/>
            </p:cNvSpPr>
            <p:nvPr/>
          </p:nvSpPr>
          <p:spPr bwMode="auto">
            <a:xfrm>
              <a:off x="780" y="1012"/>
              <a:ext cx="137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469900" marR="0" lvl="0" indent="-469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6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en-US" altLang="zh-CN" sz="26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n+1</a:t>
              </a:r>
              <a:r>
                <a:rPr kumimoji="0" lang="en-US" altLang="zh-CN" sz="2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= </a:t>
              </a:r>
              <a:r>
                <a:rPr kumimoji="0" lang="en-US" altLang="zh-CN" sz="2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6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r>
                <a:rPr kumimoji="0" lang="en-US" altLang="zh-CN" sz="26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endParaRPr kumimoji="0" lang="en-GB" altLang="zh-CN" sz="2600" b="1" i="0" u="none" strike="noStrike" kern="120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3800" name="Rectangle 88"/>
            <p:cNvSpPr>
              <a:spLocks noChangeArrowheads="1"/>
            </p:cNvSpPr>
            <p:nvPr/>
          </p:nvSpPr>
          <p:spPr bwMode="auto">
            <a:xfrm>
              <a:off x="780" y="1398"/>
              <a:ext cx="1877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469900" marR="0" lvl="0" indent="-469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6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en-US" altLang="zh-CN" sz="26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n+1</a:t>
              </a:r>
              <a:r>
                <a:rPr kumimoji="0" lang="en-US" altLang="zh-CN" sz="2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=</a:t>
              </a:r>
              <a:r>
                <a:rPr kumimoji="0" lang="en-US" altLang="zh-CN" sz="2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6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0" lang="en-US" altLang="zh-CN" sz="26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endParaRPr kumimoji="0" lang="en-GB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3801" name="Rectangle 89"/>
            <p:cNvSpPr>
              <a:spLocks noChangeArrowheads="1"/>
            </p:cNvSpPr>
            <p:nvPr/>
          </p:nvSpPr>
          <p:spPr bwMode="auto">
            <a:xfrm>
              <a:off x="803" y="1852"/>
              <a:ext cx="150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469900" marR="0" lvl="0" indent="-469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6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0" lang="en-US" altLang="zh-CN" sz="26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n+1</a:t>
              </a:r>
              <a:r>
                <a:rPr kumimoji="0" lang="en-US" altLang="zh-CN" sz="2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=</a:t>
              </a:r>
              <a:r>
                <a:rPr kumimoji="0" lang="en-US" altLang="zh-CN" sz="2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</a:t>
              </a:r>
              <a:r>
                <a:rPr kumimoji="0" lang="en-US" altLang="zh-CN" sz="26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0" lang="en-US" altLang="zh-CN" sz="26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endParaRPr kumimoji="0" lang="en-GB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aphicFrame>
        <p:nvGraphicFramePr>
          <p:cNvPr id="33794" name="Object 90"/>
          <p:cNvGraphicFramePr>
            <a:graphicFrameLocks noChangeAspect="1"/>
          </p:cNvGraphicFramePr>
          <p:nvPr/>
        </p:nvGraphicFramePr>
        <p:xfrm>
          <a:off x="1042988" y="4508500"/>
          <a:ext cx="7921625" cy="2101850"/>
        </p:xfrm>
        <a:graphic>
          <a:graphicData uri="http://schemas.openxmlformats.org/presentationml/2006/ole">
            <p:oleObj spid="_x0000_s890882" name="图片" r:id="rId5" imgW="3550920" imgH="868680" progId="Word.Picture.8">
              <p:embed/>
            </p:oleObj>
          </a:graphicData>
        </a:graphic>
      </p:graphicFrame>
      <p:sp>
        <p:nvSpPr>
          <p:cNvPr id="372827" name="Text Box 91"/>
          <p:cNvSpPr txBox="1">
            <a:spLocks noChangeArrowheads="1"/>
          </p:cNvSpPr>
          <p:nvPr/>
        </p:nvSpPr>
        <p:spPr bwMode="auto">
          <a:xfrm>
            <a:off x="384152" y="4929198"/>
            <a:ext cx="90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xmlns="" val="1941374153"/>
      </p:ext>
    </p:extLst>
  </p:cSld>
  <p:clrMapOvr>
    <a:masterClrMapping/>
  </p:clrMapOvr>
  <p:transition>
    <p:wipe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82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97" name="Object 13"/>
          <p:cNvGraphicFramePr>
            <a:graphicFrameLocks noChangeAspect="1"/>
          </p:cNvGraphicFramePr>
          <p:nvPr/>
        </p:nvGraphicFramePr>
        <p:xfrm>
          <a:off x="1104900" y="1144588"/>
          <a:ext cx="5699125" cy="3603625"/>
        </p:xfrm>
        <a:graphic>
          <a:graphicData uri="http://schemas.openxmlformats.org/presentationml/2006/ole">
            <p:oleObj spid="_x0000_s891906" name="图片" r:id="rId3" imgW="2859024" imgH="1847088" progId="Word.Picture.8">
              <p:embed/>
            </p:oleObj>
          </a:graphicData>
        </a:graphic>
      </p:graphicFrame>
      <p:graphicFrame>
        <p:nvGraphicFramePr>
          <p:cNvPr id="374798" name="Object 14"/>
          <p:cNvGraphicFramePr>
            <a:graphicFrameLocks noChangeAspect="1"/>
          </p:cNvGraphicFramePr>
          <p:nvPr/>
        </p:nvGraphicFramePr>
        <p:xfrm>
          <a:off x="1692275" y="2735263"/>
          <a:ext cx="5110163" cy="2228850"/>
        </p:xfrm>
        <a:graphic>
          <a:graphicData uri="http://schemas.openxmlformats.org/presentationml/2006/ole">
            <p:oleObj spid="_x0000_s891907" name="图片" r:id="rId4" imgW="2563368" imgH="1143000" progId="Word.Picture.8">
              <p:embed/>
            </p:oleObj>
          </a:graphicData>
        </a:graphic>
      </p:graphicFrame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714348" y="58143"/>
            <a:ext cx="6229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SI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=11010000,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从高位开始输入</a:t>
            </a:r>
          </a:p>
        </p:txBody>
      </p:sp>
      <p:graphicFrame>
        <p:nvGraphicFramePr>
          <p:cNvPr id="374800" name="Object 16"/>
          <p:cNvGraphicFramePr>
            <a:graphicFrameLocks noChangeAspect="1"/>
          </p:cNvGraphicFramePr>
          <p:nvPr/>
        </p:nvGraphicFramePr>
        <p:xfrm>
          <a:off x="7019925" y="4719638"/>
          <a:ext cx="1425575" cy="333375"/>
        </p:xfrm>
        <a:graphic>
          <a:graphicData uri="http://schemas.openxmlformats.org/presentationml/2006/ole">
            <p:oleObj spid="_x0000_s891908" name="图片" r:id="rId5" imgW="713900" imgH="173159" progId="Word.Picture.8">
              <p:embed/>
            </p:oleObj>
          </a:graphicData>
        </a:graphic>
      </p:graphicFrame>
      <p:graphicFrame>
        <p:nvGraphicFramePr>
          <p:cNvPr id="374801" name="Object 17"/>
          <p:cNvGraphicFramePr>
            <a:graphicFrameLocks noChangeAspect="1"/>
          </p:cNvGraphicFramePr>
          <p:nvPr/>
        </p:nvGraphicFramePr>
        <p:xfrm>
          <a:off x="3970338" y="4792663"/>
          <a:ext cx="1538287" cy="723900"/>
        </p:xfrm>
        <a:graphic>
          <a:graphicData uri="http://schemas.openxmlformats.org/presentationml/2006/ole">
            <p:oleObj spid="_x0000_s891909" name="图片" r:id="rId6" imgW="769065" imgH="372421" progId="Word.Picture.8">
              <p:embed/>
            </p:oleObj>
          </a:graphicData>
        </a:graphic>
      </p:graphicFrame>
      <p:sp>
        <p:nvSpPr>
          <p:cNvPr id="374804" name="Rectangle 20"/>
          <p:cNvSpPr>
            <a:spLocks noChangeArrowheads="1"/>
          </p:cNvSpPr>
          <p:nvPr/>
        </p:nvSpPr>
        <p:spPr bwMode="auto">
          <a:xfrm>
            <a:off x="539750" y="5691188"/>
            <a:ext cx="8093075" cy="954107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经过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脉冲作用后，从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I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端串行输入的数码就可以从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并行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输出。    串入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并出</a:t>
            </a:r>
          </a:p>
        </p:txBody>
      </p:sp>
      <p:sp>
        <p:nvSpPr>
          <p:cNvPr id="374805" name="Rectangle 21"/>
          <p:cNvSpPr>
            <a:spLocks noChangeArrowheads="1"/>
          </p:cNvSpPr>
          <p:nvPr/>
        </p:nvSpPr>
        <p:spPr bwMode="auto">
          <a:xfrm>
            <a:off x="539750" y="5697538"/>
            <a:ext cx="8093075" cy="830997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经过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脉冲作用后，从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端串行输入的数码就可以从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SO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端串行输出。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串入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串出</a:t>
            </a:r>
          </a:p>
        </p:txBody>
      </p:sp>
      <p:graphicFrame>
        <p:nvGraphicFramePr>
          <p:cNvPr id="374814" name="Object 30"/>
          <p:cNvGraphicFramePr>
            <a:graphicFrameLocks noChangeAspect="1"/>
          </p:cNvGraphicFramePr>
          <p:nvPr/>
        </p:nvGraphicFramePr>
        <p:xfrm>
          <a:off x="752475" y="2873375"/>
          <a:ext cx="1008063" cy="2414588"/>
        </p:xfrm>
        <a:graphic>
          <a:graphicData uri="http://schemas.openxmlformats.org/presentationml/2006/ole">
            <p:oleObj spid="_x0000_s891910" name="图片" r:id="rId7" imgW="504287" imgH="1236415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280839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9" grpId="0" autoUpdateAnimBg="0"/>
      <p:bldP spid="374804" grpId="0" animBg="1" autoUpdateAnimBg="0"/>
      <p:bldP spid="37480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0"/>
          <p:cNvSpPr>
            <a:spLocks noChangeArrowheads="1"/>
          </p:cNvSpPr>
          <p:nvPr/>
        </p:nvSpPr>
        <p:spPr bwMode="auto">
          <a:xfrm>
            <a:off x="1285852" y="181253"/>
            <a:ext cx="3791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( 2)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多功能双向移位寄存器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786062"/>
            <a:ext cx="9144000" cy="3429003"/>
            <a:chOff x="0" y="1755"/>
            <a:chExt cx="5760" cy="2160"/>
          </a:xfrm>
        </p:grpSpPr>
        <p:sp>
          <p:nvSpPr>
            <p:cNvPr id="35849" name="Rectangle 22"/>
            <p:cNvSpPr>
              <a:spLocks noChangeArrowheads="1"/>
            </p:cNvSpPr>
            <p:nvPr/>
          </p:nvSpPr>
          <p:spPr bwMode="auto">
            <a:xfrm>
              <a:off x="0" y="1764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584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4124713"/>
                </p:ext>
              </p:extLst>
            </p:nvPr>
          </p:nvGraphicFramePr>
          <p:xfrm>
            <a:off x="278" y="2199"/>
            <a:ext cx="5437" cy="1716"/>
          </p:xfrm>
          <a:graphic>
            <a:graphicData uri="http://schemas.openxmlformats.org/presentationml/2006/ole">
              <p:oleObj spid="_x0000_s892930" name="Picture" r:id="rId4" imgW="4067280" imgH="1438200" progId="Word.Picture.8">
                <p:embed/>
              </p:oleObj>
            </a:graphicData>
          </a:graphic>
        </p:graphicFrame>
        <p:sp>
          <p:nvSpPr>
            <p:cNvPr id="35850" name="Rectangle 24"/>
            <p:cNvSpPr>
              <a:spLocks noChangeArrowheads="1"/>
            </p:cNvSpPr>
            <p:nvPr/>
          </p:nvSpPr>
          <p:spPr bwMode="auto">
            <a:xfrm>
              <a:off x="225" y="1755"/>
              <a:ext cx="28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多功能移位寄存器工作模式简图</a:t>
              </a:r>
            </a:p>
          </p:txBody>
        </p:sp>
      </p:grpSp>
      <p:sp>
        <p:nvSpPr>
          <p:cNvPr id="35845" name="Rectangle 25"/>
          <p:cNvSpPr>
            <a:spLocks noChangeArrowheads="1"/>
          </p:cNvSpPr>
          <p:nvPr/>
        </p:nvSpPr>
        <p:spPr bwMode="auto">
          <a:xfrm>
            <a:off x="1187450" y="1089025"/>
            <a:ext cx="2879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）工作原理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63600" y="1714506"/>
            <a:ext cx="7902576" cy="582614"/>
            <a:chOff x="544" y="1080"/>
            <a:chExt cx="4978" cy="367"/>
          </a:xfrm>
        </p:grpSpPr>
        <p:sp>
          <p:nvSpPr>
            <p:cNvPr id="35847" name="Rectangle 27"/>
            <p:cNvSpPr>
              <a:spLocks noChangeArrowheads="1"/>
            </p:cNvSpPr>
            <p:nvPr/>
          </p:nvSpPr>
          <p:spPr bwMode="auto">
            <a:xfrm>
              <a:off x="544" y="1117"/>
              <a:ext cx="22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高位移向低位</a:t>
              </a: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----</a:t>
              </a:r>
              <a:r>
                <a: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左移</a:t>
              </a:r>
            </a:p>
          </p:txBody>
        </p:sp>
        <p:sp>
          <p:nvSpPr>
            <p:cNvPr id="35848" name="Rectangle 28"/>
            <p:cNvSpPr>
              <a:spLocks noChangeArrowheads="1"/>
            </p:cNvSpPr>
            <p:nvPr/>
          </p:nvSpPr>
          <p:spPr bwMode="auto">
            <a:xfrm>
              <a:off x="3285" y="1080"/>
              <a:ext cx="22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低位移向高位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----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右移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80934634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0"/>
            <a:ext cx="9144000" cy="26431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2050" name="Object 25"/>
          <p:cNvGraphicFramePr>
            <a:graphicFrameLocks noChangeAspect="1"/>
          </p:cNvGraphicFramePr>
          <p:nvPr/>
        </p:nvGraphicFramePr>
        <p:xfrm>
          <a:off x="52388" y="2786058"/>
          <a:ext cx="9080500" cy="4016375"/>
        </p:xfrm>
        <a:graphic>
          <a:graphicData uri="http://schemas.openxmlformats.org/presentationml/2006/ole">
            <p:oleObj spid="_x0000_s893954" name="图片" r:id="rId4" imgW="4619625" imgH="2590800" progId="Word.Picture.8">
              <p:embed/>
            </p:oleObj>
          </a:graphicData>
        </a:graphic>
      </p:graphicFrame>
      <p:sp>
        <p:nvSpPr>
          <p:cNvPr id="2055" name="Rectangle 26"/>
          <p:cNvSpPr>
            <a:spLocks noChangeArrowheads="1"/>
          </p:cNvSpPr>
          <p:nvPr/>
        </p:nvSpPr>
        <p:spPr bwMode="auto">
          <a:xfrm>
            <a:off x="785786" y="500042"/>
            <a:ext cx="7740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实现多种功能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双向移位寄存器的一种方案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仅以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</a:t>
            </a:r>
            <a:r>
              <a:rPr kumimoji="0" lang="en-US" altLang="zh-CN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为例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78907" name="Object 27"/>
          <p:cNvGraphicFramePr>
            <a:graphicFrameLocks noChangeAspect="1"/>
          </p:cNvGraphicFramePr>
          <p:nvPr/>
        </p:nvGraphicFramePr>
        <p:xfrm>
          <a:off x="1403350" y="2162175"/>
          <a:ext cx="1763713" cy="485775"/>
        </p:xfrm>
        <a:graphic>
          <a:graphicData uri="http://schemas.openxmlformats.org/presentationml/2006/ole">
            <p:oleObj spid="_x0000_s893955" name="Equation" r:id="rId5" imgW="1040948" imgH="330057" progId="Equation.3">
              <p:embed/>
            </p:oleObj>
          </a:graphicData>
        </a:graphic>
      </p:graphicFrame>
      <p:graphicFrame>
        <p:nvGraphicFramePr>
          <p:cNvPr id="378908" name="Object 28"/>
          <p:cNvGraphicFramePr>
            <a:graphicFrameLocks noChangeAspect="1"/>
          </p:cNvGraphicFramePr>
          <p:nvPr/>
        </p:nvGraphicFramePr>
        <p:xfrm>
          <a:off x="6048375" y="1301750"/>
          <a:ext cx="1727200" cy="468313"/>
        </p:xfrm>
        <a:graphic>
          <a:graphicData uri="http://schemas.openxmlformats.org/presentationml/2006/ole">
            <p:oleObj spid="_x0000_s893956" name="公式" r:id="rId6" imgW="1040948" imgH="330057" progId="Equation.3">
              <p:embed/>
            </p:oleObj>
          </a:graphicData>
        </a:graphic>
      </p:graphicFrame>
      <p:graphicFrame>
        <p:nvGraphicFramePr>
          <p:cNvPr id="378909" name="Object 29"/>
          <p:cNvGraphicFramePr>
            <a:graphicFrameLocks noChangeAspect="1"/>
          </p:cNvGraphicFramePr>
          <p:nvPr/>
        </p:nvGraphicFramePr>
        <p:xfrm>
          <a:off x="6119813" y="2173288"/>
          <a:ext cx="1655762" cy="468312"/>
        </p:xfrm>
        <a:graphic>
          <a:graphicData uri="http://schemas.openxmlformats.org/presentationml/2006/ole">
            <p:oleObj spid="_x0000_s893957" name="公式" r:id="rId7" imgW="952087" imgH="330057" progId="Equation.3">
              <p:embed/>
            </p:oleObj>
          </a:graphicData>
        </a:graphic>
      </p:graphicFrame>
      <p:sp>
        <p:nvSpPr>
          <p:cNvPr id="378914" name="Rectangle 34"/>
          <p:cNvSpPr>
            <a:spLocks noChangeArrowheads="1"/>
          </p:cNvSpPr>
          <p:nvPr/>
        </p:nvSpPr>
        <p:spPr bwMode="auto">
          <a:xfrm>
            <a:off x="144463" y="1281113"/>
            <a:ext cx="1727200" cy="4667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</a:t>
            </a:r>
          </a:p>
        </p:txBody>
      </p:sp>
      <p:sp>
        <p:nvSpPr>
          <p:cNvPr id="378915" name="Rectangle 35"/>
          <p:cNvSpPr>
            <a:spLocks noChangeArrowheads="1"/>
          </p:cNvSpPr>
          <p:nvPr/>
        </p:nvSpPr>
        <p:spPr bwMode="auto">
          <a:xfrm>
            <a:off x="107950" y="2144713"/>
            <a:ext cx="1511300" cy="4667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=01</a:t>
            </a:r>
          </a:p>
        </p:txBody>
      </p:sp>
      <p:sp>
        <p:nvSpPr>
          <p:cNvPr id="378920" name="Rectangle 40"/>
          <p:cNvSpPr>
            <a:spLocks noChangeArrowheads="1"/>
          </p:cNvSpPr>
          <p:nvPr/>
        </p:nvSpPr>
        <p:spPr bwMode="auto">
          <a:xfrm>
            <a:off x="7780338" y="1052513"/>
            <a:ext cx="882650" cy="646112"/>
          </a:xfrm>
          <a:prstGeom prst="rect">
            <a:avLst/>
          </a:prstGeom>
          <a:noFill/>
          <a:ln w="9525">
            <a:solidFill>
              <a:srgbClr val="FF99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高位移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向低位</a:t>
            </a:r>
          </a:p>
        </p:txBody>
      </p:sp>
      <p:sp>
        <p:nvSpPr>
          <p:cNvPr id="378921" name="Rectangle 41"/>
          <p:cNvSpPr>
            <a:spLocks noChangeArrowheads="1"/>
          </p:cNvSpPr>
          <p:nvPr/>
        </p:nvSpPr>
        <p:spPr bwMode="auto">
          <a:xfrm>
            <a:off x="4752975" y="1296988"/>
            <a:ext cx="1476375" cy="4667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</a:t>
            </a:r>
          </a:p>
        </p:txBody>
      </p:sp>
      <p:sp>
        <p:nvSpPr>
          <p:cNvPr id="378927" name="Rectangle 47"/>
          <p:cNvSpPr>
            <a:spLocks noChangeArrowheads="1"/>
          </p:cNvSpPr>
          <p:nvPr/>
        </p:nvSpPr>
        <p:spPr bwMode="auto">
          <a:xfrm>
            <a:off x="4860925" y="2097088"/>
            <a:ext cx="1439863" cy="4667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b="1" i="0" u="none" strike="noStrike" kern="1200" cap="none" spc="0" normalizeH="0" baseline="-30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=11</a:t>
            </a:r>
          </a:p>
        </p:txBody>
      </p:sp>
      <p:graphicFrame>
        <p:nvGraphicFramePr>
          <p:cNvPr id="378928" name="Object 48"/>
          <p:cNvGraphicFramePr>
            <a:graphicFrameLocks noChangeAspect="1"/>
          </p:cNvGraphicFramePr>
          <p:nvPr/>
        </p:nvGraphicFramePr>
        <p:xfrm>
          <a:off x="1403350" y="1309688"/>
          <a:ext cx="1690688" cy="479425"/>
        </p:xfrm>
        <a:graphic>
          <a:graphicData uri="http://schemas.openxmlformats.org/presentationml/2006/ole">
            <p:oleObj spid="_x0000_s893958" name="公式" r:id="rId8" imgW="939392" imgH="330057" progId="Equation.3">
              <p:embed/>
            </p:oleObj>
          </a:graphicData>
        </a:graphic>
      </p:graphicFrame>
      <p:sp>
        <p:nvSpPr>
          <p:cNvPr id="378930" name="Rectangle 50"/>
          <p:cNvSpPr>
            <a:spLocks noChangeArrowheads="1"/>
          </p:cNvSpPr>
          <p:nvPr/>
        </p:nvSpPr>
        <p:spPr bwMode="auto">
          <a:xfrm>
            <a:off x="7804150" y="2065338"/>
            <a:ext cx="649288" cy="369887"/>
          </a:xfrm>
          <a:prstGeom prst="rect">
            <a:avLst/>
          </a:prstGeom>
          <a:noFill/>
          <a:ln w="9525">
            <a:solidFill>
              <a:srgbClr val="0099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并入</a:t>
            </a:r>
          </a:p>
        </p:txBody>
      </p:sp>
      <p:sp>
        <p:nvSpPr>
          <p:cNvPr id="378931" name="Rectangle 51"/>
          <p:cNvSpPr>
            <a:spLocks noChangeArrowheads="1"/>
          </p:cNvSpPr>
          <p:nvPr/>
        </p:nvSpPr>
        <p:spPr bwMode="auto">
          <a:xfrm>
            <a:off x="3240088" y="1311275"/>
            <a:ext cx="1114425" cy="3698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3399">
                <a:alpha val="0"/>
              </a:srgb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保持不变</a:t>
            </a:r>
          </a:p>
        </p:txBody>
      </p:sp>
      <p:sp>
        <p:nvSpPr>
          <p:cNvPr id="378932" name="Rectangle 52"/>
          <p:cNvSpPr>
            <a:spLocks noChangeArrowheads="1"/>
          </p:cNvSpPr>
          <p:nvPr/>
        </p:nvSpPr>
        <p:spPr bwMode="auto">
          <a:xfrm>
            <a:off x="4754563" y="4779963"/>
            <a:ext cx="912812" cy="863600"/>
          </a:xfrm>
          <a:prstGeom prst="rect">
            <a:avLst/>
          </a:prstGeom>
          <a:solidFill>
            <a:srgbClr val="6666FF">
              <a:alpha val="25098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33" name="Rectangle 53"/>
          <p:cNvSpPr>
            <a:spLocks noChangeArrowheads="1"/>
          </p:cNvSpPr>
          <p:nvPr/>
        </p:nvSpPr>
        <p:spPr bwMode="auto">
          <a:xfrm>
            <a:off x="3132138" y="1989138"/>
            <a:ext cx="882650" cy="646112"/>
          </a:xfrm>
          <a:prstGeom prst="rect">
            <a:avLst/>
          </a:prstGeom>
          <a:noFill/>
          <a:ln w="9525">
            <a:solidFill>
              <a:srgbClr val="FF99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低位移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向高位</a:t>
            </a:r>
          </a:p>
        </p:txBody>
      </p:sp>
      <p:sp>
        <p:nvSpPr>
          <p:cNvPr id="2065" name="Rectangle 20"/>
          <p:cNvSpPr>
            <a:spLocks noChangeArrowheads="1"/>
          </p:cNvSpPr>
          <p:nvPr/>
        </p:nvSpPr>
        <p:spPr bwMode="auto">
          <a:xfrm>
            <a:off x="0" y="0"/>
            <a:ext cx="3790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( 2)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多功能双向移位寄存器</a:t>
            </a:r>
          </a:p>
        </p:txBody>
      </p:sp>
      <p:sp>
        <p:nvSpPr>
          <p:cNvPr id="19" name="圆角矩形标注 18"/>
          <p:cNvSpPr/>
          <p:nvPr/>
        </p:nvSpPr>
        <p:spPr bwMode="auto">
          <a:xfrm>
            <a:off x="3357554" y="6143644"/>
            <a:ext cx="2071702" cy="428628"/>
          </a:xfrm>
          <a:prstGeom prst="wedgeRoundRectCallout">
            <a:avLst>
              <a:gd name="adj1" fmla="val -24757"/>
              <a:gd name="adj2" fmla="val -46619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宋体" charset="-122"/>
              </a:rPr>
              <a:t>4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宋体" charset="-122"/>
              </a:rPr>
              <a:t>选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宋体" charset="-122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宋体" charset="-122"/>
              </a:rPr>
              <a:t>数据选择器</a:t>
            </a:r>
          </a:p>
        </p:txBody>
      </p:sp>
      <p:sp>
        <p:nvSpPr>
          <p:cNvPr id="20" name="圆角矩形标注 19"/>
          <p:cNvSpPr/>
          <p:nvPr/>
        </p:nvSpPr>
        <p:spPr bwMode="auto">
          <a:xfrm>
            <a:off x="785786" y="3000372"/>
            <a:ext cx="1143008" cy="428628"/>
          </a:xfrm>
          <a:prstGeom prst="wedgeRoundRectCallout">
            <a:avLst>
              <a:gd name="adj1" fmla="val -55013"/>
              <a:gd name="adj2" fmla="val 15010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宋体" charset="-122"/>
              </a:rPr>
              <a:t>控制端</a:t>
            </a:r>
          </a:p>
        </p:txBody>
      </p:sp>
      <p:cxnSp>
        <p:nvCxnSpPr>
          <p:cNvPr id="22" name="直接箭头连接符 21"/>
          <p:cNvCxnSpPr/>
          <p:nvPr/>
        </p:nvCxnSpPr>
        <p:spPr bwMode="auto">
          <a:xfrm rot="5400000">
            <a:off x="3785387" y="3643314"/>
            <a:ext cx="286546" cy="79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rot="5400000">
            <a:off x="4071139" y="3643314"/>
            <a:ext cx="286546" cy="79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5400000">
            <a:off x="4429124" y="3571876"/>
            <a:ext cx="286546" cy="79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>
            <a:off x="4643835" y="3571479"/>
            <a:ext cx="428628" cy="79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021887644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4" grpId="0" animBg="1"/>
      <p:bldP spid="378915" grpId="0" animBg="1"/>
      <p:bldP spid="378920" grpId="0" animBg="1"/>
      <p:bldP spid="378921" grpId="0" animBg="1"/>
      <p:bldP spid="378927" grpId="0" animBg="1"/>
      <p:bldP spid="378930" grpId="0" animBg="1"/>
      <p:bldP spid="378931" grpId="0" animBg="1"/>
      <p:bldP spid="378932" grpId="0" animBg="1"/>
      <p:bldP spid="378933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12"/>
          <p:cNvSpPr>
            <a:spLocks noChangeArrowheads="1"/>
          </p:cNvSpPr>
          <p:nvPr/>
        </p:nvSpPr>
        <p:spPr bwMode="auto">
          <a:xfrm>
            <a:off x="0" y="1493838"/>
            <a:ext cx="9144000" cy="5364162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35"/>
          <p:cNvSpPr>
            <a:spLocks noChangeArrowheads="1"/>
          </p:cNvSpPr>
          <p:nvPr/>
        </p:nvSpPr>
        <p:spPr bwMode="auto">
          <a:xfrm>
            <a:off x="1214414" y="0"/>
            <a:ext cx="5873724" cy="147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）典型集成电路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 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位双向移位寄存器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74HC/HCT194 </a:t>
            </a:r>
          </a:p>
        </p:txBody>
      </p:sp>
      <p:sp>
        <p:nvSpPr>
          <p:cNvPr id="3077" name="Rectangle 36"/>
          <p:cNvSpPr>
            <a:spLocks noChangeArrowheads="1"/>
          </p:cNvSpPr>
          <p:nvPr/>
        </p:nvSpPr>
        <p:spPr bwMode="auto">
          <a:xfrm>
            <a:off x="0" y="1508125"/>
            <a:ext cx="20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9941" name="Object 37"/>
          <p:cNvGraphicFramePr>
            <a:graphicFrameLocks noChangeAspect="1"/>
          </p:cNvGraphicFramePr>
          <p:nvPr/>
        </p:nvGraphicFramePr>
        <p:xfrm>
          <a:off x="496888" y="1643063"/>
          <a:ext cx="8647112" cy="5010150"/>
        </p:xfrm>
        <a:graphic>
          <a:graphicData uri="http://schemas.openxmlformats.org/presentationml/2006/ole">
            <p:oleObj spid="_x0000_s894978" name="Picture" r:id="rId4" imgW="5080000" imgH="3200400" progId="Word.Picture.8">
              <p:embed/>
            </p:oleObj>
          </a:graphicData>
        </a:graphic>
      </p:graphicFrame>
      <p:sp>
        <p:nvSpPr>
          <p:cNvPr id="15366" name="AutoShape 39"/>
          <p:cNvSpPr>
            <a:spLocks noChangeArrowheads="1"/>
          </p:cNvSpPr>
          <p:nvPr/>
        </p:nvSpPr>
        <p:spPr bwMode="auto">
          <a:xfrm>
            <a:off x="1285875" y="3286125"/>
            <a:ext cx="2143125" cy="1000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79947" name="AutoShape 43"/>
          <p:cNvSpPr>
            <a:spLocks noChangeArrowheads="1"/>
          </p:cNvSpPr>
          <p:nvPr/>
        </p:nvSpPr>
        <p:spPr bwMode="auto">
          <a:xfrm>
            <a:off x="357188" y="2181225"/>
            <a:ext cx="533400" cy="8191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79948" name="AutoShape 44"/>
          <p:cNvSpPr>
            <a:spLocks noChangeArrowheads="1"/>
          </p:cNvSpPr>
          <p:nvPr/>
        </p:nvSpPr>
        <p:spPr bwMode="auto">
          <a:xfrm>
            <a:off x="1763713" y="4357688"/>
            <a:ext cx="7380287" cy="12858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5369" name="AutoShape 42"/>
          <p:cNvSpPr>
            <a:spLocks noChangeArrowheads="1"/>
          </p:cNvSpPr>
          <p:nvPr/>
        </p:nvSpPr>
        <p:spPr bwMode="auto">
          <a:xfrm>
            <a:off x="7143750" y="3357563"/>
            <a:ext cx="1725613" cy="9286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5370" name="AutoShape 41"/>
          <p:cNvSpPr>
            <a:spLocks noChangeArrowheads="1"/>
          </p:cNvSpPr>
          <p:nvPr/>
        </p:nvSpPr>
        <p:spPr bwMode="auto">
          <a:xfrm>
            <a:off x="5286375" y="3357563"/>
            <a:ext cx="1725613" cy="9286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5371" name="AutoShape 40"/>
          <p:cNvSpPr>
            <a:spLocks noChangeArrowheads="1"/>
          </p:cNvSpPr>
          <p:nvPr/>
        </p:nvSpPr>
        <p:spPr bwMode="auto">
          <a:xfrm>
            <a:off x="3571875" y="3357563"/>
            <a:ext cx="1725613" cy="9286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0" y="1484313"/>
            <a:ext cx="9251950" cy="28495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0" y="4357688"/>
            <a:ext cx="9251950" cy="25003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0278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379947" grpId="0" animBg="1"/>
      <p:bldP spid="379948" grpId="0" animBg="1"/>
      <p:bldP spid="15369" grpId="0" animBg="1"/>
      <p:bldP spid="15370" grpId="0" animBg="1"/>
      <p:bldP spid="15371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 bwMode="auto">
          <a:xfrm>
            <a:off x="0" y="1000108"/>
            <a:ext cx="9144000" cy="5357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38935" name="Rectangle 19"/>
          <p:cNvSpPr>
            <a:spLocks noChangeArrowheads="1"/>
          </p:cNvSpPr>
          <p:nvPr/>
        </p:nvSpPr>
        <p:spPr bwMode="auto">
          <a:xfrm>
            <a:off x="2928926" y="285728"/>
            <a:ext cx="4071966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194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的功能表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8936" name="Line 20"/>
          <p:cNvSpPr>
            <a:spLocks noChangeShapeType="1"/>
          </p:cNvSpPr>
          <p:nvPr/>
        </p:nvSpPr>
        <p:spPr bwMode="auto">
          <a:xfrm>
            <a:off x="341313" y="1166813"/>
            <a:ext cx="0" cy="56911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37" name="Line 21"/>
          <p:cNvSpPr>
            <a:spLocks noChangeShapeType="1"/>
          </p:cNvSpPr>
          <p:nvPr/>
        </p:nvSpPr>
        <p:spPr bwMode="auto">
          <a:xfrm>
            <a:off x="8893175" y="1166813"/>
            <a:ext cx="0" cy="56911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0" y="1268413"/>
            <a:ext cx="9144000" cy="4903787"/>
            <a:chOff x="-23" y="1044"/>
            <a:chExt cx="5760" cy="3089"/>
          </a:xfrm>
        </p:grpSpPr>
        <p:graphicFrame>
          <p:nvGraphicFramePr>
            <p:cNvPr id="38914" name="Object 33"/>
            <p:cNvGraphicFramePr>
              <a:graphicFrameLocks noChangeAspect="1"/>
            </p:cNvGraphicFramePr>
            <p:nvPr/>
          </p:nvGraphicFramePr>
          <p:xfrm>
            <a:off x="3742" y="1774"/>
            <a:ext cx="479" cy="326"/>
          </p:xfrm>
          <a:graphic>
            <a:graphicData uri="http://schemas.openxmlformats.org/presentationml/2006/ole">
              <p:oleObj spid="_x0000_s896002" name="公式" r:id="rId4" imgW="304536" imgH="215713" progId="Equation.3">
                <p:embed/>
              </p:oleObj>
            </a:graphicData>
          </a:graphic>
        </p:graphicFrame>
        <p:graphicFrame>
          <p:nvGraphicFramePr>
            <p:cNvPr id="38915" name="Object 34"/>
            <p:cNvGraphicFramePr>
              <a:graphicFrameLocks noChangeAspect="1"/>
            </p:cNvGraphicFramePr>
            <p:nvPr/>
          </p:nvGraphicFramePr>
          <p:xfrm>
            <a:off x="4195" y="1752"/>
            <a:ext cx="434" cy="312"/>
          </p:xfrm>
          <a:graphic>
            <a:graphicData uri="http://schemas.openxmlformats.org/presentationml/2006/ole">
              <p:oleObj spid="_x0000_s896003" name="公式" r:id="rId5" imgW="304536" imgH="215713" progId="Equation.3">
                <p:embed/>
              </p:oleObj>
            </a:graphicData>
          </a:graphic>
        </p:graphicFrame>
        <p:graphicFrame>
          <p:nvGraphicFramePr>
            <p:cNvPr id="38916" name="Object 35"/>
            <p:cNvGraphicFramePr>
              <a:graphicFrameLocks noChangeAspect="1"/>
            </p:cNvGraphicFramePr>
            <p:nvPr/>
          </p:nvGraphicFramePr>
          <p:xfrm>
            <a:off x="4558" y="1768"/>
            <a:ext cx="477" cy="343"/>
          </p:xfrm>
          <a:graphic>
            <a:graphicData uri="http://schemas.openxmlformats.org/presentationml/2006/ole">
              <p:oleObj spid="_x0000_s896004" name="公式" r:id="rId6" imgW="304536" imgH="215713" progId="Equation.3">
                <p:embed/>
              </p:oleObj>
            </a:graphicData>
          </a:graphic>
        </p:graphicFrame>
        <p:graphicFrame>
          <p:nvGraphicFramePr>
            <p:cNvPr id="38917" name="Object 36"/>
            <p:cNvGraphicFramePr>
              <a:graphicFrameLocks noChangeAspect="1"/>
            </p:cNvGraphicFramePr>
            <p:nvPr/>
          </p:nvGraphicFramePr>
          <p:xfrm>
            <a:off x="4921" y="1797"/>
            <a:ext cx="479" cy="344"/>
          </p:xfrm>
          <a:graphic>
            <a:graphicData uri="http://schemas.openxmlformats.org/presentationml/2006/ole">
              <p:oleObj spid="_x0000_s896005" name="公式" r:id="rId7" imgW="304536" imgH="215713" progId="Equation.3">
                <p:embed/>
              </p:oleObj>
            </a:graphicData>
          </a:graphic>
        </p:graphicFrame>
        <p:graphicFrame>
          <p:nvGraphicFramePr>
            <p:cNvPr id="38918" name="Object 37"/>
            <p:cNvGraphicFramePr>
              <a:graphicFrameLocks noChangeAspect="1"/>
            </p:cNvGraphicFramePr>
            <p:nvPr/>
          </p:nvGraphicFramePr>
          <p:xfrm>
            <a:off x="25" y="1856"/>
            <a:ext cx="285" cy="280"/>
          </p:xfrm>
          <a:graphic>
            <a:graphicData uri="http://schemas.openxmlformats.org/presentationml/2006/ole">
              <p:oleObj spid="_x0000_s896006" name="公式" r:id="rId8" imgW="215713" imgH="203024" progId="Equation.3">
                <p:embed/>
              </p:oleObj>
            </a:graphicData>
          </a:graphic>
        </p:graphicFrame>
        <p:graphicFrame>
          <p:nvGraphicFramePr>
            <p:cNvPr id="38919" name="Object 38"/>
            <p:cNvGraphicFramePr>
              <a:graphicFrameLocks noChangeAspect="1"/>
            </p:cNvGraphicFramePr>
            <p:nvPr/>
          </p:nvGraphicFramePr>
          <p:xfrm>
            <a:off x="4218" y="2817"/>
            <a:ext cx="301" cy="318"/>
          </p:xfrm>
          <a:graphic>
            <a:graphicData uri="http://schemas.openxmlformats.org/presentationml/2006/ole">
              <p:oleObj spid="_x0000_s896007" name="公式" r:id="rId9" imgW="203024" imgH="215713" progId="Equation.3">
                <p:embed/>
              </p:oleObj>
            </a:graphicData>
          </a:graphic>
        </p:graphicFrame>
        <p:graphicFrame>
          <p:nvGraphicFramePr>
            <p:cNvPr id="38920" name="Object 39"/>
            <p:cNvGraphicFramePr>
              <a:graphicFrameLocks noChangeAspect="1"/>
            </p:cNvGraphicFramePr>
            <p:nvPr/>
          </p:nvGraphicFramePr>
          <p:xfrm>
            <a:off x="4239" y="2568"/>
            <a:ext cx="319" cy="338"/>
          </p:xfrm>
          <a:graphic>
            <a:graphicData uri="http://schemas.openxmlformats.org/presentationml/2006/ole">
              <p:oleObj spid="_x0000_s896008" name="公式" r:id="rId10" imgW="203024" imgH="215713" progId="Equation.3">
                <p:embed/>
              </p:oleObj>
            </a:graphicData>
          </a:graphic>
        </p:graphicFrame>
        <p:graphicFrame>
          <p:nvGraphicFramePr>
            <p:cNvPr id="38921" name="Object 40"/>
            <p:cNvGraphicFramePr>
              <a:graphicFrameLocks noChangeAspect="1"/>
            </p:cNvGraphicFramePr>
            <p:nvPr/>
          </p:nvGraphicFramePr>
          <p:xfrm>
            <a:off x="4215" y="3339"/>
            <a:ext cx="298" cy="315"/>
          </p:xfrm>
          <a:graphic>
            <a:graphicData uri="http://schemas.openxmlformats.org/presentationml/2006/ole">
              <p:oleObj spid="_x0000_s896009" name="公式" r:id="rId11" imgW="203024" imgH="215713" progId="Equation.3">
                <p:embed/>
              </p:oleObj>
            </a:graphicData>
          </a:graphic>
        </p:graphicFrame>
        <p:graphicFrame>
          <p:nvGraphicFramePr>
            <p:cNvPr id="38922" name="Object 41"/>
            <p:cNvGraphicFramePr>
              <a:graphicFrameLocks noChangeAspect="1"/>
            </p:cNvGraphicFramePr>
            <p:nvPr/>
          </p:nvGraphicFramePr>
          <p:xfrm>
            <a:off x="4626" y="3339"/>
            <a:ext cx="316" cy="335"/>
          </p:xfrm>
          <a:graphic>
            <a:graphicData uri="http://schemas.openxmlformats.org/presentationml/2006/ole">
              <p:oleObj spid="_x0000_s896010" name="公式" r:id="rId12" imgW="203024" imgH="215713" progId="Equation.3">
                <p:embed/>
              </p:oleObj>
            </a:graphicData>
          </a:graphic>
        </p:graphicFrame>
        <p:graphicFrame>
          <p:nvGraphicFramePr>
            <p:cNvPr id="38923" name="Object 42"/>
            <p:cNvGraphicFramePr>
              <a:graphicFrameLocks noChangeAspect="1"/>
            </p:cNvGraphicFramePr>
            <p:nvPr/>
          </p:nvGraphicFramePr>
          <p:xfrm>
            <a:off x="3853" y="3317"/>
            <a:ext cx="297" cy="317"/>
          </p:xfrm>
          <a:graphic>
            <a:graphicData uri="http://schemas.openxmlformats.org/presentationml/2006/ole">
              <p:oleObj spid="_x0000_s896011" name="公式" r:id="rId13" imgW="203024" imgH="215713" progId="Equation.3">
                <p:embed/>
              </p:oleObj>
            </a:graphicData>
          </a:graphic>
        </p:graphicFrame>
        <p:graphicFrame>
          <p:nvGraphicFramePr>
            <p:cNvPr id="38924" name="Object 43"/>
            <p:cNvGraphicFramePr>
              <a:graphicFrameLocks noChangeAspect="1"/>
            </p:cNvGraphicFramePr>
            <p:nvPr/>
          </p:nvGraphicFramePr>
          <p:xfrm>
            <a:off x="4212" y="3612"/>
            <a:ext cx="324" cy="343"/>
          </p:xfrm>
          <a:graphic>
            <a:graphicData uri="http://schemas.openxmlformats.org/presentationml/2006/ole">
              <p:oleObj spid="_x0000_s896012" name="公式" r:id="rId14" imgW="203024" imgH="215713" progId="Equation.3">
                <p:embed/>
              </p:oleObj>
            </a:graphicData>
          </a:graphic>
        </p:graphicFrame>
        <p:graphicFrame>
          <p:nvGraphicFramePr>
            <p:cNvPr id="38925" name="Object 44"/>
            <p:cNvGraphicFramePr>
              <a:graphicFrameLocks noChangeAspect="1"/>
            </p:cNvGraphicFramePr>
            <p:nvPr/>
          </p:nvGraphicFramePr>
          <p:xfrm>
            <a:off x="3810" y="2591"/>
            <a:ext cx="303" cy="306"/>
          </p:xfrm>
          <a:graphic>
            <a:graphicData uri="http://schemas.openxmlformats.org/presentationml/2006/ole">
              <p:oleObj spid="_x0000_s896013" name="公式" r:id="rId15" imgW="203024" imgH="215713" progId="Equation.3">
                <p:embed/>
              </p:oleObj>
            </a:graphicData>
          </a:graphic>
        </p:graphicFrame>
        <p:graphicFrame>
          <p:nvGraphicFramePr>
            <p:cNvPr id="38926" name="Object 45"/>
            <p:cNvGraphicFramePr>
              <a:graphicFrameLocks noChangeAspect="1"/>
            </p:cNvGraphicFramePr>
            <p:nvPr/>
          </p:nvGraphicFramePr>
          <p:xfrm>
            <a:off x="3833" y="3634"/>
            <a:ext cx="300" cy="314"/>
          </p:xfrm>
          <a:graphic>
            <a:graphicData uri="http://schemas.openxmlformats.org/presentationml/2006/ole">
              <p:oleObj spid="_x0000_s896014" name="公式" r:id="rId16" imgW="203024" imgH="215713" progId="Equation.3">
                <p:embed/>
              </p:oleObj>
            </a:graphicData>
          </a:graphic>
        </p:graphicFrame>
        <p:graphicFrame>
          <p:nvGraphicFramePr>
            <p:cNvPr id="38927" name="Object 46"/>
            <p:cNvGraphicFramePr>
              <a:graphicFrameLocks noChangeAspect="1"/>
            </p:cNvGraphicFramePr>
            <p:nvPr/>
          </p:nvGraphicFramePr>
          <p:xfrm>
            <a:off x="4647" y="2591"/>
            <a:ext cx="297" cy="315"/>
          </p:xfrm>
          <a:graphic>
            <a:graphicData uri="http://schemas.openxmlformats.org/presentationml/2006/ole">
              <p:oleObj spid="_x0000_s896015" name="公式" r:id="rId17" imgW="203024" imgH="215713" progId="Equation.3">
                <p:embed/>
              </p:oleObj>
            </a:graphicData>
          </a:graphic>
        </p:graphicFrame>
        <p:graphicFrame>
          <p:nvGraphicFramePr>
            <p:cNvPr id="38928" name="Object 47"/>
            <p:cNvGraphicFramePr>
              <a:graphicFrameLocks noChangeAspect="1"/>
            </p:cNvGraphicFramePr>
            <p:nvPr/>
          </p:nvGraphicFramePr>
          <p:xfrm>
            <a:off x="5080" y="2594"/>
            <a:ext cx="317" cy="317"/>
          </p:xfrm>
          <a:graphic>
            <a:graphicData uri="http://schemas.openxmlformats.org/presentationml/2006/ole">
              <p:oleObj spid="_x0000_s896016" name="公式" r:id="rId18" imgW="203024" imgH="215713" progId="Equation.3">
                <p:embed/>
              </p:oleObj>
            </a:graphicData>
          </a:graphic>
        </p:graphicFrame>
        <p:graphicFrame>
          <p:nvGraphicFramePr>
            <p:cNvPr id="38929" name="Object 48"/>
            <p:cNvGraphicFramePr>
              <a:graphicFrameLocks noChangeAspect="1"/>
            </p:cNvGraphicFramePr>
            <p:nvPr/>
          </p:nvGraphicFramePr>
          <p:xfrm>
            <a:off x="4633" y="2840"/>
            <a:ext cx="290" cy="309"/>
          </p:xfrm>
          <a:graphic>
            <a:graphicData uri="http://schemas.openxmlformats.org/presentationml/2006/ole">
              <p:oleObj spid="_x0000_s896017" name="公式" r:id="rId19" imgW="203024" imgH="215713" progId="Equation.3">
                <p:embed/>
              </p:oleObj>
            </a:graphicData>
          </a:graphic>
        </p:graphicFrame>
        <p:graphicFrame>
          <p:nvGraphicFramePr>
            <p:cNvPr id="38930" name="Object 49"/>
            <p:cNvGraphicFramePr>
              <a:graphicFrameLocks noChangeAspect="1"/>
            </p:cNvGraphicFramePr>
            <p:nvPr/>
          </p:nvGraphicFramePr>
          <p:xfrm>
            <a:off x="5057" y="2840"/>
            <a:ext cx="295" cy="318"/>
          </p:xfrm>
          <a:graphic>
            <a:graphicData uri="http://schemas.openxmlformats.org/presentationml/2006/ole">
              <p:oleObj spid="_x0000_s896018" name="公式" r:id="rId20" imgW="203024" imgH="215713" progId="Equation.3">
                <p:embed/>
              </p:oleObj>
            </a:graphicData>
          </a:graphic>
        </p:graphicFrame>
        <p:graphicFrame>
          <p:nvGraphicFramePr>
            <p:cNvPr id="38931" name="Object 50"/>
            <p:cNvGraphicFramePr>
              <a:graphicFrameLocks noChangeAspect="1"/>
            </p:cNvGraphicFramePr>
            <p:nvPr/>
          </p:nvGraphicFramePr>
          <p:xfrm>
            <a:off x="4626" y="3605"/>
            <a:ext cx="306" cy="324"/>
          </p:xfrm>
          <a:graphic>
            <a:graphicData uri="http://schemas.openxmlformats.org/presentationml/2006/ole">
              <p:oleObj spid="_x0000_s896019" name="公式" r:id="rId21" imgW="203024" imgH="215713" progId="Equation.3">
                <p:embed/>
              </p:oleObj>
            </a:graphicData>
          </a:graphic>
        </p:graphicFrame>
        <p:sp>
          <p:nvSpPr>
            <p:cNvPr id="38939" name="Rectangle 51"/>
            <p:cNvSpPr>
              <a:spLocks noChangeArrowheads="1"/>
            </p:cNvSpPr>
            <p:nvPr/>
          </p:nvSpPr>
          <p:spPr bwMode="auto">
            <a:xfrm>
              <a:off x="5430" y="3861"/>
              <a:ext cx="3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8940" name="Rectangle 52"/>
            <p:cNvSpPr>
              <a:spLocks noChangeArrowheads="1"/>
            </p:cNvSpPr>
            <p:nvPr/>
          </p:nvSpPr>
          <p:spPr bwMode="auto">
            <a:xfrm>
              <a:off x="5006" y="3861"/>
              <a:ext cx="4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1" name="Rectangle 53"/>
            <p:cNvSpPr>
              <a:spLocks noChangeArrowheads="1"/>
            </p:cNvSpPr>
            <p:nvPr/>
          </p:nvSpPr>
          <p:spPr bwMode="auto">
            <a:xfrm>
              <a:off x="4584" y="3861"/>
              <a:ext cx="4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2" name="Rectangle 54"/>
            <p:cNvSpPr>
              <a:spLocks noChangeArrowheads="1"/>
            </p:cNvSpPr>
            <p:nvPr/>
          </p:nvSpPr>
          <p:spPr bwMode="auto">
            <a:xfrm>
              <a:off x="4150" y="3861"/>
              <a:ext cx="43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3" name="Rectangle 55"/>
            <p:cNvSpPr>
              <a:spLocks noChangeArrowheads="1"/>
            </p:cNvSpPr>
            <p:nvPr/>
          </p:nvSpPr>
          <p:spPr bwMode="auto">
            <a:xfrm>
              <a:off x="3735" y="3861"/>
              <a:ext cx="4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4" name="Rectangle 56"/>
            <p:cNvSpPr>
              <a:spLocks noChangeArrowheads="1"/>
            </p:cNvSpPr>
            <p:nvPr/>
          </p:nvSpPr>
          <p:spPr bwMode="auto">
            <a:xfrm>
              <a:off x="3365" y="3861"/>
              <a:ext cx="44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5" name="Rectangle 57"/>
            <p:cNvSpPr>
              <a:spLocks noChangeArrowheads="1"/>
            </p:cNvSpPr>
            <p:nvPr/>
          </p:nvSpPr>
          <p:spPr bwMode="auto">
            <a:xfrm>
              <a:off x="2996" y="3861"/>
              <a:ext cx="47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6" name="Rectangle 58"/>
            <p:cNvSpPr>
              <a:spLocks noChangeArrowheads="1"/>
            </p:cNvSpPr>
            <p:nvPr/>
          </p:nvSpPr>
          <p:spPr bwMode="auto">
            <a:xfrm>
              <a:off x="2625" y="3861"/>
              <a:ext cx="52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7" name="Rectangle 59"/>
            <p:cNvSpPr>
              <a:spLocks noChangeArrowheads="1"/>
            </p:cNvSpPr>
            <p:nvPr/>
          </p:nvSpPr>
          <p:spPr bwMode="auto">
            <a:xfrm>
              <a:off x="2245" y="3861"/>
              <a:ext cx="4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48" name="Rectangle 60"/>
            <p:cNvSpPr>
              <a:spLocks noChangeArrowheads="1"/>
            </p:cNvSpPr>
            <p:nvPr/>
          </p:nvSpPr>
          <p:spPr bwMode="auto">
            <a:xfrm>
              <a:off x="1820" y="3861"/>
              <a:ext cx="4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8949" name="Rectangle 61"/>
            <p:cNvSpPr>
              <a:spLocks noChangeArrowheads="1"/>
            </p:cNvSpPr>
            <p:nvPr/>
          </p:nvSpPr>
          <p:spPr bwMode="auto">
            <a:xfrm>
              <a:off x="1449" y="3861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50" name="Rectangle 62"/>
            <p:cNvSpPr>
              <a:spLocks noChangeArrowheads="1"/>
            </p:cNvSpPr>
            <p:nvPr/>
          </p:nvSpPr>
          <p:spPr bwMode="auto">
            <a:xfrm>
              <a:off x="1078" y="3861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51" name="Rectangle 63"/>
            <p:cNvSpPr>
              <a:spLocks noChangeArrowheads="1"/>
            </p:cNvSpPr>
            <p:nvPr/>
          </p:nvSpPr>
          <p:spPr bwMode="auto">
            <a:xfrm>
              <a:off x="727" y="3861"/>
              <a:ext cx="3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52" name="Rectangle 64"/>
            <p:cNvSpPr>
              <a:spLocks noChangeArrowheads="1"/>
            </p:cNvSpPr>
            <p:nvPr/>
          </p:nvSpPr>
          <p:spPr bwMode="auto">
            <a:xfrm>
              <a:off x="373" y="3861"/>
              <a:ext cx="3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53" name="Rectangle 65"/>
            <p:cNvSpPr>
              <a:spLocks noChangeArrowheads="1"/>
            </p:cNvSpPr>
            <p:nvPr/>
          </p:nvSpPr>
          <p:spPr bwMode="auto">
            <a:xfrm>
              <a:off x="-23" y="3861"/>
              <a:ext cx="3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54" name="Rectangle 66"/>
            <p:cNvSpPr>
              <a:spLocks noChangeArrowheads="1"/>
            </p:cNvSpPr>
            <p:nvPr/>
          </p:nvSpPr>
          <p:spPr bwMode="auto">
            <a:xfrm>
              <a:off x="5430" y="3612"/>
              <a:ext cx="3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8955" name="Rectangle 67"/>
            <p:cNvSpPr>
              <a:spLocks noChangeArrowheads="1"/>
            </p:cNvSpPr>
            <p:nvPr/>
          </p:nvSpPr>
          <p:spPr bwMode="auto">
            <a:xfrm>
              <a:off x="5006" y="3612"/>
              <a:ext cx="4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 </a:t>
              </a:r>
            </a:p>
          </p:txBody>
        </p:sp>
        <p:sp>
          <p:nvSpPr>
            <p:cNvPr id="38956" name="Rectangle 68"/>
            <p:cNvSpPr>
              <a:spLocks noChangeArrowheads="1"/>
            </p:cNvSpPr>
            <p:nvPr/>
          </p:nvSpPr>
          <p:spPr bwMode="auto">
            <a:xfrm>
              <a:off x="4150" y="3612"/>
              <a:ext cx="43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957" name="Rectangle 69"/>
            <p:cNvSpPr>
              <a:spLocks noChangeArrowheads="1"/>
            </p:cNvSpPr>
            <p:nvPr/>
          </p:nvSpPr>
          <p:spPr bwMode="auto">
            <a:xfrm>
              <a:off x="3735" y="3612"/>
              <a:ext cx="4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958" name="Rectangle 70"/>
            <p:cNvSpPr>
              <a:spLocks noChangeArrowheads="1"/>
            </p:cNvSpPr>
            <p:nvPr/>
          </p:nvSpPr>
          <p:spPr bwMode="auto">
            <a:xfrm>
              <a:off x="3365" y="3612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59" name="Rectangle 71"/>
            <p:cNvSpPr>
              <a:spLocks noChangeArrowheads="1"/>
            </p:cNvSpPr>
            <p:nvPr/>
          </p:nvSpPr>
          <p:spPr bwMode="auto">
            <a:xfrm>
              <a:off x="2996" y="3612"/>
              <a:ext cx="36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60" name="Rectangle 72"/>
            <p:cNvSpPr>
              <a:spLocks noChangeArrowheads="1"/>
            </p:cNvSpPr>
            <p:nvPr/>
          </p:nvSpPr>
          <p:spPr bwMode="auto">
            <a:xfrm>
              <a:off x="2625" y="3612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61" name="Rectangle 73"/>
            <p:cNvSpPr>
              <a:spLocks noChangeArrowheads="1"/>
            </p:cNvSpPr>
            <p:nvPr/>
          </p:nvSpPr>
          <p:spPr bwMode="auto">
            <a:xfrm>
              <a:off x="2255" y="3612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62" name="Rectangle 74"/>
            <p:cNvSpPr>
              <a:spLocks noChangeArrowheads="1"/>
            </p:cNvSpPr>
            <p:nvPr/>
          </p:nvSpPr>
          <p:spPr bwMode="auto">
            <a:xfrm>
              <a:off x="1820" y="3612"/>
              <a:ext cx="4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8963" name="Rectangle 75"/>
            <p:cNvSpPr>
              <a:spLocks noChangeArrowheads="1"/>
            </p:cNvSpPr>
            <p:nvPr/>
          </p:nvSpPr>
          <p:spPr bwMode="auto">
            <a:xfrm>
              <a:off x="1449" y="3612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64" name="Rectangle 76"/>
            <p:cNvSpPr>
              <a:spLocks noChangeArrowheads="1"/>
            </p:cNvSpPr>
            <p:nvPr/>
          </p:nvSpPr>
          <p:spPr bwMode="auto">
            <a:xfrm>
              <a:off x="1078" y="3612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65" name="Rectangle 77"/>
            <p:cNvSpPr>
              <a:spLocks noChangeArrowheads="1"/>
            </p:cNvSpPr>
            <p:nvPr/>
          </p:nvSpPr>
          <p:spPr bwMode="auto">
            <a:xfrm>
              <a:off x="727" y="3612"/>
              <a:ext cx="3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8966" name="Rectangle 78"/>
            <p:cNvSpPr>
              <a:spLocks noChangeArrowheads="1"/>
            </p:cNvSpPr>
            <p:nvPr/>
          </p:nvSpPr>
          <p:spPr bwMode="auto">
            <a:xfrm>
              <a:off x="373" y="3612"/>
              <a:ext cx="3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67" name="Rectangle 79"/>
            <p:cNvSpPr>
              <a:spLocks noChangeArrowheads="1"/>
            </p:cNvSpPr>
            <p:nvPr/>
          </p:nvSpPr>
          <p:spPr bwMode="auto">
            <a:xfrm>
              <a:off x="-23" y="3612"/>
              <a:ext cx="3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68" name="Rectangle 80"/>
            <p:cNvSpPr>
              <a:spLocks noChangeArrowheads="1"/>
            </p:cNvSpPr>
            <p:nvPr/>
          </p:nvSpPr>
          <p:spPr bwMode="auto">
            <a:xfrm>
              <a:off x="5430" y="3363"/>
              <a:ext cx="3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969" name="Rectangle 81"/>
            <p:cNvSpPr>
              <a:spLocks noChangeArrowheads="1"/>
            </p:cNvSpPr>
            <p:nvPr/>
          </p:nvSpPr>
          <p:spPr bwMode="auto">
            <a:xfrm>
              <a:off x="5006" y="3363"/>
              <a:ext cx="4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8970" name="Rectangle 82"/>
            <p:cNvSpPr>
              <a:spLocks noChangeArrowheads="1"/>
            </p:cNvSpPr>
            <p:nvPr/>
          </p:nvSpPr>
          <p:spPr bwMode="auto">
            <a:xfrm>
              <a:off x="4150" y="3363"/>
              <a:ext cx="43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971" name="Rectangle 83"/>
            <p:cNvSpPr>
              <a:spLocks noChangeArrowheads="1"/>
            </p:cNvSpPr>
            <p:nvPr/>
          </p:nvSpPr>
          <p:spPr bwMode="auto">
            <a:xfrm>
              <a:off x="3735" y="3363"/>
              <a:ext cx="4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972" name="Rectangle 84"/>
            <p:cNvSpPr>
              <a:spLocks noChangeArrowheads="1"/>
            </p:cNvSpPr>
            <p:nvPr/>
          </p:nvSpPr>
          <p:spPr bwMode="auto">
            <a:xfrm>
              <a:off x="3365" y="3363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73" name="Rectangle 85"/>
            <p:cNvSpPr>
              <a:spLocks noChangeArrowheads="1"/>
            </p:cNvSpPr>
            <p:nvPr/>
          </p:nvSpPr>
          <p:spPr bwMode="auto">
            <a:xfrm>
              <a:off x="2996" y="3363"/>
              <a:ext cx="36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74" name="Rectangle 86"/>
            <p:cNvSpPr>
              <a:spLocks noChangeArrowheads="1"/>
            </p:cNvSpPr>
            <p:nvPr/>
          </p:nvSpPr>
          <p:spPr bwMode="auto">
            <a:xfrm>
              <a:off x="2625" y="3363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75" name="Rectangle 87"/>
            <p:cNvSpPr>
              <a:spLocks noChangeArrowheads="1"/>
            </p:cNvSpPr>
            <p:nvPr/>
          </p:nvSpPr>
          <p:spPr bwMode="auto">
            <a:xfrm>
              <a:off x="2255" y="3363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76" name="Rectangle 88"/>
            <p:cNvSpPr>
              <a:spLocks noChangeArrowheads="1"/>
            </p:cNvSpPr>
            <p:nvPr/>
          </p:nvSpPr>
          <p:spPr bwMode="auto">
            <a:xfrm>
              <a:off x="1820" y="3363"/>
              <a:ext cx="4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8977" name="Rectangle 89"/>
            <p:cNvSpPr>
              <a:spLocks noChangeArrowheads="1"/>
            </p:cNvSpPr>
            <p:nvPr/>
          </p:nvSpPr>
          <p:spPr bwMode="auto">
            <a:xfrm>
              <a:off x="1449" y="3363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8978" name="Rectangle 90"/>
            <p:cNvSpPr>
              <a:spLocks noChangeArrowheads="1"/>
            </p:cNvSpPr>
            <p:nvPr/>
          </p:nvSpPr>
          <p:spPr bwMode="auto">
            <a:xfrm>
              <a:off x="1078" y="3363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79" name="Rectangle 91"/>
            <p:cNvSpPr>
              <a:spLocks noChangeArrowheads="1"/>
            </p:cNvSpPr>
            <p:nvPr/>
          </p:nvSpPr>
          <p:spPr bwMode="auto">
            <a:xfrm>
              <a:off x="727" y="3363"/>
              <a:ext cx="3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8980" name="Rectangle 92"/>
            <p:cNvSpPr>
              <a:spLocks noChangeArrowheads="1"/>
            </p:cNvSpPr>
            <p:nvPr/>
          </p:nvSpPr>
          <p:spPr bwMode="auto">
            <a:xfrm>
              <a:off x="373" y="3363"/>
              <a:ext cx="3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81" name="Rectangle 93"/>
            <p:cNvSpPr>
              <a:spLocks noChangeArrowheads="1"/>
            </p:cNvSpPr>
            <p:nvPr/>
          </p:nvSpPr>
          <p:spPr bwMode="auto">
            <a:xfrm>
              <a:off x="-23" y="3363"/>
              <a:ext cx="3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82" name="Rectangle 94"/>
            <p:cNvSpPr>
              <a:spLocks noChangeArrowheads="1"/>
            </p:cNvSpPr>
            <p:nvPr/>
          </p:nvSpPr>
          <p:spPr bwMode="auto">
            <a:xfrm>
              <a:off x="5430" y="3114"/>
              <a:ext cx="3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83" name="Rectangle 95"/>
            <p:cNvSpPr>
              <a:spLocks noChangeArrowheads="1"/>
            </p:cNvSpPr>
            <p:nvPr/>
          </p:nvSpPr>
          <p:spPr bwMode="auto">
            <a:xfrm>
              <a:off x="5006" y="3114"/>
              <a:ext cx="4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984" name="Rectangle 96"/>
            <p:cNvSpPr>
              <a:spLocks noChangeArrowheads="1"/>
            </p:cNvSpPr>
            <p:nvPr/>
          </p:nvSpPr>
          <p:spPr bwMode="auto">
            <a:xfrm>
              <a:off x="4584" y="3114"/>
              <a:ext cx="4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985" name="Rectangle 97"/>
            <p:cNvSpPr>
              <a:spLocks noChangeArrowheads="1"/>
            </p:cNvSpPr>
            <p:nvPr/>
          </p:nvSpPr>
          <p:spPr bwMode="auto">
            <a:xfrm>
              <a:off x="4150" y="3114"/>
              <a:ext cx="43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986" name="Rectangle 98"/>
            <p:cNvSpPr>
              <a:spLocks noChangeArrowheads="1"/>
            </p:cNvSpPr>
            <p:nvPr/>
          </p:nvSpPr>
          <p:spPr bwMode="auto">
            <a:xfrm>
              <a:off x="3735" y="3114"/>
              <a:ext cx="4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87" name="Rectangle 99"/>
            <p:cNvSpPr>
              <a:spLocks noChangeArrowheads="1"/>
            </p:cNvSpPr>
            <p:nvPr/>
          </p:nvSpPr>
          <p:spPr bwMode="auto">
            <a:xfrm>
              <a:off x="3365" y="3114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88" name="Rectangle 100"/>
            <p:cNvSpPr>
              <a:spLocks noChangeArrowheads="1"/>
            </p:cNvSpPr>
            <p:nvPr/>
          </p:nvSpPr>
          <p:spPr bwMode="auto">
            <a:xfrm>
              <a:off x="2996" y="3114"/>
              <a:ext cx="36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89" name="Rectangle 101"/>
            <p:cNvSpPr>
              <a:spLocks noChangeArrowheads="1"/>
            </p:cNvSpPr>
            <p:nvPr/>
          </p:nvSpPr>
          <p:spPr bwMode="auto">
            <a:xfrm>
              <a:off x="2625" y="3114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90" name="Rectangle 102"/>
            <p:cNvSpPr>
              <a:spLocks noChangeArrowheads="1"/>
            </p:cNvSpPr>
            <p:nvPr/>
          </p:nvSpPr>
          <p:spPr bwMode="auto">
            <a:xfrm>
              <a:off x="2255" y="3114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91" name="Rectangle 103"/>
            <p:cNvSpPr>
              <a:spLocks noChangeArrowheads="1"/>
            </p:cNvSpPr>
            <p:nvPr/>
          </p:nvSpPr>
          <p:spPr bwMode="auto">
            <a:xfrm>
              <a:off x="1820" y="3114"/>
              <a:ext cx="4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8992" name="Rectangle 104"/>
            <p:cNvSpPr>
              <a:spLocks noChangeArrowheads="1"/>
            </p:cNvSpPr>
            <p:nvPr/>
          </p:nvSpPr>
          <p:spPr bwMode="auto">
            <a:xfrm>
              <a:off x="1449" y="3114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8993" name="Rectangle 105"/>
            <p:cNvSpPr>
              <a:spLocks noChangeArrowheads="1"/>
            </p:cNvSpPr>
            <p:nvPr/>
          </p:nvSpPr>
          <p:spPr bwMode="auto">
            <a:xfrm>
              <a:off x="1078" y="3114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94" name="Rectangle 106"/>
            <p:cNvSpPr>
              <a:spLocks noChangeArrowheads="1"/>
            </p:cNvSpPr>
            <p:nvPr/>
          </p:nvSpPr>
          <p:spPr bwMode="auto">
            <a:xfrm>
              <a:off x="727" y="3114"/>
              <a:ext cx="3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95" name="Rectangle 107"/>
            <p:cNvSpPr>
              <a:spLocks noChangeArrowheads="1"/>
            </p:cNvSpPr>
            <p:nvPr/>
          </p:nvSpPr>
          <p:spPr bwMode="auto">
            <a:xfrm>
              <a:off x="373" y="3114"/>
              <a:ext cx="3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8996" name="Rectangle 108"/>
            <p:cNvSpPr>
              <a:spLocks noChangeArrowheads="1"/>
            </p:cNvSpPr>
            <p:nvPr/>
          </p:nvSpPr>
          <p:spPr bwMode="auto">
            <a:xfrm>
              <a:off x="-23" y="3114"/>
              <a:ext cx="3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997" name="Rectangle 109"/>
            <p:cNvSpPr>
              <a:spLocks noChangeArrowheads="1"/>
            </p:cNvSpPr>
            <p:nvPr/>
          </p:nvSpPr>
          <p:spPr bwMode="auto">
            <a:xfrm>
              <a:off x="5430" y="2865"/>
              <a:ext cx="3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98" name="Rectangle 110"/>
            <p:cNvSpPr>
              <a:spLocks noChangeArrowheads="1"/>
            </p:cNvSpPr>
            <p:nvPr/>
          </p:nvSpPr>
          <p:spPr bwMode="auto">
            <a:xfrm>
              <a:off x="5006" y="2865"/>
              <a:ext cx="4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999" name="Rectangle 111"/>
            <p:cNvSpPr>
              <a:spLocks noChangeArrowheads="1"/>
            </p:cNvSpPr>
            <p:nvPr/>
          </p:nvSpPr>
          <p:spPr bwMode="auto">
            <a:xfrm>
              <a:off x="4584" y="2865"/>
              <a:ext cx="4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00" name="Rectangle 112"/>
            <p:cNvSpPr>
              <a:spLocks noChangeArrowheads="1"/>
            </p:cNvSpPr>
            <p:nvPr/>
          </p:nvSpPr>
          <p:spPr bwMode="auto">
            <a:xfrm>
              <a:off x="4150" y="2865"/>
              <a:ext cx="43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01" name="Rectangle 113"/>
            <p:cNvSpPr>
              <a:spLocks noChangeArrowheads="1"/>
            </p:cNvSpPr>
            <p:nvPr/>
          </p:nvSpPr>
          <p:spPr bwMode="auto">
            <a:xfrm>
              <a:off x="3735" y="2865"/>
              <a:ext cx="4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02" name="Rectangle 114"/>
            <p:cNvSpPr>
              <a:spLocks noChangeArrowheads="1"/>
            </p:cNvSpPr>
            <p:nvPr/>
          </p:nvSpPr>
          <p:spPr bwMode="auto">
            <a:xfrm>
              <a:off x="3365" y="2865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03" name="Rectangle 115"/>
            <p:cNvSpPr>
              <a:spLocks noChangeArrowheads="1"/>
            </p:cNvSpPr>
            <p:nvPr/>
          </p:nvSpPr>
          <p:spPr bwMode="auto">
            <a:xfrm>
              <a:off x="2996" y="2865"/>
              <a:ext cx="36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04" name="Rectangle 116"/>
            <p:cNvSpPr>
              <a:spLocks noChangeArrowheads="1"/>
            </p:cNvSpPr>
            <p:nvPr/>
          </p:nvSpPr>
          <p:spPr bwMode="auto">
            <a:xfrm>
              <a:off x="2625" y="2865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05" name="Rectangle 117"/>
            <p:cNvSpPr>
              <a:spLocks noChangeArrowheads="1"/>
            </p:cNvSpPr>
            <p:nvPr/>
          </p:nvSpPr>
          <p:spPr bwMode="auto">
            <a:xfrm>
              <a:off x="2255" y="2865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06" name="Rectangle 118"/>
            <p:cNvSpPr>
              <a:spLocks noChangeArrowheads="1"/>
            </p:cNvSpPr>
            <p:nvPr/>
          </p:nvSpPr>
          <p:spPr bwMode="auto">
            <a:xfrm>
              <a:off x="1820" y="2865"/>
              <a:ext cx="4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9007" name="Rectangle 119"/>
            <p:cNvSpPr>
              <a:spLocks noChangeArrowheads="1"/>
            </p:cNvSpPr>
            <p:nvPr/>
          </p:nvSpPr>
          <p:spPr bwMode="auto">
            <a:xfrm>
              <a:off x="1449" y="2865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08" name="Rectangle 120"/>
            <p:cNvSpPr>
              <a:spLocks noChangeArrowheads="1"/>
            </p:cNvSpPr>
            <p:nvPr/>
          </p:nvSpPr>
          <p:spPr bwMode="auto">
            <a:xfrm>
              <a:off x="1078" y="2865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09" name="Rectangle 121"/>
            <p:cNvSpPr>
              <a:spLocks noChangeArrowheads="1"/>
            </p:cNvSpPr>
            <p:nvPr/>
          </p:nvSpPr>
          <p:spPr bwMode="auto">
            <a:xfrm>
              <a:off x="727" y="2865"/>
              <a:ext cx="3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9010" name="Rectangle 122"/>
            <p:cNvSpPr>
              <a:spLocks noChangeArrowheads="1"/>
            </p:cNvSpPr>
            <p:nvPr/>
          </p:nvSpPr>
          <p:spPr bwMode="auto">
            <a:xfrm>
              <a:off x="373" y="2865"/>
              <a:ext cx="3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11" name="Rectangle 123"/>
            <p:cNvSpPr>
              <a:spLocks noChangeArrowheads="1"/>
            </p:cNvSpPr>
            <p:nvPr/>
          </p:nvSpPr>
          <p:spPr bwMode="auto">
            <a:xfrm>
              <a:off x="-23" y="2865"/>
              <a:ext cx="3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9012" name="Rectangle 124"/>
            <p:cNvSpPr>
              <a:spLocks noChangeArrowheads="1"/>
            </p:cNvSpPr>
            <p:nvPr/>
          </p:nvSpPr>
          <p:spPr bwMode="auto">
            <a:xfrm>
              <a:off x="5430" y="2616"/>
              <a:ext cx="3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013" name="Rectangle 125"/>
            <p:cNvSpPr>
              <a:spLocks noChangeArrowheads="1"/>
            </p:cNvSpPr>
            <p:nvPr/>
          </p:nvSpPr>
          <p:spPr bwMode="auto">
            <a:xfrm>
              <a:off x="5006" y="2616"/>
              <a:ext cx="4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14" name="Rectangle 126"/>
            <p:cNvSpPr>
              <a:spLocks noChangeArrowheads="1"/>
            </p:cNvSpPr>
            <p:nvPr/>
          </p:nvSpPr>
          <p:spPr bwMode="auto">
            <a:xfrm>
              <a:off x="4584" y="2616"/>
              <a:ext cx="4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15" name="Rectangle 127"/>
            <p:cNvSpPr>
              <a:spLocks noChangeArrowheads="1"/>
            </p:cNvSpPr>
            <p:nvPr/>
          </p:nvSpPr>
          <p:spPr bwMode="auto">
            <a:xfrm>
              <a:off x="4150" y="2616"/>
              <a:ext cx="43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16" name="Rectangle 128"/>
            <p:cNvSpPr>
              <a:spLocks noChangeArrowheads="1"/>
            </p:cNvSpPr>
            <p:nvPr/>
          </p:nvSpPr>
          <p:spPr bwMode="auto">
            <a:xfrm>
              <a:off x="3735" y="2616"/>
              <a:ext cx="4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17" name="Rectangle 129"/>
            <p:cNvSpPr>
              <a:spLocks noChangeArrowheads="1"/>
            </p:cNvSpPr>
            <p:nvPr/>
          </p:nvSpPr>
          <p:spPr bwMode="auto">
            <a:xfrm>
              <a:off x="3365" y="2616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18" name="Rectangle 130"/>
            <p:cNvSpPr>
              <a:spLocks noChangeArrowheads="1"/>
            </p:cNvSpPr>
            <p:nvPr/>
          </p:nvSpPr>
          <p:spPr bwMode="auto">
            <a:xfrm>
              <a:off x="2996" y="2616"/>
              <a:ext cx="36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19" name="Rectangle 131"/>
            <p:cNvSpPr>
              <a:spLocks noChangeArrowheads="1"/>
            </p:cNvSpPr>
            <p:nvPr/>
          </p:nvSpPr>
          <p:spPr bwMode="auto">
            <a:xfrm>
              <a:off x="2625" y="2616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20" name="Rectangle 132"/>
            <p:cNvSpPr>
              <a:spLocks noChangeArrowheads="1"/>
            </p:cNvSpPr>
            <p:nvPr/>
          </p:nvSpPr>
          <p:spPr bwMode="auto">
            <a:xfrm>
              <a:off x="2255" y="2616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21" name="Rectangle 133"/>
            <p:cNvSpPr>
              <a:spLocks noChangeArrowheads="1"/>
            </p:cNvSpPr>
            <p:nvPr/>
          </p:nvSpPr>
          <p:spPr bwMode="auto">
            <a:xfrm>
              <a:off x="1820" y="2616"/>
              <a:ext cx="4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22" name="Rectangle 134"/>
            <p:cNvSpPr>
              <a:spLocks noChangeArrowheads="1"/>
            </p:cNvSpPr>
            <p:nvPr/>
          </p:nvSpPr>
          <p:spPr bwMode="auto">
            <a:xfrm>
              <a:off x="1449" y="2616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23" name="Rectangle 135"/>
            <p:cNvSpPr>
              <a:spLocks noChangeArrowheads="1"/>
            </p:cNvSpPr>
            <p:nvPr/>
          </p:nvSpPr>
          <p:spPr bwMode="auto">
            <a:xfrm>
              <a:off x="1078" y="2616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24" name="Rectangle 136"/>
            <p:cNvSpPr>
              <a:spLocks noChangeArrowheads="1"/>
            </p:cNvSpPr>
            <p:nvPr/>
          </p:nvSpPr>
          <p:spPr bwMode="auto">
            <a:xfrm>
              <a:off x="727" y="2616"/>
              <a:ext cx="3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25" name="Rectangle 137"/>
            <p:cNvSpPr>
              <a:spLocks noChangeArrowheads="1"/>
            </p:cNvSpPr>
            <p:nvPr/>
          </p:nvSpPr>
          <p:spPr bwMode="auto">
            <a:xfrm>
              <a:off x="373" y="2616"/>
              <a:ext cx="3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26" name="Rectangle 138"/>
            <p:cNvSpPr>
              <a:spLocks noChangeArrowheads="1"/>
            </p:cNvSpPr>
            <p:nvPr/>
          </p:nvSpPr>
          <p:spPr bwMode="auto">
            <a:xfrm>
              <a:off x="-23" y="2616"/>
              <a:ext cx="3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9027" name="Rectangle 139"/>
            <p:cNvSpPr>
              <a:spLocks noChangeArrowheads="1"/>
            </p:cNvSpPr>
            <p:nvPr/>
          </p:nvSpPr>
          <p:spPr bwMode="auto">
            <a:xfrm>
              <a:off x="5430" y="2367"/>
              <a:ext cx="3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028" name="Rectangle 140"/>
            <p:cNvSpPr>
              <a:spLocks noChangeArrowheads="1"/>
            </p:cNvSpPr>
            <p:nvPr/>
          </p:nvSpPr>
          <p:spPr bwMode="auto">
            <a:xfrm>
              <a:off x="5006" y="2367"/>
              <a:ext cx="4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29" name="Rectangle 141"/>
            <p:cNvSpPr>
              <a:spLocks noChangeArrowheads="1"/>
            </p:cNvSpPr>
            <p:nvPr/>
          </p:nvSpPr>
          <p:spPr bwMode="auto">
            <a:xfrm>
              <a:off x="4584" y="2367"/>
              <a:ext cx="4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30" name="Rectangle 142"/>
            <p:cNvSpPr>
              <a:spLocks noChangeArrowheads="1"/>
            </p:cNvSpPr>
            <p:nvPr/>
          </p:nvSpPr>
          <p:spPr bwMode="auto">
            <a:xfrm>
              <a:off x="4150" y="2367"/>
              <a:ext cx="43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31" name="Rectangle 143"/>
            <p:cNvSpPr>
              <a:spLocks noChangeArrowheads="1"/>
            </p:cNvSpPr>
            <p:nvPr/>
          </p:nvSpPr>
          <p:spPr bwMode="auto">
            <a:xfrm>
              <a:off x="3735" y="2367"/>
              <a:ext cx="4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32" name="Rectangle 144"/>
            <p:cNvSpPr>
              <a:spLocks noChangeArrowheads="1"/>
            </p:cNvSpPr>
            <p:nvPr/>
          </p:nvSpPr>
          <p:spPr bwMode="auto">
            <a:xfrm>
              <a:off x="3365" y="2367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33" name="Rectangle 145"/>
            <p:cNvSpPr>
              <a:spLocks noChangeArrowheads="1"/>
            </p:cNvSpPr>
            <p:nvPr/>
          </p:nvSpPr>
          <p:spPr bwMode="auto">
            <a:xfrm>
              <a:off x="2996" y="2367"/>
              <a:ext cx="36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34" name="Rectangle 146"/>
            <p:cNvSpPr>
              <a:spLocks noChangeArrowheads="1"/>
            </p:cNvSpPr>
            <p:nvPr/>
          </p:nvSpPr>
          <p:spPr bwMode="auto">
            <a:xfrm>
              <a:off x="2625" y="2367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35" name="Rectangle 147"/>
            <p:cNvSpPr>
              <a:spLocks noChangeArrowheads="1"/>
            </p:cNvSpPr>
            <p:nvPr/>
          </p:nvSpPr>
          <p:spPr bwMode="auto">
            <a:xfrm>
              <a:off x="2255" y="2367"/>
              <a:ext cx="3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36" name="Rectangle 148"/>
            <p:cNvSpPr>
              <a:spLocks noChangeArrowheads="1"/>
            </p:cNvSpPr>
            <p:nvPr/>
          </p:nvSpPr>
          <p:spPr bwMode="auto">
            <a:xfrm>
              <a:off x="1820" y="2367"/>
              <a:ext cx="4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37" name="Rectangle 149"/>
            <p:cNvSpPr>
              <a:spLocks noChangeArrowheads="1"/>
            </p:cNvSpPr>
            <p:nvPr/>
          </p:nvSpPr>
          <p:spPr bwMode="auto">
            <a:xfrm>
              <a:off x="1449" y="2367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38" name="Rectangle 150"/>
            <p:cNvSpPr>
              <a:spLocks noChangeArrowheads="1"/>
            </p:cNvSpPr>
            <p:nvPr/>
          </p:nvSpPr>
          <p:spPr bwMode="auto">
            <a:xfrm>
              <a:off x="1078" y="2367"/>
              <a:ext cx="37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39" name="Rectangle 151"/>
            <p:cNvSpPr>
              <a:spLocks noChangeArrowheads="1"/>
            </p:cNvSpPr>
            <p:nvPr/>
          </p:nvSpPr>
          <p:spPr bwMode="auto">
            <a:xfrm>
              <a:off x="727" y="2367"/>
              <a:ext cx="35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40" name="Rectangle 152"/>
            <p:cNvSpPr>
              <a:spLocks noChangeArrowheads="1"/>
            </p:cNvSpPr>
            <p:nvPr/>
          </p:nvSpPr>
          <p:spPr bwMode="auto">
            <a:xfrm>
              <a:off x="373" y="2367"/>
              <a:ext cx="3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9041" name="Rectangle 153"/>
            <p:cNvSpPr>
              <a:spLocks noChangeArrowheads="1"/>
            </p:cNvSpPr>
            <p:nvPr/>
          </p:nvSpPr>
          <p:spPr bwMode="auto">
            <a:xfrm>
              <a:off x="-23" y="2367"/>
              <a:ext cx="3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042" name="Rectangle 154"/>
            <p:cNvSpPr>
              <a:spLocks noChangeArrowheads="1"/>
            </p:cNvSpPr>
            <p:nvPr/>
          </p:nvSpPr>
          <p:spPr bwMode="auto">
            <a:xfrm>
              <a:off x="3365" y="1734"/>
              <a:ext cx="37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043" name="Rectangle 155"/>
            <p:cNvSpPr>
              <a:spLocks noChangeArrowheads="1"/>
            </p:cNvSpPr>
            <p:nvPr/>
          </p:nvSpPr>
          <p:spPr bwMode="auto">
            <a:xfrm>
              <a:off x="2996" y="1734"/>
              <a:ext cx="369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044" name="Rectangle 156"/>
            <p:cNvSpPr>
              <a:spLocks noChangeArrowheads="1"/>
            </p:cNvSpPr>
            <p:nvPr/>
          </p:nvSpPr>
          <p:spPr bwMode="auto">
            <a:xfrm>
              <a:off x="2625" y="1734"/>
              <a:ext cx="37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045" name="Rectangle 157"/>
            <p:cNvSpPr>
              <a:spLocks noChangeArrowheads="1"/>
            </p:cNvSpPr>
            <p:nvPr/>
          </p:nvSpPr>
          <p:spPr bwMode="auto">
            <a:xfrm>
              <a:off x="2255" y="1734"/>
              <a:ext cx="37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DI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046" name="Rectangle 158"/>
            <p:cNvSpPr>
              <a:spLocks noChangeArrowheads="1"/>
            </p:cNvSpPr>
            <p:nvPr/>
          </p:nvSpPr>
          <p:spPr bwMode="auto">
            <a:xfrm>
              <a:off x="1449" y="1734"/>
              <a:ext cx="37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左移</a:t>
              </a: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SL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047" name="Rectangle 159"/>
            <p:cNvSpPr>
              <a:spLocks noChangeArrowheads="1"/>
            </p:cNvSpPr>
            <p:nvPr/>
          </p:nvSpPr>
          <p:spPr bwMode="auto">
            <a:xfrm>
              <a:off x="1078" y="1734"/>
              <a:ext cx="37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右移</a:t>
              </a: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SR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048" name="Rectangle 160"/>
            <p:cNvSpPr>
              <a:spLocks noChangeArrowheads="1"/>
            </p:cNvSpPr>
            <p:nvPr/>
          </p:nvSpPr>
          <p:spPr bwMode="auto">
            <a:xfrm>
              <a:off x="727" y="1734"/>
              <a:ext cx="35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049" name="Rectangle 161"/>
            <p:cNvSpPr>
              <a:spLocks noChangeArrowheads="1"/>
            </p:cNvSpPr>
            <p:nvPr/>
          </p:nvSpPr>
          <p:spPr bwMode="auto">
            <a:xfrm>
              <a:off x="373" y="1734"/>
              <a:ext cx="35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050" name="Rectangle 162"/>
            <p:cNvSpPr>
              <a:spLocks noChangeArrowheads="1"/>
            </p:cNvSpPr>
            <p:nvPr/>
          </p:nvSpPr>
          <p:spPr bwMode="auto">
            <a:xfrm>
              <a:off x="5430" y="1293"/>
              <a:ext cx="307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39051" name="Rectangle 163"/>
            <p:cNvSpPr>
              <a:spLocks noChangeArrowheads="1"/>
            </p:cNvSpPr>
            <p:nvPr/>
          </p:nvSpPr>
          <p:spPr bwMode="auto">
            <a:xfrm>
              <a:off x="5006" y="1293"/>
              <a:ext cx="424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52" name="Rectangle 164"/>
            <p:cNvSpPr>
              <a:spLocks noChangeArrowheads="1"/>
            </p:cNvSpPr>
            <p:nvPr/>
          </p:nvSpPr>
          <p:spPr bwMode="auto">
            <a:xfrm>
              <a:off x="4584" y="1293"/>
              <a:ext cx="422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53" name="Rectangle 165"/>
            <p:cNvSpPr>
              <a:spLocks noChangeArrowheads="1"/>
            </p:cNvSpPr>
            <p:nvPr/>
          </p:nvSpPr>
          <p:spPr bwMode="auto">
            <a:xfrm>
              <a:off x="4150" y="1293"/>
              <a:ext cx="434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54" name="Rectangle 166"/>
            <p:cNvSpPr>
              <a:spLocks noChangeArrowheads="1"/>
            </p:cNvSpPr>
            <p:nvPr/>
          </p:nvSpPr>
          <p:spPr bwMode="auto">
            <a:xfrm>
              <a:off x="3735" y="1293"/>
              <a:ext cx="415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55" name="Rectangle 167"/>
            <p:cNvSpPr>
              <a:spLocks noChangeArrowheads="1"/>
            </p:cNvSpPr>
            <p:nvPr/>
          </p:nvSpPr>
          <p:spPr bwMode="auto">
            <a:xfrm>
              <a:off x="2255" y="1293"/>
              <a:ext cx="148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并行</a:t>
              </a: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输入</a:t>
              </a:r>
            </a:p>
          </p:txBody>
        </p:sp>
        <p:sp>
          <p:nvSpPr>
            <p:cNvPr id="39056" name="Rectangle 168"/>
            <p:cNvSpPr>
              <a:spLocks noChangeArrowheads="1"/>
            </p:cNvSpPr>
            <p:nvPr/>
          </p:nvSpPr>
          <p:spPr bwMode="auto">
            <a:xfrm>
              <a:off x="1820" y="1293"/>
              <a:ext cx="435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时钟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057" name="Rectangle 169"/>
            <p:cNvSpPr>
              <a:spLocks noChangeArrowheads="1"/>
            </p:cNvSpPr>
            <p:nvPr/>
          </p:nvSpPr>
          <p:spPr bwMode="auto">
            <a:xfrm>
              <a:off x="1078" y="1293"/>
              <a:ext cx="74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串行</a:t>
              </a: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输入</a:t>
              </a:r>
            </a:p>
          </p:txBody>
        </p:sp>
        <p:sp>
          <p:nvSpPr>
            <p:cNvPr id="39058" name="Rectangle 170"/>
            <p:cNvSpPr>
              <a:spLocks noChangeArrowheads="1"/>
            </p:cNvSpPr>
            <p:nvPr/>
          </p:nvSpPr>
          <p:spPr bwMode="auto">
            <a:xfrm>
              <a:off x="373" y="1293"/>
              <a:ext cx="705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控制信号</a:t>
              </a:r>
            </a:p>
          </p:txBody>
        </p:sp>
        <p:sp>
          <p:nvSpPr>
            <p:cNvPr id="39059" name="Rectangle 171"/>
            <p:cNvSpPr>
              <a:spLocks noChangeArrowheads="1"/>
            </p:cNvSpPr>
            <p:nvPr/>
          </p:nvSpPr>
          <p:spPr bwMode="auto">
            <a:xfrm>
              <a:off x="-23" y="1293"/>
              <a:ext cx="39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清零</a:t>
              </a:r>
            </a:p>
          </p:txBody>
        </p:sp>
        <p:sp>
          <p:nvSpPr>
            <p:cNvPr id="39060" name="Rectangle 172"/>
            <p:cNvSpPr>
              <a:spLocks noChangeArrowheads="1"/>
            </p:cNvSpPr>
            <p:nvPr/>
          </p:nvSpPr>
          <p:spPr bwMode="auto">
            <a:xfrm>
              <a:off x="5430" y="1044"/>
              <a:ext cx="3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61" name="Rectangle 173"/>
            <p:cNvSpPr>
              <a:spLocks noChangeArrowheads="1"/>
            </p:cNvSpPr>
            <p:nvPr/>
          </p:nvSpPr>
          <p:spPr bwMode="auto">
            <a:xfrm>
              <a:off x="3735" y="1044"/>
              <a:ext cx="169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    出</a:t>
              </a:r>
            </a:p>
          </p:txBody>
        </p:sp>
        <p:sp>
          <p:nvSpPr>
            <p:cNvPr id="39062" name="Rectangle 174"/>
            <p:cNvSpPr>
              <a:spLocks noChangeArrowheads="1"/>
            </p:cNvSpPr>
            <p:nvPr/>
          </p:nvSpPr>
          <p:spPr bwMode="auto">
            <a:xfrm>
              <a:off x="-23" y="1044"/>
              <a:ext cx="375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    入</a:t>
              </a:r>
            </a:p>
          </p:txBody>
        </p:sp>
        <p:sp>
          <p:nvSpPr>
            <p:cNvPr id="39063" name="Line 175"/>
            <p:cNvSpPr>
              <a:spLocks noChangeShapeType="1"/>
            </p:cNvSpPr>
            <p:nvPr/>
          </p:nvSpPr>
          <p:spPr bwMode="auto">
            <a:xfrm>
              <a:off x="-23" y="1044"/>
              <a:ext cx="576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64" name="Line 176"/>
            <p:cNvSpPr>
              <a:spLocks noChangeShapeType="1"/>
            </p:cNvSpPr>
            <p:nvPr/>
          </p:nvSpPr>
          <p:spPr bwMode="auto">
            <a:xfrm>
              <a:off x="-23" y="4110"/>
              <a:ext cx="576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65" name="Line 177"/>
            <p:cNvSpPr>
              <a:spLocks noChangeShapeType="1"/>
            </p:cNvSpPr>
            <p:nvPr/>
          </p:nvSpPr>
          <p:spPr bwMode="auto">
            <a:xfrm>
              <a:off x="-23" y="1044"/>
              <a:ext cx="0" cy="306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66" name="Line 178"/>
            <p:cNvSpPr>
              <a:spLocks noChangeShapeType="1"/>
            </p:cNvSpPr>
            <p:nvPr/>
          </p:nvSpPr>
          <p:spPr bwMode="auto">
            <a:xfrm>
              <a:off x="5737" y="1044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67" name="Line 179"/>
            <p:cNvSpPr>
              <a:spLocks noChangeShapeType="1"/>
            </p:cNvSpPr>
            <p:nvPr/>
          </p:nvSpPr>
          <p:spPr bwMode="auto">
            <a:xfrm>
              <a:off x="-23" y="1293"/>
              <a:ext cx="5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68" name="Line 180"/>
            <p:cNvSpPr>
              <a:spLocks noChangeShapeType="1"/>
            </p:cNvSpPr>
            <p:nvPr/>
          </p:nvSpPr>
          <p:spPr bwMode="auto">
            <a:xfrm>
              <a:off x="3735" y="1044"/>
              <a:ext cx="0" cy="30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69" name="Line 181"/>
            <p:cNvSpPr>
              <a:spLocks noChangeShapeType="1"/>
            </p:cNvSpPr>
            <p:nvPr/>
          </p:nvSpPr>
          <p:spPr bwMode="auto">
            <a:xfrm>
              <a:off x="5430" y="1044"/>
              <a:ext cx="0" cy="30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0" name="Line 182"/>
            <p:cNvSpPr>
              <a:spLocks noChangeShapeType="1"/>
            </p:cNvSpPr>
            <p:nvPr/>
          </p:nvSpPr>
          <p:spPr bwMode="auto">
            <a:xfrm>
              <a:off x="-23" y="1734"/>
              <a:ext cx="184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1" name="Line 183"/>
            <p:cNvSpPr>
              <a:spLocks noChangeShapeType="1"/>
            </p:cNvSpPr>
            <p:nvPr/>
          </p:nvSpPr>
          <p:spPr bwMode="auto">
            <a:xfrm>
              <a:off x="373" y="1293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2" name="Line 184"/>
            <p:cNvSpPr>
              <a:spLocks noChangeShapeType="1"/>
            </p:cNvSpPr>
            <p:nvPr/>
          </p:nvSpPr>
          <p:spPr bwMode="auto">
            <a:xfrm>
              <a:off x="1078" y="1293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3" name="Line 185"/>
            <p:cNvSpPr>
              <a:spLocks noChangeShapeType="1"/>
            </p:cNvSpPr>
            <p:nvPr/>
          </p:nvSpPr>
          <p:spPr bwMode="auto">
            <a:xfrm>
              <a:off x="1820" y="1293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4" name="Line 186"/>
            <p:cNvSpPr>
              <a:spLocks noChangeShapeType="1"/>
            </p:cNvSpPr>
            <p:nvPr/>
          </p:nvSpPr>
          <p:spPr bwMode="auto">
            <a:xfrm>
              <a:off x="2255" y="1293"/>
              <a:ext cx="0" cy="28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5" name="Line 187"/>
            <p:cNvSpPr>
              <a:spLocks noChangeShapeType="1"/>
            </p:cNvSpPr>
            <p:nvPr/>
          </p:nvSpPr>
          <p:spPr bwMode="auto">
            <a:xfrm>
              <a:off x="5737" y="1049"/>
              <a:ext cx="0" cy="306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6" name="Line 188"/>
            <p:cNvSpPr>
              <a:spLocks noChangeShapeType="1"/>
            </p:cNvSpPr>
            <p:nvPr/>
          </p:nvSpPr>
          <p:spPr bwMode="auto">
            <a:xfrm>
              <a:off x="5737" y="2367"/>
              <a:ext cx="0" cy="17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7" name="Line 189"/>
            <p:cNvSpPr>
              <a:spLocks noChangeShapeType="1"/>
            </p:cNvSpPr>
            <p:nvPr/>
          </p:nvSpPr>
          <p:spPr bwMode="auto">
            <a:xfrm>
              <a:off x="1449" y="1734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8" name="Line 190"/>
            <p:cNvSpPr>
              <a:spLocks noChangeShapeType="1"/>
            </p:cNvSpPr>
            <p:nvPr/>
          </p:nvSpPr>
          <p:spPr bwMode="auto">
            <a:xfrm>
              <a:off x="2255" y="1734"/>
              <a:ext cx="148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79" name="Line 191"/>
            <p:cNvSpPr>
              <a:spLocks noChangeShapeType="1"/>
            </p:cNvSpPr>
            <p:nvPr/>
          </p:nvSpPr>
          <p:spPr bwMode="auto">
            <a:xfrm>
              <a:off x="-23" y="2367"/>
              <a:ext cx="576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8932" name="Object 192"/>
            <p:cNvGraphicFramePr>
              <a:graphicFrameLocks noChangeAspect="1"/>
            </p:cNvGraphicFramePr>
            <p:nvPr/>
          </p:nvGraphicFramePr>
          <p:xfrm>
            <a:off x="4195" y="3045"/>
            <a:ext cx="301" cy="318"/>
          </p:xfrm>
          <a:graphic>
            <a:graphicData uri="http://schemas.openxmlformats.org/presentationml/2006/ole">
              <p:oleObj spid="_x0000_s896020" name="公式" r:id="rId22" imgW="203024" imgH="215713" progId="Equation.3">
                <p:embed/>
              </p:oleObj>
            </a:graphicData>
          </a:graphic>
        </p:graphicFrame>
        <p:graphicFrame>
          <p:nvGraphicFramePr>
            <p:cNvPr id="38933" name="Object 193"/>
            <p:cNvGraphicFramePr>
              <a:graphicFrameLocks noChangeAspect="1"/>
            </p:cNvGraphicFramePr>
            <p:nvPr/>
          </p:nvGraphicFramePr>
          <p:xfrm>
            <a:off x="4610" y="3068"/>
            <a:ext cx="290" cy="309"/>
          </p:xfrm>
          <a:graphic>
            <a:graphicData uri="http://schemas.openxmlformats.org/presentationml/2006/ole">
              <p:oleObj spid="_x0000_s896021" name="公式" r:id="rId23" imgW="203024" imgH="215713" progId="Equation.3">
                <p:embed/>
              </p:oleObj>
            </a:graphicData>
          </a:graphic>
        </p:graphicFrame>
        <p:graphicFrame>
          <p:nvGraphicFramePr>
            <p:cNvPr id="38934" name="Object 194"/>
            <p:cNvGraphicFramePr>
              <a:graphicFrameLocks noChangeAspect="1"/>
            </p:cNvGraphicFramePr>
            <p:nvPr/>
          </p:nvGraphicFramePr>
          <p:xfrm>
            <a:off x="5034" y="3089"/>
            <a:ext cx="295" cy="318"/>
          </p:xfrm>
          <a:graphic>
            <a:graphicData uri="http://schemas.openxmlformats.org/presentationml/2006/ole">
              <p:oleObj spid="_x0000_s896022" name="公式" r:id="rId24" imgW="203024" imgH="215713" progId="Equation.3">
                <p:embed/>
              </p:oleObj>
            </a:graphicData>
          </a:graphic>
        </p:graphicFrame>
        <p:sp>
          <p:nvSpPr>
            <p:cNvPr id="39080" name="Rectangle 195"/>
            <p:cNvSpPr>
              <a:spLocks noChangeArrowheads="1"/>
            </p:cNvSpPr>
            <p:nvPr/>
          </p:nvSpPr>
          <p:spPr bwMode="auto">
            <a:xfrm>
              <a:off x="4983" y="3093"/>
              <a:ext cx="4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81" name="Rectangle 196"/>
            <p:cNvSpPr>
              <a:spLocks noChangeArrowheads="1"/>
            </p:cNvSpPr>
            <p:nvPr/>
          </p:nvSpPr>
          <p:spPr bwMode="auto">
            <a:xfrm>
              <a:off x="4561" y="3113"/>
              <a:ext cx="4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082" name="Rectangle 197"/>
            <p:cNvSpPr>
              <a:spLocks noChangeArrowheads="1"/>
            </p:cNvSpPr>
            <p:nvPr/>
          </p:nvSpPr>
          <p:spPr bwMode="auto">
            <a:xfrm>
              <a:off x="4127" y="3113"/>
              <a:ext cx="43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6844595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1000100" y="1142984"/>
            <a:ext cx="7200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zh-CN" altLang="en-US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考试时间：</a:t>
            </a:r>
            <a:r>
              <a:rPr lang="en-US" altLang="zh-CN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r>
              <a:rPr lang="en-US" altLang="zh-CN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号下午</a:t>
            </a:r>
            <a:endParaRPr lang="en-US" altLang="zh-CN" sz="3200" noProof="0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考试题型：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单选，填空，卡诺图化简、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组合电路分析题、时序电路分析题、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芯片的应用（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74LS138,74LS161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）和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代码编写等。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zh-CN" altLang="en-US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第六章有</a:t>
            </a:r>
            <a:r>
              <a:rPr lang="en-US" altLang="zh-CN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r>
              <a:rPr lang="zh-CN" altLang="en-US" sz="3200" noProof="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分左右的考题。</a:t>
            </a: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xmlns="" val="3373123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539750" y="1339850"/>
            <a:ext cx="76327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6.3   </a:t>
            </a:r>
            <a:r>
              <a: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同步时序逻辑电路的</a:t>
            </a:r>
            <a:r>
              <a: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设计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611188" y="2851150"/>
            <a:ext cx="779303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6.3.1  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设计同步时序逻辑电路的一般步骤</a:t>
            </a: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595313" y="3787775"/>
            <a:ext cx="779303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6.3.2  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同步时序逻辑电路设计举例</a:t>
            </a:r>
          </a:p>
        </p:txBody>
      </p:sp>
    </p:spTree>
    <p:extLst>
      <p:ext uri="{BB962C8B-B14F-4D97-AF65-F5344CB8AC3E}">
        <p14:creationId xmlns="" xmlns:p14="http://schemas.microsoft.com/office/powerpoint/2010/main" val="29767072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37" name="Rectangle 69"/>
          <p:cNvSpPr>
            <a:spLocks noChangeArrowheads="1"/>
          </p:cNvSpPr>
          <p:nvPr/>
        </p:nvSpPr>
        <p:spPr bwMode="auto">
          <a:xfrm>
            <a:off x="500034" y="71414"/>
            <a:ext cx="6372225" cy="59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6.3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同步时序逻辑电路的设计</a:t>
            </a:r>
          </a:p>
        </p:txBody>
      </p:sp>
      <p:sp>
        <p:nvSpPr>
          <p:cNvPr id="365638" name="Rectangle 70"/>
          <p:cNvSpPr>
            <a:spLocks noChangeArrowheads="1"/>
          </p:cNvSpPr>
          <p:nvPr/>
        </p:nvSpPr>
        <p:spPr bwMode="auto">
          <a:xfrm>
            <a:off x="539750" y="1268413"/>
            <a:ext cx="8316913" cy="12065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同步时序逻辑电路的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设计是分析的逆过程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其任务是根据实际逻辑问题的要求，设计出能实现给定逻辑功能的电路。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65671" name="Rectangle 103"/>
          <p:cNvSpPr>
            <a:spLocks noChangeArrowheads="1"/>
          </p:cNvSpPr>
          <p:nvPr/>
        </p:nvSpPr>
        <p:spPr bwMode="auto">
          <a:xfrm>
            <a:off x="466725" y="2852738"/>
            <a:ext cx="779303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6.3.1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设计同步时序逻辑电路的一般步骤</a:t>
            </a:r>
          </a:p>
        </p:txBody>
      </p:sp>
      <p:graphicFrame>
        <p:nvGraphicFramePr>
          <p:cNvPr id="365679" name="Object 111"/>
          <p:cNvGraphicFramePr>
            <a:graphicFrameLocks noChangeAspect="1"/>
          </p:cNvGraphicFramePr>
          <p:nvPr/>
        </p:nvGraphicFramePr>
        <p:xfrm>
          <a:off x="323850" y="4437063"/>
          <a:ext cx="8569325" cy="1928812"/>
        </p:xfrm>
        <a:graphic>
          <a:graphicData uri="http://schemas.openxmlformats.org/presentationml/2006/ole">
            <p:oleObj spid="_x0000_s786434" name="图片" r:id="rId4" imgW="4888992" imgH="1155192" progId="Word.Picture.8">
              <p:embed/>
            </p:oleObj>
          </a:graphicData>
        </a:graphic>
      </p:graphicFrame>
      <p:sp>
        <p:nvSpPr>
          <p:cNvPr id="365681" name="Rectangle 113"/>
          <p:cNvSpPr>
            <a:spLocks noChangeArrowheads="1"/>
          </p:cNvSpPr>
          <p:nvPr/>
        </p:nvSpPr>
        <p:spPr bwMode="auto">
          <a:xfrm>
            <a:off x="684213" y="3716338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同步时序电路的设计过程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4158637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38" grpId="0" animBg="1"/>
      <p:bldP spid="365671" grpId="0"/>
      <p:bldP spid="3656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17" name="Rectangle 25"/>
          <p:cNvSpPr>
            <a:spLocks noChangeArrowheads="1"/>
          </p:cNvSpPr>
          <p:nvPr/>
        </p:nvSpPr>
        <p:spPr bwMode="auto">
          <a:xfrm>
            <a:off x="357158" y="80943"/>
            <a:ext cx="7343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根据给定的逻辑功能建立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原始状态图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原始状态表</a:t>
            </a:r>
          </a:p>
        </p:txBody>
      </p:sp>
      <p:sp>
        <p:nvSpPr>
          <p:cNvPr id="366618" name="Rectangle 26"/>
          <p:cNvSpPr>
            <a:spLocks noChangeArrowheads="1"/>
          </p:cNvSpPr>
          <p:nvPr/>
        </p:nvSpPr>
        <p:spPr bwMode="auto">
          <a:xfrm>
            <a:off x="323850" y="3357563"/>
            <a:ext cx="5435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状态化简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-----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求出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最简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；</a:t>
            </a:r>
          </a:p>
        </p:txBody>
      </p:sp>
      <p:sp>
        <p:nvSpPr>
          <p:cNvPr id="366619" name="Rectangle 27"/>
          <p:cNvSpPr>
            <a:spLocks noChangeArrowheads="1"/>
          </p:cNvSpPr>
          <p:nvPr/>
        </p:nvSpPr>
        <p:spPr bwMode="auto">
          <a:xfrm>
            <a:off x="684213" y="4149725"/>
            <a:ext cx="692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合并等价状态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，消去多余状态的过程称为状态化简</a:t>
            </a:r>
          </a:p>
        </p:txBody>
      </p:sp>
      <p:sp>
        <p:nvSpPr>
          <p:cNvPr id="366620" name="Rectangle 28"/>
          <p:cNvSpPr>
            <a:spLocks noChangeArrowheads="1"/>
          </p:cNvSpPr>
          <p:nvPr/>
        </p:nvSpPr>
        <p:spPr bwMode="auto">
          <a:xfrm>
            <a:off x="539440" y="4872037"/>
            <a:ext cx="7816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等价状态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在相同的输入下有相同的输出，并转换到同一个次态，这样的两个状态称为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等价状态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50825" y="1123950"/>
            <a:ext cx="8999538" cy="2160588"/>
            <a:chOff x="265" y="708"/>
            <a:chExt cx="5669" cy="1361"/>
          </a:xfrm>
        </p:grpSpPr>
        <p:sp>
          <p:nvSpPr>
            <p:cNvPr id="60423" name="Rectangle 32"/>
            <p:cNvSpPr>
              <a:spLocks noChangeArrowheads="1"/>
            </p:cNvSpPr>
            <p:nvPr/>
          </p:nvSpPr>
          <p:spPr bwMode="auto">
            <a:xfrm>
              <a:off x="265" y="708"/>
              <a:ext cx="5669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457200" indent="-4572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914400" indent="-4572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914400" marR="0" lvl="1" indent="-457200" algn="l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①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明确电路的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输入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条件和相应的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输出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要求，分别确定输入变量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和输出变量的数目和符号。</a:t>
              </a: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0424" name="Rectangle 33"/>
            <p:cNvSpPr>
              <a:spLocks noChangeArrowheads="1"/>
            </p:cNvSpPr>
            <p:nvPr/>
          </p:nvSpPr>
          <p:spPr bwMode="auto">
            <a:xfrm>
              <a:off x="294" y="1389"/>
              <a:ext cx="4337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667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266700" algn="l" defTabSz="914400" rtl="0" eaLnBrk="0" fontAlgn="base" latinLnBrk="0" hangingPunct="0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②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找出所有可能的状态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和状态转换之间的关系。</a:t>
              </a:r>
            </a:p>
            <a:p>
              <a:pPr marL="0" marR="0" lvl="0" indent="266700" algn="l" defTabSz="914400" rtl="0" eaLnBrk="0" fontAlgn="base" latinLnBrk="0" hangingPunct="0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③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根据原始状态图建立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原始状态表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。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600061923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7" grpId="0" autoUpdateAnimBg="0"/>
      <p:bldP spid="366618" grpId="0" autoUpdateAnimBg="0"/>
      <p:bldP spid="366619" grpId="0"/>
      <p:bldP spid="3666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33"/>
          <p:cNvSpPr>
            <a:spLocks noChangeArrowheads="1"/>
          </p:cNvSpPr>
          <p:nvPr/>
        </p:nvSpPr>
        <p:spPr bwMode="auto">
          <a:xfrm>
            <a:off x="323850" y="4660900"/>
            <a:ext cx="944563" cy="15763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6079 h 21600"/>
              <a:gd name="T14" fmla="*/ 21600 w 21600"/>
              <a:gd name="T15" fmla="*/ 607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21600" y="0"/>
                </a:lnTo>
                <a:lnTo>
                  <a:pt x="21600" y="6079"/>
                </a:lnTo>
                <a:lnTo>
                  <a:pt x="12427" y="6079"/>
                </a:lnTo>
                <a:cubicBezTo>
                  <a:pt x="5564" y="6079"/>
                  <a:pt x="0" y="8801"/>
                  <a:pt x="0" y="12158"/>
                </a:cubicBezTo>
                <a:lnTo>
                  <a:pt x="0" y="21600"/>
                </a:lnTo>
                <a:lnTo>
                  <a:pt x="0" y="12158"/>
                </a:lnTo>
                <a:cubicBezTo>
                  <a:pt x="0" y="8801"/>
                  <a:pt x="5564" y="6079"/>
                  <a:pt x="12427" y="6079"/>
                </a:cubicBezTo>
                <a:lnTo>
                  <a:pt x="21600" y="6079"/>
                </a:lnTo>
                <a:lnTo>
                  <a:pt x="21600" y="12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7650" name="Rectangle 34"/>
          <p:cNvSpPr>
            <a:spLocks noChangeArrowheads="1"/>
          </p:cNvSpPr>
          <p:nvPr/>
        </p:nvSpPr>
        <p:spPr bwMode="auto">
          <a:xfrm>
            <a:off x="541338" y="1350963"/>
            <a:ext cx="465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(3)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状态编码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（状态分配）；</a:t>
            </a:r>
          </a:p>
        </p:txBody>
      </p:sp>
      <p:sp>
        <p:nvSpPr>
          <p:cNvPr id="367651" name="Rectangle 35"/>
          <p:cNvSpPr>
            <a:spLocks noChangeArrowheads="1"/>
          </p:cNvSpPr>
          <p:nvPr/>
        </p:nvSpPr>
        <p:spPr bwMode="auto">
          <a:xfrm>
            <a:off x="466725" y="4159250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(4)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选择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触发器的类型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67652" name="Rectangle 36"/>
          <p:cNvSpPr>
            <a:spLocks noChangeArrowheads="1"/>
          </p:cNvSpPr>
          <p:nvPr/>
        </p:nvSpPr>
        <p:spPr bwMode="auto">
          <a:xfrm>
            <a:off x="468313" y="5511800"/>
            <a:ext cx="482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(6)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画出逻辑图并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检查自启动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能力。</a:t>
            </a:r>
          </a:p>
        </p:txBody>
      </p:sp>
      <p:sp>
        <p:nvSpPr>
          <p:cNvPr id="367657" name="Rectangle 41"/>
          <p:cNvSpPr>
            <a:spLocks noChangeArrowheads="1"/>
          </p:cNvSpPr>
          <p:nvPr/>
        </p:nvSpPr>
        <p:spPr bwMode="auto">
          <a:xfrm>
            <a:off x="954088" y="1974850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给每个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赋以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二进制代码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的过程。</a:t>
            </a:r>
          </a:p>
        </p:txBody>
      </p:sp>
      <p:sp>
        <p:nvSpPr>
          <p:cNvPr id="367658" name="Rectangle 42"/>
          <p:cNvSpPr>
            <a:spLocks noChangeArrowheads="1"/>
          </p:cNvSpPr>
          <p:nvPr/>
        </p:nvSpPr>
        <p:spPr bwMode="auto">
          <a:xfrm>
            <a:off x="954088" y="2693988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根据状态数确定触发器的个数，</a:t>
            </a:r>
          </a:p>
        </p:txBody>
      </p:sp>
      <p:sp>
        <p:nvSpPr>
          <p:cNvPr id="367659" name="Rectangle 43"/>
          <p:cNvSpPr>
            <a:spLocks noChangeArrowheads="1"/>
          </p:cNvSpPr>
          <p:nvPr/>
        </p:nvSpPr>
        <p:spPr bwMode="auto">
          <a:xfrm>
            <a:off x="468313" y="4843463"/>
            <a:ext cx="6732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(5)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求出电路的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激励方程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输出方程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；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116013" y="3327400"/>
            <a:ext cx="6626225" cy="519113"/>
            <a:chOff x="703" y="2096"/>
            <a:chExt cx="4174" cy="327"/>
          </a:xfrm>
        </p:grpSpPr>
        <p:sp>
          <p:nvSpPr>
            <p:cNvPr id="61450" name="Rectangle 39"/>
            <p:cNvSpPr>
              <a:spLocks noChangeArrowheads="1"/>
            </p:cNvSpPr>
            <p:nvPr/>
          </p:nvSpPr>
          <p:spPr bwMode="auto">
            <a:xfrm>
              <a:off x="1973" y="2115"/>
              <a:ext cx="29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M: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状态数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;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n: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触发器的个数</a:t>
              </a: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</a:p>
          </p:txBody>
        </p:sp>
        <p:sp>
          <p:nvSpPr>
            <p:cNvPr id="61452" name="Rectangle 44"/>
            <p:cNvSpPr>
              <a:spLocks noChangeArrowheads="1"/>
            </p:cNvSpPr>
            <p:nvPr/>
          </p:nvSpPr>
          <p:spPr bwMode="auto">
            <a:xfrm>
              <a:off x="703" y="2096"/>
              <a:ext cx="13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800" b="1" i="1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&lt;</a:t>
              </a:r>
              <a:r>
                <a:rPr kumimoji="1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≤2</a:t>
              </a:r>
              <a:r>
                <a:rPr kumimoji="1" lang="en-US" altLang="zh-CN" sz="2800" b="1" i="1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767463080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0" grpId="0" autoUpdateAnimBg="0"/>
      <p:bldP spid="367651" grpId="0" autoUpdateAnimBg="0"/>
      <p:bldP spid="367652" grpId="0" autoUpdateAnimBg="0"/>
      <p:bldP spid="367657" grpId="0" autoUpdateAnimBg="0"/>
      <p:bldP spid="367658" grpId="0" autoUpdateAnimBg="0"/>
      <p:bldP spid="36765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42938" y="3643313"/>
            <a:ext cx="4967287" cy="2571750"/>
            <a:chOff x="748" y="2524"/>
            <a:chExt cx="2812" cy="1620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748" y="2682"/>
            <a:ext cx="2812" cy="1353"/>
          </p:xfrm>
          <a:graphic>
            <a:graphicData uri="http://schemas.openxmlformats.org/presentationml/2006/ole">
              <p:oleObj spid="_x0000_s852994" name="图片" r:id="rId3" imgW="2364355" imgH="826155" progId="Word.Picture.8">
                <p:embed/>
              </p:oleObj>
            </a:graphicData>
          </a:graphic>
        </p:graphicFrame>
        <p:sp>
          <p:nvSpPr>
            <p:cNvPr id="10249" name="AutoShape 18"/>
            <p:cNvSpPr>
              <a:spLocks noChangeArrowheads="1"/>
            </p:cNvSpPr>
            <p:nvPr/>
          </p:nvSpPr>
          <p:spPr bwMode="auto">
            <a:xfrm>
              <a:off x="991" y="2524"/>
              <a:ext cx="1415" cy="162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CC3399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0244" name="Rectangle 15"/>
          <p:cNvSpPr>
            <a:spLocks noChangeArrowheads="1"/>
          </p:cNvSpPr>
          <p:nvPr/>
        </p:nvSpPr>
        <p:spPr bwMode="auto">
          <a:xfrm>
            <a:off x="530225" y="4422775"/>
            <a:ext cx="4238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4994275"/>
            <a:ext cx="371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57188"/>
            <a:ext cx="5286375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7" name="直接连接符 4"/>
          <p:cNvCxnSpPr>
            <a:cxnSpLocks noChangeShapeType="1"/>
          </p:cNvCxnSpPr>
          <p:nvPr/>
        </p:nvCxnSpPr>
        <p:spPr bwMode="auto">
          <a:xfrm rot="10800000">
            <a:off x="0" y="3143250"/>
            <a:ext cx="9144000" cy="1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48" name="矩形 8"/>
          <p:cNvSpPr>
            <a:spLocks noChangeArrowheads="1"/>
          </p:cNvSpPr>
          <p:nvPr/>
        </p:nvSpPr>
        <p:spPr bwMode="auto">
          <a:xfrm>
            <a:off x="285750" y="3357563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例如：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0" y="916536"/>
            <a:ext cx="2843760" cy="17282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591440" y="3727450"/>
            <a:ext cx="2189274" cy="25119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137142" y="4365130"/>
            <a:ext cx="40748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</a:p>
        </p:txBody>
      </p:sp>
      <p:sp>
        <p:nvSpPr>
          <p:cNvPr id="14" name="Rectangle 218"/>
          <p:cNvSpPr>
            <a:spLocks noChangeArrowheads="1"/>
          </p:cNvSpPr>
          <p:nvPr/>
        </p:nvSpPr>
        <p:spPr bwMode="auto">
          <a:xfrm>
            <a:off x="6072198" y="928670"/>
            <a:ext cx="2786082" cy="1384995"/>
          </a:xfrm>
          <a:prstGeom prst="rect">
            <a:avLst/>
          </a:prstGeom>
          <a:solidFill>
            <a:srgbClr val="B7ECFF"/>
          </a:solidFill>
          <a:ln w="9525">
            <a:solidFill>
              <a:srgbClr val="FF0066">
                <a:alpha val="0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时序电路的设计最终要转换为组合电路的设计。</a:t>
            </a:r>
          </a:p>
        </p:txBody>
      </p:sp>
    </p:spTree>
    <p:extLst>
      <p:ext uri="{BB962C8B-B14F-4D97-AF65-F5344CB8AC3E}">
        <p14:creationId xmlns="" xmlns:p14="http://schemas.microsoft.com/office/powerpoint/2010/main" val="4291930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3" grpId="0" animBg="1"/>
      <p:bldP spid="3" grpId="1" animBg="1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671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467" name="直接连接符 4"/>
          <p:cNvCxnSpPr>
            <a:cxnSpLocks noChangeShapeType="1"/>
          </p:cNvCxnSpPr>
          <p:nvPr/>
        </p:nvCxnSpPr>
        <p:spPr bwMode="auto">
          <a:xfrm rot="10800000">
            <a:off x="0" y="2071688"/>
            <a:ext cx="9144000" cy="15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246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60810"/>
            <a:ext cx="690245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072313" y="2275123"/>
            <a:ext cx="1143000" cy="15001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072313" y="4275373"/>
            <a:ext cx="1285875" cy="15001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6429375" y="2918060"/>
            <a:ext cx="642938" cy="8572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143125" y="5489810"/>
            <a:ext cx="4714875" cy="2857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6500813" y="4203935"/>
            <a:ext cx="285750" cy="357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6429375" y="4775435"/>
            <a:ext cx="642938" cy="8572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6643688" y="3918185"/>
            <a:ext cx="285750" cy="21431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218"/>
          <p:cNvSpPr>
            <a:spLocks noChangeArrowheads="1"/>
          </p:cNvSpPr>
          <p:nvPr/>
        </p:nvSpPr>
        <p:spPr bwMode="auto">
          <a:xfrm>
            <a:off x="571472" y="6072206"/>
            <a:ext cx="7498568" cy="400110"/>
          </a:xfrm>
          <a:prstGeom prst="rect">
            <a:avLst/>
          </a:prstGeom>
          <a:solidFill>
            <a:srgbClr val="FF99FF"/>
          </a:solidFill>
          <a:ln w="9525">
            <a:solidFill>
              <a:srgbClr val="FF0066">
                <a:alpha val="0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可以看出：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是触发器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现态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Q1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Q0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的函数。这个很关键。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85750" y="3214688"/>
            <a:ext cx="18526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如果将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触发器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隐藏起来。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再来看看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Q0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之间的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关系式。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143125" y="5275498"/>
            <a:ext cx="776288" cy="5000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929563" y="5204060"/>
            <a:ext cx="776287" cy="5000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571875" y="3346685"/>
            <a:ext cx="43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419475" y="2918060"/>
            <a:ext cx="43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Q0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191235"/>
            <a:ext cx="357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8" y="4489685"/>
            <a:ext cx="33178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18"/>
          <p:cNvSpPr>
            <a:spLocks noChangeArrowheads="1"/>
          </p:cNvSpPr>
          <p:nvPr/>
        </p:nvSpPr>
        <p:spPr bwMode="auto">
          <a:xfrm>
            <a:off x="4214810" y="857232"/>
            <a:ext cx="4572032" cy="1015663"/>
          </a:xfrm>
          <a:prstGeom prst="rect">
            <a:avLst/>
          </a:prstGeom>
          <a:solidFill>
            <a:srgbClr val="B7ECFF"/>
          </a:solidFill>
          <a:ln w="9525">
            <a:solidFill>
              <a:srgbClr val="FF0066">
                <a:alpha val="0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时序电路的设计最终要转换为组合电路的设计。例如此处如果知道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的表达式，就可以画出整个的时序电路。</a:t>
            </a:r>
          </a:p>
        </p:txBody>
      </p:sp>
    </p:spTree>
    <p:extLst>
      <p:ext uri="{BB962C8B-B14F-4D97-AF65-F5344CB8AC3E}">
        <p14:creationId xmlns="" xmlns:p14="http://schemas.microsoft.com/office/powerpoint/2010/main" val="868910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12" grpId="0" animBg="1"/>
      <p:bldP spid="13" grpId="0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3"/>
          <p:cNvSpPr>
            <a:spLocks noChangeArrowheads="1"/>
          </p:cNvSpPr>
          <p:nvPr/>
        </p:nvSpPr>
        <p:spPr bwMode="auto">
          <a:xfrm>
            <a:off x="323850" y="1268561"/>
            <a:ext cx="8400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设计一个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8421 BCD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码同步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十进制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69821" name="Rectangle 157"/>
          <p:cNvSpPr>
            <a:spLocks noChangeArrowheads="1"/>
          </p:cNvSpPr>
          <p:nvPr/>
        </p:nvSpPr>
        <p:spPr bwMode="auto">
          <a:xfrm>
            <a:off x="500034" y="65068"/>
            <a:ext cx="779303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6.3.2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同步时序逻辑电路设计举例</a:t>
            </a:r>
          </a:p>
        </p:txBody>
      </p:sp>
      <p:graphicFrame>
        <p:nvGraphicFramePr>
          <p:cNvPr id="85002" name="Object 14"/>
          <p:cNvGraphicFramePr>
            <a:graphicFrameLocks noChangeAspect="1"/>
          </p:cNvGraphicFramePr>
          <p:nvPr/>
        </p:nvGraphicFramePr>
        <p:xfrm>
          <a:off x="1071563" y="2928938"/>
          <a:ext cx="5214937" cy="3378200"/>
        </p:xfrm>
        <a:graphic>
          <a:graphicData uri="http://schemas.openxmlformats.org/presentationml/2006/ole">
            <p:oleObj spid="_x0000_s787458" name="Picture" r:id="rId3" imgW="2438400" imgH="1828800" progId="Word.Picture.8">
              <p:embed/>
            </p:oleObj>
          </a:graphicData>
        </a:graphic>
      </p:graphicFrame>
      <p:sp>
        <p:nvSpPr>
          <p:cNvPr id="85003" name="Freeform 11"/>
          <p:cNvSpPr>
            <a:spLocks/>
          </p:cNvSpPr>
          <p:nvPr/>
        </p:nvSpPr>
        <p:spPr bwMode="auto">
          <a:xfrm>
            <a:off x="8429625" y="5429250"/>
            <a:ext cx="223838" cy="53975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20473632 h 20000"/>
              <a:gd name="T4" fmla="*/ 2147483647 w 20000"/>
              <a:gd name="T5" fmla="*/ 10616422 h 20000"/>
              <a:gd name="T6" fmla="*/ 0 w 20000"/>
              <a:gd name="T7" fmla="*/ 0 h 20000"/>
              <a:gd name="T8" fmla="*/ 0 60000 65536"/>
              <a:gd name="T9" fmla="*/ 0 60000 65536"/>
              <a:gd name="T10" fmla="*/ 0 60000 65536"/>
              <a:gd name="T11" fmla="*/ 0 60000 65536"/>
              <a:gd name="T12" fmla="*/ 0 w 20000"/>
              <a:gd name="T13" fmla="*/ 0 h 20000"/>
              <a:gd name="T14" fmla="*/ 20000 w 20000"/>
              <a:gd name="T15" fmla="*/ 20000 h 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00" h="20000">
                <a:moveTo>
                  <a:pt x="0" y="0"/>
                </a:moveTo>
                <a:lnTo>
                  <a:pt x="0" y="19636"/>
                </a:lnTo>
                <a:lnTo>
                  <a:pt x="19910" y="101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round/>
            <a:headEnd type="none" w="sm" len="lg"/>
            <a:tailEnd type="none" w="sm" len="lg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72313" y="5000625"/>
            <a:ext cx="1357312" cy="1006475"/>
            <a:chOff x="812" y="4678"/>
            <a:chExt cx="1347" cy="1021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812" y="4678"/>
              <a:ext cx="1021" cy="1021"/>
              <a:chOff x="768" y="4411"/>
              <a:chExt cx="1021" cy="1021"/>
            </a:xfrm>
          </p:grpSpPr>
          <p:sp>
            <p:nvSpPr>
              <p:cNvPr id="7190" name="Oval 14"/>
              <p:cNvSpPr>
                <a:spLocks noChangeArrowheads="1"/>
              </p:cNvSpPr>
              <p:nvPr/>
            </p:nvSpPr>
            <p:spPr bwMode="auto">
              <a:xfrm>
                <a:off x="768" y="4411"/>
                <a:ext cx="1021" cy="102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1" name="Text Box 15"/>
              <p:cNvSpPr txBox="1">
                <a:spLocks noChangeArrowheads="1"/>
              </p:cNvSpPr>
              <p:nvPr/>
            </p:nvSpPr>
            <p:spPr bwMode="auto">
              <a:xfrm>
                <a:off x="839" y="4846"/>
                <a:ext cx="908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1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kumimoji="0" lang="en-US" altLang="zh-CN" sz="1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1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0" lang="en-US" altLang="zh-CN" sz="1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1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en-US" altLang="zh-CN" sz="1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1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zh-CN" sz="3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89" name="Line 16"/>
            <p:cNvSpPr>
              <a:spLocks noChangeShapeType="1"/>
            </p:cNvSpPr>
            <p:nvPr/>
          </p:nvSpPr>
          <p:spPr bwMode="auto">
            <a:xfrm flipH="1">
              <a:off x="1823" y="5176"/>
              <a:ext cx="3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5" name="矩形 144"/>
          <p:cNvSpPr>
            <a:spLocks noChangeArrowheads="1"/>
          </p:cNvSpPr>
          <p:nvPr/>
        </p:nvSpPr>
        <p:spPr bwMode="auto">
          <a:xfrm>
            <a:off x="214313" y="1785938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解答：</a:t>
            </a:r>
          </a:p>
        </p:txBody>
      </p:sp>
      <p:sp>
        <p:nvSpPr>
          <p:cNvPr id="146" name="矩形 145"/>
          <p:cNvSpPr>
            <a:spLocks noChangeArrowheads="1"/>
          </p:cNvSpPr>
          <p:nvPr/>
        </p:nvSpPr>
        <p:spPr bwMode="auto">
          <a:xfrm>
            <a:off x="1143000" y="1857375"/>
            <a:ext cx="7173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8421BCD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：对于十进制数中的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0---9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中的每位用四位二进制数表示。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矩形 146"/>
          <p:cNvSpPr>
            <a:spLocks noChangeArrowheads="1"/>
          </p:cNvSpPr>
          <p:nvPr/>
        </p:nvSpPr>
        <p:spPr bwMode="auto">
          <a:xfrm>
            <a:off x="1085676" y="2286000"/>
            <a:ext cx="4599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计数器：每次来一个脉冲，系统就加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500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714625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786063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786188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5000625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786188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072063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5357813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5300663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5286375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0074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  <p:bldP spid="146" grpId="0"/>
      <p:bldP spid="1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/>
          <p:cNvSpPr/>
          <p:nvPr/>
        </p:nvSpPr>
        <p:spPr bwMode="auto">
          <a:xfrm>
            <a:off x="3955774" y="3487737"/>
            <a:ext cx="3399113" cy="3155951"/>
          </a:xfrm>
          <a:prstGeom prst="rect">
            <a:avLst/>
          </a:prstGeom>
          <a:solidFill>
            <a:srgbClr val="A8EC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202" name="Rectangle 23"/>
          <p:cNvSpPr>
            <a:spLocks noChangeArrowheads="1"/>
          </p:cNvSpPr>
          <p:nvPr/>
        </p:nvSpPr>
        <p:spPr bwMode="auto">
          <a:xfrm>
            <a:off x="323850" y="1268413"/>
            <a:ext cx="8245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设计一个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8421 BCD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码同步十进制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加计数器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69688" name="Rectangle 24"/>
          <p:cNvSpPr>
            <a:spLocks noChangeArrowheads="1"/>
          </p:cNvSpPr>
          <p:nvPr/>
        </p:nvSpPr>
        <p:spPr bwMode="auto">
          <a:xfrm>
            <a:off x="1619250" y="1844675"/>
            <a:ext cx="523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 8421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码同步十进制加计数器的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状态表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2289175"/>
            <a:ext cx="9144000" cy="4379913"/>
            <a:chOff x="0" y="1057"/>
            <a:chExt cx="5760" cy="2759"/>
          </a:xfrm>
        </p:grpSpPr>
        <p:sp>
          <p:nvSpPr>
            <p:cNvPr id="8207" name="Rectangle 26"/>
            <p:cNvSpPr>
              <a:spLocks noChangeArrowheads="1"/>
            </p:cNvSpPr>
            <p:nvPr/>
          </p:nvSpPr>
          <p:spPr bwMode="auto">
            <a:xfrm>
              <a:off x="0" y="1057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8" name="Rectangle 27"/>
            <p:cNvSpPr>
              <a:spLocks noChangeArrowheads="1"/>
            </p:cNvSpPr>
            <p:nvPr/>
          </p:nvSpPr>
          <p:spPr bwMode="auto">
            <a:xfrm>
              <a:off x="0" y="1057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9" name="Rectangle 28"/>
            <p:cNvSpPr>
              <a:spLocks noChangeArrowheads="1"/>
            </p:cNvSpPr>
            <p:nvPr/>
          </p:nvSpPr>
          <p:spPr bwMode="auto">
            <a:xfrm>
              <a:off x="0" y="1057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0" name="Rectangle 29"/>
            <p:cNvSpPr>
              <a:spLocks noChangeArrowheads="1"/>
            </p:cNvSpPr>
            <p:nvPr/>
          </p:nvSpPr>
          <p:spPr bwMode="auto">
            <a:xfrm>
              <a:off x="0" y="1057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1" name="Rectangle 30"/>
            <p:cNvSpPr>
              <a:spLocks noChangeArrowheads="1"/>
            </p:cNvSpPr>
            <p:nvPr/>
          </p:nvSpPr>
          <p:spPr bwMode="auto">
            <a:xfrm>
              <a:off x="0" y="1057"/>
              <a:ext cx="369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194" name="Object 31"/>
            <p:cNvGraphicFramePr>
              <a:graphicFrameLocks noChangeAspect="1"/>
            </p:cNvGraphicFramePr>
            <p:nvPr/>
          </p:nvGraphicFramePr>
          <p:xfrm>
            <a:off x="1243" y="1434"/>
            <a:ext cx="334" cy="359"/>
          </p:xfrm>
          <a:graphic>
            <a:graphicData uri="http://schemas.openxmlformats.org/presentationml/2006/ole">
              <p:oleObj spid="_x0000_s788482" name="公式" r:id="rId3" imgW="203024" imgH="215713" progId="Equation.3">
                <p:embed/>
              </p:oleObj>
            </a:graphicData>
          </a:graphic>
        </p:graphicFrame>
        <p:graphicFrame>
          <p:nvGraphicFramePr>
            <p:cNvPr id="8195" name="Object 32"/>
            <p:cNvGraphicFramePr>
              <a:graphicFrameLocks noChangeAspect="1"/>
            </p:cNvGraphicFramePr>
            <p:nvPr/>
          </p:nvGraphicFramePr>
          <p:xfrm>
            <a:off x="1554" y="1434"/>
            <a:ext cx="347" cy="372"/>
          </p:xfrm>
          <a:graphic>
            <a:graphicData uri="http://schemas.openxmlformats.org/presentationml/2006/ole">
              <p:oleObj spid="_x0000_s788483" name="公式" r:id="rId4" imgW="203024" imgH="215713" progId="Equation.3">
                <p:embed/>
              </p:oleObj>
            </a:graphicData>
          </a:graphic>
        </p:graphicFrame>
        <p:graphicFrame>
          <p:nvGraphicFramePr>
            <p:cNvPr id="8196" name="Object 33"/>
            <p:cNvGraphicFramePr>
              <a:graphicFrameLocks noChangeAspect="1"/>
            </p:cNvGraphicFramePr>
            <p:nvPr/>
          </p:nvGraphicFramePr>
          <p:xfrm>
            <a:off x="1886" y="1434"/>
            <a:ext cx="319" cy="358"/>
          </p:xfrm>
          <a:graphic>
            <a:graphicData uri="http://schemas.openxmlformats.org/presentationml/2006/ole">
              <p:oleObj spid="_x0000_s788484" name="公式" r:id="rId5" imgW="203024" imgH="215713" progId="Equation.3">
                <p:embed/>
              </p:oleObj>
            </a:graphicData>
          </a:graphic>
        </p:graphicFrame>
        <p:graphicFrame>
          <p:nvGraphicFramePr>
            <p:cNvPr id="8197" name="Object 34"/>
            <p:cNvGraphicFramePr>
              <a:graphicFrameLocks noChangeAspect="1"/>
            </p:cNvGraphicFramePr>
            <p:nvPr/>
          </p:nvGraphicFramePr>
          <p:xfrm>
            <a:off x="2138" y="1434"/>
            <a:ext cx="354" cy="358"/>
          </p:xfrm>
          <a:graphic>
            <a:graphicData uri="http://schemas.openxmlformats.org/presentationml/2006/ole">
              <p:oleObj spid="_x0000_s788485" name="公式" r:id="rId6" imgW="203024" imgH="215713" progId="Equation.3">
                <p:embed/>
              </p:oleObj>
            </a:graphicData>
          </a:graphic>
        </p:graphicFrame>
        <p:graphicFrame>
          <p:nvGraphicFramePr>
            <p:cNvPr id="8198" name="Object 35"/>
            <p:cNvGraphicFramePr>
              <a:graphicFrameLocks noChangeAspect="1"/>
            </p:cNvGraphicFramePr>
            <p:nvPr/>
          </p:nvGraphicFramePr>
          <p:xfrm>
            <a:off x="2485" y="1457"/>
            <a:ext cx="463" cy="333"/>
          </p:xfrm>
          <a:graphic>
            <a:graphicData uri="http://schemas.openxmlformats.org/presentationml/2006/ole">
              <p:oleObj spid="_x0000_s788486" name="公式" r:id="rId7" imgW="304536" imgH="215713" progId="Equation.3">
                <p:embed/>
              </p:oleObj>
            </a:graphicData>
          </a:graphic>
        </p:graphicFrame>
        <p:graphicFrame>
          <p:nvGraphicFramePr>
            <p:cNvPr id="8199" name="Object 36"/>
            <p:cNvGraphicFramePr>
              <a:graphicFrameLocks noChangeAspect="1"/>
            </p:cNvGraphicFramePr>
            <p:nvPr/>
          </p:nvGraphicFramePr>
          <p:xfrm>
            <a:off x="3019" y="1449"/>
            <a:ext cx="428" cy="339"/>
          </p:xfrm>
          <a:graphic>
            <a:graphicData uri="http://schemas.openxmlformats.org/presentationml/2006/ole">
              <p:oleObj spid="_x0000_s788487" name="公式" r:id="rId8" imgW="304536" imgH="215713" progId="Equation.3">
                <p:embed/>
              </p:oleObj>
            </a:graphicData>
          </a:graphic>
        </p:graphicFrame>
        <p:graphicFrame>
          <p:nvGraphicFramePr>
            <p:cNvPr id="8200" name="Object 37"/>
            <p:cNvGraphicFramePr>
              <a:graphicFrameLocks noChangeAspect="1"/>
            </p:cNvGraphicFramePr>
            <p:nvPr/>
          </p:nvGraphicFramePr>
          <p:xfrm>
            <a:off x="3555" y="1448"/>
            <a:ext cx="459" cy="325"/>
          </p:xfrm>
          <a:graphic>
            <a:graphicData uri="http://schemas.openxmlformats.org/presentationml/2006/ole">
              <p:oleObj spid="_x0000_s788488" name="公式" r:id="rId9" imgW="304536" imgH="215713" progId="Equation.3">
                <p:embed/>
              </p:oleObj>
            </a:graphicData>
          </a:graphic>
        </p:graphicFrame>
        <p:graphicFrame>
          <p:nvGraphicFramePr>
            <p:cNvPr id="8201" name="Object 38"/>
            <p:cNvGraphicFramePr>
              <a:graphicFrameLocks noChangeAspect="1"/>
            </p:cNvGraphicFramePr>
            <p:nvPr/>
          </p:nvGraphicFramePr>
          <p:xfrm>
            <a:off x="4090" y="1464"/>
            <a:ext cx="468" cy="338"/>
          </p:xfrm>
          <a:graphic>
            <a:graphicData uri="http://schemas.openxmlformats.org/presentationml/2006/ole">
              <p:oleObj spid="_x0000_s788489" name="公式" r:id="rId10" imgW="304536" imgH="215713" progId="Equation.3">
                <p:embed/>
              </p:oleObj>
            </a:graphicData>
          </a:graphic>
        </p:graphicFrame>
        <p:sp>
          <p:nvSpPr>
            <p:cNvPr id="8212" name="Rectangle 39"/>
            <p:cNvSpPr>
              <a:spLocks noChangeArrowheads="1"/>
            </p:cNvSpPr>
            <p:nvPr/>
          </p:nvSpPr>
          <p:spPr bwMode="auto">
            <a:xfrm>
              <a:off x="4059" y="3614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3" name="Rectangle 40"/>
            <p:cNvSpPr>
              <a:spLocks noChangeArrowheads="1"/>
            </p:cNvSpPr>
            <p:nvPr/>
          </p:nvSpPr>
          <p:spPr bwMode="auto">
            <a:xfrm>
              <a:off x="3532" y="3614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4" name="Rectangle 41"/>
            <p:cNvSpPr>
              <a:spLocks noChangeArrowheads="1"/>
            </p:cNvSpPr>
            <p:nvPr/>
          </p:nvSpPr>
          <p:spPr bwMode="auto">
            <a:xfrm>
              <a:off x="2987" y="3614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5" name="Rectangle 42"/>
            <p:cNvSpPr>
              <a:spLocks noChangeArrowheads="1"/>
            </p:cNvSpPr>
            <p:nvPr/>
          </p:nvSpPr>
          <p:spPr bwMode="auto">
            <a:xfrm>
              <a:off x="2475" y="3614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6" name="Rectangle 43"/>
            <p:cNvSpPr>
              <a:spLocks noChangeArrowheads="1"/>
            </p:cNvSpPr>
            <p:nvPr/>
          </p:nvSpPr>
          <p:spPr bwMode="auto">
            <a:xfrm>
              <a:off x="2178" y="361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7" name="Rectangle 44"/>
            <p:cNvSpPr>
              <a:spLocks noChangeArrowheads="1"/>
            </p:cNvSpPr>
            <p:nvPr/>
          </p:nvSpPr>
          <p:spPr bwMode="auto">
            <a:xfrm>
              <a:off x="1881" y="361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8" name="Rectangle 45"/>
            <p:cNvSpPr>
              <a:spLocks noChangeArrowheads="1"/>
            </p:cNvSpPr>
            <p:nvPr/>
          </p:nvSpPr>
          <p:spPr bwMode="auto">
            <a:xfrm>
              <a:off x="1584" y="361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9" name="Rectangle 46"/>
            <p:cNvSpPr>
              <a:spLocks noChangeArrowheads="1"/>
            </p:cNvSpPr>
            <p:nvPr/>
          </p:nvSpPr>
          <p:spPr bwMode="auto">
            <a:xfrm>
              <a:off x="1286" y="3614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0" name="Rectangle 47"/>
            <p:cNvSpPr>
              <a:spLocks noChangeArrowheads="1"/>
            </p:cNvSpPr>
            <p:nvPr/>
          </p:nvSpPr>
          <p:spPr bwMode="auto">
            <a:xfrm>
              <a:off x="656" y="3614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1" name="Rectangle 48"/>
            <p:cNvSpPr>
              <a:spLocks noChangeArrowheads="1"/>
            </p:cNvSpPr>
            <p:nvPr/>
          </p:nvSpPr>
          <p:spPr bwMode="auto">
            <a:xfrm>
              <a:off x="4059" y="3412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" name="Rectangle 49"/>
            <p:cNvSpPr>
              <a:spLocks noChangeArrowheads="1"/>
            </p:cNvSpPr>
            <p:nvPr/>
          </p:nvSpPr>
          <p:spPr bwMode="auto">
            <a:xfrm>
              <a:off x="3532" y="3412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3" name="Rectangle 50"/>
            <p:cNvSpPr>
              <a:spLocks noChangeArrowheads="1"/>
            </p:cNvSpPr>
            <p:nvPr/>
          </p:nvSpPr>
          <p:spPr bwMode="auto">
            <a:xfrm>
              <a:off x="2987" y="3412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4" name="Rectangle 51"/>
            <p:cNvSpPr>
              <a:spLocks noChangeArrowheads="1"/>
            </p:cNvSpPr>
            <p:nvPr/>
          </p:nvSpPr>
          <p:spPr bwMode="auto">
            <a:xfrm>
              <a:off x="2475" y="3412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5" name="Rectangle 52"/>
            <p:cNvSpPr>
              <a:spLocks noChangeArrowheads="1"/>
            </p:cNvSpPr>
            <p:nvPr/>
          </p:nvSpPr>
          <p:spPr bwMode="auto">
            <a:xfrm>
              <a:off x="2178" y="3412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6" name="Rectangle 53"/>
            <p:cNvSpPr>
              <a:spLocks noChangeArrowheads="1"/>
            </p:cNvSpPr>
            <p:nvPr/>
          </p:nvSpPr>
          <p:spPr bwMode="auto">
            <a:xfrm>
              <a:off x="1881" y="3412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7" name="Rectangle 54"/>
            <p:cNvSpPr>
              <a:spLocks noChangeArrowheads="1"/>
            </p:cNvSpPr>
            <p:nvPr/>
          </p:nvSpPr>
          <p:spPr bwMode="auto">
            <a:xfrm>
              <a:off x="1584" y="3412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8" name="Rectangle 55"/>
            <p:cNvSpPr>
              <a:spLocks noChangeArrowheads="1"/>
            </p:cNvSpPr>
            <p:nvPr/>
          </p:nvSpPr>
          <p:spPr bwMode="auto">
            <a:xfrm>
              <a:off x="1286" y="3412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9" name="Rectangle 56"/>
            <p:cNvSpPr>
              <a:spLocks noChangeArrowheads="1"/>
            </p:cNvSpPr>
            <p:nvPr/>
          </p:nvSpPr>
          <p:spPr bwMode="auto">
            <a:xfrm>
              <a:off x="656" y="3412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0" name="Rectangle 57"/>
            <p:cNvSpPr>
              <a:spLocks noChangeArrowheads="1"/>
            </p:cNvSpPr>
            <p:nvPr/>
          </p:nvSpPr>
          <p:spPr bwMode="auto">
            <a:xfrm>
              <a:off x="4059" y="3209"/>
              <a:ext cx="5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1" name="Rectangle 58"/>
            <p:cNvSpPr>
              <a:spLocks noChangeArrowheads="1"/>
            </p:cNvSpPr>
            <p:nvPr/>
          </p:nvSpPr>
          <p:spPr bwMode="auto">
            <a:xfrm>
              <a:off x="3532" y="3209"/>
              <a:ext cx="52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2" name="Rectangle 59"/>
            <p:cNvSpPr>
              <a:spLocks noChangeArrowheads="1"/>
            </p:cNvSpPr>
            <p:nvPr/>
          </p:nvSpPr>
          <p:spPr bwMode="auto">
            <a:xfrm>
              <a:off x="2987" y="3209"/>
              <a:ext cx="5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3" name="Rectangle 60"/>
            <p:cNvSpPr>
              <a:spLocks noChangeArrowheads="1"/>
            </p:cNvSpPr>
            <p:nvPr/>
          </p:nvSpPr>
          <p:spPr bwMode="auto">
            <a:xfrm>
              <a:off x="2475" y="3209"/>
              <a:ext cx="51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4" name="Rectangle 61"/>
            <p:cNvSpPr>
              <a:spLocks noChangeArrowheads="1"/>
            </p:cNvSpPr>
            <p:nvPr/>
          </p:nvSpPr>
          <p:spPr bwMode="auto">
            <a:xfrm>
              <a:off x="2178" y="3209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5" name="Rectangle 62"/>
            <p:cNvSpPr>
              <a:spLocks noChangeArrowheads="1"/>
            </p:cNvSpPr>
            <p:nvPr/>
          </p:nvSpPr>
          <p:spPr bwMode="auto">
            <a:xfrm>
              <a:off x="1881" y="3209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6" name="Rectangle 63"/>
            <p:cNvSpPr>
              <a:spLocks noChangeArrowheads="1"/>
            </p:cNvSpPr>
            <p:nvPr/>
          </p:nvSpPr>
          <p:spPr bwMode="auto">
            <a:xfrm>
              <a:off x="1584" y="3209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7" name="Rectangle 64"/>
            <p:cNvSpPr>
              <a:spLocks noChangeArrowheads="1"/>
            </p:cNvSpPr>
            <p:nvPr/>
          </p:nvSpPr>
          <p:spPr bwMode="auto">
            <a:xfrm>
              <a:off x="1286" y="3209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8" name="Rectangle 65"/>
            <p:cNvSpPr>
              <a:spLocks noChangeArrowheads="1"/>
            </p:cNvSpPr>
            <p:nvPr/>
          </p:nvSpPr>
          <p:spPr bwMode="auto">
            <a:xfrm>
              <a:off x="656" y="3209"/>
              <a:ext cx="6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9" name="Rectangle 66"/>
            <p:cNvSpPr>
              <a:spLocks noChangeArrowheads="1"/>
            </p:cNvSpPr>
            <p:nvPr/>
          </p:nvSpPr>
          <p:spPr bwMode="auto">
            <a:xfrm>
              <a:off x="4059" y="3007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0" name="Rectangle 67"/>
            <p:cNvSpPr>
              <a:spLocks noChangeArrowheads="1"/>
            </p:cNvSpPr>
            <p:nvPr/>
          </p:nvSpPr>
          <p:spPr bwMode="auto">
            <a:xfrm>
              <a:off x="3532" y="3007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1" name="Rectangle 68"/>
            <p:cNvSpPr>
              <a:spLocks noChangeArrowheads="1"/>
            </p:cNvSpPr>
            <p:nvPr/>
          </p:nvSpPr>
          <p:spPr bwMode="auto">
            <a:xfrm>
              <a:off x="2987" y="3007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2" name="Rectangle 69"/>
            <p:cNvSpPr>
              <a:spLocks noChangeArrowheads="1"/>
            </p:cNvSpPr>
            <p:nvPr/>
          </p:nvSpPr>
          <p:spPr bwMode="auto">
            <a:xfrm>
              <a:off x="2475" y="3007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3" name="Rectangle 70"/>
            <p:cNvSpPr>
              <a:spLocks noChangeArrowheads="1"/>
            </p:cNvSpPr>
            <p:nvPr/>
          </p:nvSpPr>
          <p:spPr bwMode="auto">
            <a:xfrm>
              <a:off x="2178" y="3007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4" name="Rectangle 71"/>
            <p:cNvSpPr>
              <a:spLocks noChangeArrowheads="1"/>
            </p:cNvSpPr>
            <p:nvPr/>
          </p:nvSpPr>
          <p:spPr bwMode="auto">
            <a:xfrm>
              <a:off x="1881" y="3007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5" name="Rectangle 72"/>
            <p:cNvSpPr>
              <a:spLocks noChangeArrowheads="1"/>
            </p:cNvSpPr>
            <p:nvPr/>
          </p:nvSpPr>
          <p:spPr bwMode="auto">
            <a:xfrm>
              <a:off x="1584" y="3007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6" name="Rectangle 73"/>
            <p:cNvSpPr>
              <a:spLocks noChangeArrowheads="1"/>
            </p:cNvSpPr>
            <p:nvPr/>
          </p:nvSpPr>
          <p:spPr bwMode="auto">
            <a:xfrm>
              <a:off x="1286" y="3007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7" name="Rectangle 74"/>
            <p:cNvSpPr>
              <a:spLocks noChangeArrowheads="1"/>
            </p:cNvSpPr>
            <p:nvPr/>
          </p:nvSpPr>
          <p:spPr bwMode="auto">
            <a:xfrm>
              <a:off x="656" y="3007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8" name="Rectangle 75"/>
            <p:cNvSpPr>
              <a:spLocks noChangeArrowheads="1"/>
            </p:cNvSpPr>
            <p:nvPr/>
          </p:nvSpPr>
          <p:spPr bwMode="auto">
            <a:xfrm>
              <a:off x="4059" y="2805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9" name="Rectangle 76"/>
            <p:cNvSpPr>
              <a:spLocks noChangeArrowheads="1"/>
            </p:cNvSpPr>
            <p:nvPr/>
          </p:nvSpPr>
          <p:spPr bwMode="auto">
            <a:xfrm>
              <a:off x="3532" y="2805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0" name="Rectangle 77"/>
            <p:cNvSpPr>
              <a:spLocks noChangeArrowheads="1"/>
            </p:cNvSpPr>
            <p:nvPr/>
          </p:nvSpPr>
          <p:spPr bwMode="auto">
            <a:xfrm>
              <a:off x="2987" y="2805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1" name="Rectangle 78"/>
            <p:cNvSpPr>
              <a:spLocks noChangeArrowheads="1"/>
            </p:cNvSpPr>
            <p:nvPr/>
          </p:nvSpPr>
          <p:spPr bwMode="auto">
            <a:xfrm>
              <a:off x="2475" y="2805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2" name="Rectangle 79"/>
            <p:cNvSpPr>
              <a:spLocks noChangeArrowheads="1"/>
            </p:cNvSpPr>
            <p:nvPr/>
          </p:nvSpPr>
          <p:spPr bwMode="auto">
            <a:xfrm>
              <a:off x="2178" y="2805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3" name="Rectangle 80"/>
            <p:cNvSpPr>
              <a:spLocks noChangeArrowheads="1"/>
            </p:cNvSpPr>
            <p:nvPr/>
          </p:nvSpPr>
          <p:spPr bwMode="auto">
            <a:xfrm>
              <a:off x="1881" y="2805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4" name="Rectangle 81"/>
            <p:cNvSpPr>
              <a:spLocks noChangeArrowheads="1"/>
            </p:cNvSpPr>
            <p:nvPr/>
          </p:nvSpPr>
          <p:spPr bwMode="auto">
            <a:xfrm>
              <a:off x="1584" y="2805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5" name="Rectangle 82"/>
            <p:cNvSpPr>
              <a:spLocks noChangeArrowheads="1"/>
            </p:cNvSpPr>
            <p:nvPr/>
          </p:nvSpPr>
          <p:spPr bwMode="auto">
            <a:xfrm>
              <a:off x="1286" y="2805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6" name="Rectangle 83"/>
            <p:cNvSpPr>
              <a:spLocks noChangeArrowheads="1"/>
            </p:cNvSpPr>
            <p:nvPr/>
          </p:nvSpPr>
          <p:spPr bwMode="auto">
            <a:xfrm>
              <a:off x="656" y="2805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7" name="Rectangle 84"/>
            <p:cNvSpPr>
              <a:spLocks noChangeArrowheads="1"/>
            </p:cNvSpPr>
            <p:nvPr/>
          </p:nvSpPr>
          <p:spPr bwMode="auto">
            <a:xfrm>
              <a:off x="4059" y="2603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8" name="Rectangle 85"/>
            <p:cNvSpPr>
              <a:spLocks noChangeArrowheads="1"/>
            </p:cNvSpPr>
            <p:nvPr/>
          </p:nvSpPr>
          <p:spPr bwMode="auto">
            <a:xfrm>
              <a:off x="3532" y="2603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9" name="Rectangle 86"/>
            <p:cNvSpPr>
              <a:spLocks noChangeArrowheads="1"/>
            </p:cNvSpPr>
            <p:nvPr/>
          </p:nvSpPr>
          <p:spPr bwMode="auto">
            <a:xfrm>
              <a:off x="2987" y="2603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0" name="Rectangle 87"/>
            <p:cNvSpPr>
              <a:spLocks noChangeArrowheads="1"/>
            </p:cNvSpPr>
            <p:nvPr/>
          </p:nvSpPr>
          <p:spPr bwMode="auto">
            <a:xfrm>
              <a:off x="2475" y="2603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1" name="Rectangle 88"/>
            <p:cNvSpPr>
              <a:spLocks noChangeArrowheads="1"/>
            </p:cNvSpPr>
            <p:nvPr/>
          </p:nvSpPr>
          <p:spPr bwMode="auto">
            <a:xfrm>
              <a:off x="2178" y="260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2" name="Rectangle 89"/>
            <p:cNvSpPr>
              <a:spLocks noChangeArrowheads="1"/>
            </p:cNvSpPr>
            <p:nvPr/>
          </p:nvSpPr>
          <p:spPr bwMode="auto">
            <a:xfrm>
              <a:off x="1881" y="260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3" name="Rectangle 90"/>
            <p:cNvSpPr>
              <a:spLocks noChangeArrowheads="1"/>
            </p:cNvSpPr>
            <p:nvPr/>
          </p:nvSpPr>
          <p:spPr bwMode="auto">
            <a:xfrm>
              <a:off x="1584" y="260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4" name="Rectangle 91"/>
            <p:cNvSpPr>
              <a:spLocks noChangeArrowheads="1"/>
            </p:cNvSpPr>
            <p:nvPr/>
          </p:nvSpPr>
          <p:spPr bwMode="auto">
            <a:xfrm>
              <a:off x="1286" y="2603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5" name="Rectangle 92"/>
            <p:cNvSpPr>
              <a:spLocks noChangeArrowheads="1"/>
            </p:cNvSpPr>
            <p:nvPr/>
          </p:nvSpPr>
          <p:spPr bwMode="auto">
            <a:xfrm>
              <a:off x="656" y="2603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6" name="Rectangle 93"/>
            <p:cNvSpPr>
              <a:spLocks noChangeArrowheads="1"/>
            </p:cNvSpPr>
            <p:nvPr/>
          </p:nvSpPr>
          <p:spPr bwMode="auto">
            <a:xfrm>
              <a:off x="4059" y="2401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7" name="Rectangle 94"/>
            <p:cNvSpPr>
              <a:spLocks noChangeArrowheads="1"/>
            </p:cNvSpPr>
            <p:nvPr/>
          </p:nvSpPr>
          <p:spPr bwMode="auto">
            <a:xfrm>
              <a:off x="3532" y="2401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8" name="Rectangle 95"/>
            <p:cNvSpPr>
              <a:spLocks noChangeArrowheads="1"/>
            </p:cNvSpPr>
            <p:nvPr/>
          </p:nvSpPr>
          <p:spPr bwMode="auto">
            <a:xfrm>
              <a:off x="2987" y="2401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9" name="Rectangle 96"/>
            <p:cNvSpPr>
              <a:spLocks noChangeArrowheads="1"/>
            </p:cNvSpPr>
            <p:nvPr/>
          </p:nvSpPr>
          <p:spPr bwMode="auto">
            <a:xfrm>
              <a:off x="2475" y="2401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0" name="Rectangle 97"/>
            <p:cNvSpPr>
              <a:spLocks noChangeArrowheads="1"/>
            </p:cNvSpPr>
            <p:nvPr/>
          </p:nvSpPr>
          <p:spPr bwMode="auto">
            <a:xfrm>
              <a:off x="2178" y="240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1" name="Rectangle 98"/>
            <p:cNvSpPr>
              <a:spLocks noChangeArrowheads="1"/>
            </p:cNvSpPr>
            <p:nvPr/>
          </p:nvSpPr>
          <p:spPr bwMode="auto">
            <a:xfrm>
              <a:off x="1881" y="240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2" name="Rectangle 99"/>
            <p:cNvSpPr>
              <a:spLocks noChangeArrowheads="1"/>
            </p:cNvSpPr>
            <p:nvPr/>
          </p:nvSpPr>
          <p:spPr bwMode="auto">
            <a:xfrm>
              <a:off x="1584" y="240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3" name="Rectangle 100"/>
            <p:cNvSpPr>
              <a:spLocks noChangeArrowheads="1"/>
            </p:cNvSpPr>
            <p:nvPr/>
          </p:nvSpPr>
          <p:spPr bwMode="auto">
            <a:xfrm>
              <a:off x="1286" y="2401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4" name="Rectangle 101"/>
            <p:cNvSpPr>
              <a:spLocks noChangeArrowheads="1"/>
            </p:cNvSpPr>
            <p:nvPr/>
          </p:nvSpPr>
          <p:spPr bwMode="auto">
            <a:xfrm>
              <a:off x="656" y="2401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5" name="Rectangle 102"/>
            <p:cNvSpPr>
              <a:spLocks noChangeArrowheads="1"/>
            </p:cNvSpPr>
            <p:nvPr/>
          </p:nvSpPr>
          <p:spPr bwMode="auto">
            <a:xfrm>
              <a:off x="4059" y="2198"/>
              <a:ext cx="5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6" name="Rectangle 103"/>
            <p:cNvSpPr>
              <a:spLocks noChangeArrowheads="1"/>
            </p:cNvSpPr>
            <p:nvPr/>
          </p:nvSpPr>
          <p:spPr bwMode="auto">
            <a:xfrm>
              <a:off x="3532" y="2198"/>
              <a:ext cx="52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7" name="Rectangle 104"/>
            <p:cNvSpPr>
              <a:spLocks noChangeArrowheads="1"/>
            </p:cNvSpPr>
            <p:nvPr/>
          </p:nvSpPr>
          <p:spPr bwMode="auto">
            <a:xfrm>
              <a:off x="2987" y="2198"/>
              <a:ext cx="5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8" name="Rectangle 105"/>
            <p:cNvSpPr>
              <a:spLocks noChangeArrowheads="1"/>
            </p:cNvSpPr>
            <p:nvPr/>
          </p:nvSpPr>
          <p:spPr bwMode="auto">
            <a:xfrm>
              <a:off x="2475" y="2198"/>
              <a:ext cx="51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79" name="Rectangle 106"/>
            <p:cNvSpPr>
              <a:spLocks noChangeArrowheads="1"/>
            </p:cNvSpPr>
            <p:nvPr/>
          </p:nvSpPr>
          <p:spPr bwMode="auto">
            <a:xfrm>
              <a:off x="2178" y="2198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0" name="Rectangle 107"/>
            <p:cNvSpPr>
              <a:spLocks noChangeArrowheads="1"/>
            </p:cNvSpPr>
            <p:nvPr/>
          </p:nvSpPr>
          <p:spPr bwMode="auto">
            <a:xfrm>
              <a:off x="1881" y="2198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1" name="Rectangle 108"/>
            <p:cNvSpPr>
              <a:spLocks noChangeArrowheads="1"/>
            </p:cNvSpPr>
            <p:nvPr/>
          </p:nvSpPr>
          <p:spPr bwMode="auto">
            <a:xfrm>
              <a:off x="1584" y="2198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2" name="Rectangle 109"/>
            <p:cNvSpPr>
              <a:spLocks noChangeArrowheads="1"/>
            </p:cNvSpPr>
            <p:nvPr/>
          </p:nvSpPr>
          <p:spPr bwMode="auto">
            <a:xfrm>
              <a:off x="1286" y="2198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3" name="Rectangle 110"/>
            <p:cNvSpPr>
              <a:spLocks noChangeArrowheads="1"/>
            </p:cNvSpPr>
            <p:nvPr/>
          </p:nvSpPr>
          <p:spPr bwMode="auto">
            <a:xfrm>
              <a:off x="656" y="2198"/>
              <a:ext cx="6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4" name="Rectangle 111"/>
            <p:cNvSpPr>
              <a:spLocks noChangeArrowheads="1"/>
            </p:cNvSpPr>
            <p:nvPr/>
          </p:nvSpPr>
          <p:spPr bwMode="auto">
            <a:xfrm>
              <a:off x="4059" y="1996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5" name="Rectangle 112"/>
            <p:cNvSpPr>
              <a:spLocks noChangeArrowheads="1"/>
            </p:cNvSpPr>
            <p:nvPr/>
          </p:nvSpPr>
          <p:spPr bwMode="auto">
            <a:xfrm>
              <a:off x="3532" y="1996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6" name="Rectangle 113"/>
            <p:cNvSpPr>
              <a:spLocks noChangeArrowheads="1"/>
            </p:cNvSpPr>
            <p:nvPr/>
          </p:nvSpPr>
          <p:spPr bwMode="auto">
            <a:xfrm>
              <a:off x="2987" y="1996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7" name="Rectangle 114"/>
            <p:cNvSpPr>
              <a:spLocks noChangeArrowheads="1"/>
            </p:cNvSpPr>
            <p:nvPr/>
          </p:nvSpPr>
          <p:spPr bwMode="auto">
            <a:xfrm>
              <a:off x="2475" y="1996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8" name="Rectangle 115"/>
            <p:cNvSpPr>
              <a:spLocks noChangeArrowheads="1"/>
            </p:cNvSpPr>
            <p:nvPr/>
          </p:nvSpPr>
          <p:spPr bwMode="auto">
            <a:xfrm>
              <a:off x="2178" y="199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9" name="Rectangle 116"/>
            <p:cNvSpPr>
              <a:spLocks noChangeArrowheads="1"/>
            </p:cNvSpPr>
            <p:nvPr/>
          </p:nvSpPr>
          <p:spPr bwMode="auto">
            <a:xfrm>
              <a:off x="1881" y="199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0" name="Rectangle 117"/>
            <p:cNvSpPr>
              <a:spLocks noChangeArrowheads="1"/>
            </p:cNvSpPr>
            <p:nvPr/>
          </p:nvSpPr>
          <p:spPr bwMode="auto">
            <a:xfrm>
              <a:off x="1584" y="199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1" name="Rectangle 118"/>
            <p:cNvSpPr>
              <a:spLocks noChangeArrowheads="1"/>
            </p:cNvSpPr>
            <p:nvPr/>
          </p:nvSpPr>
          <p:spPr bwMode="auto">
            <a:xfrm>
              <a:off x="1286" y="1996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2" name="Rectangle 119"/>
            <p:cNvSpPr>
              <a:spLocks noChangeArrowheads="1"/>
            </p:cNvSpPr>
            <p:nvPr/>
          </p:nvSpPr>
          <p:spPr bwMode="auto">
            <a:xfrm>
              <a:off x="656" y="1996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3" name="Rectangle 120"/>
            <p:cNvSpPr>
              <a:spLocks noChangeArrowheads="1"/>
            </p:cNvSpPr>
            <p:nvPr/>
          </p:nvSpPr>
          <p:spPr bwMode="auto">
            <a:xfrm>
              <a:off x="4059" y="1794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4" name="Rectangle 121"/>
            <p:cNvSpPr>
              <a:spLocks noChangeArrowheads="1"/>
            </p:cNvSpPr>
            <p:nvPr/>
          </p:nvSpPr>
          <p:spPr bwMode="auto">
            <a:xfrm>
              <a:off x="3532" y="1794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5" name="Rectangle 122"/>
            <p:cNvSpPr>
              <a:spLocks noChangeArrowheads="1"/>
            </p:cNvSpPr>
            <p:nvPr/>
          </p:nvSpPr>
          <p:spPr bwMode="auto">
            <a:xfrm>
              <a:off x="2987" y="1794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6" name="Rectangle 123"/>
            <p:cNvSpPr>
              <a:spLocks noChangeArrowheads="1"/>
            </p:cNvSpPr>
            <p:nvPr/>
          </p:nvSpPr>
          <p:spPr bwMode="auto">
            <a:xfrm>
              <a:off x="2475" y="1794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7" name="Rectangle 124"/>
            <p:cNvSpPr>
              <a:spLocks noChangeArrowheads="1"/>
            </p:cNvSpPr>
            <p:nvPr/>
          </p:nvSpPr>
          <p:spPr bwMode="auto">
            <a:xfrm>
              <a:off x="2178" y="179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8" name="Rectangle 125"/>
            <p:cNvSpPr>
              <a:spLocks noChangeArrowheads="1"/>
            </p:cNvSpPr>
            <p:nvPr/>
          </p:nvSpPr>
          <p:spPr bwMode="auto">
            <a:xfrm>
              <a:off x="1881" y="179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9" name="Rectangle 126"/>
            <p:cNvSpPr>
              <a:spLocks noChangeArrowheads="1"/>
            </p:cNvSpPr>
            <p:nvPr/>
          </p:nvSpPr>
          <p:spPr bwMode="auto">
            <a:xfrm>
              <a:off x="1584" y="179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00" name="Rectangle 127"/>
            <p:cNvSpPr>
              <a:spLocks noChangeArrowheads="1"/>
            </p:cNvSpPr>
            <p:nvPr/>
          </p:nvSpPr>
          <p:spPr bwMode="auto">
            <a:xfrm>
              <a:off x="1286" y="1794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01" name="Rectangle 128"/>
            <p:cNvSpPr>
              <a:spLocks noChangeArrowheads="1"/>
            </p:cNvSpPr>
            <p:nvPr/>
          </p:nvSpPr>
          <p:spPr bwMode="auto">
            <a:xfrm>
              <a:off x="656" y="1794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02" name="Rectangle 129"/>
            <p:cNvSpPr>
              <a:spLocks noChangeArrowheads="1"/>
            </p:cNvSpPr>
            <p:nvPr/>
          </p:nvSpPr>
          <p:spPr bwMode="auto">
            <a:xfrm>
              <a:off x="2475" y="1162"/>
              <a:ext cx="215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次 态</a:t>
              </a:r>
              <a:endPara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03" name="Rectangle 130"/>
            <p:cNvSpPr>
              <a:spLocks noChangeArrowheads="1"/>
            </p:cNvSpPr>
            <p:nvPr/>
          </p:nvSpPr>
          <p:spPr bwMode="auto">
            <a:xfrm>
              <a:off x="1286" y="1162"/>
              <a:ext cx="118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现    态</a:t>
              </a:r>
            </a:p>
          </p:txBody>
        </p:sp>
        <p:sp>
          <p:nvSpPr>
            <p:cNvPr id="8304" name="Rectangle 131"/>
            <p:cNvSpPr>
              <a:spLocks noChangeArrowheads="1"/>
            </p:cNvSpPr>
            <p:nvPr/>
          </p:nvSpPr>
          <p:spPr bwMode="auto">
            <a:xfrm>
              <a:off x="657" y="1162"/>
              <a:ext cx="630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计数脉冲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的顺序</a:t>
              </a:r>
            </a:p>
          </p:txBody>
        </p:sp>
        <p:sp>
          <p:nvSpPr>
            <p:cNvPr id="8305" name="Line 132"/>
            <p:cNvSpPr>
              <a:spLocks noChangeShapeType="1"/>
            </p:cNvSpPr>
            <p:nvPr/>
          </p:nvSpPr>
          <p:spPr bwMode="auto">
            <a:xfrm>
              <a:off x="656" y="1162"/>
              <a:ext cx="397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06" name="Line 133"/>
            <p:cNvSpPr>
              <a:spLocks noChangeShapeType="1"/>
            </p:cNvSpPr>
            <p:nvPr/>
          </p:nvSpPr>
          <p:spPr bwMode="auto">
            <a:xfrm>
              <a:off x="656" y="3816"/>
              <a:ext cx="397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07" name="Line 134"/>
            <p:cNvSpPr>
              <a:spLocks noChangeShapeType="1"/>
            </p:cNvSpPr>
            <p:nvPr/>
          </p:nvSpPr>
          <p:spPr bwMode="auto">
            <a:xfrm>
              <a:off x="656" y="1162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08" name="Line 135"/>
            <p:cNvSpPr>
              <a:spLocks noChangeShapeType="1"/>
            </p:cNvSpPr>
            <p:nvPr/>
          </p:nvSpPr>
          <p:spPr bwMode="auto">
            <a:xfrm>
              <a:off x="4626" y="1162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09" name="Line 136"/>
            <p:cNvSpPr>
              <a:spLocks noChangeShapeType="1"/>
            </p:cNvSpPr>
            <p:nvPr/>
          </p:nvSpPr>
          <p:spPr bwMode="auto">
            <a:xfrm>
              <a:off x="656" y="1794"/>
              <a:ext cx="39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0" name="Line 137"/>
            <p:cNvSpPr>
              <a:spLocks noChangeShapeType="1"/>
            </p:cNvSpPr>
            <p:nvPr/>
          </p:nvSpPr>
          <p:spPr bwMode="auto">
            <a:xfrm>
              <a:off x="1286" y="1162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1" name="Line 138"/>
            <p:cNvSpPr>
              <a:spLocks noChangeShapeType="1"/>
            </p:cNvSpPr>
            <p:nvPr/>
          </p:nvSpPr>
          <p:spPr bwMode="auto">
            <a:xfrm>
              <a:off x="1584" y="1363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2" name="Line 139"/>
            <p:cNvSpPr>
              <a:spLocks noChangeShapeType="1"/>
            </p:cNvSpPr>
            <p:nvPr/>
          </p:nvSpPr>
          <p:spPr bwMode="auto">
            <a:xfrm>
              <a:off x="1286" y="1363"/>
              <a:ext cx="334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3" name="Line 140"/>
            <p:cNvSpPr>
              <a:spLocks noChangeShapeType="1"/>
            </p:cNvSpPr>
            <p:nvPr/>
          </p:nvSpPr>
          <p:spPr bwMode="auto">
            <a:xfrm>
              <a:off x="2475" y="1162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4" name="Line 141"/>
            <p:cNvSpPr>
              <a:spLocks noChangeShapeType="1"/>
            </p:cNvSpPr>
            <p:nvPr/>
          </p:nvSpPr>
          <p:spPr bwMode="auto">
            <a:xfrm>
              <a:off x="1881" y="1363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5" name="Line 142"/>
            <p:cNvSpPr>
              <a:spLocks noChangeShapeType="1"/>
            </p:cNvSpPr>
            <p:nvPr/>
          </p:nvSpPr>
          <p:spPr bwMode="auto">
            <a:xfrm>
              <a:off x="2170" y="1406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6" name="Line 143"/>
            <p:cNvSpPr>
              <a:spLocks noChangeShapeType="1"/>
            </p:cNvSpPr>
            <p:nvPr/>
          </p:nvSpPr>
          <p:spPr bwMode="auto">
            <a:xfrm>
              <a:off x="2987" y="1363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7" name="Line 144"/>
            <p:cNvSpPr>
              <a:spLocks noChangeShapeType="1"/>
            </p:cNvSpPr>
            <p:nvPr/>
          </p:nvSpPr>
          <p:spPr bwMode="auto">
            <a:xfrm>
              <a:off x="3532" y="1363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8" name="Line 145"/>
            <p:cNvSpPr>
              <a:spLocks noChangeShapeType="1"/>
            </p:cNvSpPr>
            <p:nvPr/>
          </p:nvSpPr>
          <p:spPr bwMode="auto">
            <a:xfrm>
              <a:off x="4059" y="1363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9" name="Line 146"/>
            <p:cNvSpPr>
              <a:spLocks noChangeShapeType="1"/>
            </p:cNvSpPr>
            <p:nvPr/>
          </p:nvSpPr>
          <p:spPr bwMode="auto">
            <a:xfrm>
              <a:off x="656" y="1996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0" name="Line 147"/>
            <p:cNvSpPr>
              <a:spLocks noChangeShapeType="1"/>
            </p:cNvSpPr>
            <p:nvPr/>
          </p:nvSpPr>
          <p:spPr bwMode="auto">
            <a:xfrm>
              <a:off x="1584" y="1794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1" name="Line 148"/>
            <p:cNvSpPr>
              <a:spLocks noChangeShapeType="1"/>
            </p:cNvSpPr>
            <p:nvPr/>
          </p:nvSpPr>
          <p:spPr bwMode="auto">
            <a:xfrm>
              <a:off x="2178" y="1794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2" name="Line 149"/>
            <p:cNvSpPr>
              <a:spLocks noChangeShapeType="1"/>
            </p:cNvSpPr>
            <p:nvPr/>
          </p:nvSpPr>
          <p:spPr bwMode="auto">
            <a:xfrm>
              <a:off x="656" y="2198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3" name="Line 150"/>
            <p:cNvSpPr>
              <a:spLocks noChangeShapeType="1"/>
            </p:cNvSpPr>
            <p:nvPr/>
          </p:nvSpPr>
          <p:spPr bwMode="auto">
            <a:xfrm>
              <a:off x="656" y="2401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4" name="Line 151"/>
            <p:cNvSpPr>
              <a:spLocks noChangeShapeType="1"/>
            </p:cNvSpPr>
            <p:nvPr/>
          </p:nvSpPr>
          <p:spPr bwMode="auto">
            <a:xfrm>
              <a:off x="656" y="2603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5" name="Line 152"/>
            <p:cNvSpPr>
              <a:spLocks noChangeShapeType="1"/>
            </p:cNvSpPr>
            <p:nvPr/>
          </p:nvSpPr>
          <p:spPr bwMode="auto">
            <a:xfrm>
              <a:off x="656" y="2805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6" name="Line 153"/>
            <p:cNvSpPr>
              <a:spLocks noChangeShapeType="1"/>
            </p:cNvSpPr>
            <p:nvPr/>
          </p:nvSpPr>
          <p:spPr bwMode="auto">
            <a:xfrm>
              <a:off x="656" y="3007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7" name="Line 154"/>
            <p:cNvSpPr>
              <a:spLocks noChangeShapeType="1"/>
            </p:cNvSpPr>
            <p:nvPr/>
          </p:nvSpPr>
          <p:spPr bwMode="auto">
            <a:xfrm>
              <a:off x="656" y="3209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8" name="Line 155"/>
            <p:cNvSpPr>
              <a:spLocks noChangeShapeType="1"/>
            </p:cNvSpPr>
            <p:nvPr/>
          </p:nvSpPr>
          <p:spPr bwMode="auto">
            <a:xfrm>
              <a:off x="656" y="3412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9" name="Line 156"/>
            <p:cNvSpPr>
              <a:spLocks noChangeShapeType="1"/>
            </p:cNvSpPr>
            <p:nvPr/>
          </p:nvSpPr>
          <p:spPr bwMode="auto">
            <a:xfrm>
              <a:off x="656" y="3614"/>
              <a:ext cx="397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9821" name="Rectangle 157"/>
          <p:cNvSpPr>
            <a:spLocks noChangeArrowheads="1"/>
          </p:cNvSpPr>
          <p:nvPr/>
        </p:nvSpPr>
        <p:spPr bwMode="auto">
          <a:xfrm>
            <a:off x="500034" y="65068"/>
            <a:ext cx="779303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6.3.2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同步时序逻辑电路设计举例</a:t>
            </a:r>
          </a:p>
        </p:txBody>
      </p:sp>
      <p:sp>
        <p:nvSpPr>
          <p:cNvPr id="137" name="矩形 136"/>
          <p:cNvSpPr>
            <a:spLocks noChangeArrowheads="1"/>
          </p:cNvSpPr>
          <p:nvPr/>
        </p:nvSpPr>
        <p:spPr bwMode="auto">
          <a:xfrm>
            <a:off x="3956050" y="3460751"/>
            <a:ext cx="3387724" cy="318293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6700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8" grpId="0"/>
      <p:bldP spid="137" grpId="0" animBg="1"/>
      <p:bldP spid="13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矩形 191"/>
          <p:cNvSpPr/>
          <p:nvPr/>
        </p:nvSpPr>
        <p:spPr bwMode="auto">
          <a:xfrm>
            <a:off x="6802438" y="2409030"/>
            <a:ext cx="1873250" cy="3155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51224" y="2405062"/>
            <a:ext cx="3273426" cy="3155951"/>
          </a:xfrm>
          <a:prstGeom prst="rect">
            <a:avLst/>
          </a:prstGeom>
          <a:solidFill>
            <a:srgbClr val="A8EC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230" name="Line 31"/>
          <p:cNvSpPr>
            <a:spLocks noChangeShapeType="1"/>
          </p:cNvSpPr>
          <p:nvPr/>
        </p:nvSpPr>
        <p:spPr bwMode="auto">
          <a:xfrm>
            <a:off x="463550" y="1365250"/>
            <a:ext cx="8248650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1" name="Line 32"/>
          <p:cNvSpPr>
            <a:spLocks noChangeShapeType="1"/>
          </p:cNvSpPr>
          <p:nvPr/>
        </p:nvSpPr>
        <p:spPr bwMode="auto">
          <a:xfrm>
            <a:off x="463550" y="5578475"/>
            <a:ext cx="8212138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2" name="Line 33"/>
          <p:cNvSpPr>
            <a:spLocks noChangeShapeType="1"/>
          </p:cNvSpPr>
          <p:nvPr/>
        </p:nvSpPr>
        <p:spPr bwMode="auto">
          <a:xfrm>
            <a:off x="463550" y="2368550"/>
            <a:ext cx="8212138" cy="174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>
            <a:off x="463550" y="2689225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63550" y="1365250"/>
            <a:ext cx="6302375" cy="4213225"/>
            <a:chOff x="43" y="1154"/>
            <a:chExt cx="3970" cy="2654"/>
          </a:xfrm>
        </p:grpSpPr>
        <p:graphicFrame>
          <p:nvGraphicFramePr>
            <p:cNvPr id="9222" name="Object 36"/>
            <p:cNvGraphicFramePr>
              <a:graphicFrameLocks noChangeAspect="1"/>
            </p:cNvGraphicFramePr>
            <p:nvPr/>
          </p:nvGraphicFramePr>
          <p:xfrm>
            <a:off x="630" y="1426"/>
            <a:ext cx="334" cy="359"/>
          </p:xfrm>
          <a:graphic>
            <a:graphicData uri="http://schemas.openxmlformats.org/presentationml/2006/ole">
              <p:oleObj spid="_x0000_s789506" name="公式" r:id="rId4" imgW="203024" imgH="215713" progId="Equation.3">
                <p:embed/>
              </p:oleObj>
            </a:graphicData>
          </a:graphic>
        </p:graphicFrame>
        <p:graphicFrame>
          <p:nvGraphicFramePr>
            <p:cNvPr id="9223" name="Object 37"/>
            <p:cNvGraphicFramePr>
              <a:graphicFrameLocks noChangeAspect="1"/>
            </p:cNvGraphicFramePr>
            <p:nvPr/>
          </p:nvGraphicFramePr>
          <p:xfrm>
            <a:off x="941" y="1426"/>
            <a:ext cx="347" cy="372"/>
          </p:xfrm>
          <a:graphic>
            <a:graphicData uri="http://schemas.openxmlformats.org/presentationml/2006/ole">
              <p:oleObj spid="_x0000_s789507" name="公式" r:id="rId5" imgW="203024" imgH="215713" progId="Equation.3">
                <p:embed/>
              </p:oleObj>
            </a:graphicData>
          </a:graphic>
        </p:graphicFrame>
        <p:graphicFrame>
          <p:nvGraphicFramePr>
            <p:cNvPr id="9224" name="Object 38"/>
            <p:cNvGraphicFramePr>
              <a:graphicFrameLocks noChangeAspect="1"/>
            </p:cNvGraphicFramePr>
            <p:nvPr/>
          </p:nvGraphicFramePr>
          <p:xfrm>
            <a:off x="1273" y="1426"/>
            <a:ext cx="319" cy="358"/>
          </p:xfrm>
          <a:graphic>
            <a:graphicData uri="http://schemas.openxmlformats.org/presentationml/2006/ole">
              <p:oleObj spid="_x0000_s789508" name="公式" r:id="rId6" imgW="203024" imgH="215713" progId="Equation.3">
                <p:embed/>
              </p:oleObj>
            </a:graphicData>
          </a:graphic>
        </p:graphicFrame>
        <p:graphicFrame>
          <p:nvGraphicFramePr>
            <p:cNvPr id="9225" name="Object 39"/>
            <p:cNvGraphicFramePr>
              <a:graphicFrameLocks noChangeAspect="1"/>
            </p:cNvGraphicFramePr>
            <p:nvPr/>
          </p:nvGraphicFramePr>
          <p:xfrm>
            <a:off x="1525" y="1426"/>
            <a:ext cx="354" cy="358"/>
          </p:xfrm>
          <a:graphic>
            <a:graphicData uri="http://schemas.openxmlformats.org/presentationml/2006/ole">
              <p:oleObj spid="_x0000_s789509" name="公式" r:id="rId7" imgW="203024" imgH="215713" progId="Equation.3">
                <p:embed/>
              </p:oleObj>
            </a:graphicData>
          </a:graphic>
        </p:graphicFrame>
        <p:graphicFrame>
          <p:nvGraphicFramePr>
            <p:cNvPr id="9226" name="Object 40"/>
            <p:cNvGraphicFramePr>
              <a:graphicFrameLocks noChangeAspect="1"/>
            </p:cNvGraphicFramePr>
            <p:nvPr/>
          </p:nvGraphicFramePr>
          <p:xfrm>
            <a:off x="1872" y="1449"/>
            <a:ext cx="463" cy="333"/>
          </p:xfrm>
          <a:graphic>
            <a:graphicData uri="http://schemas.openxmlformats.org/presentationml/2006/ole">
              <p:oleObj spid="_x0000_s789510" name="公式" r:id="rId8" imgW="304536" imgH="215713" progId="Equation.3">
                <p:embed/>
              </p:oleObj>
            </a:graphicData>
          </a:graphic>
        </p:graphicFrame>
        <p:graphicFrame>
          <p:nvGraphicFramePr>
            <p:cNvPr id="9227" name="Object 41"/>
            <p:cNvGraphicFramePr>
              <a:graphicFrameLocks noChangeAspect="1"/>
            </p:cNvGraphicFramePr>
            <p:nvPr/>
          </p:nvGraphicFramePr>
          <p:xfrm>
            <a:off x="2406" y="1441"/>
            <a:ext cx="428" cy="339"/>
          </p:xfrm>
          <a:graphic>
            <a:graphicData uri="http://schemas.openxmlformats.org/presentationml/2006/ole">
              <p:oleObj spid="_x0000_s789511" name="公式" r:id="rId9" imgW="304536" imgH="215713" progId="Equation.3">
                <p:embed/>
              </p:oleObj>
            </a:graphicData>
          </a:graphic>
        </p:graphicFrame>
        <p:graphicFrame>
          <p:nvGraphicFramePr>
            <p:cNvPr id="9228" name="Object 42"/>
            <p:cNvGraphicFramePr>
              <a:graphicFrameLocks noChangeAspect="1"/>
            </p:cNvGraphicFramePr>
            <p:nvPr/>
          </p:nvGraphicFramePr>
          <p:xfrm>
            <a:off x="2942" y="1440"/>
            <a:ext cx="459" cy="325"/>
          </p:xfrm>
          <a:graphic>
            <a:graphicData uri="http://schemas.openxmlformats.org/presentationml/2006/ole">
              <p:oleObj spid="_x0000_s789512" name="公式" r:id="rId10" imgW="304536" imgH="215713" progId="Equation.3">
                <p:embed/>
              </p:oleObj>
            </a:graphicData>
          </a:graphic>
        </p:graphicFrame>
        <p:graphicFrame>
          <p:nvGraphicFramePr>
            <p:cNvPr id="9229" name="Object 43"/>
            <p:cNvGraphicFramePr>
              <a:graphicFrameLocks noChangeAspect="1"/>
            </p:cNvGraphicFramePr>
            <p:nvPr/>
          </p:nvGraphicFramePr>
          <p:xfrm>
            <a:off x="3477" y="1456"/>
            <a:ext cx="468" cy="338"/>
          </p:xfrm>
          <a:graphic>
            <a:graphicData uri="http://schemas.openxmlformats.org/presentationml/2006/ole">
              <p:oleObj spid="_x0000_s789513" name="公式" r:id="rId11" imgW="304536" imgH="215713" progId="Equation.3">
                <p:embed/>
              </p:oleObj>
            </a:graphicData>
          </a:graphic>
        </p:graphicFrame>
        <p:sp>
          <p:nvSpPr>
            <p:cNvPr id="9301" name="Rectangle 44"/>
            <p:cNvSpPr>
              <a:spLocks noChangeArrowheads="1"/>
            </p:cNvSpPr>
            <p:nvPr/>
          </p:nvSpPr>
          <p:spPr bwMode="auto">
            <a:xfrm>
              <a:off x="3446" y="3606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2" name="Rectangle 45"/>
            <p:cNvSpPr>
              <a:spLocks noChangeArrowheads="1"/>
            </p:cNvSpPr>
            <p:nvPr/>
          </p:nvSpPr>
          <p:spPr bwMode="auto">
            <a:xfrm>
              <a:off x="2919" y="3606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3" name="Rectangle 46"/>
            <p:cNvSpPr>
              <a:spLocks noChangeArrowheads="1"/>
            </p:cNvSpPr>
            <p:nvPr/>
          </p:nvSpPr>
          <p:spPr bwMode="auto">
            <a:xfrm>
              <a:off x="2374" y="3606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4" name="Rectangle 47"/>
            <p:cNvSpPr>
              <a:spLocks noChangeArrowheads="1"/>
            </p:cNvSpPr>
            <p:nvPr/>
          </p:nvSpPr>
          <p:spPr bwMode="auto">
            <a:xfrm>
              <a:off x="1862" y="3606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5" name="Rectangle 48"/>
            <p:cNvSpPr>
              <a:spLocks noChangeArrowheads="1"/>
            </p:cNvSpPr>
            <p:nvPr/>
          </p:nvSpPr>
          <p:spPr bwMode="auto">
            <a:xfrm>
              <a:off x="1565" y="360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6" name="Rectangle 49"/>
            <p:cNvSpPr>
              <a:spLocks noChangeArrowheads="1"/>
            </p:cNvSpPr>
            <p:nvPr/>
          </p:nvSpPr>
          <p:spPr bwMode="auto">
            <a:xfrm>
              <a:off x="1268" y="360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7" name="Rectangle 50"/>
            <p:cNvSpPr>
              <a:spLocks noChangeArrowheads="1"/>
            </p:cNvSpPr>
            <p:nvPr/>
          </p:nvSpPr>
          <p:spPr bwMode="auto">
            <a:xfrm>
              <a:off x="971" y="360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8" name="Rectangle 51"/>
            <p:cNvSpPr>
              <a:spLocks noChangeArrowheads="1"/>
            </p:cNvSpPr>
            <p:nvPr/>
          </p:nvSpPr>
          <p:spPr bwMode="auto">
            <a:xfrm>
              <a:off x="673" y="3606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9" name="Rectangle 52"/>
            <p:cNvSpPr>
              <a:spLocks noChangeArrowheads="1"/>
            </p:cNvSpPr>
            <p:nvPr/>
          </p:nvSpPr>
          <p:spPr bwMode="auto">
            <a:xfrm>
              <a:off x="43" y="3606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0" name="Rectangle 53"/>
            <p:cNvSpPr>
              <a:spLocks noChangeArrowheads="1"/>
            </p:cNvSpPr>
            <p:nvPr/>
          </p:nvSpPr>
          <p:spPr bwMode="auto">
            <a:xfrm>
              <a:off x="3446" y="3404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1" name="Rectangle 54"/>
            <p:cNvSpPr>
              <a:spLocks noChangeArrowheads="1"/>
            </p:cNvSpPr>
            <p:nvPr/>
          </p:nvSpPr>
          <p:spPr bwMode="auto">
            <a:xfrm>
              <a:off x="2919" y="3404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2" name="Rectangle 55"/>
            <p:cNvSpPr>
              <a:spLocks noChangeArrowheads="1"/>
            </p:cNvSpPr>
            <p:nvPr/>
          </p:nvSpPr>
          <p:spPr bwMode="auto">
            <a:xfrm>
              <a:off x="2374" y="3404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3" name="Rectangle 56"/>
            <p:cNvSpPr>
              <a:spLocks noChangeArrowheads="1"/>
            </p:cNvSpPr>
            <p:nvPr/>
          </p:nvSpPr>
          <p:spPr bwMode="auto">
            <a:xfrm>
              <a:off x="1862" y="3404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4" name="Rectangle 57"/>
            <p:cNvSpPr>
              <a:spLocks noChangeArrowheads="1"/>
            </p:cNvSpPr>
            <p:nvPr/>
          </p:nvSpPr>
          <p:spPr bwMode="auto">
            <a:xfrm>
              <a:off x="1565" y="340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5" name="Rectangle 58"/>
            <p:cNvSpPr>
              <a:spLocks noChangeArrowheads="1"/>
            </p:cNvSpPr>
            <p:nvPr/>
          </p:nvSpPr>
          <p:spPr bwMode="auto">
            <a:xfrm>
              <a:off x="1268" y="340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6" name="Rectangle 59"/>
            <p:cNvSpPr>
              <a:spLocks noChangeArrowheads="1"/>
            </p:cNvSpPr>
            <p:nvPr/>
          </p:nvSpPr>
          <p:spPr bwMode="auto">
            <a:xfrm>
              <a:off x="971" y="340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7" name="Rectangle 60"/>
            <p:cNvSpPr>
              <a:spLocks noChangeArrowheads="1"/>
            </p:cNvSpPr>
            <p:nvPr/>
          </p:nvSpPr>
          <p:spPr bwMode="auto">
            <a:xfrm>
              <a:off x="673" y="3404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8" name="Rectangle 61"/>
            <p:cNvSpPr>
              <a:spLocks noChangeArrowheads="1"/>
            </p:cNvSpPr>
            <p:nvPr/>
          </p:nvSpPr>
          <p:spPr bwMode="auto">
            <a:xfrm>
              <a:off x="43" y="3404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9" name="Rectangle 62"/>
            <p:cNvSpPr>
              <a:spLocks noChangeArrowheads="1"/>
            </p:cNvSpPr>
            <p:nvPr/>
          </p:nvSpPr>
          <p:spPr bwMode="auto">
            <a:xfrm>
              <a:off x="3446" y="3201"/>
              <a:ext cx="5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0" name="Rectangle 63"/>
            <p:cNvSpPr>
              <a:spLocks noChangeArrowheads="1"/>
            </p:cNvSpPr>
            <p:nvPr/>
          </p:nvSpPr>
          <p:spPr bwMode="auto">
            <a:xfrm>
              <a:off x="2919" y="3201"/>
              <a:ext cx="52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1" name="Rectangle 64"/>
            <p:cNvSpPr>
              <a:spLocks noChangeArrowheads="1"/>
            </p:cNvSpPr>
            <p:nvPr/>
          </p:nvSpPr>
          <p:spPr bwMode="auto">
            <a:xfrm>
              <a:off x="2374" y="3201"/>
              <a:ext cx="5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2" name="Rectangle 65"/>
            <p:cNvSpPr>
              <a:spLocks noChangeArrowheads="1"/>
            </p:cNvSpPr>
            <p:nvPr/>
          </p:nvSpPr>
          <p:spPr bwMode="auto">
            <a:xfrm>
              <a:off x="1862" y="3201"/>
              <a:ext cx="51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3" name="Rectangle 66"/>
            <p:cNvSpPr>
              <a:spLocks noChangeArrowheads="1"/>
            </p:cNvSpPr>
            <p:nvPr/>
          </p:nvSpPr>
          <p:spPr bwMode="auto">
            <a:xfrm>
              <a:off x="1565" y="3201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4" name="Rectangle 67"/>
            <p:cNvSpPr>
              <a:spLocks noChangeArrowheads="1"/>
            </p:cNvSpPr>
            <p:nvPr/>
          </p:nvSpPr>
          <p:spPr bwMode="auto">
            <a:xfrm>
              <a:off x="1268" y="3201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5" name="Rectangle 68"/>
            <p:cNvSpPr>
              <a:spLocks noChangeArrowheads="1"/>
            </p:cNvSpPr>
            <p:nvPr/>
          </p:nvSpPr>
          <p:spPr bwMode="auto">
            <a:xfrm>
              <a:off x="971" y="3201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6" name="Rectangle 69"/>
            <p:cNvSpPr>
              <a:spLocks noChangeArrowheads="1"/>
            </p:cNvSpPr>
            <p:nvPr/>
          </p:nvSpPr>
          <p:spPr bwMode="auto">
            <a:xfrm>
              <a:off x="673" y="3201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7" name="Rectangle 70"/>
            <p:cNvSpPr>
              <a:spLocks noChangeArrowheads="1"/>
            </p:cNvSpPr>
            <p:nvPr/>
          </p:nvSpPr>
          <p:spPr bwMode="auto">
            <a:xfrm>
              <a:off x="43" y="3201"/>
              <a:ext cx="6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8" name="Rectangle 71"/>
            <p:cNvSpPr>
              <a:spLocks noChangeArrowheads="1"/>
            </p:cNvSpPr>
            <p:nvPr/>
          </p:nvSpPr>
          <p:spPr bwMode="auto">
            <a:xfrm>
              <a:off x="3446" y="2999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9" name="Rectangle 72"/>
            <p:cNvSpPr>
              <a:spLocks noChangeArrowheads="1"/>
            </p:cNvSpPr>
            <p:nvPr/>
          </p:nvSpPr>
          <p:spPr bwMode="auto">
            <a:xfrm>
              <a:off x="2919" y="2999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0" name="Rectangle 73"/>
            <p:cNvSpPr>
              <a:spLocks noChangeArrowheads="1"/>
            </p:cNvSpPr>
            <p:nvPr/>
          </p:nvSpPr>
          <p:spPr bwMode="auto">
            <a:xfrm>
              <a:off x="2374" y="2999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1" name="Rectangle 74"/>
            <p:cNvSpPr>
              <a:spLocks noChangeArrowheads="1"/>
            </p:cNvSpPr>
            <p:nvPr/>
          </p:nvSpPr>
          <p:spPr bwMode="auto">
            <a:xfrm>
              <a:off x="1862" y="2999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2" name="Rectangle 75"/>
            <p:cNvSpPr>
              <a:spLocks noChangeArrowheads="1"/>
            </p:cNvSpPr>
            <p:nvPr/>
          </p:nvSpPr>
          <p:spPr bwMode="auto">
            <a:xfrm>
              <a:off x="1565" y="299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3" name="Rectangle 76"/>
            <p:cNvSpPr>
              <a:spLocks noChangeArrowheads="1"/>
            </p:cNvSpPr>
            <p:nvPr/>
          </p:nvSpPr>
          <p:spPr bwMode="auto">
            <a:xfrm>
              <a:off x="1268" y="299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4" name="Rectangle 77"/>
            <p:cNvSpPr>
              <a:spLocks noChangeArrowheads="1"/>
            </p:cNvSpPr>
            <p:nvPr/>
          </p:nvSpPr>
          <p:spPr bwMode="auto">
            <a:xfrm>
              <a:off x="971" y="299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5" name="Rectangle 78"/>
            <p:cNvSpPr>
              <a:spLocks noChangeArrowheads="1"/>
            </p:cNvSpPr>
            <p:nvPr/>
          </p:nvSpPr>
          <p:spPr bwMode="auto">
            <a:xfrm>
              <a:off x="673" y="2999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6" name="Rectangle 79"/>
            <p:cNvSpPr>
              <a:spLocks noChangeArrowheads="1"/>
            </p:cNvSpPr>
            <p:nvPr/>
          </p:nvSpPr>
          <p:spPr bwMode="auto">
            <a:xfrm>
              <a:off x="43" y="2999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7" name="Rectangle 80"/>
            <p:cNvSpPr>
              <a:spLocks noChangeArrowheads="1"/>
            </p:cNvSpPr>
            <p:nvPr/>
          </p:nvSpPr>
          <p:spPr bwMode="auto">
            <a:xfrm>
              <a:off x="3446" y="2797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8" name="Rectangle 81"/>
            <p:cNvSpPr>
              <a:spLocks noChangeArrowheads="1"/>
            </p:cNvSpPr>
            <p:nvPr/>
          </p:nvSpPr>
          <p:spPr bwMode="auto">
            <a:xfrm>
              <a:off x="2919" y="2797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9" name="Rectangle 82"/>
            <p:cNvSpPr>
              <a:spLocks noChangeArrowheads="1"/>
            </p:cNvSpPr>
            <p:nvPr/>
          </p:nvSpPr>
          <p:spPr bwMode="auto">
            <a:xfrm>
              <a:off x="2374" y="2797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0" name="Rectangle 83"/>
            <p:cNvSpPr>
              <a:spLocks noChangeArrowheads="1"/>
            </p:cNvSpPr>
            <p:nvPr/>
          </p:nvSpPr>
          <p:spPr bwMode="auto">
            <a:xfrm>
              <a:off x="1862" y="2797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1" name="Rectangle 84"/>
            <p:cNvSpPr>
              <a:spLocks noChangeArrowheads="1"/>
            </p:cNvSpPr>
            <p:nvPr/>
          </p:nvSpPr>
          <p:spPr bwMode="auto">
            <a:xfrm>
              <a:off x="1565" y="2797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2" name="Rectangle 85"/>
            <p:cNvSpPr>
              <a:spLocks noChangeArrowheads="1"/>
            </p:cNvSpPr>
            <p:nvPr/>
          </p:nvSpPr>
          <p:spPr bwMode="auto">
            <a:xfrm>
              <a:off x="1268" y="2797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3" name="Rectangle 86"/>
            <p:cNvSpPr>
              <a:spLocks noChangeArrowheads="1"/>
            </p:cNvSpPr>
            <p:nvPr/>
          </p:nvSpPr>
          <p:spPr bwMode="auto">
            <a:xfrm>
              <a:off x="971" y="2797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4" name="Rectangle 87"/>
            <p:cNvSpPr>
              <a:spLocks noChangeArrowheads="1"/>
            </p:cNvSpPr>
            <p:nvPr/>
          </p:nvSpPr>
          <p:spPr bwMode="auto">
            <a:xfrm>
              <a:off x="673" y="2797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5" name="Rectangle 88"/>
            <p:cNvSpPr>
              <a:spLocks noChangeArrowheads="1"/>
            </p:cNvSpPr>
            <p:nvPr/>
          </p:nvSpPr>
          <p:spPr bwMode="auto">
            <a:xfrm>
              <a:off x="43" y="2797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6" name="Rectangle 89"/>
            <p:cNvSpPr>
              <a:spLocks noChangeArrowheads="1"/>
            </p:cNvSpPr>
            <p:nvPr/>
          </p:nvSpPr>
          <p:spPr bwMode="auto">
            <a:xfrm>
              <a:off x="3446" y="2595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7" name="Rectangle 90"/>
            <p:cNvSpPr>
              <a:spLocks noChangeArrowheads="1"/>
            </p:cNvSpPr>
            <p:nvPr/>
          </p:nvSpPr>
          <p:spPr bwMode="auto">
            <a:xfrm>
              <a:off x="2919" y="2595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8" name="Rectangle 91"/>
            <p:cNvSpPr>
              <a:spLocks noChangeArrowheads="1"/>
            </p:cNvSpPr>
            <p:nvPr/>
          </p:nvSpPr>
          <p:spPr bwMode="auto">
            <a:xfrm>
              <a:off x="2374" y="2595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9" name="Rectangle 92"/>
            <p:cNvSpPr>
              <a:spLocks noChangeArrowheads="1"/>
            </p:cNvSpPr>
            <p:nvPr/>
          </p:nvSpPr>
          <p:spPr bwMode="auto">
            <a:xfrm>
              <a:off x="1862" y="2595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0" name="Rectangle 93"/>
            <p:cNvSpPr>
              <a:spLocks noChangeArrowheads="1"/>
            </p:cNvSpPr>
            <p:nvPr/>
          </p:nvSpPr>
          <p:spPr bwMode="auto">
            <a:xfrm>
              <a:off x="1565" y="2595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1" name="Rectangle 94"/>
            <p:cNvSpPr>
              <a:spLocks noChangeArrowheads="1"/>
            </p:cNvSpPr>
            <p:nvPr/>
          </p:nvSpPr>
          <p:spPr bwMode="auto">
            <a:xfrm>
              <a:off x="1268" y="2595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2" name="Rectangle 95"/>
            <p:cNvSpPr>
              <a:spLocks noChangeArrowheads="1"/>
            </p:cNvSpPr>
            <p:nvPr/>
          </p:nvSpPr>
          <p:spPr bwMode="auto">
            <a:xfrm>
              <a:off x="971" y="2595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3" name="Rectangle 96"/>
            <p:cNvSpPr>
              <a:spLocks noChangeArrowheads="1"/>
            </p:cNvSpPr>
            <p:nvPr/>
          </p:nvSpPr>
          <p:spPr bwMode="auto">
            <a:xfrm>
              <a:off x="673" y="2595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4" name="Rectangle 97"/>
            <p:cNvSpPr>
              <a:spLocks noChangeArrowheads="1"/>
            </p:cNvSpPr>
            <p:nvPr/>
          </p:nvSpPr>
          <p:spPr bwMode="auto">
            <a:xfrm>
              <a:off x="43" y="2595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5" name="Rectangle 98"/>
            <p:cNvSpPr>
              <a:spLocks noChangeArrowheads="1"/>
            </p:cNvSpPr>
            <p:nvPr/>
          </p:nvSpPr>
          <p:spPr bwMode="auto">
            <a:xfrm>
              <a:off x="3446" y="2393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6" name="Rectangle 99"/>
            <p:cNvSpPr>
              <a:spLocks noChangeArrowheads="1"/>
            </p:cNvSpPr>
            <p:nvPr/>
          </p:nvSpPr>
          <p:spPr bwMode="auto">
            <a:xfrm>
              <a:off x="2919" y="2393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7" name="Rectangle 100"/>
            <p:cNvSpPr>
              <a:spLocks noChangeArrowheads="1"/>
            </p:cNvSpPr>
            <p:nvPr/>
          </p:nvSpPr>
          <p:spPr bwMode="auto">
            <a:xfrm>
              <a:off x="2374" y="2393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8" name="Rectangle 101"/>
            <p:cNvSpPr>
              <a:spLocks noChangeArrowheads="1"/>
            </p:cNvSpPr>
            <p:nvPr/>
          </p:nvSpPr>
          <p:spPr bwMode="auto">
            <a:xfrm>
              <a:off x="1862" y="2393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59" name="Rectangle 102"/>
            <p:cNvSpPr>
              <a:spLocks noChangeArrowheads="1"/>
            </p:cNvSpPr>
            <p:nvPr/>
          </p:nvSpPr>
          <p:spPr bwMode="auto">
            <a:xfrm>
              <a:off x="1565" y="239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0" name="Rectangle 103"/>
            <p:cNvSpPr>
              <a:spLocks noChangeArrowheads="1"/>
            </p:cNvSpPr>
            <p:nvPr/>
          </p:nvSpPr>
          <p:spPr bwMode="auto">
            <a:xfrm>
              <a:off x="1268" y="239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1" name="Rectangle 104"/>
            <p:cNvSpPr>
              <a:spLocks noChangeArrowheads="1"/>
            </p:cNvSpPr>
            <p:nvPr/>
          </p:nvSpPr>
          <p:spPr bwMode="auto">
            <a:xfrm>
              <a:off x="971" y="239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2" name="Rectangle 105"/>
            <p:cNvSpPr>
              <a:spLocks noChangeArrowheads="1"/>
            </p:cNvSpPr>
            <p:nvPr/>
          </p:nvSpPr>
          <p:spPr bwMode="auto">
            <a:xfrm>
              <a:off x="673" y="2393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3" name="Rectangle 106"/>
            <p:cNvSpPr>
              <a:spLocks noChangeArrowheads="1"/>
            </p:cNvSpPr>
            <p:nvPr/>
          </p:nvSpPr>
          <p:spPr bwMode="auto">
            <a:xfrm>
              <a:off x="43" y="2393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4" name="Rectangle 107"/>
            <p:cNvSpPr>
              <a:spLocks noChangeArrowheads="1"/>
            </p:cNvSpPr>
            <p:nvPr/>
          </p:nvSpPr>
          <p:spPr bwMode="auto">
            <a:xfrm>
              <a:off x="3446" y="2190"/>
              <a:ext cx="5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5" name="Rectangle 108"/>
            <p:cNvSpPr>
              <a:spLocks noChangeArrowheads="1"/>
            </p:cNvSpPr>
            <p:nvPr/>
          </p:nvSpPr>
          <p:spPr bwMode="auto">
            <a:xfrm>
              <a:off x="2919" y="2190"/>
              <a:ext cx="52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6" name="Rectangle 109"/>
            <p:cNvSpPr>
              <a:spLocks noChangeArrowheads="1"/>
            </p:cNvSpPr>
            <p:nvPr/>
          </p:nvSpPr>
          <p:spPr bwMode="auto">
            <a:xfrm>
              <a:off x="2374" y="2190"/>
              <a:ext cx="5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7" name="Rectangle 110"/>
            <p:cNvSpPr>
              <a:spLocks noChangeArrowheads="1"/>
            </p:cNvSpPr>
            <p:nvPr/>
          </p:nvSpPr>
          <p:spPr bwMode="auto">
            <a:xfrm>
              <a:off x="1862" y="2190"/>
              <a:ext cx="51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8" name="Rectangle 111"/>
            <p:cNvSpPr>
              <a:spLocks noChangeArrowheads="1"/>
            </p:cNvSpPr>
            <p:nvPr/>
          </p:nvSpPr>
          <p:spPr bwMode="auto">
            <a:xfrm>
              <a:off x="1565" y="2190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9" name="Rectangle 112"/>
            <p:cNvSpPr>
              <a:spLocks noChangeArrowheads="1"/>
            </p:cNvSpPr>
            <p:nvPr/>
          </p:nvSpPr>
          <p:spPr bwMode="auto">
            <a:xfrm>
              <a:off x="1268" y="2190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0" name="Rectangle 113"/>
            <p:cNvSpPr>
              <a:spLocks noChangeArrowheads="1"/>
            </p:cNvSpPr>
            <p:nvPr/>
          </p:nvSpPr>
          <p:spPr bwMode="auto">
            <a:xfrm>
              <a:off x="971" y="2190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1" name="Rectangle 114"/>
            <p:cNvSpPr>
              <a:spLocks noChangeArrowheads="1"/>
            </p:cNvSpPr>
            <p:nvPr/>
          </p:nvSpPr>
          <p:spPr bwMode="auto">
            <a:xfrm>
              <a:off x="673" y="2190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2" name="Rectangle 115"/>
            <p:cNvSpPr>
              <a:spLocks noChangeArrowheads="1"/>
            </p:cNvSpPr>
            <p:nvPr/>
          </p:nvSpPr>
          <p:spPr bwMode="auto">
            <a:xfrm>
              <a:off x="43" y="2190"/>
              <a:ext cx="6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3" name="Rectangle 116"/>
            <p:cNvSpPr>
              <a:spLocks noChangeArrowheads="1"/>
            </p:cNvSpPr>
            <p:nvPr/>
          </p:nvSpPr>
          <p:spPr bwMode="auto">
            <a:xfrm>
              <a:off x="3446" y="1988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4" name="Rectangle 117"/>
            <p:cNvSpPr>
              <a:spLocks noChangeArrowheads="1"/>
            </p:cNvSpPr>
            <p:nvPr/>
          </p:nvSpPr>
          <p:spPr bwMode="auto">
            <a:xfrm>
              <a:off x="2919" y="1988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5" name="Rectangle 118"/>
            <p:cNvSpPr>
              <a:spLocks noChangeArrowheads="1"/>
            </p:cNvSpPr>
            <p:nvPr/>
          </p:nvSpPr>
          <p:spPr bwMode="auto">
            <a:xfrm>
              <a:off x="2374" y="1988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6" name="Rectangle 119"/>
            <p:cNvSpPr>
              <a:spLocks noChangeArrowheads="1"/>
            </p:cNvSpPr>
            <p:nvPr/>
          </p:nvSpPr>
          <p:spPr bwMode="auto">
            <a:xfrm>
              <a:off x="1862" y="1988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7" name="Rectangle 120"/>
            <p:cNvSpPr>
              <a:spLocks noChangeArrowheads="1"/>
            </p:cNvSpPr>
            <p:nvPr/>
          </p:nvSpPr>
          <p:spPr bwMode="auto">
            <a:xfrm>
              <a:off x="1565" y="198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8" name="Rectangle 121"/>
            <p:cNvSpPr>
              <a:spLocks noChangeArrowheads="1"/>
            </p:cNvSpPr>
            <p:nvPr/>
          </p:nvSpPr>
          <p:spPr bwMode="auto">
            <a:xfrm>
              <a:off x="1268" y="198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9" name="Rectangle 122"/>
            <p:cNvSpPr>
              <a:spLocks noChangeArrowheads="1"/>
            </p:cNvSpPr>
            <p:nvPr/>
          </p:nvSpPr>
          <p:spPr bwMode="auto">
            <a:xfrm>
              <a:off x="971" y="198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0" name="Rectangle 123"/>
            <p:cNvSpPr>
              <a:spLocks noChangeArrowheads="1"/>
            </p:cNvSpPr>
            <p:nvPr/>
          </p:nvSpPr>
          <p:spPr bwMode="auto">
            <a:xfrm>
              <a:off x="673" y="1988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1" name="Rectangle 124"/>
            <p:cNvSpPr>
              <a:spLocks noChangeArrowheads="1"/>
            </p:cNvSpPr>
            <p:nvPr/>
          </p:nvSpPr>
          <p:spPr bwMode="auto">
            <a:xfrm>
              <a:off x="43" y="1988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2" name="Rectangle 125"/>
            <p:cNvSpPr>
              <a:spLocks noChangeArrowheads="1"/>
            </p:cNvSpPr>
            <p:nvPr/>
          </p:nvSpPr>
          <p:spPr bwMode="auto">
            <a:xfrm>
              <a:off x="3446" y="1786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3" name="Rectangle 126"/>
            <p:cNvSpPr>
              <a:spLocks noChangeArrowheads="1"/>
            </p:cNvSpPr>
            <p:nvPr/>
          </p:nvSpPr>
          <p:spPr bwMode="auto">
            <a:xfrm>
              <a:off x="2919" y="1786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4" name="Rectangle 127"/>
            <p:cNvSpPr>
              <a:spLocks noChangeArrowheads="1"/>
            </p:cNvSpPr>
            <p:nvPr/>
          </p:nvSpPr>
          <p:spPr bwMode="auto">
            <a:xfrm>
              <a:off x="2374" y="1786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5" name="Rectangle 128"/>
            <p:cNvSpPr>
              <a:spLocks noChangeArrowheads="1"/>
            </p:cNvSpPr>
            <p:nvPr/>
          </p:nvSpPr>
          <p:spPr bwMode="auto">
            <a:xfrm>
              <a:off x="1862" y="1786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6" name="Rectangle 129"/>
            <p:cNvSpPr>
              <a:spLocks noChangeArrowheads="1"/>
            </p:cNvSpPr>
            <p:nvPr/>
          </p:nvSpPr>
          <p:spPr bwMode="auto">
            <a:xfrm>
              <a:off x="1565" y="178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7" name="Rectangle 130"/>
            <p:cNvSpPr>
              <a:spLocks noChangeArrowheads="1"/>
            </p:cNvSpPr>
            <p:nvPr/>
          </p:nvSpPr>
          <p:spPr bwMode="auto">
            <a:xfrm>
              <a:off x="1268" y="178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8" name="Rectangle 131"/>
            <p:cNvSpPr>
              <a:spLocks noChangeArrowheads="1"/>
            </p:cNvSpPr>
            <p:nvPr/>
          </p:nvSpPr>
          <p:spPr bwMode="auto">
            <a:xfrm>
              <a:off x="971" y="178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89" name="Rectangle 132"/>
            <p:cNvSpPr>
              <a:spLocks noChangeArrowheads="1"/>
            </p:cNvSpPr>
            <p:nvPr/>
          </p:nvSpPr>
          <p:spPr bwMode="auto">
            <a:xfrm>
              <a:off x="673" y="1786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90" name="Rectangle 133"/>
            <p:cNvSpPr>
              <a:spLocks noChangeArrowheads="1"/>
            </p:cNvSpPr>
            <p:nvPr/>
          </p:nvSpPr>
          <p:spPr bwMode="auto">
            <a:xfrm>
              <a:off x="43" y="1786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91" name="Rectangle 134"/>
            <p:cNvSpPr>
              <a:spLocks noChangeArrowheads="1"/>
            </p:cNvSpPr>
            <p:nvPr/>
          </p:nvSpPr>
          <p:spPr bwMode="auto">
            <a:xfrm>
              <a:off x="1862" y="1154"/>
              <a:ext cx="215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次 态</a:t>
              </a: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92" name="Rectangle 135"/>
            <p:cNvSpPr>
              <a:spLocks noChangeArrowheads="1"/>
            </p:cNvSpPr>
            <p:nvPr/>
          </p:nvSpPr>
          <p:spPr bwMode="auto">
            <a:xfrm>
              <a:off x="673" y="1154"/>
              <a:ext cx="118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现    态</a:t>
              </a:r>
            </a:p>
          </p:txBody>
        </p:sp>
        <p:sp>
          <p:nvSpPr>
            <p:cNvPr id="9393" name="Rectangle 136"/>
            <p:cNvSpPr>
              <a:spLocks noChangeArrowheads="1"/>
            </p:cNvSpPr>
            <p:nvPr/>
          </p:nvSpPr>
          <p:spPr bwMode="auto">
            <a:xfrm>
              <a:off x="44" y="1154"/>
              <a:ext cx="630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计数脉冲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的顺序</a:t>
              </a:r>
            </a:p>
          </p:txBody>
        </p:sp>
        <p:sp>
          <p:nvSpPr>
            <p:cNvPr id="9394" name="Line 137"/>
            <p:cNvSpPr>
              <a:spLocks noChangeShapeType="1"/>
            </p:cNvSpPr>
            <p:nvPr/>
          </p:nvSpPr>
          <p:spPr bwMode="auto">
            <a:xfrm>
              <a:off x="43" y="1154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95" name="Line 138"/>
            <p:cNvSpPr>
              <a:spLocks noChangeShapeType="1"/>
            </p:cNvSpPr>
            <p:nvPr/>
          </p:nvSpPr>
          <p:spPr bwMode="auto">
            <a:xfrm>
              <a:off x="4013" y="1154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96" name="Line 139"/>
            <p:cNvSpPr>
              <a:spLocks noChangeShapeType="1"/>
            </p:cNvSpPr>
            <p:nvPr/>
          </p:nvSpPr>
          <p:spPr bwMode="auto">
            <a:xfrm>
              <a:off x="673" y="1154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97" name="Line 140"/>
            <p:cNvSpPr>
              <a:spLocks noChangeShapeType="1"/>
            </p:cNvSpPr>
            <p:nvPr/>
          </p:nvSpPr>
          <p:spPr bwMode="auto">
            <a:xfrm>
              <a:off x="971" y="1355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98" name="Line 141"/>
            <p:cNvSpPr>
              <a:spLocks noChangeShapeType="1"/>
            </p:cNvSpPr>
            <p:nvPr/>
          </p:nvSpPr>
          <p:spPr bwMode="auto">
            <a:xfrm>
              <a:off x="1862" y="1154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99" name="Line 142"/>
            <p:cNvSpPr>
              <a:spLocks noChangeShapeType="1"/>
            </p:cNvSpPr>
            <p:nvPr/>
          </p:nvSpPr>
          <p:spPr bwMode="auto">
            <a:xfrm>
              <a:off x="1268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00" name="Line 143"/>
            <p:cNvSpPr>
              <a:spLocks noChangeShapeType="1"/>
            </p:cNvSpPr>
            <p:nvPr/>
          </p:nvSpPr>
          <p:spPr bwMode="auto">
            <a:xfrm>
              <a:off x="1557" y="1398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01" name="Line 144"/>
            <p:cNvSpPr>
              <a:spLocks noChangeShapeType="1"/>
            </p:cNvSpPr>
            <p:nvPr/>
          </p:nvSpPr>
          <p:spPr bwMode="auto">
            <a:xfrm>
              <a:off x="2374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02" name="Line 145"/>
            <p:cNvSpPr>
              <a:spLocks noChangeShapeType="1"/>
            </p:cNvSpPr>
            <p:nvPr/>
          </p:nvSpPr>
          <p:spPr bwMode="auto">
            <a:xfrm>
              <a:off x="2919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03" name="Line 146"/>
            <p:cNvSpPr>
              <a:spLocks noChangeShapeType="1"/>
            </p:cNvSpPr>
            <p:nvPr/>
          </p:nvSpPr>
          <p:spPr bwMode="auto">
            <a:xfrm>
              <a:off x="3446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04" name="Line 147"/>
            <p:cNvSpPr>
              <a:spLocks noChangeShapeType="1"/>
            </p:cNvSpPr>
            <p:nvPr/>
          </p:nvSpPr>
          <p:spPr bwMode="auto">
            <a:xfrm>
              <a:off x="971" y="1786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05" name="Line 148"/>
            <p:cNvSpPr>
              <a:spLocks noChangeShapeType="1"/>
            </p:cNvSpPr>
            <p:nvPr/>
          </p:nvSpPr>
          <p:spPr bwMode="auto">
            <a:xfrm>
              <a:off x="1565" y="1786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35" name="Line 149"/>
          <p:cNvSpPr>
            <a:spLocks noChangeShapeType="1"/>
          </p:cNvSpPr>
          <p:nvPr/>
        </p:nvSpPr>
        <p:spPr bwMode="auto">
          <a:xfrm>
            <a:off x="463550" y="3009900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6" name="Line 150"/>
          <p:cNvSpPr>
            <a:spLocks noChangeShapeType="1"/>
          </p:cNvSpPr>
          <p:nvPr/>
        </p:nvSpPr>
        <p:spPr bwMode="auto">
          <a:xfrm>
            <a:off x="463550" y="3332163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7" name="Line 151"/>
          <p:cNvSpPr>
            <a:spLocks noChangeShapeType="1"/>
          </p:cNvSpPr>
          <p:nvPr/>
        </p:nvSpPr>
        <p:spPr bwMode="auto">
          <a:xfrm>
            <a:off x="463550" y="3652838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8" name="Line 152"/>
          <p:cNvSpPr>
            <a:spLocks noChangeShapeType="1"/>
          </p:cNvSpPr>
          <p:nvPr/>
        </p:nvSpPr>
        <p:spPr bwMode="auto">
          <a:xfrm>
            <a:off x="463550" y="3973513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39" name="Line 153"/>
          <p:cNvSpPr>
            <a:spLocks noChangeShapeType="1"/>
          </p:cNvSpPr>
          <p:nvPr/>
        </p:nvSpPr>
        <p:spPr bwMode="auto">
          <a:xfrm>
            <a:off x="430213" y="4294188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40" name="Line 154"/>
          <p:cNvSpPr>
            <a:spLocks noChangeShapeType="1"/>
          </p:cNvSpPr>
          <p:nvPr/>
        </p:nvSpPr>
        <p:spPr bwMode="auto">
          <a:xfrm>
            <a:off x="463550" y="4614863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41" name="Line 155"/>
          <p:cNvSpPr>
            <a:spLocks noChangeShapeType="1"/>
          </p:cNvSpPr>
          <p:nvPr/>
        </p:nvSpPr>
        <p:spPr bwMode="auto">
          <a:xfrm>
            <a:off x="463550" y="4937125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42" name="Line 156"/>
          <p:cNvSpPr>
            <a:spLocks noChangeShapeType="1"/>
          </p:cNvSpPr>
          <p:nvPr/>
        </p:nvSpPr>
        <p:spPr bwMode="auto">
          <a:xfrm>
            <a:off x="463550" y="5257800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43" name="Rectangle 157"/>
          <p:cNvSpPr>
            <a:spLocks noChangeArrowheads="1"/>
          </p:cNvSpPr>
          <p:nvPr/>
        </p:nvSpPr>
        <p:spPr bwMode="auto">
          <a:xfrm>
            <a:off x="500034" y="214290"/>
            <a:ext cx="294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确定激励方程组</a:t>
            </a:r>
          </a:p>
        </p:txBody>
      </p:sp>
      <p:grpSp>
        <p:nvGrpSpPr>
          <p:cNvPr id="4" name="Group 158"/>
          <p:cNvGrpSpPr>
            <a:grpSpLocks/>
          </p:cNvGrpSpPr>
          <p:nvPr/>
        </p:nvGrpSpPr>
        <p:grpSpPr bwMode="auto">
          <a:xfrm>
            <a:off x="6797675" y="3629025"/>
            <a:ext cx="1887538" cy="1925638"/>
            <a:chOff x="4033" y="2580"/>
            <a:chExt cx="1189" cy="1213"/>
          </a:xfrm>
        </p:grpSpPr>
        <p:sp>
          <p:nvSpPr>
            <p:cNvPr id="9277" name="Rectangle 159"/>
            <p:cNvSpPr>
              <a:spLocks noChangeArrowheads="1"/>
            </p:cNvSpPr>
            <p:nvPr/>
          </p:nvSpPr>
          <p:spPr bwMode="auto">
            <a:xfrm>
              <a:off x="4925" y="359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8" name="Rectangle 160"/>
            <p:cNvSpPr>
              <a:spLocks noChangeArrowheads="1"/>
            </p:cNvSpPr>
            <p:nvPr/>
          </p:nvSpPr>
          <p:spPr bwMode="auto">
            <a:xfrm>
              <a:off x="4628" y="359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9" name="Rectangle 161"/>
            <p:cNvSpPr>
              <a:spLocks noChangeArrowheads="1"/>
            </p:cNvSpPr>
            <p:nvPr/>
          </p:nvSpPr>
          <p:spPr bwMode="auto">
            <a:xfrm>
              <a:off x="4331" y="359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0" name="Rectangle 162"/>
            <p:cNvSpPr>
              <a:spLocks noChangeArrowheads="1"/>
            </p:cNvSpPr>
            <p:nvPr/>
          </p:nvSpPr>
          <p:spPr bwMode="auto">
            <a:xfrm>
              <a:off x="4033" y="3591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1" name="Rectangle 163"/>
            <p:cNvSpPr>
              <a:spLocks noChangeArrowheads="1"/>
            </p:cNvSpPr>
            <p:nvPr/>
          </p:nvSpPr>
          <p:spPr bwMode="auto">
            <a:xfrm>
              <a:off x="4925" y="338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2" name="Rectangle 164"/>
            <p:cNvSpPr>
              <a:spLocks noChangeArrowheads="1"/>
            </p:cNvSpPr>
            <p:nvPr/>
          </p:nvSpPr>
          <p:spPr bwMode="auto">
            <a:xfrm>
              <a:off x="4628" y="338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3" name="Rectangle 165"/>
            <p:cNvSpPr>
              <a:spLocks noChangeArrowheads="1"/>
            </p:cNvSpPr>
            <p:nvPr/>
          </p:nvSpPr>
          <p:spPr bwMode="auto">
            <a:xfrm>
              <a:off x="4331" y="338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4" name="Rectangle 166"/>
            <p:cNvSpPr>
              <a:spLocks noChangeArrowheads="1"/>
            </p:cNvSpPr>
            <p:nvPr/>
          </p:nvSpPr>
          <p:spPr bwMode="auto">
            <a:xfrm>
              <a:off x="4033" y="3389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5" name="Rectangle 167"/>
            <p:cNvSpPr>
              <a:spLocks noChangeArrowheads="1"/>
            </p:cNvSpPr>
            <p:nvPr/>
          </p:nvSpPr>
          <p:spPr bwMode="auto">
            <a:xfrm>
              <a:off x="4925" y="3186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6" name="Rectangle 168"/>
            <p:cNvSpPr>
              <a:spLocks noChangeArrowheads="1"/>
            </p:cNvSpPr>
            <p:nvPr/>
          </p:nvSpPr>
          <p:spPr bwMode="auto">
            <a:xfrm>
              <a:off x="4628" y="3186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7" name="Rectangle 169"/>
            <p:cNvSpPr>
              <a:spLocks noChangeArrowheads="1"/>
            </p:cNvSpPr>
            <p:nvPr/>
          </p:nvSpPr>
          <p:spPr bwMode="auto">
            <a:xfrm>
              <a:off x="4331" y="3186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8" name="Rectangle 170"/>
            <p:cNvSpPr>
              <a:spLocks noChangeArrowheads="1"/>
            </p:cNvSpPr>
            <p:nvPr/>
          </p:nvSpPr>
          <p:spPr bwMode="auto">
            <a:xfrm>
              <a:off x="4033" y="3186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9" name="Rectangle 171"/>
            <p:cNvSpPr>
              <a:spLocks noChangeArrowheads="1"/>
            </p:cNvSpPr>
            <p:nvPr/>
          </p:nvSpPr>
          <p:spPr bwMode="auto">
            <a:xfrm>
              <a:off x="4925" y="298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0" name="Rectangle 172"/>
            <p:cNvSpPr>
              <a:spLocks noChangeArrowheads="1"/>
            </p:cNvSpPr>
            <p:nvPr/>
          </p:nvSpPr>
          <p:spPr bwMode="auto">
            <a:xfrm>
              <a:off x="4628" y="298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1" name="Rectangle 173"/>
            <p:cNvSpPr>
              <a:spLocks noChangeArrowheads="1"/>
            </p:cNvSpPr>
            <p:nvPr/>
          </p:nvSpPr>
          <p:spPr bwMode="auto">
            <a:xfrm>
              <a:off x="4331" y="298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2" name="Rectangle 174"/>
            <p:cNvSpPr>
              <a:spLocks noChangeArrowheads="1"/>
            </p:cNvSpPr>
            <p:nvPr/>
          </p:nvSpPr>
          <p:spPr bwMode="auto">
            <a:xfrm>
              <a:off x="4033" y="2984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3" name="Rectangle 175"/>
            <p:cNvSpPr>
              <a:spLocks noChangeArrowheads="1"/>
            </p:cNvSpPr>
            <p:nvPr/>
          </p:nvSpPr>
          <p:spPr bwMode="auto">
            <a:xfrm>
              <a:off x="4925" y="2782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4" name="Rectangle 176"/>
            <p:cNvSpPr>
              <a:spLocks noChangeArrowheads="1"/>
            </p:cNvSpPr>
            <p:nvPr/>
          </p:nvSpPr>
          <p:spPr bwMode="auto">
            <a:xfrm>
              <a:off x="4628" y="2782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5" name="Rectangle 177"/>
            <p:cNvSpPr>
              <a:spLocks noChangeArrowheads="1"/>
            </p:cNvSpPr>
            <p:nvPr/>
          </p:nvSpPr>
          <p:spPr bwMode="auto">
            <a:xfrm>
              <a:off x="4331" y="2782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6" name="Rectangle 178"/>
            <p:cNvSpPr>
              <a:spLocks noChangeArrowheads="1"/>
            </p:cNvSpPr>
            <p:nvPr/>
          </p:nvSpPr>
          <p:spPr bwMode="auto">
            <a:xfrm>
              <a:off x="4033" y="2782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7" name="Rectangle 179"/>
            <p:cNvSpPr>
              <a:spLocks noChangeArrowheads="1"/>
            </p:cNvSpPr>
            <p:nvPr/>
          </p:nvSpPr>
          <p:spPr bwMode="auto">
            <a:xfrm>
              <a:off x="4925" y="2580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8" name="Rectangle 180"/>
            <p:cNvSpPr>
              <a:spLocks noChangeArrowheads="1"/>
            </p:cNvSpPr>
            <p:nvPr/>
          </p:nvSpPr>
          <p:spPr bwMode="auto">
            <a:xfrm>
              <a:off x="4628" y="2580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9" name="Rectangle 181"/>
            <p:cNvSpPr>
              <a:spLocks noChangeArrowheads="1"/>
            </p:cNvSpPr>
            <p:nvPr/>
          </p:nvSpPr>
          <p:spPr bwMode="auto">
            <a:xfrm>
              <a:off x="4331" y="2580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0" name="Rectangle 182"/>
            <p:cNvSpPr>
              <a:spLocks noChangeArrowheads="1"/>
            </p:cNvSpPr>
            <p:nvPr/>
          </p:nvSpPr>
          <p:spPr bwMode="auto">
            <a:xfrm>
              <a:off x="4033" y="2580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183"/>
          <p:cNvGrpSpPr>
            <a:grpSpLocks/>
          </p:cNvGrpSpPr>
          <p:nvPr/>
        </p:nvGrpSpPr>
        <p:grpSpPr bwMode="auto">
          <a:xfrm>
            <a:off x="6797675" y="3308350"/>
            <a:ext cx="1887538" cy="320675"/>
            <a:chOff x="4033" y="2378"/>
            <a:chExt cx="1189" cy="202"/>
          </a:xfrm>
        </p:grpSpPr>
        <p:sp>
          <p:nvSpPr>
            <p:cNvPr id="9273" name="Rectangle 184"/>
            <p:cNvSpPr>
              <a:spLocks noChangeArrowheads="1"/>
            </p:cNvSpPr>
            <p:nvPr/>
          </p:nvSpPr>
          <p:spPr bwMode="auto">
            <a:xfrm>
              <a:off x="4925" y="237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4" name="Rectangle 185"/>
            <p:cNvSpPr>
              <a:spLocks noChangeArrowheads="1"/>
            </p:cNvSpPr>
            <p:nvPr/>
          </p:nvSpPr>
          <p:spPr bwMode="auto">
            <a:xfrm>
              <a:off x="4628" y="237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5" name="Rectangle 186"/>
            <p:cNvSpPr>
              <a:spLocks noChangeArrowheads="1"/>
            </p:cNvSpPr>
            <p:nvPr/>
          </p:nvSpPr>
          <p:spPr bwMode="auto">
            <a:xfrm>
              <a:off x="4331" y="237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6" name="Rectangle 187"/>
            <p:cNvSpPr>
              <a:spLocks noChangeArrowheads="1"/>
            </p:cNvSpPr>
            <p:nvPr/>
          </p:nvSpPr>
          <p:spPr bwMode="auto">
            <a:xfrm>
              <a:off x="4033" y="2378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188"/>
          <p:cNvGrpSpPr>
            <a:grpSpLocks/>
          </p:cNvGrpSpPr>
          <p:nvPr/>
        </p:nvGrpSpPr>
        <p:grpSpPr bwMode="auto">
          <a:xfrm>
            <a:off x="6797675" y="2986088"/>
            <a:ext cx="1887538" cy="322262"/>
            <a:chOff x="4033" y="2175"/>
            <a:chExt cx="1189" cy="203"/>
          </a:xfrm>
        </p:grpSpPr>
        <p:sp>
          <p:nvSpPr>
            <p:cNvPr id="9269" name="Rectangle 189"/>
            <p:cNvSpPr>
              <a:spLocks noChangeArrowheads="1"/>
            </p:cNvSpPr>
            <p:nvPr/>
          </p:nvSpPr>
          <p:spPr bwMode="auto">
            <a:xfrm>
              <a:off x="4925" y="2175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0" name="Rectangle 190"/>
            <p:cNvSpPr>
              <a:spLocks noChangeArrowheads="1"/>
            </p:cNvSpPr>
            <p:nvPr/>
          </p:nvSpPr>
          <p:spPr bwMode="auto">
            <a:xfrm>
              <a:off x="4628" y="2175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1" name="Rectangle 191"/>
            <p:cNvSpPr>
              <a:spLocks noChangeArrowheads="1"/>
            </p:cNvSpPr>
            <p:nvPr/>
          </p:nvSpPr>
          <p:spPr bwMode="auto">
            <a:xfrm>
              <a:off x="4331" y="2175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2" name="Rectangle 192"/>
            <p:cNvSpPr>
              <a:spLocks noChangeArrowheads="1"/>
            </p:cNvSpPr>
            <p:nvPr/>
          </p:nvSpPr>
          <p:spPr bwMode="auto">
            <a:xfrm>
              <a:off x="4033" y="2175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193"/>
          <p:cNvGrpSpPr>
            <a:grpSpLocks/>
          </p:cNvGrpSpPr>
          <p:nvPr/>
        </p:nvGrpSpPr>
        <p:grpSpPr bwMode="auto">
          <a:xfrm>
            <a:off x="6797675" y="2665413"/>
            <a:ext cx="1887538" cy="320675"/>
            <a:chOff x="4033" y="1973"/>
            <a:chExt cx="1189" cy="202"/>
          </a:xfrm>
        </p:grpSpPr>
        <p:sp>
          <p:nvSpPr>
            <p:cNvPr id="9265" name="Rectangle 194"/>
            <p:cNvSpPr>
              <a:spLocks noChangeArrowheads="1"/>
            </p:cNvSpPr>
            <p:nvPr/>
          </p:nvSpPr>
          <p:spPr bwMode="auto">
            <a:xfrm>
              <a:off x="4925" y="197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6" name="Rectangle 195"/>
            <p:cNvSpPr>
              <a:spLocks noChangeArrowheads="1"/>
            </p:cNvSpPr>
            <p:nvPr/>
          </p:nvSpPr>
          <p:spPr bwMode="auto">
            <a:xfrm>
              <a:off x="4628" y="197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7" name="Rectangle 196"/>
            <p:cNvSpPr>
              <a:spLocks noChangeArrowheads="1"/>
            </p:cNvSpPr>
            <p:nvPr/>
          </p:nvSpPr>
          <p:spPr bwMode="auto">
            <a:xfrm>
              <a:off x="4331" y="197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8" name="Rectangle 197"/>
            <p:cNvSpPr>
              <a:spLocks noChangeArrowheads="1"/>
            </p:cNvSpPr>
            <p:nvPr/>
          </p:nvSpPr>
          <p:spPr bwMode="auto">
            <a:xfrm>
              <a:off x="4033" y="1973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198"/>
          <p:cNvGrpSpPr>
            <a:grpSpLocks/>
          </p:cNvGrpSpPr>
          <p:nvPr/>
        </p:nvGrpSpPr>
        <p:grpSpPr bwMode="auto">
          <a:xfrm>
            <a:off x="6797675" y="2344738"/>
            <a:ext cx="1887538" cy="320675"/>
            <a:chOff x="4033" y="1771"/>
            <a:chExt cx="1189" cy="202"/>
          </a:xfrm>
        </p:grpSpPr>
        <p:sp>
          <p:nvSpPr>
            <p:cNvPr id="9261" name="Rectangle 199"/>
            <p:cNvSpPr>
              <a:spLocks noChangeArrowheads="1"/>
            </p:cNvSpPr>
            <p:nvPr/>
          </p:nvSpPr>
          <p:spPr bwMode="auto">
            <a:xfrm>
              <a:off x="4925" y="177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2" name="Rectangle 200"/>
            <p:cNvSpPr>
              <a:spLocks noChangeArrowheads="1"/>
            </p:cNvSpPr>
            <p:nvPr/>
          </p:nvSpPr>
          <p:spPr bwMode="auto">
            <a:xfrm>
              <a:off x="4628" y="177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3" name="Rectangle 201"/>
            <p:cNvSpPr>
              <a:spLocks noChangeArrowheads="1"/>
            </p:cNvSpPr>
            <p:nvPr/>
          </p:nvSpPr>
          <p:spPr bwMode="auto">
            <a:xfrm>
              <a:off x="4331" y="177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4" name="Rectangle 202"/>
            <p:cNvSpPr>
              <a:spLocks noChangeArrowheads="1"/>
            </p:cNvSpPr>
            <p:nvPr/>
          </p:nvSpPr>
          <p:spPr bwMode="auto">
            <a:xfrm>
              <a:off x="4033" y="1771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49" name="Line 203"/>
          <p:cNvSpPr>
            <a:spLocks noChangeShapeType="1"/>
          </p:cNvSpPr>
          <p:nvPr/>
        </p:nvSpPr>
        <p:spPr bwMode="auto">
          <a:xfrm>
            <a:off x="8685213" y="1341438"/>
            <a:ext cx="0" cy="42132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0" name="Line 204"/>
          <p:cNvSpPr>
            <a:spLocks noChangeShapeType="1"/>
          </p:cNvSpPr>
          <p:nvPr/>
        </p:nvSpPr>
        <p:spPr bwMode="auto">
          <a:xfrm>
            <a:off x="7742238" y="1660525"/>
            <a:ext cx="0" cy="389413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205"/>
          <p:cNvGrpSpPr>
            <a:grpSpLocks/>
          </p:cNvGrpSpPr>
          <p:nvPr/>
        </p:nvGrpSpPr>
        <p:grpSpPr bwMode="auto">
          <a:xfrm>
            <a:off x="6729413" y="1341438"/>
            <a:ext cx="1965325" cy="1071562"/>
            <a:chOff x="3990" y="1139"/>
            <a:chExt cx="1238" cy="675"/>
          </a:xfrm>
        </p:grpSpPr>
        <p:grpSp>
          <p:nvGrpSpPr>
            <p:cNvPr id="10" name="Group 206"/>
            <p:cNvGrpSpPr>
              <a:grpSpLocks/>
            </p:cNvGrpSpPr>
            <p:nvPr/>
          </p:nvGrpSpPr>
          <p:grpSpPr bwMode="auto">
            <a:xfrm>
              <a:off x="3990" y="1139"/>
              <a:ext cx="1238" cy="632"/>
              <a:chOff x="3990" y="1139"/>
              <a:chExt cx="1238" cy="632"/>
            </a:xfrm>
          </p:grpSpPr>
          <p:graphicFrame>
            <p:nvGraphicFramePr>
              <p:cNvPr id="9218" name="Object 207"/>
              <p:cNvGraphicFramePr>
                <a:graphicFrameLocks noChangeAspect="1"/>
              </p:cNvGraphicFramePr>
              <p:nvPr/>
            </p:nvGraphicFramePr>
            <p:xfrm>
              <a:off x="3990" y="1432"/>
              <a:ext cx="334" cy="317"/>
            </p:xfrm>
            <a:graphic>
              <a:graphicData uri="http://schemas.openxmlformats.org/presentationml/2006/ole">
                <p:oleObj spid="_x0000_s789514" name="公式" r:id="rId12" imgW="203112" imgH="190417" progId="Equation.3">
                  <p:embed/>
                </p:oleObj>
              </a:graphicData>
            </a:graphic>
          </p:graphicFrame>
          <p:graphicFrame>
            <p:nvGraphicFramePr>
              <p:cNvPr id="9219" name="Object 208"/>
              <p:cNvGraphicFramePr>
                <a:graphicFrameLocks noChangeAspect="1"/>
              </p:cNvGraphicFramePr>
              <p:nvPr/>
            </p:nvGraphicFramePr>
            <p:xfrm>
              <a:off x="4301" y="1433"/>
              <a:ext cx="347" cy="328"/>
            </p:xfrm>
            <a:graphic>
              <a:graphicData uri="http://schemas.openxmlformats.org/presentationml/2006/ole">
                <p:oleObj spid="_x0000_s789515" name="公式" r:id="rId13" imgW="203112" imgH="190417" progId="Equation.3">
                  <p:embed/>
                </p:oleObj>
              </a:graphicData>
            </a:graphic>
          </p:graphicFrame>
          <p:graphicFrame>
            <p:nvGraphicFramePr>
              <p:cNvPr id="9220" name="Object 209"/>
              <p:cNvGraphicFramePr>
                <a:graphicFrameLocks noChangeAspect="1"/>
              </p:cNvGraphicFramePr>
              <p:nvPr/>
            </p:nvGraphicFramePr>
            <p:xfrm>
              <a:off x="4642" y="1432"/>
              <a:ext cx="300" cy="316"/>
            </p:xfrm>
            <a:graphic>
              <a:graphicData uri="http://schemas.openxmlformats.org/presentationml/2006/ole">
                <p:oleObj spid="_x0000_s789516" name="公式" r:id="rId14" imgW="190417" imgH="190417" progId="Equation.3">
                  <p:embed/>
                </p:oleObj>
              </a:graphicData>
            </a:graphic>
          </p:graphicFrame>
          <p:graphicFrame>
            <p:nvGraphicFramePr>
              <p:cNvPr id="9221" name="Object 210"/>
              <p:cNvGraphicFramePr>
                <a:graphicFrameLocks noChangeAspect="1"/>
              </p:cNvGraphicFramePr>
              <p:nvPr/>
            </p:nvGraphicFramePr>
            <p:xfrm>
              <a:off x="4896" y="1432"/>
              <a:ext cx="332" cy="316"/>
            </p:xfrm>
            <a:graphic>
              <a:graphicData uri="http://schemas.openxmlformats.org/presentationml/2006/ole">
                <p:oleObj spid="_x0000_s789517" name="公式" r:id="rId15" imgW="190417" imgH="190417" progId="Equation.3">
                  <p:embed/>
                </p:oleObj>
              </a:graphicData>
            </a:graphic>
          </p:graphicFrame>
          <p:sp>
            <p:nvSpPr>
              <p:cNvPr id="9259" name="Rectangle 211"/>
              <p:cNvSpPr>
                <a:spLocks noChangeArrowheads="1"/>
              </p:cNvSpPr>
              <p:nvPr/>
            </p:nvSpPr>
            <p:spPr bwMode="auto">
              <a:xfrm>
                <a:off x="4033" y="1139"/>
                <a:ext cx="118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激励信号</a:t>
                </a:r>
              </a:p>
            </p:txBody>
          </p:sp>
          <p:sp>
            <p:nvSpPr>
              <p:cNvPr id="9260" name="Line 212"/>
              <p:cNvSpPr>
                <a:spLocks noChangeShapeType="1"/>
              </p:cNvSpPr>
              <p:nvPr/>
            </p:nvSpPr>
            <p:spPr bwMode="auto">
              <a:xfrm>
                <a:off x="4331" y="1344"/>
                <a:ext cx="0" cy="4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258" name="Line 213"/>
            <p:cNvSpPr>
              <a:spLocks noChangeShapeType="1"/>
            </p:cNvSpPr>
            <p:nvPr/>
          </p:nvSpPr>
          <p:spPr bwMode="auto">
            <a:xfrm>
              <a:off x="4917" y="1383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52" name="Line 214"/>
          <p:cNvSpPr>
            <a:spLocks noChangeShapeType="1"/>
          </p:cNvSpPr>
          <p:nvPr/>
        </p:nvSpPr>
        <p:spPr bwMode="auto">
          <a:xfrm>
            <a:off x="7270750" y="2344738"/>
            <a:ext cx="0" cy="32099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3" name="Line 215"/>
          <p:cNvSpPr>
            <a:spLocks noChangeShapeType="1"/>
          </p:cNvSpPr>
          <p:nvPr/>
        </p:nvSpPr>
        <p:spPr bwMode="auto">
          <a:xfrm>
            <a:off x="8213725" y="2344738"/>
            <a:ext cx="0" cy="32099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4" name="Line 216"/>
          <p:cNvSpPr>
            <a:spLocks noChangeShapeType="1"/>
          </p:cNvSpPr>
          <p:nvPr/>
        </p:nvSpPr>
        <p:spPr bwMode="auto">
          <a:xfrm>
            <a:off x="1474788" y="1701800"/>
            <a:ext cx="7200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0" name="矩形 189"/>
          <p:cNvSpPr>
            <a:spLocks noChangeArrowheads="1"/>
          </p:cNvSpPr>
          <p:nvPr/>
        </p:nvSpPr>
        <p:spPr bwMode="auto">
          <a:xfrm>
            <a:off x="3381892" y="2427288"/>
            <a:ext cx="3359148" cy="31432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1" name="矩形 190"/>
          <p:cNvSpPr>
            <a:spLocks noChangeArrowheads="1"/>
          </p:cNvSpPr>
          <p:nvPr/>
        </p:nvSpPr>
        <p:spPr bwMode="auto">
          <a:xfrm>
            <a:off x="6813549" y="2400180"/>
            <a:ext cx="1857375" cy="31432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4994506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Line 31"/>
          <p:cNvSpPr>
            <a:spLocks noChangeShapeType="1"/>
          </p:cNvSpPr>
          <p:nvPr/>
        </p:nvSpPr>
        <p:spPr bwMode="auto">
          <a:xfrm>
            <a:off x="463550" y="1148492"/>
            <a:ext cx="8248650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9" name="Line 32"/>
          <p:cNvSpPr>
            <a:spLocks noChangeShapeType="1"/>
          </p:cNvSpPr>
          <p:nvPr/>
        </p:nvSpPr>
        <p:spPr bwMode="auto">
          <a:xfrm>
            <a:off x="463550" y="5361717"/>
            <a:ext cx="8212138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0" name="Line 33"/>
          <p:cNvSpPr>
            <a:spLocks noChangeShapeType="1"/>
          </p:cNvSpPr>
          <p:nvPr/>
        </p:nvSpPr>
        <p:spPr bwMode="auto">
          <a:xfrm>
            <a:off x="463550" y="2151792"/>
            <a:ext cx="8212138" cy="174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1" name="Line 34"/>
          <p:cNvSpPr>
            <a:spLocks noChangeShapeType="1"/>
          </p:cNvSpPr>
          <p:nvPr/>
        </p:nvSpPr>
        <p:spPr bwMode="auto">
          <a:xfrm>
            <a:off x="463550" y="2472467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3550" y="1148492"/>
            <a:ext cx="6302375" cy="4213225"/>
            <a:chOff x="43" y="1154"/>
            <a:chExt cx="3970" cy="2654"/>
          </a:xfrm>
        </p:grpSpPr>
        <p:graphicFrame>
          <p:nvGraphicFramePr>
            <p:cNvPr id="11270" name="Object 36"/>
            <p:cNvGraphicFramePr>
              <a:graphicFrameLocks noChangeAspect="1"/>
            </p:cNvGraphicFramePr>
            <p:nvPr/>
          </p:nvGraphicFramePr>
          <p:xfrm>
            <a:off x="630" y="1426"/>
            <a:ext cx="334" cy="359"/>
          </p:xfrm>
          <a:graphic>
            <a:graphicData uri="http://schemas.openxmlformats.org/presentationml/2006/ole">
              <p:oleObj spid="_x0000_s791554" name="公式" r:id="rId4" imgW="203024" imgH="215713" progId="Equation.3">
                <p:embed/>
              </p:oleObj>
            </a:graphicData>
          </a:graphic>
        </p:graphicFrame>
        <p:graphicFrame>
          <p:nvGraphicFramePr>
            <p:cNvPr id="11271" name="Object 37"/>
            <p:cNvGraphicFramePr>
              <a:graphicFrameLocks noChangeAspect="1"/>
            </p:cNvGraphicFramePr>
            <p:nvPr/>
          </p:nvGraphicFramePr>
          <p:xfrm>
            <a:off x="941" y="1426"/>
            <a:ext cx="347" cy="372"/>
          </p:xfrm>
          <a:graphic>
            <a:graphicData uri="http://schemas.openxmlformats.org/presentationml/2006/ole">
              <p:oleObj spid="_x0000_s791555" name="公式" r:id="rId5" imgW="203024" imgH="215713" progId="Equation.3">
                <p:embed/>
              </p:oleObj>
            </a:graphicData>
          </a:graphic>
        </p:graphicFrame>
        <p:graphicFrame>
          <p:nvGraphicFramePr>
            <p:cNvPr id="11272" name="Object 38"/>
            <p:cNvGraphicFramePr>
              <a:graphicFrameLocks noChangeAspect="1"/>
            </p:cNvGraphicFramePr>
            <p:nvPr/>
          </p:nvGraphicFramePr>
          <p:xfrm>
            <a:off x="1273" y="1426"/>
            <a:ext cx="319" cy="358"/>
          </p:xfrm>
          <a:graphic>
            <a:graphicData uri="http://schemas.openxmlformats.org/presentationml/2006/ole">
              <p:oleObj spid="_x0000_s791556" name="公式" r:id="rId6" imgW="203024" imgH="215713" progId="Equation.3">
                <p:embed/>
              </p:oleObj>
            </a:graphicData>
          </a:graphic>
        </p:graphicFrame>
        <p:graphicFrame>
          <p:nvGraphicFramePr>
            <p:cNvPr id="11273" name="Object 39"/>
            <p:cNvGraphicFramePr>
              <a:graphicFrameLocks noChangeAspect="1"/>
            </p:cNvGraphicFramePr>
            <p:nvPr/>
          </p:nvGraphicFramePr>
          <p:xfrm>
            <a:off x="1525" y="1426"/>
            <a:ext cx="354" cy="358"/>
          </p:xfrm>
          <a:graphic>
            <a:graphicData uri="http://schemas.openxmlformats.org/presentationml/2006/ole">
              <p:oleObj spid="_x0000_s791557" name="公式" r:id="rId7" imgW="203024" imgH="215713" progId="Equation.3">
                <p:embed/>
              </p:oleObj>
            </a:graphicData>
          </a:graphic>
        </p:graphicFrame>
        <p:graphicFrame>
          <p:nvGraphicFramePr>
            <p:cNvPr id="11274" name="Object 40"/>
            <p:cNvGraphicFramePr>
              <a:graphicFrameLocks noChangeAspect="1"/>
            </p:cNvGraphicFramePr>
            <p:nvPr/>
          </p:nvGraphicFramePr>
          <p:xfrm>
            <a:off x="1872" y="1449"/>
            <a:ext cx="463" cy="333"/>
          </p:xfrm>
          <a:graphic>
            <a:graphicData uri="http://schemas.openxmlformats.org/presentationml/2006/ole">
              <p:oleObj spid="_x0000_s791558" name="公式" r:id="rId8" imgW="304536" imgH="215713" progId="Equation.3">
                <p:embed/>
              </p:oleObj>
            </a:graphicData>
          </a:graphic>
        </p:graphicFrame>
        <p:graphicFrame>
          <p:nvGraphicFramePr>
            <p:cNvPr id="11275" name="Object 41"/>
            <p:cNvGraphicFramePr>
              <a:graphicFrameLocks noChangeAspect="1"/>
            </p:cNvGraphicFramePr>
            <p:nvPr/>
          </p:nvGraphicFramePr>
          <p:xfrm>
            <a:off x="2406" y="1441"/>
            <a:ext cx="428" cy="339"/>
          </p:xfrm>
          <a:graphic>
            <a:graphicData uri="http://schemas.openxmlformats.org/presentationml/2006/ole">
              <p:oleObj spid="_x0000_s791559" name="公式" r:id="rId9" imgW="304536" imgH="215713" progId="Equation.3">
                <p:embed/>
              </p:oleObj>
            </a:graphicData>
          </a:graphic>
        </p:graphicFrame>
        <p:graphicFrame>
          <p:nvGraphicFramePr>
            <p:cNvPr id="11276" name="Object 42"/>
            <p:cNvGraphicFramePr>
              <a:graphicFrameLocks noChangeAspect="1"/>
            </p:cNvGraphicFramePr>
            <p:nvPr/>
          </p:nvGraphicFramePr>
          <p:xfrm>
            <a:off x="2942" y="1440"/>
            <a:ext cx="459" cy="325"/>
          </p:xfrm>
          <a:graphic>
            <a:graphicData uri="http://schemas.openxmlformats.org/presentationml/2006/ole">
              <p:oleObj spid="_x0000_s791560" name="公式" r:id="rId10" imgW="304536" imgH="215713" progId="Equation.3">
                <p:embed/>
              </p:oleObj>
            </a:graphicData>
          </a:graphic>
        </p:graphicFrame>
        <p:graphicFrame>
          <p:nvGraphicFramePr>
            <p:cNvPr id="11277" name="Object 43"/>
            <p:cNvGraphicFramePr>
              <a:graphicFrameLocks noChangeAspect="1"/>
            </p:cNvGraphicFramePr>
            <p:nvPr/>
          </p:nvGraphicFramePr>
          <p:xfrm>
            <a:off x="3477" y="1456"/>
            <a:ext cx="468" cy="338"/>
          </p:xfrm>
          <a:graphic>
            <a:graphicData uri="http://schemas.openxmlformats.org/presentationml/2006/ole">
              <p:oleObj spid="_x0000_s791561" name="公式" r:id="rId11" imgW="304536" imgH="215713" progId="Equation.3">
                <p:embed/>
              </p:oleObj>
            </a:graphicData>
          </a:graphic>
        </p:graphicFrame>
        <p:sp>
          <p:nvSpPr>
            <p:cNvPr id="11351" name="Rectangle 44"/>
            <p:cNvSpPr>
              <a:spLocks noChangeArrowheads="1"/>
            </p:cNvSpPr>
            <p:nvPr/>
          </p:nvSpPr>
          <p:spPr bwMode="auto">
            <a:xfrm>
              <a:off x="3446" y="3606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2" name="Rectangle 45"/>
            <p:cNvSpPr>
              <a:spLocks noChangeArrowheads="1"/>
            </p:cNvSpPr>
            <p:nvPr/>
          </p:nvSpPr>
          <p:spPr bwMode="auto">
            <a:xfrm>
              <a:off x="2919" y="3606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3" name="Rectangle 46"/>
            <p:cNvSpPr>
              <a:spLocks noChangeArrowheads="1"/>
            </p:cNvSpPr>
            <p:nvPr/>
          </p:nvSpPr>
          <p:spPr bwMode="auto">
            <a:xfrm>
              <a:off x="2374" y="3606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4" name="Rectangle 47"/>
            <p:cNvSpPr>
              <a:spLocks noChangeArrowheads="1"/>
            </p:cNvSpPr>
            <p:nvPr/>
          </p:nvSpPr>
          <p:spPr bwMode="auto">
            <a:xfrm>
              <a:off x="1862" y="3606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5" name="Rectangle 48"/>
            <p:cNvSpPr>
              <a:spLocks noChangeArrowheads="1"/>
            </p:cNvSpPr>
            <p:nvPr/>
          </p:nvSpPr>
          <p:spPr bwMode="auto">
            <a:xfrm>
              <a:off x="1565" y="360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6" name="Rectangle 49"/>
            <p:cNvSpPr>
              <a:spLocks noChangeArrowheads="1"/>
            </p:cNvSpPr>
            <p:nvPr/>
          </p:nvSpPr>
          <p:spPr bwMode="auto">
            <a:xfrm>
              <a:off x="1268" y="360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7" name="Rectangle 50"/>
            <p:cNvSpPr>
              <a:spLocks noChangeArrowheads="1"/>
            </p:cNvSpPr>
            <p:nvPr/>
          </p:nvSpPr>
          <p:spPr bwMode="auto">
            <a:xfrm>
              <a:off x="971" y="360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8" name="Rectangle 51"/>
            <p:cNvSpPr>
              <a:spLocks noChangeArrowheads="1"/>
            </p:cNvSpPr>
            <p:nvPr/>
          </p:nvSpPr>
          <p:spPr bwMode="auto">
            <a:xfrm>
              <a:off x="673" y="3606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9" name="Rectangle 52"/>
            <p:cNvSpPr>
              <a:spLocks noChangeArrowheads="1"/>
            </p:cNvSpPr>
            <p:nvPr/>
          </p:nvSpPr>
          <p:spPr bwMode="auto">
            <a:xfrm>
              <a:off x="43" y="3606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0" name="Rectangle 53"/>
            <p:cNvSpPr>
              <a:spLocks noChangeArrowheads="1"/>
            </p:cNvSpPr>
            <p:nvPr/>
          </p:nvSpPr>
          <p:spPr bwMode="auto">
            <a:xfrm>
              <a:off x="3446" y="3404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1" name="Rectangle 54"/>
            <p:cNvSpPr>
              <a:spLocks noChangeArrowheads="1"/>
            </p:cNvSpPr>
            <p:nvPr/>
          </p:nvSpPr>
          <p:spPr bwMode="auto">
            <a:xfrm>
              <a:off x="2919" y="3404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2" name="Rectangle 55"/>
            <p:cNvSpPr>
              <a:spLocks noChangeArrowheads="1"/>
            </p:cNvSpPr>
            <p:nvPr/>
          </p:nvSpPr>
          <p:spPr bwMode="auto">
            <a:xfrm>
              <a:off x="2374" y="3404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3" name="Rectangle 56"/>
            <p:cNvSpPr>
              <a:spLocks noChangeArrowheads="1"/>
            </p:cNvSpPr>
            <p:nvPr/>
          </p:nvSpPr>
          <p:spPr bwMode="auto">
            <a:xfrm>
              <a:off x="1862" y="3404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4" name="Rectangle 57"/>
            <p:cNvSpPr>
              <a:spLocks noChangeArrowheads="1"/>
            </p:cNvSpPr>
            <p:nvPr/>
          </p:nvSpPr>
          <p:spPr bwMode="auto">
            <a:xfrm>
              <a:off x="1565" y="340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5" name="Rectangle 58"/>
            <p:cNvSpPr>
              <a:spLocks noChangeArrowheads="1"/>
            </p:cNvSpPr>
            <p:nvPr/>
          </p:nvSpPr>
          <p:spPr bwMode="auto">
            <a:xfrm>
              <a:off x="1268" y="340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6" name="Rectangle 59"/>
            <p:cNvSpPr>
              <a:spLocks noChangeArrowheads="1"/>
            </p:cNvSpPr>
            <p:nvPr/>
          </p:nvSpPr>
          <p:spPr bwMode="auto">
            <a:xfrm>
              <a:off x="971" y="340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7" name="Rectangle 60"/>
            <p:cNvSpPr>
              <a:spLocks noChangeArrowheads="1"/>
            </p:cNvSpPr>
            <p:nvPr/>
          </p:nvSpPr>
          <p:spPr bwMode="auto">
            <a:xfrm>
              <a:off x="673" y="3404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8" name="Rectangle 61"/>
            <p:cNvSpPr>
              <a:spLocks noChangeArrowheads="1"/>
            </p:cNvSpPr>
            <p:nvPr/>
          </p:nvSpPr>
          <p:spPr bwMode="auto">
            <a:xfrm>
              <a:off x="43" y="3404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9" name="Rectangle 62"/>
            <p:cNvSpPr>
              <a:spLocks noChangeArrowheads="1"/>
            </p:cNvSpPr>
            <p:nvPr/>
          </p:nvSpPr>
          <p:spPr bwMode="auto">
            <a:xfrm>
              <a:off x="3446" y="3201"/>
              <a:ext cx="5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0" name="Rectangle 63"/>
            <p:cNvSpPr>
              <a:spLocks noChangeArrowheads="1"/>
            </p:cNvSpPr>
            <p:nvPr/>
          </p:nvSpPr>
          <p:spPr bwMode="auto">
            <a:xfrm>
              <a:off x="2919" y="3201"/>
              <a:ext cx="52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1" name="Rectangle 64"/>
            <p:cNvSpPr>
              <a:spLocks noChangeArrowheads="1"/>
            </p:cNvSpPr>
            <p:nvPr/>
          </p:nvSpPr>
          <p:spPr bwMode="auto">
            <a:xfrm>
              <a:off x="2374" y="3201"/>
              <a:ext cx="5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2" name="Rectangle 65"/>
            <p:cNvSpPr>
              <a:spLocks noChangeArrowheads="1"/>
            </p:cNvSpPr>
            <p:nvPr/>
          </p:nvSpPr>
          <p:spPr bwMode="auto">
            <a:xfrm>
              <a:off x="1862" y="3201"/>
              <a:ext cx="51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3" name="Rectangle 66"/>
            <p:cNvSpPr>
              <a:spLocks noChangeArrowheads="1"/>
            </p:cNvSpPr>
            <p:nvPr/>
          </p:nvSpPr>
          <p:spPr bwMode="auto">
            <a:xfrm>
              <a:off x="1565" y="3201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4" name="Rectangle 67"/>
            <p:cNvSpPr>
              <a:spLocks noChangeArrowheads="1"/>
            </p:cNvSpPr>
            <p:nvPr/>
          </p:nvSpPr>
          <p:spPr bwMode="auto">
            <a:xfrm>
              <a:off x="1268" y="3201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5" name="Rectangle 68"/>
            <p:cNvSpPr>
              <a:spLocks noChangeArrowheads="1"/>
            </p:cNvSpPr>
            <p:nvPr/>
          </p:nvSpPr>
          <p:spPr bwMode="auto">
            <a:xfrm>
              <a:off x="971" y="3201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6" name="Rectangle 69"/>
            <p:cNvSpPr>
              <a:spLocks noChangeArrowheads="1"/>
            </p:cNvSpPr>
            <p:nvPr/>
          </p:nvSpPr>
          <p:spPr bwMode="auto">
            <a:xfrm>
              <a:off x="673" y="3201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7" name="Rectangle 70"/>
            <p:cNvSpPr>
              <a:spLocks noChangeArrowheads="1"/>
            </p:cNvSpPr>
            <p:nvPr/>
          </p:nvSpPr>
          <p:spPr bwMode="auto">
            <a:xfrm>
              <a:off x="43" y="3201"/>
              <a:ext cx="6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8" name="Rectangle 71"/>
            <p:cNvSpPr>
              <a:spLocks noChangeArrowheads="1"/>
            </p:cNvSpPr>
            <p:nvPr/>
          </p:nvSpPr>
          <p:spPr bwMode="auto">
            <a:xfrm>
              <a:off x="3446" y="2999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9" name="Rectangle 72"/>
            <p:cNvSpPr>
              <a:spLocks noChangeArrowheads="1"/>
            </p:cNvSpPr>
            <p:nvPr/>
          </p:nvSpPr>
          <p:spPr bwMode="auto">
            <a:xfrm>
              <a:off x="2919" y="2999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0" name="Rectangle 73"/>
            <p:cNvSpPr>
              <a:spLocks noChangeArrowheads="1"/>
            </p:cNvSpPr>
            <p:nvPr/>
          </p:nvSpPr>
          <p:spPr bwMode="auto">
            <a:xfrm>
              <a:off x="2374" y="2999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1" name="Rectangle 74"/>
            <p:cNvSpPr>
              <a:spLocks noChangeArrowheads="1"/>
            </p:cNvSpPr>
            <p:nvPr/>
          </p:nvSpPr>
          <p:spPr bwMode="auto">
            <a:xfrm>
              <a:off x="1862" y="2999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2" name="Rectangle 75"/>
            <p:cNvSpPr>
              <a:spLocks noChangeArrowheads="1"/>
            </p:cNvSpPr>
            <p:nvPr/>
          </p:nvSpPr>
          <p:spPr bwMode="auto">
            <a:xfrm>
              <a:off x="1565" y="299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3" name="Rectangle 76"/>
            <p:cNvSpPr>
              <a:spLocks noChangeArrowheads="1"/>
            </p:cNvSpPr>
            <p:nvPr/>
          </p:nvSpPr>
          <p:spPr bwMode="auto">
            <a:xfrm>
              <a:off x="1268" y="299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4" name="Rectangle 77"/>
            <p:cNvSpPr>
              <a:spLocks noChangeArrowheads="1"/>
            </p:cNvSpPr>
            <p:nvPr/>
          </p:nvSpPr>
          <p:spPr bwMode="auto">
            <a:xfrm>
              <a:off x="971" y="299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5" name="Rectangle 78"/>
            <p:cNvSpPr>
              <a:spLocks noChangeArrowheads="1"/>
            </p:cNvSpPr>
            <p:nvPr/>
          </p:nvSpPr>
          <p:spPr bwMode="auto">
            <a:xfrm>
              <a:off x="673" y="2999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6" name="Rectangle 79"/>
            <p:cNvSpPr>
              <a:spLocks noChangeArrowheads="1"/>
            </p:cNvSpPr>
            <p:nvPr/>
          </p:nvSpPr>
          <p:spPr bwMode="auto">
            <a:xfrm>
              <a:off x="43" y="2999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7" name="Rectangle 80"/>
            <p:cNvSpPr>
              <a:spLocks noChangeArrowheads="1"/>
            </p:cNvSpPr>
            <p:nvPr/>
          </p:nvSpPr>
          <p:spPr bwMode="auto">
            <a:xfrm>
              <a:off x="3446" y="2797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8" name="Rectangle 81"/>
            <p:cNvSpPr>
              <a:spLocks noChangeArrowheads="1"/>
            </p:cNvSpPr>
            <p:nvPr/>
          </p:nvSpPr>
          <p:spPr bwMode="auto">
            <a:xfrm>
              <a:off x="2919" y="2797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9" name="Rectangle 82"/>
            <p:cNvSpPr>
              <a:spLocks noChangeArrowheads="1"/>
            </p:cNvSpPr>
            <p:nvPr/>
          </p:nvSpPr>
          <p:spPr bwMode="auto">
            <a:xfrm>
              <a:off x="2374" y="2797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0" name="Rectangle 83"/>
            <p:cNvSpPr>
              <a:spLocks noChangeArrowheads="1"/>
            </p:cNvSpPr>
            <p:nvPr/>
          </p:nvSpPr>
          <p:spPr bwMode="auto">
            <a:xfrm>
              <a:off x="1862" y="2797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1" name="Rectangle 84"/>
            <p:cNvSpPr>
              <a:spLocks noChangeArrowheads="1"/>
            </p:cNvSpPr>
            <p:nvPr/>
          </p:nvSpPr>
          <p:spPr bwMode="auto">
            <a:xfrm>
              <a:off x="1565" y="2797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2" name="Rectangle 85"/>
            <p:cNvSpPr>
              <a:spLocks noChangeArrowheads="1"/>
            </p:cNvSpPr>
            <p:nvPr/>
          </p:nvSpPr>
          <p:spPr bwMode="auto">
            <a:xfrm>
              <a:off x="1268" y="2797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3" name="Rectangle 86"/>
            <p:cNvSpPr>
              <a:spLocks noChangeArrowheads="1"/>
            </p:cNvSpPr>
            <p:nvPr/>
          </p:nvSpPr>
          <p:spPr bwMode="auto">
            <a:xfrm>
              <a:off x="971" y="2797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4" name="Rectangle 87"/>
            <p:cNvSpPr>
              <a:spLocks noChangeArrowheads="1"/>
            </p:cNvSpPr>
            <p:nvPr/>
          </p:nvSpPr>
          <p:spPr bwMode="auto">
            <a:xfrm>
              <a:off x="673" y="2797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5" name="Rectangle 88"/>
            <p:cNvSpPr>
              <a:spLocks noChangeArrowheads="1"/>
            </p:cNvSpPr>
            <p:nvPr/>
          </p:nvSpPr>
          <p:spPr bwMode="auto">
            <a:xfrm>
              <a:off x="43" y="2797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6" name="Rectangle 89"/>
            <p:cNvSpPr>
              <a:spLocks noChangeArrowheads="1"/>
            </p:cNvSpPr>
            <p:nvPr/>
          </p:nvSpPr>
          <p:spPr bwMode="auto">
            <a:xfrm>
              <a:off x="3446" y="2595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7" name="Rectangle 90"/>
            <p:cNvSpPr>
              <a:spLocks noChangeArrowheads="1"/>
            </p:cNvSpPr>
            <p:nvPr/>
          </p:nvSpPr>
          <p:spPr bwMode="auto">
            <a:xfrm>
              <a:off x="2919" y="2595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8" name="Rectangle 91"/>
            <p:cNvSpPr>
              <a:spLocks noChangeArrowheads="1"/>
            </p:cNvSpPr>
            <p:nvPr/>
          </p:nvSpPr>
          <p:spPr bwMode="auto">
            <a:xfrm>
              <a:off x="2374" y="2595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99" name="Rectangle 92"/>
            <p:cNvSpPr>
              <a:spLocks noChangeArrowheads="1"/>
            </p:cNvSpPr>
            <p:nvPr/>
          </p:nvSpPr>
          <p:spPr bwMode="auto">
            <a:xfrm>
              <a:off x="1862" y="2595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0" name="Rectangle 93"/>
            <p:cNvSpPr>
              <a:spLocks noChangeArrowheads="1"/>
            </p:cNvSpPr>
            <p:nvPr/>
          </p:nvSpPr>
          <p:spPr bwMode="auto">
            <a:xfrm>
              <a:off x="1565" y="2595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1" name="Rectangle 94"/>
            <p:cNvSpPr>
              <a:spLocks noChangeArrowheads="1"/>
            </p:cNvSpPr>
            <p:nvPr/>
          </p:nvSpPr>
          <p:spPr bwMode="auto">
            <a:xfrm>
              <a:off x="1268" y="2595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2" name="Rectangle 95"/>
            <p:cNvSpPr>
              <a:spLocks noChangeArrowheads="1"/>
            </p:cNvSpPr>
            <p:nvPr/>
          </p:nvSpPr>
          <p:spPr bwMode="auto">
            <a:xfrm>
              <a:off x="971" y="2595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3" name="Rectangle 96"/>
            <p:cNvSpPr>
              <a:spLocks noChangeArrowheads="1"/>
            </p:cNvSpPr>
            <p:nvPr/>
          </p:nvSpPr>
          <p:spPr bwMode="auto">
            <a:xfrm>
              <a:off x="673" y="2595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4" name="Rectangle 97"/>
            <p:cNvSpPr>
              <a:spLocks noChangeArrowheads="1"/>
            </p:cNvSpPr>
            <p:nvPr/>
          </p:nvSpPr>
          <p:spPr bwMode="auto">
            <a:xfrm>
              <a:off x="43" y="2595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5" name="Rectangle 98"/>
            <p:cNvSpPr>
              <a:spLocks noChangeArrowheads="1"/>
            </p:cNvSpPr>
            <p:nvPr/>
          </p:nvSpPr>
          <p:spPr bwMode="auto">
            <a:xfrm>
              <a:off x="3446" y="2393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6" name="Rectangle 99"/>
            <p:cNvSpPr>
              <a:spLocks noChangeArrowheads="1"/>
            </p:cNvSpPr>
            <p:nvPr/>
          </p:nvSpPr>
          <p:spPr bwMode="auto">
            <a:xfrm>
              <a:off x="2919" y="2393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7" name="Rectangle 100"/>
            <p:cNvSpPr>
              <a:spLocks noChangeArrowheads="1"/>
            </p:cNvSpPr>
            <p:nvPr/>
          </p:nvSpPr>
          <p:spPr bwMode="auto">
            <a:xfrm>
              <a:off x="2374" y="2393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8" name="Rectangle 101"/>
            <p:cNvSpPr>
              <a:spLocks noChangeArrowheads="1"/>
            </p:cNvSpPr>
            <p:nvPr/>
          </p:nvSpPr>
          <p:spPr bwMode="auto">
            <a:xfrm>
              <a:off x="1862" y="2393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9" name="Rectangle 102"/>
            <p:cNvSpPr>
              <a:spLocks noChangeArrowheads="1"/>
            </p:cNvSpPr>
            <p:nvPr/>
          </p:nvSpPr>
          <p:spPr bwMode="auto">
            <a:xfrm>
              <a:off x="1565" y="239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0" name="Rectangle 103"/>
            <p:cNvSpPr>
              <a:spLocks noChangeArrowheads="1"/>
            </p:cNvSpPr>
            <p:nvPr/>
          </p:nvSpPr>
          <p:spPr bwMode="auto">
            <a:xfrm>
              <a:off x="1268" y="239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1" name="Rectangle 104"/>
            <p:cNvSpPr>
              <a:spLocks noChangeArrowheads="1"/>
            </p:cNvSpPr>
            <p:nvPr/>
          </p:nvSpPr>
          <p:spPr bwMode="auto">
            <a:xfrm>
              <a:off x="971" y="239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2" name="Rectangle 105"/>
            <p:cNvSpPr>
              <a:spLocks noChangeArrowheads="1"/>
            </p:cNvSpPr>
            <p:nvPr/>
          </p:nvSpPr>
          <p:spPr bwMode="auto">
            <a:xfrm>
              <a:off x="673" y="2393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3" name="Rectangle 106"/>
            <p:cNvSpPr>
              <a:spLocks noChangeArrowheads="1"/>
            </p:cNvSpPr>
            <p:nvPr/>
          </p:nvSpPr>
          <p:spPr bwMode="auto">
            <a:xfrm>
              <a:off x="43" y="2393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4" name="Rectangle 107"/>
            <p:cNvSpPr>
              <a:spLocks noChangeArrowheads="1"/>
            </p:cNvSpPr>
            <p:nvPr/>
          </p:nvSpPr>
          <p:spPr bwMode="auto">
            <a:xfrm>
              <a:off x="3446" y="2190"/>
              <a:ext cx="5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5" name="Rectangle 108"/>
            <p:cNvSpPr>
              <a:spLocks noChangeArrowheads="1"/>
            </p:cNvSpPr>
            <p:nvPr/>
          </p:nvSpPr>
          <p:spPr bwMode="auto">
            <a:xfrm>
              <a:off x="2919" y="2190"/>
              <a:ext cx="52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6" name="Rectangle 109"/>
            <p:cNvSpPr>
              <a:spLocks noChangeArrowheads="1"/>
            </p:cNvSpPr>
            <p:nvPr/>
          </p:nvSpPr>
          <p:spPr bwMode="auto">
            <a:xfrm>
              <a:off x="2374" y="2190"/>
              <a:ext cx="5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7" name="Rectangle 110"/>
            <p:cNvSpPr>
              <a:spLocks noChangeArrowheads="1"/>
            </p:cNvSpPr>
            <p:nvPr/>
          </p:nvSpPr>
          <p:spPr bwMode="auto">
            <a:xfrm>
              <a:off x="1862" y="2190"/>
              <a:ext cx="51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8" name="Rectangle 111"/>
            <p:cNvSpPr>
              <a:spLocks noChangeArrowheads="1"/>
            </p:cNvSpPr>
            <p:nvPr/>
          </p:nvSpPr>
          <p:spPr bwMode="auto">
            <a:xfrm>
              <a:off x="1565" y="2190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19" name="Rectangle 112"/>
            <p:cNvSpPr>
              <a:spLocks noChangeArrowheads="1"/>
            </p:cNvSpPr>
            <p:nvPr/>
          </p:nvSpPr>
          <p:spPr bwMode="auto">
            <a:xfrm>
              <a:off x="1268" y="2190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0" name="Rectangle 113"/>
            <p:cNvSpPr>
              <a:spLocks noChangeArrowheads="1"/>
            </p:cNvSpPr>
            <p:nvPr/>
          </p:nvSpPr>
          <p:spPr bwMode="auto">
            <a:xfrm>
              <a:off x="971" y="2190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1" name="Rectangle 114"/>
            <p:cNvSpPr>
              <a:spLocks noChangeArrowheads="1"/>
            </p:cNvSpPr>
            <p:nvPr/>
          </p:nvSpPr>
          <p:spPr bwMode="auto">
            <a:xfrm>
              <a:off x="673" y="2190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2" name="Rectangle 115"/>
            <p:cNvSpPr>
              <a:spLocks noChangeArrowheads="1"/>
            </p:cNvSpPr>
            <p:nvPr/>
          </p:nvSpPr>
          <p:spPr bwMode="auto">
            <a:xfrm>
              <a:off x="43" y="2190"/>
              <a:ext cx="6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3" name="Rectangle 116"/>
            <p:cNvSpPr>
              <a:spLocks noChangeArrowheads="1"/>
            </p:cNvSpPr>
            <p:nvPr/>
          </p:nvSpPr>
          <p:spPr bwMode="auto">
            <a:xfrm>
              <a:off x="3446" y="1988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4" name="Rectangle 117"/>
            <p:cNvSpPr>
              <a:spLocks noChangeArrowheads="1"/>
            </p:cNvSpPr>
            <p:nvPr/>
          </p:nvSpPr>
          <p:spPr bwMode="auto">
            <a:xfrm>
              <a:off x="2919" y="1988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5" name="Rectangle 118"/>
            <p:cNvSpPr>
              <a:spLocks noChangeArrowheads="1"/>
            </p:cNvSpPr>
            <p:nvPr/>
          </p:nvSpPr>
          <p:spPr bwMode="auto">
            <a:xfrm>
              <a:off x="2374" y="1988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6" name="Rectangle 119"/>
            <p:cNvSpPr>
              <a:spLocks noChangeArrowheads="1"/>
            </p:cNvSpPr>
            <p:nvPr/>
          </p:nvSpPr>
          <p:spPr bwMode="auto">
            <a:xfrm>
              <a:off x="1862" y="1988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7" name="Rectangle 120"/>
            <p:cNvSpPr>
              <a:spLocks noChangeArrowheads="1"/>
            </p:cNvSpPr>
            <p:nvPr/>
          </p:nvSpPr>
          <p:spPr bwMode="auto">
            <a:xfrm>
              <a:off x="1565" y="198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8" name="Rectangle 121"/>
            <p:cNvSpPr>
              <a:spLocks noChangeArrowheads="1"/>
            </p:cNvSpPr>
            <p:nvPr/>
          </p:nvSpPr>
          <p:spPr bwMode="auto">
            <a:xfrm>
              <a:off x="1268" y="198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29" name="Rectangle 122"/>
            <p:cNvSpPr>
              <a:spLocks noChangeArrowheads="1"/>
            </p:cNvSpPr>
            <p:nvPr/>
          </p:nvSpPr>
          <p:spPr bwMode="auto">
            <a:xfrm>
              <a:off x="971" y="198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0" name="Rectangle 123"/>
            <p:cNvSpPr>
              <a:spLocks noChangeArrowheads="1"/>
            </p:cNvSpPr>
            <p:nvPr/>
          </p:nvSpPr>
          <p:spPr bwMode="auto">
            <a:xfrm>
              <a:off x="673" y="1988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1" name="Rectangle 124"/>
            <p:cNvSpPr>
              <a:spLocks noChangeArrowheads="1"/>
            </p:cNvSpPr>
            <p:nvPr/>
          </p:nvSpPr>
          <p:spPr bwMode="auto">
            <a:xfrm>
              <a:off x="43" y="1988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2" name="Rectangle 125"/>
            <p:cNvSpPr>
              <a:spLocks noChangeArrowheads="1"/>
            </p:cNvSpPr>
            <p:nvPr/>
          </p:nvSpPr>
          <p:spPr bwMode="auto">
            <a:xfrm>
              <a:off x="3446" y="1786"/>
              <a:ext cx="5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3" name="Rectangle 126"/>
            <p:cNvSpPr>
              <a:spLocks noChangeArrowheads="1"/>
            </p:cNvSpPr>
            <p:nvPr/>
          </p:nvSpPr>
          <p:spPr bwMode="auto">
            <a:xfrm>
              <a:off x="2919" y="1786"/>
              <a:ext cx="52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4" name="Rectangle 127"/>
            <p:cNvSpPr>
              <a:spLocks noChangeArrowheads="1"/>
            </p:cNvSpPr>
            <p:nvPr/>
          </p:nvSpPr>
          <p:spPr bwMode="auto">
            <a:xfrm>
              <a:off x="2374" y="1786"/>
              <a:ext cx="5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5" name="Rectangle 128"/>
            <p:cNvSpPr>
              <a:spLocks noChangeArrowheads="1"/>
            </p:cNvSpPr>
            <p:nvPr/>
          </p:nvSpPr>
          <p:spPr bwMode="auto">
            <a:xfrm>
              <a:off x="1862" y="1786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6" name="Rectangle 129"/>
            <p:cNvSpPr>
              <a:spLocks noChangeArrowheads="1"/>
            </p:cNvSpPr>
            <p:nvPr/>
          </p:nvSpPr>
          <p:spPr bwMode="auto">
            <a:xfrm>
              <a:off x="1565" y="178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7" name="Rectangle 130"/>
            <p:cNvSpPr>
              <a:spLocks noChangeArrowheads="1"/>
            </p:cNvSpPr>
            <p:nvPr/>
          </p:nvSpPr>
          <p:spPr bwMode="auto">
            <a:xfrm>
              <a:off x="1268" y="178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8" name="Rectangle 131"/>
            <p:cNvSpPr>
              <a:spLocks noChangeArrowheads="1"/>
            </p:cNvSpPr>
            <p:nvPr/>
          </p:nvSpPr>
          <p:spPr bwMode="auto">
            <a:xfrm>
              <a:off x="971" y="1786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39" name="Rectangle 132"/>
            <p:cNvSpPr>
              <a:spLocks noChangeArrowheads="1"/>
            </p:cNvSpPr>
            <p:nvPr/>
          </p:nvSpPr>
          <p:spPr bwMode="auto">
            <a:xfrm>
              <a:off x="673" y="1786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40" name="Rectangle 133"/>
            <p:cNvSpPr>
              <a:spLocks noChangeArrowheads="1"/>
            </p:cNvSpPr>
            <p:nvPr/>
          </p:nvSpPr>
          <p:spPr bwMode="auto">
            <a:xfrm>
              <a:off x="43" y="1786"/>
              <a:ext cx="6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41" name="Rectangle 134"/>
            <p:cNvSpPr>
              <a:spLocks noChangeArrowheads="1"/>
            </p:cNvSpPr>
            <p:nvPr/>
          </p:nvSpPr>
          <p:spPr bwMode="auto">
            <a:xfrm>
              <a:off x="1862" y="1154"/>
              <a:ext cx="215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次 态</a:t>
              </a: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42" name="Rectangle 135"/>
            <p:cNvSpPr>
              <a:spLocks noChangeArrowheads="1"/>
            </p:cNvSpPr>
            <p:nvPr/>
          </p:nvSpPr>
          <p:spPr bwMode="auto">
            <a:xfrm>
              <a:off x="673" y="1154"/>
              <a:ext cx="118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现    态</a:t>
              </a:r>
            </a:p>
          </p:txBody>
        </p:sp>
        <p:sp>
          <p:nvSpPr>
            <p:cNvPr id="11443" name="Rectangle 136"/>
            <p:cNvSpPr>
              <a:spLocks noChangeArrowheads="1"/>
            </p:cNvSpPr>
            <p:nvPr/>
          </p:nvSpPr>
          <p:spPr bwMode="auto">
            <a:xfrm>
              <a:off x="44" y="1154"/>
              <a:ext cx="630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计数脉冲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的顺序</a:t>
              </a:r>
            </a:p>
          </p:txBody>
        </p:sp>
        <p:sp>
          <p:nvSpPr>
            <p:cNvPr id="11444" name="Line 137"/>
            <p:cNvSpPr>
              <a:spLocks noChangeShapeType="1"/>
            </p:cNvSpPr>
            <p:nvPr/>
          </p:nvSpPr>
          <p:spPr bwMode="auto">
            <a:xfrm>
              <a:off x="43" y="1154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45" name="Line 138"/>
            <p:cNvSpPr>
              <a:spLocks noChangeShapeType="1"/>
            </p:cNvSpPr>
            <p:nvPr/>
          </p:nvSpPr>
          <p:spPr bwMode="auto">
            <a:xfrm>
              <a:off x="4013" y="1154"/>
              <a:ext cx="0" cy="26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46" name="Line 139"/>
            <p:cNvSpPr>
              <a:spLocks noChangeShapeType="1"/>
            </p:cNvSpPr>
            <p:nvPr/>
          </p:nvSpPr>
          <p:spPr bwMode="auto">
            <a:xfrm>
              <a:off x="673" y="1154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47" name="Line 140"/>
            <p:cNvSpPr>
              <a:spLocks noChangeShapeType="1"/>
            </p:cNvSpPr>
            <p:nvPr/>
          </p:nvSpPr>
          <p:spPr bwMode="auto">
            <a:xfrm>
              <a:off x="971" y="1355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48" name="Line 141"/>
            <p:cNvSpPr>
              <a:spLocks noChangeShapeType="1"/>
            </p:cNvSpPr>
            <p:nvPr/>
          </p:nvSpPr>
          <p:spPr bwMode="auto">
            <a:xfrm>
              <a:off x="1862" y="1154"/>
              <a:ext cx="0" cy="2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49" name="Line 142"/>
            <p:cNvSpPr>
              <a:spLocks noChangeShapeType="1"/>
            </p:cNvSpPr>
            <p:nvPr/>
          </p:nvSpPr>
          <p:spPr bwMode="auto">
            <a:xfrm>
              <a:off x="1268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50" name="Line 143"/>
            <p:cNvSpPr>
              <a:spLocks noChangeShapeType="1"/>
            </p:cNvSpPr>
            <p:nvPr/>
          </p:nvSpPr>
          <p:spPr bwMode="auto">
            <a:xfrm>
              <a:off x="1557" y="1398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51" name="Line 144"/>
            <p:cNvSpPr>
              <a:spLocks noChangeShapeType="1"/>
            </p:cNvSpPr>
            <p:nvPr/>
          </p:nvSpPr>
          <p:spPr bwMode="auto">
            <a:xfrm>
              <a:off x="2374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52" name="Line 145"/>
            <p:cNvSpPr>
              <a:spLocks noChangeShapeType="1"/>
            </p:cNvSpPr>
            <p:nvPr/>
          </p:nvSpPr>
          <p:spPr bwMode="auto">
            <a:xfrm>
              <a:off x="2919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53" name="Line 146"/>
            <p:cNvSpPr>
              <a:spLocks noChangeShapeType="1"/>
            </p:cNvSpPr>
            <p:nvPr/>
          </p:nvSpPr>
          <p:spPr bwMode="auto">
            <a:xfrm>
              <a:off x="3446" y="1355"/>
              <a:ext cx="0" cy="24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54" name="Line 147"/>
            <p:cNvSpPr>
              <a:spLocks noChangeShapeType="1"/>
            </p:cNvSpPr>
            <p:nvPr/>
          </p:nvSpPr>
          <p:spPr bwMode="auto">
            <a:xfrm>
              <a:off x="971" y="1786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55" name="Line 148"/>
            <p:cNvSpPr>
              <a:spLocks noChangeShapeType="1"/>
            </p:cNvSpPr>
            <p:nvPr/>
          </p:nvSpPr>
          <p:spPr bwMode="auto">
            <a:xfrm>
              <a:off x="1565" y="1786"/>
              <a:ext cx="0" cy="20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83" name="Line 149"/>
          <p:cNvSpPr>
            <a:spLocks noChangeShapeType="1"/>
          </p:cNvSpPr>
          <p:nvPr/>
        </p:nvSpPr>
        <p:spPr bwMode="auto">
          <a:xfrm>
            <a:off x="463550" y="2793142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4" name="Line 150"/>
          <p:cNvSpPr>
            <a:spLocks noChangeShapeType="1"/>
          </p:cNvSpPr>
          <p:nvPr/>
        </p:nvSpPr>
        <p:spPr bwMode="auto">
          <a:xfrm>
            <a:off x="463550" y="3115405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5" name="Line 151"/>
          <p:cNvSpPr>
            <a:spLocks noChangeShapeType="1"/>
          </p:cNvSpPr>
          <p:nvPr/>
        </p:nvSpPr>
        <p:spPr bwMode="auto">
          <a:xfrm>
            <a:off x="463550" y="3436080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6" name="Line 152"/>
          <p:cNvSpPr>
            <a:spLocks noChangeShapeType="1"/>
          </p:cNvSpPr>
          <p:nvPr/>
        </p:nvSpPr>
        <p:spPr bwMode="auto">
          <a:xfrm>
            <a:off x="463550" y="3756755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7" name="Line 153"/>
          <p:cNvSpPr>
            <a:spLocks noChangeShapeType="1"/>
          </p:cNvSpPr>
          <p:nvPr/>
        </p:nvSpPr>
        <p:spPr bwMode="auto">
          <a:xfrm>
            <a:off x="430213" y="4077430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8" name="Line 154"/>
          <p:cNvSpPr>
            <a:spLocks noChangeShapeType="1"/>
          </p:cNvSpPr>
          <p:nvPr/>
        </p:nvSpPr>
        <p:spPr bwMode="auto">
          <a:xfrm>
            <a:off x="463550" y="4398105"/>
            <a:ext cx="8248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9" name="Line 155"/>
          <p:cNvSpPr>
            <a:spLocks noChangeShapeType="1"/>
          </p:cNvSpPr>
          <p:nvPr/>
        </p:nvSpPr>
        <p:spPr bwMode="auto">
          <a:xfrm>
            <a:off x="463550" y="4720367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0" name="Line 156"/>
          <p:cNvSpPr>
            <a:spLocks noChangeShapeType="1"/>
          </p:cNvSpPr>
          <p:nvPr/>
        </p:nvSpPr>
        <p:spPr bwMode="auto">
          <a:xfrm>
            <a:off x="463550" y="5041042"/>
            <a:ext cx="82121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1" name="Rectangle 157"/>
          <p:cNvSpPr>
            <a:spLocks noChangeArrowheads="1"/>
          </p:cNvSpPr>
          <p:nvPr/>
        </p:nvSpPr>
        <p:spPr bwMode="auto">
          <a:xfrm>
            <a:off x="500034" y="214290"/>
            <a:ext cx="294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确定激励方程组</a:t>
            </a:r>
          </a:p>
        </p:txBody>
      </p:sp>
      <p:grpSp>
        <p:nvGrpSpPr>
          <p:cNvPr id="3" name="Group 158"/>
          <p:cNvGrpSpPr>
            <a:grpSpLocks/>
          </p:cNvGrpSpPr>
          <p:nvPr/>
        </p:nvGrpSpPr>
        <p:grpSpPr bwMode="auto">
          <a:xfrm>
            <a:off x="6797675" y="3412267"/>
            <a:ext cx="1887538" cy="1925638"/>
            <a:chOff x="4033" y="2580"/>
            <a:chExt cx="1189" cy="1213"/>
          </a:xfrm>
        </p:grpSpPr>
        <p:sp>
          <p:nvSpPr>
            <p:cNvPr id="11327" name="Rectangle 159"/>
            <p:cNvSpPr>
              <a:spLocks noChangeArrowheads="1"/>
            </p:cNvSpPr>
            <p:nvPr/>
          </p:nvSpPr>
          <p:spPr bwMode="auto">
            <a:xfrm>
              <a:off x="4925" y="359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8" name="Rectangle 160"/>
            <p:cNvSpPr>
              <a:spLocks noChangeArrowheads="1"/>
            </p:cNvSpPr>
            <p:nvPr/>
          </p:nvSpPr>
          <p:spPr bwMode="auto">
            <a:xfrm>
              <a:off x="4628" y="359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9" name="Rectangle 161"/>
            <p:cNvSpPr>
              <a:spLocks noChangeArrowheads="1"/>
            </p:cNvSpPr>
            <p:nvPr/>
          </p:nvSpPr>
          <p:spPr bwMode="auto">
            <a:xfrm>
              <a:off x="4331" y="359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0" name="Rectangle 162"/>
            <p:cNvSpPr>
              <a:spLocks noChangeArrowheads="1"/>
            </p:cNvSpPr>
            <p:nvPr/>
          </p:nvSpPr>
          <p:spPr bwMode="auto">
            <a:xfrm>
              <a:off x="4033" y="3591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1" name="Rectangle 163"/>
            <p:cNvSpPr>
              <a:spLocks noChangeArrowheads="1"/>
            </p:cNvSpPr>
            <p:nvPr/>
          </p:nvSpPr>
          <p:spPr bwMode="auto">
            <a:xfrm>
              <a:off x="4925" y="338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2" name="Rectangle 164"/>
            <p:cNvSpPr>
              <a:spLocks noChangeArrowheads="1"/>
            </p:cNvSpPr>
            <p:nvPr/>
          </p:nvSpPr>
          <p:spPr bwMode="auto">
            <a:xfrm>
              <a:off x="4628" y="338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3" name="Rectangle 165"/>
            <p:cNvSpPr>
              <a:spLocks noChangeArrowheads="1"/>
            </p:cNvSpPr>
            <p:nvPr/>
          </p:nvSpPr>
          <p:spPr bwMode="auto">
            <a:xfrm>
              <a:off x="4331" y="3389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4" name="Rectangle 166"/>
            <p:cNvSpPr>
              <a:spLocks noChangeArrowheads="1"/>
            </p:cNvSpPr>
            <p:nvPr/>
          </p:nvSpPr>
          <p:spPr bwMode="auto">
            <a:xfrm>
              <a:off x="4033" y="3389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5" name="Rectangle 167"/>
            <p:cNvSpPr>
              <a:spLocks noChangeArrowheads="1"/>
            </p:cNvSpPr>
            <p:nvPr/>
          </p:nvSpPr>
          <p:spPr bwMode="auto">
            <a:xfrm>
              <a:off x="4925" y="3186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6" name="Rectangle 168"/>
            <p:cNvSpPr>
              <a:spLocks noChangeArrowheads="1"/>
            </p:cNvSpPr>
            <p:nvPr/>
          </p:nvSpPr>
          <p:spPr bwMode="auto">
            <a:xfrm>
              <a:off x="4628" y="3186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7" name="Rectangle 169"/>
            <p:cNvSpPr>
              <a:spLocks noChangeArrowheads="1"/>
            </p:cNvSpPr>
            <p:nvPr/>
          </p:nvSpPr>
          <p:spPr bwMode="auto">
            <a:xfrm>
              <a:off x="4331" y="3186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8" name="Rectangle 170"/>
            <p:cNvSpPr>
              <a:spLocks noChangeArrowheads="1"/>
            </p:cNvSpPr>
            <p:nvPr/>
          </p:nvSpPr>
          <p:spPr bwMode="auto">
            <a:xfrm>
              <a:off x="4033" y="3186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9" name="Rectangle 171"/>
            <p:cNvSpPr>
              <a:spLocks noChangeArrowheads="1"/>
            </p:cNvSpPr>
            <p:nvPr/>
          </p:nvSpPr>
          <p:spPr bwMode="auto">
            <a:xfrm>
              <a:off x="4925" y="298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0" name="Rectangle 172"/>
            <p:cNvSpPr>
              <a:spLocks noChangeArrowheads="1"/>
            </p:cNvSpPr>
            <p:nvPr/>
          </p:nvSpPr>
          <p:spPr bwMode="auto">
            <a:xfrm>
              <a:off x="4628" y="298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1" name="Rectangle 173"/>
            <p:cNvSpPr>
              <a:spLocks noChangeArrowheads="1"/>
            </p:cNvSpPr>
            <p:nvPr/>
          </p:nvSpPr>
          <p:spPr bwMode="auto">
            <a:xfrm>
              <a:off x="4331" y="2984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2" name="Rectangle 174"/>
            <p:cNvSpPr>
              <a:spLocks noChangeArrowheads="1"/>
            </p:cNvSpPr>
            <p:nvPr/>
          </p:nvSpPr>
          <p:spPr bwMode="auto">
            <a:xfrm>
              <a:off x="4033" y="2984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3" name="Rectangle 175"/>
            <p:cNvSpPr>
              <a:spLocks noChangeArrowheads="1"/>
            </p:cNvSpPr>
            <p:nvPr/>
          </p:nvSpPr>
          <p:spPr bwMode="auto">
            <a:xfrm>
              <a:off x="4925" y="2782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4" name="Rectangle 176"/>
            <p:cNvSpPr>
              <a:spLocks noChangeArrowheads="1"/>
            </p:cNvSpPr>
            <p:nvPr/>
          </p:nvSpPr>
          <p:spPr bwMode="auto">
            <a:xfrm>
              <a:off x="4628" y="2782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5" name="Rectangle 177"/>
            <p:cNvSpPr>
              <a:spLocks noChangeArrowheads="1"/>
            </p:cNvSpPr>
            <p:nvPr/>
          </p:nvSpPr>
          <p:spPr bwMode="auto">
            <a:xfrm>
              <a:off x="4331" y="2782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6" name="Rectangle 178"/>
            <p:cNvSpPr>
              <a:spLocks noChangeArrowheads="1"/>
            </p:cNvSpPr>
            <p:nvPr/>
          </p:nvSpPr>
          <p:spPr bwMode="auto">
            <a:xfrm>
              <a:off x="4033" y="2782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7" name="Rectangle 179"/>
            <p:cNvSpPr>
              <a:spLocks noChangeArrowheads="1"/>
            </p:cNvSpPr>
            <p:nvPr/>
          </p:nvSpPr>
          <p:spPr bwMode="auto">
            <a:xfrm>
              <a:off x="4925" y="2580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8" name="Rectangle 180"/>
            <p:cNvSpPr>
              <a:spLocks noChangeArrowheads="1"/>
            </p:cNvSpPr>
            <p:nvPr/>
          </p:nvSpPr>
          <p:spPr bwMode="auto">
            <a:xfrm>
              <a:off x="4628" y="2580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9" name="Rectangle 181"/>
            <p:cNvSpPr>
              <a:spLocks noChangeArrowheads="1"/>
            </p:cNvSpPr>
            <p:nvPr/>
          </p:nvSpPr>
          <p:spPr bwMode="auto">
            <a:xfrm>
              <a:off x="4331" y="2580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0" name="Rectangle 182"/>
            <p:cNvSpPr>
              <a:spLocks noChangeArrowheads="1"/>
            </p:cNvSpPr>
            <p:nvPr/>
          </p:nvSpPr>
          <p:spPr bwMode="auto">
            <a:xfrm>
              <a:off x="4033" y="2580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83"/>
          <p:cNvGrpSpPr>
            <a:grpSpLocks/>
          </p:cNvGrpSpPr>
          <p:nvPr/>
        </p:nvGrpSpPr>
        <p:grpSpPr bwMode="auto">
          <a:xfrm>
            <a:off x="6797675" y="3091592"/>
            <a:ext cx="1887538" cy="320675"/>
            <a:chOff x="4033" y="2378"/>
            <a:chExt cx="1189" cy="202"/>
          </a:xfrm>
        </p:grpSpPr>
        <p:sp>
          <p:nvSpPr>
            <p:cNvPr id="11323" name="Rectangle 184"/>
            <p:cNvSpPr>
              <a:spLocks noChangeArrowheads="1"/>
            </p:cNvSpPr>
            <p:nvPr/>
          </p:nvSpPr>
          <p:spPr bwMode="auto">
            <a:xfrm>
              <a:off x="4925" y="237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4" name="Rectangle 185"/>
            <p:cNvSpPr>
              <a:spLocks noChangeArrowheads="1"/>
            </p:cNvSpPr>
            <p:nvPr/>
          </p:nvSpPr>
          <p:spPr bwMode="auto">
            <a:xfrm>
              <a:off x="4628" y="237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5" name="Rectangle 186"/>
            <p:cNvSpPr>
              <a:spLocks noChangeArrowheads="1"/>
            </p:cNvSpPr>
            <p:nvPr/>
          </p:nvSpPr>
          <p:spPr bwMode="auto">
            <a:xfrm>
              <a:off x="4331" y="2378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6" name="Rectangle 187"/>
            <p:cNvSpPr>
              <a:spLocks noChangeArrowheads="1"/>
            </p:cNvSpPr>
            <p:nvPr/>
          </p:nvSpPr>
          <p:spPr bwMode="auto">
            <a:xfrm>
              <a:off x="4033" y="2378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188"/>
          <p:cNvGrpSpPr>
            <a:grpSpLocks/>
          </p:cNvGrpSpPr>
          <p:nvPr/>
        </p:nvGrpSpPr>
        <p:grpSpPr bwMode="auto">
          <a:xfrm>
            <a:off x="6797675" y="2769330"/>
            <a:ext cx="1887538" cy="322262"/>
            <a:chOff x="4033" y="2175"/>
            <a:chExt cx="1189" cy="203"/>
          </a:xfrm>
        </p:grpSpPr>
        <p:sp>
          <p:nvSpPr>
            <p:cNvPr id="11319" name="Rectangle 189"/>
            <p:cNvSpPr>
              <a:spLocks noChangeArrowheads="1"/>
            </p:cNvSpPr>
            <p:nvPr/>
          </p:nvSpPr>
          <p:spPr bwMode="auto">
            <a:xfrm>
              <a:off x="4925" y="2175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0" name="Rectangle 190"/>
            <p:cNvSpPr>
              <a:spLocks noChangeArrowheads="1"/>
            </p:cNvSpPr>
            <p:nvPr/>
          </p:nvSpPr>
          <p:spPr bwMode="auto">
            <a:xfrm>
              <a:off x="4628" y="2175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1" name="Rectangle 191"/>
            <p:cNvSpPr>
              <a:spLocks noChangeArrowheads="1"/>
            </p:cNvSpPr>
            <p:nvPr/>
          </p:nvSpPr>
          <p:spPr bwMode="auto">
            <a:xfrm>
              <a:off x="4331" y="2175"/>
              <a:ext cx="2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2" name="Rectangle 192"/>
            <p:cNvSpPr>
              <a:spLocks noChangeArrowheads="1"/>
            </p:cNvSpPr>
            <p:nvPr/>
          </p:nvSpPr>
          <p:spPr bwMode="auto">
            <a:xfrm>
              <a:off x="4033" y="2175"/>
              <a:ext cx="29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193"/>
          <p:cNvGrpSpPr>
            <a:grpSpLocks/>
          </p:cNvGrpSpPr>
          <p:nvPr/>
        </p:nvGrpSpPr>
        <p:grpSpPr bwMode="auto">
          <a:xfrm>
            <a:off x="6797675" y="2448655"/>
            <a:ext cx="1887538" cy="320675"/>
            <a:chOff x="4033" y="1973"/>
            <a:chExt cx="1189" cy="202"/>
          </a:xfrm>
        </p:grpSpPr>
        <p:sp>
          <p:nvSpPr>
            <p:cNvPr id="11315" name="Rectangle 194"/>
            <p:cNvSpPr>
              <a:spLocks noChangeArrowheads="1"/>
            </p:cNvSpPr>
            <p:nvPr/>
          </p:nvSpPr>
          <p:spPr bwMode="auto">
            <a:xfrm>
              <a:off x="4925" y="197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6" name="Rectangle 195"/>
            <p:cNvSpPr>
              <a:spLocks noChangeArrowheads="1"/>
            </p:cNvSpPr>
            <p:nvPr/>
          </p:nvSpPr>
          <p:spPr bwMode="auto">
            <a:xfrm>
              <a:off x="4628" y="197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7" name="Rectangle 196"/>
            <p:cNvSpPr>
              <a:spLocks noChangeArrowheads="1"/>
            </p:cNvSpPr>
            <p:nvPr/>
          </p:nvSpPr>
          <p:spPr bwMode="auto">
            <a:xfrm>
              <a:off x="4331" y="1973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8" name="Rectangle 197"/>
            <p:cNvSpPr>
              <a:spLocks noChangeArrowheads="1"/>
            </p:cNvSpPr>
            <p:nvPr/>
          </p:nvSpPr>
          <p:spPr bwMode="auto">
            <a:xfrm>
              <a:off x="4033" y="1973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198"/>
          <p:cNvGrpSpPr>
            <a:grpSpLocks/>
          </p:cNvGrpSpPr>
          <p:nvPr/>
        </p:nvGrpSpPr>
        <p:grpSpPr bwMode="auto">
          <a:xfrm>
            <a:off x="6797675" y="2127980"/>
            <a:ext cx="1887538" cy="320675"/>
            <a:chOff x="4033" y="1771"/>
            <a:chExt cx="1189" cy="202"/>
          </a:xfrm>
        </p:grpSpPr>
        <p:sp>
          <p:nvSpPr>
            <p:cNvPr id="11311" name="Rectangle 199"/>
            <p:cNvSpPr>
              <a:spLocks noChangeArrowheads="1"/>
            </p:cNvSpPr>
            <p:nvPr/>
          </p:nvSpPr>
          <p:spPr bwMode="auto">
            <a:xfrm>
              <a:off x="4925" y="177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2" name="Rectangle 200"/>
            <p:cNvSpPr>
              <a:spLocks noChangeArrowheads="1"/>
            </p:cNvSpPr>
            <p:nvPr/>
          </p:nvSpPr>
          <p:spPr bwMode="auto">
            <a:xfrm>
              <a:off x="4628" y="177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3" name="Rectangle 201"/>
            <p:cNvSpPr>
              <a:spLocks noChangeArrowheads="1"/>
            </p:cNvSpPr>
            <p:nvPr/>
          </p:nvSpPr>
          <p:spPr bwMode="auto">
            <a:xfrm>
              <a:off x="4331" y="1771"/>
              <a:ext cx="2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4" name="Rectangle 202"/>
            <p:cNvSpPr>
              <a:spLocks noChangeArrowheads="1"/>
            </p:cNvSpPr>
            <p:nvPr/>
          </p:nvSpPr>
          <p:spPr bwMode="auto">
            <a:xfrm>
              <a:off x="4033" y="1771"/>
              <a:ext cx="2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97" name="Line 203"/>
          <p:cNvSpPr>
            <a:spLocks noChangeShapeType="1"/>
          </p:cNvSpPr>
          <p:nvPr/>
        </p:nvSpPr>
        <p:spPr bwMode="auto">
          <a:xfrm>
            <a:off x="8685213" y="1124680"/>
            <a:ext cx="0" cy="42132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8" name="Line 204"/>
          <p:cNvSpPr>
            <a:spLocks noChangeShapeType="1"/>
          </p:cNvSpPr>
          <p:nvPr/>
        </p:nvSpPr>
        <p:spPr bwMode="auto">
          <a:xfrm>
            <a:off x="7742238" y="1443767"/>
            <a:ext cx="0" cy="389413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205"/>
          <p:cNvGrpSpPr>
            <a:grpSpLocks/>
          </p:cNvGrpSpPr>
          <p:nvPr/>
        </p:nvGrpSpPr>
        <p:grpSpPr bwMode="auto">
          <a:xfrm>
            <a:off x="6729413" y="1124680"/>
            <a:ext cx="1965325" cy="1071562"/>
            <a:chOff x="3990" y="1139"/>
            <a:chExt cx="1238" cy="675"/>
          </a:xfrm>
        </p:grpSpPr>
        <p:grpSp>
          <p:nvGrpSpPr>
            <p:cNvPr id="9" name="Group 206"/>
            <p:cNvGrpSpPr>
              <a:grpSpLocks/>
            </p:cNvGrpSpPr>
            <p:nvPr/>
          </p:nvGrpSpPr>
          <p:grpSpPr bwMode="auto">
            <a:xfrm>
              <a:off x="3990" y="1139"/>
              <a:ext cx="1238" cy="632"/>
              <a:chOff x="3990" y="1139"/>
              <a:chExt cx="1238" cy="632"/>
            </a:xfrm>
          </p:grpSpPr>
          <p:graphicFrame>
            <p:nvGraphicFramePr>
              <p:cNvPr id="11266" name="Object 207"/>
              <p:cNvGraphicFramePr>
                <a:graphicFrameLocks noChangeAspect="1"/>
              </p:cNvGraphicFramePr>
              <p:nvPr/>
            </p:nvGraphicFramePr>
            <p:xfrm>
              <a:off x="3990" y="1432"/>
              <a:ext cx="334" cy="317"/>
            </p:xfrm>
            <a:graphic>
              <a:graphicData uri="http://schemas.openxmlformats.org/presentationml/2006/ole">
                <p:oleObj spid="_x0000_s791562" name="公式" r:id="rId12" imgW="203112" imgH="190417" progId="Equation.3">
                  <p:embed/>
                </p:oleObj>
              </a:graphicData>
            </a:graphic>
          </p:graphicFrame>
          <p:graphicFrame>
            <p:nvGraphicFramePr>
              <p:cNvPr id="11267" name="Object 208"/>
              <p:cNvGraphicFramePr>
                <a:graphicFrameLocks noChangeAspect="1"/>
              </p:cNvGraphicFramePr>
              <p:nvPr/>
            </p:nvGraphicFramePr>
            <p:xfrm>
              <a:off x="4301" y="1433"/>
              <a:ext cx="347" cy="328"/>
            </p:xfrm>
            <a:graphic>
              <a:graphicData uri="http://schemas.openxmlformats.org/presentationml/2006/ole">
                <p:oleObj spid="_x0000_s791563" name="公式" r:id="rId13" imgW="203112" imgH="190417" progId="Equation.3">
                  <p:embed/>
                </p:oleObj>
              </a:graphicData>
            </a:graphic>
          </p:graphicFrame>
          <p:graphicFrame>
            <p:nvGraphicFramePr>
              <p:cNvPr id="11268" name="Object 209"/>
              <p:cNvGraphicFramePr>
                <a:graphicFrameLocks noChangeAspect="1"/>
              </p:cNvGraphicFramePr>
              <p:nvPr/>
            </p:nvGraphicFramePr>
            <p:xfrm>
              <a:off x="4642" y="1432"/>
              <a:ext cx="300" cy="316"/>
            </p:xfrm>
            <a:graphic>
              <a:graphicData uri="http://schemas.openxmlformats.org/presentationml/2006/ole">
                <p:oleObj spid="_x0000_s791564" name="公式" r:id="rId14" imgW="190417" imgH="190417" progId="Equation.3">
                  <p:embed/>
                </p:oleObj>
              </a:graphicData>
            </a:graphic>
          </p:graphicFrame>
          <p:graphicFrame>
            <p:nvGraphicFramePr>
              <p:cNvPr id="11269" name="Object 210"/>
              <p:cNvGraphicFramePr>
                <a:graphicFrameLocks noChangeAspect="1"/>
              </p:cNvGraphicFramePr>
              <p:nvPr/>
            </p:nvGraphicFramePr>
            <p:xfrm>
              <a:off x="4896" y="1432"/>
              <a:ext cx="332" cy="316"/>
            </p:xfrm>
            <a:graphic>
              <a:graphicData uri="http://schemas.openxmlformats.org/presentationml/2006/ole">
                <p:oleObj spid="_x0000_s791565" name="公式" r:id="rId15" imgW="190417" imgH="190417" progId="Equation.3">
                  <p:embed/>
                </p:oleObj>
              </a:graphicData>
            </a:graphic>
          </p:graphicFrame>
          <p:sp>
            <p:nvSpPr>
              <p:cNvPr id="11309" name="Rectangle 211"/>
              <p:cNvSpPr>
                <a:spLocks noChangeArrowheads="1"/>
              </p:cNvSpPr>
              <p:nvPr/>
            </p:nvSpPr>
            <p:spPr bwMode="auto">
              <a:xfrm>
                <a:off x="4033" y="1139"/>
                <a:ext cx="118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输出信号</a:t>
                </a:r>
              </a:p>
            </p:txBody>
          </p:sp>
          <p:sp>
            <p:nvSpPr>
              <p:cNvPr id="11310" name="Line 212"/>
              <p:cNvSpPr>
                <a:spLocks noChangeShapeType="1"/>
              </p:cNvSpPr>
              <p:nvPr/>
            </p:nvSpPr>
            <p:spPr bwMode="auto">
              <a:xfrm>
                <a:off x="4331" y="1344"/>
                <a:ext cx="0" cy="4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308" name="Line 213"/>
            <p:cNvSpPr>
              <a:spLocks noChangeShapeType="1"/>
            </p:cNvSpPr>
            <p:nvPr/>
          </p:nvSpPr>
          <p:spPr bwMode="auto">
            <a:xfrm>
              <a:off x="4917" y="1383"/>
              <a:ext cx="0" cy="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300" name="Line 214"/>
          <p:cNvSpPr>
            <a:spLocks noChangeShapeType="1"/>
          </p:cNvSpPr>
          <p:nvPr/>
        </p:nvSpPr>
        <p:spPr bwMode="auto">
          <a:xfrm>
            <a:off x="7270750" y="2127980"/>
            <a:ext cx="0" cy="32099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1" name="Line 215"/>
          <p:cNvSpPr>
            <a:spLocks noChangeShapeType="1"/>
          </p:cNvSpPr>
          <p:nvPr/>
        </p:nvSpPr>
        <p:spPr bwMode="auto">
          <a:xfrm>
            <a:off x="8213725" y="2127980"/>
            <a:ext cx="0" cy="32099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2" name="Line 216"/>
          <p:cNvSpPr>
            <a:spLocks noChangeShapeType="1"/>
          </p:cNvSpPr>
          <p:nvPr/>
        </p:nvSpPr>
        <p:spPr bwMode="auto">
          <a:xfrm>
            <a:off x="1474788" y="1485042"/>
            <a:ext cx="7200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906" name="Rectangle 218"/>
          <p:cNvSpPr>
            <a:spLocks noChangeArrowheads="1"/>
          </p:cNvSpPr>
          <p:nvPr/>
        </p:nvSpPr>
        <p:spPr bwMode="auto">
          <a:xfrm>
            <a:off x="473662" y="5885592"/>
            <a:ext cx="6048375" cy="406400"/>
          </a:xfrm>
          <a:prstGeom prst="rect">
            <a:avLst/>
          </a:prstGeom>
          <a:solidFill>
            <a:srgbClr val="A8ECFA">
              <a:alpha val="0"/>
            </a:srgbClr>
          </a:solidFill>
          <a:ln w="9525">
            <a:solidFill>
              <a:srgbClr val="FF0066">
                <a:alpha val="0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是触发器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现态的函数</a:t>
            </a:r>
          </a:p>
        </p:txBody>
      </p:sp>
      <p:sp>
        <p:nvSpPr>
          <p:cNvPr id="370907" name="Rectangle 219"/>
          <p:cNvSpPr>
            <a:spLocks noChangeArrowheads="1"/>
          </p:cNvSpPr>
          <p:nvPr/>
        </p:nvSpPr>
        <p:spPr bwMode="auto">
          <a:xfrm>
            <a:off x="430213" y="5420453"/>
            <a:ext cx="840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是触发器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现态还是次态的函数？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具体见上页图形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91" name="矩形 190"/>
          <p:cNvSpPr>
            <a:spLocks noChangeArrowheads="1"/>
          </p:cNvSpPr>
          <p:nvPr/>
        </p:nvSpPr>
        <p:spPr bwMode="auto">
          <a:xfrm>
            <a:off x="6786563" y="2140680"/>
            <a:ext cx="1857375" cy="31432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2" name="矩形 189"/>
          <p:cNvSpPr>
            <a:spLocks noChangeArrowheads="1"/>
          </p:cNvSpPr>
          <p:nvPr/>
        </p:nvSpPr>
        <p:spPr bwMode="auto">
          <a:xfrm>
            <a:off x="3357563" y="1140555"/>
            <a:ext cx="3429000" cy="42148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494001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7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906" grpId="0" animBg="1"/>
      <p:bldP spid="370907" grpId="0"/>
      <p:bldP spid="191" grpId="0" animBg="1"/>
      <p:bldP spid="1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1000100" y="1142984"/>
            <a:ext cx="7200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第六章习题答案已经上传到</a:t>
            </a: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lang="zh-CN" altLang="en-US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群。</a:t>
            </a:r>
            <a:endParaRPr lang="en-US" altLang="zh-CN" sz="3200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 </a:t>
            </a:r>
          </a:p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6.3.6</a:t>
            </a:r>
          </a:p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6.3.7</a:t>
            </a:r>
          </a:p>
          <a:p>
            <a:pPr lvl="0"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zh-CN" sz="3200" dirty="0" smtClean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P350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3373123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85875"/>
            <a:ext cx="5662612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43375" y="1714500"/>
            <a:ext cx="1643063" cy="45005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矩形 12"/>
          <p:cNvSpPr>
            <a:spLocks noChangeArrowheads="1"/>
          </p:cNvSpPr>
          <p:nvPr/>
        </p:nvSpPr>
        <p:spPr bwMode="auto">
          <a:xfrm>
            <a:off x="5929313" y="5143500"/>
            <a:ext cx="3214687" cy="7143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411913" y="2844800"/>
          <a:ext cx="2374900" cy="1263650"/>
        </p:xfrm>
        <a:graphic>
          <a:graphicData uri="http://schemas.openxmlformats.org/presentationml/2006/ole">
            <p:oleObj spid="_x0000_s792578" name="图片" r:id="rId4" imgW="1621536" imgH="886968" progId="Word.Picture.8">
              <p:embed/>
            </p:oleObj>
          </a:graphicData>
        </a:graphic>
      </p:graphicFrame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785786" y="142852"/>
            <a:ext cx="523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画出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触发器激励信号的卡诺图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6072188" y="1776413"/>
          <a:ext cx="2892425" cy="2867025"/>
        </p:xfrm>
        <a:graphic>
          <a:graphicData uri="http://schemas.openxmlformats.org/presentationml/2006/ole">
            <p:oleObj spid="_x0000_s792579" name="Picture" r:id="rId5" imgW="1970202" imgH="2055043" progId="Word.Picture.8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5929313" y="5214938"/>
          <a:ext cx="3060700" cy="581025"/>
        </p:xfrm>
        <a:graphic>
          <a:graphicData uri="http://schemas.openxmlformats.org/presentationml/2006/ole">
            <p:oleObj spid="_x0000_s792580" name="公式" r:id="rId6" imgW="1320227" imgH="25389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97131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3"/>
            <a:ext cx="5662613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00563" y="1214438"/>
            <a:ext cx="1071562" cy="45005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1214414" y="0"/>
            <a:ext cx="523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画出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触发器激励信号的卡诺图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9" name="矩形 13"/>
          <p:cNvSpPr>
            <a:spLocks noChangeArrowheads="1"/>
          </p:cNvSpPr>
          <p:nvPr/>
        </p:nvSpPr>
        <p:spPr bwMode="auto">
          <a:xfrm>
            <a:off x="4429125" y="6000750"/>
            <a:ext cx="4429125" cy="6429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000750" y="2643188"/>
          <a:ext cx="2892425" cy="2867025"/>
        </p:xfrm>
        <a:graphic>
          <a:graphicData uri="http://schemas.openxmlformats.org/presentationml/2006/ole">
            <p:oleObj spid="_x0000_s793602" name="图片" r:id="rId4" imgW="1972056" imgH="2011680" progId="Word.Picture.8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4786313" y="5929313"/>
          <a:ext cx="3924300" cy="576262"/>
        </p:xfrm>
        <a:graphic>
          <a:graphicData uri="http://schemas.openxmlformats.org/presentationml/2006/ole">
            <p:oleObj spid="_x0000_s793603" name="公式" r:id="rId5" imgW="1790700" imgH="254000" progId="Equation.3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57563" y="1214438"/>
            <a:ext cx="642937" cy="45005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1070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3"/>
            <a:ext cx="5662613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00625" y="1214438"/>
            <a:ext cx="571500" cy="45005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1214438" y="214313"/>
            <a:ext cx="523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画出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触发器激励信号的卡诺图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42" name="矩形 13"/>
          <p:cNvSpPr>
            <a:spLocks noChangeArrowheads="1"/>
          </p:cNvSpPr>
          <p:nvPr/>
        </p:nvSpPr>
        <p:spPr bwMode="auto">
          <a:xfrm>
            <a:off x="4429125" y="6000750"/>
            <a:ext cx="4429125" cy="6429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57563" y="1214438"/>
            <a:ext cx="1143000" cy="45005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428750"/>
            <a:ext cx="35718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1727" name="Object 15"/>
          <p:cNvGraphicFramePr>
            <a:graphicFrameLocks noChangeAspect="1"/>
          </p:cNvGraphicFramePr>
          <p:nvPr/>
        </p:nvGraphicFramePr>
        <p:xfrm>
          <a:off x="5357813" y="6000750"/>
          <a:ext cx="3111500" cy="573088"/>
        </p:xfrm>
        <a:graphic>
          <a:graphicData uri="http://schemas.openxmlformats.org/presentationml/2006/ole">
            <p:oleObj spid="_x0000_s794626" name="公式" r:id="rId5" imgW="1320227" imgH="25389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69482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662613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57563" y="1071563"/>
            <a:ext cx="1643062" cy="45005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642938" y="0"/>
            <a:ext cx="523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画出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D0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触发器激励信号的卡诺图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071563"/>
            <a:ext cx="35718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矩形 15"/>
          <p:cNvSpPr>
            <a:spLocks noChangeArrowheads="1"/>
          </p:cNvSpPr>
          <p:nvPr/>
        </p:nvSpPr>
        <p:spPr bwMode="auto">
          <a:xfrm>
            <a:off x="6572250" y="5500688"/>
            <a:ext cx="1857375" cy="64293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6572250" y="5500688"/>
          <a:ext cx="1368425" cy="636587"/>
        </p:xfrm>
        <a:graphic>
          <a:graphicData uri="http://schemas.openxmlformats.org/presentationml/2006/ole">
            <p:oleObj spid="_x0000_s795650" name="公式" r:id="rId5" imgW="533169" imgH="25389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33973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矩形 9"/>
          <p:cNvSpPr>
            <a:spLocks noChangeArrowheads="1"/>
          </p:cNvSpPr>
          <p:nvPr/>
        </p:nvSpPr>
        <p:spPr bwMode="auto">
          <a:xfrm>
            <a:off x="1000125" y="1285875"/>
            <a:ext cx="7715250" cy="1571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2760" name="Object 24"/>
          <p:cNvGraphicFramePr>
            <a:graphicFrameLocks noChangeAspect="1"/>
          </p:cNvGraphicFramePr>
          <p:nvPr/>
        </p:nvGraphicFramePr>
        <p:xfrm>
          <a:off x="2328863" y="4814888"/>
          <a:ext cx="4887912" cy="1171575"/>
        </p:xfrm>
        <a:graphic>
          <a:graphicData uri="http://schemas.openxmlformats.org/presentationml/2006/ole">
            <p:oleObj spid="_x0000_s796674" name="图片" r:id="rId5" imgW="4155119" imgH="987430" progId="Word.Picture.8">
              <p:embed/>
            </p:oleObj>
          </a:graphicData>
        </a:graphic>
      </p:graphicFrame>
      <p:sp>
        <p:nvSpPr>
          <p:cNvPr id="16394" name="Rectangle 25"/>
          <p:cNvSpPr>
            <a:spLocks noChangeArrowheads="1"/>
          </p:cNvSpPr>
          <p:nvPr/>
        </p:nvSpPr>
        <p:spPr bwMode="auto">
          <a:xfrm>
            <a:off x="214282" y="214290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画出逻辑图</a:t>
            </a:r>
          </a:p>
        </p:txBody>
      </p:sp>
      <p:graphicFrame>
        <p:nvGraphicFramePr>
          <p:cNvPr id="372762" name="Object 26"/>
          <p:cNvGraphicFramePr>
            <a:graphicFrameLocks noChangeAspect="1"/>
          </p:cNvGraphicFramePr>
          <p:nvPr/>
        </p:nvGraphicFramePr>
        <p:xfrm>
          <a:off x="1403350" y="4508500"/>
          <a:ext cx="5357813" cy="955675"/>
        </p:xfrm>
        <a:graphic>
          <a:graphicData uri="http://schemas.openxmlformats.org/presentationml/2006/ole">
            <p:oleObj spid="_x0000_s796675" name="图片" r:id="rId6" imgW="4555264" imgH="806376" progId="Word.Picture.8">
              <p:embed/>
            </p:oleObj>
          </a:graphicData>
        </a:graphic>
      </p:graphicFrame>
      <p:graphicFrame>
        <p:nvGraphicFramePr>
          <p:cNvPr id="16388" name="Object 27"/>
          <p:cNvGraphicFramePr>
            <a:graphicFrameLocks noChangeAspect="1"/>
          </p:cNvGraphicFramePr>
          <p:nvPr/>
        </p:nvGraphicFramePr>
        <p:xfrm>
          <a:off x="1042988" y="1412875"/>
          <a:ext cx="3060700" cy="581025"/>
        </p:xfrm>
        <a:graphic>
          <a:graphicData uri="http://schemas.openxmlformats.org/presentationml/2006/ole">
            <p:oleObj spid="_x0000_s796676" name="公式" r:id="rId7" imgW="1320227" imgH="253890" progId="Equation.3">
              <p:embed/>
            </p:oleObj>
          </a:graphicData>
        </a:graphic>
      </p:graphicFrame>
      <p:graphicFrame>
        <p:nvGraphicFramePr>
          <p:cNvPr id="16389" name="Object 28"/>
          <p:cNvGraphicFramePr>
            <a:graphicFrameLocks noChangeAspect="1"/>
          </p:cNvGraphicFramePr>
          <p:nvPr/>
        </p:nvGraphicFramePr>
        <p:xfrm>
          <a:off x="4787900" y="1557338"/>
          <a:ext cx="3924300" cy="576262"/>
        </p:xfrm>
        <a:graphic>
          <a:graphicData uri="http://schemas.openxmlformats.org/presentationml/2006/ole">
            <p:oleObj spid="_x0000_s796677" name="公式" r:id="rId8" imgW="1790700" imgH="254000" progId="Equation.3">
              <p:embed/>
            </p:oleObj>
          </a:graphicData>
        </a:graphic>
      </p:graphicFrame>
      <p:graphicFrame>
        <p:nvGraphicFramePr>
          <p:cNvPr id="16390" name="Object 29"/>
          <p:cNvGraphicFramePr>
            <a:graphicFrameLocks noChangeAspect="1"/>
          </p:cNvGraphicFramePr>
          <p:nvPr/>
        </p:nvGraphicFramePr>
        <p:xfrm>
          <a:off x="1042988" y="2276475"/>
          <a:ext cx="3111500" cy="573088"/>
        </p:xfrm>
        <a:graphic>
          <a:graphicData uri="http://schemas.openxmlformats.org/presentationml/2006/ole">
            <p:oleObj spid="_x0000_s796678" name="公式" r:id="rId9" imgW="1320227" imgH="253890" progId="Equation.3">
              <p:embed/>
            </p:oleObj>
          </a:graphicData>
        </a:graphic>
      </p:graphicFrame>
      <p:graphicFrame>
        <p:nvGraphicFramePr>
          <p:cNvPr id="16391" name="Object 30"/>
          <p:cNvGraphicFramePr>
            <a:graphicFrameLocks noChangeAspect="1"/>
          </p:cNvGraphicFramePr>
          <p:nvPr/>
        </p:nvGraphicFramePr>
        <p:xfrm>
          <a:off x="4859338" y="2276475"/>
          <a:ext cx="1368425" cy="636588"/>
        </p:xfrm>
        <a:graphic>
          <a:graphicData uri="http://schemas.openxmlformats.org/presentationml/2006/ole">
            <p:oleObj spid="_x0000_s796679" name="公式" r:id="rId10" imgW="533169" imgH="253890" progId="Equation.3">
              <p:embed/>
            </p:oleObj>
          </a:graphicData>
        </a:graphic>
      </p:graphicFrame>
      <p:graphicFrame>
        <p:nvGraphicFramePr>
          <p:cNvPr id="3727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51509401"/>
              </p:ext>
            </p:extLst>
          </p:nvPr>
        </p:nvGraphicFramePr>
        <p:xfrm>
          <a:off x="900113" y="2922588"/>
          <a:ext cx="6334125" cy="3098800"/>
        </p:xfrm>
        <a:graphic>
          <a:graphicData uri="http://schemas.openxmlformats.org/presentationml/2006/ole">
            <p:oleObj spid="_x0000_s796680" name="图片" r:id="rId11" imgW="4934712" imgH="2394204" progId="Word.Picture.8">
              <p:embed/>
            </p:oleObj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699740" y="433238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154488" y="426371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85480" y="428732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81660" y="42838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D0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24777" y="2890414"/>
            <a:ext cx="7529512" cy="17145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2611" y="4050419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Q3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710367" y="4050419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Q3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787123" y="420137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Q2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225063" y="420137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Q2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309301" y="416291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Q1</a:t>
            </a:r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667275" y="4199186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Q1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759468" y="415537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Q0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122023" y="415537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Q0</a:t>
            </a:r>
            <a:endParaRPr lang="zh-CN" altLang="en-US" sz="1400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6195599" y="4162918"/>
            <a:ext cx="28035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1760306" y="4080620"/>
            <a:ext cx="28035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3275002" y="4235085"/>
            <a:ext cx="28035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717214" y="4235085"/>
            <a:ext cx="28035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02519" y="4601704"/>
            <a:ext cx="7529512" cy="14784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 218"/>
          <p:cNvSpPr>
            <a:spLocks noChangeArrowheads="1"/>
          </p:cNvSpPr>
          <p:nvPr/>
        </p:nvSpPr>
        <p:spPr bwMode="auto">
          <a:xfrm>
            <a:off x="2857488" y="0"/>
            <a:ext cx="6000792" cy="1015663"/>
          </a:xfrm>
          <a:prstGeom prst="rect">
            <a:avLst/>
          </a:prstGeom>
          <a:solidFill>
            <a:srgbClr val="B7ECFF"/>
          </a:solidFill>
          <a:ln w="9525">
            <a:solidFill>
              <a:srgbClr val="FF0066">
                <a:alpha val="0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时序电路的设计最终要转换为组合电路的设计。例如此处知道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的表达式，就可以画出整个的时序电路。</a:t>
            </a:r>
          </a:p>
        </p:txBody>
      </p:sp>
    </p:spTree>
    <p:extLst>
      <p:ext uri="{BB962C8B-B14F-4D97-AF65-F5344CB8AC3E}">
        <p14:creationId xmlns="" xmlns:p14="http://schemas.microsoft.com/office/powerpoint/2010/main" val="2417351578"/>
      </p:ext>
    </p:extLst>
  </p:cSld>
  <p:clrMapOvr>
    <a:masterClrMapping/>
  </p:clrMapOvr>
  <p:transition>
    <p:wipe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1042988" y="141287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画出完全状态图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3786188" y="5786438"/>
            <a:ext cx="487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所以，电路具有自启动能力。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258888" y="2205038"/>
            <a:ext cx="5329237" cy="3619500"/>
            <a:chOff x="1156" y="1344"/>
            <a:chExt cx="2994" cy="2099"/>
          </a:xfrm>
        </p:grpSpPr>
        <p:graphicFrame>
          <p:nvGraphicFramePr>
            <p:cNvPr id="17410" name="Object 14"/>
            <p:cNvGraphicFramePr>
              <a:graphicFrameLocks noChangeAspect="1"/>
            </p:cNvGraphicFramePr>
            <p:nvPr/>
          </p:nvGraphicFramePr>
          <p:xfrm>
            <a:off x="1156" y="1344"/>
            <a:ext cx="1940" cy="1462"/>
          </p:xfrm>
          <a:graphic>
            <a:graphicData uri="http://schemas.openxmlformats.org/presentationml/2006/ole">
              <p:oleObj spid="_x0000_s797698" name="Picture" r:id="rId3" imgW="2438400" imgH="1828800" progId="Word.Picture.8">
                <p:embed/>
              </p:oleObj>
            </a:graphicData>
          </a:graphic>
        </p:graphicFrame>
        <p:graphicFrame>
          <p:nvGraphicFramePr>
            <p:cNvPr id="17411" name="Object 21"/>
            <p:cNvGraphicFramePr>
              <a:graphicFrameLocks noChangeAspect="1"/>
            </p:cNvGraphicFramePr>
            <p:nvPr/>
          </p:nvGraphicFramePr>
          <p:xfrm>
            <a:off x="1156" y="2841"/>
            <a:ext cx="888" cy="602"/>
          </p:xfrm>
          <a:graphic>
            <a:graphicData uri="http://schemas.openxmlformats.org/presentationml/2006/ole">
              <p:oleObj spid="_x0000_s797699" name="图片" r:id="rId4" imgW="1117938" imgH="753393" progId="Word.Picture.8">
                <p:embed/>
              </p:oleObj>
            </a:graphicData>
          </a:graphic>
        </p:graphicFrame>
        <p:graphicFrame>
          <p:nvGraphicFramePr>
            <p:cNvPr id="17412" name="Object 22"/>
            <p:cNvGraphicFramePr>
              <a:graphicFrameLocks noChangeAspect="1"/>
            </p:cNvGraphicFramePr>
            <p:nvPr/>
          </p:nvGraphicFramePr>
          <p:xfrm>
            <a:off x="3029" y="1594"/>
            <a:ext cx="1076" cy="373"/>
          </p:xfrm>
          <a:graphic>
            <a:graphicData uri="http://schemas.openxmlformats.org/presentationml/2006/ole">
              <p:oleObj spid="_x0000_s797700" name="图片" r:id="rId5" imgW="1350405" imgH="466283" progId="Word.Picture.8">
                <p:embed/>
              </p:oleObj>
            </a:graphicData>
          </a:graphic>
        </p:graphicFrame>
        <p:graphicFrame>
          <p:nvGraphicFramePr>
            <p:cNvPr id="17413" name="Object 23"/>
            <p:cNvGraphicFramePr>
              <a:graphicFrameLocks noChangeAspect="1"/>
            </p:cNvGraphicFramePr>
            <p:nvPr/>
          </p:nvGraphicFramePr>
          <p:xfrm>
            <a:off x="3074" y="2075"/>
            <a:ext cx="1076" cy="381"/>
          </p:xfrm>
          <a:graphic>
            <a:graphicData uri="http://schemas.openxmlformats.org/presentationml/2006/ole">
              <p:oleObj spid="_x0000_s797701" name="图片" r:id="rId6" imgW="1350405" imgH="475367" progId="Word.Picture.8">
                <p:embed/>
              </p:oleObj>
            </a:graphicData>
          </a:graphic>
        </p:graphicFrame>
      </p:grpSp>
      <p:sp>
        <p:nvSpPr>
          <p:cNvPr id="17417" name="Rectangle 106"/>
          <p:cNvSpPr>
            <a:spLocks noChangeArrowheads="1"/>
          </p:cNvSpPr>
          <p:nvPr/>
        </p:nvSpPr>
        <p:spPr bwMode="auto">
          <a:xfrm>
            <a:off x="714348" y="142852"/>
            <a:ext cx="761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画出逻辑图，并检查自启动能力（找出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闭合回路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rot="10800000">
            <a:off x="3714750" y="4357688"/>
            <a:ext cx="357188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 flipH="1" flipV="1">
            <a:off x="1393031" y="3964782"/>
            <a:ext cx="357187" cy="0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1857375" y="2500313"/>
            <a:ext cx="357188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rot="5400000">
            <a:off x="4179094" y="2964657"/>
            <a:ext cx="357187" cy="0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 flipV="1">
            <a:off x="2786063" y="2500313"/>
            <a:ext cx="285750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V="1">
            <a:off x="3786188" y="2500313"/>
            <a:ext cx="357187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rot="5400000">
            <a:off x="4179094" y="3893344"/>
            <a:ext cx="357188" cy="0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 rot="10800000">
            <a:off x="2786063" y="4357688"/>
            <a:ext cx="357187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 rot="10800000">
            <a:off x="1857375" y="4357688"/>
            <a:ext cx="357188" cy="1587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rot="5400000" flipH="1" flipV="1">
            <a:off x="1393825" y="2963863"/>
            <a:ext cx="355600" cy="0"/>
          </a:xfrm>
          <a:prstGeom prst="straightConnector1">
            <a:avLst/>
          </a:prstGeom>
          <a:noFill/>
          <a:ln w="38100" algn="ctr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 rot="10800000">
            <a:off x="5500688" y="2928938"/>
            <a:ext cx="357187" cy="15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箭头连接符 32"/>
          <p:cNvCxnSpPr>
            <a:cxnSpLocks noChangeShapeType="1"/>
          </p:cNvCxnSpPr>
          <p:nvPr/>
        </p:nvCxnSpPr>
        <p:spPr bwMode="auto">
          <a:xfrm rot="10800000">
            <a:off x="5572125" y="3786188"/>
            <a:ext cx="357188" cy="15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箭头连接符 33"/>
          <p:cNvCxnSpPr>
            <a:cxnSpLocks noChangeShapeType="1"/>
          </p:cNvCxnSpPr>
          <p:nvPr/>
        </p:nvCxnSpPr>
        <p:spPr bwMode="auto">
          <a:xfrm rot="10800000" flipV="1">
            <a:off x="4572000" y="3071813"/>
            <a:ext cx="357188" cy="1428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 rot="10800000">
            <a:off x="4643438" y="3429000"/>
            <a:ext cx="357187" cy="214313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38"/>
          <p:cNvCxnSpPr>
            <a:cxnSpLocks noChangeShapeType="1"/>
          </p:cNvCxnSpPr>
          <p:nvPr/>
        </p:nvCxnSpPr>
        <p:spPr bwMode="auto">
          <a:xfrm rot="10800000">
            <a:off x="1857375" y="5500688"/>
            <a:ext cx="357188" cy="15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 rot="5400000" flipH="1" flipV="1">
            <a:off x="1357312" y="4929188"/>
            <a:ext cx="428625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786188" y="4857750"/>
            <a:ext cx="4151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电路从任何一个状态启动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都能进入闭合循环圈中，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8359775" y="1800225"/>
            <a:ext cx="141288" cy="34925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556781 h 20000"/>
              <a:gd name="T4" fmla="*/ 2147483647 w 20000"/>
              <a:gd name="T5" fmla="*/ 288709 h 20000"/>
              <a:gd name="T6" fmla="*/ 0 w 20000"/>
              <a:gd name="T7" fmla="*/ 0 h 20000"/>
              <a:gd name="T8" fmla="*/ 0 60000 65536"/>
              <a:gd name="T9" fmla="*/ 0 60000 65536"/>
              <a:gd name="T10" fmla="*/ 0 60000 65536"/>
              <a:gd name="T11" fmla="*/ 0 60000 65536"/>
              <a:gd name="T12" fmla="*/ 0 w 20000"/>
              <a:gd name="T13" fmla="*/ 0 h 20000"/>
              <a:gd name="T14" fmla="*/ 20000 w 20000"/>
              <a:gd name="T15" fmla="*/ 20000 h 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00" h="20000">
                <a:moveTo>
                  <a:pt x="0" y="0"/>
                </a:moveTo>
                <a:lnTo>
                  <a:pt x="0" y="19636"/>
                </a:lnTo>
                <a:lnTo>
                  <a:pt x="19910" y="101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round/>
            <a:headEnd type="none" w="sm" len="lg"/>
            <a:tailEnd type="none" w="sm" len="lg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072313" y="1500188"/>
            <a:ext cx="1357312" cy="649287"/>
            <a:chOff x="812" y="4678"/>
            <a:chExt cx="1352" cy="1021"/>
          </a:xfrm>
        </p:grpSpPr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812" y="4678"/>
              <a:ext cx="1352" cy="1021"/>
              <a:chOff x="768" y="4411"/>
              <a:chExt cx="1352" cy="1021"/>
            </a:xfrm>
          </p:grpSpPr>
          <p:sp>
            <p:nvSpPr>
              <p:cNvPr id="17439" name="Oval 30"/>
              <p:cNvSpPr>
                <a:spLocks noChangeArrowheads="1"/>
              </p:cNvSpPr>
              <p:nvPr/>
            </p:nvSpPr>
            <p:spPr bwMode="auto">
              <a:xfrm>
                <a:off x="768" y="4411"/>
                <a:ext cx="1021" cy="102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40" name="Text Box 31"/>
              <p:cNvSpPr txBox="1">
                <a:spLocks noChangeArrowheads="1"/>
              </p:cNvSpPr>
              <p:nvPr/>
            </p:nvSpPr>
            <p:spPr bwMode="auto">
              <a:xfrm>
                <a:off x="854" y="4697"/>
                <a:ext cx="1266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1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kumimoji="0" lang="en-US" altLang="zh-CN" sz="1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1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0" lang="en-US" altLang="zh-CN" sz="1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1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en-US" altLang="zh-CN" sz="1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16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zh-CN" sz="3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38" name="Line 32"/>
            <p:cNvSpPr>
              <a:spLocks noChangeShapeType="1"/>
            </p:cNvSpPr>
            <p:nvPr/>
          </p:nvSpPr>
          <p:spPr bwMode="auto">
            <a:xfrm flipH="1">
              <a:off x="1823" y="5176"/>
              <a:ext cx="3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26398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  <p:bldP spid="374799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7"/>
          <p:cNvSpPr>
            <a:spLocks noChangeArrowheads="1"/>
          </p:cNvSpPr>
          <p:nvPr/>
        </p:nvSpPr>
        <p:spPr bwMode="auto">
          <a:xfrm>
            <a:off x="379444" y="1382904"/>
            <a:ext cx="8382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2:</a:t>
            </a:r>
          </a:p>
        </p:txBody>
      </p:sp>
      <p:sp>
        <p:nvSpPr>
          <p:cNvPr id="375846" name="Rectangle 38"/>
          <p:cNvSpPr>
            <a:spLocks noChangeArrowheads="1"/>
          </p:cNvSpPr>
          <p:nvPr/>
        </p:nvSpPr>
        <p:spPr bwMode="auto">
          <a:xfrm>
            <a:off x="1447832" y="1094864"/>
            <a:ext cx="7696200" cy="17922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设计一个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串行数据检测器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。电路的输入信号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是与时钟脉冲同步的串行数据，输出信号为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；要求电路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输入信号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出现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序列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输出信号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，否则为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275521" y="3432801"/>
            <a:ext cx="1772131" cy="921279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46852" y="3474562"/>
            <a:ext cx="1733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检测电路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下降沿触发器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Line 73"/>
          <p:cNvSpPr>
            <a:spLocks noChangeShapeType="1"/>
          </p:cNvSpPr>
          <p:nvPr/>
        </p:nvSpPr>
        <p:spPr bwMode="auto">
          <a:xfrm>
            <a:off x="4228723" y="4130059"/>
            <a:ext cx="160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72"/>
          <p:cNvSpPr>
            <a:spLocks noChangeShapeType="1"/>
          </p:cNvSpPr>
          <p:nvPr/>
        </p:nvSpPr>
        <p:spPr bwMode="auto">
          <a:xfrm flipH="1" flipV="1">
            <a:off x="4377948" y="3890346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Line 71"/>
          <p:cNvSpPr>
            <a:spLocks noChangeShapeType="1"/>
          </p:cNvSpPr>
          <p:nvPr/>
        </p:nvSpPr>
        <p:spPr bwMode="auto">
          <a:xfrm>
            <a:off x="4371598" y="3895109"/>
            <a:ext cx="2174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70"/>
          <p:cNvSpPr>
            <a:spLocks noChangeShapeType="1"/>
          </p:cNvSpPr>
          <p:nvPr/>
        </p:nvSpPr>
        <p:spPr bwMode="auto">
          <a:xfrm>
            <a:off x="4573211" y="4131646"/>
            <a:ext cx="17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69"/>
          <p:cNvSpPr>
            <a:spLocks noChangeShapeType="1"/>
          </p:cNvSpPr>
          <p:nvPr/>
        </p:nvSpPr>
        <p:spPr bwMode="auto">
          <a:xfrm flipH="1" flipV="1">
            <a:off x="4581148" y="3890346"/>
            <a:ext cx="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68"/>
          <p:cNvSpPr>
            <a:spLocks noChangeShapeType="1"/>
          </p:cNvSpPr>
          <p:nvPr/>
        </p:nvSpPr>
        <p:spPr bwMode="auto">
          <a:xfrm flipH="1" flipV="1">
            <a:off x="4746248" y="3890346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4738311" y="3895109"/>
            <a:ext cx="2111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66"/>
          <p:cNvSpPr>
            <a:spLocks noChangeShapeType="1"/>
          </p:cNvSpPr>
          <p:nvPr/>
        </p:nvSpPr>
        <p:spPr bwMode="auto">
          <a:xfrm>
            <a:off x="4936748" y="4131646"/>
            <a:ext cx="184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65"/>
          <p:cNvSpPr>
            <a:spLocks noChangeShapeType="1"/>
          </p:cNvSpPr>
          <p:nvPr/>
        </p:nvSpPr>
        <p:spPr bwMode="auto">
          <a:xfrm flipH="1" flipV="1">
            <a:off x="4944686" y="3890346"/>
            <a:ext cx="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Line 64"/>
          <p:cNvSpPr>
            <a:spLocks noChangeShapeType="1"/>
          </p:cNvSpPr>
          <p:nvPr/>
        </p:nvSpPr>
        <p:spPr bwMode="auto">
          <a:xfrm flipH="1" flipV="1">
            <a:off x="5116136" y="3890346"/>
            <a:ext cx="1587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Line 63"/>
          <p:cNvSpPr>
            <a:spLocks noChangeShapeType="1"/>
          </p:cNvSpPr>
          <p:nvPr/>
        </p:nvSpPr>
        <p:spPr bwMode="auto">
          <a:xfrm>
            <a:off x="5106611" y="3895109"/>
            <a:ext cx="2206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5311398" y="4131646"/>
            <a:ext cx="17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61"/>
          <p:cNvSpPr>
            <a:spLocks noChangeShapeType="1"/>
          </p:cNvSpPr>
          <p:nvPr/>
        </p:nvSpPr>
        <p:spPr bwMode="auto">
          <a:xfrm flipV="1">
            <a:off x="5319336" y="3890346"/>
            <a:ext cx="1587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60"/>
          <p:cNvSpPr>
            <a:spLocks noChangeShapeType="1"/>
          </p:cNvSpPr>
          <p:nvPr/>
        </p:nvSpPr>
        <p:spPr bwMode="auto">
          <a:xfrm flipV="1">
            <a:off x="5482848" y="3890346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59"/>
          <p:cNvSpPr>
            <a:spLocks noChangeShapeType="1"/>
          </p:cNvSpPr>
          <p:nvPr/>
        </p:nvSpPr>
        <p:spPr bwMode="auto">
          <a:xfrm>
            <a:off x="5478086" y="3895109"/>
            <a:ext cx="2063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Line 70"/>
          <p:cNvSpPr>
            <a:spLocks noChangeShapeType="1"/>
          </p:cNvSpPr>
          <p:nvPr/>
        </p:nvSpPr>
        <p:spPr bwMode="auto">
          <a:xfrm>
            <a:off x="5672782" y="4134875"/>
            <a:ext cx="17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Line 69"/>
          <p:cNvSpPr>
            <a:spLocks noChangeShapeType="1"/>
          </p:cNvSpPr>
          <p:nvPr/>
        </p:nvSpPr>
        <p:spPr bwMode="auto">
          <a:xfrm flipH="1" flipV="1">
            <a:off x="5680719" y="3893575"/>
            <a:ext cx="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5953" name="直接连接符 375952"/>
          <p:cNvCxnSpPr/>
          <p:nvPr/>
        </p:nvCxnSpPr>
        <p:spPr bwMode="auto">
          <a:xfrm>
            <a:off x="4047652" y="4210060"/>
            <a:ext cx="85380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lg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>
            <a:off x="4047652" y="3662607"/>
            <a:ext cx="85380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7" name="Line 73"/>
          <p:cNvSpPr>
            <a:spLocks noChangeShapeType="1"/>
          </p:cNvSpPr>
          <p:nvPr/>
        </p:nvSpPr>
        <p:spPr bwMode="auto">
          <a:xfrm>
            <a:off x="4151604" y="3594580"/>
            <a:ext cx="160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Line 72"/>
          <p:cNvSpPr>
            <a:spLocks noChangeShapeType="1"/>
          </p:cNvSpPr>
          <p:nvPr/>
        </p:nvSpPr>
        <p:spPr bwMode="auto">
          <a:xfrm flipH="1" flipV="1">
            <a:off x="4300829" y="3354867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Line 71"/>
          <p:cNvSpPr>
            <a:spLocks noChangeShapeType="1"/>
          </p:cNvSpPr>
          <p:nvPr/>
        </p:nvSpPr>
        <p:spPr bwMode="auto">
          <a:xfrm flipV="1">
            <a:off x="4294479" y="3345742"/>
            <a:ext cx="388236" cy="13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Line 70"/>
          <p:cNvSpPr>
            <a:spLocks noChangeShapeType="1"/>
          </p:cNvSpPr>
          <p:nvPr/>
        </p:nvSpPr>
        <p:spPr bwMode="auto">
          <a:xfrm flipV="1">
            <a:off x="4652812" y="3567607"/>
            <a:ext cx="581637" cy="501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Line 69"/>
          <p:cNvSpPr>
            <a:spLocks noChangeShapeType="1"/>
          </p:cNvSpPr>
          <p:nvPr/>
        </p:nvSpPr>
        <p:spPr bwMode="auto">
          <a:xfrm flipH="1" flipV="1">
            <a:off x="4682715" y="3354867"/>
            <a:ext cx="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Line 68"/>
          <p:cNvSpPr>
            <a:spLocks noChangeShapeType="1"/>
          </p:cNvSpPr>
          <p:nvPr/>
        </p:nvSpPr>
        <p:spPr bwMode="auto">
          <a:xfrm flipH="1" flipV="1">
            <a:off x="5235789" y="3354867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Line 67"/>
          <p:cNvSpPr>
            <a:spLocks noChangeShapeType="1"/>
          </p:cNvSpPr>
          <p:nvPr/>
        </p:nvSpPr>
        <p:spPr bwMode="auto">
          <a:xfrm flipV="1">
            <a:off x="5227852" y="3359629"/>
            <a:ext cx="363662" cy="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Line 66"/>
          <p:cNvSpPr>
            <a:spLocks noChangeShapeType="1"/>
          </p:cNvSpPr>
          <p:nvPr/>
        </p:nvSpPr>
        <p:spPr bwMode="auto">
          <a:xfrm>
            <a:off x="5570309" y="3596167"/>
            <a:ext cx="184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 flipH="1" flipV="1">
            <a:off x="5578247" y="3354867"/>
            <a:ext cx="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 flipH="1" flipV="1">
            <a:off x="5749697" y="3354867"/>
            <a:ext cx="1587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Line 63"/>
          <p:cNvSpPr>
            <a:spLocks noChangeShapeType="1"/>
          </p:cNvSpPr>
          <p:nvPr/>
        </p:nvSpPr>
        <p:spPr bwMode="auto">
          <a:xfrm flipV="1">
            <a:off x="5740172" y="3345742"/>
            <a:ext cx="416997" cy="138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Line 62"/>
          <p:cNvSpPr>
            <a:spLocks noChangeShapeType="1"/>
          </p:cNvSpPr>
          <p:nvPr/>
        </p:nvSpPr>
        <p:spPr bwMode="auto">
          <a:xfrm>
            <a:off x="6160989" y="3596167"/>
            <a:ext cx="17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Line 61"/>
          <p:cNvSpPr>
            <a:spLocks noChangeShapeType="1"/>
          </p:cNvSpPr>
          <p:nvPr/>
        </p:nvSpPr>
        <p:spPr bwMode="auto">
          <a:xfrm flipV="1">
            <a:off x="6168927" y="3354867"/>
            <a:ext cx="1587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Line 60"/>
          <p:cNvSpPr>
            <a:spLocks noChangeShapeType="1"/>
          </p:cNvSpPr>
          <p:nvPr/>
        </p:nvSpPr>
        <p:spPr bwMode="auto">
          <a:xfrm flipV="1">
            <a:off x="6332439" y="3354867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Line 59"/>
          <p:cNvSpPr>
            <a:spLocks noChangeShapeType="1"/>
          </p:cNvSpPr>
          <p:nvPr/>
        </p:nvSpPr>
        <p:spPr bwMode="auto">
          <a:xfrm flipV="1">
            <a:off x="6327677" y="3345742"/>
            <a:ext cx="418663" cy="138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V="1">
            <a:off x="6738403" y="3596166"/>
            <a:ext cx="309120" cy="322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Line 69"/>
          <p:cNvSpPr>
            <a:spLocks noChangeShapeType="1"/>
          </p:cNvSpPr>
          <p:nvPr/>
        </p:nvSpPr>
        <p:spPr bwMode="auto">
          <a:xfrm flipH="1" flipV="1">
            <a:off x="6746340" y="3358096"/>
            <a:ext cx="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Line 68"/>
          <p:cNvSpPr>
            <a:spLocks noChangeShapeType="1"/>
          </p:cNvSpPr>
          <p:nvPr/>
        </p:nvSpPr>
        <p:spPr bwMode="auto">
          <a:xfrm flipH="1" flipV="1">
            <a:off x="7055460" y="3358096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Line 67"/>
          <p:cNvSpPr>
            <a:spLocks noChangeShapeType="1"/>
          </p:cNvSpPr>
          <p:nvPr/>
        </p:nvSpPr>
        <p:spPr bwMode="auto">
          <a:xfrm>
            <a:off x="7047523" y="3362859"/>
            <a:ext cx="2111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Line 68"/>
          <p:cNvSpPr>
            <a:spLocks noChangeShapeType="1"/>
          </p:cNvSpPr>
          <p:nvPr/>
        </p:nvSpPr>
        <p:spPr bwMode="auto">
          <a:xfrm flipH="1" flipV="1">
            <a:off x="5859575" y="3883157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Line 67"/>
          <p:cNvSpPr>
            <a:spLocks noChangeShapeType="1"/>
          </p:cNvSpPr>
          <p:nvPr/>
        </p:nvSpPr>
        <p:spPr bwMode="auto">
          <a:xfrm>
            <a:off x="5851638" y="3887920"/>
            <a:ext cx="2111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" name="Line 66"/>
          <p:cNvSpPr>
            <a:spLocks noChangeShapeType="1"/>
          </p:cNvSpPr>
          <p:nvPr/>
        </p:nvSpPr>
        <p:spPr bwMode="auto">
          <a:xfrm>
            <a:off x="6050075" y="4124457"/>
            <a:ext cx="184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Line 65"/>
          <p:cNvSpPr>
            <a:spLocks noChangeShapeType="1"/>
          </p:cNvSpPr>
          <p:nvPr/>
        </p:nvSpPr>
        <p:spPr bwMode="auto">
          <a:xfrm flipH="1" flipV="1">
            <a:off x="6058013" y="3883157"/>
            <a:ext cx="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Line 64"/>
          <p:cNvSpPr>
            <a:spLocks noChangeShapeType="1"/>
          </p:cNvSpPr>
          <p:nvPr/>
        </p:nvSpPr>
        <p:spPr bwMode="auto">
          <a:xfrm flipH="1" flipV="1">
            <a:off x="6229463" y="3883157"/>
            <a:ext cx="1587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Line 63"/>
          <p:cNvSpPr>
            <a:spLocks noChangeShapeType="1"/>
          </p:cNvSpPr>
          <p:nvPr/>
        </p:nvSpPr>
        <p:spPr bwMode="auto">
          <a:xfrm>
            <a:off x="6219938" y="3887920"/>
            <a:ext cx="2206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Line 62"/>
          <p:cNvSpPr>
            <a:spLocks noChangeShapeType="1"/>
          </p:cNvSpPr>
          <p:nvPr/>
        </p:nvSpPr>
        <p:spPr bwMode="auto">
          <a:xfrm>
            <a:off x="6424725" y="4124457"/>
            <a:ext cx="17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Line 61"/>
          <p:cNvSpPr>
            <a:spLocks noChangeShapeType="1"/>
          </p:cNvSpPr>
          <p:nvPr/>
        </p:nvSpPr>
        <p:spPr bwMode="auto">
          <a:xfrm flipV="1">
            <a:off x="6432663" y="3883157"/>
            <a:ext cx="1587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Line 60"/>
          <p:cNvSpPr>
            <a:spLocks noChangeShapeType="1"/>
          </p:cNvSpPr>
          <p:nvPr/>
        </p:nvSpPr>
        <p:spPr bwMode="auto">
          <a:xfrm flipV="1">
            <a:off x="6596175" y="3883157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Line 59"/>
          <p:cNvSpPr>
            <a:spLocks noChangeShapeType="1"/>
          </p:cNvSpPr>
          <p:nvPr/>
        </p:nvSpPr>
        <p:spPr bwMode="auto">
          <a:xfrm>
            <a:off x="6591413" y="3887920"/>
            <a:ext cx="2063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Line 70"/>
          <p:cNvSpPr>
            <a:spLocks noChangeShapeType="1"/>
          </p:cNvSpPr>
          <p:nvPr/>
        </p:nvSpPr>
        <p:spPr bwMode="auto">
          <a:xfrm>
            <a:off x="6786109" y="4127686"/>
            <a:ext cx="17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Line 69"/>
          <p:cNvSpPr>
            <a:spLocks noChangeShapeType="1"/>
          </p:cNvSpPr>
          <p:nvPr/>
        </p:nvSpPr>
        <p:spPr bwMode="auto">
          <a:xfrm flipH="1" flipV="1">
            <a:off x="6794046" y="3886386"/>
            <a:ext cx="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Line 60"/>
          <p:cNvSpPr>
            <a:spLocks noChangeShapeType="1"/>
          </p:cNvSpPr>
          <p:nvPr/>
        </p:nvSpPr>
        <p:spPr bwMode="auto">
          <a:xfrm flipV="1">
            <a:off x="6975633" y="3886278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Line 59"/>
          <p:cNvSpPr>
            <a:spLocks noChangeShapeType="1"/>
          </p:cNvSpPr>
          <p:nvPr/>
        </p:nvSpPr>
        <p:spPr bwMode="auto">
          <a:xfrm>
            <a:off x="6970871" y="3891041"/>
            <a:ext cx="2063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Line 70"/>
          <p:cNvSpPr>
            <a:spLocks noChangeShapeType="1"/>
          </p:cNvSpPr>
          <p:nvPr/>
        </p:nvSpPr>
        <p:spPr bwMode="auto">
          <a:xfrm>
            <a:off x="7165567" y="4130807"/>
            <a:ext cx="17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Line 69"/>
          <p:cNvSpPr>
            <a:spLocks noChangeShapeType="1"/>
          </p:cNvSpPr>
          <p:nvPr/>
        </p:nvSpPr>
        <p:spPr bwMode="auto">
          <a:xfrm flipH="1" flipV="1">
            <a:off x="7173504" y="3889507"/>
            <a:ext cx="0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5954" name="矩形 375953"/>
          <p:cNvSpPr/>
          <p:nvPr/>
        </p:nvSpPr>
        <p:spPr>
          <a:xfrm>
            <a:off x="7358746" y="316562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5955" name="矩形 375954"/>
          <p:cNvSpPr/>
          <p:nvPr/>
        </p:nvSpPr>
        <p:spPr>
          <a:xfrm>
            <a:off x="7306740" y="3757712"/>
            <a:ext cx="49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2" name="直接连接符 151"/>
          <p:cNvCxnSpPr/>
          <p:nvPr/>
        </p:nvCxnSpPr>
        <p:spPr bwMode="auto">
          <a:xfrm>
            <a:off x="1421718" y="3933705"/>
            <a:ext cx="85380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375956" name="矩形 375955"/>
          <p:cNvSpPr/>
          <p:nvPr/>
        </p:nvSpPr>
        <p:spPr>
          <a:xfrm>
            <a:off x="1493978" y="356070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Line 72"/>
          <p:cNvSpPr>
            <a:spLocks noChangeShapeType="1"/>
          </p:cNvSpPr>
          <p:nvPr/>
        </p:nvSpPr>
        <p:spPr bwMode="auto">
          <a:xfrm flipH="1" flipV="1">
            <a:off x="4590158" y="3229191"/>
            <a:ext cx="0" cy="95648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Line 68"/>
          <p:cNvSpPr>
            <a:spLocks noChangeShapeType="1"/>
          </p:cNvSpPr>
          <p:nvPr/>
        </p:nvSpPr>
        <p:spPr bwMode="auto">
          <a:xfrm flipH="1" flipV="1">
            <a:off x="4958458" y="3229191"/>
            <a:ext cx="0" cy="95648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Line 64"/>
          <p:cNvSpPr>
            <a:spLocks noChangeShapeType="1"/>
          </p:cNvSpPr>
          <p:nvPr/>
        </p:nvSpPr>
        <p:spPr bwMode="auto">
          <a:xfrm flipH="1" flipV="1">
            <a:off x="5328344" y="3229191"/>
            <a:ext cx="0" cy="95648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Line 60"/>
          <p:cNvSpPr>
            <a:spLocks noChangeShapeType="1"/>
          </p:cNvSpPr>
          <p:nvPr/>
        </p:nvSpPr>
        <p:spPr bwMode="auto">
          <a:xfrm flipV="1">
            <a:off x="5693470" y="3209179"/>
            <a:ext cx="0" cy="9764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Line 68"/>
          <p:cNvSpPr>
            <a:spLocks noChangeShapeType="1"/>
          </p:cNvSpPr>
          <p:nvPr/>
        </p:nvSpPr>
        <p:spPr bwMode="auto">
          <a:xfrm flipV="1">
            <a:off x="6071784" y="3137576"/>
            <a:ext cx="15465" cy="1040912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Line 64"/>
          <p:cNvSpPr>
            <a:spLocks noChangeShapeType="1"/>
          </p:cNvSpPr>
          <p:nvPr/>
        </p:nvSpPr>
        <p:spPr bwMode="auto">
          <a:xfrm flipH="1" flipV="1">
            <a:off x="6441671" y="3209180"/>
            <a:ext cx="0" cy="969308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Line 60"/>
          <p:cNvSpPr>
            <a:spLocks noChangeShapeType="1"/>
          </p:cNvSpPr>
          <p:nvPr/>
        </p:nvSpPr>
        <p:spPr bwMode="auto">
          <a:xfrm flipV="1">
            <a:off x="6806797" y="3229190"/>
            <a:ext cx="0" cy="9492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Line 60"/>
          <p:cNvSpPr>
            <a:spLocks noChangeShapeType="1"/>
          </p:cNvSpPr>
          <p:nvPr/>
        </p:nvSpPr>
        <p:spPr bwMode="auto">
          <a:xfrm flipV="1">
            <a:off x="7186255" y="3209179"/>
            <a:ext cx="0" cy="972429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5957" name="矩形 375956"/>
          <p:cNvSpPr/>
          <p:nvPr/>
        </p:nvSpPr>
        <p:spPr>
          <a:xfrm>
            <a:off x="4328293" y="29975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740120" y="2969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115622" y="29902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851165" y="2969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6236544" y="29602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955374" y="30108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640976" y="2940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450167" y="29736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3239396" y="4903803"/>
            <a:ext cx="2000250" cy="7143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220346" y="5241940"/>
            <a:ext cx="787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5" name="Text Box 90"/>
          <p:cNvSpPr txBox="1">
            <a:spLocks noChangeArrowheads="1"/>
          </p:cNvSpPr>
          <p:nvPr/>
        </p:nvSpPr>
        <p:spPr bwMode="auto">
          <a:xfrm>
            <a:off x="3801371" y="524035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6" name="Text Box 91"/>
          <p:cNvSpPr txBox="1">
            <a:spLocks noChangeArrowheads="1"/>
          </p:cNvSpPr>
          <p:nvPr/>
        </p:nvSpPr>
        <p:spPr bwMode="auto">
          <a:xfrm>
            <a:off x="3925196" y="524035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58546" y="5241940"/>
            <a:ext cx="304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4171259" y="524194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4306196" y="524194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0" name="Text Box 95"/>
          <p:cNvSpPr txBox="1">
            <a:spLocks noChangeArrowheads="1"/>
          </p:cNvSpPr>
          <p:nvPr/>
        </p:nvSpPr>
        <p:spPr bwMode="auto">
          <a:xfrm>
            <a:off x="4439546" y="524194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1" name="Text Box 96"/>
          <p:cNvSpPr txBox="1">
            <a:spLocks noChangeArrowheads="1"/>
          </p:cNvSpPr>
          <p:nvPr/>
        </p:nvSpPr>
        <p:spPr bwMode="auto">
          <a:xfrm>
            <a:off x="4560196" y="524194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2" name="Text Box 97"/>
          <p:cNvSpPr txBox="1">
            <a:spLocks noChangeArrowheads="1"/>
          </p:cNvSpPr>
          <p:nvPr/>
        </p:nvSpPr>
        <p:spPr bwMode="auto">
          <a:xfrm>
            <a:off x="4682434" y="5227653"/>
            <a:ext cx="304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3" name="Text Box 98"/>
          <p:cNvSpPr txBox="1">
            <a:spLocks noChangeArrowheads="1"/>
          </p:cNvSpPr>
          <p:nvPr/>
        </p:nvSpPr>
        <p:spPr bwMode="auto">
          <a:xfrm>
            <a:off x="2976715" y="4864909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011001110</a:t>
            </a:r>
          </a:p>
        </p:txBody>
      </p:sp>
      <p:sp>
        <p:nvSpPr>
          <p:cNvPr id="104" name="AutoShape 102"/>
          <p:cNvSpPr>
            <a:spLocks/>
          </p:cNvSpPr>
          <p:nvPr/>
        </p:nvSpPr>
        <p:spPr bwMode="auto">
          <a:xfrm rot="-5400000">
            <a:off x="4033147" y="5110177"/>
            <a:ext cx="112712" cy="271463"/>
          </a:xfrm>
          <a:prstGeom prst="leftBracket">
            <a:avLst>
              <a:gd name="adj" fmla="val 38301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AutoShape 103"/>
          <p:cNvSpPr>
            <a:spLocks/>
          </p:cNvSpPr>
          <p:nvPr/>
        </p:nvSpPr>
        <p:spPr bwMode="auto">
          <a:xfrm rot="-5400000">
            <a:off x="4675902" y="5134703"/>
            <a:ext cx="128748" cy="234951"/>
          </a:xfrm>
          <a:prstGeom prst="leftBracket">
            <a:avLst>
              <a:gd name="adj" fmla="val 38308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" name="Text Box 35"/>
          <p:cNvSpPr txBox="1">
            <a:spLocks noChangeArrowheads="1"/>
          </p:cNvSpPr>
          <p:nvPr/>
        </p:nvSpPr>
        <p:spPr bwMode="auto">
          <a:xfrm>
            <a:off x="5498896" y="5221323"/>
            <a:ext cx="2300288" cy="4016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被测序列可重叠</a:t>
            </a:r>
          </a:p>
        </p:txBody>
      </p:sp>
      <p:sp>
        <p:nvSpPr>
          <p:cNvPr id="127" name="Text Box 9"/>
          <p:cNvSpPr txBox="1">
            <a:spLocks noChangeArrowheads="1"/>
          </p:cNvSpPr>
          <p:nvPr/>
        </p:nvSpPr>
        <p:spPr bwMode="auto">
          <a:xfrm>
            <a:off x="546157" y="4574299"/>
            <a:ext cx="32004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通过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端随机输入一串数：</a:t>
            </a:r>
          </a:p>
        </p:txBody>
      </p:sp>
    </p:spTree>
    <p:extLst>
      <p:ext uri="{BB962C8B-B14F-4D97-AF65-F5344CB8AC3E}">
        <p14:creationId xmlns:p14="http://schemas.microsoft.com/office/powerpoint/2010/main" xmlns="" val="1855243979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6" grpId="0" animBg="1" autoUpdateAnimBg="0"/>
      <p:bldP spid="2" grpId="0" animBg="1"/>
      <p:bldP spid="3" grpId="0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92" grpId="0" animBg="1"/>
      <p:bldP spid="93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375954" grpId="0"/>
      <p:bldP spid="375955" grpId="0"/>
      <p:bldP spid="375956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375957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  <p:bldP spid="104" grpId="0" animBg="1"/>
      <p:bldP spid="105" grpId="0" animBg="1"/>
      <p:bldP spid="126" grpId="0" animBg="1" autoUpdateAnimBg="0"/>
      <p:bldP spid="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6482" y="101600"/>
            <a:ext cx="1066800" cy="406400"/>
            <a:chOff x="240" y="480"/>
            <a:chExt cx="1488" cy="256"/>
          </a:xfrm>
        </p:grpSpPr>
        <p:sp>
          <p:nvSpPr>
            <p:cNvPr id="64619" name="Text Box 4"/>
            <p:cNvSpPr txBox="1">
              <a:spLocks noChangeArrowheads="1"/>
            </p:cNvSpPr>
            <p:nvPr/>
          </p:nvSpPr>
          <p:spPr bwMode="auto">
            <a:xfrm>
              <a:off x="240" y="480"/>
              <a:ext cx="1104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4620" name="Line 5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93638" name="Text Box 6"/>
          <p:cNvSpPr txBox="1">
            <a:spLocks noChangeArrowheads="1"/>
          </p:cNvSpPr>
          <p:nvPr/>
        </p:nvSpPr>
        <p:spPr bwMode="auto">
          <a:xfrm>
            <a:off x="1331682" y="111125"/>
            <a:ext cx="27209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设计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序列检测器</a:t>
            </a:r>
          </a:p>
        </p:txBody>
      </p:sp>
      <p:sp>
        <p:nvSpPr>
          <p:cNvPr id="1093639" name="Text Box 7"/>
          <p:cNvSpPr txBox="1">
            <a:spLocks noChangeArrowheads="1"/>
          </p:cNvSpPr>
          <p:nvPr/>
        </p:nvSpPr>
        <p:spPr bwMode="auto">
          <a:xfrm>
            <a:off x="3813845" y="76734"/>
            <a:ext cx="2286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（一个输入端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</p:txBody>
      </p:sp>
      <p:sp>
        <p:nvSpPr>
          <p:cNvPr id="75" name="Text Box 59"/>
          <p:cNvSpPr txBox="1">
            <a:spLocks noChangeArrowheads="1"/>
          </p:cNvSpPr>
          <p:nvPr/>
        </p:nvSpPr>
        <p:spPr bwMode="auto">
          <a:xfrm>
            <a:off x="3313783" y="1686847"/>
            <a:ext cx="7858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4552" name="直接连接符 76"/>
          <p:cNvCxnSpPr>
            <a:cxnSpLocks noChangeShapeType="1"/>
          </p:cNvCxnSpPr>
          <p:nvPr/>
        </p:nvCxnSpPr>
        <p:spPr bwMode="auto">
          <a:xfrm>
            <a:off x="3885283" y="1901160"/>
            <a:ext cx="214312" cy="1587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53" name="直接连接符 80"/>
          <p:cNvCxnSpPr>
            <a:cxnSpLocks noChangeShapeType="1"/>
          </p:cNvCxnSpPr>
          <p:nvPr/>
        </p:nvCxnSpPr>
        <p:spPr bwMode="auto">
          <a:xfrm>
            <a:off x="4099595" y="2258347"/>
            <a:ext cx="357188" cy="1588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54" name="直接连接符 82"/>
          <p:cNvCxnSpPr>
            <a:cxnSpLocks noChangeShapeType="1"/>
          </p:cNvCxnSpPr>
          <p:nvPr/>
        </p:nvCxnSpPr>
        <p:spPr bwMode="auto">
          <a:xfrm flipV="1">
            <a:off x="4099595" y="1472535"/>
            <a:ext cx="357188" cy="9525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55" name="直接连接符 83"/>
          <p:cNvCxnSpPr>
            <a:cxnSpLocks noChangeShapeType="1"/>
          </p:cNvCxnSpPr>
          <p:nvPr/>
        </p:nvCxnSpPr>
        <p:spPr bwMode="auto">
          <a:xfrm rot="5400000">
            <a:off x="3670177" y="1901953"/>
            <a:ext cx="857250" cy="1587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43" name="矩形 92"/>
          <p:cNvSpPr>
            <a:spLocks noChangeArrowheads="1"/>
          </p:cNvSpPr>
          <p:nvPr/>
        </p:nvSpPr>
        <p:spPr bwMode="auto">
          <a:xfrm>
            <a:off x="4028158" y="1134397"/>
            <a:ext cx="552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A=0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4" name="矩形 93"/>
          <p:cNvSpPr>
            <a:spLocks noChangeArrowheads="1"/>
          </p:cNvSpPr>
          <p:nvPr/>
        </p:nvSpPr>
        <p:spPr bwMode="auto">
          <a:xfrm>
            <a:off x="3956720" y="2401222"/>
            <a:ext cx="552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A=1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Text Box 59"/>
          <p:cNvSpPr txBox="1">
            <a:spLocks noChangeArrowheads="1"/>
          </p:cNvSpPr>
          <p:nvPr/>
        </p:nvSpPr>
        <p:spPr bwMode="auto">
          <a:xfrm>
            <a:off x="4313908" y="1285210"/>
            <a:ext cx="7858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Text Box 59"/>
          <p:cNvSpPr txBox="1">
            <a:spLocks noChangeArrowheads="1"/>
          </p:cNvSpPr>
          <p:nvPr/>
        </p:nvSpPr>
        <p:spPr bwMode="auto">
          <a:xfrm>
            <a:off x="4313908" y="2071022"/>
            <a:ext cx="7858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4560" name="直接连接符 97"/>
          <p:cNvCxnSpPr>
            <a:cxnSpLocks noChangeShapeType="1"/>
          </p:cNvCxnSpPr>
          <p:nvPr/>
        </p:nvCxnSpPr>
        <p:spPr bwMode="auto">
          <a:xfrm>
            <a:off x="4885408" y="2277397"/>
            <a:ext cx="214312" cy="1588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61" name="直接连接符 98"/>
          <p:cNvCxnSpPr>
            <a:cxnSpLocks noChangeShapeType="1"/>
          </p:cNvCxnSpPr>
          <p:nvPr/>
        </p:nvCxnSpPr>
        <p:spPr bwMode="auto">
          <a:xfrm>
            <a:off x="5099720" y="2634585"/>
            <a:ext cx="357188" cy="1587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62" name="直接连接符 99"/>
          <p:cNvCxnSpPr>
            <a:cxnSpLocks noChangeShapeType="1"/>
          </p:cNvCxnSpPr>
          <p:nvPr/>
        </p:nvCxnSpPr>
        <p:spPr bwMode="auto">
          <a:xfrm flipV="1">
            <a:off x="5099720" y="1848772"/>
            <a:ext cx="357188" cy="9525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63" name="直接连接符 100"/>
          <p:cNvCxnSpPr>
            <a:cxnSpLocks noChangeShapeType="1"/>
          </p:cNvCxnSpPr>
          <p:nvPr/>
        </p:nvCxnSpPr>
        <p:spPr bwMode="auto">
          <a:xfrm rot="5400000">
            <a:off x="4670302" y="2276603"/>
            <a:ext cx="857250" cy="1587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51" name="矩形 101"/>
          <p:cNvSpPr>
            <a:spLocks noChangeArrowheads="1"/>
          </p:cNvSpPr>
          <p:nvPr/>
        </p:nvSpPr>
        <p:spPr bwMode="auto">
          <a:xfrm>
            <a:off x="5028283" y="1509047"/>
            <a:ext cx="552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A=0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52" name="矩形 102"/>
          <p:cNvSpPr>
            <a:spLocks noChangeArrowheads="1"/>
          </p:cNvSpPr>
          <p:nvPr/>
        </p:nvSpPr>
        <p:spPr bwMode="auto">
          <a:xfrm>
            <a:off x="4956845" y="2777460"/>
            <a:ext cx="552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A=1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Text Box 59"/>
          <p:cNvSpPr txBox="1">
            <a:spLocks noChangeArrowheads="1"/>
          </p:cNvSpPr>
          <p:nvPr/>
        </p:nvSpPr>
        <p:spPr bwMode="auto">
          <a:xfrm>
            <a:off x="5242595" y="1615410"/>
            <a:ext cx="78581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Text Box 59"/>
          <p:cNvSpPr txBox="1">
            <a:spLocks noChangeArrowheads="1"/>
          </p:cNvSpPr>
          <p:nvPr/>
        </p:nvSpPr>
        <p:spPr bwMode="auto">
          <a:xfrm>
            <a:off x="5314033" y="2445672"/>
            <a:ext cx="7858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4576" name="直接连接符 113"/>
          <p:cNvCxnSpPr>
            <a:cxnSpLocks noChangeShapeType="1"/>
          </p:cNvCxnSpPr>
          <p:nvPr/>
        </p:nvCxnSpPr>
        <p:spPr bwMode="auto">
          <a:xfrm rot="5400000">
            <a:off x="5600576" y="3044954"/>
            <a:ext cx="855663" cy="0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77" name="直接连接符 114"/>
          <p:cNvCxnSpPr>
            <a:cxnSpLocks noChangeShapeType="1"/>
          </p:cNvCxnSpPr>
          <p:nvPr/>
        </p:nvCxnSpPr>
        <p:spPr bwMode="auto">
          <a:xfrm>
            <a:off x="6528470" y="3849022"/>
            <a:ext cx="357188" cy="1588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78" name="直接连接符 115"/>
          <p:cNvCxnSpPr>
            <a:cxnSpLocks noChangeShapeType="1"/>
          </p:cNvCxnSpPr>
          <p:nvPr/>
        </p:nvCxnSpPr>
        <p:spPr bwMode="auto">
          <a:xfrm flipV="1">
            <a:off x="6528470" y="3063210"/>
            <a:ext cx="357188" cy="9525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79" name="直接连接符 116"/>
          <p:cNvCxnSpPr>
            <a:cxnSpLocks noChangeShapeType="1"/>
          </p:cNvCxnSpPr>
          <p:nvPr/>
        </p:nvCxnSpPr>
        <p:spPr bwMode="auto">
          <a:xfrm rot="5400000">
            <a:off x="6099052" y="3491041"/>
            <a:ext cx="857250" cy="1587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67" name="矩形 117"/>
          <p:cNvSpPr>
            <a:spLocks noChangeArrowheads="1"/>
          </p:cNvSpPr>
          <p:nvPr/>
        </p:nvSpPr>
        <p:spPr bwMode="auto">
          <a:xfrm>
            <a:off x="6457033" y="2723485"/>
            <a:ext cx="552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A=0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68" name="矩形 118"/>
          <p:cNvSpPr>
            <a:spLocks noChangeArrowheads="1"/>
          </p:cNvSpPr>
          <p:nvPr/>
        </p:nvSpPr>
        <p:spPr bwMode="auto">
          <a:xfrm>
            <a:off x="6476083" y="3901410"/>
            <a:ext cx="552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A=1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Text Box 59"/>
          <p:cNvSpPr txBox="1">
            <a:spLocks noChangeArrowheads="1"/>
          </p:cNvSpPr>
          <p:nvPr/>
        </p:nvSpPr>
        <p:spPr bwMode="auto">
          <a:xfrm>
            <a:off x="6742783" y="2874297"/>
            <a:ext cx="7858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d/1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Text Box 59"/>
          <p:cNvSpPr txBox="1">
            <a:spLocks noChangeArrowheads="1"/>
          </p:cNvSpPr>
          <p:nvPr/>
        </p:nvSpPr>
        <p:spPr bwMode="auto">
          <a:xfrm>
            <a:off x="6742783" y="3660110"/>
            <a:ext cx="7858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4584" name="直接连接符 127"/>
          <p:cNvCxnSpPr>
            <a:cxnSpLocks noChangeShapeType="1"/>
          </p:cNvCxnSpPr>
          <p:nvPr/>
        </p:nvCxnSpPr>
        <p:spPr bwMode="auto">
          <a:xfrm>
            <a:off x="5814095" y="2615535"/>
            <a:ext cx="214313" cy="1587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85" name="直接连接符 128"/>
          <p:cNvCxnSpPr>
            <a:cxnSpLocks noChangeShapeType="1"/>
          </p:cNvCxnSpPr>
          <p:nvPr/>
        </p:nvCxnSpPr>
        <p:spPr bwMode="auto">
          <a:xfrm>
            <a:off x="6037933" y="3472785"/>
            <a:ext cx="419100" cy="1587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1018684" y="2176576"/>
            <a:ext cx="925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椭圆 97"/>
          <p:cNvSpPr>
            <a:spLocks noChangeArrowheads="1"/>
          </p:cNvSpPr>
          <p:nvPr/>
        </p:nvSpPr>
        <p:spPr bwMode="auto">
          <a:xfrm>
            <a:off x="1142971" y="2267507"/>
            <a:ext cx="214312" cy="500063"/>
          </a:xfrm>
          <a:prstGeom prst="ellipse">
            <a:avLst/>
          </a:prstGeom>
          <a:noFill/>
          <a:ln w="3492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线形标注 2 99"/>
          <p:cNvSpPr>
            <a:spLocks/>
          </p:cNvSpPr>
          <p:nvPr/>
        </p:nvSpPr>
        <p:spPr bwMode="auto">
          <a:xfrm>
            <a:off x="714346" y="3196195"/>
            <a:ext cx="428625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606"/>
              <a:gd name="adj6" fmla="val 95556"/>
            </a:avLst>
          </a:prstGeom>
          <a:solidFill>
            <a:srgbClr val="FFFF00"/>
          </a:solidFill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116"/>
          <p:cNvGrpSpPr>
            <a:grpSpLocks/>
          </p:cNvGrpSpPr>
          <p:nvPr/>
        </p:nvGrpSpPr>
        <p:grpSpPr bwMode="auto">
          <a:xfrm>
            <a:off x="1087538" y="2744467"/>
            <a:ext cx="1214437" cy="738187"/>
            <a:chOff x="928662" y="5500702"/>
            <a:chExt cx="1214446" cy="737534"/>
          </a:xfrm>
        </p:grpSpPr>
        <p:cxnSp>
          <p:nvCxnSpPr>
            <p:cNvPr id="64615" name="直接连接符 100"/>
            <p:cNvCxnSpPr>
              <a:cxnSpLocks noChangeShapeType="1"/>
            </p:cNvCxnSpPr>
            <p:nvPr/>
          </p:nvCxnSpPr>
          <p:spPr bwMode="auto">
            <a:xfrm>
              <a:off x="928662" y="5500702"/>
              <a:ext cx="857256" cy="1588"/>
            </a:xfrm>
            <a:prstGeom prst="line">
              <a:avLst/>
            </a:prstGeom>
            <a:noFill/>
            <a:ln w="47625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" name="组合 115"/>
            <p:cNvGrpSpPr>
              <a:grpSpLocks/>
            </p:cNvGrpSpPr>
            <p:nvPr/>
          </p:nvGrpSpPr>
          <p:grpSpPr bwMode="auto">
            <a:xfrm>
              <a:off x="1357290" y="5572140"/>
              <a:ext cx="785818" cy="666096"/>
              <a:chOff x="1357290" y="5572140"/>
              <a:chExt cx="785818" cy="666096"/>
            </a:xfrm>
          </p:grpSpPr>
          <p:sp>
            <p:nvSpPr>
              <p:cNvPr id="64617" name="矩形 91"/>
              <p:cNvSpPr>
                <a:spLocks noChangeArrowheads="1"/>
              </p:cNvSpPr>
              <p:nvPr/>
            </p:nvSpPr>
            <p:spPr bwMode="auto">
              <a:xfrm>
                <a:off x="1515890" y="5715016"/>
                <a:ext cx="44435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18" name="左箭头标注 106"/>
              <p:cNvSpPr>
                <a:spLocks noChangeArrowheads="1"/>
              </p:cNvSpPr>
              <p:nvPr/>
            </p:nvSpPr>
            <p:spPr bwMode="auto">
              <a:xfrm rot="5400000">
                <a:off x="1428728" y="5500702"/>
                <a:ext cx="642942" cy="785818"/>
              </a:xfrm>
              <a:prstGeom prst="leftArrowCallout">
                <a:avLst>
                  <a:gd name="adj1" fmla="val 24999"/>
                  <a:gd name="adj2" fmla="val 24999"/>
                  <a:gd name="adj3" fmla="val 25000"/>
                  <a:gd name="adj4" fmla="val 64977"/>
                </a:avLst>
              </a:prstGeom>
              <a:noFill/>
              <a:ln w="3492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" name="组合 117"/>
          <p:cNvGrpSpPr>
            <a:grpSpLocks/>
          </p:cNvGrpSpPr>
          <p:nvPr/>
        </p:nvGrpSpPr>
        <p:grpSpPr bwMode="auto">
          <a:xfrm>
            <a:off x="1071534" y="1467914"/>
            <a:ext cx="785813" cy="747126"/>
            <a:chOff x="857224" y="3866943"/>
            <a:chExt cx="785819" cy="919379"/>
          </a:xfrm>
        </p:grpSpPr>
        <p:cxnSp>
          <p:nvCxnSpPr>
            <p:cNvPr id="64611" name="直接连接符 87"/>
            <p:cNvCxnSpPr>
              <a:cxnSpLocks noChangeShapeType="1"/>
            </p:cNvCxnSpPr>
            <p:nvPr/>
          </p:nvCxnSpPr>
          <p:spPr bwMode="auto">
            <a:xfrm flipV="1">
              <a:off x="857224" y="4764756"/>
              <a:ext cx="555615" cy="21566"/>
            </a:xfrm>
            <a:prstGeom prst="line">
              <a:avLst/>
            </a:prstGeom>
            <a:noFill/>
            <a:ln w="47625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6" name="组合 114"/>
            <p:cNvGrpSpPr>
              <a:grpSpLocks/>
            </p:cNvGrpSpPr>
            <p:nvPr/>
          </p:nvGrpSpPr>
          <p:grpSpPr bwMode="auto">
            <a:xfrm>
              <a:off x="857225" y="3866943"/>
              <a:ext cx="785818" cy="847941"/>
              <a:chOff x="857225" y="3866943"/>
              <a:chExt cx="785818" cy="847941"/>
            </a:xfrm>
          </p:grpSpPr>
          <p:sp>
            <p:nvSpPr>
              <p:cNvPr id="64613" name="矩形 88"/>
              <p:cNvSpPr>
                <a:spLocks noChangeArrowheads="1"/>
              </p:cNvSpPr>
              <p:nvPr/>
            </p:nvSpPr>
            <p:spPr bwMode="auto">
              <a:xfrm>
                <a:off x="1029038" y="3866943"/>
                <a:ext cx="343367" cy="523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14" name="左箭头标注 108"/>
              <p:cNvSpPr>
                <a:spLocks noChangeArrowheads="1"/>
              </p:cNvSpPr>
              <p:nvPr/>
            </p:nvSpPr>
            <p:spPr bwMode="auto">
              <a:xfrm rot="-5400000">
                <a:off x="928663" y="4000504"/>
                <a:ext cx="642942" cy="785818"/>
              </a:xfrm>
              <a:prstGeom prst="leftArrowCallout">
                <a:avLst>
                  <a:gd name="adj1" fmla="val 24999"/>
                  <a:gd name="adj2" fmla="val 24999"/>
                  <a:gd name="adj3" fmla="val 25000"/>
                  <a:gd name="adj4" fmla="val 64977"/>
                </a:avLst>
              </a:prstGeom>
              <a:noFill/>
              <a:ln w="34925" algn="ctr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10" name="Text Box 15"/>
          <p:cNvSpPr txBox="1">
            <a:spLocks noChangeArrowheads="1"/>
          </p:cNvSpPr>
          <p:nvPr/>
        </p:nvSpPr>
        <p:spPr bwMode="auto">
          <a:xfrm>
            <a:off x="372344" y="3692752"/>
            <a:ext cx="3357562" cy="4016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表示接收到一个“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11" name="Text Box 15"/>
          <p:cNvSpPr txBox="1">
            <a:spLocks noChangeArrowheads="1"/>
          </p:cNvSpPr>
          <p:nvPr/>
        </p:nvSpPr>
        <p:spPr bwMode="auto">
          <a:xfrm>
            <a:off x="357158" y="1205012"/>
            <a:ext cx="3143250" cy="4016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表示接收到 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14" name="Text Box 15"/>
          <p:cNvSpPr txBox="1">
            <a:spLocks noChangeArrowheads="1"/>
          </p:cNvSpPr>
          <p:nvPr/>
        </p:nvSpPr>
        <p:spPr bwMode="auto">
          <a:xfrm>
            <a:off x="2347883" y="3236979"/>
            <a:ext cx="3143250" cy="4016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表示接收到 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cxnSp>
        <p:nvCxnSpPr>
          <p:cNvPr id="64603" name="直接连接符 130"/>
          <p:cNvCxnSpPr>
            <a:cxnSpLocks noChangeShapeType="1"/>
          </p:cNvCxnSpPr>
          <p:nvPr/>
        </p:nvCxnSpPr>
        <p:spPr bwMode="auto">
          <a:xfrm>
            <a:off x="8026161" y="3596610"/>
            <a:ext cx="357187" cy="1587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6" name="矩形 133"/>
          <p:cNvSpPr>
            <a:spLocks noChangeArrowheads="1"/>
          </p:cNvSpPr>
          <p:nvPr/>
        </p:nvSpPr>
        <p:spPr bwMode="auto">
          <a:xfrm>
            <a:off x="7954723" y="2472660"/>
            <a:ext cx="552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A=0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矩形 134"/>
          <p:cNvSpPr>
            <a:spLocks noChangeArrowheads="1"/>
          </p:cNvSpPr>
          <p:nvPr/>
        </p:nvSpPr>
        <p:spPr bwMode="auto">
          <a:xfrm>
            <a:off x="7954723" y="3563272"/>
            <a:ext cx="552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A=1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8221819" y="2573983"/>
            <a:ext cx="7858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Text Box 59"/>
          <p:cNvSpPr txBox="1">
            <a:spLocks noChangeArrowheads="1"/>
          </p:cNvSpPr>
          <p:nvPr/>
        </p:nvSpPr>
        <p:spPr bwMode="auto">
          <a:xfrm>
            <a:off x="8240473" y="3409285"/>
            <a:ext cx="7858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5" name="直接连接符 131"/>
          <p:cNvCxnSpPr>
            <a:cxnSpLocks noChangeShapeType="1"/>
          </p:cNvCxnSpPr>
          <p:nvPr/>
        </p:nvCxnSpPr>
        <p:spPr bwMode="auto">
          <a:xfrm flipV="1">
            <a:off x="8042829" y="2801272"/>
            <a:ext cx="357187" cy="9525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直接连接符 132"/>
          <p:cNvCxnSpPr>
            <a:cxnSpLocks noChangeShapeType="1"/>
          </p:cNvCxnSpPr>
          <p:nvPr/>
        </p:nvCxnSpPr>
        <p:spPr bwMode="auto">
          <a:xfrm rot="5400000">
            <a:off x="7600711" y="3202634"/>
            <a:ext cx="857250" cy="1587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8" name="Text Box 59"/>
          <p:cNvSpPr txBox="1">
            <a:spLocks noChangeArrowheads="1"/>
          </p:cNvSpPr>
          <p:nvPr/>
        </p:nvSpPr>
        <p:spPr bwMode="auto">
          <a:xfrm>
            <a:off x="8249998" y="3409285"/>
            <a:ext cx="7858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9" name="直接连接符 137"/>
          <p:cNvCxnSpPr>
            <a:cxnSpLocks noChangeShapeType="1"/>
          </p:cNvCxnSpPr>
          <p:nvPr/>
        </p:nvCxnSpPr>
        <p:spPr bwMode="auto">
          <a:xfrm flipV="1">
            <a:off x="7314283" y="3203427"/>
            <a:ext cx="645318" cy="9630"/>
          </a:xfrm>
          <a:prstGeom prst="lin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3" name="Rectangle 162"/>
          <p:cNvSpPr>
            <a:spLocks noChangeArrowheads="1"/>
          </p:cNvSpPr>
          <p:nvPr/>
        </p:nvSpPr>
        <p:spPr bwMode="auto">
          <a:xfrm>
            <a:off x="1377950" y="5507876"/>
            <a:ext cx="25050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 ——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初始状态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94" name="Rectangle 163"/>
          <p:cNvSpPr>
            <a:spLocks noChangeArrowheads="1"/>
          </p:cNvSpPr>
          <p:nvPr/>
        </p:nvSpPr>
        <p:spPr bwMode="auto">
          <a:xfrm>
            <a:off x="4322746" y="5488261"/>
            <a:ext cx="27193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b—— 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95" name="Rectangle 164"/>
          <p:cNvSpPr>
            <a:spLocks noChangeArrowheads="1"/>
          </p:cNvSpPr>
          <p:nvPr/>
        </p:nvSpPr>
        <p:spPr bwMode="auto">
          <a:xfrm>
            <a:off x="1305219" y="5863731"/>
            <a:ext cx="29352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 —— 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99" name="Rectangle 165"/>
          <p:cNvSpPr>
            <a:spLocks noChangeArrowheads="1"/>
          </p:cNvSpPr>
          <p:nvPr/>
        </p:nvSpPr>
        <p:spPr bwMode="auto">
          <a:xfrm>
            <a:off x="4265092" y="5855359"/>
            <a:ext cx="317976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 —— 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101" name="Rectangle 166"/>
          <p:cNvSpPr>
            <a:spLocks noChangeArrowheads="1"/>
          </p:cNvSpPr>
          <p:nvPr/>
        </p:nvSpPr>
        <p:spPr bwMode="auto">
          <a:xfrm>
            <a:off x="851335" y="5267581"/>
            <a:ext cx="63802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2.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）定义输入、输出逻辑状态和每个电路状态的含义；</a:t>
            </a:r>
          </a:p>
        </p:txBody>
      </p:sp>
      <p:sp>
        <p:nvSpPr>
          <p:cNvPr id="102" name="Rectangle 167"/>
          <p:cNvSpPr>
            <a:spLocks noChangeArrowheads="1"/>
          </p:cNvSpPr>
          <p:nvPr/>
        </p:nvSpPr>
        <p:spPr bwMode="auto">
          <a:xfrm>
            <a:off x="1015083" y="4402957"/>
            <a:ext cx="4961615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）确定输入、输出变量及电路的状态数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3" name="Rectangle 168"/>
          <p:cNvSpPr>
            <a:spLocks noChangeArrowheads="1"/>
          </p:cNvSpPr>
          <p:nvPr/>
        </p:nvSpPr>
        <p:spPr bwMode="auto">
          <a:xfrm>
            <a:off x="1209552" y="4880335"/>
            <a:ext cx="1981200" cy="40011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变量：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</a:p>
        </p:txBody>
      </p:sp>
      <p:sp>
        <p:nvSpPr>
          <p:cNvPr id="112" name="Rectangle 170"/>
          <p:cNvSpPr>
            <a:spLocks noChangeArrowheads="1"/>
          </p:cNvSpPr>
          <p:nvPr/>
        </p:nvSpPr>
        <p:spPr bwMode="auto">
          <a:xfrm>
            <a:off x="5494214" y="4880335"/>
            <a:ext cx="1981200" cy="40011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状态数：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</a:t>
            </a:r>
          </a:p>
        </p:txBody>
      </p:sp>
      <p:sp>
        <p:nvSpPr>
          <p:cNvPr id="113" name="Rectangle 171"/>
          <p:cNvSpPr>
            <a:spLocks noChangeArrowheads="1"/>
          </p:cNvSpPr>
          <p:nvPr/>
        </p:nvSpPr>
        <p:spPr bwMode="auto">
          <a:xfrm>
            <a:off x="3297114" y="4845410"/>
            <a:ext cx="1981200" cy="40011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变量：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</a:p>
        </p:txBody>
      </p:sp>
      <p:sp>
        <p:nvSpPr>
          <p:cNvPr id="122" name="Rectangle 172"/>
          <p:cNvSpPr>
            <a:spLocks noChangeArrowheads="1"/>
          </p:cNvSpPr>
          <p:nvPr/>
        </p:nvSpPr>
        <p:spPr bwMode="auto">
          <a:xfrm>
            <a:off x="406953" y="4114295"/>
            <a:ext cx="799306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  (1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根据给定的逻辑功能建立原始状态图和原始状态表</a:t>
            </a:r>
          </a:p>
        </p:txBody>
      </p:sp>
      <p:sp>
        <p:nvSpPr>
          <p:cNvPr id="123" name="Text Box 8"/>
          <p:cNvSpPr txBox="1">
            <a:spLocks noChangeArrowheads="1"/>
          </p:cNvSpPr>
          <p:nvPr/>
        </p:nvSpPr>
        <p:spPr bwMode="auto">
          <a:xfrm>
            <a:off x="5682440" y="90086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一个输出端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7211076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  <p:bldP spid="25643" grpId="0"/>
      <p:bldP spid="25644" grpId="0"/>
      <p:bldP spid="96" grpId="0" autoUpdateAnimBg="0"/>
      <p:bldP spid="97" grpId="0" autoUpdateAnimBg="0"/>
      <p:bldP spid="25651" grpId="0"/>
      <p:bldP spid="25651" grpId="1"/>
      <p:bldP spid="25652" grpId="0"/>
      <p:bldP spid="104" grpId="0" autoUpdateAnimBg="0"/>
      <p:bldP spid="105" grpId="0" autoUpdateAnimBg="0"/>
      <p:bldP spid="25667" grpId="0"/>
      <p:bldP spid="25668" grpId="0"/>
      <p:bldP spid="120" grpId="0" autoUpdateAnimBg="0"/>
      <p:bldP spid="121" grpId="0" autoUpdateAnimBg="0"/>
      <p:bldP spid="84" grpId="0"/>
      <p:bldP spid="98" grpId="0" animBg="1"/>
      <p:bldP spid="100" grpId="0" animBg="1"/>
      <p:bldP spid="110" grpId="0" animBg="1" autoUpdateAnimBg="0"/>
      <p:bldP spid="111" grpId="0" animBg="1" autoUpdateAnimBg="0"/>
      <p:bldP spid="114" grpId="0" animBg="1" autoUpdateAnimBg="0"/>
      <p:bldP spid="106" grpId="0"/>
      <p:bldP spid="107" grpId="0"/>
      <p:bldP spid="108" grpId="0" autoUpdateAnimBg="0"/>
      <p:bldP spid="109" grpId="0" autoUpdateAnimBg="0"/>
      <p:bldP spid="118" grpId="0" autoUpdateAnimBg="0"/>
      <p:bldP spid="93" grpId="0" autoUpdateAnimBg="0"/>
      <p:bldP spid="94" grpId="0" autoUpdateAnimBg="0"/>
      <p:bldP spid="95" grpId="0" autoUpdateAnimBg="0"/>
      <p:bldP spid="99" grpId="0" autoUpdateAnimBg="0"/>
      <p:bldP spid="101" grpId="0" autoUpdateAnimBg="0"/>
      <p:bldP spid="102" grpId="0" autoUpdateAnimBg="0"/>
      <p:bldP spid="103" grpId="0" animBg="1" autoUpdateAnimBg="0"/>
      <p:bldP spid="112" grpId="0" animBg="1" autoUpdateAnimBg="0"/>
      <p:bldP spid="113" grpId="0" animBg="1" autoUpdateAnimBg="0"/>
      <p:bldP spid="12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117" name="Group 237"/>
          <p:cNvGraphicFramePr>
            <a:graphicFrameLocks noGrp="1"/>
          </p:cNvGraphicFramePr>
          <p:nvPr>
            <p:extLst/>
          </p:nvPr>
        </p:nvGraphicFramePr>
        <p:xfrm>
          <a:off x="5834092" y="3645030"/>
          <a:ext cx="2881312" cy="257175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xmlns="" val="1189155827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94833602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xmlns="" val="1126162968"/>
                    </a:ext>
                  </a:extLst>
                </a:gridCol>
              </a:tblGrid>
              <a:tr h="322263">
                <a:tc rowSpan="2"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 gridSpan="2"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次态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666857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0689022"/>
                  </a:ext>
                </a:extLst>
              </a:tr>
              <a:tr h="438150"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642677"/>
                  </a:ext>
                </a:extLst>
              </a:tr>
              <a:tr h="322263"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7686767"/>
                  </a:ext>
                </a:extLst>
              </a:tr>
              <a:tr h="322263"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d/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0711394"/>
                  </a:ext>
                </a:extLst>
              </a:tr>
              <a:tr h="404813"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366540"/>
                  </a:ext>
                </a:extLst>
              </a:tr>
            </a:tbl>
          </a:graphicData>
        </a:graphic>
      </p:graphicFrame>
      <p:sp>
        <p:nvSpPr>
          <p:cNvPr id="378909" name="Rectangle 29"/>
          <p:cNvSpPr>
            <a:spLocks noChangeArrowheads="1"/>
          </p:cNvSpPr>
          <p:nvPr/>
        </p:nvSpPr>
        <p:spPr bwMode="auto">
          <a:xfrm>
            <a:off x="998047" y="214313"/>
            <a:ext cx="3779838" cy="4032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）列出原始状态转换表</a:t>
            </a:r>
          </a:p>
        </p:txBody>
      </p:sp>
      <p:sp>
        <p:nvSpPr>
          <p:cNvPr id="378910" name="AutoShape 30"/>
          <p:cNvSpPr>
            <a:spLocks noChangeArrowheads="1"/>
          </p:cNvSpPr>
          <p:nvPr/>
        </p:nvSpPr>
        <p:spPr bwMode="auto">
          <a:xfrm>
            <a:off x="4387360" y="4691063"/>
            <a:ext cx="1116402" cy="468312"/>
          </a:xfrm>
          <a:prstGeom prst="rightArrow">
            <a:avLst>
              <a:gd name="adj1" fmla="val 56519"/>
              <a:gd name="adj2" fmla="val 48820"/>
            </a:avLst>
          </a:prstGeom>
          <a:solidFill>
            <a:srgbClr val="CC3399">
              <a:alpha val="38039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4" name="Object 236"/>
          <p:cNvGraphicFramePr>
            <a:graphicFrameLocks noChangeAspect="1"/>
          </p:cNvGraphicFramePr>
          <p:nvPr>
            <p:extLst/>
          </p:nvPr>
        </p:nvGraphicFramePr>
        <p:xfrm>
          <a:off x="497985" y="3525838"/>
          <a:ext cx="3889375" cy="2798762"/>
        </p:xfrm>
        <a:graphic>
          <a:graphicData uri="http://schemas.openxmlformats.org/presentationml/2006/ole">
            <p:oleObj spid="_x0000_s708610" name="图片" r:id="rId4" imgW="2438400" imgH="1761744" progId="Word.Picture.8">
              <p:embed/>
            </p:oleObj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1152" y="731213"/>
            <a:ext cx="5112710" cy="27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9996802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9" grpId="0" animBg="1" autoUpdateAnimBg="0"/>
      <p:bldP spid="3789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圆角矩形 41"/>
          <p:cNvSpPr>
            <a:spLocks noChangeArrowheads="1"/>
          </p:cNvSpPr>
          <p:nvPr/>
        </p:nvSpPr>
        <p:spPr bwMode="auto">
          <a:xfrm>
            <a:off x="4453047" y="4294780"/>
            <a:ext cx="3789143" cy="249180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08" name="Rectangle 28"/>
          <p:cNvSpPr>
            <a:spLocks noChangeArrowheads="1"/>
          </p:cNvSpPr>
          <p:nvPr/>
        </p:nvSpPr>
        <p:spPr bwMode="auto">
          <a:xfrm>
            <a:off x="500034" y="142852"/>
            <a:ext cx="5715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状态化简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找出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等价状态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，消去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8910" name="AutoShape 30"/>
          <p:cNvSpPr>
            <a:spLocks noChangeArrowheads="1"/>
          </p:cNvSpPr>
          <p:nvPr/>
        </p:nvSpPr>
        <p:spPr bwMode="auto">
          <a:xfrm>
            <a:off x="3786159" y="2584473"/>
            <a:ext cx="1403350" cy="468313"/>
          </a:xfrm>
          <a:prstGeom prst="rightArrow">
            <a:avLst>
              <a:gd name="adj1" fmla="val 56519"/>
              <a:gd name="adj2" fmla="val 48820"/>
            </a:avLst>
          </a:prstGeom>
          <a:solidFill>
            <a:srgbClr val="CC3399">
              <a:alpha val="38039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9117" name="Group 237"/>
          <p:cNvGraphicFramePr>
            <a:graphicFrameLocks noGrp="1"/>
          </p:cNvGraphicFramePr>
          <p:nvPr/>
        </p:nvGraphicFramePr>
        <p:xfrm>
          <a:off x="785784" y="1798661"/>
          <a:ext cx="2881312" cy="257175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xmlns="" val="73188767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2784309535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xmlns="" val="1215991010"/>
                    </a:ext>
                  </a:extLst>
                </a:gridCol>
              </a:tblGrid>
              <a:tr h="322263">
                <a:tc rowSpan="2"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次态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0515305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5328707"/>
                  </a:ext>
                </a:extLst>
              </a:tr>
              <a:tr h="438150"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8023632"/>
                  </a:ext>
                </a:extLst>
              </a:tr>
              <a:tr h="322263"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8227995"/>
                  </a:ext>
                </a:extLst>
              </a:tr>
              <a:tr h="322263"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d/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6204481"/>
                  </a:ext>
                </a:extLst>
              </a:tr>
              <a:tr h="404813"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683871"/>
                  </a:ext>
                </a:extLst>
              </a:tr>
            </a:tbl>
          </a:graphicData>
        </a:graphic>
      </p:graphicFrame>
      <p:sp>
        <p:nvSpPr>
          <p:cNvPr id="378973" name="AutoShape 93"/>
          <p:cNvSpPr>
            <a:spLocks noChangeArrowheads="1"/>
          </p:cNvSpPr>
          <p:nvPr/>
        </p:nvSpPr>
        <p:spPr bwMode="auto">
          <a:xfrm rot="1299861">
            <a:off x="8303964" y="4142442"/>
            <a:ext cx="393700" cy="482600"/>
          </a:xfrm>
          <a:prstGeom prst="downArrow">
            <a:avLst>
              <a:gd name="adj1" fmla="val 50000"/>
              <a:gd name="adj2" fmla="val 30645"/>
            </a:avLst>
          </a:prstGeom>
          <a:solidFill>
            <a:srgbClr val="CC3399">
              <a:alpha val="38039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9118" name="Group 238"/>
          <p:cNvGraphicFramePr>
            <a:graphicFrameLocks noGrp="1"/>
          </p:cNvGraphicFramePr>
          <p:nvPr/>
        </p:nvGraphicFramePr>
        <p:xfrm>
          <a:off x="5572096" y="1727223"/>
          <a:ext cx="3346450" cy="231933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xmlns="" val="316593587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xmlns="" val="1386238517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xmlns="" val="2395894721"/>
                    </a:ext>
                  </a:extLst>
                </a:gridCol>
              </a:tblGrid>
              <a:tr h="460375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现态</a:t>
                      </a:r>
                      <a:endParaRPr kumimoji="0" lang="zh-CN" altLang="en-US" sz="3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次态／输出</a:t>
                      </a:r>
                      <a:endParaRPr kumimoji="0" lang="zh-CN" altLang="en-US" sz="3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9991017"/>
                  </a:ext>
                </a:extLst>
              </a:tr>
              <a:tr h="460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772407"/>
                  </a:ext>
                </a:extLst>
              </a:tr>
              <a:tr h="4587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6023111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6899873"/>
                  </a:ext>
                </a:extLst>
              </a:tr>
              <a:tr h="4794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a/1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5465337"/>
                  </a:ext>
                </a:extLst>
              </a:tr>
            </a:tbl>
          </a:graphicData>
        </a:graphic>
      </p:graphicFrame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4623565" y="4303736"/>
            <a:ext cx="3182938" cy="2482850"/>
            <a:chOff x="331" y="2552"/>
            <a:chExt cx="2005" cy="1519"/>
          </a:xfrm>
          <a:noFill/>
        </p:grpSpPr>
        <p:grpSp>
          <p:nvGrpSpPr>
            <p:cNvPr id="3" name="Group 119"/>
            <p:cNvGrpSpPr>
              <a:grpSpLocks/>
            </p:cNvGrpSpPr>
            <p:nvPr/>
          </p:nvGrpSpPr>
          <p:grpSpPr bwMode="auto">
            <a:xfrm>
              <a:off x="714" y="2819"/>
              <a:ext cx="358" cy="366"/>
              <a:chOff x="816" y="2620"/>
              <a:chExt cx="358" cy="366"/>
            </a:xfrm>
            <a:grpFill/>
          </p:grpSpPr>
          <p:sp>
            <p:nvSpPr>
              <p:cNvPr id="18519" name="Freeform 120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20" name="Rectangle 121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sz="23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122"/>
            <p:cNvGrpSpPr>
              <a:grpSpLocks/>
            </p:cNvGrpSpPr>
            <p:nvPr/>
          </p:nvGrpSpPr>
          <p:grpSpPr bwMode="auto">
            <a:xfrm>
              <a:off x="1608" y="2819"/>
              <a:ext cx="358" cy="366"/>
              <a:chOff x="816" y="2620"/>
              <a:chExt cx="358" cy="366"/>
            </a:xfrm>
            <a:grpFill/>
          </p:grpSpPr>
          <p:sp>
            <p:nvSpPr>
              <p:cNvPr id="18517" name="Freeform 123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18" name="Rectangle 124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3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125"/>
            <p:cNvGrpSpPr>
              <a:grpSpLocks/>
            </p:cNvGrpSpPr>
            <p:nvPr/>
          </p:nvGrpSpPr>
          <p:grpSpPr bwMode="auto">
            <a:xfrm>
              <a:off x="1608" y="3705"/>
              <a:ext cx="358" cy="366"/>
              <a:chOff x="816" y="2620"/>
              <a:chExt cx="358" cy="366"/>
            </a:xfrm>
            <a:grpFill/>
          </p:grpSpPr>
          <p:sp>
            <p:nvSpPr>
              <p:cNvPr id="18515" name="Freeform 126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16" name="Rectangle 127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3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128"/>
            <p:cNvGrpSpPr>
              <a:grpSpLocks/>
            </p:cNvGrpSpPr>
            <p:nvPr/>
          </p:nvGrpSpPr>
          <p:grpSpPr bwMode="auto">
            <a:xfrm>
              <a:off x="714" y="3705"/>
              <a:ext cx="358" cy="366"/>
              <a:chOff x="816" y="2620"/>
              <a:chExt cx="358" cy="366"/>
            </a:xfrm>
            <a:grpFill/>
          </p:grpSpPr>
          <p:sp>
            <p:nvSpPr>
              <p:cNvPr id="18513" name="Freeform 129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grpFill/>
              <a:ln w="38100">
                <a:solidFill>
                  <a:srgbClr val="0000FF">
                    <a:alpha val="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14" name="Rectangle 130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14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3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131"/>
            <p:cNvGrpSpPr>
              <a:grpSpLocks/>
            </p:cNvGrpSpPr>
            <p:nvPr/>
          </p:nvGrpSpPr>
          <p:grpSpPr bwMode="auto">
            <a:xfrm>
              <a:off x="331" y="2851"/>
              <a:ext cx="457" cy="261"/>
              <a:chOff x="416" y="2672"/>
              <a:chExt cx="457" cy="261"/>
            </a:xfrm>
            <a:grpFill/>
          </p:grpSpPr>
          <p:sp>
            <p:nvSpPr>
              <p:cNvPr id="18511" name="Freeform 132"/>
              <p:cNvSpPr>
                <a:spLocks/>
              </p:cNvSpPr>
              <p:nvPr/>
            </p:nvSpPr>
            <p:spPr bwMode="auto">
              <a:xfrm rot="-932763">
                <a:off x="652" y="2672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21"/>
                  <a:gd name="T67" fmla="*/ 0 h 261"/>
                  <a:gd name="T68" fmla="*/ 221 w 221"/>
                  <a:gd name="T69" fmla="*/ 261 h 26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grpFill/>
              <a:ln w="38100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12" name="Rectangle 133"/>
              <p:cNvSpPr>
                <a:spLocks noChangeArrowheads="1"/>
              </p:cNvSpPr>
              <p:nvPr/>
            </p:nvSpPr>
            <p:spPr bwMode="auto">
              <a:xfrm>
                <a:off x="416" y="2692"/>
                <a:ext cx="204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0/0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134"/>
            <p:cNvGrpSpPr>
              <a:grpSpLocks/>
            </p:cNvGrpSpPr>
            <p:nvPr/>
          </p:nvGrpSpPr>
          <p:grpSpPr bwMode="auto">
            <a:xfrm>
              <a:off x="1082" y="2810"/>
              <a:ext cx="509" cy="193"/>
              <a:chOff x="1795" y="2602"/>
              <a:chExt cx="509" cy="193"/>
            </a:xfrm>
            <a:grpFill/>
          </p:grpSpPr>
          <p:sp>
            <p:nvSpPr>
              <p:cNvPr id="18509" name="Line 135"/>
              <p:cNvSpPr>
                <a:spLocks noChangeShapeType="1"/>
              </p:cNvSpPr>
              <p:nvPr/>
            </p:nvSpPr>
            <p:spPr bwMode="auto">
              <a:xfrm>
                <a:off x="1795" y="2794"/>
                <a:ext cx="509" cy="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10" name="Rectangle 136"/>
              <p:cNvSpPr>
                <a:spLocks noChangeArrowheads="1"/>
              </p:cNvSpPr>
              <p:nvPr/>
            </p:nvSpPr>
            <p:spPr bwMode="auto">
              <a:xfrm>
                <a:off x="1883" y="2602"/>
                <a:ext cx="204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1/0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137"/>
            <p:cNvGrpSpPr>
              <a:grpSpLocks/>
            </p:cNvGrpSpPr>
            <p:nvPr/>
          </p:nvGrpSpPr>
          <p:grpSpPr bwMode="auto">
            <a:xfrm>
              <a:off x="1016" y="2552"/>
              <a:ext cx="645" cy="307"/>
              <a:chOff x="3635" y="2536"/>
              <a:chExt cx="645" cy="307"/>
            </a:xfrm>
            <a:grpFill/>
          </p:grpSpPr>
          <p:sp>
            <p:nvSpPr>
              <p:cNvPr id="18507" name="Arc 138"/>
              <p:cNvSpPr>
                <a:spLocks/>
              </p:cNvSpPr>
              <p:nvPr/>
            </p:nvSpPr>
            <p:spPr bwMode="auto">
              <a:xfrm flipH="1">
                <a:off x="3635" y="2711"/>
                <a:ext cx="645" cy="132"/>
              </a:xfrm>
              <a:custGeom>
                <a:avLst/>
                <a:gdLst>
                  <a:gd name="T0" fmla="*/ 0 w 42990"/>
                  <a:gd name="T1" fmla="*/ 0 h 21600"/>
                  <a:gd name="T2" fmla="*/ 0 w 42990"/>
                  <a:gd name="T3" fmla="*/ 0 h 21600"/>
                  <a:gd name="T4" fmla="*/ 0 w 4299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990"/>
                  <a:gd name="T10" fmla="*/ 0 h 21600"/>
                  <a:gd name="T11" fmla="*/ 42990 w 429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990" h="21600" fill="none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</a:path>
                  <a:path w="42990" h="21600" stroke="0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  <a:lnTo>
                      <a:pt x="21390" y="21600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  <a:miter lim="800000"/>
                <a:headEnd/>
                <a:tailEnd type="triangle" w="sm" len="med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08" name="Rectangle 139"/>
              <p:cNvSpPr>
                <a:spLocks noChangeArrowheads="1"/>
              </p:cNvSpPr>
              <p:nvPr/>
            </p:nvSpPr>
            <p:spPr bwMode="auto">
              <a:xfrm>
                <a:off x="3993" y="2536"/>
                <a:ext cx="204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0/0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Group 140"/>
            <p:cNvGrpSpPr>
              <a:grpSpLocks/>
            </p:cNvGrpSpPr>
            <p:nvPr/>
          </p:nvGrpSpPr>
          <p:grpSpPr bwMode="auto">
            <a:xfrm>
              <a:off x="1781" y="3192"/>
              <a:ext cx="242" cy="509"/>
              <a:chOff x="2417" y="2392"/>
              <a:chExt cx="242" cy="509"/>
            </a:xfrm>
            <a:grpFill/>
          </p:grpSpPr>
          <p:sp>
            <p:nvSpPr>
              <p:cNvPr id="18505" name="Line 141"/>
              <p:cNvSpPr>
                <a:spLocks noChangeShapeType="1"/>
              </p:cNvSpPr>
              <p:nvPr/>
            </p:nvSpPr>
            <p:spPr bwMode="auto">
              <a:xfrm rot="5400000">
                <a:off x="2163" y="2646"/>
                <a:ext cx="509" cy="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06" name="Rectangle 142"/>
              <p:cNvSpPr>
                <a:spLocks noChangeArrowheads="1"/>
              </p:cNvSpPr>
              <p:nvPr/>
            </p:nvSpPr>
            <p:spPr bwMode="auto">
              <a:xfrm>
                <a:off x="2455" y="2524"/>
                <a:ext cx="204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1/0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Group 143"/>
            <p:cNvGrpSpPr>
              <a:grpSpLocks/>
            </p:cNvGrpSpPr>
            <p:nvPr/>
          </p:nvGrpSpPr>
          <p:grpSpPr bwMode="auto">
            <a:xfrm>
              <a:off x="1890" y="3754"/>
              <a:ext cx="446" cy="311"/>
              <a:chOff x="4509" y="3738"/>
              <a:chExt cx="446" cy="311"/>
            </a:xfrm>
            <a:grpFill/>
          </p:grpSpPr>
          <p:sp>
            <p:nvSpPr>
              <p:cNvPr id="18503" name="Freeform 144"/>
              <p:cNvSpPr>
                <a:spLocks/>
              </p:cNvSpPr>
              <p:nvPr/>
            </p:nvSpPr>
            <p:spPr bwMode="auto">
              <a:xfrm rot="2290186" flipH="1">
                <a:off x="4509" y="3788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21"/>
                  <a:gd name="T67" fmla="*/ 0 h 261"/>
                  <a:gd name="T68" fmla="*/ 221 w 221"/>
                  <a:gd name="T69" fmla="*/ 261 h 26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grpFill/>
              <a:ln w="3810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04" name="Rectangle 145"/>
              <p:cNvSpPr>
                <a:spLocks noChangeArrowheads="1"/>
              </p:cNvSpPr>
              <p:nvPr/>
            </p:nvSpPr>
            <p:spPr bwMode="auto">
              <a:xfrm>
                <a:off x="4751" y="3738"/>
                <a:ext cx="204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+mn-cs"/>
                  </a:rPr>
                  <a:t>1/0</a:t>
                </a:r>
                <a:endPara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501" name="Line 146"/>
            <p:cNvSpPr>
              <a:spLocks noChangeShapeType="1"/>
            </p:cNvSpPr>
            <p:nvPr/>
          </p:nvSpPr>
          <p:spPr bwMode="auto">
            <a:xfrm>
              <a:off x="1016" y="3174"/>
              <a:ext cx="645" cy="572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round/>
              <a:headEnd type="stealth" w="sm" len="lg"/>
              <a:tailEnd type="none" w="sm" len="lg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02" name="Rectangle 147"/>
            <p:cNvSpPr>
              <a:spLocks noChangeArrowheads="1"/>
            </p:cNvSpPr>
            <p:nvPr/>
          </p:nvSpPr>
          <p:spPr bwMode="auto">
            <a:xfrm>
              <a:off x="1208" y="3525"/>
              <a:ext cx="204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+mn-cs"/>
                </a:rPr>
                <a:t>0/1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714346" y="4656161"/>
            <a:ext cx="32146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等价状态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在相同的输入下有相同的输出，并转换到同一个次态，这样的两个状态称为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等价状态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1000096" y="1012848"/>
            <a:ext cx="692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合并等价状态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，消去多余状态的过程称为状态化简</a:t>
            </a:r>
          </a:p>
        </p:txBody>
      </p:sp>
    </p:spTree>
    <p:extLst>
      <p:ext uri="{BB962C8B-B14F-4D97-AF65-F5344CB8AC3E}">
        <p14:creationId xmlns:p14="http://schemas.microsoft.com/office/powerpoint/2010/main" xmlns="" val="3458914011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7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/>
      <p:bldP spid="378910" grpId="0" animBg="1"/>
      <p:bldP spid="3789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45" name="Object 21"/>
          <p:cNvGraphicFramePr>
            <a:graphicFrameLocks noChangeAspect="1"/>
          </p:cNvGraphicFramePr>
          <p:nvPr/>
        </p:nvGraphicFramePr>
        <p:xfrm>
          <a:off x="542896" y="999314"/>
          <a:ext cx="4398963" cy="571500"/>
        </p:xfrm>
        <a:graphic>
          <a:graphicData uri="http://schemas.openxmlformats.org/presentationml/2006/ole">
            <p:oleObj spid="_x0000_s1005570" name="Picture" r:id="rId5" imgW="2715120" imgH="380880" progId="Word.Picture.8">
              <p:embed/>
            </p:oleObj>
          </a:graphicData>
        </a:graphic>
      </p:graphicFrame>
      <p:graphicFrame>
        <p:nvGraphicFramePr>
          <p:cNvPr id="385047" name="Object 23"/>
          <p:cNvGraphicFramePr>
            <a:graphicFrameLocks noChangeAspect="1"/>
          </p:cNvGraphicFramePr>
          <p:nvPr/>
        </p:nvGraphicFramePr>
        <p:xfrm>
          <a:off x="642910" y="1714500"/>
          <a:ext cx="1293812" cy="955675"/>
        </p:xfrm>
        <a:graphic>
          <a:graphicData uri="http://schemas.openxmlformats.org/presentationml/2006/ole">
            <p:oleObj spid="_x0000_s1005571" name="Picture" r:id="rId6" imgW="1327320" imgH="649440" progId="Word.Picture.8">
              <p:embed/>
            </p:oleObj>
          </a:graphicData>
        </a:graphic>
      </p:graphicFrame>
      <p:sp>
        <p:nvSpPr>
          <p:cNvPr id="7191" name="Line 29"/>
          <p:cNvSpPr>
            <a:spLocks noChangeShapeType="1"/>
          </p:cNvSpPr>
          <p:nvPr/>
        </p:nvSpPr>
        <p:spPr bwMode="auto">
          <a:xfrm>
            <a:off x="1370009" y="1651793"/>
            <a:ext cx="0" cy="2339975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0691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57422" y="1857364"/>
            <a:ext cx="2239570" cy="209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71472" y="4286256"/>
          <a:ext cx="26432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54"/>
                <a:gridCol w="16916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CP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n+1</a:t>
                      </a:r>
                      <a:endParaRPr lang="zh-CN" altLang="en-US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800" kern="1200" baseline="30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JQ+KQ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直接连接符 42"/>
          <p:cNvCxnSpPr/>
          <p:nvPr/>
        </p:nvCxnSpPr>
        <p:spPr bwMode="auto">
          <a:xfrm>
            <a:off x="2071670" y="5072074"/>
            <a:ext cx="214314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2428860" y="5072074"/>
            <a:ext cx="214314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964381" y="1249347"/>
            <a:ext cx="785818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428596" y="6000768"/>
            <a:ext cx="3214678" cy="46166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n+1</a:t>
            </a:r>
            <a:r>
              <a:rPr lang="en-US" altLang="zh-CN" sz="2400" dirty="0" smtClean="0">
                <a:solidFill>
                  <a:srgbClr val="FF0000"/>
                </a:solidFill>
              </a:rPr>
              <a:t>=Q*cp+(JQ+KQ)*cp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3143240" y="6070618"/>
            <a:ext cx="214314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2214546" y="5999180"/>
            <a:ext cx="214314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2571736" y="5999180"/>
            <a:ext cx="214314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643570" y="4610409"/>
          <a:ext cx="26432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54"/>
                <a:gridCol w="16916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CP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Q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n+1</a:t>
                      </a:r>
                      <a:endParaRPr lang="zh-CN" altLang="en-US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800" kern="1200" baseline="30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5572132" y="6253483"/>
            <a:ext cx="3000396" cy="46166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Q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n+1</a:t>
            </a:r>
            <a:r>
              <a:rPr lang="en-US" altLang="zh-CN" sz="2400" dirty="0" smtClean="0">
                <a:solidFill>
                  <a:srgbClr val="FF0000"/>
                </a:solidFill>
              </a:rPr>
              <a:t>=Q*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cp+D</a:t>
            </a:r>
            <a:r>
              <a:rPr lang="en-US" altLang="zh-CN" sz="2400" dirty="0" smtClean="0">
                <a:solidFill>
                  <a:srgbClr val="FF0000"/>
                </a:solidFill>
              </a:rPr>
              <a:t>*cp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7072330" y="6324921"/>
            <a:ext cx="214314" cy="15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928662" y="5572140"/>
            <a:ext cx="164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+mj-ea"/>
              </a:rPr>
              <a:t>下降沿触发</a:t>
            </a:r>
            <a:r>
              <a:rPr lang="en-US" altLang="zh-CN" b="0" dirty="0" smtClean="0">
                <a:solidFill>
                  <a:srgbClr val="0000FF"/>
                </a:solidFill>
                <a:latin typeface="+mj-ea"/>
              </a:rPr>
              <a:t>: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286512" y="4131238"/>
            <a:ext cx="164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+mj-ea"/>
              </a:rPr>
              <a:t>上升沿触发</a:t>
            </a:r>
            <a:r>
              <a:rPr lang="en-US" altLang="zh-CN" b="0" dirty="0" smtClean="0">
                <a:solidFill>
                  <a:srgbClr val="0000FF"/>
                </a:solidFill>
                <a:latin typeface="+mj-ea"/>
              </a:rPr>
              <a:t>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572132" y="5812713"/>
            <a:ext cx="164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+mj-ea"/>
              </a:rPr>
              <a:t>上升沿触发</a:t>
            </a:r>
            <a:r>
              <a:rPr lang="en-US" altLang="zh-CN" b="0" dirty="0" smtClean="0">
                <a:solidFill>
                  <a:srgbClr val="0000FF"/>
                </a:solidFill>
                <a:latin typeface="+mj-ea"/>
              </a:rPr>
              <a:t>: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14348" y="214290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ea"/>
              </a:rPr>
              <a:t>单个触发器的特性方程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</a:rPr>
              <a:t>: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3" name="Object 21"/>
          <p:cNvGraphicFramePr>
            <a:graphicFrameLocks noChangeAspect="1"/>
          </p:cNvGraphicFramePr>
          <p:nvPr/>
        </p:nvGraphicFramePr>
        <p:xfrm>
          <a:off x="5848351" y="2444775"/>
          <a:ext cx="2503488" cy="571500"/>
        </p:xfrm>
        <a:graphic>
          <a:graphicData uri="http://schemas.openxmlformats.org/presentationml/2006/ole">
            <p:oleObj spid="_x0000_s1005572" name="Picture" r:id="rId8" imgW="1545120" imgH="380880" progId="Word.Picture.8">
              <p:embed/>
            </p:oleObj>
          </a:graphicData>
        </a:graphic>
      </p:graphicFrame>
      <p:graphicFrame>
        <p:nvGraphicFramePr>
          <p:cNvPr id="34" name="Object 23"/>
          <p:cNvGraphicFramePr>
            <a:graphicFrameLocks noChangeAspect="1"/>
          </p:cNvGraphicFramePr>
          <p:nvPr/>
        </p:nvGraphicFramePr>
        <p:xfrm>
          <a:off x="5786446" y="3057037"/>
          <a:ext cx="3286148" cy="906965"/>
        </p:xfrm>
        <a:graphic>
          <a:graphicData uri="http://schemas.openxmlformats.org/presentationml/2006/ole">
            <p:oleObj spid="_x0000_s1005573" name="Picture" r:id="rId9" imgW="2226960" imgH="649440" progId="Word.Picture.8">
              <p:embed/>
            </p:oleObj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429388" y="2151071"/>
            <a:ext cx="428625" cy="1849433"/>
            <a:chOff x="1179" y="2313"/>
            <a:chExt cx="270" cy="1615"/>
          </a:xfrm>
        </p:grpSpPr>
        <p:sp>
          <p:nvSpPr>
            <p:cNvPr id="39" name="Line 29"/>
            <p:cNvSpPr>
              <a:spLocks noChangeShapeType="1"/>
            </p:cNvSpPr>
            <p:nvPr/>
          </p:nvSpPr>
          <p:spPr bwMode="auto">
            <a:xfrm>
              <a:off x="1179" y="2454"/>
              <a:ext cx="0" cy="147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1449" y="2313"/>
              <a:ext cx="0" cy="147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 bwMode="auto">
          <a:xfrm rot="5400000" flipH="1" flipV="1">
            <a:off x="6108711" y="3043253"/>
            <a:ext cx="642942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072198" y="2436824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9388" y="2222510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2578" y="928670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66826" y="857232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71145844"/>
              </p:ext>
            </p:extLst>
          </p:nvPr>
        </p:nvGraphicFramePr>
        <p:xfrm>
          <a:off x="6000760" y="785794"/>
          <a:ext cx="2112962" cy="1239838"/>
        </p:xfrm>
        <a:graphic>
          <a:graphicData uri="http://schemas.openxmlformats.org/presentationml/2006/ole">
            <p:oleObj spid="_x0000_s1005574" name="Picture" r:id="rId10" imgW="1170006" imgH="524905" progId="Word.Picture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8295944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 animBg="1"/>
      <p:bldP spid="48" grpId="0" animBg="1"/>
      <p:bldP spid="55" grpId="0" animBg="1"/>
      <p:bldP spid="35" grpId="0"/>
      <p:bldP spid="36" grpId="0"/>
      <p:bldP spid="37" grpId="0"/>
      <p:bldP spid="57" grpId="0" animBg="1"/>
      <p:bldP spid="58" grpId="0" animBg="1"/>
      <p:bldP spid="59" grpId="0" animBg="1"/>
      <p:bldP spid="6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38" name="Rectangle 34"/>
          <p:cNvSpPr>
            <a:spLocks noChangeArrowheads="1"/>
          </p:cNvSpPr>
          <p:nvPr/>
        </p:nvSpPr>
        <p:spPr bwMode="auto">
          <a:xfrm>
            <a:off x="642910" y="142852"/>
            <a:ext cx="244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状态分配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79939" name="Rectangle 35"/>
          <p:cNvSpPr>
            <a:spLocks noChangeArrowheads="1"/>
          </p:cNvSpPr>
          <p:nvPr/>
        </p:nvSpPr>
        <p:spPr bwMode="auto">
          <a:xfrm>
            <a:off x="3428992" y="214290"/>
            <a:ext cx="493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令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00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01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11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 </a:t>
            </a:r>
          </a:p>
        </p:txBody>
      </p:sp>
      <p:graphicFrame>
        <p:nvGraphicFramePr>
          <p:cNvPr id="3799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3254326"/>
              </p:ext>
            </p:extLst>
          </p:nvPr>
        </p:nvGraphicFramePr>
        <p:xfrm>
          <a:off x="5876955" y="1054894"/>
          <a:ext cx="2687637" cy="2952750"/>
        </p:xfrm>
        <a:graphic>
          <a:graphicData uri="http://schemas.openxmlformats.org/presentationml/2006/ole">
            <p:oleObj spid="_x0000_s709634" name="图片" r:id="rId3" imgW="1600200" imgH="1752600" progId="Word.Picture.8">
              <p:embed/>
            </p:oleObj>
          </a:graphicData>
        </a:graphic>
      </p:graphicFrame>
      <p:sp>
        <p:nvSpPr>
          <p:cNvPr id="379941" name="AutoShape 37"/>
          <p:cNvSpPr>
            <a:spLocks noChangeArrowheads="1"/>
          </p:cNvSpPr>
          <p:nvPr/>
        </p:nvSpPr>
        <p:spPr bwMode="auto">
          <a:xfrm>
            <a:off x="3895288" y="2294732"/>
            <a:ext cx="1763713" cy="468313"/>
          </a:xfrm>
          <a:prstGeom prst="rightArrow">
            <a:avLst>
              <a:gd name="adj1" fmla="val 56519"/>
              <a:gd name="adj2" fmla="val 61356"/>
            </a:avLst>
          </a:prstGeom>
          <a:solidFill>
            <a:srgbClr val="CC3399"/>
          </a:solidFill>
          <a:ln w="9525">
            <a:solidFill>
              <a:srgbClr val="CC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9998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5154713"/>
              </p:ext>
            </p:extLst>
          </p:nvPr>
        </p:nvGraphicFramePr>
        <p:xfrm>
          <a:off x="5690423" y="4043652"/>
          <a:ext cx="3060700" cy="2154239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1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79966" name="Rectangle 62"/>
          <p:cNvSpPr>
            <a:spLocks noChangeArrowheads="1"/>
          </p:cNvSpPr>
          <p:nvPr/>
        </p:nvSpPr>
        <p:spPr bwMode="auto">
          <a:xfrm>
            <a:off x="196539" y="4201030"/>
            <a:ext cx="3878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选择触发器的类型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79967" name="Rectangle 63"/>
          <p:cNvSpPr>
            <a:spLocks noChangeArrowheads="1"/>
          </p:cNvSpPr>
          <p:nvPr/>
        </p:nvSpPr>
        <p:spPr bwMode="auto">
          <a:xfrm>
            <a:off x="583855" y="4641489"/>
            <a:ext cx="4679950" cy="173513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触发器个数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两个。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类型：采用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CP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下降沿敏感的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JK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触发器。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39440" y="1440656"/>
            <a:ext cx="3182937" cy="2411413"/>
            <a:chOff x="331" y="2552"/>
            <a:chExt cx="2005" cy="1519"/>
          </a:xfrm>
        </p:grpSpPr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714" y="2819"/>
              <a:ext cx="358" cy="366"/>
              <a:chOff x="816" y="2620"/>
              <a:chExt cx="358" cy="366"/>
            </a:xfrm>
          </p:grpSpPr>
          <p:sp>
            <p:nvSpPr>
              <p:cNvPr id="19516" name="Freeform 66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7" name="Rectangle 67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sz="23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1608" y="2819"/>
              <a:ext cx="358" cy="366"/>
              <a:chOff x="816" y="2620"/>
              <a:chExt cx="358" cy="366"/>
            </a:xfrm>
          </p:grpSpPr>
          <p:sp>
            <p:nvSpPr>
              <p:cNvPr id="19514" name="Freeform 69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5" name="Rectangle 70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3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1608" y="3705"/>
              <a:ext cx="358" cy="366"/>
              <a:chOff x="816" y="2620"/>
              <a:chExt cx="358" cy="366"/>
            </a:xfrm>
          </p:grpSpPr>
          <p:sp>
            <p:nvSpPr>
              <p:cNvPr id="19512" name="Freeform 72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3" name="Rectangle 73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3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74"/>
            <p:cNvGrpSpPr>
              <a:grpSpLocks/>
            </p:cNvGrpSpPr>
            <p:nvPr/>
          </p:nvGrpSpPr>
          <p:grpSpPr bwMode="auto">
            <a:xfrm>
              <a:off x="714" y="3705"/>
              <a:ext cx="358" cy="366"/>
              <a:chOff x="816" y="2620"/>
              <a:chExt cx="358" cy="366"/>
            </a:xfrm>
          </p:grpSpPr>
          <p:sp>
            <p:nvSpPr>
              <p:cNvPr id="19510" name="Freeform 75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FF">
                    <a:alpha val="0"/>
                  </a:srgbClr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1" name="Rectangle 76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3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77"/>
            <p:cNvGrpSpPr>
              <a:grpSpLocks/>
            </p:cNvGrpSpPr>
            <p:nvPr/>
          </p:nvGrpSpPr>
          <p:grpSpPr bwMode="auto">
            <a:xfrm>
              <a:off x="331" y="2851"/>
              <a:ext cx="457" cy="261"/>
              <a:chOff x="416" y="2672"/>
              <a:chExt cx="457" cy="261"/>
            </a:xfrm>
          </p:grpSpPr>
          <p:sp>
            <p:nvSpPr>
              <p:cNvPr id="19508" name="Freeform 78"/>
              <p:cNvSpPr>
                <a:spLocks/>
              </p:cNvSpPr>
              <p:nvPr/>
            </p:nvSpPr>
            <p:spPr bwMode="auto">
              <a:xfrm rot="-932763">
                <a:off x="652" y="2672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21"/>
                  <a:gd name="T67" fmla="*/ 0 h 261"/>
                  <a:gd name="T68" fmla="*/ 221 w 221"/>
                  <a:gd name="T69" fmla="*/ 261 h 26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9" name="Rectangle 79"/>
              <p:cNvSpPr>
                <a:spLocks noChangeArrowheads="1"/>
              </p:cNvSpPr>
              <p:nvPr/>
            </p:nvSpPr>
            <p:spPr bwMode="auto">
              <a:xfrm>
                <a:off x="416" y="269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0/0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082" y="2810"/>
              <a:ext cx="509" cy="193"/>
              <a:chOff x="1795" y="2602"/>
              <a:chExt cx="509" cy="193"/>
            </a:xfrm>
          </p:grpSpPr>
          <p:sp>
            <p:nvSpPr>
              <p:cNvPr id="19506" name="Line 81"/>
              <p:cNvSpPr>
                <a:spLocks noChangeShapeType="1"/>
              </p:cNvSpPr>
              <p:nvPr/>
            </p:nvSpPr>
            <p:spPr bwMode="auto">
              <a:xfrm>
                <a:off x="1795" y="2794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7" name="Rectangle 82"/>
              <p:cNvSpPr>
                <a:spLocks noChangeArrowheads="1"/>
              </p:cNvSpPr>
              <p:nvPr/>
            </p:nvSpPr>
            <p:spPr bwMode="auto">
              <a:xfrm>
                <a:off x="1883" y="260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1/0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1016" y="2552"/>
              <a:ext cx="645" cy="307"/>
              <a:chOff x="3635" y="2536"/>
              <a:chExt cx="645" cy="307"/>
            </a:xfrm>
          </p:grpSpPr>
          <p:sp>
            <p:nvSpPr>
              <p:cNvPr id="19504" name="Arc 84"/>
              <p:cNvSpPr>
                <a:spLocks/>
              </p:cNvSpPr>
              <p:nvPr/>
            </p:nvSpPr>
            <p:spPr bwMode="auto">
              <a:xfrm flipH="1">
                <a:off x="3635" y="2711"/>
                <a:ext cx="645" cy="132"/>
              </a:xfrm>
              <a:custGeom>
                <a:avLst/>
                <a:gdLst>
                  <a:gd name="T0" fmla="*/ 0 w 42990"/>
                  <a:gd name="T1" fmla="*/ 0 h 21600"/>
                  <a:gd name="T2" fmla="*/ 0 w 42990"/>
                  <a:gd name="T3" fmla="*/ 0 h 21600"/>
                  <a:gd name="T4" fmla="*/ 0 w 4299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990"/>
                  <a:gd name="T10" fmla="*/ 0 h 21600"/>
                  <a:gd name="T11" fmla="*/ 42990 w 429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990" h="21600" fill="none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</a:path>
                  <a:path w="42990" h="21600" stroke="0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  <a:lnTo>
                      <a:pt x="2139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5" name="Rectangle 85"/>
              <p:cNvSpPr>
                <a:spLocks noChangeArrowheads="1"/>
              </p:cNvSpPr>
              <p:nvPr/>
            </p:nvSpPr>
            <p:spPr bwMode="auto">
              <a:xfrm>
                <a:off x="3993" y="2536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0/0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Group 86"/>
            <p:cNvGrpSpPr>
              <a:grpSpLocks/>
            </p:cNvGrpSpPr>
            <p:nvPr/>
          </p:nvGrpSpPr>
          <p:grpSpPr bwMode="auto">
            <a:xfrm>
              <a:off x="1781" y="3192"/>
              <a:ext cx="242" cy="509"/>
              <a:chOff x="2417" y="2392"/>
              <a:chExt cx="242" cy="509"/>
            </a:xfrm>
          </p:grpSpPr>
          <p:sp>
            <p:nvSpPr>
              <p:cNvPr id="19502" name="Line 87"/>
              <p:cNvSpPr>
                <a:spLocks noChangeShapeType="1"/>
              </p:cNvSpPr>
              <p:nvPr/>
            </p:nvSpPr>
            <p:spPr bwMode="auto">
              <a:xfrm rot="5400000">
                <a:off x="2163" y="2646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3" name="Rectangle 88"/>
              <p:cNvSpPr>
                <a:spLocks noChangeArrowheads="1"/>
              </p:cNvSpPr>
              <p:nvPr/>
            </p:nvSpPr>
            <p:spPr bwMode="auto">
              <a:xfrm>
                <a:off x="2455" y="2524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1/0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1890" y="3754"/>
              <a:ext cx="446" cy="311"/>
              <a:chOff x="4509" y="3738"/>
              <a:chExt cx="446" cy="311"/>
            </a:xfrm>
          </p:grpSpPr>
          <p:sp>
            <p:nvSpPr>
              <p:cNvPr id="19500" name="Freeform 90"/>
              <p:cNvSpPr>
                <a:spLocks/>
              </p:cNvSpPr>
              <p:nvPr/>
            </p:nvSpPr>
            <p:spPr bwMode="auto">
              <a:xfrm rot="2290186" flipH="1">
                <a:off x="4509" y="3788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21"/>
                  <a:gd name="T67" fmla="*/ 0 h 261"/>
                  <a:gd name="T68" fmla="*/ 221 w 221"/>
                  <a:gd name="T69" fmla="*/ 261 h 26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1" name="Rectangle 91"/>
              <p:cNvSpPr>
                <a:spLocks noChangeArrowheads="1"/>
              </p:cNvSpPr>
              <p:nvPr/>
            </p:nvSpPr>
            <p:spPr bwMode="auto">
              <a:xfrm>
                <a:off x="4751" y="3738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1/0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498" name="Line 92"/>
            <p:cNvSpPr>
              <a:spLocks noChangeShapeType="1"/>
            </p:cNvSpPr>
            <p:nvPr/>
          </p:nvSpPr>
          <p:spPr bwMode="auto">
            <a:xfrm>
              <a:off x="1016" y="3174"/>
              <a:ext cx="645" cy="5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9" name="Rectangle 93"/>
            <p:cNvSpPr>
              <a:spLocks noChangeArrowheads="1"/>
            </p:cNvSpPr>
            <p:nvPr/>
          </p:nvSpPr>
          <p:spPr bwMode="auto">
            <a:xfrm>
              <a:off x="1208" y="3525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0/1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73589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9" grpId="0"/>
      <p:bldP spid="379941" grpId="0" animBg="1"/>
      <p:bldP spid="379966" grpId="0" autoUpdateAnimBg="0"/>
      <p:bldP spid="37996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AutoShape 18"/>
          <p:cNvSpPr>
            <a:spLocks noChangeArrowheads="1"/>
          </p:cNvSpPr>
          <p:nvPr/>
        </p:nvSpPr>
        <p:spPr bwMode="auto">
          <a:xfrm>
            <a:off x="1857409" y="3714750"/>
            <a:ext cx="1143000" cy="20716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cxnSp>
        <p:nvCxnSpPr>
          <p:cNvPr id="20484" name="直接连接符 4"/>
          <p:cNvCxnSpPr>
            <a:cxnSpLocks noChangeShapeType="1"/>
          </p:cNvCxnSpPr>
          <p:nvPr/>
        </p:nvCxnSpPr>
        <p:spPr bwMode="auto">
          <a:xfrm rot="10800000">
            <a:off x="-32" y="3071813"/>
            <a:ext cx="9144000" cy="15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85" name="矩形 8"/>
          <p:cNvSpPr>
            <a:spLocks noChangeArrowheads="1"/>
          </p:cNvSpPr>
          <p:nvPr/>
        </p:nvSpPr>
        <p:spPr bwMode="auto">
          <a:xfrm>
            <a:off x="500096" y="3357563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例如：</a:t>
            </a:r>
          </a:p>
        </p:txBody>
      </p:sp>
      <p:sp>
        <p:nvSpPr>
          <p:cNvPr id="20486" name="AutoShape 18"/>
          <p:cNvSpPr>
            <a:spLocks noChangeArrowheads="1"/>
          </p:cNvSpPr>
          <p:nvPr/>
        </p:nvSpPr>
        <p:spPr bwMode="auto">
          <a:xfrm>
            <a:off x="4214846" y="3643313"/>
            <a:ext cx="1071563" cy="2286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33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518147" name="Object 3"/>
          <p:cNvGraphicFramePr>
            <a:graphicFrameLocks noChangeAspect="1"/>
          </p:cNvGraphicFramePr>
          <p:nvPr/>
        </p:nvGraphicFramePr>
        <p:xfrm>
          <a:off x="2173321" y="3571875"/>
          <a:ext cx="5113338" cy="2471738"/>
        </p:xfrm>
        <a:graphic>
          <a:graphicData uri="http://schemas.openxmlformats.org/presentationml/2006/ole">
            <p:oleObj spid="_x0000_s710658" name="图片" r:id="rId3" imgW="2545410" imgH="1081761" progId="Word.Picture.8">
              <p:embed/>
            </p:oleObj>
          </a:graphicData>
        </a:graphic>
      </p:graphicFrame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96" y="323850"/>
            <a:ext cx="521493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215096" y="3286125"/>
            <a:ext cx="2916238" cy="538163"/>
          </a:xfrm>
          <a:prstGeom prst="rect">
            <a:avLst/>
          </a:prstGeom>
          <a:noFill/>
          <a:ln w="19050">
            <a:solidFill>
              <a:srgbClr val="D60093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=K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=X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Q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71534" y="5786438"/>
            <a:ext cx="1443037" cy="538162"/>
          </a:xfrm>
          <a:prstGeom prst="rect">
            <a:avLst/>
          </a:prstGeom>
          <a:noFill/>
          <a:ln w="19050">
            <a:solidFill>
              <a:srgbClr val="3399FF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=K</a:t>
            </a:r>
            <a:r>
              <a:rPr kumimoji="0" lang="en-US" altLang="zh-CN" sz="2800" b="1" i="1" u="none" strike="noStrike" kern="1200" cap="none" spc="0" normalizeH="0" baseline="-2500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69921" y="434289"/>
            <a:ext cx="2630488" cy="2353361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9816" y="824980"/>
            <a:ext cx="2664106" cy="17460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665194" y="852489"/>
            <a:ext cx="2049840" cy="150278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12566" y="3629604"/>
            <a:ext cx="1101458" cy="210371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100226" y="3601649"/>
            <a:ext cx="1167184" cy="2327663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019376" y="3740281"/>
            <a:ext cx="1101458" cy="210371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07036" y="3712326"/>
            <a:ext cx="1167184" cy="2327663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983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6" grpId="0" animBg="1"/>
      <p:bldP spid="25" grpId="0" animBg="1"/>
      <p:bldP spid="26" grpId="0" animBg="1"/>
      <p:bldP spid="28" grpId="0" animBg="1"/>
      <p:bldP spid="5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359233" y="1412875"/>
            <a:ext cx="4186238" cy="4262438"/>
            <a:chOff x="158" y="890"/>
            <a:chExt cx="2637" cy="2685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8" y="1307"/>
              <a:ext cx="2637" cy="2268"/>
              <a:chOff x="195" y="1148"/>
              <a:chExt cx="2637" cy="2268"/>
            </a:xfrm>
          </p:grpSpPr>
          <p:sp>
            <p:nvSpPr>
              <p:cNvPr id="21528" name="Rectangle 3"/>
              <p:cNvSpPr>
                <a:spLocks noChangeArrowheads="1"/>
              </p:cNvSpPr>
              <p:nvPr/>
            </p:nvSpPr>
            <p:spPr bwMode="auto">
              <a:xfrm>
                <a:off x="195" y="1148"/>
                <a:ext cx="2621" cy="2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9" name="Rectangle 4"/>
              <p:cNvSpPr>
                <a:spLocks noChangeArrowheads="1"/>
              </p:cNvSpPr>
              <p:nvPr/>
            </p:nvSpPr>
            <p:spPr bwMode="auto">
              <a:xfrm>
                <a:off x="1856" y="2900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翻  转</a:t>
                </a:r>
                <a:endParaRPr kumimoji="0" lang="zh-CN" altLang="en-US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0" name="Rectangle 5"/>
              <p:cNvSpPr>
                <a:spLocks noChangeArrowheads="1"/>
              </p:cNvSpPr>
              <p:nvPr/>
            </p:nvSpPr>
            <p:spPr bwMode="auto">
              <a:xfrm>
                <a:off x="1441" y="2900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1" name="Rectangle 6"/>
              <p:cNvSpPr>
                <a:spLocks noChangeArrowheads="1"/>
              </p:cNvSpPr>
              <p:nvPr/>
            </p:nvSpPr>
            <p:spPr bwMode="auto">
              <a:xfrm>
                <a:off x="1025" y="2900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2" name="Rectangle 7"/>
              <p:cNvSpPr>
                <a:spLocks noChangeArrowheads="1"/>
              </p:cNvSpPr>
              <p:nvPr/>
            </p:nvSpPr>
            <p:spPr bwMode="auto">
              <a:xfrm>
                <a:off x="612" y="2900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3" name="Rectangle 8"/>
              <p:cNvSpPr>
                <a:spLocks noChangeArrowheads="1"/>
              </p:cNvSpPr>
              <p:nvPr/>
            </p:nvSpPr>
            <p:spPr bwMode="auto">
              <a:xfrm>
                <a:off x="196" y="2900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4" name="Rectangle 9"/>
              <p:cNvSpPr>
                <a:spLocks noChangeArrowheads="1"/>
              </p:cNvSpPr>
              <p:nvPr/>
            </p:nvSpPr>
            <p:spPr bwMode="auto">
              <a:xfrm>
                <a:off x="1856" y="2421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置   </a:t>
                </a: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5" name="Rectangle 10"/>
              <p:cNvSpPr>
                <a:spLocks noChangeArrowheads="1"/>
              </p:cNvSpPr>
              <p:nvPr/>
            </p:nvSpPr>
            <p:spPr bwMode="auto">
              <a:xfrm>
                <a:off x="1441" y="2421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6" name="Rectangle 11"/>
              <p:cNvSpPr>
                <a:spLocks noChangeArrowheads="1"/>
              </p:cNvSpPr>
              <p:nvPr/>
            </p:nvSpPr>
            <p:spPr bwMode="auto">
              <a:xfrm>
                <a:off x="1025" y="2421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7" name="Rectangle 12"/>
              <p:cNvSpPr>
                <a:spLocks noChangeArrowheads="1"/>
              </p:cNvSpPr>
              <p:nvPr/>
            </p:nvSpPr>
            <p:spPr bwMode="auto">
              <a:xfrm>
                <a:off x="612" y="2421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8" name="Rectangle 13"/>
              <p:cNvSpPr>
                <a:spLocks noChangeArrowheads="1"/>
              </p:cNvSpPr>
              <p:nvPr/>
            </p:nvSpPr>
            <p:spPr bwMode="auto">
              <a:xfrm>
                <a:off x="196" y="2421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9" name="Rectangle 14"/>
              <p:cNvSpPr>
                <a:spLocks noChangeArrowheads="1"/>
              </p:cNvSpPr>
              <p:nvPr/>
            </p:nvSpPr>
            <p:spPr bwMode="auto">
              <a:xfrm>
                <a:off x="1856" y="1942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置    </a:t>
                </a: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1540" name="Rectangle 15"/>
              <p:cNvSpPr>
                <a:spLocks noChangeArrowheads="1"/>
              </p:cNvSpPr>
              <p:nvPr/>
            </p:nvSpPr>
            <p:spPr bwMode="auto">
              <a:xfrm>
                <a:off x="1441" y="1942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1" name="Rectangle 16"/>
              <p:cNvSpPr>
                <a:spLocks noChangeArrowheads="1"/>
              </p:cNvSpPr>
              <p:nvPr/>
            </p:nvSpPr>
            <p:spPr bwMode="auto">
              <a:xfrm>
                <a:off x="1025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2" name="Rectangle 17"/>
              <p:cNvSpPr>
                <a:spLocks noChangeArrowheads="1"/>
              </p:cNvSpPr>
              <p:nvPr/>
            </p:nvSpPr>
            <p:spPr bwMode="auto">
              <a:xfrm>
                <a:off x="612" y="1942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3" name="Rectangle 18"/>
              <p:cNvSpPr>
                <a:spLocks noChangeArrowheads="1"/>
              </p:cNvSpPr>
              <p:nvPr/>
            </p:nvSpPr>
            <p:spPr bwMode="auto">
              <a:xfrm>
                <a:off x="196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4" name="Rectangle 19"/>
              <p:cNvSpPr>
                <a:spLocks noChangeArrowheads="1"/>
              </p:cNvSpPr>
              <p:nvPr/>
            </p:nvSpPr>
            <p:spPr bwMode="auto">
              <a:xfrm>
                <a:off x="1856" y="1397"/>
                <a:ext cx="97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状态不变</a:t>
                </a:r>
                <a:endParaRPr kumimoji="0" lang="zh-CN" altLang="en-US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5" name="Rectangle 20"/>
              <p:cNvSpPr>
                <a:spLocks noChangeArrowheads="1"/>
              </p:cNvSpPr>
              <p:nvPr/>
            </p:nvSpPr>
            <p:spPr bwMode="auto">
              <a:xfrm>
                <a:off x="1441" y="1397"/>
                <a:ext cx="415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6" name="Rectangle 21"/>
              <p:cNvSpPr>
                <a:spLocks noChangeArrowheads="1"/>
              </p:cNvSpPr>
              <p:nvPr/>
            </p:nvSpPr>
            <p:spPr bwMode="auto">
              <a:xfrm>
                <a:off x="1025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7" name="Rectangle 22"/>
              <p:cNvSpPr>
                <a:spLocks noChangeArrowheads="1"/>
              </p:cNvSpPr>
              <p:nvPr/>
            </p:nvSpPr>
            <p:spPr bwMode="auto">
              <a:xfrm>
                <a:off x="612" y="1397"/>
                <a:ext cx="413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8" name="Rectangle 23"/>
              <p:cNvSpPr>
                <a:spLocks noChangeArrowheads="1"/>
              </p:cNvSpPr>
              <p:nvPr/>
            </p:nvSpPr>
            <p:spPr bwMode="auto">
              <a:xfrm>
                <a:off x="196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9" name="Rectangle 24"/>
              <p:cNvSpPr>
                <a:spLocks noChangeArrowheads="1"/>
              </p:cNvSpPr>
              <p:nvPr/>
            </p:nvSpPr>
            <p:spPr bwMode="auto">
              <a:xfrm>
                <a:off x="1856" y="1148"/>
                <a:ext cx="97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kumimoji="0" lang="zh-CN" altLang="en-US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说  明</a:t>
                </a:r>
                <a:endParaRPr kumimoji="0" lang="zh-CN" altLang="en-US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0" name="Rectangle 25"/>
              <p:cNvSpPr>
                <a:spLocks noChangeArrowheads="1"/>
              </p:cNvSpPr>
              <p:nvPr/>
            </p:nvSpPr>
            <p:spPr bwMode="auto">
              <a:xfrm>
                <a:off x="1441" y="1148"/>
                <a:ext cx="41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altLang="zh-CN" sz="2000" b="1" i="0" u="none" strike="noStrike" kern="1200" cap="none" spc="0" normalizeH="0" baseline="30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n+1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1" name="Rectangle 26"/>
              <p:cNvSpPr>
                <a:spLocks noChangeArrowheads="1"/>
              </p:cNvSpPr>
              <p:nvPr/>
            </p:nvSpPr>
            <p:spPr bwMode="auto">
              <a:xfrm>
                <a:off x="1025" y="114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altLang="zh-CN" sz="2000" b="1" i="0" u="none" strike="noStrike" kern="1200" cap="none" spc="0" normalizeH="0" baseline="30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n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2" name="Rectangle 27"/>
              <p:cNvSpPr>
                <a:spLocks noChangeArrowheads="1"/>
              </p:cNvSpPr>
              <p:nvPr/>
            </p:nvSpPr>
            <p:spPr bwMode="auto">
              <a:xfrm>
                <a:off x="612" y="1148"/>
                <a:ext cx="4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K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3" name="Rectangle 28"/>
              <p:cNvSpPr>
                <a:spLocks noChangeArrowheads="1"/>
              </p:cNvSpPr>
              <p:nvPr/>
            </p:nvSpPr>
            <p:spPr bwMode="auto">
              <a:xfrm>
                <a:off x="196" y="114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J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4" name="Line 29"/>
              <p:cNvSpPr>
                <a:spLocks noChangeShapeType="1"/>
              </p:cNvSpPr>
              <p:nvPr/>
            </p:nvSpPr>
            <p:spPr bwMode="auto">
              <a:xfrm>
                <a:off x="196" y="1148"/>
                <a:ext cx="263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5" name="Line 30"/>
              <p:cNvSpPr>
                <a:spLocks noChangeShapeType="1"/>
              </p:cNvSpPr>
              <p:nvPr/>
            </p:nvSpPr>
            <p:spPr bwMode="auto">
              <a:xfrm>
                <a:off x="196" y="3379"/>
                <a:ext cx="263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6" name="Line 31"/>
              <p:cNvSpPr>
                <a:spLocks noChangeShapeType="1"/>
              </p:cNvSpPr>
              <p:nvPr/>
            </p:nvSpPr>
            <p:spPr bwMode="auto">
              <a:xfrm>
                <a:off x="196" y="1148"/>
                <a:ext cx="0" cy="223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7" name="Line 32"/>
              <p:cNvSpPr>
                <a:spLocks noChangeShapeType="1"/>
              </p:cNvSpPr>
              <p:nvPr/>
            </p:nvSpPr>
            <p:spPr bwMode="auto">
              <a:xfrm>
                <a:off x="2832" y="1148"/>
                <a:ext cx="0" cy="223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8" name="Line 33"/>
              <p:cNvSpPr>
                <a:spLocks noChangeShapeType="1"/>
              </p:cNvSpPr>
              <p:nvPr/>
            </p:nvSpPr>
            <p:spPr bwMode="auto">
              <a:xfrm>
                <a:off x="196" y="1397"/>
                <a:ext cx="2636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9" name="Line 34"/>
              <p:cNvSpPr>
                <a:spLocks noChangeShapeType="1"/>
              </p:cNvSpPr>
              <p:nvPr/>
            </p:nvSpPr>
            <p:spPr bwMode="auto">
              <a:xfrm>
                <a:off x="612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60" name="Line 35"/>
              <p:cNvSpPr>
                <a:spLocks noChangeShapeType="1"/>
              </p:cNvSpPr>
              <p:nvPr/>
            </p:nvSpPr>
            <p:spPr bwMode="auto">
              <a:xfrm>
                <a:off x="1025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61" name="Line 36"/>
              <p:cNvSpPr>
                <a:spLocks noChangeShapeType="1"/>
              </p:cNvSpPr>
              <p:nvPr/>
            </p:nvSpPr>
            <p:spPr bwMode="auto">
              <a:xfrm>
                <a:off x="1441" y="1148"/>
                <a:ext cx="0" cy="2231"/>
              </a:xfrm>
              <a:prstGeom prst="line">
                <a:avLst/>
              </a:prstGeom>
              <a:noFill/>
              <a:ln w="57150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62" name="Line 37"/>
              <p:cNvSpPr>
                <a:spLocks noChangeShapeType="1"/>
              </p:cNvSpPr>
              <p:nvPr/>
            </p:nvSpPr>
            <p:spPr bwMode="auto">
              <a:xfrm>
                <a:off x="1856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63" name="Line 38"/>
              <p:cNvSpPr>
                <a:spLocks noChangeShapeType="1"/>
              </p:cNvSpPr>
              <p:nvPr/>
            </p:nvSpPr>
            <p:spPr bwMode="auto">
              <a:xfrm>
                <a:off x="196" y="1942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64" name="Line 39"/>
              <p:cNvSpPr>
                <a:spLocks noChangeShapeType="1"/>
              </p:cNvSpPr>
              <p:nvPr/>
            </p:nvSpPr>
            <p:spPr bwMode="auto">
              <a:xfrm>
                <a:off x="196" y="2421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65" name="Line 40"/>
              <p:cNvSpPr>
                <a:spLocks noChangeShapeType="1"/>
              </p:cNvSpPr>
              <p:nvPr/>
            </p:nvSpPr>
            <p:spPr bwMode="auto">
              <a:xfrm>
                <a:off x="196" y="2900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519" name="Rectangle 41"/>
            <p:cNvSpPr>
              <a:spLocks noChangeArrowheads="1"/>
            </p:cNvSpPr>
            <p:nvPr/>
          </p:nvSpPr>
          <p:spPr bwMode="auto">
            <a:xfrm>
              <a:off x="306" y="1602"/>
              <a:ext cx="1406" cy="198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0" name="Rectangle 42"/>
            <p:cNvSpPr>
              <a:spLocks noChangeArrowheads="1"/>
            </p:cNvSpPr>
            <p:nvPr/>
          </p:nvSpPr>
          <p:spPr bwMode="auto">
            <a:xfrm>
              <a:off x="306" y="3272"/>
              <a:ext cx="1406" cy="227"/>
            </a:xfrm>
            <a:prstGeom prst="rect">
              <a:avLst/>
            </a:prstGeom>
            <a:solidFill>
              <a:srgbClr val="66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1" name="Rectangle 43"/>
            <p:cNvSpPr>
              <a:spLocks noChangeArrowheads="1"/>
            </p:cNvSpPr>
            <p:nvPr/>
          </p:nvSpPr>
          <p:spPr bwMode="auto">
            <a:xfrm>
              <a:off x="306" y="2818"/>
              <a:ext cx="1406" cy="221"/>
            </a:xfrm>
            <a:prstGeom prst="rect">
              <a:avLst/>
            </a:prstGeom>
            <a:solidFill>
              <a:srgbClr val="7D95E3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2" name="Rectangle 44"/>
            <p:cNvSpPr>
              <a:spLocks noChangeArrowheads="1"/>
            </p:cNvSpPr>
            <p:nvPr/>
          </p:nvSpPr>
          <p:spPr bwMode="auto">
            <a:xfrm>
              <a:off x="306" y="3073"/>
              <a:ext cx="1406" cy="227"/>
            </a:xfrm>
            <a:prstGeom prst="rect">
              <a:avLst/>
            </a:prstGeom>
            <a:solidFill>
              <a:srgbClr val="FFCCFF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3" name="Rectangle 46"/>
            <p:cNvSpPr>
              <a:spLocks noChangeArrowheads="1"/>
            </p:cNvSpPr>
            <p:nvPr/>
          </p:nvSpPr>
          <p:spPr bwMode="auto">
            <a:xfrm>
              <a:off x="306" y="1842"/>
              <a:ext cx="1406" cy="199"/>
            </a:xfrm>
            <a:prstGeom prst="rect">
              <a:avLst/>
            </a:prstGeom>
            <a:solidFill>
              <a:srgbClr val="7D95E3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4" name="Rectangle 47"/>
            <p:cNvSpPr>
              <a:spLocks noChangeArrowheads="1"/>
            </p:cNvSpPr>
            <p:nvPr/>
          </p:nvSpPr>
          <p:spPr bwMode="auto">
            <a:xfrm>
              <a:off x="303" y="2325"/>
              <a:ext cx="1380" cy="198"/>
            </a:xfrm>
            <a:prstGeom prst="rect">
              <a:avLst/>
            </a:prstGeom>
            <a:solidFill>
              <a:srgbClr val="66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5" name="Rectangle 48"/>
            <p:cNvSpPr>
              <a:spLocks noChangeArrowheads="1"/>
            </p:cNvSpPr>
            <p:nvPr/>
          </p:nvSpPr>
          <p:spPr bwMode="auto">
            <a:xfrm>
              <a:off x="306" y="2081"/>
              <a:ext cx="1406" cy="198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6" name="Rectangle 49"/>
            <p:cNvSpPr>
              <a:spLocks noChangeArrowheads="1"/>
            </p:cNvSpPr>
            <p:nvPr/>
          </p:nvSpPr>
          <p:spPr bwMode="auto">
            <a:xfrm>
              <a:off x="307" y="2563"/>
              <a:ext cx="1405" cy="221"/>
            </a:xfrm>
            <a:prstGeom prst="rect">
              <a:avLst/>
            </a:prstGeom>
            <a:solidFill>
              <a:srgbClr val="FFCCFF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7" name="Rectangle 50"/>
            <p:cNvSpPr>
              <a:spLocks noChangeArrowheads="1"/>
            </p:cNvSpPr>
            <p:nvPr/>
          </p:nvSpPr>
          <p:spPr bwMode="auto">
            <a:xfrm>
              <a:off x="476" y="890"/>
              <a:ext cx="1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1.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特性表 </a:t>
              </a:r>
            </a:p>
          </p:txBody>
        </p:sp>
      </p:grpSp>
      <p:sp>
        <p:nvSpPr>
          <p:cNvPr id="21515" name="Rectangle 77"/>
          <p:cNvSpPr>
            <a:spLocks noChangeArrowheads="1"/>
          </p:cNvSpPr>
          <p:nvPr/>
        </p:nvSpPr>
        <p:spPr bwMode="auto">
          <a:xfrm>
            <a:off x="1146623" y="71414"/>
            <a:ext cx="210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JK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6072217" y="2123335"/>
            <a:ext cx="2786063" cy="2571750"/>
            <a:chOff x="158" y="1070"/>
            <a:chExt cx="1755" cy="162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158" y="1295"/>
              <a:ext cx="1755" cy="1395"/>
              <a:chOff x="195" y="1136"/>
              <a:chExt cx="1755" cy="1395"/>
            </a:xfrm>
          </p:grpSpPr>
          <p:sp>
            <p:nvSpPr>
              <p:cNvPr id="69" name="Rectangle 3"/>
              <p:cNvSpPr>
                <a:spLocks noChangeArrowheads="1"/>
              </p:cNvSpPr>
              <p:nvPr/>
            </p:nvSpPr>
            <p:spPr bwMode="auto">
              <a:xfrm>
                <a:off x="195" y="1148"/>
                <a:ext cx="1755" cy="13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Rectangle 15"/>
              <p:cNvSpPr>
                <a:spLocks noChangeArrowheads="1"/>
              </p:cNvSpPr>
              <p:nvPr/>
            </p:nvSpPr>
            <p:spPr bwMode="auto">
              <a:xfrm>
                <a:off x="1441" y="1942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16"/>
              <p:cNvSpPr>
                <a:spLocks noChangeArrowheads="1"/>
              </p:cNvSpPr>
              <p:nvPr/>
            </p:nvSpPr>
            <p:spPr bwMode="auto">
              <a:xfrm>
                <a:off x="1025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612" y="1942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18"/>
              <p:cNvSpPr>
                <a:spLocks noChangeArrowheads="1"/>
              </p:cNvSpPr>
              <p:nvPr/>
            </p:nvSpPr>
            <p:spPr bwMode="auto">
              <a:xfrm>
                <a:off x="196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20"/>
              <p:cNvSpPr>
                <a:spLocks noChangeArrowheads="1"/>
              </p:cNvSpPr>
              <p:nvPr/>
            </p:nvSpPr>
            <p:spPr bwMode="auto">
              <a:xfrm>
                <a:off x="1441" y="1397"/>
                <a:ext cx="415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21"/>
              <p:cNvSpPr>
                <a:spLocks noChangeArrowheads="1"/>
              </p:cNvSpPr>
              <p:nvPr/>
            </p:nvSpPr>
            <p:spPr bwMode="auto">
              <a:xfrm>
                <a:off x="1025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22"/>
              <p:cNvSpPr>
                <a:spLocks noChangeArrowheads="1"/>
              </p:cNvSpPr>
              <p:nvPr/>
            </p:nvSpPr>
            <p:spPr bwMode="auto">
              <a:xfrm>
                <a:off x="612" y="1397"/>
                <a:ext cx="413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23"/>
              <p:cNvSpPr>
                <a:spLocks noChangeArrowheads="1"/>
              </p:cNvSpPr>
              <p:nvPr/>
            </p:nvSpPr>
            <p:spPr bwMode="auto">
              <a:xfrm>
                <a:off x="196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25"/>
              <p:cNvSpPr>
                <a:spLocks noChangeArrowheads="1"/>
              </p:cNvSpPr>
              <p:nvPr/>
            </p:nvSpPr>
            <p:spPr bwMode="auto">
              <a:xfrm>
                <a:off x="600" y="1136"/>
                <a:ext cx="41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altLang="zh-CN" sz="2000" b="1" i="0" u="none" strike="noStrike" kern="1200" cap="none" spc="0" normalizeH="0" baseline="30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n+1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26"/>
              <p:cNvSpPr>
                <a:spLocks noChangeArrowheads="1"/>
              </p:cNvSpPr>
              <p:nvPr/>
            </p:nvSpPr>
            <p:spPr bwMode="auto">
              <a:xfrm>
                <a:off x="195" y="1136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altLang="zh-CN" sz="2000" b="1" i="0" u="none" strike="noStrike" kern="1200" cap="none" spc="0" normalizeH="0" baseline="30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n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27"/>
              <p:cNvSpPr>
                <a:spLocks noChangeArrowheads="1"/>
              </p:cNvSpPr>
              <p:nvPr/>
            </p:nvSpPr>
            <p:spPr bwMode="auto">
              <a:xfrm>
                <a:off x="1455" y="1136"/>
                <a:ext cx="4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K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28"/>
              <p:cNvSpPr>
                <a:spLocks noChangeArrowheads="1"/>
              </p:cNvSpPr>
              <p:nvPr/>
            </p:nvSpPr>
            <p:spPr bwMode="auto">
              <a:xfrm>
                <a:off x="1005" y="1136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J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29"/>
              <p:cNvSpPr>
                <a:spLocks noChangeShapeType="1"/>
              </p:cNvSpPr>
              <p:nvPr/>
            </p:nvSpPr>
            <p:spPr bwMode="auto">
              <a:xfrm flipV="1">
                <a:off x="196" y="1136"/>
                <a:ext cx="1664" cy="12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31"/>
              <p:cNvSpPr>
                <a:spLocks noChangeShapeType="1"/>
              </p:cNvSpPr>
              <p:nvPr/>
            </p:nvSpPr>
            <p:spPr bwMode="auto">
              <a:xfrm flipH="1">
                <a:off x="195" y="1148"/>
                <a:ext cx="1" cy="1293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33"/>
              <p:cNvSpPr>
                <a:spLocks noChangeShapeType="1"/>
              </p:cNvSpPr>
              <p:nvPr/>
            </p:nvSpPr>
            <p:spPr bwMode="auto">
              <a:xfrm>
                <a:off x="196" y="1397"/>
                <a:ext cx="1664" cy="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34"/>
              <p:cNvSpPr>
                <a:spLocks noChangeShapeType="1"/>
              </p:cNvSpPr>
              <p:nvPr/>
            </p:nvSpPr>
            <p:spPr bwMode="auto">
              <a:xfrm flipH="1">
                <a:off x="600" y="1148"/>
                <a:ext cx="12" cy="129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 flipH="1">
                <a:off x="1016" y="1148"/>
                <a:ext cx="9" cy="1273"/>
              </a:xfrm>
              <a:prstGeom prst="line">
                <a:avLst/>
              </a:prstGeom>
              <a:noFill/>
              <a:ln w="57150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36"/>
              <p:cNvSpPr>
                <a:spLocks noChangeShapeType="1"/>
              </p:cNvSpPr>
              <p:nvPr/>
            </p:nvSpPr>
            <p:spPr bwMode="auto">
              <a:xfrm>
                <a:off x="1441" y="1148"/>
                <a:ext cx="14" cy="13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37"/>
              <p:cNvSpPr>
                <a:spLocks noChangeShapeType="1"/>
              </p:cNvSpPr>
              <p:nvPr/>
            </p:nvSpPr>
            <p:spPr bwMode="auto">
              <a:xfrm>
                <a:off x="1856" y="1148"/>
                <a:ext cx="4" cy="13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38"/>
              <p:cNvSpPr>
                <a:spLocks noChangeShapeType="1"/>
              </p:cNvSpPr>
              <p:nvPr/>
            </p:nvSpPr>
            <p:spPr bwMode="auto">
              <a:xfrm>
                <a:off x="196" y="1942"/>
                <a:ext cx="1664" cy="4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39"/>
              <p:cNvSpPr>
                <a:spLocks noChangeShapeType="1"/>
              </p:cNvSpPr>
              <p:nvPr/>
            </p:nvSpPr>
            <p:spPr bwMode="auto">
              <a:xfrm>
                <a:off x="196" y="2421"/>
                <a:ext cx="1664" cy="2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93" y="1610"/>
              <a:ext cx="1406" cy="198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293" y="1875"/>
              <a:ext cx="1406" cy="199"/>
            </a:xfrm>
            <a:prstGeom prst="rect">
              <a:avLst/>
            </a:prstGeom>
            <a:solidFill>
              <a:srgbClr val="7D95E3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Rectangle 47"/>
            <p:cNvSpPr>
              <a:spLocks noChangeArrowheads="1"/>
            </p:cNvSpPr>
            <p:nvPr/>
          </p:nvSpPr>
          <p:spPr bwMode="auto">
            <a:xfrm>
              <a:off x="260" y="2375"/>
              <a:ext cx="1380" cy="198"/>
            </a:xfrm>
            <a:prstGeom prst="rect">
              <a:avLst/>
            </a:prstGeom>
            <a:solidFill>
              <a:srgbClr val="66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Rectangle 48"/>
            <p:cNvSpPr>
              <a:spLocks noChangeArrowheads="1"/>
            </p:cNvSpPr>
            <p:nvPr/>
          </p:nvSpPr>
          <p:spPr bwMode="auto">
            <a:xfrm>
              <a:off x="282" y="2119"/>
              <a:ext cx="1406" cy="198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Rectangle 50"/>
            <p:cNvSpPr>
              <a:spLocks noChangeArrowheads="1"/>
            </p:cNvSpPr>
            <p:nvPr/>
          </p:nvSpPr>
          <p:spPr bwMode="auto">
            <a:xfrm>
              <a:off x="428" y="1070"/>
              <a:ext cx="1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2.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激励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表 </a:t>
              </a:r>
            </a:p>
          </p:txBody>
        </p:sp>
      </p:grpSp>
      <p:sp>
        <p:nvSpPr>
          <p:cNvPr id="91" name="AutoShape 37"/>
          <p:cNvSpPr>
            <a:spLocks noChangeArrowheads="1"/>
          </p:cNvSpPr>
          <p:nvPr/>
        </p:nvSpPr>
        <p:spPr bwMode="auto">
          <a:xfrm rot="1812839">
            <a:off x="4575205" y="2669435"/>
            <a:ext cx="1212850" cy="468312"/>
          </a:xfrm>
          <a:prstGeom prst="rightArrow">
            <a:avLst>
              <a:gd name="adj1" fmla="val 56519"/>
              <a:gd name="adj2" fmla="val 61317"/>
            </a:avLst>
          </a:prstGeom>
          <a:solidFill>
            <a:srgbClr val="CC3399"/>
          </a:solidFill>
          <a:ln w="9525">
            <a:solidFill>
              <a:srgbClr val="CC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399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9" name="Rectangle 11"/>
          <p:cNvSpPr>
            <a:spLocks noChangeArrowheads="1"/>
          </p:cNvSpPr>
          <p:nvPr/>
        </p:nvSpPr>
        <p:spPr bwMode="auto">
          <a:xfrm>
            <a:off x="0" y="0"/>
            <a:ext cx="47672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 求激励方程和输出方程</a:t>
            </a:r>
          </a:p>
        </p:txBody>
      </p:sp>
      <p:graphicFrame>
        <p:nvGraphicFramePr>
          <p:cNvPr id="381172" name="Group 244"/>
          <p:cNvGraphicFramePr>
            <a:graphicFrameLocks noGrp="1"/>
          </p:cNvGraphicFramePr>
          <p:nvPr/>
        </p:nvGraphicFramePr>
        <p:xfrm>
          <a:off x="5580063" y="260350"/>
          <a:ext cx="3060700" cy="2235546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1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0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" name="Group 242"/>
          <p:cNvGrpSpPr>
            <a:grpSpLocks/>
          </p:cNvGrpSpPr>
          <p:nvPr/>
        </p:nvGrpSpPr>
        <p:grpSpPr bwMode="auto">
          <a:xfrm>
            <a:off x="179388" y="2636838"/>
            <a:ext cx="8748712" cy="3705225"/>
            <a:chOff x="113" y="1661"/>
            <a:chExt cx="5511" cy="2334"/>
          </a:xfrm>
        </p:grpSpPr>
        <p:graphicFrame>
          <p:nvGraphicFramePr>
            <p:cNvPr id="23554" name="Object 53"/>
            <p:cNvGraphicFramePr>
              <a:graphicFrameLocks noChangeAspect="1"/>
            </p:cNvGraphicFramePr>
            <p:nvPr/>
          </p:nvGraphicFramePr>
          <p:xfrm>
            <a:off x="232" y="2076"/>
            <a:ext cx="300" cy="290"/>
          </p:xfrm>
          <a:graphic>
            <a:graphicData uri="http://schemas.openxmlformats.org/presentationml/2006/ole">
              <p:oleObj spid="_x0000_s711682" name="公式" r:id="rId4" imgW="203024" imgH="215713" progId="Equation.3">
                <p:embed/>
              </p:oleObj>
            </a:graphicData>
          </a:graphic>
        </p:graphicFrame>
        <p:graphicFrame>
          <p:nvGraphicFramePr>
            <p:cNvPr id="23555" name="Object 54"/>
            <p:cNvGraphicFramePr>
              <a:graphicFrameLocks noChangeAspect="1"/>
            </p:cNvGraphicFramePr>
            <p:nvPr/>
          </p:nvGraphicFramePr>
          <p:xfrm>
            <a:off x="801" y="2092"/>
            <a:ext cx="324" cy="294"/>
          </p:xfrm>
          <a:graphic>
            <a:graphicData uri="http://schemas.openxmlformats.org/presentationml/2006/ole">
              <p:oleObj spid="_x0000_s711683" name="公式" r:id="rId5" imgW="203024" imgH="215713" progId="Equation.3">
                <p:embed/>
              </p:oleObj>
            </a:graphicData>
          </a:graphic>
        </p:graphicFrame>
        <p:graphicFrame>
          <p:nvGraphicFramePr>
            <p:cNvPr id="23556" name="Object 55"/>
            <p:cNvGraphicFramePr>
              <a:graphicFrameLocks noChangeAspect="1"/>
            </p:cNvGraphicFramePr>
            <p:nvPr/>
          </p:nvGraphicFramePr>
          <p:xfrm>
            <a:off x="1897" y="2092"/>
            <a:ext cx="452" cy="271"/>
          </p:xfrm>
          <a:graphic>
            <a:graphicData uri="http://schemas.openxmlformats.org/presentationml/2006/ole">
              <p:oleObj spid="_x0000_s711684" name="公式" r:id="rId6" imgW="304536" imgH="215713" progId="Equation.3">
                <p:embed/>
              </p:oleObj>
            </a:graphicData>
          </a:graphic>
        </p:graphicFrame>
        <p:graphicFrame>
          <p:nvGraphicFramePr>
            <p:cNvPr id="23557" name="Object 56"/>
            <p:cNvGraphicFramePr>
              <a:graphicFrameLocks noChangeAspect="1"/>
            </p:cNvGraphicFramePr>
            <p:nvPr/>
          </p:nvGraphicFramePr>
          <p:xfrm>
            <a:off x="2418" y="2047"/>
            <a:ext cx="507" cy="319"/>
          </p:xfrm>
          <a:graphic>
            <a:graphicData uri="http://schemas.openxmlformats.org/presentationml/2006/ole">
              <p:oleObj spid="_x0000_s711685" name="公式" r:id="rId7" imgW="304536" imgH="215713" progId="Equation.3">
                <p:embed/>
              </p:oleObj>
            </a:graphicData>
          </a:graphic>
        </p:graphicFrame>
        <p:sp>
          <p:nvSpPr>
            <p:cNvPr id="23617" name="Rectangle 57"/>
            <p:cNvSpPr>
              <a:spLocks noChangeArrowheads="1"/>
            </p:cNvSpPr>
            <p:nvPr/>
          </p:nvSpPr>
          <p:spPr bwMode="auto">
            <a:xfrm>
              <a:off x="1882" y="1661"/>
              <a:ext cx="2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状态转换真值表及激励信号</a:t>
              </a:r>
            </a:p>
          </p:txBody>
        </p:sp>
        <p:sp>
          <p:nvSpPr>
            <p:cNvPr id="23618" name="Rectangle 58"/>
            <p:cNvSpPr>
              <a:spLocks noChangeArrowheads="1"/>
            </p:cNvSpPr>
            <p:nvPr/>
          </p:nvSpPr>
          <p:spPr bwMode="auto">
            <a:xfrm>
              <a:off x="5038" y="3750"/>
              <a:ext cx="49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19" name="Rectangle 59"/>
            <p:cNvSpPr>
              <a:spLocks noChangeArrowheads="1"/>
            </p:cNvSpPr>
            <p:nvPr/>
          </p:nvSpPr>
          <p:spPr bwMode="auto">
            <a:xfrm>
              <a:off x="4503" y="3750"/>
              <a:ext cx="53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0" name="Rectangle 60"/>
            <p:cNvSpPr>
              <a:spLocks noChangeArrowheads="1"/>
            </p:cNvSpPr>
            <p:nvPr/>
          </p:nvSpPr>
          <p:spPr bwMode="auto">
            <a:xfrm>
              <a:off x="4000" y="3750"/>
              <a:ext cx="50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1" name="Rectangle 61"/>
            <p:cNvSpPr>
              <a:spLocks noChangeArrowheads="1"/>
            </p:cNvSpPr>
            <p:nvPr/>
          </p:nvSpPr>
          <p:spPr bwMode="auto">
            <a:xfrm>
              <a:off x="3480" y="3750"/>
              <a:ext cx="52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2" name="Rectangle 62"/>
            <p:cNvSpPr>
              <a:spLocks noChangeArrowheads="1"/>
            </p:cNvSpPr>
            <p:nvPr/>
          </p:nvSpPr>
          <p:spPr bwMode="auto">
            <a:xfrm>
              <a:off x="2936" y="3750"/>
              <a:ext cx="54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3" name="Rectangle 63"/>
            <p:cNvSpPr>
              <a:spLocks noChangeArrowheads="1"/>
            </p:cNvSpPr>
            <p:nvPr/>
          </p:nvSpPr>
          <p:spPr bwMode="auto">
            <a:xfrm>
              <a:off x="2378" y="3750"/>
              <a:ext cx="55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4" name="Rectangle 64"/>
            <p:cNvSpPr>
              <a:spLocks noChangeArrowheads="1"/>
            </p:cNvSpPr>
            <p:nvPr/>
          </p:nvSpPr>
          <p:spPr bwMode="auto">
            <a:xfrm>
              <a:off x="1769" y="3750"/>
              <a:ext cx="60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5" name="Rectangle 65"/>
            <p:cNvSpPr>
              <a:spLocks noChangeArrowheads="1"/>
            </p:cNvSpPr>
            <p:nvPr/>
          </p:nvSpPr>
          <p:spPr bwMode="auto">
            <a:xfrm>
              <a:off x="1204" y="3750"/>
              <a:ext cx="56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6" name="Rectangle 66"/>
            <p:cNvSpPr>
              <a:spLocks noChangeArrowheads="1"/>
            </p:cNvSpPr>
            <p:nvPr/>
          </p:nvSpPr>
          <p:spPr bwMode="auto">
            <a:xfrm>
              <a:off x="639" y="3750"/>
              <a:ext cx="56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7" name="Rectangle 67"/>
            <p:cNvSpPr>
              <a:spLocks noChangeArrowheads="1"/>
            </p:cNvSpPr>
            <p:nvPr/>
          </p:nvSpPr>
          <p:spPr bwMode="auto">
            <a:xfrm>
              <a:off x="113" y="3750"/>
              <a:ext cx="52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8" name="Rectangle 68"/>
            <p:cNvSpPr>
              <a:spLocks noChangeArrowheads="1"/>
            </p:cNvSpPr>
            <p:nvPr/>
          </p:nvSpPr>
          <p:spPr bwMode="auto">
            <a:xfrm>
              <a:off x="5038" y="3504"/>
              <a:ext cx="49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29" name="Rectangle 69"/>
            <p:cNvSpPr>
              <a:spLocks noChangeArrowheads="1"/>
            </p:cNvSpPr>
            <p:nvPr/>
          </p:nvSpPr>
          <p:spPr bwMode="auto">
            <a:xfrm>
              <a:off x="4503" y="3504"/>
              <a:ext cx="53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0" name="Rectangle 70"/>
            <p:cNvSpPr>
              <a:spLocks noChangeArrowheads="1"/>
            </p:cNvSpPr>
            <p:nvPr/>
          </p:nvSpPr>
          <p:spPr bwMode="auto">
            <a:xfrm>
              <a:off x="4000" y="3504"/>
              <a:ext cx="50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1" name="Rectangle 71"/>
            <p:cNvSpPr>
              <a:spLocks noChangeArrowheads="1"/>
            </p:cNvSpPr>
            <p:nvPr/>
          </p:nvSpPr>
          <p:spPr bwMode="auto">
            <a:xfrm>
              <a:off x="3480" y="3504"/>
              <a:ext cx="52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2" name="Rectangle 72"/>
            <p:cNvSpPr>
              <a:spLocks noChangeArrowheads="1"/>
            </p:cNvSpPr>
            <p:nvPr/>
          </p:nvSpPr>
          <p:spPr bwMode="auto">
            <a:xfrm>
              <a:off x="2936" y="3504"/>
              <a:ext cx="5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3" name="Rectangle 73"/>
            <p:cNvSpPr>
              <a:spLocks noChangeArrowheads="1"/>
            </p:cNvSpPr>
            <p:nvPr/>
          </p:nvSpPr>
          <p:spPr bwMode="auto">
            <a:xfrm>
              <a:off x="2378" y="3504"/>
              <a:ext cx="55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4" name="Rectangle 74"/>
            <p:cNvSpPr>
              <a:spLocks noChangeArrowheads="1"/>
            </p:cNvSpPr>
            <p:nvPr/>
          </p:nvSpPr>
          <p:spPr bwMode="auto">
            <a:xfrm>
              <a:off x="1769" y="3504"/>
              <a:ext cx="60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5" name="Rectangle 75"/>
            <p:cNvSpPr>
              <a:spLocks noChangeArrowheads="1"/>
            </p:cNvSpPr>
            <p:nvPr/>
          </p:nvSpPr>
          <p:spPr bwMode="auto">
            <a:xfrm>
              <a:off x="1204" y="3504"/>
              <a:ext cx="56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6" name="Rectangle 76"/>
            <p:cNvSpPr>
              <a:spLocks noChangeArrowheads="1"/>
            </p:cNvSpPr>
            <p:nvPr/>
          </p:nvSpPr>
          <p:spPr bwMode="auto">
            <a:xfrm>
              <a:off x="639" y="3504"/>
              <a:ext cx="56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7" name="Rectangle 77"/>
            <p:cNvSpPr>
              <a:spLocks noChangeArrowheads="1"/>
            </p:cNvSpPr>
            <p:nvPr/>
          </p:nvSpPr>
          <p:spPr bwMode="auto">
            <a:xfrm>
              <a:off x="113" y="3504"/>
              <a:ext cx="52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8" name="Rectangle 78"/>
            <p:cNvSpPr>
              <a:spLocks noChangeArrowheads="1"/>
            </p:cNvSpPr>
            <p:nvPr/>
          </p:nvSpPr>
          <p:spPr bwMode="auto">
            <a:xfrm>
              <a:off x="5038" y="3233"/>
              <a:ext cx="4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39" name="Rectangle 79"/>
            <p:cNvSpPr>
              <a:spLocks noChangeArrowheads="1"/>
            </p:cNvSpPr>
            <p:nvPr/>
          </p:nvSpPr>
          <p:spPr bwMode="auto">
            <a:xfrm>
              <a:off x="4503" y="3233"/>
              <a:ext cx="53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0" name="Rectangle 80"/>
            <p:cNvSpPr>
              <a:spLocks noChangeArrowheads="1"/>
            </p:cNvSpPr>
            <p:nvPr/>
          </p:nvSpPr>
          <p:spPr bwMode="auto">
            <a:xfrm>
              <a:off x="4000" y="3233"/>
              <a:ext cx="50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1" name="Rectangle 81"/>
            <p:cNvSpPr>
              <a:spLocks noChangeArrowheads="1"/>
            </p:cNvSpPr>
            <p:nvPr/>
          </p:nvSpPr>
          <p:spPr bwMode="auto">
            <a:xfrm>
              <a:off x="3480" y="3233"/>
              <a:ext cx="52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2" name="Rectangle 82"/>
            <p:cNvSpPr>
              <a:spLocks noChangeArrowheads="1"/>
            </p:cNvSpPr>
            <p:nvPr/>
          </p:nvSpPr>
          <p:spPr bwMode="auto">
            <a:xfrm>
              <a:off x="2936" y="3233"/>
              <a:ext cx="5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3" name="Rectangle 83"/>
            <p:cNvSpPr>
              <a:spLocks noChangeArrowheads="1"/>
            </p:cNvSpPr>
            <p:nvPr/>
          </p:nvSpPr>
          <p:spPr bwMode="auto">
            <a:xfrm>
              <a:off x="2378" y="3233"/>
              <a:ext cx="5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4" name="Rectangle 84"/>
            <p:cNvSpPr>
              <a:spLocks noChangeArrowheads="1"/>
            </p:cNvSpPr>
            <p:nvPr/>
          </p:nvSpPr>
          <p:spPr bwMode="auto">
            <a:xfrm>
              <a:off x="1769" y="3233"/>
              <a:ext cx="6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5" name="Rectangle 85"/>
            <p:cNvSpPr>
              <a:spLocks noChangeArrowheads="1"/>
            </p:cNvSpPr>
            <p:nvPr/>
          </p:nvSpPr>
          <p:spPr bwMode="auto">
            <a:xfrm>
              <a:off x="1204" y="3233"/>
              <a:ext cx="5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6" name="Rectangle 86"/>
            <p:cNvSpPr>
              <a:spLocks noChangeArrowheads="1"/>
            </p:cNvSpPr>
            <p:nvPr/>
          </p:nvSpPr>
          <p:spPr bwMode="auto">
            <a:xfrm>
              <a:off x="639" y="3233"/>
              <a:ext cx="5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7" name="Rectangle 87"/>
            <p:cNvSpPr>
              <a:spLocks noChangeArrowheads="1"/>
            </p:cNvSpPr>
            <p:nvPr/>
          </p:nvSpPr>
          <p:spPr bwMode="auto">
            <a:xfrm>
              <a:off x="113" y="3233"/>
              <a:ext cx="5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8" name="Rectangle 88"/>
            <p:cNvSpPr>
              <a:spLocks noChangeArrowheads="1"/>
            </p:cNvSpPr>
            <p:nvPr/>
          </p:nvSpPr>
          <p:spPr bwMode="auto">
            <a:xfrm>
              <a:off x="5038" y="2988"/>
              <a:ext cx="49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49" name="Rectangle 89"/>
            <p:cNvSpPr>
              <a:spLocks noChangeArrowheads="1"/>
            </p:cNvSpPr>
            <p:nvPr/>
          </p:nvSpPr>
          <p:spPr bwMode="auto">
            <a:xfrm>
              <a:off x="4503" y="2988"/>
              <a:ext cx="53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0" name="Rectangle 90"/>
            <p:cNvSpPr>
              <a:spLocks noChangeArrowheads="1"/>
            </p:cNvSpPr>
            <p:nvPr/>
          </p:nvSpPr>
          <p:spPr bwMode="auto">
            <a:xfrm>
              <a:off x="4000" y="2988"/>
              <a:ext cx="50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1" name="Rectangle 91"/>
            <p:cNvSpPr>
              <a:spLocks noChangeArrowheads="1"/>
            </p:cNvSpPr>
            <p:nvPr/>
          </p:nvSpPr>
          <p:spPr bwMode="auto">
            <a:xfrm>
              <a:off x="3480" y="2988"/>
              <a:ext cx="52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2" name="Rectangle 92"/>
            <p:cNvSpPr>
              <a:spLocks noChangeArrowheads="1"/>
            </p:cNvSpPr>
            <p:nvPr/>
          </p:nvSpPr>
          <p:spPr bwMode="auto">
            <a:xfrm>
              <a:off x="2936" y="2988"/>
              <a:ext cx="54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3" name="Rectangle 93"/>
            <p:cNvSpPr>
              <a:spLocks noChangeArrowheads="1"/>
            </p:cNvSpPr>
            <p:nvPr/>
          </p:nvSpPr>
          <p:spPr bwMode="auto">
            <a:xfrm>
              <a:off x="2378" y="2988"/>
              <a:ext cx="55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4" name="Rectangle 94"/>
            <p:cNvSpPr>
              <a:spLocks noChangeArrowheads="1"/>
            </p:cNvSpPr>
            <p:nvPr/>
          </p:nvSpPr>
          <p:spPr bwMode="auto">
            <a:xfrm>
              <a:off x="1769" y="2988"/>
              <a:ext cx="60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5" name="Rectangle 95"/>
            <p:cNvSpPr>
              <a:spLocks noChangeArrowheads="1"/>
            </p:cNvSpPr>
            <p:nvPr/>
          </p:nvSpPr>
          <p:spPr bwMode="auto">
            <a:xfrm>
              <a:off x="1204" y="2988"/>
              <a:ext cx="56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6" name="Rectangle 96"/>
            <p:cNvSpPr>
              <a:spLocks noChangeArrowheads="1"/>
            </p:cNvSpPr>
            <p:nvPr/>
          </p:nvSpPr>
          <p:spPr bwMode="auto">
            <a:xfrm>
              <a:off x="639" y="2988"/>
              <a:ext cx="56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7" name="Rectangle 97"/>
            <p:cNvSpPr>
              <a:spLocks noChangeArrowheads="1"/>
            </p:cNvSpPr>
            <p:nvPr/>
          </p:nvSpPr>
          <p:spPr bwMode="auto">
            <a:xfrm>
              <a:off x="113" y="2988"/>
              <a:ext cx="52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8" name="Rectangle 98"/>
            <p:cNvSpPr>
              <a:spLocks noChangeArrowheads="1"/>
            </p:cNvSpPr>
            <p:nvPr/>
          </p:nvSpPr>
          <p:spPr bwMode="auto">
            <a:xfrm>
              <a:off x="5038" y="2743"/>
              <a:ext cx="49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59" name="Rectangle 99"/>
            <p:cNvSpPr>
              <a:spLocks noChangeArrowheads="1"/>
            </p:cNvSpPr>
            <p:nvPr/>
          </p:nvSpPr>
          <p:spPr bwMode="auto">
            <a:xfrm>
              <a:off x="4503" y="2743"/>
              <a:ext cx="53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0" name="Rectangle 100"/>
            <p:cNvSpPr>
              <a:spLocks noChangeArrowheads="1"/>
            </p:cNvSpPr>
            <p:nvPr/>
          </p:nvSpPr>
          <p:spPr bwMode="auto">
            <a:xfrm>
              <a:off x="4000" y="2743"/>
              <a:ext cx="50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1" name="Rectangle 101"/>
            <p:cNvSpPr>
              <a:spLocks noChangeArrowheads="1"/>
            </p:cNvSpPr>
            <p:nvPr/>
          </p:nvSpPr>
          <p:spPr bwMode="auto">
            <a:xfrm>
              <a:off x="3480" y="2743"/>
              <a:ext cx="52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2" name="Rectangle 102"/>
            <p:cNvSpPr>
              <a:spLocks noChangeArrowheads="1"/>
            </p:cNvSpPr>
            <p:nvPr/>
          </p:nvSpPr>
          <p:spPr bwMode="auto">
            <a:xfrm>
              <a:off x="2936" y="2743"/>
              <a:ext cx="54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3" name="Rectangle 103"/>
            <p:cNvSpPr>
              <a:spLocks noChangeArrowheads="1"/>
            </p:cNvSpPr>
            <p:nvPr/>
          </p:nvSpPr>
          <p:spPr bwMode="auto">
            <a:xfrm>
              <a:off x="2378" y="2743"/>
              <a:ext cx="55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4" name="Rectangle 104"/>
            <p:cNvSpPr>
              <a:spLocks noChangeArrowheads="1"/>
            </p:cNvSpPr>
            <p:nvPr/>
          </p:nvSpPr>
          <p:spPr bwMode="auto">
            <a:xfrm>
              <a:off x="1769" y="2743"/>
              <a:ext cx="60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5" name="Rectangle 105"/>
            <p:cNvSpPr>
              <a:spLocks noChangeArrowheads="1"/>
            </p:cNvSpPr>
            <p:nvPr/>
          </p:nvSpPr>
          <p:spPr bwMode="auto">
            <a:xfrm>
              <a:off x="1204" y="2743"/>
              <a:ext cx="56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6" name="Rectangle 106"/>
            <p:cNvSpPr>
              <a:spLocks noChangeArrowheads="1"/>
            </p:cNvSpPr>
            <p:nvPr/>
          </p:nvSpPr>
          <p:spPr bwMode="auto">
            <a:xfrm>
              <a:off x="639" y="2743"/>
              <a:ext cx="56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7" name="Rectangle 107"/>
            <p:cNvSpPr>
              <a:spLocks noChangeArrowheads="1"/>
            </p:cNvSpPr>
            <p:nvPr/>
          </p:nvSpPr>
          <p:spPr bwMode="auto">
            <a:xfrm>
              <a:off x="113" y="2743"/>
              <a:ext cx="52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8" name="Rectangle 108"/>
            <p:cNvSpPr>
              <a:spLocks noChangeArrowheads="1"/>
            </p:cNvSpPr>
            <p:nvPr/>
          </p:nvSpPr>
          <p:spPr bwMode="auto">
            <a:xfrm>
              <a:off x="5038" y="2497"/>
              <a:ext cx="49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69" name="Rectangle 109"/>
            <p:cNvSpPr>
              <a:spLocks noChangeArrowheads="1"/>
            </p:cNvSpPr>
            <p:nvPr/>
          </p:nvSpPr>
          <p:spPr bwMode="auto">
            <a:xfrm>
              <a:off x="4503" y="2497"/>
              <a:ext cx="53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70" name="Rectangle 110"/>
            <p:cNvSpPr>
              <a:spLocks noChangeArrowheads="1"/>
            </p:cNvSpPr>
            <p:nvPr/>
          </p:nvSpPr>
          <p:spPr bwMode="auto">
            <a:xfrm>
              <a:off x="4000" y="2497"/>
              <a:ext cx="50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71" name="Rectangle 111"/>
            <p:cNvSpPr>
              <a:spLocks noChangeArrowheads="1"/>
            </p:cNvSpPr>
            <p:nvPr/>
          </p:nvSpPr>
          <p:spPr bwMode="auto">
            <a:xfrm>
              <a:off x="3480" y="2497"/>
              <a:ext cx="52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72" name="Rectangle 112"/>
            <p:cNvSpPr>
              <a:spLocks noChangeArrowheads="1"/>
            </p:cNvSpPr>
            <p:nvPr/>
          </p:nvSpPr>
          <p:spPr bwMode="auto">
            <a:xfrm>
              <a:off x="2936" y="2497"/>
              <a:ext cx="5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73" name="Rectangle 113"/>
            <p:cNvSpPr>
              <a:spLocks noChangeArrowheads="1"/>
            </p:cNvSpPr>
            <p:nvPr/>
          </p:nvSpPr>
          <p:spPr bwMode="auto">
            <a:xfrm>
              <a:off x="2378" y="2497"/>
              <a:ext cx="55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74" name="Rectangle 114"/>
            <p:cNvSpPr>
              <a:spLocks noChangeArrowheads="1"/>
            </p:cNvSpPr>
            <p:nvPr/>
          </p:nvSpPr>
          <p:spPr bwMode="auto">
            <a:xfrm>
              <a:off x="1769" y="2497"/>
              <a:ext cx="60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75" name="Rectangle 115"/>
            <p:cNvSpPr>
              <a:spLocks noChangeArrowheads="1"/>
            </p:cNvSpPr>
            <p:nvPr/>
          </p:nvSpPr>
          <p:spPr bwMode="auto">
            <a:xfrm>
              <a:off x="1204" y="2497"/>
              <a:ext cx="56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76" name="Rectangle 116"/>
            <p:cNvSpPr>
              <a:spLocks noChangeArrowheads="1"/>
            </p:cNvSpPr>
            <p:nvPr/>
          </p:nvSpPr>
          <p:spPr bwMode="auto">
            <a:xfrm>
              <a:off x="639" y="2497"/>
              <a:ext cx="56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77" name="Rectangle 117"/>
            <p:cNvSpPr>
              <a:spLocks noChangeArrowheads="1"/>
            </p:cNvSpPr>
            <p:nvPr/>
          </p:nvSpPr>
          <p:spPr bwMode="auto">
            <a:xfrm>
              <a:off x="113" y="2497"/>
              <a:ext cx="52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78" name="Rectangle 118"/>
            <p:cNvSpPr>
              <a:spLocks noChangeArrowheads="1"/>
            </p:cNvSpPr>
            <p:nvPr/>
          </p:nvSpPr>
          <p:spPr bwMode="auto">
            <a:xfrm>
              <a:off x="5038" y="2237"/>
              <a:ext cx="49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2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79" name="Rectangle 119"/>
            <p:cNvSpPr>
              <a:spLocks noChangeArrowheads="1"/>
            </p:cNvSpPr>
            <p:nvPr/>
          </p:nvSpPr>
          <p:spPr bwMode="auto">
            <a:xfrm>
              <a:off x="4503" y="2237"/>
              <a:ext cx="5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22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80" name="Rectangle 120"/>
            <p:cNvSpPr>
              <a:spLocks noChangeArrowheads="1"/>
            </p:cNvSpPr>
            <p:nvPr/>
          </p:nvSpPr>
          <p:spPr bwMode="auto">
            <a:xfrm>
              <a:off x="4000" y="2237"/>
              <a:ext cx="50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2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81" name="Rectangle 121"/>
            <p:cNvSpPr>
              <a:spLocks noChangeArrowheads="1"/>
            </p:cNvSpPr>
            <p:nvPr/>
          </p:nvSpPr>
          <p:spPr bwMode="auto">
            <a:xfrm>
              <a:off x="3480" y="2237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22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82" name="Rectangle 122"/>
            <p:cNvSpPr>
              <a:spLocks noChangeArrowheads="1"/>
            </p:cNvSpPr>
            <p:nvPr/>
          </p:nvSpPr>
          <p:spPr bwMode="auto">
            <a:xfrm>
              <a:off x="3480" y="1992"/>
              <a:ext cx="205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激励信号</a:t>
              </a:r>
              <a:endPara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83" name="Rectangle 123"/>
            <p:cNvSpPr>
              <a:spLocks noChangeArrowheads="1"/>
            </p:cNvSpPr>
            <p:nvPr/>
          </p:nvSpPr>
          <p:spPr bwMode="auto">
            <a:xfrm>
              <a:off x="2936" y="1992"/>
              <a:ext cx="544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84" name="Rectangle 126"/>
            <p:cNvSpPr>
              <a:spLocks noChangeArrowheads="1"/>
            </p:cNvSpPr>
            <p:nvPr/>
          </p:nvSpPr>
          <p:spPr bwMode="auto">
            <a:xfrm>
              <a:off x="1204" y="1992"/>
              <a:ext cx="565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85" name="Line 129"/>
            <p:cNvSpPr>
              <a:spLocks noChangeShapeType="1"/>
            </p:cNvSpPr>
            <p:nvPr/>
          </p:nvSpPr>
          <p:spPr bwMode="auto">
            <a:xfrm>
              <a:off x="113" y="1992"/>
              <a:ext cx="54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86" name="Line 130"/>
            <p:cNvSpPr>
              <a:spLocks noChangeShapeType="1"/>
            </p:cNvSpPr>
            <p:nvPr/>
          </p:nvSpPr>
          <p:spPr bwMode="auto">
            <a:xfrm>
              <a:off x="113" y="3995"/>
              <a:ext cx="54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87" name="Line 131"/>
            <p:cNvSpPr>
              <a:spLocks noChangeShapeType="1"/>
            </p:cNvSpPr>
            <p:nvPr/>
          </p:nvSpPr>
          <p:spPr bwMode="auto">
            <a:xfrm>
              <a:off x="113" y="1992"/>
              <a:ext cx="0" cy="20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88" name="Line 132"/>
            <p:cNvSpPr>
              <a:spLocks noChangeShapeType="1"/>
            </p:cNvSpPr>
            <p:nvPr/>
          </p:nvSpPr>
          <p:spPr bwMode="auto">
            <a:xfrm>
              <a:off x="5534" y="1992"/>
              <a:ext cx="0" cy="200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89" name="Line 133"/>
            <p:cNvSpPr>
              <a:spLocks noChangeShapeType="1"/>
            </p:cNvSpPr>
            <p:nvPr/>
          </p:nvSpPr>
          <p:spPr bwMode="auto">
            <a:xfrm>
              <a:off x="113" y="2497"/>
              <a:ext cx="542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0" name="Line 134"/>
            <p:cNvSpPr>
              <a:spLocks noChangeShapeType="1"/>
            </p:cNvSpPr>
            <p:nvPr/>
          </p:nvSpPr>
          <p:spPr bwMode="auto">
            <a:xfrm>
              <a:off x="639" y="1992"/>
              <a:ext cx="0" cy="50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1" name="Line 135"/>
            <p:cNvSpPr>
              <a:spLocks noChangeShapeType="1"/>
            </p:cNvSpPr>
            <p:nvPr/>
          </p:nvSpPr>
          <p:spPr bwMode="auto">
            <a:xfrm>
              <a:off x="1204" y="1992"/>
              <a:ext cx="0" cy="200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2" name="Line 136"/>
            <p:cNvSpPr>
              <a:spLocks noChangeShapeType="1"/>
            </p:cNvSpPr>
            <p:nvPr/>
          </p:nvSpPr>
          <p:spPr bwMode="auto">
            <a:xfrm>
              <a:off x="1769" y="1992"/>
              <a:ext cx="0" cy="20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3" name="Line 137"/>
            <p:cNvSpPr>
              <a:spLocks noChangeShapeType="1"/>
            </p:cNvSpPr>
            <p:nvPr/>
          </p:nvSpPr>
          <p:spPr bwMode="auto">
            <a:xfrm>
              <a:off x="2378" y="1992"/>
              <a:ext cx="0" cy="50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4" name="Line 138"/>
            <p:cNvSpPr>
              <a:spLocks noChangeShapeType="1"/>
            </p:cNvSpPr>
            <p:nvPr/>
          </p:nvSpPr>
          <p:spPr bwMode="auto">
            <a:xfrm>
              <a:off x="2936" y="1992"/>
              <a:ext cx="0" cy="200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5" name="Line 139"/>
            <p:cNvSpPr>
              <a:spLocks noChangeShapeType="1"/>
            </p:cNvSpPr>
            <p:nvPr/>
          </p:nvSpPr>
          <p:spPr bwMode="auto">
            <a:xfrm>
              <a:off x="3480" y="2237"/>
              <a:ext cx="0" cy="2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6" name="Line 140"/>
            <p:cNvSpPr>
              <a:spLocks noChangeShapeType="1"/>
            </p:cNvSpPr>
            <p:nvPr/>
          </p:nvSpPr>
          <p:spPr bwMode="auto">
            <a:xfrm>
              <a:off x="3480" y="1992"/>
              <a:ext cx="0" cy="24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7" name="Line 141"/>
            <p:cNvSpPr>
              <a:spLocks noChangeShapeType="1"/>
            </p:cNvSpPr>
            <p:nvPr/>
          </p:nvSpPr>
          <p:spPr bwMode="auto">
            <a:xfrm>
              <a:off x="4000" y="2237"/>
              <a:ext cx="0" cy="2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8" name="Line 142"/>
            <p:cNvSpPr>
              <a:spLocks noChangeShapeType="1"/>
            </p:cNvSpPr>
            <p:nvPr/>
          </p:nvSpPr>
          <p:spPr bwMode="auto">
            <a:xfrm>
              <a:off x="3480" y="2237"/>
              <a:ext cx="20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99" name="Line 143"/>
            <p:cNvSpPr>
              <a:spLocks noChangeShapeType="1"/>
            </p:cNvSpPr>
            <p:nvPr/>
          </p:nvSpPr>
          <p:spPr bwMode="auto">
            <a:xfrm>
              <a:off x="4503" y="2237"/>
              <a:ext cx="0" cy="17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0" name="Line 144"/>
            <p:cNvSpPr>
              <a:spLocks noChangeShapeType="1"/>
            </p:cNvSpPr>
            <p:nvPr/>
          </p:nvSpPr>
          <p:spPr bwMode="auto">
            <a:xfrm>
              <a:off x="5038" y="2237"/>
              <a:ext cx="0" cy="17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1" name="Line 145"/>
            <p:cNvSpPr>
              <a:spLocks noChangeShapeType="1"/>
            </p:cNvSpPr>
            <p:nvPr/>
          </p:nvSpPr>
          <p:spPr bwMode="auto">
            <a:xfrm>
              <a:off x="113" y="2743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2" name="Line 146"/>
            <p:cNvSpPr>
              <a:spLocks noChangeShapeType="1"/>
            </p:cNvSpPr>
            <p:nvPr/>
          </p:nvSpPr>
          <p:spPr bwMode="auto">
            <a:xfrm>
              <a:off x="639" y="2497"/>
              <a:ext cx="0" cy="149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3" name="Line 147"/>
            <p:cNvSpPr>
              <a:spLocks noChangeShapeType="1"/>
            </p:cNvSpPr>
            <p:nvPr/>
          </p:nvSpPr>
          <p:spPr bwMode="auto">
            <a:xfrm>
              <a:off x="2378" y="2497"/>
              <a:ext cx="0" cy="149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4" name="Line 148"/>
            <p:cNvSpPr>
              <a:spLocks noChangeShapeType="1"/>
            </p:cNvSpPr>
            <p:nvPr/>
          </p:nvSpPr>
          <p:spPr bwMode="auto">
            <a:xfrm>
              <a:off x="3480" y="2497"/>
              <a:ext cx="0" cy="149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5" name="Line 149"/>
            <p:cNvSpPr>
              <a:spLocks noChangeShapeType="1"/>
            </p:cNvSpPr>
            <p:nvPr/>
          </p:nvSpPr>
          <p:spPr bwMode="auto">
            <a:xfrm>
              <a:off x="4000" y="2497"/>
              <a:ext cx="0" cy="149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6" name="Line 150"/>
            <p:cNvSpPr>
              <a:spLocks noChangeShapeType="1"/>
            </p:cNvSpPr>
            <p:nvPr/>
          </p:nvSpPr>
          <p:spPr bwMode="auto">
            <a:xfrm>
              <a:off x="113" y="2988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7" name="Line 151"/>
            <p:cNvSpPr>
              <a:spLocks noChangeShapeType="1"/>
            </p:cNvSpPr>
            <p:nvPr/>
          </p:nvSpPr>
          <p:spPr bwMode="auto">
            <a:xfrm>
              <a:off x="113" y="3233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8" name="Line 152"/>
            <p:cNvSpPr>
              <a:spLocks noChangeShapeType="1"/>
            </p:cNvSpPr>
            <p:nvPr/>
          </p:nvSpPr>
          <p:spPr bwMode="auto">
            <a:xfrm>
              <a:off x="113" y="3504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09" name="Line 153"/>
            <p:cNvSpPr>
              <a:spLocks noChangeShapeType="1"/>
            </p:cNvSpPr>
            <p:nvPr/>
          </p:nvSpPr>
          <p:spPr bwMode="auto">
            <a:xfrm>
              <a:off x="113" y="3750"/>
              <a:ext cx="542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Group 154"/>
            <p:cNvGrpSpPr>
              <a:grpSpLocks/>
            </p:cNvGrpSpPr>
            <p:nvPr/>
          </p:nvGrpSpPr>
          <p:grpSpPr bwMode="auto">
            <a:xfrm>
              <a:off x="203" y="2486"/>
              <a:ext cx="1611" cy="287"/>
              <a:chOff x="226" y="2364"/>
              <a:chExt cx="1611" cy="287"/>
            </a:xfrm>
          </p:grpSpPr>
          <p:sp>
            <p:nvSpPr>
              <p:cNvPr id="23792" name="Rectangle 155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93" name="Rectangle 156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94" name="Rectangle 157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158"/>
            <p:cNvGrpSpPr>
              <a:grpSpLocks/>
            </p:cNvGrpSpPr>
            <p:nvPr/>
          </p:nvGrpSpPr>
          <p:grpSpPr bwMode="auto">
            <a:xfrm>
              <a:off x="1859" y="2486"/>
              <a:ext cx="1611" cy="287"/>
              <a:chOff x="226" y="2364"/>
              <a:chExt cx="1611" cy="287"/>
            </a:xfrm>
          </p:grpSpPr>
          <p:sp>
            <p:nvSpPr>
              <p:cNvPr id="23789" name="Rectangle 159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90" name="Rectangle 160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91" name="Rectangle 161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162"/>
            <p:cNvGrpSpPr>
              <a:grpSpLocks/>
            </p:cNvGrpSpPr>
            <p:nvPr/>
          </p:nvGrpSpPr>
          <p:grpSpPr bwMode="auto">
            <a:xfrm>
              <a:off x="3560" y="2463"/>
              <a:ext cx="1020" cy="310"/>
              <a:chOff x="3560" y="2516"/>
              <a:chExt cx="1020" cy="310"/>
            </a:xfrm>
          </p:grpSpPr>
          <p:sp>
            <p:nvSpPr>
              <p:cNvPr id="23787" name="Rectangle 163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88" name="Rectangle 164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165"/>
            <p:cNvGrpSpPr>
              <a:grpSpLocks/>
            </p:cNvGrpSpPr>
            <p:nvPr/>
          </p:nvGrpSpPr>
          <p:grpSpPr bwMode="auto">
            <a:xfrm>
              <a:off x="4604" y="2486"/>
              <a:ext cx="1019" cy="287"/>
              <a:chOff x="4604" y="2539"/>
              <a:chExt cx="1019" cy="287"/>
            </a:xfrm>
          </p:grpSpPr>
          <p:sp>
            <p:nvSpPr>
              <p:cNvPr id="23785" name="Rectangle 166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86" name="Rectangle 167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168"/>
            <p:cNvGrpSpPr>
              <a:grpSpLocks/>
            </p:cNvGrpSpPr>
            <p:nvPr/>
          </p:nvGrpSpPr>
          <p:grpSpPr bwMode="auto">
            <a:xfrm>
              <a:off x="204" y="2712"/>
              <a:ext cx="1611" cy="287"/>
              <a:chOff x="226" y="2364"/>
              <a:chExt cx="1611" cy="287"/>
            </a:xfrm>
          </p:grpSpPr>
          <p:sp>
            <p:nvSpPr>
              <p:cNvPr id="23782" name="Rectangle 169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83" name="Rectangle 170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84" name="Rectangle 171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172"/>
            <p:cNvGrpSpPr>
              <a:grpSpLocks/>
            </p:cNvGrpSpPr>
            <p:nvPr/>
          </p:nvGrpSpPr>
          <p:grpSpPr bwMode="auto">
            <a:xfrm>
              <a:off x="1859" y="2735"/>
              <a:ext cx="1611" cy="287"/>
              <a:chOff x="226" y="2364"/>
              <a:chExt cx="1611" cy="287"/>
            </a:xfrm>
          </p:grpSpPr>
          <p:sp>
            <p:nvSpPr>
              <p:cNvPr id="23779" name="Rectangle 173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80" name="Rectangle 174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81" name="Rectangle 175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176"/>
            <p:cNvGrpSpPr>
              <a:grpSpLocks/>
            </p:cNvGrpSpPr>
            <p:nvPr/>
          </p:nvGrpSpPr>
          <p:grpSpPr bwMode="auto">
            <a:xfrm>
              <a:off x="3538" y="2712"/>
              <a:ext cx="1020" cy="310"/>
              <a:chOff x="3560" y="2516"/>
              <a:chExt cx="1020" cy="310"/>
            </a:xfrm>
          </p:grpSpPr>
          <p:sp>
            <p:nvSpPr>
              <p:cNvPr id="23777" name="Rectangle 177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78" name="Rectangle 178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Group 179"/>
            <p:cNvGrpSpPr>
              <a:grpSpLocks/>
            </p:cNvGrpSpPr>
            <p:nvPr/>
          </p:nvGrpSpPr>
          <p:grpSpPr bwMode="auto">
            <a:xfrm>
              <a:off x="4605" y="2735"/>
              <a:ext cx="1019" cy="287"/>
              <a:chOff x="4604" y="2539"/>
              <a:chExt cx="1019" cy="287"/>
            </a:xfrm>
          </p:grpSpPr>
          <p:sp>
            <p:nvSpPr>
              <p:cNvPr id="23775" name="Rectangle 180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76" name="Rectangle 181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Group 182"/>
            <p:cNvGrpSpPr>
              <a:grpSpLocks/>
            </p:cNvGrpSpPr>
            <p:nvPr/>
          </p:nvGrpSpPr>
          <p:grpSpPr bwMode="auto">
            <a:xfrm>
              <a:off x="205" y="2954"/>
              <a:ext cx="1611" cy="287"/>
              <a:chOff x="226" y="2364"/>
              <a:chExt cx="1611" cy="287"/>
            </a:xfrm>
          </p:grpSpPr>
          <p:sp>
            <p:nvSpPr>
              <p:cNvPr id="23772" name="Rectangle 183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73" name="Rectangle 184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74" name="Rectangle 185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" name="Group 186"/>
            <p:cNvGrpSpPr>
              <a:grpSpLocks/>
            </p:cNvGrpSpPr>
            <p:nvPr/>
          </p:nvGrpSpPr>
          <p:grpSpPr bwMode="auto">
            <a:xfrm>
              <a:off x="1860" y="2954"/>
              <a:ext cx="1611" cy="287"/>
              <a:chOff x="226" y="2364"/>
              <a:chExt cx="1611" cy="287"/>
            </a:xfrm>
          </p:grpSpPr>
          <p:sp>
            <p:nvSpPr>
              <p:cNvPr id="23769" name="Rectangle 187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70" name="Rectangle 188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71" name="Rectangle 189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Group 190"/>
            <p:cNvGrpSpPr>
              <a:grpSpLocks/>
            </p:cNvGrpSpPr>
            <p:nvPr/>
          </p:nvGrpSpPr>
          <p:grpSpPr bwMode="auto">
            <a:xfrm>
              <a:off x="3539" y="2977"/>
              <a:ext cx="1020" cy="310"/>
              <a:chOff x="3560" y="2516"/>
              <a:chExt cx="1020" cy="310"/>
            </a:xfrm>
          </p:grpSpPr>
          <p:sp>
            <p:nvSpPr>
              <p:cNvPr id="23767" name="Rectangle 191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68" name="Rectangle 192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" name="Group 193"/>
            <p:cNvGrpSpPr>
              <a:grpSpLocks/>
            </p:cNvGrpSpPr>
            <p:nvPr/>
          </p:nvGrpSpPr>
          <p:grpSpPr bwMode="auto">
            <a:xfrm>
              <a:off x="4582" y="2977"/>
              <a:ext cx="1020" cy="287"/>
              <a:chOff x="4581" y="3113"/>
              <a:chExt cx="1020" cy="287"/>
            </a:xfrm>
          </p:grpSpPr>
          <p:sp>
            <p:nvSpPr>
              <p:cNvPr id="23765" name="Rectangle 194"/>
              <p:cNvSpPr>
                <a:spLocks noChangeArrowheads="1"/>
              </p:cNvSpPr>
              <p:nvPr/>
            </p:nvSpPr>
            <p:spPr bwMode="auto">
              <a:xfrm>
                <a:off x="4581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66" name="Rectangle 195"/>
              <p:cNvSpPr>
                <a:spLocks noChangeArrowheads="1"/>
              </p:cNvSpPr>
              <p:nvPr/>
            </p:nvSpPr>
            <p:spPr bwMode="auto">
              <a:xfrm>
                <a:off x="5103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" name="Group 196"/>
            <p:cNvGrpSpPr>
              <a:grpSpLocks/>
            </p:cNvGrpSpPr>
            <p:nvPr/>
          </p:nvGrpSpPr>
          <p:grpSpPr bwMode="auto">
            <a:xfrm>
              <a:off x="203" y="3226"/>
              <a:ext cx="5376" cy="740"/>
              <a:chOff x="226" y="3370"/>
              <a:chExt cx="5376" cy="882"/>
            </a:xfrm>
          </p:grpSpPr>
          <p:grpSp>
            <p:nvGrpSpPr>
              <p:cNvPr id="16" name="Group 197"/>
              <p:cNvGrpSpPr>
                <a:grpSpLocks/>
              </p:cNvGrpSpPr>
              <p:nvPr/>
            </p:nvGrpSpPr>
            <p:grpSpPr bwMode="auto">
              <a:xfrm>
                <a:off x="3560" y="3945"/>
                <a:ext cx="997" cy="302"/>
                <a:chOff x="3560" y="3982"/>
                <a:chExt cx="997" cy="302"/>
              </a:xfrm>
            </p:grpSpPr>
            <p:sp>
              <p:nvSpPr>
                <p:cNvPr id="23763" name="Rectangle 198"/>
                <p:cNvSpPr>
                  <a:spLocks noChangeArrowheads="1"/>
                </p:cNvSpPr>
                <p:nvPr/>
              </p:nvSpPr>
              <p:spPr bwMode="auto">
                <a:xfrm>
                  <a:off x="3560" y="3982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×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64" name="Rectangle 199"/>
                <p:cNvSpPr>
                  <a:spLocks noChangeArrowheads="1"/>
                </p:cNvSpPr>
                <p:nvPr/>
              </p:nvSpPr>
              <p:spPr bwMode="auto">
                <a:xfrm>
                  <a:off x="4059" y="399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Group 200"/>
              <p:cNvGrpSpPr>
                <a:grpSpLocks/>
              </p:cNvGrpSpPr>
              <p:nvPr/>
            </p:nvGrpSpPr>
            <p:grpSpPr bwMode="auto">
              <a:xfrm>
                <a:off x="226" y="3393"/>
                <a:ext cx="1611" cy="287"/>
                <a:chOff x="226" y="2364"/>
                <a:chExt cx="1611" cy="287"/>
              </a:xfrm>
            </p:grpSpPr>
            <p:sp>
              <p:nvSpPr>
                <p:cNvPr id="23760" name="Rectangle 201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61" name="Rectangle 202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62" name="Rectangle 203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Group 204"/>
              <p:cNvGrpSpPr>
                <a:grpSpLocks/>
              </p:cNvGrpSpPr>
              <p:nvPr/>
            </p:nvGrpSpPr>
            <p:grpSpPr bwMode="auto">
              <a:xfrm>
                <a:off x="1859" y="3385"/>
                <a:ext cx="1611" cy="287"/>
                <a:chOff x="226" y="2364"/>
                <a:chExt cx="1611" cy="287"/>
              </a:xfrm>
            </p:grpSpPr>
            <p:sp>
              <p:nvSpPr>
                <p:cNvPr id="23757" name="Rectangle 205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58" name="Rectangle 206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59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Group 208"/>
              <p:cNvGrpSpPr>
                <a:grpSpLocks/>
              </p:cNvGrpSpPr>
              <p:nvPr/>
            </p:nvGrpSpPr>
            <p:grpSpPr bwMode="auto">
              <a:xfrm>
                <a:off x="3560" y="3415"/>
                <a:ext cx="998" cy="287"/>
                <a:chOff x="3560" y="3407"/>
                <a:chExt cx="998" cy="287"/>
              </a:xfrm>
            </p:grpSpPr>
            <p:sp>
              <p:nvSpPr>
                <p:cNvPr id="23755" name="Rectangle 209"/>
                <p:cNvSpPr>
                  <a:spLocks noChangeArrowheads="1"/>
                </p:cNvSpPr>
                <p:nvPr/>
              </p:nvSpPr>
              <p:spPr bwMode="auto">
                <a:xfrm>
                  <a:off x="3560" y="340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56" name="Rectangle 210"/>
                <p:cNvSpPr>
                  <a:spLocks noChangeArrowheads="1"/>
                </p:cNvSpPr>
                <p:nvPr/>
              </p:nvSpPr>
              <p:spPr bwMode="auto">
                <a:xfrm>
                  <a:off x="4060" y="340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×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Group 211"/>
              <p:cNvGrpSpPr>
                <a:grpSpLocks/>
              </p:cNvGrpSpPr>
              <p:nvPr/>
            </p:nvGrpSpPr>
            <p:grpSpPr bwMode="auto">
              <a:xfrm>
                <a:off x="4581" y="3370"/>
                <a:ext cx="1020" cy="310"/>
                <a:chOff x="3560" y="2516"/>
                <a:chExt cx="1020" cy="310"/>
              </a:xfrm>
            </p:grpSpPr>
            <p:sp>
              <p:nvSpPr>
                <p:cNvPr id="23753" name="Rectangle 212"/>
                <p:cNvSpPr>
                  <a:spLocks noChangeArrowheads="1"/>
                </p:cNvSpPr>
                <p:nvPr/>
              </p:nvSpPr>
              <p:spPr bwMode="auto">
                <a:xfrm>
                  <a:off x="3560" y="2539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54" name="Rectangle 213"/>
                <p:cNvSpPr>
                  <a:spLocks noChangeArrowheads="1"/>
                </p:cNvSpPr>
                <p:nvPr/>
              </p:nvSpPr>
              <p:spPr bwMode="auto">
                <a:xfrm>
                  <a:off x="4082" y="2516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×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Group 214"/>
              <p:cNvGrpSpPr>
                <a:grpSpLocks/>
              </p:cNvGrpSpPr>
              <p:nvPr/>
            </p:nvGrpSpPr>
            <p:grpSpPr bwMode="auto">
              <a:xfrm>
                <a:off x="226" y="3680"/>
                <a:ext cx="1611" cy="287"/>
                <a:chOff x="226" y="2364"/>
                <a:chExt cx="1611" cy="287"/>
              </a:xfrm>
            </p:grpSpPr>
            <p:sp>
              <p:nvSpPr>
                <p:cNvPr id="23750" name="Rectangle 215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51" name="Rectangle 216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52" name="Rectangle 217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Group 218"/>
              <p:cNvGrpSpPr>
                <a:grpSpLocks/>
              </p:cNvGrpSpPr>
              <p:nvPr/>
            </p:nvGrpSpPr>
            <p:grpSpPr bwMode="auto">
              <a:xfrm>
                <a:off x="1881" y="3687"/>
                <a:ext cx="1611" cy="287"/>
                <a:chOff x="226" y="2364"/>
                <a:chExt cx="1611" cy="287"/>
              </a:xfrm>
            </p:grpSpPr>
            <p:sp>
              <p:nvSpPr>
                <p:cNvPr id="237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Group 222"/>
              <p:cNvGrpSpPr>
                <a:grpSpLocks/>
              </p:cNvGrpSpPr>
              <p:nvPr/>
            </p:nvGrpSpPr>
            <p:grpSpPr bwMode="auto">
              <a:xfrm>
                <a:off x="3538" y="3687"/>
                <a:ext cx="1020" cy="287"/>
                <a:chOff x="4581" y="3113"/>
                <a:chExt cx="1020" cy="287"/>
              </a:xfrm>
            </p:grpSpPr>
            <p:sp>
              <p:nvSpPr>
                <p:cNvPr id="23745" name="Rectangle 223"/>
                <p:cNvSpPr>
                  <a:spLocks noChangeArrowheads="1"/>
                </p:cNvSpPr>
                <p:nvPr/>
              </p:nvSpPr>
              <p:spPr bwMode="auto">
                <a:xfrm>
                  <a:off x="4581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×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46" name="Rectangle 224"/>
                <p:cNvSpPr>
                  <a:spLocks noChangeArrowheads="1"/>
                </p:cNvSpPr>
                <p:nvPr/>
              </p:nvSpPr>
              <p:spPr bwMode="auto">
                <a:xfrm>
                  <a:off x="5103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Group 225"/>
              <p:cNvGrpSpPr>
                <a:grpSpLocks/>
              </p:cNvGrpSpPr>
              <p:nvPr/>
            </p:nvGrpSpPr>
            <p:grpSpPr bwMode="auto">
              <a:xfrm>
                <a:off x="4581" y="3687"/>
                <a:ext cx="1020" cy="287"/>
                <a:chOff x="4581" y="3113"/>
                <a:chExt cx="1020" cy="287"/>
              </a:xfrm>
            </p:grpSpPr>
            <p:sp>
              <p:nvSpPr>
                <p:cNvPr id="23743" name="Rectangle 226"/>
                <p:cNvSpPr>
                  <a:spLocks noChangeArrowheads="1"/>
                </p:cNvSpPr>
                <p:nvPr/>
              </p:nvSpPr>
              <p:spPr bwMode="auto">
                <a:xfrm>
                  <a:off x="4581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×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44" name="Rectangle 227"/>
                <p:cNvSpPr>
                  <a:spLocks noChangeArrowheads="1"/>
                </p:cNvSpPr>
                <p:nvPr/>
              </p:nvSpPr>
              <p:spPr bwMode="auto">
                <a:xfrm>
                  <a:off x="5103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Group 228"/>
              <p:cNvGrpSpPr>
                <a:grpSpLocks/>
              </p:cNvGrpSpPr>
              <p:nvPr/>
            </p:nvGrpSpPr>
            <p:grpSpPr bwMode="auto">
              <a:xfrm>
                <a:off x="226" y="3960"/>
                <a:ext cx="1611" cy="287"/>
                <a:chOff x="226" y="2364"/>
                <a:chExt cx="1611" cy="287"/>
              </a:xfrm>
            </p:grpSpPr>
            <p:sp>
              <p:nvSpPr>
                <p:cNvPr id="23740" name="Rectangle 229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41" name="Rectangle 230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42" name="Rectangle 231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Group 232"/>
              <p:cNvGrpSpPr>
                <a:grpSpLocks/>
              </p:cNvGrpSpPr>
              <p:nvPr/>
            </p:nvGrpSpPr>
            <p:grpSpPr bwMode="auto">
              <a:xfrm>
                <a:off x="1881" y="3952"/>
                <a:ext cx="1611" cy="287"/>
                <a:chOff x="226" y="2364"/>
                <a:chExt cx="1611" cy="287"/>
              </a:xfrm>
            </p:grpSpPr>
            <p:sp>
              <p:nvSpPr>
                <p:cNvPr id="23737" name="Rectangle 233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38" name="Rectangle 234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39" name="Rectangle 235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7" name="Group 236"/>
              <p:cNvGrpSpPr>
                <a:grpSpLocks/>
              </p:cNvGrpSpPr>
              <p:nvPr/>
            </p:nvGrpSpPr>
            <p:grpSpPr bwMode="auto">
              <a:xfrm>
                <a:off x="4605" y="3950"/>
                <a:ext cx="997" cy="302"/>
                <a:chOff x="3560" y="3982"/>
                <a:chExt cx="997" cy="302"/>
              </a:xfrm>
            </p:grpSpPr>
            <p:sp>
              <p:nvSpPr>
                <p:cNvPr id="23735" name="Rectangle 237"/>
                <p:cNvSpPr>
                  <a:spLocks noChangeArrowheads="1"/>
                </p:cNvSpPr>
                <p:nvPr/>
              </p:nvSpPr>
              <p:spPr bwMode="auto">
                <a:xfrm>
                  <a:off x="3560" y="3982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×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36" name="Rectangle 238"/>
                <p:cNvSpPr>
                  <a:spLocks noChangeArrowheads="1"/>
                </p:cNvSpPr>
                <p:nvPr/>
              </p:nvSpPr>
              <p:spPr bwMode="auto">
                <a:xfrm>
                  <a:off x="4059" y="399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CC00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3584" name="Rectangle 2"/>
          <p:cNvSpPr>
            <a:spLocks noChangeArrowheads="1"/>
          </p:cNvSpPr>
          <p:nvPr/>
        </p:nvSpPr>
        <p:spPr bwMode="auto">
          <a:xfrm>
            <a:off x="8715375" y="428625"/>
            <a:ext cx="42862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求激励方程的第一种方法</a:t>
            </a:r>
          </a:p>
        </p:txBody>
      </p:sp>
      <p:sp>
        <p:nvSpPr>
          <p:cNvPr id="204" name="矩形 203"/>
          <p:cNvSpPr>
            <a:spLocks noChangeArrowheads="1"/>
          </p:cNvSpPr>
          <p:nvPr/>
        </p:nvSpPr>
        <p:spPr bwMode="auto">
          <a:xfrm>
            <a:off x="2786063" y="3143250"/>
            <a:ext cx="2143125" cy="32146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" name="矩形 204"/>
          <p:cNvSpPr>
            <a:spLocks noChangeArrowheads="1"/>
          </p:cNvSpPr>
          <p:nvPr/>
        </p:nvSpPr>
        <p:spPr bwMode="auto">
          <a:xfrm>
            <a:off x="5500688" y="4000500"/>
            <a:ext cx="3286125" cy="2428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Group 80"/>
          <p:cNvGrpSpPr>
            <a:grpSpLocks/>
          </p:cNvGrpSpPr>
          <p:nvPr/>
        </p:nvGrpSpPr>
        <p:grpSpPr bwMode="auto">
          <a:xfrm>
            <a:off x="0" y="571500"/>
            <a:ext cx="2786063" cy="2571750"/>
            <a:chOff x="158" y="1070"/>
            <a:chExt cx="1755" cy="1620"/>
          </a:xfrm>
        </p:grpSpPr>
        <p:grpSp>
          <p:nvGrpSpPr>
            <p:cNvPr id="29" name="Group 2"/>
            <p:cNvGrpSpPr>
              <a:grpSpLocks/>
            </p:cNvGrpSpPr>
            <p:nvPr/>
          </p:nvGrpSpPr>
          <p:grpSpPr bwMode="auto">
            <a:xfrm>
              <a:off x="158" y="1295"/>
              <a:ext cx="1755" cy="1395"/>
              <a:chOff x="195" y="1136"/>
              <a:chExt cx="1755" cy="1395"/>
            </a:xfrm>
          </p:grpSpPr>
          <p:sp>
            <p:nvSpPr>
              <p:cNvPr id="23595" name="Rectangle 3"/>
              <p:cNvSpPr>
                <a:spLocks noChangeArrowheads="1"/>
              </p:cNvSpPr>
              <p:nvPr/>
            </p:nvSpPr>
            <p:spPr bwMode="auto">
              <a:xfrm>
                <a:off x="195" y="1148"/>
                <a:ext cx="1755" cy="13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96" name="Rectangle 15"/>
              <p:cNvSpPr>
                <a:spLocks noChangeArrowheads="1"/>
              </p:cNvSpPr>
              <p:nvPr/>
            </p:nvSpPr>
            <p:spPr bwMode="auto">
              <a:xfrm>
                <a:off x="1441" y="1942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7" name="Rectangle 16"/>
              <p:cNvSpPr>
                <a:spLocks noChangeArrowheads="1"/>
              </p:cNvSpPr>
              <p:nvPr/>
            </p:nvSpPr>
            <p:spPr bwMode="auto">
              <a:xfrm>
                <a:off x="1025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8" name="Rectangle 17"/>
              <p:cNvSpPr>
                <a:spLocks noChangeArrowheads="1"/>
              </p:cNvSpPr>
              <p:nvPr/>
            </p:nvSpPr>
            <p:spPr bwMode="auto">
              <a:xfrm>
                <a:off x="612" y="1942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9" name="Rectangle 18"/>
              <p:cNvSpPr>
                <a:spLocks noChangeArrowheads="1"/>
              </p:cNvSpPr>
              <p:nvPr/>
            </p:nvSpPr>
            <p:spPr bwMode="auto">
              <a:xfrm>
                <a:off x="196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0" name="Rectangle 20"/>
              <p:cNvSpPr>
                <a:spLocks noChangeArrowheads="1"/>
              </p:cNvSpPr>
              <p:nvPr/>
            </p:nvSpPr>
            <p:spPr bwMode="auto">
              <a:xfrm>
                <a:off x="1441" y="1397"/>
                <a:ext cx="415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×</a:t>
                </a:r>
                <a:endParaRPr kumimoji="0" lang="en-GB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1" name="Rectangle 21"/>
              <p:cNvSpPr>
                <a:spLocks noChangeArrowheads="1"/>
              </p:cNvSpPr>
              <p:nvPr/>
            </p:nvSpPr>
            <p:spPr bwMode="auto">
              <a:xfrm>
                <a:off x="1025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2" name="Rectangle 22"/>
              <p:cNvSpPr>
                <a:spLocks noChangeArrowheads="1"/>
              </p:cNvSpPr>
              <p:nvPr/>
            </p:nvSpPr>
            <p:spPr bwMode="auto">
              <a:xfrm>
                <a:off x="612" y="1397"/>
                <a:ext cx="413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3" name="Rectangle 23"/>
              <p:cNvSpPr>
                <a:spLocks noChangeArrowheads="1"/>
              </p:cNvSpPr>
              <p:nvPr/>
            </p:nvSpPr>
            <p:spPr bwMode="auto">
              <a:xfrm>
                <a:off x="196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marL="469900" marR="0" lvl="0" indent="-469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4" name="Rectangle 25"/>
              <p:cNvSpPr>
                <a:spLocks noChangeArrowheads="1"/>
              </p:cNvSpPr>
              <p:nvPr/>
            </p:nvSpPr>
            <p:spPr bwMode="auto">
              <a:xfrm>
                <a:off x="600" y="1136"/>
                <a:ext cx="41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altLang="zh-CN" sz="2000" b="1" i="0" u="none" strike="noStrike" kern="1200" cap="none" spc="0" normalizeH="0" baseline="30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n+1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5" name="Rectangle 26"/>
              <p:cNvSpPr>
                <a:spLocks noChangeArrowheads="1"/>
              </p:cNvSpPr>
              <p:nvPr/>
            </p:nvSpPr>
            <p:spPr bwMode="auto">
              <a:xfrm>
                <a:off x="195" y="1136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altLang="zh-CN" sz="2000" b="1" i="0" u="none" strike="noStrike" kern="1200" cap="none" spc="0" normalizeH="0" baseline="30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n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6" name="Rectangle 27"/>
              <p:cNvSpPr>
                <a:spLocks noChangeArrowheads="1"/>
              </p:cNvSpPr>
              <p:nvPr/>
            </p:nvSpPr>
            <p:spPr bwMode="auto">
              <a:xfrm>
                <a:off x="1455" y="1136"/>
                <a:ext cx="4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K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7" name="Rectangle 28"/>
              <p:cNvSpPr>
                <a:spLocks noChangeArrowheads="1"/>
              </p:cNvSpPr>
              <p:nvPr/>
            </p:nvSpPr>
            <p:spPr bwMode="auto">
              <a:xfrm>
                <a:off x="1005" y="1136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30800" algn="r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69900" marR="0" lvl="0" indent="-4699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Tx/>
                  <a:buFont typeface="Wingdings" panose="05000000000000000000" pitchFamily="2" charset="2"/>
                  <a:buNone/>
                  <a:tabLst>
                    <a:tab pos="5130800" algn="r"/>
                  </a:tabLst>
                  <a:defRPr/>
                </a:pPr>
                <a:r>
                  <a:rPr kumimoji="0" lang="en-US" altLang="zh-CN" sz="20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J</a:t>
                </a:r>
                <a:endParaRPr kumimoji="0" lang="en-US" altLang="zh-CN" sz="3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08" name="Line 29"/>
              <p:cNvSpPr>
                <a:spLocks noChangeShapeType="1"/>
              </p:cNvSpPr>
              <p:nvPr/>
            </p:nvSpPr>
            <p:spPr bwMode="auto">
              <a:xfrm flipV="1">
                <a:off x="196" y="1136"/>
                <a:ext cx="1664" cy="12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09" name="Line 31"/>
              <p:cNvSpPr>
                <a:spLocks noChangeShapeType="1"/>
              </p:cNvSpPr>
              <p:nvPr/>
            </p:nvSpPr>
            <p:spPr bwMode="auto">
              <a:xfrm flipH="1">
                <a:off x="195" y="1148"/>
                <a:ext cx="1" cy="1293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10" name="Line 33"/>
              <p:cNvSpPr>
                <a:spLocks noChangeShapeType="1"/>
              </p:cNvSpPr>
              <p:nvPr/>
            </p:nvSpPr>
            <p:spPr bwMode="auto">
              <a:xfrm>
                <a:off x="196" y="1397"/>
                <a:ext cx="1664" cy="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11" name="Line 34"/>
              <p:cNvSpPr>
                <a:spLocks noChangeShapeType="1"/>
              </p:cNvSpPr>
              <p:nvPr/>
            </p:nvSpPr>
            <p:spPr bwMode="auto">
              <a:xfrm flipH="1">
                <a:off x="600" y="1148"/>
                <a:ext cx="12" cy="129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12" name="Line 35"/>
              <p:cNvSpPr>
                <a:spLocks noChangeShapeType="1"/>
              </p:cNvSpPr>
              <p:nvPr/>
            </p:nvSpPr>
            <p:spPr bwMode="auto">
              <a:xfrm flipH="1">
                <a:off x="1005" y="1148"/>
                <a:ext cx="20" cy="13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13" name="Line 36"/>
              <p:cNvSpPr>
                <a:spLocks noChangeShapeType="1"/>
              </p:cNvSpPr>
              <p:nvPr/>
            </p:nvSpPr>
            <p:spPr bwMode="auto">
              <a:xfrm>
                <a:off x="1441" y="1148"/>
                <a:ext cx="14" cy="13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14" name="Line 37"/>
              <p:cNvSpPr>
                <a:spLocks noChangeShapeType="1"/>
              </p:cNvSpPr>
              <p:nvPr/>
            </p:nvSpPr>
            <p:spPr bwMode="auto">
              <a:xfrm>
                <a:off x="1856" y="1148"/>
                <a:ext cx="4" cy="13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15" name="Line 38"/>
              <p:cNvSpPr>
                <a:spLocks noChangeShapeType="1"/>
              </p:cNvSpPr>
              <p:nvPr/>
            </p:nvSpPr>
            <p:spPr bwMode="auto">
              <a:xfrm>
                <a:off x="196" y="1942"/>
                <a:ext cx="1664" cy="4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16" name="Line 39"/>
              <p:cNvSpPr>
                <a:spLocks noChangeShapeType="1"/>
              </p:cNvSpPr>
              <p:nvPr/>
            </p:nvSpPr>
            <p:spPr bwMode="auto">
              <a:xfrm>
                <a:off x="196" y="2421"/>
                <a:ext cx="1664" cy="2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90" name="Rectangle 41"/>
            <p:cNvSpPr>
              <a:spLocks noChangeArrowheads="1"/>
            </p:cNvSpPr>
            <p:nvPr/>
          </p:nvSpPr>
          <p:spPr bwMode="auto">
            <a:xfrm>
              <a:off x="293" y="1610"/>
              <a:ext cx="1406" cy="198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1" name="Rectangle 46"/>
            <p:cNvSpPr>
              <a:spLocks noChangeArrowheads="1"/>
            </p:cNvSpPr>
            <p:nvPr/>
          </p:nvSpPr>
          <p:spPr bwMode="auto">
            <a:xfrm>
              <a:off x="293" y="1835"/>
              <a:ext cx="1406" cy="199"/>
            </a:xfrm>
            <a:prstGeom prst="rect">
              <a:avLst/>
            </a:prstGeom>
            <a:solidFill>
              <a:srgbClr val="7D95E3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2" name="Rectangle 47"/>
            <p:cNvSpPr>
              <a:spLocks noChangeArrowheads="1"/>
            </p:cNvSpPr>
            <p:nvPr/>
          </p:nvSpPr>
          <p:spPr bwMode="auto">
            <a:xfrm>
              <a:off x="203" y="2375"/>
              <a:ext cx="1380" cy="198"/>
            </a:xfrm>
            <a:prstGeom prst="rect">
              <a:avLst/>
            </a:prstGeom>
            <a:solidFill>
              <a:srgbClr val="66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3" name="Rectangle 48"/>
            <p:cNvSpPr>
              <a:spLocks noChangeArrowheads="1"/>
            </p:cNvSpPr>
            <p:nvPr/>
          </p:nvSpPr>
          <p:spPr bwMode="auto">
            <a:xfrm>
              <a:off x="282" y="2150"/>
              <a:ext cx="1406" cy="198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4" name="Rectangle 50"/>
            <p:cNvSpPr>
              <a:spLocks noChangeArrowheads="1"/>
            </p:cNvSpPr>
            <p:nvPr/>
          </p:nvSpPr>
          <p:spPr bwMode="auto">
            <a:xfrm>
              <a:off x="428" y="1070"/>
              <a:ext cx="1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激励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表 </a:t>
              </a:r>
            </a:p>
          </p:txBody>
        </p:sp>
      </p:grpSp>
      <p:sp>
        <p:nvSpPr>
          <p:cNvPr id="235" name="矩形 234"/>
          <p:cNvSpPr>
            <a:spLocks noChangeArrowheads="1"/>
          </p:cNvSpPr>
          <p:nvPr/>
        </p:nvSpPr>
        <p:spPr bwMode="auto">
          <a:xfrm>
            <a:off x="2714625" y="3929063"/>
            <a:ext cx="6224588" cy="26527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239982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9" grpId="0"/>
      <p:bldP spid="204" grpId="0" animBg="1"/>
      <p:bldP spid="205" grpId="0" animBg="1"/>
      <p:bldP spid="205" grpId="1" animBg="1"/>
      <p:bldP spid="235" grpId="0" animBg="1"/>
      <p:bldP spid="23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827433" y="106468"/>
            <a:ext cx="2921280" cy="188743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361365" y="549275"/>
            <a:ext cx="2188882" cy="50449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163274" y="3687684"/>
            <a:ext cx="1194940" cy="57007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430933" y="3054065"/>
            <a:ext cx="1615505" cy="4254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903464" y="6133362"/>
            <a:ext cx="1311874" cy="43113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131800" y="5924760"/>
            <a:ext cx="1174750" cy="43317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19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993654"/>
              </p:ext>
            </p:extLst>
          </p:nvPr>
        </p:nvGraphicFramePr>
        <p:xfrm>
          <a:off x="3132138" y="1196690"/>
          <a:ext cx="2665412" cy="1857375"/>
        </p:xfrm>
        <a:graphic>
          <a:graphicData uri="http://schemas.openxmlformats.org/presentationml/2006/ole">
            <p:oleObj spid="_x0000_s712706" name="图片" r:id="rId4" imgW="1877568" imgH="1164336" progId="Word.Picture.8">
              <p:embed/>
            </p:oleObj>
          </a:graphicData>
        </a:graphic>
      </p:graphicFrame>
      <p:sp>
        <p:nvSpPr>
          <p:cNvPr id="24587" name="Rectangle 200"/>
          <p:cNvSpPr>
            <a:spLocks noChangeArrowheads="1"/>
          </p:cNvSpPr>
          <p:nvPr/>
        </p:nvSpPr>
        <p:spPr bwMode="auto">
          <a:xfrm>
            <a:off x="0" y="3300413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8" name="Rectangle 201"/>
          <p:cNvSpPr>
            <a:spLocks noChangeArrowheads="1"/>
          </p:cNvSpPr>
          <p:nvPr/>
        </p:nvSpPr>
        <p:spPr bwMode="auto">
          <a:xfrm>
            <a:off x="0" y="3744913"/>
            <a:ext cx="2921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2154" name="Rectangle 202"/>
          <p:cNvSpPr>
            <a:spLocks noChangeArrowheads="1"/>
          </p:cNvSpPr>
          <p:nvPr/>
        </p:nvSpPr>
        <p:spPr bwMode="auto">
          <a:xfrm>
            <a:off x="785786" y="21429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卡诺图化简得</a:t>
            </a:r>
          </a:p>
        </p:txBody>
      </p:sp>
      <p:sp>
        <p:nvSpPr>
          <p:cNvPr id="382155" name="Rectangle 203"/>
          <p:cNvSpPr>
            <a:spLocks noChangeArrowheads="1"/>
          </p:cNvSpPr>
          <p:nvPr/>
        </p:nvSpPr>
        <p:spPr bwMode="auto">
          <a:xfrm>
            <a:off x="1547813" y="1588803"/>
            <a:ext cx="1419225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激励方程</a:t>
            </a:r>
          </a:p>
        </p:txBody>
      </p:sp>
      <p:grpSp>
        <p:nvGrpSpPr>
          <p:cNvPr id="2" name="Group 204"/>
          <p:cNvGrpSpPr>
            <a:grpSpLocks/>
          </p:cNvGrpSpPr>
          <p:nvPr/>
        </p:nvGrpSpPr>
        <p:grpSpPr bwMode="auto">
          <a:xfrm>
            <a:off x="3428992" y="71856"/>
            <a:ext cx="1884363" cy="1015019"/>
            <a:chOff x="3901" y="2253"/>
            <a:chExt cx="1187" cy="791"/>
          </a:xfrm>
        </p:grpSpPr>
        <p:graphicFrame>
          <p:nvGraphicFramePr>
            <p:cNvPr id="24586" name="Object 2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198203033"/>
                </p:ext>
              </p:extLst>
            </p:nvPr>
          </p:nvGraphicFramePr>
          <p:xfrm>
            <a:off x="4186" y="2711"/>
            <a:ext cx="902" cy="333"/>
          </p:xfrm>
          <a:graphic>
            <a:graphicData uri="http://schemas.openxmlformats.org/presentationml/2006/ole">
              <p:oleObj spid="_x0000_s712707" name="Equation" r:id="rId5" imgW="558720" imgH="291960" progId="Equation.DSMT4">
                <p:embed/>
              </p:oleObj>
            </a:graphicData>
          </a:graphic>
        </p:graphicFrame>
        <p:sp>
          <p:nvSpPr>
            <p:cNvPr id="382158" name="Rectangle 206"/>
            <p:cNvSpPr>
              <a:spLocks noChangeArrowheads="1"/>
            </p:cNvSpPr>
            <p:nvPr/>
          </p:nvSpPr>
          <p:spPr bwMode="auto">
            <a:xfrm>
              <a:off x="3901" y="2253"/>
              <a:ext cx="894" cy="364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itchFamily="34" charset="0"/>
                  <a:ea typeface="楷体_GB2312" pitchFamily="49" charset="-122"/>
                  <a:cs typeface="+mn-cs"/>
                </a:rPr>
                <a:t>输出方程</a:t>
              </a:r>
            </a:p>
          </p:txBody>
        </p:sp>
      </p:grpSp>
      <p:graphicFrame>
        <p:nvGraphicFramePr>
          <p:cNvPr id="382159" name="Object 207"/>
          <p:cNvGraphicFramePr>
            <a:graphicFrameLocks noChangeAspect="1"/>
          </p:cNvGraphicFramePr>
          <p:nvPr>
            <p:extLst/>
          </p:nvPr>
        </p:nvGraphicFramePr>
        <p:xfrm>
          <a:off x="6157913" y="1844780"/>
          <a:ext cx="2663825" cy="1857375"/>
        </p:xfrm>
        <a:graphic>
          <a:graphicData uri="http://schemas.openxmlformats.org/presentationml/2006/ole">
            <p:oleObj spid="_x0000_s712708" name="图片" r:id="rId6" imgW="1877568" imgH="1164336" progId="Word.Picture.8">
              <p:embed/>
            </p:oleObj>
          </a:graphicData>
        </a:graphic>
      </p:graphicFrame>
      <p:graphicFrame>
        <p:nvGraphicFramePr>
          <p:cNvPr id="382160" name="Objec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5616813"/>
              </p:ext>
            </p:extLst>
          </p:nvPr>
        </p:nvGraphicFramePr>
        <p:xfrm>
          <a:off x="5940425" y="229520"/>
          <a:ext cx="2808288" cy="1589087"/>
        </p:xfrm>
        <a:graphic>
          <a:graphicData uri="http://schemas.openxmlformats.org/presentationml/2006/ole">
            <p:oleObj spid="_x0000_s712709" name="图片" r:id="rId7" imgW="1877568" imgH="1164336" progId="Word.Picture.8">
              <p:embed/>
            </p:oleObj>
          </a:graphicData>
        </a:graphic>
      </p:graphicFrame>
      <p:graphicFrame>
        <p:nvGraphicFramePr>
          <p:cNvPr id="382161" name="Object 209"/>
          <p:cNvGraphicFramePr>
            <a:graphicFrameLocks noChangeAspect="1"/>
          </p:cNvGraphicFramePr>
          <p:nvPr>
            <p:extLst/>
          </p:nvPr>
        </p:nvGraphicFramePr>
        <p:xfrm>
          <a:off x="3167063" y="4216505"/>
          <a:ext cx="5653087" cy="1843088"/>
        </p:xfrm>
        <a:graphic>
          <a:graphicData uri="http://schemas.openxmlformats.org/presentationml/2006/ole">
            <p:oleObj spid="_x0000_s712710" name="图片" r:id="rId8" imgW="4047744" imgH="1173480" progId="Word.Picture.8">
              <p:embed/>
            </p:oleObj>
          </a:graphicData>
        </a:graphic>
      </p:graphicFrame>
      <p:graphicFrame>
        <p:nvGraphicFramePr>
          <p:cNvPr id="382163" name="Object 211"/>
          <p:cNvGraphicFramePr>
            <a:graphicFrameLocks noChangeAspect="1"/>
          </p:cNvGraphicFramePr>
          <p:nvPr>
            <p:extLst/>
          </p:nvPr>
        </p:nvGraphicFramePr>
        <p:xfrm>
          <a:off x="3131800" y="5876768"/>
          <a:ext cx="1174750" cy="485775"/>
        </p:xfrm>
        <a:graphic>
          <a:graphicData uri="http://schemas.openxmlformats.org/presentationml/2006/ole">
            <p:oleObj spid="_x0000_s712711" name="公式" r:id="rId9" imgW="419100" imgH="190500" progId="Equation.3">
              <p:embed/>
            </p:oleObj>
          </a:graphicData>
        </a:graphic>
      </p:graphicFrame>
      <p:graphicFrame>
        <p:nvGraphicFramePr>
          <p:cNvPr id="382164" name="Object 212"/>
          <p:cNvGraphicFramePr>
            <a:graphicFrameLocks noChangeAspect="1"/>
          </p:cNvGraphicFramePr>
          <p:nvPr>
            <p:extLst/>
          </p:nvPr>
        </p:nvGraphicFramePr>
        <p:xfrm>
          <a:off x="6848162" y="6083322"/>
          <a:ext cx="1331913" cy="560388"/>
        </p:xfrm>
        <a:graphic>
          <a:graphicData uri="http://schemas.openxmlformats.org/presentationml/2006/ole">
            <p:oleObj spid="_x0000_s712712" name="公式" r:id="rId10" imgW="444307" imgH="228501" progId="Equation.3">
              <p:embed/>
            </p:oleObj>
          </a:graphicData>
        </a:graphic>
      </p:graphicFrame>
      <p:graphicFrame>
        <p:nvGraphicFramePr>
          <p:cNvPr id="382165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0224802"/>
              </p:ext>
            </p:extLst>
          </p:nvPr>
        </p:nvGraphicFramePr>
        <p:xfrm>
          <a:off x="3405188" y="2986088"/>
          <a:ext cx="1544637" cy="538162"/>
        </p:xfrm>
        <a:graphic>
          <a:graphicData uri="http://schemas.openxmlformats.org/presentationml/2006/ole">
            <p:oleObj spid="_x0000_s712713" name="Equation" r:id="rId11" imgW="583920" imgH="228600" progId="Equation.DSMT4">
              <p:embed/>
            </p:oleObj>
          </a:graphicData>
        </a:graphic>
      </p:graphicFrame>
      <p:graphicFrame>
        <p:nvGraphicFramePr>
          <p:cNvPr id="382166" name="Object 2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0828124"/>
              </p:ext>
            </p:extLst>
          </p:nvPr>
        </p:nvGraphicFramePr>
        <p:xfrm>
          <a:off x="7351905" y="3776742"/>
          <a:ext cx="966788" cy="481012"/>
        </p:xfrm>
        <a:graphic>
          <a:graphicData uri="http://schemas.openxmlformats.org/presentationml/2006/ole">
            <p:oleObj spid="_x0000_s712714" name="Equation" r:id="rId12" imgW="469800" imgH="266400" progId="Equation.DSMT4">
              <p:embed/>
            </p:oleObj>
          </a:graphicData>
        </a:graphic>
      </p:graphicFrame>
      <p:sp>
        <p:nvSpPr>
          <p:cNvPr id="24592" name="Rectangle 2"/>
          <p:cNvSpPr>
            <a:spLocks noChangeArrowheads="1"/>
          </p:cNvSpPr>
          <p:nvPr/>
        </p:nvSpPr>
        <p:spPr bwMode="auto">
          <a:xfrm>
            <a:off x="142875" y="1214438"/>
            <a:ext cx="642938" cy="5072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求激励方程的第一种方法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9078" y="3503327"/>
            <a:ext cx="5811416" cy="2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2150633"/>
      </p:ext>
    </p:extLst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8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8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8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8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8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1" grpId="0" animBg="1"/>
      <p:bldP spid="19" grpId="0" animBg="1"/>
      <p:bldP spid="18" grpId="0" animBg="1"/>
      <p:bldP spid="382154" grpId="0"/>
      <p:bldP spid="3821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285720" y="0"/>
            <a:ext cx="853281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 根据激励方程和输出方程画出逻辑图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检查自启动能力</a:t>
            </a:r>
          </a:p>
        </p:txBody>
      </p:sp>
      <p:graphicFrame>
        <p:nvGraphicFramePr>
          <p:cNvPr id="3829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2890944"/>
              </p:ext>
            </p:extLst>
          </p:nvPr>
        </p:nvGraphicFramePr>
        <p:xfrm>
          <a:off x="1008062" y="3501010"/>
          <a:ext cx="6624638" cy="2203450"/>
        </p:xfrm>
        <a:graphic>
          <a:graphicData uri="http://schemas.openxmlformats.org/presentationml/2006/ole">
            <p:oleObj spid="_x0000_s713730" name="图片" r:id="rId4" imgW="3459810" imgH="1045246" progId="Word.Picture.8">
              <p:embed/>
            </p:oleObj>
          </a:graphicData>
        </a:graphic>
      </p:graphicFrame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1331913" y="1412875"/>
            <a:ext cx="1419225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激励方程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580063" y="1484313"/>
            <a:ext cx="2052637" cy="936625"/>
            <a:chOff x="3901" y="2364"/>
            <a:chExt cx="1360" cy="673"/>
          </a:xfrm>
        </p:grpSpPr>
        <p:graphicFrame>
          <p:nvGraphicFramePr>
            <p:cNvPr id="25607" name="Object 16"/>
            <p:cNvGraphicFramePr>
              <a:graphicFrameLocks noChangeAspect="1"/>
            </p:cNvGraphicFramePr>
            <p:nvPr/>
          </p:nvGraphicFramePr>
          <p:xfrm>
            <a:off x="3926" y="2682"/>
            <a:ext cx="1335" cy="355"/>
          </p:xfrm>
          <a:graphic>
            <a:graphicData uri="http://schemas.openxmlformats.org/presentationml/2006/ole">
              <p:oleObj spid="_x0000_s713731" name="公式" r:id="rId5" imgW="914400" imgH="342900" progId="Equation.3">
                <p:embed/>
              </p:oleObj>
            </a:graphicData>
          </a:graphic>
        </p:graphicFrame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901" y="2364"/>
              <a:ext cx="940" cy="335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itchFamily="34" charset="0"/>
                  <a:ea typeface="楷体_GB2312" pitchFamily="49" charset="-122"/>
                  <a:cs typeface="+mn-cs"/>
                </a:rPr>
                <a:t>输出方程</a:t>
              </a:r>
            </a:p>
          </p:txBody>
        </p:sp>
      </p:grpSp>
      <p:graphicFrame>
        <p:nvGraphicFramePr>
          <p:cNvPr id="25603" name="Object 18"/>
          <p:cNvGraphicFramePr>
            <a:graphicFrameLocks noChangeAspect="1"/>
          </p:cNvGraphicFramePr>
          <p:nvPr/>
        </p:nvGraphicFramePr>
        <p:xfrm>
          <a:off x="1498600" y="2598738"/>
          <a:ext cx="1165225" cy="541337"/>
        </p:xfrm>
        <a:graphic>
          <a:graphicData uri="http://schemas.openxmlformats.org/presentationml/2006/ole">
            <p:oleObj spid="_x0000_s713732" name="公式" r:id="rId6" imgW="710891" imgH="330057" progId="Equation.3">
              <p:embed/>
            </p:oleObj>
          </a:graphicData>
        </a:graphic>
      </p:graphicFrame>
      <p:graphicFrame>
        <p:nvGraphicFramePr>
          <p:cNvPr id="25604" name="Object 19"/>
          <p:cNvGraphicFramePr>
            <a:graphicFrameLocks noChangeAspect="1"/>
          </p:cNvGraphicFramePr>
          <p:nvPr/>
        </p:nvGraphicFramePr>
        <p:xfrm>
          <a:off x="3562350" y="2505075"/>
          <a:ext cx="1189038" cy="546100"/>
        </p:xfrm>
        <a:graphic>
          <a:graphicData uri="http://schemas.openxmlformats.org/presentationml/2006/ole">
            <p:oleObj spid="_x0000_s713733" name="公式" r:id="rId7" imgW="774364" imgH="355446" progId="Equation.3">
              <p:embed/>
            </p:oleObj>
          </a:graphicData>
        </a:graphic>
      </p:graphicFrame>
      <p:graphicFrame>
        <p:nvGraphicFramePr>
          <p:cNvPr id="25605" name="Object 20"/>
          <p:cNvGraphicFramePr>
            <a:graphicFrameLocks noChangeAspect="1"/>
          </p:cNvGraphicFramePr>
          <p:nvPr/>
        </p:nvGraphicFramePr>
        <p:xfrm>
          <a:off x="1500188" y="1944688"/>
          <a:ext cx="1450975" cy="511175"/>
        </p:xfrm>
        <a:graphic>
          <a:graphicData uri="http://schemas.openxmlformats.org/presentationml/2006/ole">
            <p:oleObj spid="_x0000_s713734" name="公式" r:id="rId8" imgW="939392" imgH="330057" progId="Equation.3">
              <p:embed/>
            </p:oleObj>
          </a:graphicData>
        </a:graphic>
      </p:graphicFrame>
      <p:graphicFrame>
        <p:nvGraphicFramePr>
          <p:cNvPr id="25606" name="Object 21"/>
          <p:cNvGraphicFramePr>
            <a:graphicFrameLocks noChangeAspect="1"/>
          </p:cNvGraphicFramePr>
          <p:nvPr/>
        </p:nvGraphicFramePr>
        <p:xfrm>
          <a:off x="3551238" y="1909763"/>
          <a:ext cx="1128712" cy="508000"/>
        </p:xfrm>
        <a:graphic>
          <a:graphicData uri="http://schemas.openxmlformats.org/presentationml/2006/ole">
            <p:oleObj spid="_x0000_s713735" name="公式" r:id="rId9" imgW="761669" imgH="342751" progId="Equation.3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87530" y="3430073"/>
            <a:ext cx="1944269" cy="194319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55970" y="3412110"/>
            <a:ext cx="792110" cy="217719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368430" y="3327903"/>
            <a:ext cx="1260733" cy="217719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961439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114074" y="1196975"/>
            <a:ext cx="2881312" cy="557212"/>
            <a:chOff x="2835" y="1230"/>
            <a:chExt cx="1565" cy="284"/>
          </a:xfrm>
        </p:grpSpPr>
        <p:sp>
          <p:nvSpPr>
            <p:cNvPr id="384034" name="Rectangle 34"/>
            <p:cNvSpPr>
              <a:spLocks noChangeArrowheads="1"/>
            </p:cNvSpPr>
            <p:nvPr/>
          </p:nvSpPr>
          <p:spPr bwMode="auto">
            <a:xfrm>
              <a:off x="2835" y="1230"/>
              <a:ext cx="1565" cy="267"/>
            </a:xfrm>
            <a:prstGeom prst="rect">
              <a:avLst/>
            </a:prstGeom>
            <a:noFill/>
            <a:ln w="28575">
              <a:solidFill>
                <a:srgbClr val="FF0066">
                  <a:alpha val="0"/>
                </a:srgb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itchFamily="34" charset="0"/>
                  <a:ea typeface="楷体_GB2312" pitchFamily="49" charset="-122"/>
                  <a:cs typeface="+mn-cs"/>
                </a:rPr>
                <a:t>当           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=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10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时</a:t>
              </a:r>
            </a:p>
          </p:txBody>
        </p:sp>
        <p:graphicFrame>
          <p:nvGraphicFramePr>
            <p:cNvPr id="26634" name="Object 35"/>
            <p:cNvGraphicFramePr>
              <a:graphicFrameLocks noChangeAspect="1"/>
            </p:cNvGraphicFramePr>
            <p:nvPr/>
          </p:nvGraphicFramePr>
          <p:xfrm>
            <a:off x="3198" y="1275"/>
            <a:ext cx="272" cy="230"/>
          </p:xfrm>
          <a:graphic>
            <a:graphicData uri="http://schemas.openxmlformats.org/presentationml/2006/ole">
              <p:oleObj spid="_x0000_s714754" name="公式" r:id="rId4" imgW="266353" imgH="317087" progId="Equation.3">
                <p:embed/>
              </p:oleObj>
            </a:graphicData>
          </a:graphic>
        </p:graphicFrame>
        <p:graphicFrame>
          <p:nvGraphicFramePr>
            <p:cNvPr id="26635" name="Object 36"/>
            <p:cNvGraphicFramePr>
              <a:graphicFrameLocks noChangeAspect="1"/>
            </p:cNvGraphicFramePr>
            <p:nvPr/>
          </p:nvGraphicFramePr>
          <p:xfrm>
            <a:off x="3492" y="1275"/>
            <a:ext cx="272" cy="239"/>
          </p:xfrm>
          <a:graphic>
            <a:graphicData uri="http://schemas.openxmlformats.org/presentationml/2006/ole">
              <p:oleObj spid="_x0000_s714755" name="公式" r:id="rId5" imgW="266584" imgH="330057" progId="Equation.3">
                <p:embed/>
              </p:oleObj>
            </a:graphicData>
          </a:graphic>
        </p:graphicFrame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5951538" y="1196975"/>
            <a:ext cx="3192462" cy="2700338"/>
            <a:chOff x="3424" y="731"/>
            <a:chExt cx="2011" cy="1701"/>
          </a:xfrm>
        </p:grpSpPr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3747" y="1910"/>
              <a:ext cx="358" cy="366"/>
              <a:chOff x="816" y="2620"/>
              <a:chExt cx="358" cy="366"/>
            </a:xfrm>
          </p:grpSpPr>
          <p:sp>
            <p:nvSpPr>
              <p:cNvPr id="26684" name="Freeform 54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85" name="Rectangle 55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23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3424" y="731"/>
              <a:ext cx="2011" cy="1519"/>
              <a:chOff x="3424" y="958"/>
              <a:chExt cx="2011" cy="1519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3807" y="1225"/>
                <a:ext cx="358" cy="366"/>
                <a:chOff x="816" y="2620"/>
                <a:chExt cx="358" cy="366"/>
              </a:xfrm>
            </p:grpSpPr>
            <p:sp>
              <p:nvSpPr>
                <p:cNvPr id="26682" name="Freeform 58"/>
                <p:cNvSpPr>
                  <a:spLocks/>
                </p:cNvSpPr>
                <p:nvPr/>
              </p:nvSpPr>
              <p:spPr bwMode="auto">
                <a:xfrm>
                  <a:off x="816" y="2620"/>
                  <a:ext cx="358" cy="366"/>
                </a:xfrm>
                <a:custGeom>
                  <a:avLst/>
                  <a:gdLst>
                    <a:gd name="T0" fmla="*/ 53 w 358"/>
                    <a:gd name="T1" fmla="*/ 51 h 366"/>
                    <a:gd name="T2" fmla="*/ 30 w 358"/>
                    <a:gd name="T3" fmla="*/ 81 h 366"/>
                    <a:gd name="T4" fmla="*/ 12 w 358"/>
                    <a:gd name="T5" fmla="*/ 114 h 366"/>
                    <a:gd name="T6" fmla="*/ 2 w 358"/>
                    <a:gd name="T7" fmla="*/ 147 h 366"/>
                    <a:gd name="T8" fmla="*/ 0 w 358"/>
                    <a:gd name="T9" fmla="*/ 182 h 366"/>
                    <a:gd name="T10" fmla="*/ 2 w 358"/>
                    <a:gd name="T11" fmla="*/ 217 h 366"/>
                    <a:gd name="T12" fmla="*/ 12 w 358"/>
                    <a:gd name="T13" fmla="*/ 252 h 366"/>
                    <a:gd name="T14" fmla="*/ 30 w 358"/>
                    <a:gd name="T15" fmla="*/ 284 h 366"/>
                    <a:gd name="T16" fmla="*/ 53 w 358"/>
                    <a:gd name="T17" fmla="*/ 313 h 366"/>
                    <a:gd name="T18" fmla="*/ 81 w 358"/>
                    <a:gd name="T19" fmla="*/ 335 h 366"/>
                    <a:gd name="T20" fmla="*/ 113 w 358"/>
                    <a:gd name="T21" fmla="*/ 352 h 366"/>
                    <a:gd name="T22" fmla="*/ 146 w 358"/>
                    <a:gd name="T23" fmla="*/ 362 h 366"/>
                    <a:gd name="T24" fmla="*/ 180 w 358"/>
                    <a:gd name="T25" fmla="*/ 366 h 366"/>
                    <a:gd name="T26" fmla="*/ 215 w 358"/>
                    <a:gd name="T27" fmla="*/ 362 h 366"/>
                    <a:gd name="T28" fmla="*/ 247 w 358"/>
                    <a:gd name="T29" fmla="*/ 352 h 366"/>
                    <a:gd name="T30" fmla="*/ 277 w 358"/>
                    <a:gd name="T31" fmla="*/ 335 h 366"/>
                    <a:gd name="T32" fmla="*/ 306 w 358"/>
                    <a:gd name="T33" fmla="*/ 313 h 366"/>
                    <a:gd name="T34" fmla="*/ 330 w 358"/>
                    <a:gd name="T35" fmla="*/ 284 h 366"/>
                    <a:gd name="T36" fmla="*/ 346 w 358"/>
                    <a:gd name="T37" fmla="*/ 252 h 366"/>
                    <a:gd name="T38" fmla="*/ 356 w 358"/>
                    <a:gd name="T39" fmla="*/ 217 h 366"/>
                    <a:gd name="T40" fmla="*/ 358 w 358"/>
                    <a:gd name="T41" fmla="*/ 182 h 366"/>
                    <a:gd name="T42" fmla="*/ 356 w 358"/>
                    <a:gd name="T43" fmla="*/ 147 h 366"/>
                    <a:gd name="T44" fmla="*/ 346 w 358"/>
                    <a:gd name="T45" fmla="*/ 114 h 366"/>
                    <a:gd name="T46" fmla="*/ 330 w 358"/>
                    <a:gd name="T47" fmla="*/ 81 h 366"/>
                    <a:gd name="T48" fmla="*/ 306 w 358"/>
                    <a:gd name="T49" fmla="*/ 51 h 366"/>
                    <a:gd name="T50" fmla="*/ 277 w 358"/>
                    <a:gd name="T51" fmla="*/ 29 h 366"/>
                    <a:gd name="T52" fmla="*/ 247 w 358"/>
                    <a:gd name="T53" fmla="*/ 12 h 366"/>
                    <a:gd name="T54" fmla="*/ 215 w 358"/>
                    <a:gd name="T55" fmla="*/ 2 h 366"/>
                    <a:gd name="T56" fmla="*/ 180 w 358"/>
                    <a:gd name="T57" fmla="*/ 0 h 366"/>
                    <a:gd name="T58" fmla="*/ 146 w 358"/>
                    <a:gd name="T59" fmla="*/ 2 h 366"/>
                    <a:gd name="T60" fmla="*/ 113 w 358"/>
                    <a:gd name="T61" fmla="*/ 12 h 366"/>
                    <a:gd name="T62" fmla="*/ 81 w 358"/>
                    <a:gd name="T63" fmla="*/ 29 h 366"/>
                    <a:gd name="T64" fmla="*/ 53 w 358"/>
                    <a:gd name="T65" fmla="*/ 51 h 3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8"/>
                    <a:gd name="T100" fmla="*/ 0 h 366"/>
                    <a:gd name="T101" fmla="*/ 358 w 358"/>
                    <a:gd name="T102" fmla="*/ 366 h 3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8" h="366">
                      <a:moveTo>
                        <a:pt x="53" y="51"/>
                      </a:moveTo>
                      <a:lnTo>
                        <a:pt x="30" y="81"/>
                      </a:lnTo>
                      <a:lnTo>
                        <a:pt x="12" y="114"/>
                      </a:lnTo>
                      <a:lnTo>
                        <a:pt x="2" y="147"/>
                      </a:lnTo>
                      <a:lnTo>
                        <a:pt x="0" y="182"/>
                      </a:lnTo>
                      <a:lnTo>
                        <a:pt x="2" y="217"/>
                      </a:lnTo>
                      <a:lnTo>
                        <a:pt x="12" y="252"/>
                      </a:lnTo>
                      <a:lnTo>
                        <a:pt x="30" y="284"/>
                      </a:lnTo>
                      <a:lnTo>
                        <a:pt x="53" y="313"/>
                      </a:lnTo>
                      <a:lnTo>
                        <a:pt x="81" y="335"/>
                      </a:lnTo>
                      <a:lnTo>
                        <a:pt x="113" y="352"/>
                      </a:lnTo>
                      <a:lnTo>
                        <a:pt x="146" y="362"/>
                      </a:lnTo>
                      <a:lnTo>
                        <a:pt x="180" y="366"/>
                      </a:lnTo>
                      <a:lnTo>
                        <a:pt x="215" y="362"/>
                      </a:lnTo>
                      <a:lnTo>
                        <a:pt x="247" y="352"/>
                      </a:lnTo>
                      <a:lnTo>
                        <a:pt x="277" y="335"/>
                      </a:lnTo>
                      <a:lnTo>
                        <a:pt x="306" y="313"/>
                      </a:lnTo>
                      <a:lnTo>
                        <a:pt x="330" y="284"/>
                      </a:lnTo>
                      <a:lnTo>
                        <a:pt x="346" y="252"/>
                      </a:lnTo>
                      <a:lnTo>
                        <a:pt x="356" y="217"/>
                      </a:lnTo>
                      <a:lnTo>
                        <a:pt x="358" y="182"/>
                      </a:lnTo>
                      <a:lnTo>
                        <a:pt x="356" y="147"/>
                      </a:lnTo>
                      <a:lnTo>
                        <a:pt x="346" y="114"/>
                      </a:lnTo>
                      <a:lnTo>
                        <a:pt x="330" y="81"/>
                      </a:lnTo>
                      <a:lnTo>
                        <a:pt x="306" y="51"/>
                      </a:lnTo>
                      <a:lnTo>
                        <a:pt x="277" y="29"/>
                      </a:lnTo>
                      <a:lnTo>
                        <a:pt x="247" y="12"/>
                      </a:lnTo>
                      <a:lnTo>
                        <a:pt x="215" y="2"/>
                      </a:lnTo>
                      <a:lnTo>
                        <a:pt x="180" y="0"/>
                      </a:lnTo>
                      <a:lnTo>
                        <a:pt x="146" y="2"/>
                      </a:lnTo>
                      <a:lnTo>
                        <a:pt x="113" y="12"/>
                      </a:lnTo>
                      <a:lnTo>
                        <a:pt x="81" y="29"/>
                      </a:lnTo>
                      <a:lnTo>
                        <a:pt x="53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83" name="Rectangle 59"/>
                <p:cNvSpPr>
                  <a:spLocks noChangeArrowheads="1"/>
                </p:cNvSpPr>
                <p:nvPr/>
              </p:nvSpPr>
              <p:spPr bwMode="auto">
                <a:xfrm>
                  <a:off x="873" y="2692"/>
                  <a:ext cx="245" cy="22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3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  <a:endParaRPr kumimoji="0" lang="en-US" altLang="zh-CN" sz="23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4701" y="1225"/>
                <a:ext cx="358" cy="366"/>
                <a:chOff x="816" y="2620"/>
                <a:chExt cx="358" cy="366"/>
              </a:xfrm>
            </p:grpSpPr>
            <p:sp>
              <p:nvSpPr>
                <p:cNvPr id="26680" name="Freeform 61"/>
                <p:cNvSpPr>
                  <a:spLocks/>
                </p:cNvSpPr>
                <p:nvPr/>
              </p:nvSpPr>
              <p:spPr bwMode="auto">
                <a:xfrm>
                  <a:off x="816" y="2620"/>
                  <a:ext cx="358" cy="366"/>
                </a:xfrm>
                <a:custGeom>
                  <a:avLst/>
                  <a:gdLst>
                    <a:gd name="T0" fmla="*/ 53 w 358"/>
                    <a:gd name="T1" fmla="*/ 51 h 366"/>
                    <a:gd name="T2" fmla="*/ 30 w 358"/>
                    <a:gd name="T3" fmla="*/ 81 h 366"/>
                    <a:gd name="T4" fmla="*/ 12 w 358"/>
                    <a:gd name="T5" fmla="*/ 114 h 366"/>
                    <a:gd name="T6" fmla="*/ 2 w 358"/>
                    <a:gd name="T7" fmla="*/ 147 h 366"/>
                    <a:gd name="T8" fmla="*/ 0 w 358"/>
                    <a:gd name="T9" fmla="*/ 182 h 366"/>
                    <a:gd name="T10" fmla="*/ 2 w 358"/>
                    <a:gd name="T11" fmla="*/ 217 h 366"/>
                    <a:gd name="T12" fmla="*/ 12 w 358"/>
                    <a:gd name="T13" fmla="*/ 252 h 366"/>
                    <a:gd name="T14" fmla="*/ 30 w 358"/>
                    <a:gd name="T15" fmla="*/ 284 h 366"/>
                    <a:gd name="T16" fmla="*/ 53 w 358"/>
                    <a:gd name="T17" fmla="*/ 313 h 366"/>
                    <a:gd name="T18" fmla="*/ 81 w 358"/>
                    <a:gd name="T19" fmla="*/ 335 h 366"/>
                    <a:gd name="T20" fmla="*/ 113 w 358"/>
                    <a:gd name="T21" fmla="*/ 352 h 366"/>
                    <a:gd name="T22" fmla="*/ 146 w 358"/>
                    <a:gd name="T23" fmla="*/ 362 h 366"/>
                    <a:gd name="T24" fmla="*/ 180 w 358"/>
                    <a:gd name="T25" fmla="*/ 366 h 366"/>
                    <a:gd name="T26" fmla="*/ 215 w 358"/>
                    <a:gd name="T27" fmla="*/ 362 h 366"/>
                    <a:gd name="T28" fmla="*/ 247 w 358"/>
                    <a:gd name="T29" fmla="*/ 352 h 366"/>
                    <a:gd name="T30" fmla="*/ 277 w 358"/>
                    <a:gd name="T31" fmla="*/ 335 h 366"/>
                    <a:gd name="T32" fmla="*/ 306 w 358"/>
                    <a:gd name="T33" fmla="*/ 313 h 366"/>
                    <a:gd name="T34" fmla="*/ 330 w 358"/>
                    <a:gd name="T35" fmla="*/ 284 h 366"/>
                    <a:gd name="T36" fmla="*/ 346 w 358"/>
                    <a:gd name="T37" fmla="*/ 252 h 366"/>
                    <a:gd name="T38" fmla="*/ 356 w 358"/>
                    <a:gd name="T39" fmla="*/ 217 h 366"/>
                    <a:gd name="T40" fmla="*/ 358 w 358"/>
                    <a:gd name="T41" fmla="*/ 182 h 366"/>
                    <a:gd name="T42" fmla="*/ 356 w 358"/>
                    <a:gd name="T43" fmla="*/ 147 h 366"/>
                    <a:gd name="T44" fmla="*/ 346 w 358"/>
                    <a:gd name="T45" fmla="*/ 114 h 366"/>
                    <a:gd name="T46" fmla="*/ 330 w 358"/>
                    <a:gd name="T47" fmla="*/ 81 h 366"/>
                    <a:gd name="T48" fmla="*/ 306 w 358"/>
                    <a:gd name="T49" fmla="*/ 51 h 366"/>
                    <a:gd name="T50" fmla="*/ 277 w 358"/>
                    <a:gd name="T51" fmla="*/ 29 h 366"/>
                    <a:gd name="T52" fmla="*/ 247 w 358"/>
                    <a:gd name="T53" fmla="*/ 12 h 366"/>
                    <a:gd name="T54" fmla="*/ 215 w 358"/>
                    <a:gd name="T55" fmla="*/ 2 h 366"/>
                    <a:gd name="T56" fmla="*/ 180 w 358"/>
                    <a:gd name="T57" fmla="*/ 0 h 366"/>
                    <a:gd name="T58" fmla="*/ 146 w 358"/>
                    <a:gd name="T59" fmla="*/ 2 h 366"/>
                    <a:gd name="T60" fmla="*/ 113 w 358"/>
                    <a:gd name="T61" fmla="*/ 12 h 366"/>
                    <a:gd name="T62" fmla="*/ 81 w 358"/>
                    <a:gd name="T63" fmla="*/ 29 h 366"/>
                    <a:gd name="T64" fmla="*/ 53 w 358"/>
                    <a:gd name="T65" fmla="*/ 51 h 3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8"/>
                    <a:gd name="T100" fmla="*/ 0 h 366"/>
                    <a:gd name="T101" fmla="*/ 358 w 358"/>
                    <a:gd name="T102" fmla="*/ 366 h 3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8" h="366">
                      <a:moveTo>
                        <a:pt x="53" y="51"/>
                      </a:moveTo>
                      <a:lnTo>
                        <a:pt x="30" y="81"/>
                      </a:lnTo>
                      <a:lnTo>
                        <a:pt x="12" y="114"/>
                      </a:lnTo>
                      <a:lnTo>
                        <a:pt x="2" y="147"/>
                      </a:lnTo>
                      <a:lnTo>
                        <a:pt x="0" y="182"/>
                      </a:lnTo>
                      <a:lnTo>
                        <a:pt x="2" y="217"/>
                      </a:lnTo>
                      <a:lnTo>
                        <a:pt x="12" y="252"/>
                      </a:lnTo>
                      <a:lnTo>
                        <a:pt x="30" y="284"/>
                      </a:lnTo>
                      <a:lnTo>
                        <a:pt x="53" y="313"/>
                      </a:lnTo>
                      <a:lnTo>
                        <a:pt x="81" y="335"/>
                      </a:lnTo>
                      <a:lnTo>
                        <a:pt x="113" y="352"/>
                      </a:lnTo>
                      <a:lnTo>
                        <a:pt x="146" y="362"/>
                      </a:lnTo>
                      <a:lnTo>
                        <a:pt x="180" y="366"/>
                      </a:lnTo>
                      <a:lnTo>
                        <a:pt x="215" y="362"/>
                      </a:lnTo>
                      <a:lnTo>
                        <a:pt x="247" y="352"/>
                      </a:lnTo>
                      <a:lnTo>
                        <a:pt x="277" y="335"/>
                      </a:lnTo>
                      <a:lnTo>
                        <a:pt x="306" y="313"/>
                      </a:lnTo>
                      <a:lnTo>
                        <a:pt x="330" y="284"/>
                      </a:lnTo>
                      <a:lnTo>
                        <a:pt x="346" y="252"/>
                      </a:lnTo>
                      <a:lnTo>
                        <a:pt x="356" y="217"/>
                      </a:lnTo>
                      <a:lnTo>
                        <a:pt x="358" y="182"/>
                      </a:lnTo>
                      <a:lnTo>
                        <a:pt x="356" y="147"/>
                      </a:lnTo>
                      <a:lnTo>
                        <a:pt x="346" y="114"/>
                      </a:lnTo>
                      <a:lnTo>
                        <a:pt x="330" y="81"/>
                      </a:lnTo>
                      <a:lnTo>
                        <a:pt x="306" y="51"/>
                      </a:lnTo>
                      <a:lnTo>
                        <a:pt x="277" y="29"/>
                      </a:lnTo>
                      <a:lnTo>
                        <a:pt x="247" y="12"/>
                      </a:lnTo>
                      <a:lnTo>
                        <a:pt x="215" y="2"/>
                      </a:lnTo>
                      <a:lnTo>
                        <a:pt x="180" y="0"/>
                      </a:lnTo>
                      <a:lnTo>
                        <a:pt x="146" y="2"/>
                      </a:lnTo>
                      <a:lnTo>
                        <a:pt x="113" y="12"/>
                      </a:lnTo>
                      <a:lnTo>
                        <a:pt x="81" y="29"/>
                      </a:lnTo>
                      <a:lnTo>
                        <a:pt x="53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81" name="Rectangle 62"/>
                <p:cNvSpPr>
                  <a:spLocks noChangeArrowheads="1"/>
                </p:cNvSpPr>
                <p:nvPr/>
              </p:nvSpPr>
              <p:spPr bwMode="auto">
                <a:xfrm>
                  <a:off x="873" y="2692"/>
                  <a:ext cx="245" cy="22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3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  <a:endParaRPr kumimoji="0" lang="en-US" altLang="zh-CN" sz="23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4701" y="2111"/>
                <a:ext cx="358" cy="366"/>
                <a:chOff x="816" y="2620"/>
                <a:chExt cx="358" cy="366"/>
              </a:xfrm>
            </p:grpSpPr>
            <p:sp>
              <p:nvSpPr>
                <p:cNvPr id="26678" name="Freeform 64"/>
                <p:cNvSpPr>
                  <a:spLocks/>
                </p:cNvSpPr>
                <p:nvPr/>
              </p:nvSpPr>
              <p:spPr bwMode="auto">
                <a:xfrm>
                  <a:off x="816" y="2620"/>
                  <a:ext cx="358" cy="366"/>
                </a:xfrm>
                <a:custGeom>
                  <a:avLst/>
                  <a:gdLst>
                    <a:gd name="T0" fmla="*/ 53 w 358"/>
                    <a:gd name="T1" fmla="*/ 51 h 366"/>
                    <a:gd name="T2" fmla="*/ 30 w 358"/>
                    <a:gd name="T3" fmla="*/ 81 h 366"/>
                    <a:gd name="T4" fmla="*/ 12 w 358"/>
                    <a:gd name="T5" fmla="*/ 114 h 366"/>
                    <a:gd name="T6" fmla="*/ 2 w 358"/>
                    <a:gd name="T7" fmla="*/ 147 h 366"/>
                    <a:gd name="T8" fmla="*/ 0 w 358"/>
                    <a:gd name="T9" fmla="*/ 182 h 366"/>
                    <a:gd name="T10" fmla="*/ 2 w 358"/>
                    <a:gd name="T11" fmla="*/ 217 h 366"/>
                    <a:gd name="T12" fmla="*/ 12 w 358"/>
                    <a:gd name="T13" fmla="*/ 252 h 366"/>
                    <a:gd name="T14" fmla="*/ 30 w 358"/>
                    <a:gd name="T15" fmla="*/ 284 h 366"/>
                    <a:gd name="T16" fmla="*/ 53 w 358"/>
                    <a:gd name="T17" fmla="*/ 313 h 366"/>
                    <a:gd name="T18" fmla="*/ 81 w 358"/>
                    <a:gd name="T19" fmla="*/ 335 h 366"/>
                    <a:gd name="T20" fmla="*/ 113 w 358"/>
                    <a:gd name="T21" fmla="*/ 352 h 366"/>
                    <a:gd name="T22" fmla="*/ 146 w 358"/>
                    <a:gd name="T23" fmla="*/ 362 h 366"/>
                    <a:gd name="T24" fmla="*/ 180 w 358"/>
                    <a:gd name="T25" fmla="*/ 366 h 366"/>
                    <a:gd name="T26" fmla="*/ 215 w 358"/>
                    <a:gd name="T27" fmla="*/ 362 h 366"/>
                    <a:gd name="T28" fmla="*/ 247 w 358"/>
                    <a:gd name="T29" fmla="*/ 352 h 366"/>
                    <a:gd name="T30" fmla="*/ 277 w 358"/>
                    <a:gd name="T31" fmla="*/ 335 h 366"/>
                    <a:gd name="T32" fmla="*/ 306 w 358"/>
                    <a:gd name="T33" fmla="*/ 313 h 366"/>
                    <a:gd name="T34" fmla="*/ 330 w 358"/>
                    <a:gd name="T35" fmla="*/ 284 h 366"/>
                    <a:gd name="T36" fmla="*/ 346 w 358"/>
                    <a:gd name="T37" fmla="*/ 252 h 366"/>
                    <a:gd name="T38" fmla="*/ 356 w 358"/>
                    <a:gd name="T39" fmla="*/ 217 h 366"/>
                    <a:gd name="T40" fmla="*/ 358 w 358"/>
                    <a:gd name="T41" fmla="*/ 182 h 366"/>
                    <a:gd name="T42" fmla="*/ 356 w 358"/>
                    <a:gd name="T43" fmla="*/ 147 h 366"/>
                    <a:gd name="T44" fmla="*/ 346 w 358"/>
                    <a:gd name="T45" fmla="*/ 114 h 366"/>
                    <a:gd name="T46" fmla="*/ 330 w 358"/>
                    <a:gd name="T47" fmla="*/ 81 h 366"/>
                    <a:gd name="T48" fmla="*/ 306 w 358"/>
                    <a:gd name="T49" fmla="*/ 51 h 366"/>
                    <a:gd name="T50" fmla="*/ 277 w 358"/>
                    <a:gd name="T51" fmla="*/ 29 h 366"/>
                    <a:gd name="T52" fmla="*/ 247 w 358"/>
                    <a:gd name="T53" fmla="*/ 12 h 366"/>
                    <a:gd name="T54" fmla="*/ 215 w 358"/>
                    <a:gd name="T55" fmla="*/ 2 h 366"/>
                    <a:gd name="T56" fmla="*/ 180 w 358"/>
                    <a:gd name="T57" fmla="*/ 0 h 366"/>
                    <a:gd name="T58" fmla="*/ 146 w 358"/>
                    <a:gd name="T59" fmla="*/ 2 h 366"/>
                    <a:gd name="T60" fmla="*/ 113 w 358"/>
                    <a:gd name="T61" fmla="*/ 12 h 366"/>
                    <a:gd name="T62" fmla="*/ 81 w 358"/>
                    <a:gd name="T63" fmla="*/ 29 h 366"/>
                    <a:gd name="T64" fmla="*/ 53 w 358"/>
                    <a:gd name="T65" fmla="*/ 51 h 3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8"/>
                    <a:gd name="T100" fmla="*/ 0 h 366"/>
                    <a:gd name="T101" fmla="*/ 358 w 358"/>
                    <a:gd name="T102" fmla="*/ 366 h 3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8" h="366">
                      <a:moveTo>
                        <a:pt x="53" y="51"/>
                      </a:moveTo>
                      <a:lnTo>
                        <a:pt x="30" y="81"/>
                      </a:lnTo>
                      <a:lnTo>
                        <a:pt x="12" y="114"/>
                      </a:lnTo>
                      <a:lnTo>
                        <a:pt x="2" y="147"/>
                      </a:lnTo>
                      <a:lnTo>
                        <a:pt x="0" y="182"/>
                      </a:lnTo>
                      <a:lnTo>
                        <a:pt x="2" y="217"/>
                      </a:lnTo>
                      <a:lnTo>
                        <a:pt x="12" y="252"/>
                      </a:lnTo>
                      <a:lnTo>
                        <a:pt x="30" y="284"/>
                      </a:lnTo>
                      <a:lnTo>
                        <a:pt x="53" y="313"/>
                      </a:lnTo>
                      <a:lnTo>
                        <a:pt x="81" y="335"/>
                      </a:lnTo>
                      <a:lnTo>
                        <a:pt x="113" y="352"/>
                      </a:lnTo>
                      <a:lnTo>
                        <a:pt x="146" y="362"/>
                      </a:lnTo>
                      <a:lnTo>
                        <a:pt x="180" y="366"/>
                      </a:lnTo>
                      <a:lnTo>
                        <a:pt x="215" y="362"/>
                      </a:lnTo>
                      <a:lnTo>
                        <a:pt x="247" y="352"/>
                      </a:lnTo>
                      <a:lnTo>
                        <a:pt x="277" y="335"/>
                      </a:lnTo>
                      <a:lnTo>
                        <a:pt x="306" y="313"/>
                      </a:lnTo>
                      <a:lnTo>
                        <a:pt x="330" y="284"/>
                      </a:lnTo>
                      <a:lnTo>
                        <a:pt x="346" y="252"/>
                      </a:lnTo>
                      <a:lnTo>
                        <a:pt x="356" y="217"/>
                      </a:lnTo>
                      <a:lnTo>
                        <a:pt x="358" y="182"/>
                      </a:lnTo>
                      <a:lnTo>
                        <a:pt x="356" y="147"/>
                      </a:lnTo>
                      <a:lnTo>
                        <a:pt x="346" y="114"/>
                      </a:lnTo>
                      <a:lnTo>
                        <a:pt x="330" y="81"/>
                      </a:lnTo>
                      <a:lnTo>
                        <a:pt x="306" y="51"/>
                      </a:lnTo>
                      <a:lnTo>
                        <a:pt x="277" y="29"/>
                      </a:lnTo>
                      <a:lnTo>
                        <a:pt x="247" y="12"/>
                      </a:lnTo>
                      <a:lnTo>
                        <a:pt x="215" y="2"/>
                      </a:lnTo>
                      <a:lnTo>
                        <a:pt x="180" y="0"/>
                      </a:lnTo>
                      <a:lnTo>
                        <a:pt x="146" y="2"/>
                      </a:lnTo>
                      <a:lnTo>
                        <a:pt x="113" y="12"/>
                      </a:lnTo>
                      <a:lnTo>
                        <a:pt x="81" y="29"/>
                      </a:lnTo>
                      <a:lnTo>
                        <a:pt x="53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79" name="Rectangle 65"/>
                <p:cNvSpPr>
                  <a:spLocks noChangeArrowheads="1"/>
                </p:cNvSpPr>
                <p:nvPr/>
              </p:nvSpPr>
              <p:spPr bwMode="auto">
                <a:xfrm>
                  <a:off x="873" y="2692"/>
                  <a:ext cx="245" cy="22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3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0" lang="en-US" altLang="zh-CN" sz="23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3424" y="1257"/>
                <a:ext cx="457" cy="261"/>
                <a:chOff x="416" y="2672"/>
                <a:chExt cx="457" cy="261"/>
              </a:xfrm>
            </p:grpSpPr>
            <p:sp>
              <p:nvSpPr>
                <p:cNvPr id="26676" name="Freeform 67"/>
                <p:cNvSpPr>
                  <a:spLocks/>
                </p:cNvSpPr>
                <p:nvPr/>
              </p:nvSpPr>
              <p:spPr bwMode="auto">
                <a:xfrm rot="-932763">
                  <a:off x="652" y="2672"/>
                  <a:ext cx="221" cy="261"/>
                </a:xfrm>
                <a:custGeom>
                  <a:avLst/>
                  <a:gdLst>
                    <a:gd name="T0" fmla="*/ 221 w 221"/>
                    <a:gd name="T1" fmla="*/ 41 h 261"/>
                    <a:gd name="T2" fmla="*/ 197 w 221"/>
                    <a:gd name="T3" fmla="*/ 20 h 261"/>
                    <a:gd name="T4" fmla="*/ 166 w 221"/>
                    <a:gd name="T5" fmla="*/ 6 h 261"/>
                    <a:gd name="T6" fmla="*/ 134 w 221"/>
                    <a:gd name="T7" fmla="*/ 0 h 261"/>
                    <a:gd name="T8" fmla="*/ 118 w 221"/>
                    <a:gd name="T9" fmla="*/ 0 h 261"/>
                    <a:gd name="T10" fmla="*/ 101 w 221"/>
                    <a:gd name="T11" fmla="*/ 2 h 261"/>
                    <a:gd name="T12" fmla="*/ 77 w 221"/>
                    <a:gd name="T13" fmla="*/ 10 h 261"/>
                    <a:gd name="T14" fmla="*/ 55 w 221"/>
                    <a:gd name="T15" fmla="*/ 22 h 261"/>
                    <a:gd name="T16" fmla="*/ 37 w 221"/>
                    <a:gd name="T17" fmla="*/ 39 h 261"/>
                    <a:gd name="T18" fmla="*/ 20 w 221"/>
                    <a:gd name="T19" fmla="*/ 58 h 261"/>
                    <a:gd name="T20" fmla="*/ 8 w 221"/>
                    <a:gd name="T21" fmla="*/ 80 h 261"/>
                    <a:gd name="T22" fmla="*/ 2 w 221"/>
                    <a:gd name="T23" fmla="*/ 103 h 261"/>
                    <a:gd name="T24" fmla="*/ 0 w 221"/>
                    <a:gd name="T25" fmla="*/ 128 h 261"/>
                    <a:gd name="T26" fmla="*/ 2 w 221"/>
                    <a:gd name="T27" fmla="*/ 155 h 261"/>
                    <a:gd name="T28" fmla="*/ 8 w 221"/>
                    <a:gd name="T29" fmla="*/ 178 h 261"/>
                    <a:gd name="T30" fmla="*/ 18 w 221"/>
                    <a:gd name="T31" fmla="*/ 199 h 261"/>
                    <a:gd name="T32" fmla="*/ 33 w 221"/>
                    <a:gd name="T33" fmla="*/ 217 h 261"/>
                    <a:gd name="T34" fmla="*/ 49 w 221"/>
                    <a:gd name="T35" fmla="*/ 234 h 261"/>
                    <a:gd name="T36" fmla="*/ 67 w 221"/>
                    <a:gd name="T37" fmla="*/ 246 h 261"/>
                    <a:gd name="T38" fmla="*/ 89 w 221"/>
                    <a:gd name="T39" fmla="*/ 255 h 261"/>
                    <a:gd name="T40" fmla="*/ 112 w 221"/>
                    <a:gd name="T41" fmla="*/ 261 h 261"/>
                    <a:gd name="T42" fmla="*/ 134 w 221"/>
                    <a:gd name="T43" fmla="*/ 261 h 26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21"/>
                    <a:gd name="T67" fmla="*/ 0 h 261"/>
                    <a:gd name="T68" fmla="*/ 221 w 221"/>
                    <a:gd name="T69" fmla="*/ 261 h 26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21" h="261">
                      <a:moveTo>
                        <a:pt x="221" y="41"/>
                      </a:moveTo>
                      <a:lnTo>
                        <a:pt x="197" y="20"/>
                      </a:lnTo>
                      <a:lnTo>
                        <a:pt x="166" y="6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01" y="2"/>
                      </a:lnTo>
                      <a:lnTo>
                        <a:pt x="77" y="10"/>
                      </a:lnTo>
                      <a:lnTo>
                        <a:pt x="55" y="22"/>
                      </a:lnTo>
                      <a:lnTo>
                        <a:pt x="37" y="39"/>
                      </a:lnTo>
                      <a:lnTo>
                        <a:pt x="20" y="58"/>
                      </a:lnTo>
                      <a:lnTo>
                        <a:pt x="8" y="80"/>
                      </a:lnTo>
                      <a:lnTo>
                        <a:pt x="2" y="103"/>
                      </a:lnTo>
                      <a:lnTo>
                        <a:pt x="0" y="128"/>
                      </a:lnTo>
                      <a:lnTo>
                        <a:pt x="2" y="155"/>
                      </a:lnTo>
                      <a:lnTo>
                        <a:pt x="8" y="178"/>
                      </a:lnTo>
                      <a:lnTo>
                        <a:pt x="18" y="199"/>
                      </a:lnTo>
                      <a:lnTo>
                        <a:pt x="33" y="217"/>
                      </a:lnTo>
                      <a:lnTo>
                        <a:pt x="49" y="234"/>
                      </a:lnTo>
                      <a:lnTo>
                        <a:pt x="67" y="246"/>
                      </a:lnTo>
                      <a:lnTo>
                        <a:pt x="89" y="255"/>
                      </a:lnTo>
                      <a:lnTo>
                        <a:pt x="112" y="261"/>
                      </a:lnTo>
                      <a:lnTo>
                        <a:pt x="134" y="261"/>
                      </a:lnTo>
                    </a:path>
                  </a:pathLst>
                </a:custGeom>
                <a:noFill/>
                <a:ln w="38100">
                  <a:solidFill>
                    <a:srgbClr val="000080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77" name="Rectangle 68"/>
                <p:cNvSpPr>
                  <a:spLocks noChangeArrowheads="1"/>
                </p:cNvSpPr>
                <p:nvPr/>
              </p:nvSpPr>
              <p:spPr bwMode="auto">
                <a:xfrm>
                  <a:off x="416" y="2692"/>
                  <a:ext cx="210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0/0</a:t>
                  </a:r>
                  <a:endPara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" name="Group 69"/>
              <p:cNvGrpSpPr>
                <a:grpSpLocks/>
              </p:cNvGrpSpPr>
              <p:nvPr/>
            </p:nvGrpSpPr>
            <p:grpSpPr bwMode="auto">
              <a:xfrm>
                <a:off x="4175" y="1216"/>
                <a:ext cx="509" cy="198"/>
                <a:chOff x="1795" y="2602"/>
                <a:chExt cx="509" cy="198"/>
              </a:xfrm>
            </p:grpSpPr>
            <p:sp>
              <p:nvSpPr>
                <p:cNvPr id="26674" name="Line 70"/>
                <p:cNvSpPr>
                  <a:spLocks noChangeShapeType="1"/>
                </p:cNvSpPr>
                <p:nvPr/>
              </p:nvSpPr>
              <p:spPr bwMode="auto">
                <a:xfrm>
                  <a:off x="1795" y="2794"/>
                  <a:ext cx="509" cy="1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75" name="Rectangle 71"/>
                <p:cNvSpPr>
                  <a:spLocks noChangeArrowheads="1"/>
                </p:cNvSpPr>
                <p:nvPr/>
              </p:nvSpPr>
              <p:spPr bwMode="auto">
                <a:xfrm>
                  <a:off x="1883" y="2602"/>
                  <a:ext cx="210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1/0</a:t>
                  </a:r>
                  <a:endPara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" name="Group 72"/>
              <p:cNvGrpSpPr>
                <a:grpSpLocks/>
              </p:cNvGrpSpPr>
              <p:nvPr/>
            </p:nvGrpSpPr>
            <p:grpSpPr bwMode="auto">
              <a:xfrm>
                <a:off x="4109" y="958"/>
                <a:ext cx="645" cy="307"/>
                <a:chOff x="3635" y="2536"/>
                <a:chExt cx="645" cy="307"/>
              </a:xfrm>
            </p:grpSpPr>
            <p:sp>
              <p:nvSpPr>
                <p:cNvPr id="26672" name="Arc 73"/>
                <p:cNvSpPr>
                  <a:spLocks/>
                </p:cNvSpPr>
                <p:nvPr/>
              </p:nvSpPr>
              <p:spPr bwMode="auto">
                <a:xfrm flipH="1">
                  <a:off x="3635" y="2711"/>
                  <a:ext cx="645" cy="132"/>
                </a:xfrm>
                <a:custGeom>
                  <a:avLst/>
                  <a:gdLst>
                    <a:gd name="T0" fmla="*/ 0 w 42990"/>
                    <a:gd name="T1" fmla="*/ 0 h 21600"/>
                    <a:gd name="T2" fmla="*/ 0 w 42990"/>
                    <a:gd name="T3" fmla="*/ 0 h 21600"/>
                    <a:gd name="T4" fmla="*/ 0 w 4299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2990"/>
                    <a:gd name="T10" fmla="*/ 0 h 21600"/>
                    <a:gd name="T11" fmla="*/ 42990 w 4299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990" h="21600" fill="none" extrusionOk="0">
                      <a:moveTo>
                        <a:pt x="0" y="18594"/>
                      </a:moveTo>
                      <a:cubicBezTo>
                        <a:pt x="1498" y="7930"/>
                        <a:pt x="10622" y="-1"/>
                        <a:pt x="21390" y="0"/>
                      </a:cubicBezTo>
                      <a:cubicBezTo>
                        <a:pt x="33319" y="0"/>
                        <a:pt x="42990" y="9670"/>
                        <a:pt x="42990" y="21600"/>
                      </a:cubicBezTo>
                    </a:path>
                    <a:path w="42990" h="21600" stroke="0" extrusionOk="0">
                      <a:moveTo>
                        <a:pt x="0" y="18594"/>
                      </a:moveTo>
                      <a:cubicBezTo>
                        <a:pt x="1498" y="7930"/>
                        <a:pt x="10622" y="-1"/>
                        <a:pt x="21390" y="0"/>
                      </a:cubicBezTo>
                      <a:cubicBezTo>
                        <a:pt x="33319" y="0"/>
                        <a:pt x="42990" y="9670"/>
                        <a:pt x="42990" y="21600"/>
                      </a:cubicBezTo>
                      <a:lnTo>
                        <a:pt x="2139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80"/>
                  </a:solidFill>
                  <a:miter lim="800000"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73" name="Rectangle 74"/>
                <p:cNvSpPr>
                  <a:spLocks noChangeArrowheads="1"/>
                </p:cNvSpPr>
                <p:nvPr/>
              </p:nvSpPr>
              <p:spPr bwMode="auto">
                <a:xfrm>
                  <a:off x="3993" y="2536"/>
                  <a:ext cx="210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0/0</a:t>
                  </a:r>
                  <a:endPara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" name="Group 75"/>
              <p:cNvGrpSpPr>
                <a:grpSpLocks/>
              </p:cNvGrpSpPr>
              <p:nvPr/>
            </p:nvGrpSpPr>
            <p:grpSpPr bwMode="auto">
              <a:xfrm>
                <a:off x="4874" y="1598"/>
                <a:ext cx="248" cy="509"/>
                <a:chOff x="2417" y="2392"/>
                <a:chExt cx="248" cy="509"/>
              </a:xfrm>
            </p:grpSpPr>
            <p:sp>
              <p:nvSpPr>
                <p:cNvPr id="26670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2163" y="2646"/>
                  <a:ext cx="509" cy="1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71" name="Rectangle 77"/>
                <p:cNvSpPr>
                  <a:spLocks noChangeArrowheads="1"/>
                </p:cNvSpPr>
                <p:nvPr/>
              </p:nvSpPr>
              <p:spPr bwMode="auto">
                <a:xfrm>
                  <a:off x="2455" y="2524"/>
                  <a:ext cx="210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1/0</a:t>
                  </a:r>
                  <a:endPara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" name="Group 78"/>
              <p:cNvGrpSpPr>
                <a:grpSpLocks/>
              </p:cNvGrpSpPr>
              <p:nvPr/>
            </p:nvGrpSpPr>
            <p:grpSpPr bwMode="auto">
              <a:xfrm>
                <a:off x="4983" y="2160"/>
                <a:ext cx="452" cy="311"/>
                <a:chOff x="4509" y="3738"/>
                <a:chExt cx="452" cy="311"/>
              </a:xfrm>
            </p:grpSpPr>
            <p:sp>
              <p:nvSpPr>
                <p:cNvPr id="26668" name="Freeform 79"/>
                <p:cNvSpPr>
                  <a:spLocks/>
                </p:cNvSpPr>
                <p:nvPr/>
              </p:nvSpPr>
              <p:spPr bwMode="auto">
                <a:xfrm rot="2290186" flipH="1">
                  <a:off x="4509" y="3788"/>
                  <a:ext cx="221" cy="261"/>
                </a:xfrm>
                <a:custGeom>
                  <a:avLst/>
                  <a:gdLst>
                    <a:gd name="T0" fmla="*/ 221 w 221"/>
                    <a:gd name="T1" fmla="*/ 41 h 261"/>
                    <a:gd name="T2" fmla="*/ 197 w 221"/>
                    <a:gd name="T3" fmla="*/ 20 h 261"/>
                    <a:gd name="T4" fmla="*/ 166 w 221"/>
                    <a:gd name="T5" fmla="*/ 6 h 261"/>
                    <a:gd name="T6" fmla="*/ 134 w 221"/>
                    <a:gd name="T7" fmla="*/ 0 h 261"/>
                    <a:gd name="T8" fmla="*/ 118 w 221"/>
                    <a:gd name="T9" fmla="*/ 0 h 261"/>
                    <a:gd name="T10" fmla="*/ 101 w 221"/>
                    <a:gd name="T11" fmla="*/ 2 h 261"/>
                    <a:gd name="T12" fmla="*/ 77 w 221"/>
                    <a:gd name="T13" fmla="*/ 10 h 261"/>
                    <a:gd name="T14" fmla="*/ 55 w 221"/>
                    <a:gd name="T15" fmla="*/ 22 h 261"/>
                    <a:gd name="T16" fmla="*/ 37 w 221"/>
                    <a:gd name="T17" fmla="*/ 39 h 261"/>
                    <a:gd name="T18" fmla="*/ 20 w 221"/>
                    <a:gd name="T19" fmla="*/ 58 h 261"/>
                    <a:gd name="T20" fmla="*/ 8 w 221"/>
                    <a:gd name="T21" fmla="*/ 80 h 261"/>
                    <a:gd name="T22" fmla="*/ 2 w 221"/>
                    <a:gd name="T23" fmla="*/ 103 h 261"/>
                    <a:gd name="T24" fmla="*/ 0 w 221"/>
                    <a:gd name="T25" fmla="*/ 128 h 261"/>
                    <a:gd name="T26" fmla="*/ 2 w 221"/>
                    <a:gd name="T27" fmla="*/ 155 h 261"/>
                    <a:gd name="T28" fmla="*/ 8 w 221"/>
                    <a:gd name="T29" fmla="*/ 178 h 261"/>
                    <a:gd name="T30" fmla="*/ 18 w 221"/>
                    <a:gd name="T31" fmla="*/ 199 h 261"/>
                    <a:gd name="T32" fmla="*/ 33 w 221"/>
                    <a:gd name="T33" fmla="*/ 217 h 261"/>
                    <a:gd name="T34" fmla="*/ 49 w 221"/>
                    <a:gd name="T35" fmla="*/ 234 h 261"/>
                    <a:gd name="T36" fmla="*/ 67 w 221"/>
                    <a:gd name="T37" fmla="*/ 246 h 261"/>
                    <a:gd name="T38" fmla="*/ 89 w 221"/>
                    <a:gd name="T39" fmla="*/ 255 h 261"/>
                    <a:gd name="T40" fmla="*/ 112 w 221"/>
                    <a:gd name="T41" fmla="*/ 261 h 261"/>
                    <a:gd name="T42" fmla="*/ 134 w 221"/>
                    <a:gd name="T43" fmla="*/ 261 h 26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21"/>
                    <a:gd name="T67" fmla="*/ 0 h 261"/>
                    <a:gd name="T68" fmla="*/ 221 w 221"/>
                    <a:gd name="T69" fmla="*/ 261 h 26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21" h="261">
                      <a:moveTo>
                        <a:pt x="221" y="41"/>
                      </a:moveTo>
                      <a:lnTo>
                        <a:pt x="197" y="20"/>
                      </a:lnTo>
                      <a:lnTo>
                        <a:pt x="166" y="6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01" y="2"/>
                      </a:lnTo>
                      <a:lnTo>
                        <a:pt x="77" y="10"/>
                      </a:lnTo>
                      <a:lnTo>
                        <a:pt x="55" y="22"/>
                      </a:lnTo>
                      <a:lnTo>
                        <a:pt x="37" y="39"/>
                      </a:lnTo>
                      <a:lnTo>
                        <a:pt x="20" y="58"/>
                      </a:lnTo>
                      <a:lnTo>
                        <a:pt x="8" y="80"/>
                      </a:lnTo>
                      <a:lnTo>
                        <a:pt x="2" y="103"/>
                      </a:lnTo>
                      <a:lnTo>
                        <a:pt x="0" y="128"/>
                      </a:lnTo>
                      <a:lnTo>
                        <a:pt x="2" y="155"/>
                      </a:lnTo>
                      <a:lnTo>
                        <a:pt x="8" y="178"/>
                      </a:lnTo>
                      <a:lnTo>
                        <a:pt x="18" y="199"/>
                      </a:lnTo>
                      <a:lnTo>
                        <a:pt x="33" y="217"/>
                      </a:lnTo>
                      <a:lnTo>
                        <a:pt x="49" y="234"/>
                      </a:lnTo>
                      <a:lnTo>
                        <a:pt x="67" y="246"/>
                      </a:lnTo>
                      <a:lnTo>
                        <a:pt x="89" y="255"/>
                      </a:lnTo>
                      <a:lnTo>
                        <a:pt x="112" y="261"/>
                      </a:lnTo>
                      <a:lnTo>
                        <a:pt x="134" y="261"/>
                      </a:lnTo>
                    </a:path>
                  </a:pathLst>
                </a:custGeom>
                <a:noFill/>
                <a:ln w="38100">
                  <a:solidFill>
                    <a:srgbClr val="00008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69" name="Rectangle 80"/>
                <p:cNvSpPr>
                  <a:spLocks noChangeArrowheads="1"/>
                </p:cNvSpPr>
                <p:nvPr/>
              </p:nvSpPr>
              <p:spPr bwMode="auto">
                <a:xfrm>
                  <a:off x="4751" y="3738"/>
                  <a:ext cx="210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1/0</a:t>
                  </a:r>
                  <a:endPara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6666" name="Line 81"/>
              <p:cNvSpPr>
                <a:spLocks noChangeShapeType="1"/>
              </p:cNvSpPr>
              <p:nvPr/>
            </p:nvSpPr>
            <p:spPr bwMode="auto">
              <a:xfrm>
                <a:off x="4109" y="1580"/>
                <a:ext cx="645" cy="572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67" name="Rectangle 82"/>
              <p:cNvSpPr>
                <a:spLocks noChangeArrowheads="1"/>
              </p:cNvSpPr>
              <p:nvPr/>
            </p:nvSpPr>
            <p:spPr bwMode="auto">
              <a:xfrm>
                <a:off x="4301" y="1931"/>
                <a:ext cx="210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0/</a:t>
                </a:r>
                <a:r>
                  <a: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654" name="Line 83"/>
            <p:cNvSpPr>
              <a:spLocks noChangeShapeType="1"/>
            </p:cNvSpPr>
            <p:nvPr/>
          </p:nvSpPr>
          <p:spPr bwMode="auto">
            <a:xfrm flipV="1">
              <a:off x="3923" y="1389"/>
              <a:ext cx="0" cy="4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5" name="Rectangle 84"/>
            <p:cNvSpPr>
              <a:spLocks noChangeArrowheads="1"/>
            </p:cNvSpPr>
            <p:nvPr/>
          </p:nvSpPr>
          <p:spPr bwMode="auto">
            <a:xfrm>
              <a:off x="3538" y="1547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6656" name="Line 85"/>
            <p:cNvSpPr>
              <a:spLocks noChangeShapeType="1"/>
            </p:cNvSpPr>
            <p:nvPr/>
          </p:nvSpPr>
          <p:spPr bwMode="auto">
            <a:xfrm>
              <a:off x="4127" y="2114"/>
              <a:ext cx="5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7" name="Rectangle 86"/>
            <p:cNvSpPr>
              <a:spLocks noChangeArrowheads="1"/>
            </p:cNvSpPr>
            <p:nvPr/>
          </p:nvSpPr>
          <p:spPr bwMode="auto">
            <a:xfrm>
              <a:off x="4241" y="2182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1/0</a:t>
              </a:r>
            </a:p>
          </p:txBody>
        </p:sp>
      </p:grp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538574" y="5373270"/>
            <a:ext cx="3271837" cy="496887"/>
            <a:chOff x="0" y="3838"/>
            <a:chExt cx="2061" cy="313"/>
          </a:xfrm>
        </p:grpSpPr>
        <p:graphicFrame>
          <p:nvGraphicFramePr>
            <p:cNvPr id="26633" name="Object 90"/>
            <p:cNvGraphicFramePr>
              <a:graphicFrameLocks noChangeAspect="1"/>
            </p:cNvGraphicFramePr>
            <p:nvPr/>
          </p:nvGraphicFramePr>
          <p:xfrm>
            <a:off x="884" y="3838"/>
            <a:ext cx="1177" cy="313"/>
          </p:xfrm>
          <a:graphic>
            <a:graphicData uri="http://schemas.openxmlformats.org/presentationml/2006/ole">
              <p:oleObj spid="_x0000_s714756" name="公式" r:id="rId6" imgW="914400" imgH="342900" progId="Equation.3">
                <p:embed/>
              </p:oleObj>
            </a:graphicData>
          </a:graphic>
        </p:graphicFrame>
        <p:sp>
          <p:nvSpPr>
            <p:cNvPr id="384091" name="Rectangle 91"/>
            <p:cNvSpPr>
              <a:spLocks noChangeArrowheads="1"/>
            </p:cNvSpPr>
            <p:nvPr/>
          </p:nvSpPr>
          <p:spPr bwMode="auto">
            <a:xfrm>
              <a:off x="0" y="3838"/>
              <a:ext cx="894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itchFamily="34" charset="0"/>
                  <a:ea typeface="楷体_GB2312" pitchFamily="49" charset="-122"/>
                  <a:cs typeface="+mn-cs"/>
                </a:rPr>
                <a:t>输出方程</a:t>
              </a:r>
            </a:p>
          </p:txBody>
        </p:sp>
      </p:grpSp>
      <p:sp>
        <p:nvSpPr>
          <p:cNvPr id="384092" name="AutoShape 92"/>
          <p:cNvSpPr>
            <a:spLocks noChangeArrowheads="1"/>
          </p:cNvSpPr>
          <p:nvPr/>
        </p:nvSpPr>
        <p:spPr bwMode="auto">
          <a:xfrm>
            <a:off x="3994312" y="5496184"/>
            <a:ext cx="468312" cy="5270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84093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2373320"/>
              </p:ext>
            </p:extLst>
          </p:nvPr>
        </p:nvGraphicFramePr>
        <p:xfrm>
          <a:off x="4973167" y="5518827"/>
          <a:ext cx="2335213" cy="515937"/>
        </p:xfrm>
        <a:graphic>
          <a:graphicData uri="http://schemas.openxmlformats.org/presentationml/2006/ole">
            <p:oleObj spid="_x0000_s714757" name="公式" r:id="rId7" imgW="1143000" imgH="355600" progId="Equation.3">
              <p:embed/>
            </p:oleObj>
          </a:graphicData>
        </a:graphic>
      </p:graphicFrame>
      <p:sp>
        <p:nvSpPr>
          <p:cNvPr id="384094" name="Rectangle 94"/>
          <p:cNvSpPr>
            <a:spLocks noChangeArrowheads="1"/>
          </p:cNvSpPr>
          <p:nvPr/>
        </p:nvSpPr>
        <p:spPr bwMode="auto">
          <a:xfrm>
            <a:off x="7019925" y="4076700"/>
            <a:ext cx="1419225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能自启动</a:t>
            </a:r>
          </a:p>
        </p:txBody>
      </p:sp>
      <p:sp>
        <p:nvSpPr>
          <p:cNvPr id="384095" name="Rectangle 95"/>
          <p:cNvSpPr>
            <a:spLocks noChangeArrowheads="1"/>
          </p:cNvSpPr>
          <p:nvPr/>
        </p:nvSpPr>
        <p:spPr bwMode="auto">
          <a:xfrm>
            <a:off x="500034" y="142852"/>
            <a:ext cx="7124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检查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自启动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能力和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输出是否只有一处输出为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1.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itchFamily="34" charset="0"/>
              <a:ea typeface="楷体_GB2312" pitchFamily="49" charset="-122"/>
              <a:cs typeface="+mn-cs"/>
            </a:endParaRPr>
          </a:p>
        </p:txBody>
      </p:sp>
      <p:grpSp>
        <p:nvGrpSpPr>
          <p:cNvPr id="15" name="Group 107"/>
          <p:cNvGrpSpPr>
            <a:grpSpLocks/>
          </p:cNvGrpSpPr>
          <p:nvPr/>
        </p:nvGrpSpPr>
        <p:grpSpPr bwMode="auto">
          <a:xfrm>
            <a:off x="444265" y="3811018"/>
            <a:ext cx="4464050" cy="572877"/>
            <a:chOff x="411" y="1071"/>
            <a:chExt cx="2877" cy="369"/>
          </a:xfrm>
        </p:grpSpPr>
        <p:sp>
          <p:nvSpPr>
            <p:cNvPr id="384039" name="Rectangle 39"/>
            <p:cNvSpPr>
              <a:spLocks noChangeArrowheads="1"/>
            </p:cNvSpPr>
            <p:nvPr/>
          </p:nvSpPr>
          <p:spPr bwMode="auto">
            <a:xfrm>
              <a:off x="411" y="1071"/>
              <a:ext cx="201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=0</a:t>
              </a:r>
            </a:p>
          </p:txBody>
        </p:sp>
        <p:graphicFrame>
          <p:nvGraphicFramePr>
            <p:cNvPr id="2663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93838415"/>
                </p:ext>
              </p:extLst>
            </p:nvPr>
          </p:nvGraphicFramePr>
          <p:xfrm>
            <a:off x="2529" y="1119"/>
            <a:ext cx="759" cy="270"/>
          </p:xfrm>
          <a:graphic>
            <a:graphicData uri="http://schemas.openxmlformats.org/presentationml/2006/ole">
              <p:oleObj spid="_x0000_s714758" name="Equation" r:id="rId8" imgW="317225" imgH="139579" progId="Equation.DSMT4">
                <p:embed/>
              </p:oleObj>
            </a:graphicData>
          </a:graphic>
        </p:graphicFrame>
        <p:grpSp>
          <p:nvGrpSpPr>
            <p:cNvPr id="16" name="Group 98"/>
            <p:cNvGrpSpPr>
              <a:grpSpLocks/>
            </p:cNvGrpSpPr>
            <p:nvPr/>
          </p:nvGrpSpPr>
          <p:grpSpPr bwMode="auto">
            <a:xfrm>
              <a:off x="778" y="1087"/>
              <a:ext cx="1678" cy="353"/>
              <a:chOff x="2778" y="1235"/>
              <a:chExt cx="1565" cy="286"/>
            </a:xfrm>
          </p:grpSpPr>
          <p:sp>
            <p:nvSpPr>
              <p:cNvPr id="384099" name="Rectangle 99"/>
              <p:cNvSpPr>
                <a:spLocks noChangeArrowheads="1"/>
              </p:cNvSpPr>
              <p:nvPr/>
            </p:nvSpPr>
            <p:spPr bwMode="auto">
              <a:xfrm>
                <a:off x="2778" y="1235"/>
                <a:ext cx="1565" cy="286"/>
              </a:xfrm>
              <a:prstGeom prst="rect">
                <a:avLst/>
              </a:prstGeom>
              <a:noFill/>
              <a:ln w="28575">
                <a:solidFill>
                  <a:srgbClr val="FF0066">
                    <a:alpha val="0"/>
                  </a:srgbClr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rPr>
                  <a:t>                  = 00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graphicFrame>
            <p:nvGraphicFramePr>
              <p:cNvPr id="26631" name="Object 10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765318924"/>
                  </p:ext>
                </p:extLst>
              </p:nvPr>
            </p:nvGraphicFramePr>
            <p:xfrm>
              <a:off x="3033" y="1256"/>
              <a:ext cx="414" cy="239"/>
            </p:xfrm>
            <a:graphic>
              <a:graphicData uri="http://schemas.openxmlformats.org/presentationml/2006/ole">
                <p:oleObj spid="_x0000_s714759" name="Equation" r:id="rId9" imgW="406080" imgH="330120" progId="Equation.DSMT4">
                  <p:embed/>
                </p:oleObj>
              </a:graphicData>
            </a:graphic>
          </p:graphicFrame>
          <p:graphicFrame>
            <p:nvGraphicFramePr>
              <p:cNvPr id="26632" name="Object 10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384812390"/>
                  </p:ext>
                </p:extLst>
              </p:nvPr>
            </p:nvGraphicFramePr>
            <p:xfrm>
              <a:off x="3369" y="1275"/>
              <a:ext cx="440" cy="239"/>
            </p:xfrm>
            <a:graphic>
              <a:graphicData uri="http://schemas.openxmlformats.org/presentationml/2006/ole">
                <p:oleObj spid="_x0000_s714760" name="Equation" r:id="rId10" imgW="431640" imgH="330120" progId="Equation.DSMT4">
                  <p:embed/>
                </p:oleObj>
              </a:graphicData>
            </a:graphic>
          </p:graphicFrame>
        </p:grpSp>
      </p:grpSp>
      <p:grpSp>
        <p:nvGrpSpPr>
          <p:cNvPr id="17" name="Group 108"/>
          <p:cNvGrpSpPr>
            <a:grpSpLocks/>
          </p:cNvGrpSpPr>
          <p:nvPr/>
        </p:nvGrpSpPr>
        <p:grpSpPr bwMode="auto">
          <a:xfrm>
            <a:off x="525186" y="4623622"/>
            <a:ext cx="4292600" cy="555625"/>
            <a:chOff x="476" y="1718"/>
            <a:chExt cx="2767" cy="358"/>
          </a:xfrm>
        </p:grpSpPr>
        <p:sp>
          <p:nvSpPr>
            <p:cNvPr id="384044" name="Rectangle 44"/>
            <p:cNvSpPr>
              <a:spLocks noChangeArrowheads="1"/>
            </p:cNvSpPr>
            <p:nvPr/>
          </p:nvSpPr>
          <p:spPr bwMode="auto">
            <a:xfrm>
              <a:off x="476" y="1742"/>
              <a:ext cx="517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=1</a:t>
              </a:r>
            </a:p>
          </p:txBody>
        </p:sp>
        <p:graphicFrame>
          <p:nvGraphicFramePr>
            <p:cNvPr id="26627" name="Object 102"/>
            <p:cNvGraphicFramePr>
              <a:graphicFrameLocks noChangeAspect="1"/>
            </p:cNvGraphicFramePr>
            <p:nvPr/>
          </p:nvGraphicFramePr>
          <p:xfrm>
            <a:off x="2517" y="1797"/>
            <a:ext cx="726" cy="270"/>
          </p:xfrm>
          <a:graphic>
            <a:graphicData uri="http://schemas.openxmlformats.org/presentationml/2006/ole">
              <p:oleObj spid="_x0000_s714761" name="公式" r:id="rId11" imgW="330057" imgH="152334" progId="Equation.3">
                <p:embed/>
              </p:oleObj>
            </a:graphicData>
          </a:graphic>
        </p:graphicFrame>
        <p:sp>
          <p:nvSpPr>
            <p:cNvPr id="384104" name="Rectangle 104"/>
            <p:cNvSpPr>
              <a:spLocks noChangeArrowheads="1"/>
            </p:cNvSpPr>
            <p:nvPr/>
          </p:nvSpPr>
          <p:spPr bwMode="auto">
            <a:xfrm>
              <a:off x="839" y="1718"/>
              <a:ext cx="1678" cy="353"/>
            </a:xfrm>
            <a:prstGeom prst="rect">
              <a:avLst/>
            </a:prstGeom>
            <a:noFill/>
            <a:ln w="28575">
              <a:solidFill>
                <a:srgbClr val="FF0066">
                  <a:alpha val="0"/>
                </a:srgb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                 = 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84109" name="AutoShape 109"/>
          <p:cNvSpPr>
            <a:spLocks noChangeArrowheads="1"/>
          </p:cNvSpPr>
          <p:nvPr/>
        </p:nvSpPr>
        <p:spPr bwMode="auto">
          <a:xfrm>
            <a:off x="4487628" y="3845943"/>
            <a:ext cx="457200" cy="5286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5551859"/>
              </p:ext>
            </p:extLst>
          </p:nvPr>
        </p:nvGraphicFramePr>
        <p:xfrm>
          <a:off x="1018944" y="1777603"/>
          <a:ext cx="2746375" cy="598488"/>
        </p:xfrm>
        <a:graphic>
          <a:graphicData uri="http://schemas.openxmlformats.org/presentationml/2006/ole">
            <p:oleObj spid="_x0000_s714762" name="Equation" r:id="rId12" imgW="1205977" imgH="266584" progId="Equation.3">
              <p:embed/>
            </p:oleObj>
          </a:graphicData>
        </a:graphic>
      </p:graphicFrame>
      <p:graphicFrame>
        <p:nvGraphicFramePr>
          <p:cNvPr id="6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6041093"/>
              </p:ext>
            </p:extLst>
          </p:nvPr>
        </p:nvGraphicFramePr>
        <p:xfrm>
          <a:off x="1327237" y="3169482"/>
          <a:ext cx="1165225" cy="541337"/>
        </p:xfrm>
        <a:graphic>
          <a:graphicData uri="http://schemas.openxmlformats.org/presentationml/2006/ole">
            <p:oleObj spid="_x0000_s714763" name="公式" r:id="rId13" imgW="710891" imgH="330057" progId="Equation.3">
              <p:embed/>
            </p:oleObj>
          </a:graphicData>
        </a:graphic>
      </p:graphicFrame>
      <p:graphicFrame>
        <p:nvGraphicFramePr>
          <p:cNvPr id="6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0285101"/>
              </p:ext>
            </p:extLst>
          </p:nvPr>
        </p:nvGraphicFramePr>
        <p:xfrm>
          <a:off x="3390987" y="3075819"/>
          <a:ext cx="1189038" cy="546100"/>
        </p:xfrm>
        <a:graphic>
          <a:graphicData uri="http://schemas.openxmlformats.org/presentationml/2006/ole">
            <p:oleObj spid="_x0000_s714764" name="公式" r:id="rId14" imgW="774364" imgH="355446" progId="Equation.3">
              <p:embed/>
            </p:oleObj>
          </a:graphicData>
        </a:graphic>
      </p:graphicFrame>
      <p:graphicFrame>
        <p:nvGraphicFramePr>
          <p:cNvPr id="6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3804213"/>
              </p:ext>
            </p:extLst>
          </p:nvPr>
        </p:nvGraphicFramePr>
        <p:xfrm>
          <a:off x="1328825" y="2515432"/>
          <a:ext cx="1450975" cy="511175"/>
        </p:xfrm>
        <a:graphic>
          <a:graphicData uri="http://schemas.openxmlformats.org/presentationml/2006/ole">
            <p:oleObj spid="_x0000_s714765" name="公式" r:id="rId15" imgW="939392" imgH="330057" progId="Equation.3">
              <p:embed/>
            </p:oleObj>
          </a:graphicData>
        </a:graphic>
      </p:graphicFrame>
      <p:graphicFrame>
        <p:nvGraphicFramePr>
          <p:cNvPr id="6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8367044"/>
              </p:ext>
            </p:extLst>
          </p:nvPr>
        </p:nvGraphicFramePr>
        <p:xfrm>
          <a:off x="3379875" y="2480507"/>
          <a:ext cx="1128712" cy="508000"/>
        </p:xfrm>
        <a:graphic>
          <a:graphicData uri="http://schemas.openxmlformats.org/presentationml/2006/ole">
            <p:oleObj spid="_x0000_s714766" name="公式" r:id="rId16" imgW="761669" imgH="342751" progId="Equation.3">
              <p:embed/>
            </p:oleObj>
          </a:graphicData>
        </a:graphic>
      </p:graphicFrame>
      <p:graphicFrame>
        <p:nvGraphicFramePr>
          <p:cNvPr id="68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7776257"/>
              </p:ext>
            </p:extLst>
          </p:nvPr>
        </p:nvGraphicFramePr>
        <p:xfrm>
          <a:off x="1476231" y="4691071"/>
          <a:ext cx="688759" cy="457975"/>
        </p:xfrm>
        <a:graphic>
          <a:graphicData uri="http://schemas.openxmlformats.org/presentationml/2006/ole">
            <p:oleObj spid="_x0000_s714767" name="Equation" r:id="rId17" imgW="406080" imgH="330120" progId="Equation.DSMT4">
              <p:embed/>
            </p:oleObj>
          </a:graphicData>
        </a:graphic>
      </p:graphicFrame>
      <p:graphicFrame>
        <p:nvGraphicFramePr>
          <p:cNvPr id="69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9308929"/>
              </p:ext>
            </p:extLst>
          </p:nvPr>
        </p:nvGraphicFramePr>
        <p:xfrm>
          <a:off x="2007536" y="4728499"/>
          <a:ext cx="732014" cy="457975"/>
        </p:xfrm>
        <a:graphic>
          <a:graphicData uri="http://schemas.openxmlformats.org/presentationml/2006/ole">
            <p:oleObj spid="_x0000_s714768" name="Equation" r:id="rId18" imgW="431640" imgH="3301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97625846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8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8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8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92" grpId="0" animBg="1"/>
      <p:bldP spid="384094" grpId="0" animBg="1"/>
      <p:bldP spid="38410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00"/>
          <p:cNvSpPr>
            <a:spLocks noChangeArrowheads="1"/>
          </p:cNvSpPr>
          <p:nvPr/>
        </p:nvSpPr>
        <p:spPr bwMode="auto">
          <a:xfrm>
            <a:off x="0" y="3300413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Rectangle 201"/>
          <p:cNvSpPr>
            <a:spLocks noChangeArrowheads="1"/>
          </p:cNvSpPr>
          <p:nvPr/>
        </p:nvSpPr>
        <p:spPr bwMode="auto">
          <a:xfrm>
            <a:off x="0" y="3744913"/>
            <a:ext cx="2921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2154" name="Rectangle 202"/>
          <p:cNvSpPr>
            <a:spLocks noChangeArrowheads="1"/>
          </p:cNvSpPr>
          <p:nvPr/>
        </p:nvSpPr>
        <p:spPr bwMode="auto">
          <a:xfrm>
            <a:off x="865188" y="1341438"/>
            <a:ext cx="2247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诺图化简得</a:t>
            </a:r>
          </a:p>
        </p:txBody>
      </p:sp>
      <p:grpSp>
        <p:nvGrpSpPr>
          <p:cNvPr id="2" name="Group 204"/>
          <p:cNvGrpSpPr>
            <a:grpSpLocks/>
          </p:cNvGrpSpPr>
          <p:nvPr/>
        </p:nvGrpSpPr>
        <p:grpSpPr bwMode="auto">
          <a:xfrm>
            <a:off x="3214678" y="1571612"/>
            <a:ext cx="2159000" cy="863600"/>
            <a:chOff x="3901" y="2364"/>
            <a:chExt cx="1360" cy="673"/>
          </a:xfrm>
        </p:grpSpPr>
        <p:graphicFrame>
          <p:nvGraphicFramePr>
            <p:cNvPr id="27652" name="Object 205"/>
            <p:cNvGraphicFramePr>
              <a:graphicFrameLocks noChangeAspect="1"/>
            </p:cNvGraphicFramePr>
            <p:nvPr/>
          </p:nvGraphicFramePr>
          <p:xfrm>
            <a:off x="3926" y="2682"/>
            <a:ext cx="1335" cy="355"/>
          </p:xfrm>
          <a:graphic>
            <a:graphicData uri="http://schemas.openxmlformats.org/presentationml/2006/ole">
              <p:oleObj spid="_x0000_s715778" name="公式" r:id="rId4" imgW="914400" imgH="342900" progId="Equation.3">
                <p:embed/>
              </p:oleObj>
            </a:graphicData>
          </a:graphic>
        </p:graphicFrame>
        <p:sp>
          <p:nvSpPr>
            <p:cNvPr id="382158" name="Rectangle 206"/>
            <p:cNvSpPr>
              <a:spLocks noChangeArrowheads="1"/>
            </p:cNvSpPr>
            <p:nvPr/>
          </p:nvSpPr>
          <p:spPr bwMode="auto">
            <a:xfrm>
              <a:off x="3901" y="2364"/>
              <a:ext cx="894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itchFamily="34" charset="0"/>
                  <a:ea typeface="楷体_GB2312" pitchFamily="49" charset="-122"/>
                  <a:cs typeface="+mn-cs"/>
                </a:rPr>
                <a:t>输出方程</a:t>
              </a:r>
            </a:p>
          </p:txBody>
        </p:sp>
      </p:grpSp>
      <p:graphicFrame>
        <p:nvGraphicFramePr>
          <p:cNvPr id="382160" name="Object 208"/>
          <p:cNvGraphicFramePr>
            <a:graphicFrameLocks noChangeAspect="1"/>
          </p:cNvGraphicFramePr>
          <p:nvPr/>
        </p:nvGraphicFramePr>
        <p:xfrm>
          <a:off x="6049963" y="1196975"/>
          <a:ext cx="2808287" cy="1589088"/>
        </p:xfrm>
        <a:graphic>
          <a:graphicData uri="http://schemas.openxmlformats.org/presentationml/2006/ole">
            <p:oleObj spid="_x0000_s715779" name="图片" r:id="rId5" imgW="1877568" imgH="1164336" progId="Word.Picture.8">
              <p:embed/>
            </p:oleObj>
          </a:graphicData>
        </a:graphic>
      </p:graphicFrame>
      <p:sp>
        <p:nvSpPr>
          <p:cNvPr id="27657" name="Rectangle 2"/>
          <p:cNvSpPr>
            <a:spLocks noChangeArrowheads="1"/>
          </p:cNvSpPr>
          <p:nvPr/>
        </p:nvSpPr>
        <p:spPr bwMode="auto">
          <a:xfrm>
            <a:off x="142875" y="1214438"/>
            <a:ext cx="642938" cy="50720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求激励方程的第一种方法</a:t>
            </a:r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5401770" y="3371851"/>
            <a:ext cx="3192463" cy="2700337"/>
            <a:chOff x="3424" y="731"/>
            <a:chExt cx="2011" cy="1701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3747" y="1910"/>
              <a:ext cx="358" cy="366"/>
              <a:chOff x="816" y="2620"/>
              <a:chExt cx="358" cy="366"/>
            </a:xfrm>
          </p:grpSpPr>
          <p:sp>
            <p:nvSpPr>
              <p:cNvPr id="27693" name="Freeform 54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8"/>
                  <a:gd name="T100" fmla="*/ 0 h 366"/>
                  <a:gd name="T101" fmla="*/ 358 w 358"/>
                  <a:gd name="T102" fmla="*/ 366 h 3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94" name="Rectangle 55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23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3424" y="731"/>
              <a:ext cx="2011" cy="1519"/>
              <a:chOff x="3424" y="958"/>
              <a:chExt cx="2011" cy="1519"/>
            </a:xfrm>
          </p:grpSpPr>
          <p:grpSp>
            <p:nvGrpSpPr>
              <p:cNvPr id="7" name="Group 57"/>
              <p:cNvGrpSpPr>
                <a:grpSpLocks/>
              </p:cNvGrpSpPr>
              <p:nvPr/>
            </p:nvGrpSpPr>
            <p:grpSpPr bwMode="auto">
              <a:xfrm>
                <a:off x="3807" y="1225"/>
                <a:ext cx="358" cy="366"/>
                <a:chOff x="816" y="2620"/>
                <a:chExt cx="358" cy="366"/>
              </a:xfrm>
            </p:grpSpPr>
            <p:sp>
              <p:nvSpPr>
                <p:cNvPr id="27691" name="Freeform 58"/>
                <p:cNvSpPr>
                  <a:spLocks/>
                </p:cNvSpPr>
                <p:nvPr/>
              </p:nvSpPr>
              <p:spPr bwMode="auto">
                <a:xfrm>
                  <a:off x="816" y="2620"/>
                  <a:ext cx="358" cy="366"/>
                </a:xfrm>
                <a:custGeom>
                  <a:avLst/>
                  <a:gdLst>
                    <a:gd name="T0" fmla="*/ 53 w 358"/>
                    <a:gd name="T1" fmla="*/ 51 h 366"/>
                    <a:gd name="T2" fmla="*/ 30 w 358"/>
                    <a:gd name="T3" fmla="*/ 81 h 366"/>
                    <a:gd name="T4" fmla="*/ 12 w 358"/>
                    <a:gd name="T5" fmla="*/ 114 h 366"/>
                    <a:gd name="T6" fmla="*/ 2 w 358"/>
                    <a:gd name="T7" fmla="*/ 147 h 366"/>
                    <a:gd name="T8" fmla="*/ 0 w 358"/>
                    <a:gd name="T9" fmla="*/ 182 h 366"/>
                    <a:gd name="T10" fmla="*/ 2 w 358"/>
                    <a:gd name="T11" fmla="*/ 217 h 366"/>
                    <a:gd name="T12" fmla="*/ 12 w 358"/>
                    <a:gd name="T13" fmla="*/ 252 h 366"/>
                    <a:gd name="T14" fmla="*/ 30 w 358"/>
                    <a:gd name="T15" fmla="*/ 284 h 366"/>
                    <a:gd name="T16" fmla="*/ 53 w 358"/>
                    <a:gd name="T17" fmla="*/ 313 h 366"/>
                    <a:gd name="T18" fmla="*/ 81 w 358"/>
                    <a:gd name="T19" fmla="*/ 335 h 366"/>
                    <a:gd name="T20" fmla="*/ 113 w 358"/>
                    <a:gd name="T21" fmla="*/ 352 h 366"/>
                    <a:gd name="T22" fmla="*/ 146 w 358"/>
                    <a:gd name="T23" fmla="*/ 362 h 366"/>
                    <a:gd name="T24" fmla="*/ 180 w 358"/>
                    <a:gd name="T25" fmla="*/ 366 h 366"/>
                    <a:gd name="T26" fmla="*/ 215 w 358"/>
                    <a:gd name="T27" fmla="*/ 362 h 366"/>
                    <a:gd name="T28" fmla="*/ 247 w 358"/>
                    <a:gd name="T29" fmla="*/ 352 h 366"/>
                    <a:gd name="T30" fmla="*/ 277 w 358"/>
                    <a:gd name="T31" fmla="*/ 335 h 366"/>
                    <a:gd name="T32" fmla="*/ 306 w 358"/>
                    <a:gd name="T33" fmla="*/ 313 h 366"/>
                    <a:gd name="T34" fmla="*/ 330 w 358"/>
                    <a:gd name="T35" fmla="*/ 284 h 366"/>
                    <a:gd name="T36" fmla="*/ 346 w 358"/>
                    <a:gd name="T37" fmla="*/ 252 h 366"/>
                    <a:gd name="T38" fmla="*/ 356 w 358"/>
                    <a:gd name="T39" fmla="*/ 217 h 366"/>
                    <a:gd name="T40" fmla="*/ 358 w 358"/>
                    <a:gd name="T41" fmla="*/ 182 h 366"/>
                    <a:gd name="T42" fmla="*/ 356 w 358"/>
                    <a:gd name="T43" fmla="*/ 147 h 366"/>
                    <a:gd name="T44" fmla="*/ 346 w 358"/>
                    <a:gd name="T45" fmla="*/ 114 h 366"/>
                    <a:gd name="T46" fmla="*/ 330 w 358"/>
                    <a:gd name="T47" fmla="*/ 81 h 366"/>
                    <a:gd name="T48" fmla="*/ 306 w 358"/>
                    <a:gd name="T49" fmla="*/ 51 h 366"/>
                    <a:gd name="T50" fmla="*/ 277 w 358"/>
                    <a:gd name="T51" fmla="*/ 29 h 366"/>
                    <a:gd name="T52" fmla="*/ 247 w 358"/>
                    <a:gd name="T53" fmla="*/ 12 h 366"/>
                    <a:gd name="T54" fmla="*/ 215 w 358"/>
                    <a:gd name="T55" fmla="*/ 2 h 366"/>
                    <a:gd name="T56" fmla="*/ 180 w 358"/>
                    <a:gd name="T57" fmla="*/ 0 h 366"/>
                    <a:gd name="T58" fmla="*/ 146 w 358"/>
                    <a:gd name="T59" fmla="*/ 2 h 366"/>
                    <a:gd name="T60" fmla="*/ 113 w 358"/>
                    <a:gd name="T61" fmla="*/ 12 h 366"/>
                    <a:gd name="T62" fmla="*/ 81 w 358"/>
                    <a:gd name="T63" fmla="*/ 29 h 366"/>
                    <a:gd name="T64" fmla="*/ 53 w 358"/>
                    <a:gd name="T65" fmla="*/ 51 h 3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8"/>
                    <a:gd name="T100" fmla="*/ 0 h 366"/>
                    <a:gd name="T101" fmla="*/ 358 w 358"/>
                    <a:gd name="T102" fmla="*/ 366 h 3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8" h="366">
                      <a:moveTo>
                        <a:pt x="53" y="51"/>
                      </a:moveTo>
                      <a:lnTo>
                        <a:pt x="30" y="81"/>
                      </a:lnTo>
                      <a:lnTo>
                        <a:pt x="12" y="114"/>
                      </a:lnTo>
                      <a:lnTo>
                        <a:pt x="2" y="147"/>
                      </a:lnTo>
                      <a:lnTo>
                        <a:pt x="0" y="182"/>
                      </a:lnTo>
                      <a:lnTo>
                        <a:pt x="2" y="217"/>
                      </a:lnTo>
                      <a:lnTo>
                        <a:pt x="12" y="252"/>
                      </a:lnTo>
                      <a:lnTo>
                        <a:pt x="30" y="284"/>
                      </a:lnTo>
                      <a:lnTo>
                        <a:pt x="53" y="313"/>
                      </a:lnTo>
                      <a:lnTo>
                        <a:pt x="81" y="335"/>
                      </a:lnTo>
                      <a:lnTo>
                        <a:pt x="113" y="352"/>
                      </a:lnTo>
                      <a:lnTo>
                        <a:pt x="146" y="362"/>
                      </a:lnTo>
                      <a:lnTo>
                        <a:pt x="180" y="366"/>
                      </a:lnTo>
                      <a:lnTo>
                        <a:pt x="215" y="362"/>
                      </a:lnTo>
                      <a:lnTo>
                        <a:pt x="247" y="352"/>
                      </a:lnTo>
                      <a:lnTo>
                        <a:pt x="277" y="335"/>
                      </a:lnTo>
                      <a:lnTo>
                        <a:pt x="306" y="313"/>
                      </a:lnTo>
                      <a:lnTo>
                        <a:pt x="330" y="284"/>
                      </a:lnTo>
                      <a:lnTo>
                        <a:pt x="346" y="252"/>
                      </a:lnTo>
                      <a:lnTo>
                        <a:pt x="356" y="217"/>
                      </a:lnTo>
                      <a:lnTo>
                        <a:pt x="358" y="182"/>
                      </a:lnTo>
                      <a:lnTo>
                        <a:pt x="356" y="147"/>
                      </a:lnTo>
                      <a:lnTo>
                        <a:pt x="346" y="114"/>
                      </a:lnTo>
                      <a:lnTo>
                        <a:pt x="330" y="81"/>
                      </a:lnTo>
                      <a:lnTo>
                        <a:pt x="306" y="51"/>
                      </a:lnTo>
                      <a:lnTo>
                        <a:pt x="277" y="29"/>
                      </a:lnTo>
                      <a:lnTo>
                        <a:pt x="247" y="12"/>
                      </a:lnTo>
                      <a:lnTo>
                        <a:pt x="215" y="2"/>
                      </a:lnTo>
                      <a:lnTo>
                        <a:pt x="180" y="0"/>
                      </a:lnTo>
                      <a:lnTo>
                        <a:pt x="146" y="2"/>
                      </a:lnTo>
                      <a:lnTo>
                        <a:pt x="113" y="12"/>
                      </a:lnTo>
                      <a:lnTo>
                        <a:pt x="81" y="29"/>
                      </a:lnTo>
                      <a:lnTo>
                        <a:pt x="53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92" name="Rectangle 59"/>
                <p:cNvSpPr>
                  <a:spLocks noChangeArrowheads="1"/>
                </p:cNvSpPr>
                <p:nvPr/>
              </p:nvSpPr>
              <p:spPr bwMode="auto">
                <a:xfrm>
                  <a:off x="873" y="2692"/>
                  <a:ext cx="245" cy="22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3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  <a:endParaRPr kumimoji="0" lang="en-US" altLang="zh-CN" sz="23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8" name="Group 60"/>
              <p:cNvGrpSpPr>
                <a:grpSpLocks/>
              </p:cNvGrpSpPr>
              <p:nvPr/>
            </p:nvGrpSpPr>
            <p:grpSpPr bwMode="auto">
              <a:xfrm>
                <a:off x="4701" y="1225"/>
                <a:ext cx="358" cy="366"/>
                <a:chOff x="816" y="2620"/>
                <a:chExt cx="358" cy="366"/>
              </a:xfrm>
            </p:grpSpPr>
            <p:sp>
              <p:nvSpPr>
                <p:cNvPr id="27689" name="Freeform 61"/>
                <p:cNvSpPr>
                  <a:spLocks/>
                </p:cNvSpPr>
                <p:nvPr/>
              </p:nvSpPr>
              <p:spPr bwMode="auto">
                <a:xfrm>
                  <a:off x="816" y="2620"/>
                  <a:ext cx="358" cy="366"/>
                </a:xfrm>
                <a:custGeom>
                  <a:avLst/>
                  <a:gdLst>
                    <a:gd name="T0" fmla="*/ 53 w 358"/>
                    <a:gd name="T1" fmla="*/ 51 h 366"/>
                    <a:gd name="T2" fmla="*/ 30 w 358"/>
                    <a:gd name="T3" fmla="*/ 81 h 366"/>
                    <a:gd name="T4" fmla="*/ 12 w 358"/>
                    <a:gd name="T5" fmla="*/ 114 h 366"/>
                    <a:gd name="T6" fmla="*/ 2 w 358"/>
                    <a:gd name="T7" fmla="*/ 147 h 366"/>
                    <a:gd name="T8" fmla="*/ 0 w 358"/>
                    <a:gd name="T9" fmla="*/ 182 h 366"/>
                    <a:gd name="T10" fmla="*/ 2 w 358"/>
                    <a:gd name="T11" fmla="*/ 217 h 366"/>
                    <a:gd name="T12" fmla="*/ 12 w 358"/>
                    <a:gd name="T13" fmla="*/ 252 h 366"/>
                    <a:gd name="T14" fmla="*/ 30 w 358"/>
                    <a:gd name="T15" fmla="*/ 284 h 366"/>
                    <a:gd name="T16" fmla="*/ 53 w 358"/>
                    <a:gd name="T17" fmla="*/ 313 h 366"/>
                    <a:gd name="T18" fmla="*/ 81 w 358"/>
                    <a:gd name="T19" fmla="*/ 335 h 366"/>
                    <a:gd name="T20" fmla="*/ 113 w 358"/>
                    <a:gd name="T21" fmla="*/ 352 h 366"/>
                    <a:gd name="T22" fmla="*/ 146 w 358"/>
                    <a:gd name="T23" fmla="*/ 362 h 366"/>
                    <a:gd name="T24" fmla="*/ 180 w 358"/>
                    <a:gd name="T25" fmla="*/ 366 h 366"/>
                    <a:gd name="T26" fmla="*/ 215 w 358"/>
                    <a:gd name="T27" fmla="*/ 362 h 366"/>
                    <a:gd name="T28" fmla="*/ 247 w 358"/>
                    <a:gd name="T29" fmla="*/ 352 h 366"/>
                    <a:gd name="T30" fmla="*/ 277 w 358"/>
                    <a:gd name="T31" fmla="*/ 335 h 366"/>
                    <a:gd name="T32" fmla="*/ 306 w 358"/>
                    <a:gd name="T33" fmla="*/ 313 h 366"/>
                    <a:gd name="T34" fmla="*/ 330 w 358"/>
                    <a:gd name="T35" fmla="*/ 284 h 366"/>
                    <a:gd name="T36" fmla="*/ 346 w 358"/>
                    <a:gd name="T37" fmla="*/ 252 h 366"/>
                    <a:gd name="T38" fmla="*/ 356 w 358"/>
                    <a:gd name="T39" fmla="*/ 217 h 366"/>
                    <a:gd name="T40" fmla="*/ 358 w 358"/>
                    <a:gd name="T41" fmla="*/ 182 h 366"/>
                    <a:gd name="T42" fmla="*/ 356 w 358"/>
                    <a:gd name="T43" fmla="*/ 147 h 366"/>
                    <a:gd name="T44" fmla="*/ 346 w 358"/>
                    <a:gd name="T45" fmla="*/ 114 h 366"/>
                    <a:gd name="T46" fmla="*/ 330 w 358"/>
                    <a:gd name="T47" fmla="*/ 81 h 366"/>
                    <a:gd name="T48" fmla="*/ 306 w 358"/>
                    <a:gd name="T49" fmla="*/ 51 h 366"/>
                    <a:gd name="T50" fmla="*/ 277 w 358"/>
                    <a:gd name="T51" fmla="*/ 29 h 366"/>
                    <a:gd name="T52" fmla="*/ 247 w 358"/>
                    <a:gd name="T53" fmla="*/ 12 h 366"/>
                    <a:gd name="T54" fmla="*/ 215 w 358"/>
                    <a:gd name="T55" fmla="*/ 2 h 366"/>
                    <a:gd name="T56" fmla="*/ 180 w 358"/>
                    <a:gd name="T57" fmla="*/ 0 h 366"/>
                    <a:gd name="T58" fmla="*/ 146 w 358"/>
                    <a:gd name="T59" fmla="*/ 2 h 366"/>
                    <a:gd name="T60" fmla="*/ 113 w 358"/>
                    <a:gd name="T61" fmla="*/ 12 h 366"/>
                    <a:gd name="T62" fmla="*/ 81 w 358"/>
                    <a:gd name="T63" fmla="*/ 29 h 366"/>
                    <a:gd name="T64" fmla="*/ 53 w 358"/>
                    <a:gd name="T65" fmla="*/ 51 h 3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8"/>
                    <a:gd name="T100" fmla="*/ 0 h 366"/>
                    <a:gd name="T101" fmla="*/ 358 w 358"/>
                    <a:gd name="T102" fmla="*/ 366 h 3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8" h="366">
                      <a:moveTo>
                        <a:pt x="53" y="51"/>
                      </a:moveTo>
                      <a:lnTo>
                        <a:pt x="30" y="81"/>
                      </a:lnTo>
                      <a:lnTo>
                        <a:pt x="12" y="114"/>
                      </a:lnTo>
                      <a:lnTo>
                        <a:pt x="2" y="147"/>
                      </a:lnTo>
                      <a:lnTo>
                        <a:pt x="0" y="182"/>
                      </a:lnTo>
                      <a:lnTo>
                        <a:pt x="2" y="217"/>
                      </a:lnTo>
                      <a:lnTo>
                        <a:pt x="12" y="252"/>
                      </a:lnTo>
                      <a:lnTo>
                        <a:pt x="30" y="284"/>
                      </a:lnTo>
                      <a:lnTo>
                        <a:pt x="53" y="313"/>
                      </a:lnTo>
                      <a:lnTo>
                        <a:pt x="81" y="335"/>
                      </a:lnTo>
                      <a:lnTo>
                        <a:pt x="113" y="352"/>
                      </a:lnTo>
                      <a:lnTo>
                        <a:pt x="146" y="362"/>
                      </a:lnTo>
                      <a:lnTo>
                        <a:pt x="180" y="366"/>
                      </a:lnTo>
                      <a:lnTo>
                        <a:pt x="215" y="362"/>
                      </a:lnTo>
                      <a:lnTo>
                        <a:pt x="247" y="352"/>
                      </a:lnTo>
                      <a:lnTo>
                        <a:pt x="277" y="335"/>
                      </a:lnTo>
                      <a:lnTo>
                        <a:pt x="306" y="313"/>
                      </a:lnTo>
                      <a:lnTo>
                        <a:pt x="330" y="284"/>
                      </a:lnTo>
                      <a:lnTo>
                        <a:pt x="346" y="252"/>
                      </a:lnTo>
                      <a:lnTo>
                        <a:pt x="356" y="217"/>
                      </a:lnTo>
                      <a:lnTo>
                        <a:pt x="358" y="182"/>
                      </a:lnTo>
                      <a:lnTo>
                        <a:pt x="356" y="147"/>
                      </a:lnTo>
                      <a:lnTo>
                        <a:pt x="346" y="114"/>
                      </a:lnTo>
                      <a:lnTo>
                        <a:pt x="330" y="81"/>
                      </a:lnTo>
                      <a:lnTo>
                        <a:pt x="306" y="51"/>
                      </a:lnTo>
                      <a:lnTo>
                        <a:pt x="277" y="29"/>
                      </a:lnTo>
                      <a:lnTo>
                        <a:pt x="247" y="12"/>
                      </a:lnTo>
                      <a:lnTo>
                        <a:pt x="215" y="2"/>
                      </a:lnTo>
                      <a:lnTo>
                        <a:pt x="180" y="0"/>
                      </a:lnTo>
                      <a:lnTo>
                        <a:pt x="146" y="2"/>
                      </a:lnTo>
                      <a:lnTo>
                        <a:pt x="113" y="12"/>
                      </a:lnTo>
                      <a:lnTo>
                        <a:pt x="81" y="29"/>
                      </a:lnTo>
                      <a:lnTo>
                        <a:pt x="53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90" name="Rectangle 62"/>
                <p:cNvSpPr>
                  <a:spLocks noChangeArrowheads="1"/>
                </p:cNvSpPr>
                <p:nvPr/>
              </p:nvSpPr>
              <p:spPr bwMode="auto">
                <a:xfrm>
                  <a:off x="873" y="2692"/>
                  <a:ext cx="245" cy="22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3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  <a:endParaRPr kumimoji="0" lang="en-US" altLang="zh-CN" sz="23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>
                <a:off x="4701" y="2111"/>
                <a:ext cx="358" cy="366"/>
                <a:chOff x="816" y="2620"/>
                <a:chExt cx="358" cy="366"/>
              </a:xfrm>
            </p:grpSpPr>
            <p:sp>
              <p:nvSpPr>
                <p:cNvPr id="27687" name="Freeform 64"/>
                <p:cNvSpPr>
                  <a:spLocks/>
                </p:cNvSpPr>
                <p:nvPr/>
              </p:nvSpPr>
              <p:spPr bwMode="auto">
                <a:xfrm>
                  <a:off x="816" y="2620"/>
                  <a:ext cx="358" cy="366"/>
                </a:xfrm>
                <a:custGeom>
                  <a:avLst/>
                  <a:gdLst>
                    <a:gd name="T0" fmla="*/ 53 w 358"/>
                    <a:gd name="T1" fmla="*/ 51 h 366"/>
                    <a:gd name="T2" fmla="*/ 30 w 358"/>
                    <a:gd name="T3" fmla="*/ 81 h 366"/>
                    <a:gd name="T4" fmla="*/ 12 w 358"/>
                    <a:gd name="T5" fmla="*/ 114 h 366"/>
                    <a:gd name="T6" fmla="*/ 2 w 358"/>
                    <a:gd name="T7" fmla="*/ 147 h 366"/>
                    <a:gd name="T8" fmla="*/ 0 w 358"/>
                    <a:gd name="T9" fmla="*/ 182 h 366"/>
                    <a:gd name="T10" fmla="*/ 2 w 358"/>
                    <a:gd name="T11" fmla="*/ 217 h 366"/>
                    <a:gd name="T12" fmla="*/ 12 w 358"/>
                    <a:gd name="T13" fmla="*/ 252 h 366"/>
                    <a:gd name="T14" fmla="*/ 30 w 358"/>
                    <a:gd name="T15" fmla="*/ 284 h 366"/>
                    <a:gd name="T16" fmla="*/ 53 w 358"/>
                    <a:gd name="T17" fmla="*/ 313 h 366"/>
                    <a:gd name="T18" fmla="*/ 81 w 358"/>
                    <a:gd name="T19" fmla="*/ 335 h 366"/>
                    <a:gd name="T20" fmla="*/ 113 w 358"/>
                    <a:gd name="T21" fmla="*/ 352 h 366"/>
                    <a:gd name="T22" fmla="*/ 146 w 358"/>
                    <a:gd name="T23" fmla="*/ 362 h 366"/>
                    <a:gd name="T24" fmla="*/ 180 w 358"/>
                    <a:gd name="T25" fmla="*/ 366 h 366"/>
                    <a:gd name="T26" fmla="*/ 215 w 358"/>
                    <a:gd name="T27" fmla="*/ 362 h 366"/>
                    <a:gd name="T28" fmla="*/ 247 w 358"/>
                    <a:gd name="T29" fmla="*/ 352 h 366"/>
                    <a:gd name="T30" fmla="*/ 277 w 358"/>
                    <a:gd name="T31" fmla="*/ 335 h 366"/>
                    <a:gd name="T32" fmla="*/ 306 w 358"/>
                    <a:gd name="T33" fmla="*/ 313 h 366"/>
                    <a:gd name="T34" fmla="*/ 330 w 358"/>
                    <a:gd name="T35" fmla="*/ 284 h 366"/>
                    <a:gd name="T36" fmla="*/ 346 w 358"/>
                    <a:gd name="T37" fmla="*/ 252 h 366"/>
                    <a:gd name="T38" fmla="*/ 356 w 358"/>
                    <a:gd name="T39" fmla="*/ 217 h 366"/>
                    <a:gd name="T40" fmla="*/ 358 w 358"/>
                    <a:gd name="T41" fmla="*/ 182 h 366"/>
                    <a:gd name="T42" fmla="*/ 356 w 358"/>
                    <a:gd name="T43" fmla="*/ 147 h 366"/>
                    <a:gd name="T44" fmla="*/ 346 w 358"/>
                    <a:gd name="T45" fmla="*/ 114 h 366"/>
                    <a:gd name="T46" fmla="*/ 330 w 358"/>
                    <a:gd name="T47" fmla="*/ 81 h 366"/>
                    <a:gd name="T48" fmla="*/ 306 w 358"/>
                    <a:gd name="T49" fmla="*/ 51 h 366"/>
                    <a:gd name="T50" fmla="*/ 277 w 358"/>
                    <a:gd name="T51" fmla="*/ 29 h 366"/>
                    <a:gd name="T52" fmla="*/ 247 w 358"/>
                    <a:gd name="T53" fmla="*/ 12 h 366"/>
                    <a:gd name="T54" fmla="*/ 215 w 358"/>
                    <a:gd name="T55" fmla="*/ 2 h 366"/>
                    <a:gd name="T56" fmla="*/ 180 w 358"/>
                    <a:gd name="T57" fmla="*/ 0 h 366"/>
                    <a:gd name="T58" fmla="*/ 146 w 358"/>
                    <a:gd name="T59" fmla="*/ 2 h 366"/>
                    <a:gd name="T60" fmla="*/ 113 w 358"/>
                    <a:gd name="T61" fmla="*/ 12 h 366"/>
                    <a:gd name="T62" fmla="*/ 81 w 358"/>
                    <a:gd name="T63" fmla="*/ 29 h 366"/>
                    <a:gd name="T64" fmla="*/ 53 w 358"/>
                    <a:gd name="T65" fmla="*/ 51 h 3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58"/>
                    <a:gd name="T100" fmla="*/ 0 h 366"/>
                    <a:gd name="T101" fmla="*/ 358 w 358"/>
                    <a:gd name="T102" fmla="*/ 366 h 3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58" h="366">
                      <a:moveTo>
                        <a:pt x="53" y="51"/>
                      </a:moveTo>
                      <a:lnTo>
                        <a:pt x="30" y="81"/>
                      </a:lnTo>
                      <a:lnTo>
                        <a:pt x="12" y="114"/>
                      </a:lnTo>
                      <a:lnTo>
                        <a:pt x="2" y="147"/>
                      </a:lnTo>
                      <a:lnTo>
                        <a:pt x="0" y="182"/>
                      </a:lnTo>
                      <a:lnTo>
                        <a:pt x="2" y="217"/>
                      </a:lnTo>
                      <a:lnTo>
                        <a:pt x="12" y="252"/>
                      </a:lnTo>
                      <a:lnTo>
                        <a:pt x="30" y="284"/>
                      </a:lnTo>
                      <a:lnTo>
                        <a:pt x="53" y="313"/>
                      </a:lnTo>
                      <a:lnTo>
                        <a:pt x="81" y="335"/>
                      </a:lnTo>
                      <a:lnTo>
                        <a:pt x="113" y="352"/>
                      </a:lnTo>
                      <a:lnTo>
                        <a:pt x="146" y="362"/>
                      </a:lnTo>
                      <a:lnTo>
                        <a:pt x="180" y="366"/>
                      </a:lnTo>
                      <a:lnTo>
                        <a:pt x="215" y="362"/>
                      </a:lnTo>
                      <a:lnTo>
                        <a:pt x="247" y="352"/>
                      </a:lnTo>
                      <a:lnTo>
                        <a:pt x="277" y="335"/>
                      </a:lnTo>
                      <a:lnTo>
                        <a:pt x="306" y="313"/>
                      </a:lnTo>
                      <a:lnTo>
                        <a:pt x="330" y="284"/>
                      </a:lnTo>
                      <a:lnTo>
                        <a:pt x="346" y="252"/>
                      </a:lnTo>
                      <a:lnTo>
                        <a:pt x="356" y="217"/>
                      </a:lnTo>
                      <a:lnTo>
                        <a:pt x="358" y="182"/>
                      </a:lnTo>
                      <a:lnTo>
                        <a:pt x="356" y="147"/>
                      </a:lnTo>
                      <a:lnTo>
                        <a:pt x="346" y="114"/>
                      </a:lnTo>
                      <a:lnTo>
                        <a:pt x="330" y="81"/>
                      </a:lnTo>
                      <a:lnTo>
                        <a:pt x="306" y="51"/>
                      </a:lnTo>
                      <a:lnTo>
                        <a:pt x="277" y="29"/>
                      </a:lnTo>
                      <a:lnTo>
                        <a:pt x="247" y="12"/>
                      </a:lnTo>
                      <a:lnTo>
                        <a:pt x="215" y="2"/>
                      </a:lnTo>
                      <a:lnTo>
                        <a:pt x="180" y="0"/>
                      </a:lnTo>
                      <a:lnTo>
                        <a:pt x="146" y="2"/>
                      </a:lnTo>
                      <a:lnTo>
                        <a:pt x="113" y="12"/>
                      </a:lnTo>
                      <a:lnTo>
                        <a:pt x="81" y="29"/>
                      </a:lnTo>
                      <a:lnTo>
                        <a:pt x="53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88" name="Rectangle 65"/>
                <p:cNvSpPr>
                  <a:spLocks noChangeArrowheads="1"/>
                </p:cNvSpPr>
                <p:nvPr/>
              </p:nvSpPr>
              <p:spPr bwMode="auto">
                <a:xfrm>
                  <a:off x="873" y="2692"/>
                  <a:ext cx="245" cy="22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3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0" lang="en-US" altLang="zh-CN" sz="2300" b="1" i="0" u="none" strike="noStrike" kern="1200" cap="none" spc="0" normalizeH="0" baseline="-2500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" name="Group 66"/>
              <p:cNvGrpSpPr>
                <a:grpSpLocks/>
              </p:cNvGrpSpPr>
              <p:nvPr/>
            </p:nvGrpSpPr>
            <p:grpSpPr bwMode="auto">
              <a:xfrm>
                <a:off x="3424" y="1257"/>
                <a:ext cx="457" cy="261"/>
                <a:chOff x="416" y="2672"/>
                <a:chExt cx="457" cy="261"/>
              </a:xfrm>
            </p:grpSpPr>
            <p:sp>
              <p:nvSpPr>
                <p:cNvPr id="27685" name="Freeform 67"/>
                <p:cNvSpPr>
                  <a:spLocks/>
                </p:cNvSpPr>
                <p:nvPr/>
              </p:nvSpPr>
              <p:spPr bwMode="auto">
                <a:xfrm rot="-932763">
                  <a:off x="652" y="2672"/>
                  <a:ext cx="221" cy="261"/>
                </a:xfrm>
                <a:custGeom>
                  <a:avLst/>
                  <a:gdLst>
                    <a:gd name="T0" fmla="*/ 221 w 221"/>
                    <a:gd name="T1" fmla="*/ 41 h 261"/>
                    <a:gd name="T2" fmla="*/ 197 w 221"/>
                    <a:gd name="T3" fmla="*/ 20 h 261"/>
                    <a:gd name="T4" fmla="*/ 166 w 221"/>
                    <a:gd name="T5" fmla="*/ 6 h 261"/>
                    <a:gd name="T6" fmla="*/ 134 w 221"/>
                    <a:gd name="T7" fmla="*/ 0 h 261"/>
                    <a:gd name="T8" fmla="*/ 118 w 221"/>
                    <a:gd name="T9" fmla="*/ 0 h 261"/>
                    <a:gd name="T10" fmla="*/ 101 w 221"/>
                    <a:gd name="T11" fmla="*/ 2 h 261"/>
                    <a:gd name="T12" fmla="*/ 77 w 221"/>
                    <a:gd name="T13" fmla="*/ 10 h 261"/>
                    <a:gd name="T14" fmla="*/ 55 w 221"/>
                    <a:gd name="T15" fmla="*/ 22 h 261"/>
                    <a:gd name="T16" fmla="*/ 37 w 221"/>
                    <a:gd name="T17" fmla="*/ 39 h 261"/>
                    <a:gd name="T18" fmla="*/ 20 w 221"/>
                    <a:gd name="T19" fmla="*/ 58 h 261"/>
                    <a:gd name="T20" fmla="*/ 8 w 221"/>
                    <a:gd name="T21" fmla="*/ 80 h 261"/>
                    <a:gd name="T22" fmla="*/ 2 w 221"/>
                    <a:gd name="T23" fmla="*/ 103 h 261"/>
                    <a:gd name="T24" fmla="*/ 0 w 221"/>
                    <a:gd name="T25" fmla="*/ 128 h 261"/>
                    <a:gd name="T26" fmla="*/ 2 w 221"/>
                    <a:gd name="T27" fmla="*/ 155 h 261"/>
                    <a:gd name="T28" fmla="*/ 8 w 221"/>
                    <a:gd name="T29" fmla="*/ 178 h 261"/>
                    <a:gd name="T30" fmla="*/ 18 w 221"/>
                    <a:gd name="T31" fmla="*/ 199 h 261"/>
                    <a:gd name="T32" fmla="*/ 33 w 221"/>
                    <a:gd name="T33" fmla="*/ 217 h 261"/>
                    <a:gd name="T34" fmla="*/ 49 w 221"/>
                    <a:gd name="T35" fmla="*/ 234 h 261"/>
                    <a:gd name="T36" fmla="*/ 67 w 221"/>
                    <a:gd name="T37" fmla="*/ 246 h 261"/>
                    <a:gd name="T38" fmla="*/ 89 w 221"/>
                    <a:gd name="T39" fmla="*/ 255 h 261"/>
                    <a:gd name="T40" fmla="*/ 112 w 221"/>
                    <a:gd name="T41" fmla="*/ 261 h 261"/>
                    <a:gd name="T42" fmla="*/ 134 w 221"/>
                    <a:gd name="T43" fmla="*/ 261 h 26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21"/>
                    <a:gd name="T67" fmla="*/ 0 h 261"/>
                    <a:gd name="T68" fmla="*/ 221 w 221"/>
                    <a:gd name="T69" fmla="*/ 261 h 26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21" h="261">
                      <a:moveTo>
                        <a:pt x="221" y="41"/>
                      </a:moveTo>
                      <a:lnTo>
                        <a:pt x="197" y="20"/>
                      </a:lnTo>
                      <a:lnTo>
                        <a:pt x="166" y="6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01" y="2"/>
                      </a:lnTo>
                      <a:lnTo>
                        <a:pt x="77" y="10"/>
                      </a:lnTo>
                      <a:lnTo>
                        <a:pt x="55" y="22"/>
                      </a:lnTo>
                      <a:lnTo>
                        <a:pt x="37" y="39"/>
                      </a:lnTo>
                      <a:lnTo>
                        <a:pt x="20" y="58"/>
                      </a:lnTo>
                      <a:lnTo>
                        <a:pt x="8" y="80"/>
                      </a:lnTo>
                      <a:lnTo>
                        <a:pt x="2" y="103"/>
                      </a:lnTo>
                      <a:lnTo>
                        <a:pt x="0" y="128"/>
                      </a:lnTo>
                      <a:lnTo>
                        <a:pt x="2" y="155"/>
                      </a:lnTo>
                      <a:lnTo>
                        <a:pt x="8" y="178"/>
                      </a:lnTo>
                      <a:lnTo>
                        <a:pt x="18" y="199"/>
                      </a:lnTo>
                      <a:lnTo>
                        <a:pt x="33" y="217"/>
                      </a:lnTo>
                      <a:lnTo>
                        <a:pt x="49" y="234"/>
                      </a:lnTo>
                      <a:lnTo>
                        <a:pt x="67" y="246"/>
                      </a:lnTo>
                      <a:lnTo>
                        <a:pt x="89" y="255"/>
                      </a:lnTo>
                      <a:lnTo>
                        <a:pt x="112" y="261"/>
                      </a:lnTo>
                      <a:lnTo>
                        <a:pt x="134" y="261"/>
                      </a:lnTo>
                    </a:path>
                  </a:pathLst>
                </a:custGeom>
                <a:noFill/>
                <a:ln w="38100">
                  <a:solidFill>
                    <a:srgbClr val="000080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86" name="Rectangle 68"/>
                <p:cNvSpPr>
                  <a:spLocks noChangeArrowheads="1"/>
                </p:cNvSpPr>
                <p:nvPr/>
              </p:nvSpPr>
              <p:spPr bwMode="auto">
                <a:xfrm>
                  <a:off x="416" y="2692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0/0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" name="Group 69"/>
              <p:cNvGrpSpPr>
                <a:grpSpLocks/>
              </p:cNvGrpSpPr>
              <p:nvPr/>
            </p:nvGrpSpPr>
            <p:grpSpPr bwMode="auto">
              <a:xfrm>
                <a:off x="4175" y="1216"/>
                <a:ext cx="509" cy="198"/>
                <a:chOff x="1795" y="2602"/>
                <a:chExt cx="509" cy="198"/>
              </a:xfrm>
            </p:grpSpPr>
            <p:sp>
              <p:nvSpPr>
                <p:cNvPr id="27683" name="Line 70"/>
                <p:cNvSpPr>
                  <a:spLocks noChangeShapeType="1"/>
                </p:cNvSpPr>
                <p:nvPr/>
              </p:nvSpPr>
              <p:spPr bwMode="auto">
                <a:xfrm>
                  <a:off x="1795" y="2794"/>
                  <a:ext cx="509" cy="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84" name="Rectangle 71"/>
                <p:cNvSpPr>
                  <a:spLocks noChangeArrowheads="1"/>
                </p:cNvSpPr>
                <p:nvPr/>
              </p:nvSpPr>
              <p:spPr bwMode="auto">
                <a:xfrm>
                  <a:off x="1883" y="2602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1/0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" name="Group 72"/>
              <p:cNvGrpSpPr>
                <a:grpSpLocks/>
              </p:cNvGrpSpPr>
              <p:nvPr/>
            </p:nvGrpSpPr>
            <p:grpSpPr bwMode="auto">
              <a:xfrm>
                <a:off x="4109" y="958"/>
                <a:ext cx="645" cy="307"/>
                <a:chOff x="3635" y="2536"/>
                <a:chExt cx="645" cy="307"/>
              </a:xfrm>
            </p:grpSpPr>
            <p:sp>
              <p:nvSpPr>
                <p:cNvPr id="27681" name="Arc 73"/>
                <p:cNvSpPr>
                  <a:spLocks/>
                </p:cNvSpPr>
                <p:nvPr/>
              </p:nvSpPr>
              <p:spPr bwMode="auto">
                <a:xfrm flipH="1">
                  <a:off x="3635" y="2711"/>
                  <a:ext cx="645" cy="132"/>
                </a:xfrm>
                <a:custGeom>
                  <a:avLst/>
                  <a:gdLst>
                    <a:gd name="T0" fmla="*/ 0 w 42990"/>
                    <a:gd name="T1" fmla="*/ 0 h 21600"/>
                    <a:gd name="T2" fmla="*/ 0 w 42990"/>
                    <a:gd name="T3" fmla="*/ 0 h 21600"/>
                    <a:gd name="T4" fmla="*/ 0 w 4299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2990"/>
                    <a:gd name="T10" fmla="*/ 0 h 21600"/>
                    <a:gd name="T11" fmla="*/ 42990 w 4299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990" h="21600" fill="none" extrusionOk="0">
                      <a:moveTo>
                        <a:pt x="0" y="18594"/>
                      </a:moveTo>
                      <a:cubicBezTo>
                        <a:pt x="1498" y="7930"/>
                        <a:pt x="10622" y="-1"/>
                        <a:pt x="21390" y="0"/>
                      </a:cubicBezTo>
                      <a:cubicBezTo>
                        <a:pt x="33319" y="0"/>
                        <a:pt x="42990" y="9670"/>
                        <a:pt x="42990" y="21600"/>
                      </a:cubicBezTo>
                    </a:path>
                    <a:path w="42990" h="21600" stroke="0" extrusionOk="0">
                      <a:moveTo>
                        <a:pt x="0" y="18594"/>
                      </a:moveTo>
                      <a:cubicBezTo>
                        <a:pt x="1498" y="7930"/>
                        <a:pt x="10622" y="-1"/>
                        <a:pt x="21390" y="0"/>
                      </a:cubicBezTo>
                      <a:cubicBezTo>
                        <a:pt x="33319" y="0"/>
                        <a:pt x="42990" y="9670"/>
                        <a:pt x="42990" y="21600"/>
                      </a:cubicBezTo>
                      <a:lnTo>
                        <a:pt x="2139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80"/>
                  </a:solidFill>
                  <a:miter lim="800000"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82" name="Rectangle 74"/>
                <p:cNvSpPr>
                  <a:spLocks noChangeArrowheads="1"/>
                </p:cNvSpPr>
                <p:nvPr/>
              </p:nvSpPr>
              <p:spPr bwMode="auto">
                <a:xfrm>
                  <a:off x="3993" y="2536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0/0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" name="Group 75"/>
              <p:cNvGrpSpPr>
                <a:grpSpLocks/>
              </p:cNvGrpSpPr>
              <p:nvPr/>
            </p:nvGrpSpPr>
            <p:grpSpPr bwMode="auto">
              <a:xfrm>
                <a:off x="4874" y="1598"/>
                <a:ext cx="248" cy="509"/>
                <a:chOff x="2417" y="2392"/>
                <a:chExt cx="248" cy="509"/>
              </a:xfrm>
            </p:grpSpPr>
            <p:sp>
              <p:nvSpPr>
                <p:cNvPr id="27679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2163" y="2646"/>
                  <a:ext cx="509" cy="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stealth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80" name="Rectangle 77"/>
                <p:cNvSpPr>
                  <a:spLocks noChangeArrowheads="1"/>
                </p:cNvSpPr>
                <p:nvPr/>
              </p:nvSpPr>
              <p:spPr bwMode="auto">
                <a:xfrm>
                  <a:off x="2455" y="2524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1/0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" name="Group 78"/>
              <p:cNvGrpSpPr>
                <a:grpSpLocks/>
              </p:cNvGrpSpPr>
              <p:nvPr/>
            </p:nvGrpSpPr>
            <p:grpSpPr bwMode="auto">
              <a:xfrm>
                <a:off x="4983" y="2160"/>
                <a:ext cx="452" cy="311"/>
                <a:chOff x="4509" y="3738"/>
                <a:chExt cx="452" cy="311"/>
              </a:xfrm>
            </p:grpSpPr>
            <p:sp>
              <p:nvSpPr>
                <p:cNvPr id="27677" name="Freeform 79"/>
                <p:cNvSpPr>
                  <a:spLocks/>
                </p:cNvSpPr>
                <p:nvPr/>
              </p:nvSpPr>
              <p:spPr bwMode="auto">
                <a:xfrm rot="2290186" flipH="1">
                  <a:off x="4509" y="3788"/>
                  <a:ext cx="221" cy="261"/>
                </a:xfrm>
                <a:custGeom>
                  <a:avLst/>
                  <a:gdLst>
                    <a:gd name="T0" fmla="*/ 221 w 221"/>
                    <a:gd name="T1" fmla="*/ 41 h 261"/>
                    <a:gd name="T2" fmla="*/ 197 w 221"/>
                    <a:gd name="T3" fmla="*/ 20 h 261"/>
                    <a:gd name="T4" fmla="*/ 166 w 221"/>
                    <a:gd name="T5" fmla="*/ 6 h 261"/>
                    <a:gd name="T6" fmla="*/ 134 w 221"/>
                    <a:gd name="T7" fmla="*/ 0 h 261"/>
                    <a:gd name="T8" fmla="*/ 118 w 221"/>
                    <a:gd name="T9" fmla="*/ 0 h 261"/>
                    <a:gd name="T10" fmla="*/ 101 w 221"/>
                    <a:gd name="T11" fmla="*/ 2 h 261"/>
                    <a:gd name="T12" fmla="*/ 77 w 221"/>
                    <a:gd name="T13" fmla="*/ 10 h 261"/>
                    <a:gd name="T14" fmla="*/ 55 w 221"/>
                    <a:gd name="T15" fmla="*/ 22 h 261"/>
                    <a:gd name="T16" fmla="*/ 37 w 221"/>
                    <a:gd name="T17" fmla="*/ 39 h 261"/>
                    <a:gd name="T18" fmla="*/ 20 w 221"/>
                    <a:gd name="T19" fmla="*/ 58 h 261"/>
                    <a:gd name="T20" fmla="*/ 8 w 221"/>
                    <a:gd name="T21" fmla="*/ 80 h 261"/>
                    <a:gd name="T22" fmla="*/ 2 w 221"/>
                    <a:gd name="T23" fmla="*/ 103 h 261"/>
                    <a:gd name="T24" fmla="*/ 0 w 221"/>
                    <a:gd name="T25" fmla="*/ 128 h 261"/>
                    <a:gd name="T26" fmla="*/ 2 w 221"/>
                    <a:gd name="T27" fmla="*/ 155 h 261"/>
                    <a:gd name="T28" fmla="*/ 8 w 221"/>
                    <a:gd name="T29" fmla="*/ 178 h 261"/>
                    <a:gd name="T30" fmla="*/ 18 w 221"/>
                    <a:gd name="T31" fmla="*/ 199 h 261"/>
                    <a:gd name="T32" fmla="*/ 33 w 221"/>
                    <a:gd name="T33" fmla="*/ 217 h 261"/>
                    <a:gd name="T34" fmla="*/ 49 w 221"/>
                    <a:gd name="T35" fmla="*/ 234 h 261"/>
                    <a:gd name="T36" fmla="*/ 67 w 221"/>
                    <a:gd name="T37" fmla="*/ 246 h 261"/>
                    <a:gd name="T38" fmla="*/ 89 w 221"/>
                    <a:gd name="T39" fmla="*/ 255 h 261"/>
                    <a:gd name="T40" fmla="*/ 112 w 221"/>
                    <a:gd name="T41" fmla="*/ 261 h 261"/>
                    <a:gd name="T42" fmla="*/ 134 w 221"/>
                    <a:gd name="T43" fmla="*/ 261 h 26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21"/>
                    <a:gd name="T67" fmla="*/ 0 h 261"/>
                    <a:gd name="T68" fmla="*/ 221 w 221"/>
                    <a:gd name="T69" fmla="*/ 261 h 26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21" h="261">
                      <a:moveTo>
                        <a:pt x="221" y="41"/>
                      </a:moveTo>
                      <a:lnTo>
                        <a:pt x="197" y="20"/>
                      </a:lnTo>
                      <a:lnTo>
                        <a:pt x="166" y="6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01" y="2"/>
                      </a:lnTo>
                      <a:lnTo>
                        <a:pt x="77" y="10"/>
                      </a:lnTo>
                      <a:lnTo>
                        <a:pt x="55" y="22"/>
                      </a:lnTo>
                      <a:lnTo>
                        <a:pt x="37" y="39"/>
                      </a:lnTo>
                      <a:lnTo>
                        <a:pt x="20" y="58"/>
                      </a:lnTo>
                      <a:lnTo>
                        <a:pt x="8" y="80"/>
                      </a:lnTo>
                      <a:lnTo>
                        <a:pt x="2" y="103"/>
                      </a:lnTo>
                      <a:lnTo>
                        <a:pt x="0" y="128"/>
                      </a:lnTo>
                      <a:lnTo>
                        <a:pt x="2" y="155"/>
                      </a:lnTo>
                      <a:lnTo>
                        <a:pt x="8" y="178"/>
                      </a:lnTo>
                      <a:lnTo>
                        <a:pt x="18" y="199"/>
                      </a:lnTo>
                      <a:lnTo>
                        <a:pt x="33" y="217"/>
                      </a:lnTo>
                      <a:lnTo>
                        <a:pt x="49" y="234"/>
                      </a:lnTo>
                      <a:lnTo>
                        <a:pt x="67" y="246"/>
                      </a:lnTo>
                      <a:lnTo>
                        <a:pt x="89" y="255"/>
                      </a:lnTo>
                      <a:lnTo>
                        <a:pt x="112" y="261"/>
                      </a:lnTo>
                      <a:lnTo>
                        <a:pt x="134" y="261"/>
                      </a:lnTo>
                    </a:path>
                  </a:pathLst>
                </a:custGeom>
                <a:noFill/>
                <a:ln w="38100">
                  <a:solidFill>
                    <a:srgbClr val="000080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78" name="Rectangle 80"/>
                <p:cNvSpPr>
                  <a:spLocks noChangeArrowheads="1"/>
                </p:cNvSpPr>
                <p:nvPr/>
              </p:nvSpPr>
              <p:spPr bwMode="auto">
                <a:xfrm>
                  <a:off x="4751" y="3738"/>
                  <a:ext cx="210" cy="19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1/0</a:t>
                  </a:r>
                  <a:endParaRPr kumimoji="0" lang="en-US" altLang="zh-CN" sz="20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7675" name="Line 81"/>
              <p:cNvSpPr>
                <a:spLocks noChangeShapeType="1"/>
              </p:cNvSpPr>
              <p:nvPr/>
            </p:nvSpPr>
            <p:spPr bwMode="auto">
              <a:xfrm>
                <a:off x="4109" y="1580"/>
                <a:ext cx="645" cy="5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76" name="Rectangle 82"/>
              <p:cNvSpPr>
                <a:spLocks noChangeArrowheads="1"/>
              </p:cNvSpPr>
              <p:nvPr/>
            </p:nvSpPr>
            <p:spPr bwMode="auto">
              <a:xfrm>
                <a:off x="4301" y="1931"/>
                <a:ext cx="210" cy="19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0/</a:t>
                </a:r>
                <a:r>
                  <a:rPr kumimoji="0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7663" name="Line 83"/>
            <p:cNvSpPr>
              <a:spLocks noChangeShapeType="1"/>
            </p:cNvSpPr>
            <p:nvPr/>
          </p:nvSpPr>
          <p:spPr bwMode="auto">
            <a:xfrm flipV="1">
              <a:off x="3923" y="1389"/>
              <a:ext cx="0" cy="4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4" name="Rectangle 84"/>
            <p:cNvSpPr>
              <a:spLocks noChangeArrowheads="1"/>
            </p:cNvSpPr>
            <p:nvPr/>
          </p:nvSpPr>
          <p:spPr bwMode="auto">
            <a:xfrm>
              <a:off x="3538" y="1547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7665" name="Line 85"/>
            <p:cNvSpPr>
              <a:spLocks noChangeShapeType="1"/>
            </p:cNvSpPr>
            <p:nvPr/>
          </p:nvSpPr>
          <p:spPr bwMode="auto">
            <a:xfrm>
              <a:off x="4127" y="2114"/>
              <a:ext cx="5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6" name="Rectangle 86"/>
            <p:cNvSpPr>
              <a:spLocks noChangeArrowheads="1"/>
            </p:cNvSpPr>
            <p:nvPr/>
          </p:nvSpPr>
          <p:spPr bwMode="auto">
            <a:xfrm>
              <a:off x="4241" y="2182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1/0</a:t>
              </a:r>
            </a:p>
          </p:txBody>
        </p:sp>
      </p:grpSp>
      <p:graphicFrame>
        <p:nvGraphicFramePr>
          <p:cNvPr id="3799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5405436"/>
              </p:ext>
            </p:extLst>
          </p:nvPr>
        </p:nvGraphicFramePr>
        <p:xfrm>
          <a:off x="1115520" y="3300413"/>
          <a:ext cx="2687638" cy="2952750"/>
        </p:xfrm>
        <a:graphic>
          <a:graphicData uri="http://schemas.openxmlformats.org/presentationml/2006/ole">
            <p:oleObj spid="_x0000_s715780" name="Picture" r:id="rId6" imgW="1600200" imgH="1752480" progId="Word.Picture.8">
              <p:embed/>
            </p:oleObj>
          </a:graphicData>
        </a:graphic>
      </p:graphicFrame>
      <p:sp>
        <p:nvSpPr>
          <p:cNvPr id="54" name="AutoShape 37"/>
          <p:cNvSpPr>
            <a:spLocks noChangeArrowheads="1"/>
          </p:cNvSpPr>
          <p:nvPr/>
        </p:nvSpPr>
        <p:spPr bwMode="auto">
          <a:xfrm>
            <a:off x="3830145" y="4657726"/>
            <a:ext cx="1763713" cy="468312"/>
          </a:xfrm>
          <a:prstGeom prst="rightArrow">
            <a:avLst>
              <a:gd name="adj1" fmla="val 56519"/>
              <a:gd name="adj2" fmla="val 61356"/>
            </a:avLst>
          </a:prstGeom>
          <a:solidFill>
            <a:srgbClr val="CC3399"/>
          </a:solidFill>
          <a:ln w="9525">
            <a:solidFill>
              <a:srgbClr val="CC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675438" y="2038350"/>
            <a:ext cx="325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20595" y="1071602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卡诺图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Rectangle 202"/>
          <p:cNvSpPr>
            <a:spLocks noChangeArrowheads="1"/>
          </p:cNvSpPr>
          <p:nvPr/>
        </p:nvSpPr>
        <p:spPr bwMode="auto">
          <a:xfrm>
            <a:off x="901990" y="2797176"/>
            <a:ext cx="6957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Y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卡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图中有两个地方出现了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1.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使输出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指代不明。要修订。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884120"/>
      </p:ext>
    </p:extLst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154" grpId="0"/>
      <p:bldP spid="54" grpId="0" animBg="1"/>
      <p:bldP spid="55" grpId="0"/>
      <p:bldP spid="4" grpId="0"/>
      <p:bldP spid="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44" name="Object 20"/>
          <p:cNvGraphicFramePr>
            <a:graphicFrameLocks noChangeAspect="1"/>
          </p:cNvGraphicFramePr>
          <p:nvPr/>
        </p:nvGraphicFramePr>
        <p:xfrm>
          <a:off x="139700" y="3255963"/>
          <a:ext cx="8397875" cy="2792412"/>
        </p:xfrm>
        <a:graphic>
          <a:graphicData uri="http://schemas.openxmlformats.org/presentationml/2006/ole">
            <p:oleObj spid="_x0000_s716802" name="图片" r:id="rId5" imgW="3459810" imgH="1045246" progId="Word.Picture.8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98525" y="1773238"/>
            <a:ext cx="3271838" cy="496887"/>
            <a:chOff x="0" y="3838"/>
            <a:chExt cx="2061" cy="313"/>
          </a:xfrm>
        </p:grpSpPr>
        <p:graphicFrame>
          <p:nvGraphicFramePr>
            <p:cNvPr id="28677" name="Object 22"/>
            <p:cNvGraphicFramePr>
              <a:graphicFrameLocks noChangeAspect="1"/>
            </p:cNvGraphicFramePr>
            <p:nvPr/>
          </p:nvGraphicFramePr>
          <p:xfrm>
            <a:off x="884" y="3838"/>
            <a:ext cx="1177" cy="313"/>
          </p:xfrm>
          <a:graphic>
            <a:graphicData uri="http://schemas.openxmlformats.org/presentationml/2006/ole">
              <p:oleObj spid="_x0000_s716803" name="公式" r:id="rId6" imgW="914400" imgH="342900" progId="Equation.3">
                <p:embed/>
              </p:oleObj>
            </a:graphicData>
          </a:graphic>
        </p:graphicFrame>
        <p:sp>
          <p:nvSpPr>
            <p:cNvPr id="385047" name="Rectangle 23"/>
            <p:cNvSpPr>
              <a:spLocks noChangeArrowheads="1"/>
            </p:cNvSpPr>
            <p:nvPr/>
          </p:nvSpPr>
          <p:spPr bwMode="auto">
            <a:xfrm>
              <a:off x="0" y="3838"/>
              <a:ext cx="890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itchFamily="34" charset="0"/>
                  <a:ea typeface="楷体_GB2312" pitchFamily="49" charset="-122"/>
                  <a:cs typeface="+mn-cs"/>
                </a:rPr>
                <a:t>输出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itchFamily="34" charset="0"/>
                  <a:ea typeface="楷体_GB2312" pitchFamily="49" charset="-122"/>
                  <a:cs typeface="+mn-cs"/>
                </a:rPr>
                <a:t>方程</a:t>
              </a:r>
            </a:p>
          </p:txBody>
        </p:sp>
      </p:grpSp>
      <p:sp>
        <p:nvSpPr>
          <p:cNvPr id="385048" name="AutoShape 24"/>
          <p:cNvSpPr>
            <a:spLocks noChangeArrowheads="1"/>
          </p:cNvSpPr>
          <p:nvPr/>
        </p:nvSpPr>
        <p:spPr bwMode="auto">
          <a:xfrm>
            <a:off x="4319588" y="1773238"/>
            <a:ext cx="468312" cy="5175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itchFamily="34" charset="0"/>
              <a:ea typeface="楷体_GB2312" pitchFamily="49" charset="-122"/>
              <a:cs typeface="+mn-cs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500563" y="3105150"/>
            <a:ext cx="2808287" cy="1116013"/>
            <a:chOff x="2835" y="1956"/>
            <a:chExt cx="1769" cy="703"/>
          </a:xfrm>
        </p:grpSpPr>
        <p:sp>
          <p:nvSpPr>
            <p:cNvPr id="28685" name="Line 27"/>
            <p:cNvSpPr>
              <a:spLocks noChangeShapeType="1"/>
            </p:cNvSpPr>
            <p:nvPr/>
          </p:nvSpPr>
          <p:spPr bwMode="auto">
            <a:xfrm flipV="1">
              <a:off x="2835" y="1956"/>
              <a:ext cx="0" cy="658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6" name="Line 28"/>
            <p:cNvSpPr>
              <a:spLocks noChangeShapeType="1"/>
            </p:cNvSpPr>
            <p:nvPr/>
          </p:nvSpPr>
          <p:spPr bwMode="auto">
            <a:xfrm>
              <a:off x="2835" y="1956"/>
              <a:ext cx="1633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7" name="Line 29"/>
            <p:cNvSpPr>
              <a:spLocks noChangeShapeType="1"/>
            </p:cNvSpPr>
            <p:nvPr/>
          </p:nvSpPr>
          <p:spPr bwMode="auto">
            <a:xfrm flipV="1">
              <a:off x="4445" y="1956"/>
              <a:ext cx="0" cy="703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8" name="Line 30"/>
            <p:cNvSpPr>
              <a:spLocks noChangeShapeType="1"/>
            </p:cNvSpPr>
            <p:nvPr/>
          </p:nvSpPr>
          <p:spPr bwMode="auto">
            <a:xfrm>
              <a:off x="4445" y="2659"/>
              <a:ext cx="159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85049" name="Object 25"/>
          <p:cNvGraphicFramePr>
            <a:graphicFrameLocks noChangeAspect="1"/>
          </p:cNvGraphicFramePr>
          <p:nvPr/>
        </p:nvGraphicFramePr>
        <p:xfrm>
          <a:off x="4572000" y="2492375"/>
          <a:ext cx="2335213" cy="515938"/>
        </p:xfrm>
        <a:graphic>
          <a:graphicData uri="http://schemas.openxmlformats.org/presentationml/2006/ole">
            <p:oleObj spid="_x0000_s716804" name="公式" r:id="rId7" imgW="1143000" imgH="355600" progId="Equation.3">
              <p:embed/>
            </p:oleObj>
          </a:graphicData>
        </a:graphic>
      </p:graphicFrame>
      <p:sp>
        <p:nvSpPr>
          <p:cNvPr id="385055" name="Rectangle 31"/>
          <p:cNvSpPr>
            <a:spLocks noChangeArrowheads="1"/>
          </p:cNvSpPr>
          <p:nvPr/>
        </p:nvSpPr>
        <p:spPr bwMode="auto">
          <a:xfrm>
            <a:off x="755650" y="1196975"/>
            <a:ext cx="1419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修改电路</a:t>
            </a:r>
          </a:p>
        </p:txBody>
      </p:sp>
      <p:sp>
        <p:nvSpPr>
          <p:cNvPr id="385056" name="Rectangle 32"/>
          <p:cNvSpPr>
            <a:spLocks noChangeArrowheads="1"/>
          </p:cNvSpPr>
          <p:nvPr/>
        </p:nvSpPr>
        <p:spPr bwMode="auto">
          <a:xfrm>
            <a:off x="971550" y="2420938"/>
            <a:ext cx="3278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卡诺图化简去掉无关项</a:t>
            </a:r>
          </a:p>
        </p:txBody>
      </p:sp>
      <p:graphicFrame>
        <p:nvGraphicFramePr>
          <p:cNvPr id="15" name="Object 208"/>
          <p:cNvGraphicFramePr>
            <a:graphicFrameLocks noChangeAspect="1"/>
          </p:cNvGraphicFramePr>
          <p:nvPr/>
        </p:nvGraphicFramePr>
        <p:xfrm>
          <a:off x="6000750" y="1000125"/>
          <a:ext cx="2808288" cy="1589088"/>
        </p:xfrm>
        <a:graphic>
          <a:graphicData uri="http://schemas.openxmlformats.org/presentationml/2006/ole">
            <p:oleObj spid="_x0000_s716805" name="图片" r:id="rId8" imgW="1877568" imgH="1164336" progId="Word.Picture.8">
              <p:embed/>
            </p:oleObj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626225" y="1841500"/>
            <a:ext cx="32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643688" y="1857375"/>
            <a:ext cx="290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033344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8" grpId="0" animBg="1"/>
      <p:bldP spid="385056" grpId="0"/>
      <p:bldP spid="16" grpId="0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813014" y="1484730"/>
            <a:ext cx="5601979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时序</a:t>
            </a:r>
            <a:r>
              <a:rPr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逻辑电路</a:t>
            </a:r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357290" y="2857496"/>
            <a:ext cx="6855526" cy="85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lvl="0" algn="l">
              <a:defRPr/>
            </a:pPr>
            <a:r>
              <a:rPr kumimoji="1" lang="en-US" altLang="zh-CN" sz="5400" dirty="0" smtClean="0">
                <a:solidFill>
                  <a:srgbClr val="CC0000"/>
                </a:solidFill>
                <a:ea typeface="楷体_GB2312" pitchFamily="49" charset="-122"/>
              </a:rPr>
              <a:t>Sequential  Logic  Circuit</a:t>
            </a:r>
            <a:endParaRPr kumimoji="1" lang="zh-CN" altLang="en-US" sz="5400" dirty="0">
              <a:solidFill>
                <a:srgbClr val="CC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1042988" y="1268413"/>
            <a:ext cx="745331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7617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6.5 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若干典型的时序逻辑集成电路</a:t>
            </a:r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250825" y="2924175"/>
            <a:ext cx="6192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6.5.1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寄存器和移位寄存器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-107950" y="4073525"/>
            <a:ext cx="4465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6.5.2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xmlns="" val="38067774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1" grpId="0"/>
      <p:bldP spid="4239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8"/>
          <p:cNvSpPr>
            <a:spLocks noChangeArrowheads="1"/>
          </p:cNvSpPr>
          <p:nvPr/>
        </p:nvSpPr>
        <p:spPr bwMode="auto">
          <a:xfrm>
            <a:off x="1008063" y="1125538"/>
            <a:ext cx="74533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7617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6.5 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若干典型的时序逻辑集成电路</a:t>
            </a:r>
          </a:p>
        </p:txBody>
      </p:sp>
      <p:sp>
        <p:nvSpPr>
          <p:cNvPr id="364563" name="Rectangle 19"/>
          <p:cNvSpPr>
            <a:spLocks noChangeArrowheads="1"/>
          </p:cNvSpPr>
          <p:nvPr/>
        </p:nvSpPr>
        <p:spPr bwMode="auto">
          <a:xfrm>
            <a:off x="250825" y="2997200"/>
            <a:ext cx="3133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 寄存器</a:t>
            </a:r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250825" y="2282825"/>
            <a:ext cx="6192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6.5.1 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寄存器和移位寄存器</a:t>
            </a:r>
          </a:p>
        </p:txBody>
      </p:sp>
      <p:sp>
        <p:nvSpPr>
          <p:cNvPr id="364565" name="Rectangle 21" descr="信纸"/>
          <p:cNvSpPr>
            <a:spLocks noChangeArrowheads="1"/>
          </p:cNvSpPr>
          <p:nvPr/>
        </p:nvSpPr>
        <p:spPr bwMode="auto">
          <a:xfrm>
            <a:off x="287338" y="3743325"/>
            <a:ext cx="8504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是数字系统中用来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存储代码或数据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的逻辑部件。它的主要组成部分是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64566" name="Rectangle 22" descr="信纸"/>
          <p:cNvSpPr>
            <a:spLocks noChangeArrowheads="1"/>
          </p:cNvSpPr>
          <p:nvPr/>
        </p:nvSpPr>
        <p:spPr bwMode="auto">
          <a:xfrm>
            <a:off x="347663" y="5008563"/>
            <a:ext cx="84439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一个触发器能存储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位二进制代码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，存储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位二进制代码的寄存器需要用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个触发器组成。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寄存器实际上是若干触发器的集合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277766885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3" grpId="0"/>
      <p:bldP spid="364564" grpId="0"/>
      <p:bldP spid="364565" grpId="0" autoUpdateAnimBg="0"/>
      <p:bldP spid="3645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6"/>
          <p:cNvSpPr>
            <a:spLocks noChangeArrowheads="1"/>
          </p:cNvSpPr>
          <p:nvPr/>
        </p:nvSpPr>
        <p:spPr bwMode="auto">
          <a:xfrm>
            <a:off x="2571736" y="142852"/>
            <a:ext cx="4910320" cy="58477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74HC374</a:t>
            </a:r>
          </a:p>
        </p:txBody>
      </p:sp>
      <p:sp>
        <p:nvSpPr>
          <p:cNvPr id="365625" name="Rectangle 57"/>
          <p:cNvSpPr>
            <a:spLocks noChangeArrowheads="1"/>
          </p:cNvSpPr>
          <p:nvPr/>
        </p:nvSpPr>
        <p:spPr bwMode="auto">
          <a:xfrm>
            <a:off x="2124075" y="5805488"/>
            <a:ext cx="4275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脉冲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边沿敏感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的寄存器</a:t>
            </a:r>
          </a:p>
        </p:txBody>
      </p:sp>
      <p:graphicFrame>
        <p:nvGraphicFramePr>
          <p:cNvPr id="28674" name="Object 58"/>
          <p:cNvGraphicFramePr>
            <a:graphicFrameLocks noChangeAspect="1"/>
          </p:cNvGraphicFramePr>
          <p:nvPr/>
        </p:nvGraphicFramePr>
        <p:xfrm>
          <a:off x="2411413" y="1376363"/>
          <a:ext cx="4170362" cy="4464050"/>
        </p:xfrm>
        <a:graphic>
          <a:graphicData uri="http://schemas.openxmlformats.org/presentationml/2006/ole">
            <p:oleObj spid="_x0000_s885762" name="图片" r:id="rId4" imgW="2194587" imgH="2362868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819138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50"/>
          <p:cNvGraphicFramePr>
            <a:graphicFrameLocks noChangeAspect="1"/>
          </p:cNvGraphicFramePr>
          <p:nvPr/>
        </p:nvGraphicFramePr>
        <p:xfrm>
          <a:off x="2411413" y="1376363"/>
          <a:ext cx="4170362" cy="4464050"/>
        </p:xfrm>
        <a:graphic>
          <a:graphicData uri="http://schemas.openxmlformats.org/presentationml/2006/ole">
            <p:oleObj spid="_x0000_s886786" name="图片" r:id="rId4" imgW="2194587" imgH="2362868" progId="Word.Picture.8">
              <p:embed/>
            </p:oleObj>
          </a:graphicData>
        </a:graphic>
      </p:graphicFrame>
      <p:sp>
        <p:nvSpPr>
          <p:cNvPr id="29699" name="Rectangle 26"/>
          <p:cNvSpPr>
            <a:spLocks noChangeArrowheads="1"/>
          </p:cNvSpPr>
          <p:nvPr/>
        </p:nvSpPr>
        <p:spPr bwMode="auto">
          <a:xfrm>
            <a:off x="2357422" y="181253"/>
            <a:ext cx="4482317" cy="46166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CMOS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74HC/HCT374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303463" y="2565400"/>
            <a:ext cx="409575" cy="3228975"/>
            <a:chOff x="1451" y="1616"/>
            <a:chExt cx="258" cy="2034"/>
          </a:xfrm>
        </p:grpSpPr>
        <p:sp>
          <p:nvSpPr>
            <p:cNvPr id="29716" name="Rectangle 28"/>
            <p:cNvSpPr>
              <a:spLocks noChangeArrowheads="1"/>
            </p:cNvSpPr>
            <p:nvPr/>
          </p:nvSpPr>
          <p:spPr bwMode="auto">
            <a:xfrm>
              <a:off x="1451" y="16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9717" name="Rectangle 29"/>
            <p:cNvSpPr>
              <a:spLocks noChangeArrowheads="1"/>
            </p:cNvSpPr>
            <p:nvPr/>
          </p:nvSpPr>
          <p:spPr bwMode="auto">
            <a:xfrm>
              <a:off x="1474" y="22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9718" name="Rectangle 31"/>
            <p:cNvSpPr>
              <a:spLocks noChangeArrowheads="1"/>
            </p:cNvSpPr>
            <p:nvPr/>
          </p:nvSpPr>
          <p:spPr bwMode="auto">
            <a:xfrm>
              <a:off x="1497" y="33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016125" y="1665288"/>
            <a:ext cx="533400" cy="477837"/>
            <a:chOff x="2767" y="3436"/>
            <a:chExt cx="198" cy="198"/>
          </a:xfrm>
        </p:grpSpPr>
        <p:sp>
          <p:nvSpPr>
            <p:cNvPr id="29711" name="Oval 33"/>
            <p:cNvSpPr>
              <a:spLocks noChangeArrowheads="1"/>
            </p:cNvSpPr>
            <p:nvPr/>
          </p:nvSpPr>
          <p:spPr bwMode="auto">
            <a:xfrm>
              <a:off x="2767" y="3436"/>
              <a:ext cx="198" cy="198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2" name="Line 34"/>
            <p:cNvSpPr>
              <a:spLocks noChangeShapeType="1"/>
            </p:cNvSpPr>
            <p:nvPr/>
          </p:nvSpPr>
          <p:spPr bwMode="auto">
            <a:xfrm>
              <a:off x="2852" y="3464"/>
              <a:ext cx="84" cy="1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3" name="Freeform 35"/>
            <p:cNvSpPr>
              <a:spLocks/>
            </p:cNvSpPr>
            <p:nvPr/>
          </p:nvSpPr>
          <p:spPr bwMode="auto">
            <a:xfrm flipV="1">
              <a:off x="2836" y="3464"/>
              <a:ext cx="31" cy="105"/>
            </a:xfrm>
            <a:custGeom>
              <a:avLst/>
              <a:gdLst>
                <a:gd name="T0" fmla="*/ 0 w 31"/>
                <a:gd name="T1" fmla="*/ 0 h 122"/>
                <a:gd name="T2" fmla="*/ 31 w 31"/>
                <a:gd name="T3" fmla="*/ 0 h 122"/>
                <a:gd name="T4" fmla="*/ 16 w 31"/>
                <a:gd name="T5" fmla="*/ 77 h 122"/>
                <a:gd name="T6" fmla="*/ 0 w 31"/>
                <a:gd name="T7" fmla="*/ 0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22"/>
                <a:gd name="T14" fmla="*/ 31 w 31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22">
                  <a:moveTo>
                    <a:pt x="0" y="0"/>
                  </a:moveTo>
                  <a:lnTo>
                    <a:pt x="31" y="0"/>
                  </a:lnTo>
                  <a:lnTo>
                    <a:pt x="1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28575">
              <a:solidFill>
                <a:srgbClr val="CC3399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4" name="Line 36"/>
            <p:cNvSpPr>
              <a:spLocks noChangeShapeType="1"/>
            </p:cNvSpPr>
            <p:nvPr/>
          </p:nvSpPr>
          <p:spPr bwMode="auto">
            <a:xfrm>
              <a:off x="2852" y="3464"/>
              <a:ext cx="1" cy="134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5" name="Line 37"/>
            <p:cNvSpPr>
              <a:spLocks noChangeShapeType="1"/>
            </p:cNvSpPr>
            <p:nvPr/>
          </p:nvSpPr>
          <p:spPr bwMode="auto">
            <a:xfrm>
              <a:off x="2795" y="3606"/>
              <a:ext cx="57" cy="1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608513" y="1952625"/>
            <a:ext cx="407987" cy="3194050"/>
            <a:chOff x="2903" y="1230"/>
            <a:chExt cx="257" cy="2012"/>
          </a:xfrm>
        </p:grpSpPr>
        <p:sp>
          <p:nvSpPr>
            <p:cNvPr id="29708" name="Rectangle 39"/>
            <p:cNvSpPr>
              <a:spLocks noChangeArrowheads="1"/>
            </p:cNvSpPr>
            <p:nvPr/>
          </p:nvSpPr>
          <p:spPr bwMode="auto">
            <a:xfrm>
              <a:off x="2903" y="12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9709" name="Rectangle 40"/>
            <p:cNvSpPr>
              <a:spLocks noChangeArrowheads="1"/>
            </p:cNvSpPr>
            <p:nvPr/>
          </p:nvSpPr>
          <p:spPr bwMode="auto">
            <a:xfrm>
              <a:off x="2925" y="18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9710" name="Rectangle 42"/>
            <p:cNvSpPr>
              <a:spLocks noChangeArrowheads="1"/>
            </p:cNvSpPr>
            <p:nvPr/>
          </p:nvSpPr>
          <p:spPr bwMode="auto">
            <a:xfrm>
              <a:off x="2948" y="29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</p:grpSp>
      <p:sp>
        <p:nvSpPr>
          <p:cNvPr id="366635" name="Rectangle 43"/>
          <p:cNvSpPr>
            <a:spLocks noChangeArrowheads="1"/>
          </p:cNvSpPr>
          <p:nvPr/>
        </p:nvSpPr>
        <p:spPr bwMode="auto">
          <a:xfrm>
            <a:off x="2195513" y="1125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408738" y="2024063"/>
            <a:ext cx="336550" cy="3409950"/>
            <a:chOff x="4037" y="1275"/>
            <a:chExt cx="212" cy="2148"/>
          </a:xfrm>
        </p:grpSpPr>
        <p:sp>
          <p:nvSpPr>
            <p:cNvPr id="29705" name="Rectangle 45"/>
            <p:cNvSpPr>
              <a:spLocks noChangeArrowheads="1"/>
            </p:cNvSpPr>
            <p:nvPr/>
          </p:nvSpPr>
          <p:spPr bwMode="auto">
            <a:xfrm>
              <a:off x="4037" y="12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9706" name="Rectangle 46"/>
            <p:cNvSpPr>
              <a:spLocks noChangeArrowheads="1"/>
            </p:cNvSpPr>
            <p:nvPr/>
          </p:nvSpPr>
          <p:spPr bwMode="auto">
            <a:xfrm>
              <a:off x="4037" y="19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9707" name="Rectangle 48"/>
            <p:cNvSpPr>
              <a:spLocks noChangeArrowheads="1"/>
            </p:cNvSpPr>
            <p:nvPr/>
          </p:nvSpPr>
          <p:spPr bwMode="auto">
            <a:xfrm>
              <a:off x="4037" y="313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08570970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35" grpId="0"/>
    </p:bldLst>
  </p:timing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16554</TotalTime>
  <Words>2743</Words>
  <Application>Microsoft Office PowerPoint</Application>
  <PresentationFormat>全屏显示(4:3)</PresentationFormat>
  <Paragraphs>1103</Paragraphs>
  <Slides>48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1_Office 主题</vt:lpstr>
      <vt:lpstr>2_Office 主题</vt:lpstr>
      <vt:lpstr>Picture</vt:lpstr>
      <vt:lpstr>图片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微软中国</cp:lastModifiedBy>
  <cp:revision>1781</cp:revision>
  <dcterms:created xsi:type="dcterms:W3CDTF">2004-08-29T02:51:05Z</dcterms:created>
  <dcterms:modified xsi:type="dcterms:W3CDTF">2020-12-29T08:57:31Z</dcterms:modified>
</cp:coreProperties>
</file>