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Default Extension="wav" ContentType="audio/wav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9" r:id="rId2"/>
    <p:sldMasterId id="2147483763" r:id="rId3"/>
    <p:sldMasterId id="2147483775" r:id="rId4"/>
    <p:sldMasterId id="2147483799" r:id="rId5"/>
    <p:sldMasterId id="2147483811" r:id="rId6"/>
    <p:sldMasterId id="2147483823" r:id="rId7"/>
  </p:sldMasterIdLst>
  <p:notesMasterIdLst>
    <p:notesMasterId r:id="rId52"/>
  </p:notesMasterIdLst>
  <p:handoutMasterIdLst>
    <p:handoutMasterId r:id="rId53"/>
  </p:handoutMasterIdLst>
  <p:sldIdLst>
    <p:sldId id="624" r:id="rId8"/>
    <p:sldId id="626" r:id="rId9"/>
    <p:sldId id="625" r:id="rId10"/>
    <p:sldId id="566" r:id="rId11"/>
    <p:sldId id="546" r:id="rId12"/>
    <p:sldId id="568" r:id="rId13"/>
    <p:sldId id="547" r:id="rId14"/>
    <p:sldId id="571" r:id="rId15"/>
    <p:sldId id="510" r:id="rId16"/>
    <p:sldId id="657" r:id="rId17"/>
    <p:sldId id="511" r:id="rId18"/>
    <p:sldId id="512" r:id="rId19"/>
    <p:sldId id="658" r:id="rId20"/>
    <p:sldId id="513" r:id="rId21"/>
    <p:sldId id="514" r:id="rId22"/>
    <p:sldId id="515" r:id="rId23"/>
    <p:sldId id="516" r:id="rId24"/>
    <p:sldId id="517" r:id="rId25"/>
    <p:sldId id="620" r:id="rId26"/>
    <p:sldId id="621" r:id="rId27"/>
    <p:sldId id="659" r:id="rId28"/>
    <p:sldId id="518" r:id="rId29"/>
    <p:sldId id="519" r:id="rId30"/>
    <p:sldId id="520" r:id="rId31"/>
    <p:sldId id="521" r:id="rId32"/>
    <p:sldId id="573" r:id="rId33"/>
    <p:sldId id="619" r:id="rId34"/>
    <p:sldId id="522" r:id="rId35"/>
    <p:sldId id="523" r:id="rId36"/>
    <p:sldId id="622" r:id="rId37"/>
    <p:sldId id="623" r:id="rId38"/>
    <p:sldId id="524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653" r:id="rId48"/>
    <p:sldId id="654" r:id="rId49"/>
    <p:sldId id="655" r:id="rId50"/>
    <p:sldId id="656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CECEC"/>
    <a:srgbClr val="FBFBFB"/>
    <a:srgbClr val="CCFFCC"/>
    <a:srgbClr val="FDEFD5"/>
    <a:srgbClr val="FDF0DF"/>
    <a:srgbClr val="C0C0C0"/>
    <a:srgbClr val="FDF1DB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3896" autoAdjust="0"/>
  </p:normalViewPr>
  <p:slideViewPr>
    <p:cSldViewPr>
      <p:cViewPr varScale="1">
        <p:scale>
          <a:sx n="72" d="100"/>
          <a:sy n="72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E34C9711-A468-44E3-AD6C-8B8CF4E9C1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842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3B09BCDA-3790-42CD-98CC-176FBAB98A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03210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xmlns="" id="{F9AB328F-6B6C-45B2-A7D9-FB36523EE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BA67E-3BBA-4954-8BD5-A71091A3607A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xmlns="" id="{65C018F8-DADE-421D-A562-A74DFB40BE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xmlns="" id="{E2DBCFA1-C634-430B-B054-E28D599437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507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xmlns="" id="{F9AB328F-6B6C-45B2-A7D9-FB36523EE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BA67E-3BBA-4954-8BD5-A71091A3607A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xmlns="" id="{65C018F8-DADE-421D-A562-A74DFB40BE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xmlns="" id="{E2DBCFA1-C634-430B-B054-E28D599437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8362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xmlns="" id="{1192F557-366A-427E-876E-308CE9A69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CA9D03-97FC-4859-91C2-8ACB342F3C8A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xmlns="" id="{0AB965E7-D6A8-41CD-8CA0-4844F13D0F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xmlns="" id="{3967DDD7-5BE7-4034-985A-5B889696A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3163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37F7C-E7D9-41EB-857D-2617D81FD6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55704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01A25D-9BD2-4534-86C6-2C8ED830FEA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40816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40405-090C-4EFE-9962-9C94D2881A0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326207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BEF493-926A-4FBE-AE35-F92A322039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4213" y="1557338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EBB83-1C0E-41AC-9145-7A3A02EEBB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1415355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A3CE11-14DE-4CD9-904C-7074F2A9D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975890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4675" y="260350"/>
            <a:ext cx="8037513" cy="5635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0B3E0-2BAA-46B6-80B4-5A534EDD771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3742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B84B4A-3511-486A-92BE-5B460ED8994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4213" y="1557338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76783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5A02FC-363C-483B-B2A7-DE9DEA1DA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58467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69D2E-DE55-4C3C-A2E2-5EF58A9F42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45603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CD9C7D-3484-4628-AFBA-0962AEDBC2C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98174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B0E502-119A-482B-9215-0F9B987DCE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77332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DFA3A-661D-4851-8ECE-C64BACB4D2F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074410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1A6D7-0081-443F-BBEE-CD7B7AE2E2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9541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809CEB-2846-4A44-84A1-03FCA8A4D6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88623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6F4BB3-468F-4BF8-B1F2-85D370F94C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4221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488B2B-A601-422E-842C-1FD0889252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395011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F0E0D-3085-4036-926A-7DEC6AE200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385930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FEEFC-BD8D-48FB-9660-9AD9114A05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63618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xmlns="" id="{0558A4C3-963F-40E2-9F12-3FF706EE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95297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350916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757313-E113-4E0E-8460-E3A870B25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325529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A8A411-A93B-45BE-88E9-FA240166F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847479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1A13FB-781B-48E3-8DBE-1774E255F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38159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207B1745-0C87-4E6D-A949-9A0FE6A5A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18265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91874E-3151-4B9C-B3A0-920689E01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9630973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7F7BE460-D794-40F5-B81A-B3E220060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310017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C26AE5-F5B5-4EC4-B4D2-7912F6855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656870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F1A0544-5AAC-47BF-9716-AFDDCF416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990652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BA19DDF-DDE1-45CA-9A2E-271611D47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14195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60350"/>
            <a:ext cx="2008187" cy="55641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60350"/>
            <a:ext cx="5875338" cy="55641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9640776-F494-4772-8BBB-92B85A388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666803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xmlns="" id="{0558A4C3-963F-40E2-9F12-3FF706EE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778691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867501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757313-E113-4E0E-8460-E3A870B25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80029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A8A411-A93B-45BE-88E9-FA240166F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476498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1A13FB-781B-48E3-8DBE-1774E255F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29177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FC0FCF-9F6B-41B6-8079-CAC0EB4C6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254408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207B1745-0C87-4E6D-A949-9A0FE6A5A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196845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7F7BE460-D794-40F5-B81A-B3E220060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613856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C26AE5-F5B5-4EC4-B4D2-7912F6855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298838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F1A0544-5AAC-47BF-9716-AFDDCF416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261796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BA19DDF-DDE1-45CA-9A2E-271611D47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962847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60350"/>
            <a:ext cx="2008187" cy="55641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60350"/>
            <a:ext cx="5875338" cy="55641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9640776-F494-4772-8BBB-92B85A388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989427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xmlns="" id="{0558A4C3-963F-40E2-9F12-3FF706EE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943551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376990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757313-E113-4E0E-8460-E3A870B25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987337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55733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A8A411-A93B-45BE-88E9-FA240166F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11309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9B5D4F-8CCC-4512-BCA6-2960BA4FD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22729901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1A13FB-781B-48E3-8DBE-1774E255F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457078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207B1745-0C87-4E6D-A949-9A0FE6A5A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488086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7F7BE460-D794-40F5-B81A-B3E220060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555877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3C26AE5-F5B5-4EC4-B4D2-7912F6855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83827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F1A0544-5AAC-47BF-9716-AFDDCF416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542482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BA19DDF-DDE1-45CA-9A2E-271611D47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475737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60350"/>
            <a:ext cx="2008187" cy="55641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60350"/>
            <a:ext cx="5875338" cy="55641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9640776-F494-4772-8BBB-92B85A388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932150"/>
      </p:ext>
    </p:extLst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652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7590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90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A6A273-C287-4128-8F10-FCD731DF1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044629"/>
      </p:ext>
    </p:extLst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9210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9727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6371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7344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3463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6659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4139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86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4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E478CE-D8AD-40CB-8BB1-565DB6A572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26288197"/>
      </p:ext>
    </p:extLst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149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2512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1770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6154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2006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9734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5404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0836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4608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05181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416480-E58F-488E-B50D-73FCDC101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9283334"/>
      </p:ext>
    </p:extLst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432910"/>
      </p:ext>
    </p:extLst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779073"/>
      </p:ext>
    </p:extLst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11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7F21E4-2E98-4F3B-BA10-C2F0F472D9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858095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761C9B94-6EF5-401A-8CAB-DBE3D6A571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99B72-8F57-4669-AF42-82DB221FB97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53C8CE1-AE99-4AC9-B93E-CC86894DF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0CC7AA9-743F-48A9-9436-1F28F6DC1C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750" y="1557338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xmlns="" id="{58019540-8832-44E4-BCAA-72021918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xmlns="" id="{E6E9D4A3-AAFD-49E7-A8A7-7648B5C05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xmlns="" id="{AC2E9086-5E58-4F38-AD26-11F74D1FD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09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53C8CE1-AE99-4AC9-B93E-CC86894DF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0CC7AA9-743F-48A9-9436-1F28F6DC1C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750" y="1557338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xmlns="" id="{58019540-8832-44E4-BCAA-72021918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xmlns="" id="{E6E9D4A3-AAFD-49E7-A8A7-7648B5C05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xmlns="" id="{AC2E9086-5E58-4F38-AD26-11F74D1FD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3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53C8CE1-AE99-4AC9-B93E-CC86894DF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0CC7AA9-743F-48A9-9436-1F28F6DC1C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750" y="1557338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xmlns="" id="{58019540-8832-44E4-BCAA-72021918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xmlns="" id="{E6E9D4A3-AAFD-49E7-A8A7-7648B5C05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xmlns="" id="{AC2E9086-5E58-4F38-AD26-11F74D1FD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7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4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I:\Ele_digital\chap02\dch1-1to2.ppt" TargetMode="Externa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6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385104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857364"/>
            <a:ext cx="1651085" cy="666784"/>
          </a:xfrm>
          <a:prstGeom prst="rect">
            <a:avLst/>
          </a:prstGeom>
        </p:spPr>
      </p:pic>
      <p:sp>
        <p:nvSpPr>
          <p:cNvPr id="4" name="文本框 6"/>
          <p:cNvSpPr txBox="1"/>
          <p:nvPr/>
        </p:nvSpPr>
        <p:spPr>
          <a:xfrm>
            <a:off x="2500298" y="1857364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N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1428728" y="1857364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N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等腰三角形 5"/>
          <p:cNvSpPr/>
          <p:nvPr/>
        </p:nvSpPr>
        <p:spPr bwMode="auto">
          <a:xfrm rot="5400000">
            <a:off x="2507684" y="5491064"/>
            <a:ext cx="295642" cy="530743"/>
          </a:xfrm>
          <a:prstGeom prst="triangl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 rot="16200000">
            <a:off x="1577066" y="5480226"/>
            <a:ext cx="308717" cy="565492"/>
          </a:xfrm>
          <a:prstGeom prst="triangl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2035281" y="5753888"/>
            <a:ext cx="375963" cy="65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1500166" y="1500174"/>
            <a:ext cx="2850" cy="4524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flipH="1" flipV="1">
            <a:off x="2643174" y="1500174"/>
            <a:ext cx="12019" cy="4844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071670" y="1279435"/>
            <a:ext cx="0" cy="432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1968370" y="1395657"/>
            <a:ext cx="0" cy="1440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071670" y="1500174"/>
            <a:ext cx="57150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 rot="10800000">
            <a:off x="1500168" y="1500174"/>
            <a:ext cx="500065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29"/>
          <p:cNvSpPr txBox="1"/>
          <p:nvPr/>
        </p:nvSpPr>
        <p:spPr>
          <a:xfrm>
            <a:off x="2143108" y="107154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H="1" flipV="1">
            <a:off x="1162352" y="4786322"/>
            <a:ext cx="15398" cy="9889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283426" y="4786322"/>
            <a:ext cx="0" cy="9889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2143108" y="4572008"/>
            <a:ext cx="0" cy="432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2071670" y="4714884"/>
            <a:ext cx="0" cy="1440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2143108" y="4786322"/>
            <a:ext cx="1143008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rot="10800000">
            <a:off x="1142976" y="4786322"/>
            <a:ext cx="92869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60"/>
          <p:cNvSpPr txBox="1"/>
          <p:nvPr/>
        </p:nvSpPr>
        <p:spPr>
          <a:xfrm>
            <a:off x="2000232" y="414338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1151407" y="5775284"/>
            <a:ext cx="3898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2898619" y="5775284"/>
            <a:ext cx="3898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69"/>
          <p:cNvSpPr txBox="1"/>
          <p:nvPr/>
        </p:nvSpPr>
        <p:spPr>
          <a:xfrm>
            <a:off x="2037443" y="5423947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P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6" name="文本框 70"/>
          <p:cNvSpPr txBox="1"/>
          <p:nvPr/>
        </p:nvSpPr>
        <p:spPr>
          <a:xfrm>
            <a:off x="1201022" y="5432322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N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7" name="文本框 71"/>
          <p:cNvSpPr txBox="1"/>
          <p:nvPr/>
        </p:nvSpPr>
        <p:spPr>
          <a:xfrm>
            <a:off x="2810395" y="5387103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N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rot="16200000" flipH="1">
            <a:off x="-31" y="3857626"/>
            <a:ext cx="342902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892944" y="3893347"/>
            <a:ext cx="3357587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14348" y="4929198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S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7554" y="4929198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D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0232" y="5000636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G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16860" y="152869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G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rot="5400000" flipH="1" flipV="1">
            <a:off x="2035951" y="1750207"/>
            <a:ext cx="214314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000100" y="1500174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S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4612" y="142873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D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357686" y="1643050"/>
            <a:ext cx="4429156" cy="9572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</a:rPr>
              <a:t>说明：</a:t>
            </a:r>
            <a:r>
              <a:rPr lang="zh-CN" altLang="en-US" sz="2000" dirty="0" smtClean="0">
                <a:solidFill>
                  <a:srgbClr val="FF0000"/>
                </a:solidFill>
              </a:rPr>
              <a:t>传输门中衬底不和源极相连</a:t>
            </a:r>
            <a:r>
              <a:rPr lang="zh-CN" altLang="en-US" sz="2000" dirty="0" smtClean="0">
                <a:solidFill>
                  <a:srgbClr val="0000FF"/>
                </a:solidFill>
              </a:rPr>
              <a:t>。能否导通就看</a:t>
            </a:r>
            <a:r>
              <a:rPr lang="en-US" altLang="zh-CN" sz="2000" dirty="0" smtClean="0">
                <a:solidFill>
                  <a:srgbClr val="0000FF"/>
                </a:solidFill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sz="2000" dirty="0" smtClean="0">
                <a:solidFill>
                  <a:srgbClr val="0000FF"/>
                </a:solidFill>
              </a:rPr>
              <a:t>是否大于开启电压。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5" grpId="0"/>
      <p:bldP spid="22" grpId="0"/>
      <p:bldP spid="25" grpId="0"/>
      <p:bldP spid="26" grpId="0"/>
      <p:bldP spid="27" grpId="0"/>
      <p:bldP spid="40" grpId="0"/>
      <p:bldP spid="41" grpId="0"/>
      <p:bldP spid="42" grpId="0"/>
      <p:bldP spid="43" grpId="0"/>
      <p:bldP spid="46" grpId="0"/>
      <p:bldP spid="47" grpId="0"/>
      <p:bldP spid="3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7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1362343"/>
              </p:ext>
            </p:extLst>
          </p:nvPr>
        </p:nvGraphicFramePr>
        <p:xfrm>
          <a:off x="539750" y="1484313"/>
          <a:ext cx="3054350" cy="2970212"/>
        </p:xfrm>
        <a:graphic>
          <a:graphicData uri="http://schemas.openxmlformats.org/presentationml/2006/ole">
            <p:oleObj spid="_x0000_s455750" name="Picture" r:id="rId3" imgW="1428840" imgH="1457280" progId="Word.Picture.8">
              <p:embed/>
            </p:oleObj>
          </a:graphicData>
        </a:graphic>
      </p:graphicFrame>
      <p:sp>
        <p:nvSpPr>
          <p:cNvPr id="414728" name="Rectangle 8"/>
          <p:cNvSpPr>
            <a:spLocks noChangeArrowheads="1"/>
          </p:cNvSpPr>
          <p:nvPr/>
        </p:nvSpPr>
        <p:spPr bwMode="auto">
          <a:xfrm>
            <a:off x="684213" y="358775"/>
            <a:ext cx="6988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传输门的结构及工作原理</a:t>
            </a:r>
            <a:r>
              <a:rPr lang="zh-CN" altLang="en-US" sz="2100" b="0">
                <a:solidFill>
                  <a:srgbClr val="000099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4729" name="Rectangle 9"/>
          <p:cNvSpPr>
            <a:spLocks noChangeArrowheads="1"/>
          </p:cNvSpPr>
          <p:nvPr/>
        </p:nvSpPr>
        <p:spPr bwMode="auto">
          <a:xfrm>
            <a:off x="4140200" y="1262815"/>
            <a:ext cx="47529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99"/>
                </a:solidFill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:|V</a:t>
            </a:r>
            <a:r>
              <a:rPr lang="en-US" altLang="zh-CN" sz="2400" baseline="-25000" dirty="0">
                <a:solidFill>
                  <a:srgbClr val="000099"/>
                </a:solidFill>
                <a:ea typeface="楷体_GB2312" pitchFamily="49" charset="-122"/>
              </a:rPr>
              <a:t>TP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|=2V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99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:V</a:t>
            </a:r>
            <a:r>
              <a:rPr lang="en-US" altLang="zh-CN" sz="2400" baseline="-25000" dirty="0">
                <a:solidFill>
                  <a:srgbClr val="000099"/>
                </a:solidFill>
                <a:ea typeface="楷体_GB2312" pitchFamily="49" charset="-122"/>
              </a:rPr>
              <a:t>TN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=2V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30000"/>
              </a:lnSpc>
            </a:pPr>
            <a:r>
              <a:rPr lang="zh-CN" altLang="en-US" sz="2400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的变化范围为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+5V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r>
              <a:rPr lang="zh-CN" altLang="en-US" sz="2400" i="1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                                             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2130425" y="371316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0V</a:t>
            </a:r>
          </a:p>
        </p:txBody>
      </p:sp>
      <p:sp>
        <p:nvSpPr>
          <p:cNvPr id="414731" name="Rectangle 11"/>
          <p:cNvSpPr>
            <a:spLocks noChangeArrowheads="1"/>
          </p:cNvSpPr>
          <p:nvPr/>
        </p:nvSpPr>
        <p:spPr bwMode="auto">
          <a:xfrm>
            <a:off x="1970088" y="1820863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5V</a:t>
            </a:r>
          </a:p>
        </p:txBody>
      </p:sp>
      <p:sp>
        <p:nvSpPr>
          <p:cNvPr id="414732" name="Rectangle 12"/>
          <p:cNvSpPr>
            <a:spLocks noChangeArrowheads="1"/>
          </p:cNvSpPr>
          <p:nvPr/>
        </p:nvSpPr>
        <p:spPr bwMode="auto">
          <a:xfrm>
            <a:off x="84138" y="302577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000">
                <a:solidFill>
                  <a:srgbClr val="000099"/>
                </a:solidFill>
                <a:ea typeface="楷体_GB2312" pitchFamily="49" charset="-122"/>
              </a:rPr>
              <a:t>到</a:t>
            </a:r>
            <a:r>
              <a:rPr lang="en-US" altLang="zh-CN" sz="2000">
                <a:solidFill>
                  <a:srgbClr val="000099"/>
                </a:solidFill>
                <a:ea typeface="楷体_GB2312" pitchFamily="49" charset="-122"/>
              </a:rPr>
              <a:t>+5V</a:t>
            </a:r>
          </a:p>
        </p:txBody>
      </p:sp>
      <p:sp>
        <p:nvSpPr>
          <p:cNvPr id="414751" name="Rectangle 31"/>
          <p:cNvSpPr>
            <a:spLocks noChangeArrowheads="1"/>
          </p:cNvSpPr>
          <p:nvPr/>
        </p:nvSpPr>
        <p:spPr bwMode="auto">
          <a:xfrm>
            <a:off x="3995738" y="40513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 dirty="0">
                <a:solidFill>
                  <a:srgbClr val="000099"/>
                </a:solidFill>
                <a:ea typeface="楷体_GB2312" pitchFamily="49" charset="-122"/>
              </a:rPr>
              <a:t>GSN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&lt;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99"/>
                </a:solidFill>
                <a:ea typeface="楷体_GB2312" pitchFamily="49" charset="-122"/>
              </a:rPr>
              <a:t>TN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截止</a:t>
            </a:r>
          </a:p>
        </p:txBody>
      </p:sp>
      <p:sp>
        <p:nvSpPr>
          <p:cNvPr id="414752" name="Rectangle 32"/>
          <p:cNvSpPr>
            <a:spLocks noChangeArrowheads="1"/>
          </p:cNvSpPr>
          <p:nvPr/>
        </p:nvSpPr>
        <p:spPr bwMode="auto">
          <a:xfrm>
            <a:off x="3733800" y="457993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ea typeface="楷体_GB2312" pitchFamily="49" charset="-122"/>
              </a:rPr>
              <a:t>GSP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=+5V 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 (0V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+5V)=(5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0)V </a:t>
            </a:r>
          </a:p>
        </p:txBody>
      </p:sp>
      <p:sp>
        <p:nvSpPr>
          <p:cNvPr id="414753" name="Rectangle 33"/>
          <p:cNvSpPr>
            <a:spLocks noChangeArrowheads="1"/>
          </p:cNvSpPr>
          <p:nvPr/>
        </p:nvSpPr>
        <p:spPr bwMode="auto">
          <a:xfrm>
            <a:off x="4140200" y="5851525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开关断开，不能转送信号</a:t>
            </a:r>
          </a:p>
        </p:txBody>
      </p:sp>
      <p:sp>
        <p:nvSpPr>
          <p:cNvPr id="414754" name="Rectangle 34"/>
          <p:cNvSpPr>
            <a:spLocks noChangeArrowheads="1"/>
          </p:cNvSpPr>
          <p:nvPr/>
        </p:nvSpPr>
        <p:spPr bwMode="auto">
          <a:xfrm>
            <a:off x="3733800" y="347503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ea typeface="楷体_GB2312" pitchFamily="49" charset="-122"/>
              </a:rPr>
              <a:t>GSN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= 0V 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 (0V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+5V)=(0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-5)V </a:t>
            </a:r>
          </a:p>
        </p:txBody>
      </p:sp>
      <p:sp>
        <p:nvSpPr>
          <p:cNvPr id="414755" name="Rectangle 35"/>
          <p:cNvSpPr>
            <a:spLocks noChangeArrowheads="1"/>
          </p:cNvSpPr>
          <p:nvPr/>
        </p:nvSpPr>
        <p:spPr bwMode="auto">
          <a:xfrm>
            <a:off x="4211638" y="527526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 dirty="0">
                <a:solidFill>
                  <a:srgbClr val="000099"/>
                </a:solidFill>
                <a:ea typeface="楷体_GB2312" pitchFamily="49" charset="-122"/>
              </a:rPr>
              <a:t>GSP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0,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截止</a:t>
            </a:r>
          </a:p>
        </p:txBody>
      </p:sp>
      <p:grpSp>
        <p:nvGrpSpPr>
          <p:cNvPr id="414756" name="Group 36"/>
          <p:cNvGrpSpPr>
            <a:grpSpLocks/>
          </p:cNvGrpSpPr>
          <p:nvPr/>
        </p:nvGrpSpPr>
        <p:grpSpPr bwMode="auto">
          <a:xfrm>
            <a:off x="323850" y="5013325"/>
            <a:ext cx="3505200" cy="863600"/>
            <a:chOff x="204" y="3703"/>
            <a:chExt cx="2208" cy="544"/>
          </a:xfrm>
        </p:grpSpPr>
        <p:sp>
          <p:nvSpPr>
            <p:cNvPr id="414757" name="Rectangle 37"/>
            <p:cNvSpPr>
              <a:spLocks noChangeArrowheads="1"/>
            </p:cNvSpPr>
            <p:nvPr/>
          </p:nvSpPr>
          <p:spPr bwMode="auto">
            <a:xfrm>
              <a:off x="431" y="3748"/>
              <a:ext cx="1769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4758" name="Group 38"/>
            <p:cNvGrpSpPr>
              <a:grpSpLocks/>
            </p:cNvGrpSpPr>
            <p:nvPr/>
          </p:nvGrpSpPr>
          <p:grpSpPr bwMode="auto">
            <a:xfrm>
              <a:off x="204" y="3703"/>
              <a:ext cx="2208" cy="544"/>
              <a:chOff x="3024" y="1872"/>
              <a:chExt cx="2160" cy="816"/>
            </a:xfrm>
          </p:grpSpPr>
          <p:sp>
            <p:nvSpPr>
              <p:cNvPr id="414759" name="Rectangle 39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2160" cy="81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4760" name="Group 40"/>
              <p:cNvGrpSpPr>
                <a:grpSpLocks/>
              </p:cNvGrpSpPr>
              <p:nvPr/>
            </p:nvGrpSpPr>
            <p:grpSpPr bwMode="auto">
              <a:xfrm>
                <a:off x="3312" y="1968"/>
                <a:ext cx="1536" cy="480"/>
                <a:chOff x="3312" y="1968"/>
                <a:chExt cx="1536" cy="480"/>
              </a:xfrm>
            </p:grpSpPr>
            <p:sp>
              <p:nvSpPr>
                <p:cNvPr id="414761" name="Line 41"/>
                <p:cNvSpPr>
                  <a:spLocks noChangeShapeType="1"/>
                </p:cNvSpPr>
                <p:nvPr/>
              </p:nvSpPr>
              <p:spPr bwMode="auto">
                <a:xfrm>
                  <a:off x="3312" y="2448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84" y="2253"/>
                  <a:ext cx="336" cy="195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3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4" name="Line 44"/>
                <p:cNvSpPr>
                  <a:spLocks noChangeShapeType="1"/>
                </p:cNvSpPr>
                <p:nvPr/>
              </p:nvSpPr>
              <p:spPr bwMode="auto">
                <a:xfrm>
                  <a:off x="4128" y="196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14766" name="Group 46"/>
          <p:cNvGrpSpPr>
            <a:grpSpLocks/>
          </p:cNvGrpSpPr>
          <p:nvPr/>
        </p:nvGrpSpPr>
        <p:grpSpPr bwMode="auto">
          <a:xfrm>
            <a:off x="4019550" y="2925763"/>
            <a:ext cx="2635250" cy="457200"/>
            <a:chOff x="2479" y="1707"/>
            <a:chExt cx="1660" cy="288"/>
          </a:xfrm>
        </p:grpSpPr>
        <p:sp>
          <p:nvSpPr>
            <p:cNvPr id="414767" name="Rectangle 47"/>
            <p:cNvSpPr>
              <a:spLocks noChangeArrowheads="1"/>
            </p:cNvSpPr>
            <p:nvPr/>
          </p:nvSpPr>
          <p:spPr bwMode="auto">
            <a:xfrm>
              <a:off x="2479" y="1707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）当</a:t>
              </a: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c=0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， </a:t>
              </a: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c =1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时</a:t>
              </a:r>
            </a:p>
          </p:txBody>
        </p:sp>
        <p:sp>
          <p:nvSpPr>
            <p:cNvPr id="414768" name="Line 48"/>
            <p:cNvSpPr>
              <a:spLocks noChangeShapeType="1"/>
            </p:cNvSpPr>
            <p:nvPr/>
          </p:nvSpPr>
          <p:spPr bwMode="auto">
            <a:xfrm>
              <a:off x="3560" y="1754"/>
              <a:ext cx="1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4769" name="Group 49"/>
          <p:cNvGrpSpPr>
            <a:grpSpLocks/>
          </p:cNvGrpSpPr>
          <p:nvPr/>
        </p:nvGrpSpPr>
        <p:grpSpPr bwMode="auto">
          <a:xfrm>
            <a:off x="4368007" y="2329783"/>
            <a:ext cx="2951162" cy="519112"/>
            <a:chOff x="2911" y="1578"/>
            <a:chExt cx="1859" cy="327"/>
          </a:xfrm>
        </p:grpSpPr>
        <p:sp>
          <p:nvSpPr>
            <p:cNvPr id="414770" name="Rectangle 50"/>
            <p:cNvSpPr>
              <a:spLocks noChangeArrowheads="1"/>
            </p:cNvSpPr>
            <p:nvPr/>
          </p:nvSpPr>
          <p:spPr bwMode="auto">
            <a:xfrm>
              <a:off x="2911" y="1578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FF"/>
                  </a:solidFill>
                  <a:ea typeface="楷体_GB2312" pitchFamily="49" charset="-122"/>
                </a:rPr>
                <a:t>c=0=0V</a:t>
              </a:r>
              <a:r>
                <a:rPr lang="zh-CN" altLang="en-US" sz="280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， </a:t>
              </a:r>
              <a:r>
                <a:rPr lang="en-US" altLang="zh-CN" sz="280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FF"/>
                  </a:solidFill>
                  <a:ea typeface="楷体_GB2312" pitchFamily="49" charset="-122"/>
                </a:rPr>
                <a:t>=1</a:t>
              </a:r>
              <a:r>
                <a:rPr lang="en-US" altLang="zh-CN" sz="2400" dirty="0">
                  <a:solidFill>
                    <a:srgbClr val="FF00FF"/>
                  </a:solidFill>
                  <a:ea typeface="楷体_GB2312" pitchFamily="49" charset="-122"/>
                  <a:sym typeface="Symbol" panose="05050102010706020507" pitchFamily="18" charset="2"/>
                </a:rPr>
                <a:t>=+5V</a:t>
              </a:r>
            </a:p>
          </p:txBody>
        </p:sp>
        <p:sp>
          <p:nvSpPr>
            <p:cNvPr id="414771" name="Line 51"/>
            <p:cNvSpPr>
              <a:spLocks noChangeShapeType="1"/>
            </p:cNvSpPr>
            <p:nvPr/>
          </p:nvSpPr>
          <p:spPr bwMode="auto">
            <a:xfrm>
              <a:off x="3921" y="1681"/>
              <a:ext cx="1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4772" name="AutoShape 52"/>
          <p:cNvSpPr>
            <a:spLocks noChangeArrowheads="1"/>
          </p:cNvSpPr>
          <p:nvPr/>
        </p:nvSpPr>
        <p:spPr bwMode="auto">
          <a:xfrm>
            <a:off x="1692275" y="4219575"/>
            <a:ext cx="742950" cy="5095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43372" y="3143248"/>
            <a:ext cx="4214842" cy="21698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传输门中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端连接信号输入端。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端连接信号输出端。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栅极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作为控制端，当</a:t>
            </a:r>
            <a:r>
              <a:rPr lang="en-US" altLang="zh-CN" dirty="0" smtClean="0">
                <a:solidFill>
                  <a:srgbClr val="0000FF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dirty="0" smtClean="0">
                <a:solidFill>
                  <a:srgbClr val="0000FF"/>
                </a:solidFill>
              </a:rPr>
              <a:t>大于开启电压</a:t>
            </a:r>
            <a:r>
              <a:rPr lang="en-US" altLang="zh-CN" dirty="0" smtClean="0">
                <a:solidFill>
                  <a:srgbClr val="0000FF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端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传输门开启。相当于开关合上。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1357298"/>
            <a:ext cx="4429156" cy="9572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</a:rPr>
              <a:t>说明：</a:t>
            </a:r>
            <a:r>
              <a:rPr lang="zh-CN" altLang="en-US" sz="2000" dirty="0" smtClean="0">
                <a:solidFill>
                  <a:srgbClr val="FF0000"/>
                </a:solidFill>
              </a:rPr>
              <a:t>传输门中衬底不和源极相连</a:t>
            </a:r>
            <a:r>
              <a:rPr lang="zh-CN" altLang="en-US" sz="2000" dirty="0" smtClean="0">
                <a:solidFill>
                  <a:srgbClr val="0000FF"/>
                </a:solidFill>
              </a:rPr>
              <a:t>。能否导通就看</a:t>
            </a:r>
            <a:r>
              <a:rPr lang="en-US" altLang="zh-CN" sz="2000" dirty="0" smtClean="0">
                <a:solidFill>
                  <a:srgbClr val="0000FF"/>
                </a:solidFill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sz="2000" dirty="0" smtClean="0">
                <a:solidFill>
                  <a:srgbClr val="0000FF"/>
                </a:solidFill>
              </a:rPr>
              <a:t>是否大于开启电压。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0304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9" grpId="0" autoUpdateAnimBg="0"/>
      <p:bldP spid="414730" grpId="0" autoUpdateAnimBg="0"/>
      <p:bldP spid="414731" grpId="0" autoUpdateAnimBg="0"/>
      <p:bldP spid="414732" grpId="0" autoUpdateAnimBg="0"/>
      <p:bldP spid="414751" grpId="0"/>
      <p:bldP spid="414752" grpId="0"/>
      <p:bldP spid="414753" grpId="0" autoUpdateAnimBg="0"/>
      <p:bldP spid="414754" grpId="0"/>
      <p:bldP spid="414755" grpId="0" autoUpdateAnimBg="0"/>
      <p:bldP spid="414772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97" name="Rectangle 153"/>
          <p:cNvSpPr>
            <a:spLocks noChangeArrowheads="1"/>
          </p:cNvSpPr>
          <p:nvPr/>
        </p:nvSpPr>
        <p:spPr bwMode="auto">
          <a:xfrm>
            <a:off x="395288" y="1341438"/>
            <a:ext cx="4176712" cy="33829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898" name="Group 154"/>
          <p:cNvGrpSpPr>
            <a:grpSpLocks/>
          </p:cNvGrpSpPr>
          <p:nvPr/>
        </p:nvGrpSpPr>
        <p:grpSpPr bwMode="auto">
          <a:xfrm>
            <a:off x="395288" y="1557338"/>
            <a:ext cx="3960812" cy="3030537"/>
            <a:chOff x="249" y="981"/>
            <a:chExt cx="2495" cy="1909"/>
          </a:xfrm>
        </p:grpSpPr>
        <p:sp>
          <p:nvSpPr>
            <p:cNvPr id="415754" name="Oval 10"/>
            <p:cNvSpPr>
              <a:spLocks noChangeArrowheads="1"/>
            </p:cNvSpPr>
            <p:nvPr/>
          </p:nvSpPr>
          <p:spPr bwMode="auto">
            <a:xfrm>
              <a:off x="2034" y="1999"/>
              <a:ext cx="43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5" name="Oval 11"/>
            <p:cNvSpPr>
              <a:spLocks noChangeArrowheads="1"/>
            </p:cNvSpPr>
            <p:nvPr/>
          </p:nvSpPr>
          <p:spPr bwMode="auto">
            <a:xfrm>
              <a:off x="882" y="2001"/>
              <a:ext cx="43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Line 12"/>
            <p:cNvSpPr>
              <a:spLocks noChangeShapeType="1"/>
            </p:cNvSpPr>
            <p:nvPr/>
          </p:nvSpPr>
          <p:spPr bwMode="auto">
            <a:xfrm>
              <a:off x="1368" y="1605"/>
              <a:ext cx="4" cy="2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7" name="Line 13"/>
            <p:cNvSpPr>
              <a:spLocks noChangeShapeType="1"/>
            </p:cNvSpPr>
            <p:nvPr/>
          </p:nvSpPr>
          <p:spPr bwMode="auto">
            <a:xfrm>
              <a:off x="1585" y="1600"/>
              <a:ext cx="1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8" name="Line 14"/>
            <p:cNvSpPr>
              <a:spLocks noChangeShapeType="1"/>
            </p:cNvSpPr>
            <p:nvPr/>
          </p:nvSpPr>
          <p:spPr bwMode="auto">
            <a:xfrm flipH="1">
              <a:off x="1480" y="1618"/>
              <a:ext cx="1" cy="1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9" name="Freeform 15"/>
            <p:cNvSpPr>
              <a:spLocks/>
            </p:cNvSpPr>
            <p:nvPr/>
          </p:nvSpPr>
          <p:spPr bwMode="auto">
            <a:xfrm>
              <a:off x="1461" y="1709"/>
              <a:ext cx="36" cy="118"/>
            </a:xfrm>
            <a:custGeom>
              <a:avLst/>
              <a:gdLst>
                <a:gd name="T0" fmla="*/ 0 w 29"/>
                <a:gd name="T1" fmla="*/ 0 h 96"/>
                <a:gd name="T2" fmla="*/ 29 w 29"/>
                <a:gd name="T3" fmla="*/ 0 h 96"/>
                <a:gd name="T4" fmla="*/ 16 w 29"/>
                <a:gd name="T5" fmla="*/ 96 h 96"/>
                <a:gd name="T6" fmla="*/ 0 w 29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6">
                  <a:moveTo>
                    <a:pt x="0" y="0"/>
                  </a:moveTo>
                  <a:lnTo>
                    <a:pt x="29" y="0"/>
                  </a:lnTo>
                  <a:lnTo>
                    <a:pt x="1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0" name="Rectangle 16"/>
            <p:cNvSpPr>
              <a:spLocks noChangeArrowheads="1"/>
            </p:cNvSpPr>
            <p:nvPr/>
          </p:nvSpPr>
          <p:spPr bwMode="auto">
            <a:xfrm>
              <a:off x="1327" y="1594"/>
              <a:ext cx="8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1" name="Rectangle 17"/>
            <p:cNvSpPr>
              <a:spLocks noChangeArrowheads="1"/>
            </p:cNvSpPr>
            <p:nvPr/>
          </p:nvSpPr>
          <p:spPr bwMode="auto">
            <a:xfrm>
              <a:off x="1442" y="1592"/>
              <a:ext cx="8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2" name="Rectangle 18"/>
            <p:cNvSpPr>
              <a:spLocks noChangeArrowheads="1"/>
            </p:cNvSpPr>
            <p:nvPr/>
          </p:nvSpPr>
          <p:spPr bwMode="auto">
            <a:xfrm>
              <a:off x="1544" y="1592"/>
              <a:ext cx="8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3" name="Rectangle 19"/>
            <p:cNvSpPr>
              <a:spLocks noChangeArrowheads="1"/>
            </p:cNvSpPr>
            <p:nvPr/>
          </p:nvSpPr>
          <p:spPr bwMode="auto">
            <a:xfrm>
              <a:off x="1330" y="1528"/>
              <a:ext cx="2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4" name="Line 20"/>
            <p:cNvSpPr>
              <a:spLocks noChangeShapeType="1"/>
            </p:cNvSpPr>
            <p:nvPr/>
          </p:nvSpPr>
          <p:spPr bwMode="auto">
            <a:xfrm flipV="1">
              <a:off x="1474" y="1207"/>
              <a:ext cx="2" cy="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5" name="Line 21"/>
            <p:cNvSpPr>
              <a:spLocks noChangeShapeType="1"/>
            </p:cNvSpPr>
            <p:nvPr/>
          </p:nvSpPr>
          <p:spPr bwMode="auto">
            <a:xfrm>
              <a:off x="1586" y="1827"/>
              <a:ext cx="4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6" name="Line 22"/>
            <p:cNvSpPr>
              <a:spLocks noChangeShapeType="1"/>
            </p:cNvSpPr>
            <p:nvPr/>
          </p:nvSpPr>
          <p:spPr bwMode="auto">
            <a:xfrm>
              <a:off x="904" y="1827"/>
              <a:ext cx="4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7" name="Line 23"/>
            <p:cNvSpPr>
              <a:spLocks noChangeShapeType="1"/>
            </p:cNvSpPr>
            <p:nvPr/>
          </p:nvSpPr>
          <p:spPr bwMode="auto">
            <a:xfrm flipV="1">
              <a:off x="904" y="1827"/>
              <a:ext cx="1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8" name="Line 24"/>
            <p:cNvSpPr>
              <a:spLocks noChangeShapeType="1"/>
            </p:cNvSpPr>
            <p:nvPr/>
          </p:nvSpPr>
          <p:spPr bwMode="auto">
            <a:xfrm flipV="1">
              <a:off x="1368" y="2233"/>
              <a:ext cx="4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9" name="Line 25"/>
            <p:cNvSpPr>
              <a:spLocks noChangeShapeType="1"/>
            </p:cNvSpPr>
            <p:nvPr/>
          </p:nvSpPr>
          <p:spPr bwMode="auto">
            <a:xfrm flipV="1">
              <a:off x="1585" y="2234"/>
              <a:ext cx="1" cy="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0" name="Line 26"/>
            <p:cNvSpPr>
              <a:spLocks noChangeShapeType="1"/>
            </p:cNvSpPr>
            <p:nvPr/>
          </p:nvSpPr>
          <p:spPr bwMode="auto">
            <a:xfrm flipH="1">
              <a:off x="1480" y="2230"/>
              <a:ext cx="1" cy="1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1" name="Freeform 27"/>
            <p:cNvSpPr>
              <a:spLocks/>
            </p:cNvSpPr>
            <p:nvPr/>
          </p:nvSpPr>
          <p:spPr bwMode="auto">
            <a:xfrm>
              <a:off x="1461" y="2322"/>
              <a:ext cx="36" cy="117"/>
            </a:xfrm>
            <a:custGeom>
              <a:avLst/>
              <a:gdLst>
                <a:gd name="T0" fmla="*/ 0 w 29"/>
                <a:gd name="T1" fmla="*/ 0 h 95"/>
                <a:gd name="T2" fmla="*/ 29 w 29"/>
                <a:gd name="T3" fmla="*/ 0 h 95"/>
                <a:gd name="T4" fmla="*/ 16 w 29"/>
                <a:gd name="T5" fmla="*/ 95 h 95"/>
                <a:gd name="T6" fmla="*/ 0 w 2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5">
                  <a:moveTo>
                    <a:pt x="0" y="0"/>
                  </a:moveTo>
                  <a:lnTo>
                    <a:pt x="29" y="0"/>
                  </a:lnTo>
                  <a:lnTo>
                    <a:pt x="16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2" name="Rectangle 28"/>
            <p:cNvSpPr>
              <a:spLocks noChangeArrowheads="1"/>
            </p:cNvSpPr>
            <p:nvPr/>
          </p:nvSpPr>
          <p:spPr bwMode="auto">
            <a:xfrm>
              <a:off x="1327" y="2444"/>
              <a:ext cx="8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3" name="Rectangle 29"/>
            <p:cNvSpPr>
              <a:spLocks noChangeArrowheads="1"/>
            </p:cNvSpPr>
            <p:nvPr/>
          </p:nvSpPr>
          <p:spPr bwMode="auto">
            <a:xfrm>
              <a:off x="1442" y="2447"/>
              <a:ext cx="8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4" name="Rectangle 30"/>
            <p:cNvSpPr>
              <a:spLocks noChangeArrowheads="1"/>
            </p:cNvSpPr>
            <p:nvPr/>
          </p:nvSpPr>
          <p:spPr bwMode="auto">
            <a:xfrm>
              <a:off x="1544" y="2447"/>
              <a:ext cx="8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5" name="Line 31"/>
            <p:cNvSpPr>
              <a:spLocks noChangeShapeType="1"/>
            </p:cNvSpPr>
            <p:nvPr/>
          </p:nvSpPr>
          <p:spPr bwMode="auto">
            <a:xfrm>
              <a:off x="1586" y="2230"/>
              <a:ext cx="464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6" name="Line 32"/>
            <p:cNvSpPr>
              <a:spLocks noChangeShapeType="1"/>
            </p:cNvSpPr>
            <p:nvPr/>
          </p:nvSpPr>
          <p:spPr bwMode="auto">
            <a:xfrm>
              <a:off x="904" y="2230"/>
              <a:ext cx="46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7" name="Line 33"/>
            <p:cNvSpPr>
              <a:spLocks noChangeShapeType="1"/>
            </p:cNvSpPr>
            <p:nvPr/>
          </p:nvSpPr>
          <p:spPr bwMode="auto">
            <a:xfrm flipV="1">
              <a:off x="2053" y="1827"/>
              <a:ext cx="1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8" name="Line 34"/>
            <p:cNvSpPr>
              <a:spLocks noChangeShapeType="1"/>
            </p:cNvSpPr>
            <p:nvPr/>
          </p:nvSpPr>
          <p:spPr bwMode="auto">
            <a:xfrm>
              <a:off x="2053" y="2022"/>
              <a:ext cx="4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9" name="Line 35"/>
            <p:cNvSpPr>
              <a:spLocks noChangeShapeType="1"/>
            </p:cNvSpPr>
            <p:nvPr/>
          </p:nvSpPr>
          <p:spPr bwMode="auto">
            <a:xfrm>
              <a:off x="499" y="2022"/>
              <a:ext cx="4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80" name="Rectangle 36"/>
            <p:cNvSpPr>
              <a:spLocks noChangeArrowheads="1"/>
            </p:cNvSpPr>
            <p:nvPr/>
          </p:nvSpPr>
          <p:spPr bwMode="auto">
            <a:xfrm>
              <a:off x="1331" y="2505"/>
              <a:ext cx="29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81" name="Line 37"/>
            <p:cNvSpPr>
              <a:spLocks noChangeShapeType="1"/>
            </p:cNvSpPr>
            <p:nvPr/>
          </p:nvSpPr>
          <p:spPr bwMode="auto">
            <a:xfrm>
              <a:off x="1473" y="2517"/>
              <a:ext cx="1" cy="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783" name="Group 39"/>
            <p:cNvGrpSpPr>
              <a:grpSpLocks/>
            </p:cNvGrpSpPr>
            <p:nvPr/>
          </p:nvGrpSpPr>
          <p:grpSpPr bwMode="auto">
            <a:xfrm>
              <a:off x="1383" y="981"/>
              <a:ext cx="88" cy="141"/>
              <a:chOff x="3680" y="1304"/>
              <a:chExt cx="73" cy="114"/>
            </a:xfrm>
          </p:grpSpPr>
          <p:sp>
            <p:nvSpPr>
              <p:cNvPr id="415784" name="Line 40"/>
              <p:cNvSpPr>
                <a:spLocks noChangeShapeType="1"/>
              </p:cNvSpPr>
              <p:nvPr/>
            </p:nvSpPr>
            <p:spPr bwMode="auto">
              <a:xfrm>
                <a:off x="3680" y="1304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85" name="Rectangle 41"/>
              <p:cNvSpPr>
                <a:spLocks noChangeArrowheads="1"/>
              </p:cNvSpPr>
              <p:nvPr/>
            </p:nvSpPr>
            <p:spPr bwMode="auto">
              <a:xfrm>
                <a:off x="3700" y="1325"/>
                <a:ext cx="5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C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5786" name="Rectangle 42"/>
            <p:cNvSpPr>
              <a:spLocks noChangeArrowheads="1"/>
            </p:cNvSpPr>
            <p:nvPr/>
          </p:nvSpPr>
          <p:spPr bwMode="auto">
            <a:xfrm>
              <a:off x="1344" y="117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88" name="Rectangle 44"/>
            <p:cNvSpPr>
              <a:spLocks noChangeArrowheads="1"/>
            </p:cNvSpPr>
            <p:nvPr/>
          </p:nvSpPr>
          <p:spPr bwMode="auto">
            <a:xfrm>
              <a:off x="1628" y="1507"/>
              <a:ext cx="15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89" name="Rectangle 45"/>
            <p:cNvSpPr>
              <a:spLocks noChangeArrowheads="1"/>
            </p:cNvSpPr>
            <p:nvPr/>
          </p:nvSpPr>
          <p:spPr bwMode="auto">
            <a:xfrm>
              <a:off x="1676" y="149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0" name="Rectangle 46"/>
            <p:cNvSpPr>
              <a:spLocks noChangeArrowheads="1"/>
            </p:cNvSpPr>
            <p:nvPr/>
          </p:nvSpPr>
          <p:spPr bwMode="auto">
            <a:xfrm>
              <a:off x="1736" y="1552"/>
              <a:ext cx="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1" name="Rectangle 47"/>
            <p:cNvSpPr>
              <a:spLocks noChangeArrowheads="1"/>
            </p:cNvSpPr>
            <p:nvPr/>
          </p:nvSpPr>
          <p:spPr bwMode="auto">
            <a:xfrm>
              <a:off x="1785" y="1498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2" name="Rectangle 48"/>
            <p:cNvSpPr>
              <a:spLocks noChangeArrowheads="1"/>
            </p:cNvSpPr>
            <p:nvPr/>
          </p:nvSpPr>
          <p:spPr bwMode="auto">
            <a:xfrm>
              <a:off x="2482" y="1951"/>
              <a:ext cx="25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93" name="Rectangle 49"/>
            <p:cNvSpPr>
              <a:spLocks noChangeArrowheads="1"/>
            </p:cNvSpPr>
            <p:nvPr/>
          </p:nvSpPr>
          <p:spPr bwMode="auto">
            <a:xfrm>
              <a:off x="2510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</a:rPr>
                <a:t>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4" name="Rectangle 50"/>
            <p:cNvSpPr>
              <a:spLocks noChangeArrowheads="1"/>
            </p:cNvSpPr>
            <p:nvPr/>
          </p:nvSpPr>
          <p:spPr bwMode="auto">
            <a:xfrm>
              <a:off x="2551" y="1997"/>
              <a:ext cx="5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5" name="Rectangle 51"/>
            <p:cNvSpPr>
              <a:spLocks noChangeArrowheads="1"/>
            </p:cNvSpPr>
            <p:nvPr/>
          </p:nvSpPr>
          <p:spPr bwMode="auto">
            <a:xfrm>
              <a:off x="2611" y="19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/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6" name="Rectangle 52"/>
            <p:cNvSpPr>
              <a:spLocks noChangeArrowheads="1"/>
            </p:cNvSpPr>
            <p:nvPr/>
          </p:nvSpPr>
          <p:spPr bwMode="auto">
            <a:xfrm>
              <a:off x="2647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</a:rPr>
                <a:t>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7" name="Rectangle 53"/>
            <p:cNvSpPr>
              <a:spLocks noChangeArrowheads="1"/>
            </p:cNvSpPr>
            <p:nvPr/>
          </p:nvSpPr>
          <p:spPr bwMode="auto">
            <a:xfrm>
              <a:off x="2684" y="1997"/>
              <a:ext cx="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8" name="Rectangle 54"/>
            <p:cNvSpPr>
              <a:spLocks noChangeArrowheads="1"/>
            </p:cNvSpPr>
            <p:nvPr/>
          </p:nvSpPr>
          <p:spPr bwMode="auto">
            <a:xfrm>
              <a:off x="2720" y="19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799" name="Rectangle 55"/>
            <p:cNvSpPr>
              <a:spLocks noChangeArrowheads="1"/>
            </p:cNvSpPr>
            <p:nvPr/>
          </p:nvSpPr>
          <p:spPr bwMode="auto">
            <a:xfrm>
              <a:off x="249" y="1951"/>
              <a:ext cx="2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00" name="Rectangle 56"/>
            <p:cNvSpPr>
              <a:spLocks noChangeArrowheads="1"/>
            </p:cNvSpPr>
            <p:nvPr/>
          </p:nvSpPr>
          <p:spPr bwMode="auto">
            <a:xfrm>
              <a:off x="276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</a:rPr>
                <a:t>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1" name="Rectangle 57"/>
            <p:cNvSpPr>
              <a:spLocks noChangeArrowheads="1"/>
            </p:cNvSpPr>
            <p:nvPr/>
          </p:nvSpPr>
          <p:spPr bwMode="auto">
            <a:xfrm>
              <a:off x="312" y="1997"/>
              <a:ext cx="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2" name="Rectangle 58"/>
            <p:cNvSpPr>
              <a:spLocks noChangeArrowheads="1"/>
            </p:cNvSpPr>
            <p:nvPr/>
          </p:nvSpPr>
          <p:spPr bwMode="auto">
            <a:xfrm>
              <a:off x="349" y="19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/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3" name="Rectangle 59"/>
            <p:cNvSpPr>
              <a:spLocks noChangeArrowheads="1"/>
            </p:cNvSpPr>
            <p:nvPr/>
          </p:nvSpPr>
          <p:spPr bwMode="auto">
            <a:xfrm>
              <a:off x="384" y="194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</a:rPr>
                <a:t>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4" name="Rectangle 60"/>
            <p:cNvSpPr>
              <a:spLocks noChangeArrowheads="1"/>
            </p:cNvSpPr>
            <p:nvPr/>
          </p:nvSpPr>
          <p:spPr bwMode="auto">
            <a:xfrm>
              <a:off x="425" y="1997"/>
              <a:ext cx="5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5" name="Rectangle 61"/>
            <p:cNvSpPr>
              <a:spLocks noChangeArrowheads="1"/>
            </p:cNvSpPr>
            <p:nvPr/>
          </p:nvSpPr>
          <p:spPr bwMode="auto">
            <a:xfrm>
              <a:off x="487" y="19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6" name="Rectangle 62"/>
            <p:cNvSpPr>
              <a:spLocks noChangeArrowheads="1"/>
            </p:cNvSpPr>
            <p:nvPr/>
          </p:nvSpPr>
          <p:spPr bwMode="auto">
            <a:xfrm>
              <a:off x="1326" y="1849"/>
              <a:ext cx="30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07" name="Rectangle 63"/>
            <p:cNvSpPr>
              <a:spLocks noChangeArrowheads="1"/>
            </p:cNvSpPr>
            <p:nvPr/>
          </p:nvSpPr>
          <p:spPr bwMode="auto">
            <a:xfrm>
              <a:off x="1416" y="1841"/>
              <a:ext cx="17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+5V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8" name="Rectangle 64"/>
            <p:cNvSpPr>
              <a:spLocks noChangeArrowheads="1"/>
            </p:cNvSpPr>
            <p:nvPr/>
          </p:nvSpPr>
          <p:spPr bwMode="auto">
            <a:xfrm>
              <a:off x="1606" y="1841"/>
              <a:ext cx="2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09" name="Rectangle 65"/>
            <p:cNvSpPr>
              <a:spLocks noChangeArrowheads="1"/>
            </p:cNvSpPr>
            <p:nvPr/>
          </p:nvSpPr>
          <p:spPr bwMode="auto">
            <a:xfrm>
              <a:off x="1326" y="2073"/>
              <a:ext cx="30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10" name="Rectangle 66"/>
            <p:cNvSpPr>
              <a:spLocks noChangeArrowheads="1"/>
            </p:cNvSpPr>
            <p:nvPr/>
          </p:nvSpPr>
          <p:spPr bwMode="auto">
            <a:xfrm>
              <a:off x="1430" y="206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415811" name="Rectangle 67"/>
            <p:cNvSpPr>
              <a:spLocks noChangeArrowheads="1"/>
            </p:cNvSpPr>
            <p:nvPr/>
          </p:nvSpPr>
          <p:spPr bwMode="auto">
            <a:xfrm>
              <a:off x="1471" y="206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12" name="Rectangle 68"/>
            <p:cNvSpPr>
              <a:spLocks noChangeArrowheads="1"/>
            </p:cNvSpPr>
            <p:nvPr/>
          </p:nvSpPr>
          <p:spPr bwMode="auto">
            <a:xfrm>
              <a:off x="1603" y="2064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13" name="Rectangle 69"/>
            <p:cNvSpPr>
              <a:spLocks noChangeArrowheads="1"/>
            </p:cNvSpPr>
            <p:nvPr/>
          </p:nvSpPr>
          <p:spPr bwMode="auto">
            <a:xfrm>
              <a:off x="1628" y="2425"/>
              <a:ext cx="15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14" name="Rectangle 70"/>
            <p:cNvSpPr>
              <a:spLocks noChangeArrowheads="1"/>
            </p:cNvSpPr>
            <p:nvPr/>
          </p:nvSpPr>
          <p:spPr bwMode="auto">
            <a:xfrm>
              <a:off x="1670" y="241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15" name="Rectangle 71"/>
            <p:cNvSpPr>
              <a:spLocks noChangeArrowheads="1"/>
            </p:cNvSpPr>
            <p:nvPr/>
          </p:nvSpPr>
          <p:spPr bwMode="auto">
            <a:xfrm>
              <a:off x="1732" y="2472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>
                  <a:solidFill>
                    <a:srgbClr val="000000"/>
                  </a:solidFill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16" name="Rectangle 72"/>
            <p:cNvSpPr>
              <a:spLocks noChangeArrowheads="1"/>
            </p:cNvSpPr>
            <p:nvPr/>
          </p:nvSpPr>
          <p:spPr bwMode="auto">
            <a:xfrm>
              <a:off x="1791" y="2418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18" name="Rectangle 74"/>
            <p:cNvSpPr>
              <a:spLocks noChangeArrowheads="1"/>
            </p:cNvSpPr>
            <p:nvPr/>
          </p:nvSpPr>
          <p:spPr bwMode="auto">
            <a:xfrm>
              <a:off x="1292" y="2750"/>
              <a:ext cx="1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5820" name="Rectangle 76"/>
            <p:cNvSpPr>
              <a:spLocks noChangeArrowheads="1"/>
            </p:cNvSpPr>
            <p:nvPr/>
          </p:nvSpPr>
          <p:spPr bwMode="auto">
            <a:xfrm>
              <a:off x="1474" y="2659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  <p:sp>
          <p:nvSpPr>
            <p:cNvPr id="415821" name="Rectangle 77"/>
            <p:cNvSpPr>
              <a:spLocks noChangeArrowheads="1"/>
            </p:cNvSpPr>
            <p:nvPr/>
          </p:nvSpPr>
          <p:spPr bwMode="auto">
            <a:xfrm>
              <a:off x="1558" y="111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0V</a:t>
              </a:r>
            </a:p>
          </p:txBody>
        </p:sp>
      </p:grpSp>
      <p:sp>
        <p:nvSpPr>
          <p:cNvPr id="415843" name="Rectangle 99"/>
          <p:cNvSpPr>
            <a:spLocks noChangeArrowheads="1"/>
          </p:cNvSpPr>
          <p:nvPr/>
        </p:nvSpPr>
        <p:spPr bwMode="auto">
          <a:xfrm>
            <a:off x="3733800" y="3357563"/>
            <a:ext cx="541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ea typeface="黑体" panose="02010609060101010101" pitchFamily="49" charset="-122"/>
              </a:rPr>
              <a:t>GSP</a:t>
            </a:r>
            <a:r>
              <a:rPr lang="en-US" altLang="zh-CN" sz="2400">
                <a:solidFill>
                  <a:srgbClr val="000099"/>
                </a:solidFill>
                <a:ea typeface="黑体" panose="02010609060101010101" pitchFamily="49" charset="-122"/>
              </a:rPr>
              <a:t>=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400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(2V~+5V)</a:t>
            </a:r>
          </a:p>
          <a:p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</a:rPr>
              <a:t>2V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~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</a:rPr>
              <a:t>5V</a:t>
            </a:r>
            <a:endParaRPr lang="en-US" altLang="zh-CN" sz="240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5844" name="Rectangle 100"/>
          <p:cNvSpPr>
            <a:spLocks noChangeArrowheads="1"/>
          </p:cNvSpPr>
          <p:nvPr/>
        </p:nvSpPr>
        <p:spPr bwMode="auto">
          <a:xfrm>
            <a:off x="4298950" y="16700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>
                <a:solidFill>
                  <a:srgbClr val="000099"/>
                </a:solidFill>
                <a:ea typeface="黑体" panose="02010609060101010101" pitchFamily="49" charset="-122"/>
              </a:rPr>
              <a:t>GSN</a:t>
            </a:r>
            <a:r>
              <a:rPr lang="en-US" altLang="zh-CN" sz="2400">
                <a:solidFill>
                  <a:srgbClr val="000099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5V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(0V~+3V)=(5~2)V </a:t>
            </a:r>
          </a:p>
        </p:txBody>
      </p:sp>
      <p:sp>
        <p:nvSpPr>
          <p:cNvPr id="415845" name="Rectangle 101"/>
          <p:cNvSpPr>
            <a:spLocks noChangeArrowheads="1"/>
          </p:cNvSpPr>
          <p:nvPr/>
        </p:nvSpPr>
        <p:spPr bwMode="auto">
          <a:xfrm>
            <a:off x="4787900" y="28892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</a:t>
            </a:r>
            <a:r>
              <a:rPr lang="en-US" altLang="zh-CN" sz="2400" baseline="-25000" dirty="0">
                <a:solidFill>
                  <a:srgbClr val="FF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=2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</a:rPr>
              <a:t>V~5V</a:t>
            </a:r>
          </a:p>
        </p:txBody>
      </p:sp>
      <p:sp>
        <p:nvSpPr>
          <p:cNvPr id="415846" name="Rectangle 102"/>
          <p:cNvSpPr>
            <a:spLocks noChangeArrowheads="1"/>
          </p:cNvSpPr>
          <p:nvPr/>
        </p:nvSpPr>
        <p:spPr bwMode="auto">
          <a:xfrm>
            <a:off x="4859338" y="2276475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30000" dirty="0">
                <a:solidFill>
                  <a:srgbClr val="000099"/>
                </a:solidFill>
                <a:ea typeface="黑体" panose="02010609060101010101" pitchFamily="49" charset="-122"/>
              </a:rPr>
              <a:t>GSN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TN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导通</a:t>
            </a:r>
          </a:p>
        </p:txBody>
      </p:sp>
      <p:sp>
        <p:nvSpPr>
          <p:cNvPr id="415847" name="Rectangle 103"/>
          <p:cNvSpPr>
            <a:spLocks noChangeArrowheads="1"/>
          </p:cNvSpPr>
          <p:nvPr/>
        </p:nvSpPr>
        <p:spPr bwMode="auto">
          <a:xfrm>
            <a:off x="4859338" y="1128713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</a:t>
            </a:r>
            <a:r>
              <a:rPr lang="en-US" altLang="zh-CN" sz="2400" baseline="-25000" dirty="0">
                <a:solidFill>
                  <a:srgbClr val="FF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=0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</a:rPr>
              <a:t>V~3V</a:t>
            </a:r>
          </a:p>
        </p:txBody>
      </p:sp>
      <p:sp>
        <p:nvSpPr>
          <p:cNvPr id="415848" name="Rectangle 104"/>
          <p:cNvSpPr>
            <a:spLocks noChangeArrowheads="1"/>
          </p:cNvSpPr>
          <p:nvPr/>
        </p:nvSpPr>
        <p:spPr bwMode="auto">
          <a:xfrm>
            <a:off x="5292725" y="5303838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导通，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导通</a:t>
            </a:r>
          </a:p>
        </p:txBody>
      </p:sp>
      <p:grpSp>
        <p:nvGrpSpPr>
          <p:cNvPr id="415849" name="Group 105"/>
          <p:cNvGrpSpPr>
            <a:grpSpLocks/>
          </p:cNvGrpSpPr>
          <p:nvPr/>
        </p:nvGrpSpPr>
        <p:grpSpPr bwMode="auto">
          <a:xfrm>
            <a:off x="4427538" y="4267200"/>
            <a:ext cx="4211637" cy="457200"/>
            <a:chOff x="2832" y="2544"/>
            <a:chExt cx="2736" cy="288"/>
          </a:xfrm>
        </p:grpSpPr>
        <p:sp>
          <p:nvSpPr>
            <p:cNvPr id="415850" name="Rectangle 106"/>
            <p:cNvSpPr>
              <a:spLocks noChangeArrowheads="1"/>
            </p:cNvSpPr>
            <p:nvPr/>
          </p:nvSpPr>
          <p:spPr bwMode="auto">
            <a:xfrm>
              <a:off x="2832" y="2544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000099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</a:t>
              </a:r>
              <a:r>
                <a:rPr lang="en-US" altLang="zh-CN" sz="2400" baseline="-30000" dirty="0">
                  <a:solidFill>
                    <a:srgbClr val="000099"/>
                  </a:solidFill>
                  <a:ea typeface="黑体" panose="02010609060101010101" pitchFamily="49" charset="-122"/>
                </a:rPr>
                <a:t>GSP  </a:t>
              </a:r>
              <a:r>
                <a:rPr lang="en-US" altLang="zh-CN" sz="2400" dirty="0">
                  <a:solidFill>
                    <a:srgbClr val="000099"/>
                  </a:solidFill>
                  <a:cs typeface="Arial" panose="020B0604020202020204" pitchFamily="34" charset="0"/>
                  <a:sym typeface="Symbol" panose="05050102010706020507" pitchFamily="18" charset="2"/>
                </a:rPr>
                <a:t>&gt; </a:t>
              </a:r>
              <a:r>
                <a:rPr lang="en-US" altLang="zh-CN" sz="2400" dirty="0">
                  <a:solidFill>
                    <a:srgbClr val="000099"/>
                  </a:solidFill>
                  <a:ea typeface="黑体" panose="02010609060101010101" pitchFamily="49" charset="-122"/>
                </a:rPr>
                <a:t>|V</a:t>
              </a:r>
              <a:r>
                <a:rPr lang="en-US" altLang="zh-CN" sz="2400" baseline="-25000" dirty="0">
                  <a:solidFill>
                    <a:srgbClr val="000099"/>
                  </a:solidFill>
                  <a:ea typeface="黑体" panose="02010609060101010101" pitchFamily="49" charset="-122"/>
                </a:rPr>
                <a:t>T</a:t>
              </a:r>
              <a:r>
                <a:rPr lang="en-US" altLang="zh-CN" sz="2400" dirty="0">
                  <a:solidFill>
                    <a:srgbClr val="000099"/>
                  </a:solidFill>
                  <a:ea typeface="黑体" panose="02010609060101010101" pitchFamily="49" charset="-122"/>
                </a:rPr>
                <a:t>|, </a:t>
              </a:r>
              <a:r>
                <a:rPr lang="en-US" altLang="zh-CN" sz="2400" dirty="0">
                  <a:solidFill>
                    <a:srgbClr val="FF0000"/>
                  </a:solidFill>
                  <a:ea typeface="黑体" panose="02010609060101010101" pitchFamily="49" charset="-122"/>
                </a:rPr>
                <a:t>T</a:t>
              </a:r>
              <a:r>
                <a:rPr lang="en-US" altLang="zh-CN" sz="2400" baseline="-25000" dirty="0">
                  <a:solidFill>
                    <a:srgbClr val="FF0000"/>
                  </a:solidFill>
                  <a:ea typeface="黑体" panose="02010609060101010101" pitchFamily="49" charset="-122"/>
                </a:rPr>
                <a:t>P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415851" name="Line 107"/>
            <p:cNvSpPr>
              <a:spLocks noChangeShapeType="1"/>
            </p:cNvSpPr>
            <p:nvPr/>
          </p:nvSpPr>
          <p:spPr bwMode="auto">
            <a:xfrm>
              <a:off x="3792" y="2592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52" name="Line 108"/>
            <p:cNvSpPr>
              <a:spLocks noChangeShapeType="1"/>
            </p:cNvSpPr>
            <p:nvPr/>
          </p:nvSpPr>
          <p:spPr bwMode="auto">
            <a:xfrm>
              <a:off x="3312" y="2592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5853" name="Rectangle 109"/>
          <p:cNvSpPr>
            <a:spLocks noChangeArrowheads="1"/>
          </p:cNvSpPr>
          <p:nvPr/>
        </p:nvSpPr>
        <p:spPr bwMode="auto">
          <a:xfrm>
            <a:off x="4859338" y="480060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zh-CN" altLang="en-US" sz="2400" i="1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</a:t>
            </a:r>
            <a:r>
              <a:rPr lang="en-US" altLang="zh-CN" sz="2400" baseline="-25000" dirty="0">
                <a:solidFill>
                  <a:srgbClr val="FF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=2</a:t>
            </a:r>
            <a:r>
              <a:rPr lang="en-US" altLang="zh-CN" sz="2400" i="1" dirty="0">
                <a:solidFill>
                  <a:srgbClr val="FF00FF"/>
                </a:solidFill>
                <a:latin typeface="Arial" panose="020B0604020202020204" pitchFamily="34" charset="0"/>
              </a:rPr>
              <a:t>V~3V</a:t>
            </a:r>
          </a:p>
        </p:txBody>
      </p:sp>
      <p:graphicFrame>
        <p:nvGraphicFramePr>
          <p:cNvPr id="415878" name="Object 134" descr="未命名"/>
          <p:cNvGraphicFramePr>
            <a:graphicFrameLocks noChangeAspect="1"/>
          </p:cNvGraphicFramePr>
          <p:nvPr/>
        </p:nvGraphicFramePr>
        <p:xfrm>
          <a:off x="5219700" y="5719763"/>
          <a:ext cx="1277938" cy="596900"/>
        </p:xfrm>
        <a:graphic>
          <a:graphicData uri="http://schemas.openxmlformats.org/presentationml/2006/ole">
            <p:oleObj spid="_x0000_s456774" name="公式" r:id="rId3" imgW="681840" imgH="286200" progId="Equation.3">
              <p:embed/>
            </p:oleObj>
          </a:graphicData>
        </a:graphic>
      </p:graphicFrame>
      <p:grpSp>
        <p:nvGrpSpPr>
          <p:cNvPr id="415885" name="Group 141"/>
          <p:cNvGrpSpPr>
            <a:grpSpLocks/>
          </p:cNvGrpSpPr>
          <p:nvPr/>
        </p:nvGrpSpPr>
        <p:grpSpPr bwMode="auto">
          <a:xfrm>
            <a:off x="539750" y="5246688"/>
            <a:ext cx="3505200" cy="990600"/>
            <a:chOff x="204" y="2568"/>
            <a:chExt cx="2208" cy="624"/>
          </a:xfrm>
        </p:grpSpPr>
        <p:sp>
          <p:nvSpPr>
            <p:cNvPr id="415886" name="Rectangle 142"/>
            <p:cNvSpPr>
              <a:spLocks noChangeArrowheads="1"/>
            </p:cNvSpPr>
            <p:nvPr/>
          </p:nvSpPr>
          <p:spPr bwMode="auto">
            <a:xfrm>
              <a:off x="204" y="2568"/>
              <a:ext cx="22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87" name="Line 143"/>
            <p:cNvSpPr>
              <a:spLocks noChangeShapeType="1"/>
            </p:cNvSpPr>
            <p:nvPr/>
          </p:nvSpPr>
          <p:spPr bwMode="auto">
            <a:xfrm>
              <a:off x="498" y="3008"/>
              <a:ext cx="6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88" name="Line 144"/>
            <p:cNvSpPr>
              <a:spLocks noChangeShapeType="1"/>
            </p:cNvSpPr>
            <p:nvPr/>
          </p:nvSpPr>
          <p:spPr bwMode="auto">
            <a:xfrm flipV="1">
              <a:off x="1185" y="2976"/>
              <a:ext cx="380" cy="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89" name="Line 145"/>
            <p:cNvSpPr>
              <a:spLocks noChangeShapeType="1"/>
            </p:cNvSpPr>
            <p:nvPr/>
          </p:nvSpPr>
          <p:spPr bwMode="auto">
            <a:xfrm>
              <a:off x="1529" y="3008"/>
              <a:ext cx="5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90" name="Line 146"/>
            <p:cNvSpPr>
              <a:spLocks noChangeShapeType="1"/>
            </p:cNvSpPr>
            <p:nvPr/>
          </p:nvSpPr>
          <p:spPr bwMode="auto">
            <a:xfrm>
              <a:off x="1333" y="2641"/>
              <a:ext cx="0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91" name="Oval 147"/>
            <p:cNvSpPr>
              <a:spLocks noChangeArrowheads="1"/>
            </p:cNvSpPr>
            <p:nvPr/>
          </p:nvSpPr>
          <p:spPr bwMode="auto">
            <a:xfrm>
              <a:off x="1519" y="2977"/>
              <a:ext cx="45" cy="4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5892" name="AutoShape 148"/>
          <p:cNvSpPr>
            <a:spLocks noChangeArrowheads="1"/>
          </p:cNvSpPr>
          <p:nvPr/>
        </p:nvSpPr>
        <p:spPr bwMode="auto">
          <a:xfrm>
            <a:off x="1979613" y="4724400"/>
            <a:ext cx="742950" cy="5095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5893" name="Group 149"/>
          <p:cNvGrpSpPr>
            <a:grpSpLocks/>
          </p:cNvGrpSpPr>
          <p:nvPr/>
        </p:nvGrpSpPr>
        <p:grpSpPr bwMode="auto">
          <a:xfrm>
            <a:off x="977900" y="481013"/>
            <a:ext cx="2798763" cy="519113"/>
            <a:chOff x="2432" y="1768"/>
            <a:chExt cx="1763" cy="327"/>
          </a:xfrm>
        </p:grpSpPr>
        <p:sp>
          <p:nvSpPr>
            <p:cNvPr id="415894" name="Rectangle 150"/>
            <p:cNvSpPr>
              <a:spLocks noChangeArrowheads="1"/>
            </p:cNvSpPr>
            <p:nvPr/>
          </p:nvSpPr>
          <p:spPr bwMode="auto">
            <a:xfrm>
              <a:off x="2432" y="1768"/>
              <a:ext cx="1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）当</a:t>
              </a: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c=1</a:t>
              </a:r>
              <a:r>
                <a:rPr lang="zh-CN" altLang="en-US" sz="2800" dirty="0">
                  <a:solidFill>
                    <a:schemeClr val="accent2"/>
                  </a:solidFill>
                  <a:ea typeface="楷体_GB2312" pitchFamily="49" charset="-122"/>
                </a:rPr>
                <a:t>， </a:t>
              </a: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 =0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时</a:t>
              </a:r>
            </a:p>
          </p:txBody>
        </p:sp>
        <p:sp>
          <p:nvSpPr>
            <p:cNvPr id="415895" name="Line 151"/>
            <p:cNvSpPr>
              <a:spLocks noChangeShapeType="1"/>
            </p:cNvSpPr>
            <p:nvPr/>
          </p:nvSpPr>
          <p:spPr bwMode="auto">
            <a:xfrm flipV="1">
              <a:off x="3548" y="1876"/>
              <a:ext cx="195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190256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1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1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1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1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43" grpId="0" autoUpdateAnimBg="0"/>
      <p:bldP spid="415844" grpId="0" autoUpdateAnimBg="0"/>
      <p:bldP spid="415845" grpId="0" autoUpdateAnimBg="0"/>
      <p:bldP spid="415846" grpId="0" autoUpdateAnimBg="0"/>
      <p:bldP spid="415847" grpId="0" autoUpdateAnimBg="0"/>
      <p:bldP spid="415848" grpId="0" autoUpdateAnimBg="0"/>
      <p:bldP spid="415853" grpId="0" autoUpdateAnimBg="0"/>
      <p:bldP spid="4158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8989580"/>
              </p:ext>
            </p:extLst>
          </p:nvPr>
        </p:nvGraphicFramePr>
        <p:xfrm>
          <a:off x="785786" y="1785926"/>
          <a:ext cx="3054350" cy="2970212"/>
        </p:xfrm>
        <a:graphic>
          <a:graphicData uri="http://schemas.openxmlformats.org/presentationml/2006/ole">
            <p:oleObj spid="_x0000_s628738" name="Picture" r:id="rId3" imgW="1428840" imgH="1457280" progId="Word.Picture.8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14810" y="1357298"/>
            <a:ext cx="4429156" cy="9572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</a:rPr>
              <a:t>综上：</a:t>
            </a:r>
            <a:r>
              <a:rPr lang="zh-CN" altLang="en-US" sz="2000" dirty="0" smtClean="0">
                <a:solidFill>
                  <a:srgbClr val="FF00FF"/>
                </a:solidFill>
              </a:rPr>
              <a:t>传输门的栅极</a:t>
            </a:r>
            <a:r>
              <a:rPr lang="en-US" altLang="zh-CN" sz="2000" dirty="0" smtClean="0">
                <a:solidFill>
                  <a:srgbClr val="FF00FF"/>
                </a:solidFill>
              </a:rPr>
              <a:t>C=1</a:t>
            </a:r>
            <a:r>
              <a:rPr lang="zh-CN" altLang="en-US" sz="2000" dirty="0" smtClean="0">
                <a:solidFill>
                  <a:srgbClr val="FF00FF"/>
                </a:solidFill>
              </a:rPr>
              <a:t>时，传输门导通，</a:t>
            </a:r>
            <a:r>
              <a:rPr lang="en-US" altLang="zh-CN" sz="2000" dirty="0" smtClean="0">
                <a:solidFill>
                  <a:srgbClr val="FF00FF"/>
                </a:solidFill>
              </a:rPr>
              <a:t>C=0</a:t>
            </a:r>
            <a:r>
              <a:rPr lang="zh-CN" altLang="en-US" sz="2000" dirty="0" smtClean="0">
                <a:solidFill>
                  <a:srgbClr val="FF00FF"/>
                </a:solidFill>
              </a:rPr>
              <a:t>时传输门截止。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7881970"/>
              </p:ext>
            </p:extLst>
          </p:nvPr>
        </p:nvGraphicFramePr>
        <p:xfrm>
          <a:off x="4643438" y="2571744"/>
          <a:ext cx="3528319" cy="2367052"/>
        </p:xfrm>
        <a:graphic>
          <a:graphicData uri="http://schemas.openxmlformats.org/presentationml/2006/ole">
            <p:oleObj spid="_x0000_s628739" name="Picture" r:id="rId4" imgW="1114560" imgH="1228680" progId="Word.Picture.8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071934" y="5357826"/>
            <a:ext cx="457203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</a:rPr>
              <a:t>或者说：</a:t>
            </a:r>
            <a:r>
              <a:rPr lang="zh-CN" altLang="en-US" dirty="0" smtClean="0">
                <a:solidFill>
                  <a:srgbClr val="FF0000"/>
                </a:solidFill>
              </a:rPr>
              <a:t>上图中有小圆圈的线（栅极）连接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信号，没有小圆圈的线（栅极）连接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信号，传输门导通。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568325" y="1354138"/>
            <a:ext cx="350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传输门组成的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异或门</a:t>
            </a:r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1464117" y="1837840"/>
            <a:ext cx="83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B=0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611188" y="2396307"/>
            <a:ext cx="280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TG1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断开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, TG2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导通</a:t>
            </a:r>
          </a:p>
          <a:p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L=A</a:t>
            </a:r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1544638" y="4149725"/>
            <a:ext cx="83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B=1</a:t>
            </a:r>
          </a:p>
        </p:txBody>
      </p:sp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998538" y="417513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传输门的应用</a:t>
            </a:r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6715" name="Rectangle 11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6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8427520"/>
              </p:ext>
            </p:extLst>
          </p:nvPr>
        </p:nvGraphicFramePr>
        <p:xfrm>
          <a:off x="4932050" y="1139825"/>
          <a:ext cx="4067175" cy="2444750"/>
        </p:xfrm>
        <a:graphic>
          <a:graphicData uri="http://schemas.openxmlformats.org/presentationml/2006/ole">
            <p:oleObj spid="_x0000_s457799" name="图片" r:id="rId3" imgW="2080042" imgH="1224820" progId="Word.Picture.8">
              <p:embed/>
            </p:oleObj>
          </a:graphicData>
        </a:graphic>
      </p:graphicFrame>
      <p:grpSp>
        <p:nvGrpSpPr>
          <p:cNvPr id="456717" name="Group 13"/>
          <p:cNvGrpSpPr>
            <a:grpSpLocks/>
          </p:cNvGrpSpPr>
          <p:nvPr/>
        </p:nvGrpSpPr>
        <p:grpSpPr bwMode="auto">
          <a:xfrm>
            <a:off x="611188" y="4835525"/>
            <a:ext cx="2987675" cy="1187450"/>
            <a:chOff x="385" y="3046"/>
            <a:chExt cx="1882" cy="748"/>
          </a:xfrm>
        </p:grpSpPr>
        <p:sp>
          <p:nvSpPr>
            <p:cNvPr id="456709" name="Rectangle 5"/>
            <p:cNvSpPr>
              <a:spLocks noChangeArrowheads="1"/>
            </p:cNvSpPr>
            <p:nvPr/>
          </p:nvSpPr>
          <p:spPr bwMode="auto">
            <a:xfrm>
              <a:off x="385" y="3046"/>
              <a:ext cx="188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TG1</a:t>
              </a:r>
              <a:r>
                <a:rPr lang="zh-CN" altLang="en-US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导通</a:t>
              </a:r>
              <a:r>
                <a:rPr lang="en-US" altLang="zh-CN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, TG2</a:t>
              </a:r>
              <a:r>
                <a:rPr lang="zh-CN" altLang="en-US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断开  </a:t>
              </a:r>
            </a:p>
            <a:p>
              <a:endParaRPr lang="zh-CN" altLang="en-US" sz="2400" dirty="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r>
                <a:rPr lang="zh-CN" altLang="en-US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D60093"/>
                  </a:solidFill>
                  <a:latin typeface="Tahoma" panose="020B0604030504040204" pitchFamily="34" charset="0"/>
                  <a:ea typeface="楷体_GB2312" pitchFamily="49" charset="-122"/>
                </a:rPr>
                <a:t>L=A</a:t>
              </a:r>
            </a:p>
          </p:txBody>
        </p:sp>
        <p:sp>
          <p:nvSpPr>
            <p:cNvPr id="456716" name="Line 12"/>
            <p:cNvSpPr>
              <a:spLocks noChangeShapeType="1"/>
            </p:cNvSpPr>
            <p:nvPr/>
          </p:nvSpPr>
          <p:spPr bwMode="auto">
            <a:xfrm>
              <a:off x="1451" y="3521"/>
              <a:ext cx="91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6923446"/>
              </p:ext>
            </p:extLst>
          </p:nvPr>
        </p:nvGraphicFramePr>
        <p:xfrm>
          <a:off x="5220090" y="3753825"/>
          <a:ext cx="26643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>
                  <a:extLst>
                    <a:ext uri="{9D8B030D-6E8A-4147-A177-3AD203B41FA5}">
                      <a16:colId xmlns:a16="http://schemas.microsoft.com/office/drawing/2014/main" xmlns="" val="3760424474"/>
                    </a:ext>
                  </a:extLst>
                </a:gridCol>
                <a:gridCol w="888124">
                  <a:extLst>
                    <a:ext uri="{9D8B030D-6E8A-4147-A177-3AD203B41FA5}">
                      <a16:colId xmlns:a16="http://schemas.microsoft.com/office/drawing/2014/main" xmlns="" val="3888871636"/>
                    </a:ext>
                  </a:extLst>
                </a:gridCol>
                <a:gridCol w="888124">
                  <a:extLst>
                    <a:ext uri="{9D8B030D-6E8A-4147-A177-3AD203B41FA5}">
                      <a16:colId xmlns:a16="http://schemas.microsoft.com/office/drawing/2014/main" xmlns="" val="1075452798"/>
                    </a:ext>
                  </a:extLst>
                </a:gridCol>
              </a:tblGrid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944465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421248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735829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89164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62427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5317799" y="5838309"/>
                <a:ext cx="1476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L=A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𝑩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𝑩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9" y="5838309"/>
                <a:ext cx="1476686" cy="369332"/>
              </a:xfrm>
              <a:prstGeom prst="rect">
                <a:avLst/>
              </a:prstGeom>
              <a:blipFill>
                <a:blip r:embed="rId4"/>
                <a:stretch>
                  <a:fillRect l="-3292" t="-10000" r="-1028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023596" y="579214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异或门</a:t>
            </a:r>
          </a:p>
        </p:txBody>
      </p:sp>
    </p:spTree>
    <p:extLst>
      <p:ext uri="{BB962C8B-B14F-4D97-AF65-F5344CB8AC3E}">
        <p14:creationId xmlns:p14="http://schemas.microsoft.com/office/powerpoint/2010/main" xmlns="" val="495605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/>
      <p:bldP spid="456708" grpId="0"/>
      <p:bldP spid="456710" grpId="0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395288" y="1376363"/>
            <a:ext cx="411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传输门组成的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数据选择器</a:t>
            </a: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1548265" y="1814513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C=0</a:t>
            </a: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641136" y="2335213"/>
            <a:ext cx="2987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TG1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导通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, TG2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断开  </a:t>
            </a:r>
          </a:p>
          <a:p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L=X</a:t>
            </a:r>
          </a:p>
        </p:txBody>
      </p: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251400" y="4536123"/>
            <a:ext cx="2987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TG2</a:t>
            </a:r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导通</a:t>
            </a: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, TG1</a:t>
            </a:r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断开  </a:t>
            </a:r>
          </a:p>
          <a:p>
            <a:endParaRPr lang="zh-CN" altLang="en-US" sz="2400">
              <a:solidFill>
                <a:srgbClr val="D60093"/>
              </a:solidFill>
              <a:latin typeface="Tahoma" panose="020B0604030504040204" pitchFamily="34" charset="0"/>
              <a:ea typeface="楷体_GB2312" pitchFamily="49" charset="-122"/>
            </a:endParaRPr>
          </a:p>
          <a:p>
            <a:r>
              <a:rPr lang="zh-CN" altLang="en-US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ahoma" panose="020B0604030504040204" pitchFamily="34" charset="0"/>
                <a:ea typeface="楷体_GB2312" pitchFamily="49" charset="-122"/>
              </a:rPr>
              <a:t>L=Y</a:t>
            </a: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654604" y="3959224"/>
            <a:ext cx="83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C=1</a:t>
            </a:r>
          </a:p>
        </p:txBody>
      </p:sp>
      <p:sp>
        <p:nvSpPr>
          <p:cNvPr id="413723" name="Rectangle 27"/>
          <p:cNvSpPr>
            <a:spLocks noChangeArrowheads="1"/>
          </p:cNvSpPr>
          <p:nvPr/>
        </p:nvSpPr>
        <p:spPr bwMode="auto">
          <a:xfrm>
            <a:off x="998538" y="417513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传输门的应用</a:t>
            </a:r>
          </a:p>
        </p:txBody>
      </p:sp>
      <p:sp>
        <p:nvSpPr>
          <p:cNvPr id="413734" name="Rectangle 38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37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1611113"/>
              </p:ext>
            </p:extLst>
          </p:nvPr>
        </p:nvGraphicFramePr>
        <p:xfrm>
          <a:off x="4860040" y="912149"/>
          <a:ext cx="4024050" cy="3357302"/>
        </p:xfrm>
        <a:graphic>
          <a:graphicData uri="http://schemas.openxmlformats.org/presentationml/2006/ole">
            <p:oleObj spid="_x0000_s458824" name="图片" r:id="rId3" imgW="1918716" imgH="1559052" progId="Word.Picture.8">
              <p:embed/>
            </p:oleObj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426401"/>
              </p:ext>
            </p:extLst>
          </p:nvPr>
        </p:nvGraphicFramePr>
        <p:xfrm>
          <a:off x="5624082" y="4269451"/>
          <a:ext cx="1776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>
                  <a:extLst>
                    <a:ext uri="{9D8B030D-6E8A-4147-A177-3AD203B41FA5}">
                      <a16:colId xmlns:a16="http://schemas.microsoft.com/office/drawing/2014/main" xmlns="" val="3888871636"/>
                    </a:ext>
                  </a:extLst>
                </a:gridCol>
                <a:gridCol w="888124">
                  <a:extLst>
                    <a:ext uri="{9D8B030D-6E8A-4147-A177-3AD203B41FA5}">
                      <a16:colId xmlns:a16="http://schemas.microsoft.com/office/drawing/2014/main" xmlns="" val="1075452798"/>
                    </a:ext>
                  </a:extLst>
                </a:gridCol>
              </a:tblGrid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944465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421248"/>
                  </a:ext>
                </a:extLst>
              </a:tr>
              <a:tr h="281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7358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5724160" y="5697256"/>
                <a:ext cx="139012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 X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𝑪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𝒀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60" y="5697256"/>
                <a:ext cx="1390125" cy="369909"/>
              </a:xfrm>
              <a:prstGeom prst="rect">
                <a:avLst/>
              </a:prstGeom>
              <a:blipFill>
                <a:blip r:embed="rId4"/>
                <a:stretch>
                  <a:fillRect l="-30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603706" y="5678790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数据选择器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707880" y="5013220"/>
            <a:ext cx="432060" cy="710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>
            <a:stCxn id="3" idx="3"/>
          </p:cNvCxnSpPr>
          <p:nvPr/>
        </p:nvCxnSpPr>
        <p:spPr bwMode="auto">
          <a:xfrm flipV="1">
            <a:off x="4139940" y="5366731"/>
            <a:ext cx="368560" cy="1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315149" y="5159103"/>
            <a:ext cx="368560" cy="1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3315149" y="5517290"/>
            <a:ext cx="368560" cy="1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3187406" y="6048122"/>
            <a:ext cx="79211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endCxn id="3" idx="2"/>
          </p:cNvCxnSpPr>
          <p:nvPr/>
        </p:nvCxnSpPr>
        <p:spPr bwMode="auto">
          <a:xfrm flipH="1" flipV="1">
            <a:off x="3923910" y="5723573"/>
            <a:ext cx="2" cy="3435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882311" y="594935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63246" y="48180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19" name="矩形 18"/>
          <p:cNvSpPr/>
          <p:nvPr/>
        </p:nvSpPr>
        <p:spPr>
          <a:xfrm>
            <a:off x="3266453" y="5494124"/>
            <a:ext cx="34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Y</a:t>
            </a:r>
            <a:endParaRPr lang="en-US" altLang="zh-CN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79434" y="49744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80967" y="5299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7013686" y="2516067"/>
                <a:ext cx="38664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86" y="2516067"/>
                <a:ext cx="386644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178877" y="124325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09955" y="39381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23010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5" grpId="0"/>
      <p:bldP spid="413706" grpId="0"/>
      <p:bldP spid="413707" grpId="0"/>
      <p:bldP spid="413708" grpId="0"/>
      <p:bldP spid="11" grpId="0" animBg="1"/>
      <p:bldP spid="2" grpId="0"/>
      <p:bldP spid="3" grpId="0" animBg="1"/>
      <p:bldP spid="15" grpId="0"/>
      <p:bldP spid="16" grpId="0"/>
      <p:bldP spid="19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287338" y="450850"/>
            <a:ext cx="874871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3.3   CMOS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逻辑门电路的不同输出结构及参数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087438" y="1690688"/>
            <a:ext cx="77803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3.3.1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2" action="ppaction://hlinksldjump"/>
              </a:rPr>
              <a:t>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CMOS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逻辑门电路的保护和缓冲电路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1087438" y="2559050"/>
            <a:ext cx="6556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3.3.2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3" action="ppaction://hlinksldjump"/>
              </a:rPr>
              <a:t>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CMOS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漏极开路和三态门电路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1087438" y="3351213"/>
            <a:ext cx="70850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4" action="ppaction://hlinksldjump"/>
              </a:rPr>
              <a:t>3.3.3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4" action="ppaction://hlinksldjump"/>
              </a:rPr>
              <a:t>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4" action="ppaction://hlinksldjump"/>
              </a:rPr>
              <a:t>CMOS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4" action="ppaction://hlinksldjump"/>
              </a:rPr>
              <a:t>逻辑门电路的重要参数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147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684213" y="512763"/>
            <a:ext cx="554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3.3.1 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输入保护电路和缓冲电路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0" y="1927225"/>
            <a:ext cx="349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1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5580224"/>
              </p:ext>
            </p:extLst>
          </p:nvPr>
        </p:nvGraphicFramePr>
        <p:xfrm>
          <a:off x="179390" y="2569309"/>
          <a:ext cx="7204075" cy="3629025"/>
        </p:xfrm>
        <a:graphic>
          <a:graphicData uri="http://schemas.openxmlformats.org/presentationml/2006/ole">
            <p:oleObj spid="_x0000_s459845" name="Picture" r:id="rId3" imgW="3552840" imgH="1685880" progId="Word.Picture.8">
              <p:embed/>
            </p:oleObj>
          </a:graphicData>
        </a:graphic>
      </p:graphicFrame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57765" y="1324231"/>
            <a:ext cx="648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采用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缓冲电路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能统一参数，使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不同内部逻辑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集成逻辑门电路具有相同的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输入和输出特性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76" y="83639"/>
            <a:ext cx="2007534" cy="1009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340" y="1152893"/>
            <a:ext cx="1944270" cy="850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361" y="2063761"/>
            <a:ext cx="1800250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7136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端保护电路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422917" name="Text Box 5" descr="未命名"/>
          <p:cNvSpPr txBox="1">
            <a:spLocks noChangeArrowheads="1"/>
          </p:cNvSpPr>
          <p:nvPr/>
        </p:nvSpPr>
        <p:spPr bwMode="auto">
          <a:xfrm>
            <a:off x="5594350" y="1020763"/>
            <a:ext cx="33702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&lt;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DD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DF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2918" name="Text Box 6" descr="未命名"/>
          <p:cNvSpPr txBox="1">
            <a:spLocks noChangeArrowheads="1"/>
          </p:cNvSpPr>
          <p:nvPr/>
        </p:nvSpPr>
        <p:spPr bwMode="auto">
          <a:xfrm>
            <a:off x="5611813" y="2154238"/>
            <a:ext cx="30861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DD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204788" y="1133475"/>
            <a:ext cx="4872037" cy="495300"/>
          </a:xfrm>
          <a:prstGeom prst="rect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二极管导通电压：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2920" name="Text Box 8" descr="未命名"/>
          <p:cNvSpPr txBox="1">
            <a:spLocks noChangeArrowheads="1"/>
          </p:cNvSpPr>
          <p:nvPr/>
        </p:nvSpPr>
        <p:spPr bwMode="auto">
          <a:xfrm>
            <a:off x="5664200" y="3797300"/>
            <a:ext cx="2643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ymbol" panose="05050102010706020507" pitchFamily="18" charset="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DF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0" y="4941888"/>
            <a:ext cx="8856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当输入电压不在正常电压范围时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二极管导通，限制了电容两端电压的增加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保护了输入电路。</a:t>
            </a:r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6080125" y="1619250"/>
            <a:ext cx="2884488" cy="5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auto">
          <a:xfrm>
            <a:off x="6113463" y="2771775"/>
            <a:ext cx="263525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导通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6113463" y="3230563"/>
            <a:ext cx="25622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DD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DF</a:t>
            </a:r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5508625" y="4365625"/>
            <a:ext cx="275590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导通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D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22926" name="Rectangle 14"/>
          <p:cNvSpPr>
            <a:spLocks noChangeArrowheads="1"/>
          </p:cNvSpPr>
          <p:nvPr/>
        </p:nvSpPr>
        <p:spPr bwMode="auto">
          <a:xfrm>
            <a:off x="7670800" y="4292600"/>
            <a:ext cx="16541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ymbol" panose="05050102010706020507" pitchFamily="18" charset="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DF</a:t>
            </a:r>
          </a:p>
        </p:txBody>
      </p:sp>
      <p:sp>
        <p:nvSpPr>
          <p:cNvPr id="422927" name="Rectangle 15"/>
          <p:cNvSpPr>
            <a:spLocks noChangeArrowheads="1"/>
          </p:cNvSpPr>
          <p:nvPr/>
        </p:nvSpPr>
        <p:spPr bwMode="auto">
          <a:xfrm>
            <a:off x="144463" y="5805488"/>
            <a:ext cx="8820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管的栅极电容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组成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积分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网络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，使输入信号的过冲电压延迟且衰减后到栅极。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22928" name="Rectangle 16"/>
          <p:cNvSpPr>
            <a:spLocks noChangeArrowheads="1"/>
          </p:cNvSpPr>
          <p:nvPr/>
        </p:nvSpPr>
        <p:spPr bwMode="auto">
          <a:xfrm>
            <a:off x="468313" y="1773238"/>
            <a:ext cx="352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---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分布式二极管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大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422929" name="Rectangle 17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2930" name="Object 18"/>
          <p:cNvGraphicFramePr>
            <a:graphicFrameLocks noChangeAspect="1"/>
          </p:cNvGraphicFramePr>
          <p:nvPr/>
        </p:nvGraphicFramePr>
        <p:xfrm>
          <a:off x="468313" y="1773238"/>
          <a:ext cx="4535487" cy="3101975"/>
        </p:xfrm>
        <a:graphic>
          <a:graphicData uri="http://schemas.openxmlformats.org/presentationml/2006/ole">
            <p:oleObj spid="_x0000_s460868" name="图片" r:id="rId4" imgW="2205228" imgH="1491996" progId="Word.Picture.8">
              <p:embed/>
            </p:oleObj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0" y="123826"/>
            <a:ext cx="1944270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4924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18" grpId="0" autoUpdateAnimBg="0"/>
      <p:bldP spid="422920" grpId="0" autoUpdateAnimBg="0"/>
      <p:bldP spid="422921" grpId="0" autoUpdateAnimBg="0"/>
      <p:bldP spid="422922" grpId="0" autoUpdateAnimBg="0"/>
      <p:bldP spid="422923" grpId="0" autoUpdateAnimBg="0"/>
      <p:bldP spid="422924" grpId="0" autoUpdateAnimBg="0"/>
      <p:bldP spid="422925" grpId="0" autoUpdateAnimBg="0"/>
      <p:bldP spid="422926" grpId="0" autoUpdateAnimBg="0"/>
      <p:bldP spid="4229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9457"/>
          <p:cNvSpPr>
            <a:spLocks noGrp="1" noChangeArrowheads="1"/>
          </p:cNvSpPr>
          <p:nvPr>
            <p:ph type="ctrTitle"/>
          </p:nvPr>
        </p:nvSpPr>
        <p:spPr>
          <a:xfrm>
            <a:off x="611450" y="735291"/>
            <a:ext cx="4894340" cy="576080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+mj-ea"/>
                <a:ea typeface="+mj-ea"/>
              </a:rPr>
              <a:t>带缓冲级的</a:t>
            </a:r>
            <a:r>
              <a:rPr lang="en-US" altLang="zh-CN" sz="3200" dirty="0" smtClean="0">
                <a:latin typeface="+mj-ea"/>
                <a:ea typeface="+mj-ea"/>
              </a:rPr>
              <a:t>CMOS</a:t>
            </a:r>
            <a:r>
              <a:rPr lang="zh-CN" altLang="en-US" sz="3200" dirty="0" smtClean="0">
                <a:latin typeface="+mj-ea"/>
                <a:ea typeface="+mj-ea"/>
              </a:rPr>
              <a:t>门</a:t>
            </a:r>
          </a:p>
        </p:txBody>
      </p:sp>
      <p:pic>
        <p:nvPicPr>
          <p:cNvPr id="12291" name="图片 194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" y="1700760"/>
            <a:ext cx="3457575" cy="41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对象 194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32396342"/>
              </p:ext>
            </p:extLst>
          </p:nvPr>
        </p:nvGraphicFramePr>
        <p:xfrm>
          <a:off x="3454400" y="1638300"/>
          <a:ext cx="5676900" cy="5205413"/>
        </p:xfrm>
        <a:graphic>
          <a:graphicData uri="http://schemas.openxmlformats.org/presentationml/2006/ole">
            <p:oleObj spid="_x0000_s493584" name="Equation" r:id="rId4" imgW="2654280" imgH="2539800" progId="Equation.DSMT4">
              <p:embed/>
            </p:oleObj>
          </a:graphicData>
        </a:graphic>
      </p:graphicFrame>
      <p:graphicFrame>
        <p:nvGraphicFramePr>
          <p:cNvPr id="12293" name="对象 19461"/>
          <p:cNvGraphicFramePr>
            <a:graphicFrameLocks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93585" r:id="rId5" imgW="114102" imgH="21552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1372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571472" y="3191806"/>
            <a:ext cx="5786478" cy="288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、本次课作业： 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3.2.6</a:t>
            </a:r>
            <a:endParaRPr lang="en-US" altLang="zh-CN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3.2.8</a:t>
            </a:r>
            <a:endParaRPr lang="en-US" altLang="zh-CN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3.2.10</a:t>
            </a:r>
          </a:p>
          <a:p>
            <a:pPr lvl="5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3.3.5</a:t>
            </a: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P139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1142984"/>
            <a:ext cx="8643966" cy="19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、本周三晚上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7:00-8:00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在敬厅学堂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320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教室，安排答疑。可以回答作业或者课本中问题等。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、下周三收作业后，批改时，将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作业分为三类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好的作业，给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90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分；中间的作业，给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分；差的作业，给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705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20482"/>
          <p:cNvSpPr>
            <a:spLocks noGrp="1" noChangeArrowheads="1"/>
          </p:cNvSpPr>
          <p:nvPr>
            <p:ph type="subTitle" idx="1"/>
          </p:nvPr>
        </p:nvSpPr>
        <p:spPr>
          <a:xfrm>
            <a:off x="409256" y="772463"/>
            <a:ext cx="8211188" cy="64809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解决方法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/>
              <a:t>输入端加上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带缓冲级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CMOS</a:t>
            </a:r>
            <a:r>
              <a:rPr lang="zh-CN" altLang="en-US" sz="2800" b="1" dirty="0" smtClean="0"/>
              <a:t>门</a:t>
            </a:r>
          </a:p>
        </p:txBody>
      </p:sp>
      <p:graphicFrame>
        <p:nvGraphicFramePr>
          <p:cNvPr id="13314" name="对象 20483"/>
          <p:cNvGraphicFramePr>
            <a:graphicFrameLocks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94608" r:id="rId3" imgW="114102" imgH="215526" progId="Equation.3">
              <p:embed/>
            </p:oleObj>
          </a:graphicData>
        </a:graphic>
      </p:graphicFrame>
      <p:graphicFrame>
        <p:nvGraphicFramePr>
          <p:cNvPr id="13315" name="对象 204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08930965"/>
              </p:ext>
            </p:extLst>
          </p:nvPr>
        </p:nvGraphicFramePr>
        <p:xfrm>
          <a:off x="1455738" y="6118225"/>
          <a:ext cx="4829175" cy="566738"/>
        </p:xfrm>
        <a:graphic>
          <a:graphicData uri="http://schemas.openxmlformats.org/presentationml/2006/ole">
            <p:oleObj spid="_x0000_s494609" name="Equation" r:id="rId4" imgW="1726920" imgH="203040" progId="Equation.DSMT4">
              <p:embed/>
            </p:oleObj>
          </a:graphicData>
        </a:graphic>
      </p:graphicFrame>
      <p:pic>
        <p:nvPicPr>
          <p:cNvPr id="13316" name="图片 20485" descr="3-3-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293" y="1772770"/>
            <a:ext cx="8569325" cy="431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04310" y="5334297"/>
            <a:ext cx="2195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Arial Narrow"/>
                <a:ea typeface="楷体_GB2312"/>
              </a:rPr>
              <a:t>见</a:t>
            </a:r>
            <a:r>
              <a:rPr lang="zh-CN" altLang="en-US" sz="2800" dirty="0" smtClean="0">
                <a:solidFill>
                  <a:srgbClr val="FF0000"/>
                </a:solidFill>
                <a:latin typeface="Arial Narrow"/>
                <a:ea typeface="楷体_GB2312"/>
              </a:rPr>
              <a:t>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05492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28638" y="2198688"/>
            <a:ext cx="52578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Non-inverting buffer</a:t>
            </a:r>
            <a:r>
              <a:rPr lang="zh-CN" altLang="en-US" smtClean="0"/>
              <a:t>（</a:t>
            </a:r>
            <a:r>
              <a:rPr lang="en-US" altLang="zh-CN" smtClean="0"/>
              <a:t>amplifier</a:t>
            </a:r>
            <a:r>
              <a:rPr lang="zh-CN" altLang="en-US" smtClean="0"/>
              <a:t>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87938" y="2286000"/>
            <a:ext cx="3841750" cy="3735388"/>
            <a:chOff x="1200" y="815"/>
            <a:chExt cx="2420" cy="2353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728" y="1584"/>
              <a:ext cx="384" cy="384"/>
              <a:chOff x="2880" y="1008"/>
              <a:chExt cx="384" cy="384"/>
            </a:xfrm>
          </p:grpSpPr>
          <p:sp>
            <p:nvSpPr>
              <p:cNvPr id="87106" name="Line 7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7" name="Line 8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8" name="Line 9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9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10" name="Oval 1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069" name="Line 12"/>
            <p:cNvSpPr>
              <a:spLocks noChangeShapeType="1"/>
            </p:cNvSpPr>
            <p:nvPr/>
          </p:nvSpPr>
          <p:spPr bwMode="auto">
            <a:xfrm flipV="1">
              <a:off x="2112" y="115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0" name="Line 13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1" name="Line 14"/>
            <p:cNvSpPr>
              <a:spLocks noChangeShapeType="1"/>
            </p:cNvSpPr>
            <p:nvPr/>
          </p:nvSpPr>
          <p:spPr bwMode="auto">
            <a:xfrm>
              <a:off x="211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2" name="Line 15"/>
            <p:cNvSpPr>
              <a:spLocks noChangeShapeType="1"/>
            </p:cNvSpPr>
            <p:nvPr/>
          </p:nvSpPr>
          <p:spPr bwMode="auto">
            <a:xfrm flipV="1">
              <a:off x="2112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3" name="AutoShape 16"/>
            <p:cNvSpPr>
              <a:spLocks noChangeArrowheads="1"/>
            </p:cNvSpPr>
            <p:nvPr/>
          </p:nvSpPr>
          <p:spPr bwMode="auto">
            <a:xfrm flipV="1">
              <a:off x="2016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824" y="2352"/>
              <a:ext cx="288" cy="384"/>
              <a:chOff x="2976" y="1680"/>
              <a:chExt cx="288" cy="384"/>
            </a:xfrm>
          </p:grpSpPr>
          <p:sp>
            <p:nvSpPr>
              <p:cNvPr id="87102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3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4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5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075" name="Line 22"/>
            <p:cNvSpPr>
              <a:spLocks noChangeShapeType="1"/>
            </p:cNvSpPr>
            <p:nvPr/>
          </p:nvSpPr>
          <p:spPr bwMode="auto">
            <a:xfrm>
              <a:off x="2112" y="21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6" name="Line 23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7" name="Line 24"/>
            <p:cNvSpPr>
              <a:spLocks noChangeShapeType="1"/>
            </p:cNvSpPr>
            <p:nvPr/>
          </p:nvSpPr>
          <p:spPr bwMode="auto">
            <a:xfrm>
              <a:off x="158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8" name="Line 25"/>
            <p:cNvSpPr>
              <a:spLocks noChangeShapeType="1"/>
            </p:cNvSpPr>
            <p:nvPr/>
          </p:nvSpPr>
          <p:spPr bwMode="auto">
            <a:xfrm flipH="1">
              <a:off x="1392" y="25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688" y="1584"/>
              <a:ext cx="384" cy="384"/>
              <a:chOff x="2880" y="1008"/>
              <a:chExt cx="384" cy="384"/>
            </a:xfrm>
          </p:grpSpPr>
          <p:sp>
            <p:nvSpPr>
              <p:cNvPr id="87097" name="Line 27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98" name="Line 28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99" name="Line 29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0" name="Line 3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01" name="Oval 3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99003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080" name="Line 32"/>
            <p:cNvSpPr>
              <a:spLocks noChangeShapeType="1"/>
            </p:cNvSpPr>
            <p:nvPr/>
          </p:nvSpPr>
          <p:spPr bwMode="auto">
            <a:xfrm flipV="1">
              <a:off x="3072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1" name="Line 33"/>
            <p:cNvSpPr>
              <a:spLocks noChangeShapeType="1"/>
            </p:cNvSpPr>
            <p:nvPr/>
          </p:nvSpPr>
          <p:spPr bwMode="auto">
            <a:xfrm>
              <a:off x="307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2" name="Line 34"/>
            <p:cNvSpPr>
              <a:spLocks noChangeShapeType="1"/>
            </p:cNvSpPr>
            <p:nvPr/>
          </p:nvSpPr>
          <p:spPr bwMode="auto">
            <a:xfrm flipV="1"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784" y="2352"/>
              <a:ext cx="288" cy="384"/>
              <a:chOff x="2976" y="1680"/>
              <a:chExt cx="288" cy="384"/>
            </a:xfrm>
          </p:grpSpPr>
          <p:sp>
            <p:nvSpPr>
              <p:cNvPr id="87093" name="Line 3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94" name="Line 3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95" name="Line 3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96" name="Line 3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084" name="Line 40"/>
            <p:cNvSpPr>
              <a:spLocks noChangeShapeType="1"/>
            </p:cNvSpPr>
            <p:nvPr/>
          </p:nvSpPr>
          <p:spPr bwMode="auto">
            <a:xfrm>
              <a:off x="3072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5" name="Line 41"/>
            <p:cNvSpPr>
              <a:spLocks noChangeShapeType="1"/>
            </p:cNvSpPr>
            <p:nvPr/>
          </p:nvSpPr>
          <p:spPr bwMode="auto">
            <a:xfrm flipH="1">
              <a:off x="254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6" name="Line 42"/>
            <p:cNvSpPr>
              <a:spLocks noChangeShapeType="1"/>
            </p:cNvSpPr>
            <p:nvPr/>
          </p:nvSpPr>
          <p:spPr bwMode="auto">
            <a:xfrm>
              <a:off x="254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7" name="Line 43"/>
            <p:cNvSpPr>
              <a:spLocks noChangeShapeType="1"/>
            </p:cNvSpPr>
            <p:nvPr/>
          </p:nvSpPr>
          <p:spPr bwMode="auto">
            <a:xfrm flipH="1">
              <a:off x="254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8" name="Line 44"/>
            <p:cNvSpPr>
              <a:spLocks noChangeShapeType="1"/>
            </p:cNvSpPr>
            <p:nvPr/>
          </p:nvSpPr>
          <p:spPr bwMode="auto">
            <a:xfrm>
              <a:off x="2112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89" name="Line 45"/>
            <p:cNvSpPr>
              <a:spLocks noChangeShapeType="1"/>
            </p:cNvSpPr>
            <p:nvPr/>
          </p:nvSpPr>
          <p:spPr bwMode="auto">
            <a:xfrm>
              <a:off x="2112" y="28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0" name="Rectangle 46"/>
            <p:cNvSpPr>
              <a:spLocks noChangeArrowheads="1"/>
            </p:cNvSpPr>
            <p:nvPr/>
          </p:nvSpPr>
          <p:spPr bwMode="auto">
            <a:xfrm>
              <a:off x="1540" y="815"/>
              <a:ext cx="9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DD </a:t>
              </a:r>
              <a:r>
                <a:rPr lang="en-US" altLang="zh-CN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= +5.0V</a:t>
              </a:r>
              <a:endParaRPr lang="zh-CN" altLang="en-US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1" name="Text Box 47"/>
            <p:cNvSpPr txBox="1">
              <a:spLocks noChangeArrowheads="1"/>
            </p:cNvSpPr>
            <p:nvPr/>
          </p:nvSpPr>
          <p:spPr bwMode="auto">
            <a:xfrm>
              <a:off x="1200" y="2400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7092" name="Text Box 48"/>
            <p:cNvSpPr txBox="1">
              <a:spLocks noChangeArrowheads="1"/>
            </p:cNvSpPr>
            <p:nvPr/>
          </p:nvSpPr>
          <p:spPr bwMode="auto">
            <a:xfrm>
              <a:off x="3408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690688" y="3186113"/>
            <a:ext cx="1524000" cy="457200"/>
            <a:chOff x="3408" y="2736"/>
            <a:chExt cx="960" cy="288"/>
          </a:xfrm>
        </p:grpSpPr>
        <p:sp>
          <p:nvSpPr>
            <p:cNvPr id="87065" name="Line 51"/>
            <p:cNvSpPr>
              <a:spLocks noChangeShapeType="1"/>
            </p:cNvSpPr>
            <p:nvPr/>
          </p:nvSpPr>
          <p:spPr bwMode="auto">
            <a:xfrm>
              <a:off x="340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6" name="AutoShape 52"/>
            <p:cNvSpPr>
              <a:spLocks noChangeArrowheads="1"/>
            </p:cNvSpPr>
            <p:nvPr/>
          </p:nvSpPr>
          <p:spPr bwMode="auto">
            <a:xfrm rot="5400000">
              <a:off x="3720" y="276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7" name="Line 53"/>
            <p:cNvSpPr>
              <a:spLocks noChangeShapeType="1"/>
            </p:cNvSpPr>
            <p:nvPr/>
          </p:nvSpPr>
          <p:spPr bwMode="auto">
            <a:xfrm>
              <a:off x="3984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047" name="Text Box 69"/>
          <p:cNvSpPr txBox="1">
            <a:spLocks noChangeArrowheads="1"/>
          </p:cNvSpPr>
          <p:nvPr/>
        </p:nvSpPr>
        <p:spPr bwMode="auto">
          <a:xfrm>
            <a:off x="395288" y="1268413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It typically is not possible to design a non-inverting gate with a smaller number of transistors than an inverting one.</a:t>
            </a:r>
          </a:p>
        </p:txBody>
      </p:sp>
      <p:sp>
        <p:nvSpPr>
          <p:cNvPr id="87048" name="Text Box 70"/>
          <p:cNvSpPr txBox="1">
            <a:spLocks noChangeArrowheads="1"/>
          </p:cNvSpPr>
          <p:nvPr/>
        </p:nvSpPr>
        <p:spPr bwMode="auto">
          <a:xfrm>
            <a:off x="4500562" y="6365875"/>
            <a:ext cx="417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Circuit diagram: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7158038" y="2252663"/>
            <a:ext cx="0" cy="3879850"/>
          </a:xfrm>
          <a:prstGeom prst="line">
            <a:avLst/>
          </a:prstGeom>
          <a:noFill/>
          <a:ln w="28575" algn="ctr">
            <a:solidFill>
              <a:srgbClr val="003399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5372100" y="5143500"/>
            <a:ext cx="70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3.5V</a:t>
            </a:r>
          </a:p>
        </p:txBody>
      </p: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6515100" y="3929063"/>
            <a:ext cx="706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0.4V</a:t>
            </a:r>
          </a:p>
        </p:txBody>
      </p:sp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8158163" y="3857625"/>
            <a:ext cx="706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4.7V</a:t>
            </a:r>
          </a:p>
        </p:txBody>
      </p:sp>
      <p:sp>
        <p:nvSpPr>
          <p:cNvPr id="73" name="Text Box 47"/>
          <p:cNvSpPr txBox="1">
            <a:spLocks noChangeArrowheads="1"/>
          </p:cNvSpPr>
          <p:nvPr/>
        </p:nvSpPr>
        <p:spPr bwMode="auto">
          <a:xfrm>
            <a:off x="4786314" y="4357694"/>
            <a:ext cx="70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4.2V</a:t>
            </a:r>
            <a:endParaRPr lang="en-US" altLang="zh-CN" b="1" dirty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2604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684213" y="4005263"/>
          <a:ext cx="3816350" cy="749300"/>
        </p:xfrm>
        <a:graphic>
          <a:graphicData uri="http://schemas.openxmlformats.org/presentationml/2006/ole">
            <p:oleObj spid="_x0000_s461956" name="公式" r:id="rId3" imgW="965200" imgH="241300" progId="Equation.3">
              <p:embed/>
            </p:oleObj>
          </a:graphicData>
        </a:graphic>
      </p:graphicFrame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827088" y="549275"/>
            <a:ext cx="45847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逻辑门的缓冲电路</a:t>
            </a:r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47700" y="1189792"/>
            <a:ext cx="802957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+mn-cs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输入、输出端加了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反相器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作为缓冲电路，所以电路的逻辑功能也发生了变化。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增加了缓冲器后的逻辑功能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为与非功能</a:t>
            </a:r>
          </a:p>
        </p:txBody>
      </p:sp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5003800" y="2816225"/>
          <a:ext cx="4140200" cy="3130550"/>
        </p:xfrm>
        <a:graphic>
          <a:graphicData uri="http://schemas.openxmlformats.org/presentationml/2006/ole">
            <p:oleObj spid="_x0000_s461957" name="图片" r:id="rId4" imgW="1935409" imgH="1420102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27230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8313" y="1376363"/>
            <a:ext cx="3529012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CMOS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漏极开路门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23850" y="2133600"/>
            <a:ext cx="52562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漏极开路门的提出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539750" y="2997200"/>
            <a:ext cx="4103688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输出短接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，在一定情况下会产生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低阻通路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大电流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有可能导致器件的损毁，并且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无法确定输出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是高电平还是低电平。 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539750" y="476250"/>
            <a:ext cx="82438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3.3.2  CMOS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漏极开路（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输出门电路</a:t>
            </a:r>
          </a:p>
        </p:txBody>
      </p:sp>
      <p:sp>
        <p:nvSpPr>
          <p:cNvPr id="425107" name="Rectangle 147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5106" name="Object 146"/>
          <p:cNvGraphicFramePr>
            <a:graphicFrameLocks noChangeAspect="1"/>
          </p:cNvGraphicFramePr>
          <p:nvPr/>
        </p:nvGraphicFramePr>
        <p:xfrm>
          <a:off x="4659313" y="1349375"/>
          <a:ext cx="4521200" cy="4527550"/>
        </p:xfrm>
        <a:graphic>
          <a:graphicData uri="http://schemas.openxmlformats.org/presentationml/2006/ole">
            <p:oleObj spid="_x0000_s462916" name="图片" r:id="rId3" imgW="2488692" imgH="2459736" progId="Word.Picture.8">
              <p:embed/>
            </p:oleObj>
          </a:graphicData>
        </a:graphic>
      </p:graphicFrame>
      <p:grpSp>
        <p:nvGrpSpPr>
          <p:cNvPr id="425111" name="Group 151"/>
          <p:cNvGrpSpPr>
            <a:grpSpLocks/>
          </p:cNvGrpSpPr>
          <p:nvPr/>
        </p:nvGrpSpPr>
        <p:grpSpPr bwMode="auto">
          <a:xfrm>
            <a:off x="8312150" y="2673350"/>
            <a:ext cx="652463" cy="2160588"/>
            <a:chOff x="5537" y="3795"/>
            <a:chExt cx="209" cy="755"/>
          </a:xfrm>
        </p:grpSpPr>
        <p:sp>
          <p:nvSpPr>
            <p:cNvPr id="425108" name="Line 148"/>
            <p:cNvSpPr>
              <a:spLocks noChangeShapeType="1"/>
            </p:cNvSpPr>
            <p:nvPr/>
          </p:nvSpPr>
          <p:spPr bwMode="auto">
            <a:xfrm rot="5400000" flipV="1">
              <a:off x="5171" y="4173"/>
              <a:ext cx="75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09" name="Oval 149"/>
            <p:cNvSpPr>
              <a:spLocks noChangeArrowheads="1"/>
            </p:cNvSpPr>
            <p:nvPr/>
          </p:nvSpPr>
          <p:spPr bwMode="auto">
            <a:xfrm flipV="1">
              <a:off x="5537" y="4161"/>
              <a:ext cx="21" cy="2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0" name="Line 150"/>
            <p:cNvSpPr>
              <a:spLocks noChangeShapeType="1"/>
            </p:cNvSpPr>
            <p:nvPr/>
          </p:nvSpPr>
          <p:spPr bwMode="auto">
            <a:xfrm flipH="1">
              <a:off x="5548" y="4169"/>
              <a:ext cx="19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5112" name="Group 152"/>
          <p:cNvGrpSpPr>
            <a:grpSpLocks/>
          </p:cNvGrpSpPr>
          <p:nvPr/>
        </p:nvGrpSpPr>
        <p:grpSpPr bwMode="auto">
          <a:xfrm>
            <a:off x="7479688" y="1866900"/>
            <a:ext cx="898019" cy="3492500"/>
            <a:chOff x="13468" y="8797"/>
            <a:chExt cx="571" cy="3118"/>
          </a:xfrm>
        </p:grpSpPr>
        <p:sp>
          <p:nvSpPr>
            <p:cNvPr id="425113" name="Line 153"/>
            <p:cNvSpPr>
              <a:spLocks noChangeShapeType="1"/>
            </p:cNvSpPr>
            <p:nvPr/>
          </p:nvSpPr>
          <p:spPr bwMode="auto">
            <a:xfrm flipH="1">
              <a:off x="13518" y="8797"/>
              <a:ext cx="0" cy="4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4" name="Arc 154"/>
            <p:cNvSpPr>
              <a:spLocks/>
            </p:cNvSpPr>
            <p:nvPr/>
          </p:nvSpPr>
          <p:spPr bwMode="auto">
            <a:xfrm rot="-10588670">
              <a:off x="13515" y="9243"/>
              <a:ext cx="154" cy="122"/>
            </a:xfrm>
            <a:custGeom>
              <a:avLst/>
              <a:gdLst>
                <a:gd name="G0" fmla="+- 0 0 0"/>
                <a:gd name="G1" fmla="+- 19594 0 0"/>
                <a:gd name="G2" fmla="+- 21600 0 0"/>
                <a:gd name="T0" fmla="*/ 9090 w 21600"/>
                <a:gd name="T1" fmla="*/ 0 h 19594"/>
                <a:gd name="T2" fmla="*/ 21600 w 21600"/>
                <a:gd name="T3" fmla="*/ 19594 h 19594"/>
                <a:gd name="T4" fmla="*/ 0 w 21600"/>
                <a:gd name="T5" fmla="*/ 19594 h 19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5" name="Line 155"/>
            <p:cNvSpPr>
              <a:spLocks noChangeShapeType="1"/>
            </p:cNvSpPr>
            <p:nvPr/>
          </p:nvSpPr>
          <p:spPr bwMode="auto">
            <a:xfrm flipV="1">
              <a:off x="13495" y="11579"/>
              <a:ext cx="0" cy="25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6" name="Line 156"/>
            <p:cNvSpPr>
              <a:spLocks noChangeShapeType="1"/>
            </p:cNvSpPr>
            <p:nvPr/>
          </p:nvSpPr>
          <p:spPr bwMode="auto">
            <a:xfrm>
              <a:off x="13577" y="11488"/>
              <a:ext cx="32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7" name="AutoShape 157"/>
            <p:cNvSpPr>
              <a:spLocks noChangeArrowheads="1"/>
            </p:cNvSpPr>
            <p:nvPr/>
          </p:nvSpPr>
          <p:spPr bwMode="auto">
            <a:xfrm flipV="1">
              <a:off x="13468" y="11796"/>
              <a:ext cx="51" cy="119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8" name="Line 158"/>
            <p:cNvSpPr>
              <a:spLocks noChangeShapeType="1"/>
            </p:cNvSpPr>
            <p:nvPr/>
          </p:nvSpPr>
          <p:spPr bwMode="auto">
            <a:xfrm flipV="1">
              <a:off x="14039" y="9498"/>
              <a:ext cx="0" cy="184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19" name="Line 159"/>
            <p:cNvSpPr>
              <a:spLocks noChangeShapeType="1"/>
            </p:cNvSpPr>
            <p:nvPr/>
          </p:nvSpPr>
          <p:spPr bwMode="auto">
            <a:xfrm>
              <a:off x="13603" y="9372"/>
              <a:ext cx="32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20" name="Arc 160"/>
            <p:cNvSpPr>
              <a:spLocks/>
            </p:cNvSpPr>
            <p:nvPr/>
          </p:nvSpPr>
          <p:spPr bwMode="auto">
            <a:xfrm rot="5400000" flipH="1">
              <a:off x="13892" y="9371"/>
              <a:ext cx="149" cy="1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21" name="Arc 161"/>
            <p:cNvSpPr>
              <a:spLocks/>
            </p:cNvSpPr>
            <p:nvPr/>
          </p:nvSpPr>
          <p:spPr bwMode="auto">
            <a:xfrm rot="10800000" flipH="1">
              <a:off x="13888" y="11344"/>
              <a:ext cx="149" cy="1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122" name="Arc 162"/>
            <p:cNvSpPr>
              <a:spLocks/>
            </p:cNvSpPr>
            <p:nvPr/>
          </p:nvSpPr>
          <p:spPr bwMode="auto">
            <a:xfrm rot="10588670" flipV="1">
              <a:off x="13489" y="11489"/>
              <a:ext cx="154" cy="122"/>
            </a:xfrm>
            <a:custGeom>
              <a:avLst/>
              <a:gdLst>
                <a:gd name="G0" fmla="+- 0 0 0"/>
                <a:gd name="G1" fmla="+- 19594 0 0"/>
                <a:gd name="G2" fmla="+- 21600 0 0"/>
                <a:gd name="T0" fmla="*/ 9090 w 21600"/>
                <a:gd name="T1" fmla="*/ 0 h 19594"/>
                <a:gd name="T2" fmla="*/ 21600 w 21600"/>
                <a:gd name="T3" fmla="*/ 19594 h 19594"/>
                <a:gd name="T4" fmla="*/ 0 w 21600"/>
                <a:gd name="T5" fmla="*/ 19594 h 19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80579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099" name="Object 115"/>
          <p:cNvGraphicFramePr>
            <a:graphicFrameLocks noChangeAspect="1"/>
          </p:cNvGraphicFramePr>
          <p:nvPr/>
        </p:nvGraphicFramePr>
        <p:xfrm>
          <a:off x="0" y="2024063"/>
          <a:ext cx="4519613" cy="2462212"/>
        </p:xfrm>
        <a:graphic>
          <a:graphicData uri="http://schemas.openxmlformats.org/presentationml/2006/ole">
            <p:oleObj spid="_x0000_s464402" name="图片" r:id="rId3" imgW="2386584" imgH="1283208" progId="Word.Picture.8">
              <p:embed/>
            </p:oleObj>
          </a:graphicData>
        </a:graphic>
      </p:graphicFrame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643438" y="1125538"/>
            <a:ext cx="4392612" cy="539908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-252413" y="547379"/>
            <a:ext cx="6048583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漏极开路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门的结构与逻辑符号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4763" y="54197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(c)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可以实现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线与功能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</p:txBody>
      </p:sp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6264275" y="5408613"/>
          <a:ext cx="1728788" cy="517525"/>
        </p:xfrm>
        <a:graphic>
          <a:graphicData uri="http://schemas.openxmlformats.org/presentationml/2006/ole">
            <p:oleObj spid="_x0000_s464403" name="公式" r:id="rId4" imgW="1195560" imgH="325440" progId="Equation.3">
              <p:embed/>
            </p:oleObj>
          </a:graphicData>
        </a:graphic>
      </p:graphicFrame>
      <p:graphicFrame>
        <p:nvGraphicFramePr>
          <p:cNvPr id="425994" name="Object 10"/>
          <p:cNvGraphicFramePr>
            <a:graphicFrameLocks noChangeAspect="1"/>
          </p:cNvGraphicFramePr>
          <p:nvPr/>
        </p:nvGraphicFramePr>
        <p:xfrm>
          <a:off x="6554788" y="5956300"/>
          <a:ext cx="1398587" cy="481013"/>
        </p:xfrm>
        <a:graphic>
          <a:graphicData uri="http://schemas.openxmlformats.org/presentationml/2006/ole">
            <p:oleObj spid="_x0000_s464404" name="公式" r:id="rId5" imgW="978120" imgH="306000" progId="Equation.3">
              <p:embed/>
            </p:oleObj>
          </a:graphicData>
        </a:graphic>
      </p:graphicFrame>
      <p:sp>
        <p:nvSpPr>
          <p:cNvPr id="426077" name="Rectangle 93"/>
          <p:cNvSpPr>
            <a:spLocks noChangeArrowheads="1"/>
          </p:cNvSpPr>
          <p:nvPr/>
        </p:nvSpPr>
        <p:spPr bwMode="auto">
          <a:xfrm>
            <a:off x="2232025" y="1952625"/>
            <a:ext cx="2052638" cy="12239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6078" name="Rectangle 94"/>
          <p:cNvSpPr>
            <a:spLocks noChangeArrowheads="1"/>
          </p:cNvSpPr>
          <p:nvPr/>
        </p:nvSpPr>
        <p:spPr bwMode="auto">
          <a:xfrm>
            <a:off x="0" y="1736725"/>
            <a:ext cx="3851275" cy="2771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6085" name="Rectangle 101"/>
          <p:cNvSpPr>
            <a:spLocks noChangeArrowheads="1"/>
          </p:cNvSpPr>
          <p:nvPr/>
        </p:nvSpPr>
        <p:spPr bwMode="auto">
          <a:xfrm>
            <a:off x="112713" y="5013325"/>
            <a:ext cx="23352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与非逻辑不变</a:t>
            </a:r>
          </a:p>
        </p:txBody>
      </p:sp>
      <p:sp>
        <p:nvSpPr>
          <p:cNvPr id="426086" name="Rectangle 102"/>
          <p:cNvSpPr>
            <a:spLocks noChangeArrowheads="1"/>
          </p:cNvSpPr>
          <p:nvPr/>
        </p:nvSpPr>
        <p:spPr bwMode="auto">
          <a:xfrm>
            <a:off x="5148263" y="1268413"/>
            <a:ext cx="2232025" cy="4608512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6088" name="Rectangle 104"/>
          <p:cNvSpPr>
            <a:spLocks noChangeArrowheads="1"/>
          </p:cNvSpPr>
          <p:nvPr/>
        </p:nvSpPr>
        <p:spPr bwMode="auto">
          <a:xfrm>
            <a:off x="5292725" y="1266517"/>
            <a:ext cx="316865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漏极开路门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输出连接</a:t>
            </a:r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112713" y="4510088"/>
            <a:ext cx="4370871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(a)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必须外接电源和电阻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426092" name="Rectangle 108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6094" name="Rectangle 110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6097" name="Group 113"/>
          <p:cNvGrpSpPr>
            <a:grpSpLocks/>
          </p:cNvGrpSpPr>
          <p:nvPr/>
        </p:nvGrpSpPr>
        <p:grpSpPr bwMode="auto">
          <a:xfrm>
            <a:off x="0" y="1916113"/>
            <a:ext cx="3348038" cy="2185987"/>
            <a:chOff x="0" y="1230"/>
            <a:chExt cx="2109" cy="1377"/>
          </a:xfrm>
        </p:grpSpPr>
        <p:graphicFrame>
          <p:nvGraphicFramePr>
            <p:cNvPr id="426091" name="Object 107"/>
            <p:cNvGraphicFramePr>
              <a:graphicFrameLocks noChangeAspect="1"/>
            </p:cNvGraphicFramePr>
            <p:nvPr/>
          </p:nvGraphicFramePr>
          <p:xfrm>
            <a:off x="0" y="1409"/>
            <a:ext cx="2109" cy="1198"/>
          </p:xfrm>
          <a:graphic>
            <a:graphicData uri="http://schemas.openxmlformats.org/presentationml/2006/ole">
              <p:oleObj spid="_x0000_s464405" name="图片" r:id="rId6" imgW="2147316" imgH="1203960" progId="Word.Picture.8">
                <p:embed/>
              </p:oleObj>
            </a:graphicData>
          </a:graphic>
        </p:graphicFrame>
        <p:sp>
          <p:nvSpPr>
            <p:cNvPr id="426095" name="Rectangle 111"/>
            <p:cNvSpPr>
              <a:spLocks noChangeArrowheads="1"/>
            </p:cNvSpPr>
            <p:nvPr/>
          </p:nvSpPr>
          <p:spPr bwMode="auto">
            <a:xfrm>
              <a:off x="521" y="1230"/>
              <a:ext cx="63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电路</a:t>
              </a:r>
            </a:p>
          </p:txBody>
        </p:sp>
      </p:grpSp>
      <p:grpSp>
        <p:nvGrpSpPr>
          <p:cNvPr id="426098" name="Group 114"/>
          <p:cNvGrpSpPr>
            <a:grpSpLocks/>
          </p:cNvGrpSpPr>
          <p:nvPr/>
        </p:nvGrpSpPr>
        <p:grpSpPr bwMode="auto">
          <a:xfrm>
            <a:off x="2843213" y="1916113"/>
            <a:ext cx="2198687" cy="1906587"/>
            <a:chOff x="1676" y="1298"/>
            <a:chExt cx="1385" cy="1201"/>
          </a:xfrm>
        </p:grpSpPr>
        <p:graphicFrame>
          <p:nvGraphicFramePr>
            <p:cNvPr id="426093" name="Object 109"/>
            <p:cNvGraphicFramePr>
              <a:graphicFrameLocks noChangeAspect="1"/>
            </p:cNvGraphicFramePr>
            <p:nvPr/>
          </p:nvGraphicFramePr>
          <p:xfrm>
            <a:off x="1676" y="2054"/>
            <a:ext cx="1385" cy="445"/>
          </p:xfrm>
          <a:graphic>
            <a:graphicData uri="http://schemas.openxmlformats.org/presentationml/2006/ole">
              <p:oleObj spid="_x0000_s464406" name="图片" r:id="rId7" imgW="1056132" imgH="335280" progId="Word.Picture.8">
                <p:embed/>
              </p:oleObj>
            </a:graphicData>
          </a:graphic>
        </p:graphicFrame>
        <p:sp>
          <p:nvSpPr>
            <p:cNvPr id="426096" name="Rectangle 112"/>
            <p:cNvSpPr>
              <a:spLocks noChangeArrowheads="1"/>
            </p:cNvSpPr>
            <p:nvPr/>
          </p:nvSpPr>
          <p:spPr bwMode="auto">
            <a:xfrm>
              <a:off x="1882" y="1298"/>
              <a:ext cx="93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逻辑符号</a:t>
              </a:r>
            </a:p>
          </p:txBody>
        </p:sp>
      </p:grpSp>
      <p:sp>
        <p:nvSpPr>
          <p:cNvPr id="426102" name="Rectangle 118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6103" name="Object 119"/>
          <p:cNvGraphicFramePr>
            <a:graphicFrameLocks noChangeAspect="1"/>
          </p:cNvGraphicFramePr>
          <p:nvPr/>
        </p:nvGraphicFramePr>
        <p:xfrm>
          <a:off x="5076825" y="1592263"/>
          <a:ext cx="3887788" cy="3817937"/>
        </p:xfrm>
        <a:graphic>
          <a:graphicData uri="http://schemas.openxmlformats.org/presentationml/2006/ole">
            <p:oleObj spid="_x0000_s464407" name="图片" r:id="rId8" imgW="2319528" imgH="2223516" progId="Word.Picture.8">
              <p:embed/>
            </p:oleObj>
          </a:graphicData>
        </a:graphic>
      </p:graphicFrame>
      <p:graphicFrame>
        <p:nvGraphicFramePr>
          <p:cNvPr id="426104" name="Object 120"/>
          <p:cNvGraphicFramePr>
            <a:graphicFrameLocks noChangeAspect="1"/>
          </p:cNvGraphicFramePr>
          <p:nvPr/>
        </p:nvGraphicFramePr>
        <p:xfrm>
          <a:off x="5076825" y="1592263"/>
          <a:ext cx="3887788" cy="3817937"/>
        </p:xfrm>
        <a:graphic>
          <a:graphicData uri="http://schemas.openxmlformats.org/presentationml/2006/ole">
            <p:oleObj spid="_x0000_s464408" name="图片" r:id="rId9" imgW="2319528" imgH="2223516" progId="Word.Picture.8">
              <p:embed/>
            </p:oleObj>
          </a:graphicData>
        </a:graphic>
      </p:graphicFrame>
      <p:sp>
        <p:nvSpPr>
          <p:cNvPr id="426105" name="Rectangle 121"/>
          <p:cNvSpPr>
            <a:spLocks noChangeArrowheads="1"/>
          </p:cNvSpPr>
          <p:nvPr/>
        </p:nvSpPr>
        <p:spPr bwMode="auto">
          <a:xfrm>
            <a:off x="4967288" y="1628775"/>
            <a:ext cx="4105275" cy="36369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6101" name="Object 117"/>
          <p:cNvGraphicFramePr>
            <a:graphicFrameLocks noChangeAspect="1"/>
          </p:cNvGraphicFramePr>
          <p:nvPr/>
        </p:nvGraphicFramePr>
        <p:xfrm>
          <a:off x="5938838" y="1773238"/>
          <a:ext cx="2273300" cy="3390900"/>
        </p:xfrm>
        <a:graphic>
          <a:graphicData uri="http://schemas.openxmlformats.org/presentationml/2006/ole">
            <p:oleObj spid="_x0000_s464409" name="图片" r:id="rId10" imgW="1242060" imgH="180594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3798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2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2" grpId="0" autoUpdateAnimBg="0"/>
      <p:bldP spid="426085" grpId="0"/>
      <p:bldP spid="426088" grpId="0"/>
      <p:bldP spid="4259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39" name="Object 31"/>
          <p:cNvGraphicFramePr>
            <a:graphicFrameLocks noChangeAspect="1"/>
          </p:cNvGraphicFramePr>
          <p:nvPr/>
        </p:nvGraphicFramePr>
        <p:xfrm>
          <a:off x="5616575" y="1946275"/>
          <a:ext cx="2273300" cy="3390900"/>
        </p:xfrm>
        <a:graphic>
          <a:graphicData uri="http://schemas.openxmlformats.org/presentationml/2006/ole">
            <p:oleObj spid="_x0000_s464964" name="图片" r:id="rId3" imgW="1242060" imgH="1805940" progId="Word.Picture.8">
              <p:embed/>
            </p:oleObj>
          </a:graphicData>
        </a:graphic>
      </p:graphicFrame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574675" y="54927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上拉电阻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门动态性能的影响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684213" y="1627188"/>
            <a:ext cx="48244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的值愈小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，负载电容的充电时间常数亦愈小，因而开关速度愈快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但功耗大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且可能使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输出电流超过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允许的最大值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OL(max</a:t>
            </a:r>
            <a:r>
              <a:rPr kumimoji="1" lang="zh-CN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6156325" y="1771650"/>
            <a:ext cx="21796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电路带电容负载</a:t>
            </a:r>
          </a:p>
        </p:txBody>
      </p:sp>
      <p:grpSp>
        <p:nvGrpSpPr>
          <p:cNvPr id="427016" name="Group 8"/>
          <p:cNvGrpSpPr>
            <a:grpSpLocks/>
          </p:cNvGrpSpPr>
          <p:nvPr/>
        </p:nvGrpSpPr>
        <p:grpSpPr bwMode="auto">
          <a:xfrm>
            <a:off x="7235825" y="2347913"/>
            <a:ext cx="922338" cy="3225800"/>
            <a:chOff x="4740" y="1434"/>
            <a:chExt cx="419" cy="2032"/>
          </a:xfrm>
        </p:grpSpPr>
        <p:grpSp>
          <p:nvGrpSpPr>
            <p:cNvPr id="427017" name="Group 9"/>
            <p:cNvGrpSpPr>
              <a:grpSpLocks/>
            </p:cNvGrpSpPr>
            <p:nvPr/>
          </p:nvGrpSpPr>
          <p:grpSpPr bwMode="auto">
            <a:xfrm>
              <a:off x="4740" y="1434"/>
              <a:ext cx="227" cy="2032"/>
              <a:chOff x="4921" y="1353"/>
              <a:chExt cx="227" cy="2032"/>
            </a:xfrm>
          </p:grpSpPr>
          <p:sp>
            <p:nvSpPr>
              <p:cNvPr id="427018" name="Line 10"/>
              <p:cNvSpPr>
                <a:spLocks noChangeShapeType="1"/>
              </p:cNvSpPr>
              <p:nvPr/>
            </p:nvSpPr>
            <p:spPr bwMode="auto">
              <a:xfrm>
                <a:off x="4921" y="1353"/>
                <a:ext cx="0" cy="6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019" name="Line 11"/>
              <p:cNvSpPr>
                <a:spLocks noChangeShapeType="1"/>
              </p:cNvSpPr>
              <p:nvPr/>
            </p:nvSpPr>
            <p:spPr bwMode="auto">
              <a:xfrm>
                <a:off x="5148" y="1977"/>
                <a:ext cx="0" cy="140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020" name="Line 12"/>
              <p:cNvSpPr>
                <a:spLocks noChangeShapeType="1"/>
              </p:cNvSpPr>
              <p:nvPr/>
            </p:nvSpPr>
            <p:spPr bwMode="auto">
              <a:xfrm>
                <a:off x="4921" y="1979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7021" name="Rectangle 13"/>
            <p:cNvSpPr>
              <a:spLocks noChangeArrowheads="1"/>
            </p:cNvSpPr>
            <p:nvPr/>
          </p:nvSpPr>
          <p:spPr bwMode="auto">
            <a:xfrm>
              <a:off x="5057" y="1796"/>
              <a:ext cx="102" cy="28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  <p:grpSp>
        <p:nvGrpSpPr>
          <p:cNvPr id="427022" name="Group 14"/>
          <p:cNvGrpSpPr>
            <a:grpSpLocks/>
          </p:cNvGrpSpPr>
          <p:nvPr/>
        </p:nvGrpSpPr>
        <p:grpSpPr bwMode="auto">
          <a:xfrm>
            <a:off x="7164388" y="3236913"/>
            <a:ext cx="611187" cy="2711450"/>
            <a:chOff x="4809" y="1888"/>
            <a:chExt cx="384" cy="1708"/>
          </a:xfrm>
        </p:grpSpPr>
        <p:grpSp>
          <p:nvGrpSpPr>
            <p:cNvPr id="427023" name="Group 15"/>
            <p:cNvGrpSpPr>
              <a:grpSpLocks/>
            </p:cNvGrpSpPr>
            <p:nvPr/>
          </p:nvGrpSpPr>
          <p:grpSpPr bwMode="auto">
            <a:xfrm>
              <a:off x="4809" y="2161"/>
              <a:ext cx="384" cy="1435"/>
              <a:chOff x="4572" y="1744"/>
              <a:chExt cx="404" cy="362"/>
            </a:xfrm>
          </p:grpSpPr>
          <p:sp>
            <p:nvSpPr>
              <p:cNvPr id="427024" name="Line 16"/>
              <p:cNvSpPr>
                <a:spLocks noChangeShapeType="1"/>
              </p:cNvSpPr>
              <p:nvPr/>
            </p:nvSpPr>
            <p:spPr bwMode="auto">
              <a:xfrm flipV="1">
                <a:off x="4976" y="1744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025" name="Line 17"/>
              <p:cNvSpPr>
                <a:spLocks noChangeShapeType="1"/>
              </p:cNvSpPr>
              <p:nvPr/>
            </p:nvSpPr>
            <p:spPr bwMode="auto">
              <a:xfrm flipH="1">
                <a:off x="4572" y="1744"/>
                <a:ext cx="404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026" name="Line 18"/>
              <p:cNvSpPr>
                <a:spLocks noChangeShapeType="1"/>
              </p:cNvSpPr>
              <p:nvPr/>
            </p:nvSpPr>
            <p:spPr bwMode="auto">
              <a:xfrm>
                <a:off x="4572" y="1745"/>
                <a:ext cx="0" cy="167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prstDash val="lgDash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7027" name="Rectangle 19"/>
            <p:cNvSpPr>
              <a:spLocks noChangeArrowheads="1"/>
            </p:cNvSpPr>
            <p:nvPr/>
          </p:nvSpPr>
          <p:spPr bwMode="auto">
            <a:xfrm>
              <a:off x="5014" y="1888"/>
              <a:ext cx="134" cy="30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</p:txBody>
        </p:sp>
      </p:grpSp>
      <p:grpSp>
        <p:nvGrpSpPr>
          <p:cNvPr id="427028" name="Group 20"/>
          <p:cNvGrpSpPr>
            <a:grpSpLocks/>
          </p:cNvGrpSpPr>
          <p:nvPr/>
        </p:nvGrpSpPr>
        <p:grpSpPr bwMode="auto">
          <a:xfrm>
            <a:off x="7380288" y="3284538"/>
            <a:ext cx="971550" cy="2449512"/>
            <a:chOff x="5148" y="2160"/>
            <a:chExt cx="612" cy="1543"/>
          </a:xfrm>
        </p:grpSpPr>
        <p:sp>
          <p:nvSpPr>
            <p:cNvPr id="427029" name="Rectangle 21"/>
            <p:cNvSpPr>
              <a:spLocks noChangeArrowheads="1"/>
            </p:cNvSpPr>
            <p:nvPr/>
          </p:nvSpPr>
          <p:spPr bwMode="auto">
            <a:xfrm>
              <a:off x="5328" y="27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grpSp>
          <p:nvGrpSpPr>
            <p:cNvPr id="427030" name="Group 22"/>
            <p:cNvGrpSpPr>
              <a:grpSpLocks/>
            </p:cNvGrpSpPr>
            <p:nvPr/>
          </p:nvGrpSpPr>
          <p:grpSpPr bwMode="auto">
            <a:xfrm>
              <a:off x="5148" y="2160"/>
              <a:ext cx="227" cy="1543"/>
              <a:chOff x="4967" y="1661"/>
              <a:chExt cx="227" cy="1543"/>
            </a:xfrm>
          </p:grpSpPr>
          <p:grpSp>
            <p:nvGrpSpPr>
              <p:cNvPr id="427031" name="Group 23"/>
              <p:cNvGrpSpPr>
                <a:grpSpLocks/>
              </p:cNvGrpSpPr>
              <p:nvPr/>
            </p:nvGrpSpPr>
            <p:grpSpPr bwMode="auto">
              <a:xfrm>
                <a:off x="4967" y="1752"/>
                <a:ext cx="227" cy="1452"/>
                <a:chOff x="4468" y="2160"/>
                <a:chExt cx="227" cy="1452"/>
              </a:xfrm>
            </p:grpSpPr>
            <p:sp>
              <p:nvSpPr>
                <p:cNvPr id="427032" name="Line 24"/>
                <p:cNvSpPr>
                  <a:spLocks noChangeShapeType="1"/>
                </p:cNvSpPr>
                <p:nvPr/>
              </p:nvSpPr>
              <p:spPr bwMode="auto">
                <a:xfrm>
                  <a:off x="4604" y="2160"/>
                  <a:ext cx="0" cy="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7033" name="Line 25"/>
                <p:cNvSpPr>
                  <a:spLocks noChangeShapeType="1"/>
                </p:cNvSpPr>
                <p:nvPr/>
              </p:nvSpPr>
              <p:spPr bwMode="auto">
                <a:xfrm>
                  <a:off x="4468" y="2840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7034" name="Line 26"/>
                <p:cNvSpPr>
                  <a:spLocks noChangeShapeType="1"/>
                </p:cNvSpPr>
                <p:nvPr/>
              </p:nvSpPr>
              <p:spPr bwMode="auto">
                <a:xfrm>
                  <a:off x="4468" y="2931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7035" name="Line 27"/>
                <p:cNvSpPr>
                  <a:spLocks noChangeShapeType="1"/>
                </p:cNvSpPr>
                <p:nvPr/>
              </p:nvSpPr>
              <p:spPr bwMode="auto">
                <a:xfrm>
                  <a:off x="4604" y="2931"/>
                  <a:ext cx="0" cy="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7036" name="Line 28"/>
                <p:cNvSpPr>
                  <a:spLocks noChangeShapeType="1"/>
                </p:cNvSpPr>
                <p:nvPr/>
              </p:nvSpPr>
              <p:spPr bwMode="auto">
                <a:xfrm>
                  <a:off x="4468" y="3612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27037" name="Oval 29"/>
              <p:cNvSpPr>
                <a:spLocks noChangeArrowheads="1"/>
              </p:cNvSpPr>
              <p:nvPr/>
            </p:nvSpPr>
            <p:spPr bwMode="auto">
              <a:xfrm>
                <a:off x="5057" y="1661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27038" name="Rectangle 30"/>
          <p:cNvSpPr>
            <a:spLocks noChangeArrowheads="1"/>
          </p:cNvSpPr>
          <p:nvPr/>
        </p:nvSpPr>
        <p:spPr bwMode="auto">
          <a:xfrm>
            <a:off x="684213" y="3932238"/>
            <a:ext cx="48244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的值大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，可保证输出电流不能超过允许的最大值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OL(max</a:t>
            </a:r>
            <a:r>
              <a:rPr kumimoji="1" lang="zh-CN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功耗小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。但负载电容的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充电时间常数亦愈大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，开关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速度因而愈慢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3015595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427015" grpId="0"/>
      <p:bldP spid="4270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1228087"/>
              </p:ext>
            </p:extLst>
          </p:nvPr>
        </p:nvGraphicFramePr>
        <p:xfrm>
          <a:off x="6796489" y="1453918"/>
          <a:ext cx="2273300" cy="3390900"/>
        </p:xfrm>
        <a:graphic>
          <a:graphicData uri="http://schemas.openxmlformats.org/presentationml/2006/ole">
            <p:oleObj spid="_x0000_s492655" name="图片" r:id="rId3" imgW="1242060" imgH="1805940" progId="Word.Picture.8">
              <p:embed/>
            </p:oleObj>
          </a:graphicData>
        </a:graphic>
      </p:graphicFrame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827480" y="116540"/>
            <a:ext cx="5256730" cy="109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lvl="0" algn="l">
              <a:lnSpc>
                <a:spcPct val="145000"/>
              </a:lnSpc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 sz="24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上拉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值对应的最小值和最大值分析：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6578611" y="1106632"/>
            <a:ext cx="21796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电路带电容负载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70" y="4435685"/>
            <a:ext cx="1732982" cy="181197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8265535" y="2780910"/>
            <a:ext cx="72010" cy="1440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1489" y="2837682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O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50" y="4998590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i="1" dirty="0" err="1" smtClean="0">
                <a:ea typeface="楷体_GB2312" pitchFamily="49" charset="-122"/>
              </a:rPr>
              <a:t>I</a:t>
            </a:r>
            <a:r>
              <a:rPr kumimoji="1" lang="en-US" altLang="zh-CN" sz="2000" dirty="0" err="1" smtClean="0">
                <a:ea typeface="楷体_GB2312" pitchFamily="49" charset="-122"/>
              </a:rPr>
              <a:t>p</a:t>
            </a:r>
            <a:endParaRPr lang="zh-CN" altLang="en-US" sz="2000" dirty="0"/>
          </a:p>
        </p:txBody>
      </p:sp>
      <p:graphicFrame>
        <p:nvGraphicFramePr>
          <p:cNvPr id="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330830"/>
              </p:ext>
            </p:extLst>
          </p:nvPr>
        </p:nvGraphicFramePr>
        <p:xfrm>
          <a:off x="1187530" y="1161224"/>
          <a:ext cx="2117725" cy="1033462"/>
        </p:xfrm>
        <a:graphic>
          <a:graphicData uri="http://schemas.openxmlformats.org/presentationml/2006/ole">
            <p:oleObj spid="_x0000_s492656" name="Equation" r:id="rId5" imgW="888840" imgH="4316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64270" y="4213372"/>
            <a:ext cx="5027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值取最大时，要求分子最大，分母最小即可。此处主要考虑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取值最大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baseline="-25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kumimoji="1" lang="en-US" altLang="zh-CN" baseline="-25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OH(min)</a:t>
            </a:r>
            <a:r>
              <a:rPr kumimoji="1"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时，分子取值最大。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5275" y="2098834"/>
            <a:ext cx="4991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_GB2312" pitchFamily="49" charset="-122"/>
              </a:rPr>
              <a:t>R</a:t>
            </a:r>
            <a:r>
              <a:rPr kumimoji="1" lang="en-US" altLang="zh-CN" dirty="0" err="1" smtClean="0">
                <a:solidFill>
                  <a:srgbClr val="FF00FF"/>
                </a:solidFill>
                <a:ea typeface="楷体_GB2312" pitchFamily="49" charset="-122"/>
              </a:rPr>
              <a:t>p</a:t>
            </a:r>
            <a:r>
              <a:rPr kumimoji="1"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值取最小时，要求分子最小，分母最大即可。此处主要考虑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分母取值最大</a:t>
            </a:r>
            <a:r>
              <a:rPr kumimoji="1"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kumimoji="1"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kumimoji="1"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0L(max)</a:t>
            </a:r>
            <a:r>
              <a:rPr kumimoji="1"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时，分母最大。</a:t>
            </a:r>
            <a:endParaRPr lang="zh-CN" altLang="en-US" dirty="0">
              <a:solidFill>
                <a:srgbClr val="FF00FF"/>
              </a:solidFill>
            </a:endParaRPr>
          </a:p>
        </p:txBody>
      </p:sp>
      <p:graphicFrame>
        <p:nvGraphicFramePr>
          <p:cNvPr id="4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6675150"/>
              </p:ext>
            </p:extLst>
          </p:nvPr>
        </p:nvGraphicFramePr>
        <p:xfrm>
          <a:off x="1114471" y="3063868"/>
          <a:ext cx="3184166" cy="1087561"/>
        </p:xfrm>
        <a:graphic>
          <a:graphicData uri="http://schemas.openxmlformats.org/presentationml/2006/ole">
            <p:oleObj spid="_x0000_s492657" name="Equation" r:id="rId6" imgW="1269720" imgH="431640" progId="Equation.DSMT4">
              <p:embed/>
            </p:oleObj>
          </a:graphicData>
        </a:graphic>
      </p:graphicFrame>
      <p:graphicFrame>
        <p:nvGraphicFramePr>
          <p:cNvPr id="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8863971"/>
              </p:ext>
            </p:extLst>
          </p:nvPr>
        </p:nvGraphicFramePr>
        <p:xfrm>
          <a:off x="1114471" y="5198645"/>
          <a:ext cx="4171951" cy="1087438"/>
        </p:xfrm>
        <a:graphic>
          <a:graphicData uri="http://schemas.openxmlformats.org/presentationml/2006/ole">
            <p:oleObj spid="_x0000_s492658" name="Equation" r:id="rId7" imgW="16635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358860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5" grpId="0"/>
      <p:bldP spid="5" grpId="0" animBg="1"/>
      <p:bldP spid="6" grpId="0"/>
      <p:bldP spid="7" grpId="0"/>
      <p:bldP spid="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6" y="1340710"/>
            <a:ext cx="3957721" cy="468065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 bwMode="auto">
          <a:xfrm flipH="1" flipV="1">
            <a:off x="3654305" y="2468777"/>
            <a:ext cx="936130" cy="5040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9" idx="1"/>
          </p:cNvCxnSpPr>
          <p:nvPr/>
        </p:nvCxnSpPr>
        <p:spPr bwMode="auto">
          <a:xfrm flipH="1">
            <a:off x="3525936" y="4180464"/>
            <a:ext cx="1064499" cy="463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532727" y="2813145"/>
            <a:ext cx="37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r>
              <a:rPr lang="zh-CN" altLang="en-US" dirty="0" smtClean="0"/>
              <a:t>取此值时，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P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P</a:t>
            </a:r>
            <a:r>
              <a:rPr lang="en-US" altLang="zh-CN" dirty="0" smtClean="0"/>
              <a:t>)max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90435" y="3995798"/>
            <a:ext cx="362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r>
              <a:rPr lang="zh-CN" altLang="en-US" dirty="0" smtClean="0"/>
              <a:t>取此值时，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P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P</a:t>
            </a:r>
            <a:r>
              <a:rPr lang="en-US" altLang="zh-CN" dirty="0" smtClean="0"/>
              <a:t>)min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99451" y="503313"/>
            <a:ext cx="832906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r>
              <a:rPr lang="zh-CN" altLang="en-US" dirty="0" smtClean="0"/>
              <a:t>取特殊值的情况，</a:t>
            </a:r>
            <a:r>
              <a:rPr lang="zh-CN" altLang="en-US" dirty="0"/>
              <a:t>可知</a:t>
            </a:r>
            <a:r>
              <a:rPr lang="zh-CN" altLang="en-US" dirty="0" smtClean="0"/>
              <a:t>如下图两种情况可以求出</a:t>
            </a:r>
            <a:r>
              <a:rPr lang="en-US" altLang="zh-CN" dirty="0"/>
              <a:t>(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P</a:t>
            </a:r>
            <a:r>
              <a:rPr lang="en-US" altLang="zh-CN" dirty="0" smtClean="0"/>
              <a:t>)min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P</a:t>
            </a:r>
            <a:r>
              <a:rPr lang="en-US" altLang="zh-CN" dirty="0" smtClean="0"/>
              <a:t>)max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8430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15" name="Text Box 183"/>
          <p:cNvSpPr txBox="1">
            <a:spLocks noChangeArrowheads="1"/>
          </p:cNvSpPr>
          <p:nvPr/>
        </p:nvSpPr>
        <p:spPr bwMode="auto">
          <a:xfrm>
            <a:off x="6854825" y="100488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DD</a:t>
            </a:r>
          </a:p>
        </p:txBody>
      </p:sp>
      <p:sp>
        <p:nvSpPr>
          <p:cNvPr id="428216" name="Line 184"/>
          <p:cNvSpPr>
            <a:spLocks noChangeShapeType="1"/>
          </p:cNvSpPr>
          <p:nvPr/>
        </p:nvSpPr>
        <p:spPr bwMode="auto">
          <a:xfrm>
            <a:off x="4675188" y="2178050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17" name="Line 185"/>
          <p:cNvSpPr>
            <a:spLocks noChangeShapeType="1"/>
          </p:cNvSpPr>
          <p:nvPr/>
        </p:nvSpPr>
        <p:spPr bwMode="auto">
          <a:xfrm>
            <a:off x="4675188" y="2601913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18" name="Oval 186"/>
          <p:cNvSpPr>
            <a:spLocks noChangeArrowheads="1"/>
          </p:cNvSpPr>
          <p:nvPr/>
        </p:nvSpPr>
        <p:spPr bwMode="auto">
          <a:xfrm>
            <a:off x="4591050" y="2128838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19" name="Oval 187"/>
          <p:cNvSpPr>
            <a:spLocks noChangeArrowheads="1"/>
          </p:cNvSpPr>
          <p:nvPr/>
        </p:nvSpPr>
        <p:spPr bwMode="auto">
          <a:xfrm>
            <a:off x="4594225" y="2555875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0" name="Line 188"/>
          <p:cNvSpPr>
            <a:spLocks noChangeShapeType="1"/>
          </p:cNvSpPr>
          <p:nvPr/>
        </p:nvSpPr>
        <p:spPr bwMode="auto">
          <a:xfrm>
            <a:off x="4687888" y="3489325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1" name="Line 189"/>
          <p:cNvSpPr>
            <a:spLocks noChangeShapeType="1"/>
          </p:cNvSpPr>
          <p:nvPr/>
        </p:nvSpPr>
        <p:spPr bwMode="auto">
          <a:xfrm>
            <a:off x="4687888" y="3913188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2" name="Oval 190"/>
          <p:cNvSpPr>
            <a:spLocks noChangeArrowheads="1"/>
          </p:cNvSpPr>
          <p:nvPr/>
        </p:nvSpPr>
        <p:spPr bwMode="auto">
          <a:xfrm>
            <a:off x="4603750" y="3440113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3" name="Oval 191"/>
          <p:cNvSpPr>
            <a:spLocks noChangeArrowheads="1"/>
          </p:cNvSpPr>
          <p:nvPr/>
        </p:nvSpPr>
        <p:spPr bwMode="auto">
          <a:xfrm>
            <a:off x="4606925" y="386715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4" name="Line 192"/>
          <p:cNvSpPr>
            <a:spLocks noChangeShapeType="1"/>
          </p:cNvSpPr>
          <p:nvPr/>
        </p:nvSpPr>
        <p:spPr bwMode="auto">
          <a:xfrm>
            <a:off x="4700588" y="5089525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5" name="Line 193"/>
          <p:cNvSpPr>
            <a:spLocks noChangeShapeType="1"/>
          </p:cNvSpPr>
          <p:nvPr/>
        </p:nvSpPr>
        <p:spPr bwMode="auto">
          <a:xfrm>
            <a:off x="4700588" y="5513388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6" name="Oval 194"/>
          <p:cNvSpPr>
            <a:spLocks noChangeArrowheads="1"/>
          </p:cNvSpPr>
          <p:nvPr/>
        </p:nvSpPr>
        <p:spPr bwMode="auto">
          <a:xfrm>
            <a:off x="4616450" y="5040313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7" name="Oval 195"/>
          <p:cNvSpPr>
            <a:spLocks noChangeArrowheads="1"/>
          </p:cNvSpPr>
          <p:nvPr/>
        </p:nvSpPr>
        <p:spPr bwMode="auto">
          <a:xfrm>
            <a:off x="4619625" y="546735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28" name="Text Box 196"/>
          <p:cNvSpPr txBox="1">
            <a:spLocks noChangeArrowheads="1"/>
          </p:cNvSpPr>
          <p:nvPr/>
        </p:nvSpPr>
        <p:spPr bwMode="auto">
          <a:xfrm>
            <a:off x="7451725" y="2913063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</a:p>
        </p:txBody>
      </p:sp>
      <p:sp>
        <p:nvSpPr>
          <p:cNvPr id="428229" name="Oval 197"/>
          <p:cNvSpPr>
            <a:spLocks noChangeArrowheads="1"/>
          </p:cNvSpPr>
          <p:nvPr/>
        </p:nvSpPr>
        <p:spPr bwMode="auto">
          <a:xfrm flipH="1">
            <a:off x="6677025" y="2306638"/>
            <a:ext cx="92075" cy="87312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0" name="Oval 198"/>
          <p:cNvSpPr>
            <a:spLocks noChangeArrowheads="1"/>
          </p:cNvSpPr>
          <p:nvPr/>
        </p:nvSpPr>
        <p:spPr bwMode="auto">
          <a:xfrm>
            <a:off x="6678613" y="1149350"/>
            <a:ext cx="104775" cy="1095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1" name="Text Box 199"/>
          <p:cNvSpPr txBox="1">
            <a:spLocks noChangeArrowheads="1"/>
          </p:cNvSpPr>
          <p:nvPr/>
        </p:nvSpPr>
        <p:spPr bwMode="auto">
          <a:xfrm>
            <a:off x="7019925" y="1482725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428232" name="Line 200"/>
          <p:cNvSpPr>
            <a:spLocks noChangeShapeType="1"/>
          </p:cNvSpPr>
          <p:nvPr/>
        </p:nvSpPr>
        <p:spPr bwMode="auto">
          <a:xfrm flipH="1">
            <a:off x="6732588" y="1266825"/>
            <a:ext cx="1587" cy="11096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3" name="Rectangle 201"/>
          <p:cNvSpPr>
            <a:spLocks noChangeArrowheads="1"/>
          </p:cNvSpPr>
          <p:nvPr/>
        </p:nvSpPr>
        <p:spPr bwMode="auto">
          <a:xfrm>
            <a:off x="6659563" y="1554163"/>
            <a:ext cx="133350" cy="431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4" name="Line 202"/>
          <p:cNvSpPr>
            <a:spLocks noChangeShapeType="1"/>
          </p:cNvSpPr>
          <p:nvPr/>
        </p:nvSpPr>
        <p:spPr bwMode="auto">
          <a:xfrm>
            <a:off x="5868988" y="2352675"/>
            <a:ext cx="14716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5" name="Oval 203"/>
          <p:cNvSpPr>
            <a:spLocks noChangeArrowheads="1"/>
          </p:cNvSpPr>
          <p:nvPr/>
        </p:nvSpPr>
        <p:spPr bwMode="auto">
          <a:xfrm>
            <a:off x="6677025" y="2311400"/>
            <a:ext cx="8890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6" name="Line 204"/>
          <p:cNvSpPr>
            <a:spLocks noChangeShapeType="1"/>
          </p:cNvSpPr>
          <p:nvPr/>
        </p:nvSpPr>
        <p:spPr bwMode="auto">
          <a:xfrm>
            <a:off x="5881688" y="3660775"/>
            <a:ext cx="2079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7" name="Line 205"/>
          <p:cNvSpPr>
            <a:spLocks noChangeShapeType="1"/>
          </p:cNvSpPr>
          <p:nvPr/>
        </p:nvSpPr>
        <p:spPr bwMode="auto">
          <a:xfrm flipV="1">
            <a:off x="7335838" y="2174875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8" name="Line 206"/>
          <p:cNvSpPr>
            <a:spLocks noChangeShapeType="1"/>
          </p:cNvSpPr>
          <p:nvPr/>
        </p:nvSpPr>
        <p:spPr bwMode="auto">
          <a:xfrm>
            <a:off x="7397750" y="2578100"/>
            <a:ext cx="4714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39" name="Line 207"/>
          <p:cNvSpPr>
            <a:spLocks noChangeShapeType="1"/>
          </p:cNvSpPr>
          <p:nvPr/>
        </p:nvSpPr>
        <p:spPr bwMode="auto">
          <a:xfrm>
            <a:off x="8591550" y="2363788"/>
            <a:ext cx="4556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0" name="Oval 208"/>
          <p:cNvSpPr>
            <a:spLocks noChangeArrowheads="1"/>
          </p:cNvSpPr>
          <p:nvPr/>
        </p:nvSpPr>
        <p:spPr bwMode="auto">
          <a:xfrm>
            <a:off x="7297738" y="2306638"/>
            <a:ext cx="8890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1" name="Oval 209"/>
          <p:cNvSpPr>
            <a:spLocks noChangeArrowheads="1"/>
          </p:cNvSpPr>
          <p:nvPr/>
        </p:nvSpPr>
        <p:spPr bwMode="auto">
          <a:xfrm>
            <a:off x="7302500" y="2535238"/>
            <a:ext cx="8890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2" name="Oval 210"/>
          <p:cNvSpPr>
            <a:spLocks noChangeArrowheads="1"/>
          </p:cNvSpPr>
          <p:nvPr/>
        </p:nvSpPr>
        <p:spPr bwMode="auto">
          <a:xfrm>
            <a:off x="9037638" y="2319338"/>
            <a:ext cx="88900" cy="8255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3" name="Line 211"/>
          <p:cNvSpPr>
            <a:spLocks noChangeShapeType="1"/>
          </p:cNvSpPr>
          <p:nvPr/>
        </p:nvSpPr>
        <p:spPr bwMode="auto">
          <a:xfrm>
            <a:off x="5889625" y="5262563"/>
            <a:ext cx="2095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4" name="Text Box 212"/>
          <p:cNvSpPr txBox="1">
            <a:spLocks noChangeArrowheads="1"/>
          </p:cNvSpPr>
          <p:nvPr/>
        </p:nvSpPr>
        <p:spPr bwMode="auto">
          <a:xfrm>
            <a:off x="5330825" y="44116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428245" name="Text Box 213"/>
          <p:cNvSpPr txBox="1">
            <a:spLocks noChangeArrowheads="1"/>
          </p:cNvSpPr>
          <p:nvPr/>
        </p:nvSpPr>
        <p:spPr bwMode="auto">
          <a:xfrm rot="5400000">
            <a:off x="5320507" y="409178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428246" name="Line 214"/>
          <p:cNvSpPr>
            <a:spLocks noChangeShapeType="1"/>
          </p:cNvSpPr>
          <p:nvPr/>
        </p:nvSpPr>
        <p:spPr bwMode="auto">
          <a:xfrm>
            <a:off x="7378700" y="3494088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7" name="Line 215"/>
          <p:cNvSpPr>
            <a:spLocks noChangeShapeType="1"/>
          </p:cNvSpPr>
          <p:nvPr/>
        </p:nvSpPr>
        <p:spPr bwMode="auto">
          <a:xfrm>
            <a:off x="7378700" y="3897313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8" name="Line 216"/>
          <p:cNvSpPr>
            <a:spLocks noChangeShapeType="1"/>
          </p:cNvSpPr>
          <p:nvPr/>
        </p:nvSpPr>
        <p:spPr bwMode="auto">
          <a:xfrm>
            <a:off x="8572500" y="3683000"/>
            <a:ext cx="4873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49" name="Oval 217"/>
          <p:cNvSpPr>
            <a:spLocks noChangeArrowheads="1"/>
          </p:cNvSpPr>
          <p:nvPr/>
        </p:nvSpPr>
        <p:spPr bwMode="auto">
          <a:xfrm>
            <a:off x="7294563" y="3446463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0" name="Oval 218"/>
          <p:cNvSpPr>
            <a:spLocks noChangeArrowheads="1"/>
          </p:cNvSpPr>
          <p:nvPr/>
        </p:nvSpPr>
        <p:spPr bwMode="auto">
          <a:xfrm>
            <a:off x="7297738" y="3854450"/>
            <a:ext cx="8890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1" name="Oval 219"/>
          <p:cNvSpPr>
            <a:spLocks noChangeArrowheads="1"/>
          </p:cNvSpPr>
          <p:nvPr/>
        </p:nvSpPr>
        <p:spPr bwMode="auto">
          <a:xfrm>
            <a:off x="9053513" y="3635375"/>
            <a:ext cx="88900" cy="90488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2" name="Text Box 220"/>
          <p:cNvSpPr txBox="1">
            <a:spLocks noChangeArrowheads="1"/>
          </p:cNvSpPr>
          <p:nvPr/>
        </p:nvSpPr>
        <p:spPr bwMode="auto">
          <a:xfrm>
            <a:off x="7943850" y="4425950"/>
            <a:ext cx="685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428253" name="Line 221"/>
          <p:cNvSpPr>
            <a:spLocks noChangeShapeType="1"/>
          </p:cNvSpPr>
          <p:nvPr/>
        </p:nvSpPr>
        <p:spPr bwMode="auto">
          <a:xfrm>
            <a:off x="7380288" y="5092700"/>
            <a:ext cx="4714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4" name="Line 222"/>
          <p:cNvSpPr>
            <a:spLocks noChangeShapeType="1"/>
          </p:cNvSpPr>
          <p:nvPr/>
        </p:nvSpPr>
        <p:spPr bwMode="auto">
          <a:xfrm>
            <a:off x="7335838" y="5495925"/>
            <a:ext cx="5159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5" name="Line 223"/>
          <p:cNvSpPr>
            <a:spLocks noChangeShapeType="1"/>
          </p:cNvSpPr>
          <p:nvPr/>
        </p:nvSpPr>
        <p:spPr bwMode="auto">
          <a:xfrm>
            <a:off x="8574088" y="5281613"/>
            <a:ext cx="4873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6" name="Oval 224"/>
          <p:cNvSpPr>
            <a:spLocks noChangeArrowheads="1"/>
          </p:cNvSpPr>
          <p:nvPr/>
        </p:nvSpPr>
        <p:spPr bwMode="auto">
          <a:xfrm>
            <a:off x="7296150" y="5045075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7" name="Oval 225"/>
          <p:cNvSpPr>
            <a:spLocks noChangeArrowheads="1"/>
          </p:cNvSpPr>
          <p:nvPr/>
        </p:nvSpPr>
        <p:spPr bwMode="auto">
          <a:xfrm>
            <a:off x="9055100" y="5233988"/>
            <a:ext cx="88900" cy="90487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8" name="Line 226"/>
          <p:cNvSpPr>
            <a:spLocks noChangeShapeType="1"/>
          </p:cNvSpPr>
          <p:nvPr/>
        </p:nvSpPr>
        <p:spPr bwMode="auto">
          <a:xfrm flipH="1">
            <a:off x="7343775" y="2163763"/>
            <a:ext cx="0" cy="21272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59" name="Text Box 227"/>
          <p:cNvSpPr txBox="1">
            <a:spLocks noChangeArrowheads="1"/>
          </p:cNvSpPr>
          <p:nvPr/>
        </p:nvSpPr>
        <p:spPr bwMode="auto">
          <a:xfrm rot="5400000">
            <a:off x="7987507" y="414258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428260" name="Line 228"/>
          <p:cNvSpPr>
            <a:spLocks noChangeShapeType="1"/>
          </p:cNvSpPr>
          <p:nvPr/>
        </p:nvSpPr>
        <p:spPr bwMode="auto">
          <a:xfrm>
            <a:off x="7343775" y="4679950"/>
            <a:ext cx="1588" cy="8302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61" name="Line 229"/>
          <p:cNvSpPr>
            <a:spLocks noChangeShapeType="1"/>
          </p:cNvSpPr>
          <p:nvPr/>
        </p:nvSpPr>
        <p:spPr bwMode="auto">
          <a:xfrm>
            <a:off x="6089650" y="4718050"/>
            <a:ext cx="0" cy="5524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62" name="Oval 230"/>
          <p:cNvSpPr>
            <a:spLocks noChangeArrowheads="1"/>
          </p:cNvSpPr>
          <p:nvPr/>
        </p:nvSpPr>
        <p:spPr bwMode="auto">
          <a:xfrm>
            <a:off x="6049963" y="3613150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63" name="Line 231"/>
          <p:cNvSpPr>
            <a:spLocks noChangeShapeType="1"/>
          </p:cNvSpPr>
          <p:nvPr/>
        </p:nvSpPr>
        <p:spPr bwMode="auto">
          <a:xfrm>
            <a:off x="6089650" y="2355850"/>
            <a:ext cx="1588" cy="1952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64" name="Oval 232"/>
          <p:cNvSpPr>
            <a:spLocks noChangeArrowheads="1"/>
          </p:cNvSpPr>
          <p:nvPr/>
        </p:nvSpPr>
        <p:spPr bwMode="auto">
          <a:xfrm>
            <a:off x="6051550" y="2301875"/>
            <a:ext cx="8890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265" name="Text Box 233"/>
          <p:cNvSpPr txBox="1">
            <a:spLocks noChangeArrowheads="1"/>
          </p:cNvSpPr>
          <p:nvPr/>
        </p:nvSpPr>
        <p:spPr bwMode="auto">
          <a:xfrm>
            <a:off x="8458200" y="27066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grpSp>
        <p:nvGrpSpPr>
          <p:cNvPr id="428266" name="Group 234"/>
          <p:cNvGrpSpPr>
            <a:grpSpLocks/>
          </p:cNvGrpSpPr>
          <p:nvPr/>
        </p:nvGrpSpPr>
        <p:grpSpPr bwMode="auto">
          <a:xfrm>
            <a:off x="5003800" y="4954588"/>
            <a:ext cx="936625" cy="658812"/>
            <a:chOff x="3859" y="1895"/>
            <a:chExt cx="574" cy="402"/>
          </a:xfrm>
        </p:grpSpPr>
        <p:sp>
          <p:nvSpPr>
            <p:cNvPr id="428267" name="Oval 235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68" name="AutoShape 236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69" name="Group 237"/>
          <p:cNvGrpSpPr>
            <a:grpSpLocks/>
          </p:cNvGrpSpPr>
          <p:nvPr/>
        </p:nvGrpSpPr>
        <p:grpSpPr bwMode="auto">
          <a:xfrm>
            <a:off x="4967288" y="3370263"/>
            <a:ext cx="936625" cy="658812"/>
            <a:chOff x="3859" y="1895"/>
            <a:chExt cx="574" cy="402"/>
          </a:xfrm>
        </p:grpSpPr>
        <p:sp>
          <p:nvSpPr>
            <p:cNvPr id="428270" name="Oval 238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71" name="AutoShape 239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72" name="Group 240"/>
          <p:cNvGrpSpPr>
            <a:grpSpLocks/>
          </p:cNvGrpSpPr>
          <p:nvPr/>
        </p:nvGrpSpPr>
        <p:grpSpPr bwMode="auto">
          <a:xfrm>
            <a:off x="4930775" y="2047875"/>
            <a:ext cx="936625" cy="658813"/>
            <a:chOff x="3859" y="1895"/>
            <a:chExt cx="574" cy="402"/>
          </a:xfrm>
        </p:grpSpPr>
        <p:sp>
          <p:nvSpPr>
            <p:cNvPr id="428273" name="Oval 241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74" name="AutoShape 242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75" name="Group 243"/>
          <p:cNvGrpSpPr>
            <a:grpSpLocks/>
          </p:cNvGrpSpPr>
          <p:nvPr/>
        </p:nvGrpSpPr>
        <p:grpSpPr bwMode="auto">
          <a:xfrm>
            <a:off x="7812088" y="3370263"/>
            <a:ext cx="936625" cy="658812"/>
            <a:chOff x="3859" y="1895"/>
            <a:chExt cx="574" cy="402"/>
          </a:xfrm>
        </p:grpSpPr>
        <p:sp>
          <p:nvSpPr>
            <p:cNvPr id="428276" name="Oval 244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77" name="AutoShape 245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78" name="Group 246"/>
          <p:cNvGrpSpPr>
            <a:grpSpLocks/>
          </p:cNvGrpSpPr>
          <p:nvPr/>
        </p:nvGrpSpPr>
        <p:grpSpPr bwMode="auto">
          <a:xfrm>
            <a:off x="7775575" y="2047875"/>
            <a:ext cx="936625" cy="658813"/>
            <a:chOff x="3859" y="1895"/>
            <a:chExt cx="574" cy="402"/>
          </a:xfrm>
        </p:grpSpPr>
        <p:sp>
          <p:nvSpPr>
            <p:cNvPr id="428279" name="Oval 247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80" name="AutoShape 248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81" name="Group 249"/>
          <p:cNvGrpSpPr>
            <a:grpSpLocks/>
          </p:cNvGrpSpPr>
          <p:nvPr/>
        </p:nvGrpSpPr>
        <p:grpSpPr bwMode="auto">
          <a:xfrm>
            <a:off x="7812088" y="4965700"/>
            <a:ext cx="936625" cy="658813"/>
            <a:chOff x="3859" y="1895"/>
            <a:chExt cx="574" cy="402"/>
          </a:xfrm>
        </p:grpSpPr>
        <p:sp>
          <p:nvSpPr>
            <p:cNvPr id="428282" name="Oval 250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83" name="AutoShape 251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84" name="Group 252"/>
          <p:cNvGrpSpPr>
            <a:grpSpLocks/>
          </p:cNvGrpSpPr>
          <p:nvPr/>
        </p:nvGrpSpPr>
        <p:grpSpPr bwMode="auto">
          <a:xfrm>
            <a:off x="5472113" y="5145088"/>
            <a:ext cx="139700" cy="211137"/>
            <a:chOff x="12922" y="9930"/>
            <a:chExt cx="88" cy="132"/>
          </a:xfrm>
        </p:grpSpPr>
        <p:sp>
          <p:nvSpPr>
            <p:cNvPr id="428285" name="AutoShape 253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86" name="Line 254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87" name="Group 255"/>
          <p:cNvGrpSpPr>
            <a:grpSpLocks/>
          </p:cNvGrpSpPr>
          <p:nvPr/>
        </p:nvGrpSpPr>
        <p:grpSpPr bwMode="auto">
          <a:xfrm>
            <a:off x="5435600" y="3560763"/>
            <a:ext cx="139700" cy="211137"/>
            <a:chOff x="12922" y="9930"/>
            <a:chExt cx="88" cy="132"/>
          </a:xfrm>
        </p:grpSpPr>
        <p:sp>
          <p:nvSpPr>
            <p:cNvPr id="428288" name="AutoShape 256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89" name="Line 257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290" name="Group 258"/>
          <p:cNvGrpSpPr>
            <a:grpSpLocks/>
          </p:cNvGrpSpPr>
          <p:nvPr/>
        </p:nvGrpSpPr>
        <p:grpSpPr bwMode="auto">
          <a:xfrm>
            <a:off x="5399088" y="2228850"/>
            <a:ext cx="139700" cy="211138"/>
            <a:chOff x="12922" y="9930"/>
            <a:chExt cx="88" cy="132"/>
          </a:xfrm>
        </p:grpSpPr>
        <p:sp>
          <p:nvSpPr>
            <p:cNvPr id="428291" name="AutoShape 259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292" name="Line 260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3025" y="1341438"/>
            <a:ext cx="4354513" cy="4824412"/>
          </a:xfrm>
          <a:prstGeom prst="rect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323850" y="1414463"/>
            <a:ext cx="3744913" cy="982074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最不利的情况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只有一个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门导通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</a:p>
        </p:txBody>
      </p:sp>
      <p:grpSp>
        <p:nvGrpSpPr>
          <p:cNvPr id="428044" name="Group 12"/>
          <p:cNvGrpSpPr>
            <a:grpSpLocks/>
          </p:cNvGrpSpPr>
          <p:nvPr/>
        </p:nvGrpSpPr>
        <p:grpSpPr bwMode="auto">
          <a:xfrm>
            <a:off x="5832475" y="2505075"/>
            <a:ext cx="506413" cy="3228975"/>
            <a:chOff x="3651" y="754"/>
            <a:chExt cx="319" cy="2034"/>
          </a:xfrm>
        </p:grpSpPr>
        <p:sp>
          <p:nvSpPr>
            <p:cNvPr id="428045" name="Text Box 13"/>
            <p:cNvSpPr txBox="1">
              <a:spLocks noChangeArrowheads="1"/>
            </p:cNvSpPr>
            <p:nvPr/>
          </p:nvSpPr>
          <p:spPr bwMode="auto">
            <a:xfrm>
              <a:off x="3652" y="754"/>
              <a:ext cx="271" cy="3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046" name="Text Box 14"/>
            <p:cNvSpPr txBox="1">
              <a:spLocks noChangeArrowheads="1"/>
            </p:cNvSpPr>
            <p:nvPr/>
          </p:nvSpPr>
          <p:spPr bwMode="auto">
            <a:xfrm>
              <a:off x="3651" y="1691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28047" name="Text Box 15"/>
            <p:cNvSpPr txBox="1">
              <a:spLocks noChangeArrowheads="1"/>
            </p:cNvSpPr>
            <p:nvPr/>
          </p:nvSpPr>
          <p:spPr bwMode="auto">
            <a:xfrm>
              <a:off x="3652" y="250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28048" name="Rectangle 16"/>
            <p:cNvSpPr>
              <a:spLocks noChangeArrowheads="1"/>
            </p:cNvSpPr>
            <p:nvPr/>
          </p:nvSpPr>
          <p:spPr bwMode="auto">
            <a:xfrm>
              <a:off x="3651" y="75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28049" name="Line 17"/>
          <p:cNvSpPr>
            <a:spLocks noChangeShapeType="1"/>
          </p:cNvSpPr>
          <p:nvPr/>
        </p:nvSpPr>
        <p:spPr bwMode="auto">
          <a:xfrm rot="16626" flipH="1">
            <a:off x="6121400" y="2420938"/>
            <a:ext cx="576263" cy="4762"/>
          </a:xfrm>
          <a:prstGeom prst="line">
            <a:avLst/>
          </a:prstGeom>
          <a:noFill/>
          <a:ln w="57150">
            <a:solidFill>
              <a:srgbClr val="D60093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179388" y="2349500"/>
            <a:ext cx="4105275" cy="1920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为保证低电平输出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OD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门的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输出电流不能超过允许的最大值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OL(max)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OL(max</a:t>
            </a:r>
            <a:r>
              <a:rPr kumimoji="1" lang="zh-CN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不能太小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419074" y="512415"/>
            <a:ext cx="834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OL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，分析电路中出现最大电流时，电阻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的最小值。</a:t>
            </a:r>
            <a:endParaRPr kumimoji="1" lang="en-US" altLang="zh-CN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8053" name="Object 21"/>
          <p:cNvGraphicFramePr>
            <a:graphicFrameLocks noChangeAspect="1"/>
          </p:cNvGraphicFramePr>
          <p:nvPr/>
        </p:nvGraphicFramePr>
        <p:xfrm>
          <a:off x="206375" y="5116513"/>
          <a:ext cx="3690938" cy="1003300"/>
        </p:xfrm>
        <a:graphic>
          <a:graphicData uri="http://schemas.openxmlformats.org/presentationml/2006/ole">
            <p:oleObj spid="_x0000_s466058" name="公式" r:id="rId3" imgW="1549400" imgH="419100" progId="Equation.3">
              <p:embed/>
            </p:oleObj>
          </a:graphicData>
        </a:graphic>
      </p:graphicFrame>
      <p:graphicFrame>
        <p:nvGraphicFramePr>
          <p:cNvPr id="428054" name="Object 22"/>
          <p:cNvGraphicFramePr>
            <a:graphicFrameLocks noChangeAspect="1"/>
          </p:cNvGraphicFramePr>
          <p:nvPr/>
        </p:nvGraphicFramePr>
        <p:xfrm>
          <a:off x="238125" y="4337050"/>
          <a:ext cx="4125913" cy="893763"/>
        </p:xfrm>
        <a:graphic>
          <a:graphicData uri="http://schemas.openxmlformats.org/presentationml/2006/ole">
            <p:oleObj spid="_x0000_s466059" name="公式" r:id="rId4" imgW="1943100" imgH="419100" progId="Equation.3">
              <p:embed/>
            </p:oleObj>
          </a:graphicData>
        </a:graphic>
      </p:graphicFrame>
      <p:sp>
        <p:nvSpPr>
          <p:cNvPr id="428132" name="Line 100"/>
          <p:cNvSpPr>
            <a:spLocks noChangeShapeType="1"/>
          </p:cNvSpPr>
          <p:nvPr/>
        </p:nvSpPr>
        <p:spPr bwMode="auto">
          <a:xfrm>
            <a:off x="6913563" y="1196975"/>
            <a:ext cx="0" cy="1041400"/>
          </a:xfrm>
          <a:prstGeom prst="line">
            <a:avLst/>
          </a:prstGeom>
          <a:noFill/>
          <a:ln w="57150">
            <a:solidFill>
              <a:srgbClr val="D60093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6837362" y="2629693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99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  <a:r>
              <a:rPr kumimoji="1" lang="zh-CN" altLang="en-US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total)</a:t>
            </a:r>
          </a:p>
        </p:txBody>
      </p:sp>
      <p:grpSp>
        <p:nvGrpSpPr>
          <p:cNvPr id="428134" name="Group 102"/>
          <p:cNvGrpSpPr>
            <a:grpSpLocks/>
          </p:cNvGrpSpPr>
          <p:nvPr/>
        </p:nvGrpSpPr>
        <p:grpSpPr bwMode="auto">
          <a:xfrm>
            <a:off x="5408613" y="1647825"/>
            <a:ext cx="1295400" cy="560388"/>
            <a:chOff x="3271" y="176"/>
            <a:chExt cx="816" cy="353"/>
          </a:xfrm>
        </p:grpSpPr>
        <p:sp>
          <p:nvSpPr>
            <p:cNvPr id="428135" name="Text Box 103"/>
            <p:cNvSpPr txBox="1">
              <a:spLocks noChangeArrowheads="1"/>
            </p:cNvSpPr>
            <p:nvPr/>
          </p:nvSpPr>
          <p:spPr bwMode="auto">
            <a:xfrm>
              <a:off x="3271" y="176"/>
              <a:ext cx="816" cy="29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OL</a:t>
              </a:r>
              <a:r>
                <a:rPr kumimoji="1" lang="zh-CN" altLang="en-US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max)</a:t>
              </a:r>
            </a:p>
          </p:txBody>
        </p:sp>
        <p:sp>
          <p:nvSpPr>
            <p:cNvPr id="428136" name="Line 104"/>
            <p:cNvSpPr>
              <a:spLocks noChangeShapeType="1"/>
            </p:cNvSpPr>
            <p:nvPr/>
          </p:nvSpPr>
          <p:spPr bwMode="auto">
            <a:xfrm rot="16626" flipH="1">
              <a:off x="3515" y="526"/>
              <a:ext cx="486" cy="3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8306" name="Group 274"/>
          <p:cNvGrpSpPr>
            <a:grpSpLocks/>
          </p:cNvGrpSpPr>
          <p:nvPr/>
        </p:nvGrpSpPr>
        <p:grpSpPr bwMode="auto">
          <a:xfrm>
            <a:off x="6884988" y="2205038"/>
            <a:ext cx="931862" cy="3351212"/>
            <a:chOff x="4337" y="1389"/>
            <a:chExt cx="587" cy="2111"/>
          </a:xfrm>
        </p:grpSpPr>
        <p:grpSp>
          <p:nvGrpSpPr>
            <p:cNvPr id="428305" name="Group 273"/>
            <p:cNvGrpSpPr>
              <a:grpSpLocks/>
            </p:cNvGrpSpPr>
            <p:nvPr/>
          </p:nvGrpSpPr>
          <p:grpSpPr bwMode="auto">
            <a:xfrm>
              <a:off x="4337" y="1389"/>
              <a:ext cx="584" cy="2063"/>
              <a:chOff x="4373" y="1480"/>
              <a:chExt cx="584" cy="2063"/>
            </a:xfrm>
          </p:grpSpPr>
          <p:sp>
            <p:nvSpPr>
              <p:cNvPr id="428038" name="Line 6"/>
              <p:cNvSpPr>
                <a:spLocks noChangeShapeType="1"/>
              </p:cNvSpPr>
              <p:nvPr/>
            </p:nvSpPr>
            <p:spPr bwMode="auto">
              <a:xfrm rot="16626" flipH="1">
                <a:off x="4629" y="1484"/>
                <a:ext cx="268" cy="1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039" name="Line 7"/>
              <p:cNvSpPr>
                <a:spLocks noChangeShapeType="1"/>
              </p:cNvSpPr>
              <p:nvPr/>
            </p:nvSpPr>
            <p:spPr bwMode="auto">
              <a:xfrm rot="16626" flipH="1">
                <a:off x="4644" y="2281"/>
                <a:ext cx="313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040" name="Line 8"/>
              <p:cNvSpPr>
                <a:spLocks noChangeShapeType="1"/>
              </p:cNvSpPr>
              <p:nvPr/>
            </p:nvSpPr>
            <p:spPr bwMode="auto">
              <a:xfrm rot="16626" flipH="1">
                <a:off x="4637" y="3249"/>
                <a:ext cx="294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041" name="Line 9"/>
              <p:cNvSpPr>
                <a:spLocks noChangeShapeType="1"/>
              </p:cNvSpPr>
              <p:nvPr/>
            </p:nvSpPr>
            <p:spPr bwMode="auto">
              <a:xfrm flipH="1">
                <a:off x="4640" y="1480"/>
                <a:ext cx="0" cy="2063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042" name="Line 10"/>
              <p:cNvSpPr>
                <a:spLocks noChangeShapeType="1"/>
              </p:cNvSpPr>
              <p:nvPr/>
            </p:nvSpPr>
            <p:spPr bwMode="auto">
              <a:xfrm rot="16626" flipH="1">
                <a:off x="4373" y="1497"/>
                <a:ext cx="254" cy="1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8302" name="Line 270"/>
            <p:cNvSpPr>
              <a:spLocks noChangeShapeType="1"/>
            </p:cNvSpPr>
            <p:nvPr/>
          </p:nvSpPr>
          <p:spPr bwMode="auto">
            <a:xfrm rot="16626" flipH="1">
              <a:off x="4606" y="1683"/>
              <a:ext cx="318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303" name="Line 271"/>
            <p:cNvSpPr>
              <a:spLocks noChangeShapeType="1"/>
            </p:cNvSpPr>
            <p:nvPr/>
          </p:nvSpPr>
          <p:spPr bwMode="auto">
            <a:xfrm rot="16626" flipH="1">
              <a:off x="4607" y="2477"/>
              <a:ext cx="313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304" name="Line 272"/>
            <p:cNvSpPr>
              <a:spLocks noChangeShapeType="1"/>
            </p:cNvSpPr>
            <p:nvPr/>
          </p:nvSpPr>
          <p:spPr bwMode="auto">
            <a:xfrm rot="16626" flipH="1">
              <a:off x="4630" y="3498"/>
              <a:ext cx="294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36579" y="2342465"/>
            <a:ext cx="104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000066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66"/>
                </a:solidFill>
              </a:rPr>
              <a:t>OL(max</a:t>
            </a:r>
            <a:r>
              <a:rPr kumimoji="1" lang="zh-CN" altLang="en-US" baseline="-25000" dirty="0">
                <a:solidFill>
                  <a:srgbClr val="000066"/>
                </a:solidFill>
              </a:rPr>
              <a:t>）</a:t>
            </a:r>
            <a:endParaRPr lang="zh-CN" altLang="en-US" sz="1400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6690233" y="2259805"/>
            <a:ext cx="72010" cy="1651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1175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2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3" grpId="0" animBg="1"/>
      <p:bldP spid="428050" grpId="0" animBg="1"/>
      <p:bldP spid="428133" grpId="0"/>
      <p:bldP spid="2" grpId="0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69" name="Text Box 113"/>
          <p:cNvSpPr txBox="1">
            <a:spLocks noChangeArrowheads="1"/>
          </p:cNvSpPr>
          <p:nvPr/>
        </p:nvSpPr>
        <p:spPr bwMode="auto">
          <a:xfrm>
            <a:off x="7045325" y="1089025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DD</a:t>
            </a:r>
          </a:p>
        </p:txBody>
      </p:sp>
      <p:sp>
        <p:nvSpPr>
          <p:cNvPr id="429170" name="Line 114"/>
          <p:cNvSpPr>
            <a:spLocks noChangeShapeType="1"/>
          </p:cNvSpPr>
          <p:nvPr/>
        </p:nvSpPr>
        <p:spPr bwMode="auto">
          <a:xfrm>
            <a:off x="5010150" y="2262188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1" name="Line 115"/>
          <p:cNvSpPr>
            <a:spLocks noChangeShapeType="1"/>
          </p:cNvSpPr>
          <p:nvPr/>
        </p:nvSpPr>
        <p:spPr bwMode="auto">
          <a:xfrm>
            <a:off x="5010150" y="2686050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2" name="Oval 116"/>
          <p:cNvSpPr>
            <a:spLocks noChangeArrowheads="1"/>
          </p:cNvSpPr>
          <p:nvPr/>
        </p:nvSpPr>
        <p:spPr bwMode="auto">
          <a:xfrm>
            <a:off x="4932363" y="2212975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3" name="Oval 117"/>
          <p:cNvSpPr>
            <a:spLocks noChangeArrowheads="1"/>
          </p:cNvSpPr>
          <p:nvPr/>
        </p:nvSpPr>
        <p:spPr bwMode="auto">
          <a:xfrm>
            <a:off x="4935538" y="2640013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4" name="Line 118"/>
          <p:cNvSpPr>
            <a:spLocks noChangeShapeType="1"/>
          </p:cNvSpPr>
          <p:nvPr/>
        </p:nvSpPr>
        <p:spPr bwMode="auto">
          <a:xfrm>
            <a:off x="5022850" y="3573463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5" name="Line 119"/>
          <p:cNvSpPr>
            <a:spLocks noChangeShapeType="1"/>
          </p:cNvSpPr>
          <p:nvPr/>
        </p:nvSpPr>
        <p:spPr bwMode="auto">
          <a:xfrm>
            <a:off x="5022850" y="3997325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6" name="Oval 120"/>
          <p:cNvSpPr>
            <a:spLocks noChangeArrowheads="1"/>
          </p:cNvSpPr>
          <p:nvPr/>
        </p:nvSpPr>
        <p:spPr bwMode="auto">
          <a:xfrm>
            <a:off x="4943475" y="3524250"/>
            <a:ext cx="84138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7" name="Oval 121"/>
          <p:cNvSpPr>
            <a:spLocks noChangeArrowheads="1"/>
          </p:cNvSpPr>
          <p:nvPr/>
        </p:nvSpPr>
        <p:spPr bwMode="auto">
          <a:xfrm>
            <a:off x="4946650" y="3951288"/>
            <a:ext cx="84138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8" name="Line 122"/>
          <p:cNvSpPr>
            <a:spLocks noChangeShapeType="1"/>
          </p:cNvSpPr>
          <p:nvPr/>
        </p:nvSpPr>
        <p:spPr bwMode="auto">
          <a:xfrm>
            <a:off x="5033963" y="5173663"/>
            <a:ext cx="4397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79" name="Line 123"/>
          <p:cNvSpPr>
            <a:spLocks noChangeShapeType="1"/>
          </p:cNvSpPr>
          <p:nvPr/>
        </p:nvSpPr>
        <p:spPr bwMode="auto">
          <a:xfrm>
            <a:off x="5033963" y="5597525"/>
            <a:ext cx="4397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0" name="Oval 124"/>
          <p:cNvSpPr>
            <a:spLocks noChangeArrowheads="1"/>
          </p:cNvSpPr>
          <p:nvPr/>
        </p:nvSpPr>
        <p:spPr bwMode="auto">
          <a:xfrm>
            <a:off x="4956175" y="5124450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1" name="Oval 125"/>
          <p:cNvSpPr>
            <a:spLocks noChangeArrowheads="1"/>
          </p:cNvSpPr>
          <p:nvPr/>
        </p:nvSpPr>
        <p:spPr bwMode="auto">
          <a:xfrm>
            <a:off x="4959350" y="5551488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2" name="Text Box 126"/>
          <p:cNvSpPr txBox="1">
            <a:spLocks noChangeArrowheads="1"/>
          </p:cNvSpPr>
          <p:nvPr/>
        </p:nvSpPr>
        <p:spPr bwMode="auto">
          <a:xfrm>
            <a:off x="7600950" y="2997200"/>
            <a:ext cx="76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</a:p>
        </p:txBody>
      </p:sp>
      <p:sp>
        <p:nvSpPr>
          <p:cNvPr id="429183" name="Oval 127"/>
          <p:cNvSpPr>
            <a:spLocks noChangeArrowheads="1"/>
          </p:cNvSpPr>
          <p:nvPr/>
        </p:nvSpPr>
        <p:spPr bwMode="auto">
          <a:xfrm flipH="1">
            <a:off x="6878638" y="2390775"/>
            <a:ext cx="85725" cy="87313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4" name="Oval 128"/>
          <p:cNvSpPr>
            <a:spLocks noChangeArrowheads="1"/>
          </p:cNvSpPr>
          <p:nvPr/>
        </p:nvSpPr>
        <p:spPr bwMode="auto">
          <a:xfrm>
            <a:off x="6880225" y="1233488"/>
            <a:ext cx="98425" cy="1095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5" name="Text Box 129"/>
          <p:cNvSpPr txBox="1">
            <a:spLocks noChangeArrowheads="1"/>
          </p:cNvSpPr>
          <p:nvPr/>
        </p:nvSpPr>
        <p:spPr bwMode="auto">
          <a:xfrm>
            <a:off x="7199313" y="1566863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429186" name="Line 130"/>
          <p:cNvSpPr>
            <a:spLocks noChangeShapeType="1"/>
          </p:cNvSpPr>
          <p:nvPr/>
        </p:nvSpPr>
        <p:spPr bwMode="auto">
          <a:xfrm flipH="1">
            <a:off x="6931025" y="1350963"/>
            <a:ext cx="1588" cy="11096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7" name="Rectangle 131"/>
          <p:cNvSpPr>
            <a:spLocks noChangeArrowheads="1"/>
          </p:cNvSpPr>
          <p:nvPr/>
        </p:nvSpPr>
        <p:spPr bwMode="auto">
          <a:xfrm>
            <a:off x="6862763" y="1638300"/>
            <a:ext cx="123825" cy="431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8" name="Line 132"/>
          <p:cNvSpPr>
            <a:spLocks noChangeShapeType="1"/>
          </p:cNvSpPr>
          <p:nvPr/>
        </p:nvSpPr>
        <p:spPr bwMode="auto">
          <a:xfrm>
            <a:off x="6124575" y="2436813"/>
            <a:ext cx="13731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89" name="Oval 133"/>
          <p:cNvSpPr>
            <a:spLocks noChangeArrowheads="1"/>
          </p:cNvSpPr>
          <p:nvPr/>
        </p:nvSpPr>
        <p:spPr bwMode="auto">
          <a:xfrm>
            <a:off x="6878638" y="2395538"/>
            <a:ext cx="82550" cy="889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0" name="Line 134"/>
          <p:cNvSpPr>
            <a:spLocks noChangeShapeType="1"/>
          </p:cNvSpPr>
          <p:nvPr/>
        </p:nvSpPr>
        <p:spPr bwMode="auto">
          <a:xfrm>
            <a:off x="6137275" y="3744913"/>
            <a:ext cx="1936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1" name="Line 135"/>
          <p:cNvSpPr>
            <a:spLocks noChangeShapeType="1"/>
          </p:cNvSpPr>
          <p:nvPr/>
        </p:nvSpPr>
        <p:spPr bwMode="auto">
          <a:xfrm flipV="1">
            <a:off x="7493000" y="2259013"/>
            <a:ext cx="4984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2" name="Line 136"/>
          <p:cNvSpPr>
            <a:spLocks noChangeShapeType="1"/>
          </p:cNvSpPr>
          <p:nvPr/>
        </p:nvSpPr>
        <p:spPr bwMode="auto">
          <a:xfrm>
            <a:off x="7551738" y="2662238"/>
            <a:ext cx="4397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3" name="Line 137"/>
          <p:cNvSpPr>
            <a:spLocks noChangeShapeType="1"/>
          </p:cNvSpPr>
          <p:nvPr/>
        </p:nvSpPr>
        <p:spPr bwMode="auto">
          <a:xfrm>
            <a:off x="8664575" y="2447925"/>
            <a:ext cx="425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4" name="Oval 138"/>
          <p:cNvSpPr>
            <a:spLocks noChangeArrowheads="1"/>
          </p:cNvSpPr>
          <p:nvPr/>
        </p:nvSpPr>
        <p:spPr bwMode="auto">
          <a:xfrm>
            <a:off x="7458075" y="2390775"/>
            <a:ext cx="8255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5" name="Oval 139"/>
          <p:cNvSpPr>
            <a:spLocks noChangeArrowheads="1"/>
          </p:cNvSpPr>
          <p:nvPr/>
        </p:nvSpPr>
        <p:spPr bwMode="auto">
          <a:xfrm>
            <a:off x="7462838" y="2619375"/>
            <a:ext cx="82550" cy="84138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6" name="Oval 140"/>
          <p:cNvSpPr>
            <a:spLocks noChangeArrowheads="1"/>
          </p:cNvSpPr>
          <p:nvPr/>
        </p:nvSpPr>
        <p:spPr bwMode="auto">
          <a:xfrm>
            <a:off x="9080500" y="2403475"/>
            <a:ext cx="84138" cy="8255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7" name="Line 141"/>
          <p:cNvSpPr>
            <a:spLocks noChangeShapeType="1"/>
          </p:cNvSpPr>
          <p:nvPr/>
        </p:nvSpPr>
        <p:spPr bwMode="auto">
          <a:xfrm>
            <a:off x="6143625" y="5346700"/>
            <a:ext cx="1952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198" name="Text Box 142"/>
          <p:cNvSpPr txBox="1">
            <a:spLocks noChangeArrowheads="1"/>
          </p:cNvSpPr>
          <p:nvPr/>
        </p:nvSpPr>
        <p:spPr bwMode="auto">
          <a:xfrm>
            <a:off x="5622925" y="44958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429199" name="Text Box 143"/>
          <p:cNvSpPr txBox="1">
            <a:spLocks noChangeArrowheads="1"/>
          </p:cNvSpPr>
          <p:nvPr/>
        </p:nvSpPr>
        <p:spPr bwMode="auto">
          <a:xfrm rot="5400000">
            <a:off x="5577682" y="417591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429200" name="Line 144"/>
          <p:cNvSpPr>
            <a:spLocks noChangeShapeType="1"/>
          </p:cNvSpPr>
          <p:nvPr/>
        </p:nvSpPr>
        <p:spPr bwMode="auto">
          <a:xfrm>
            <a:off x="7532688" y="3578225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1" name="Line 145"/>
          <p:cNvSpPr>
            <a:spLocks noChangeShapeType="1"/>
          </p:cNvSpPr>
          <p:nvPr/>
        </p:nvSpPr>
        <p:spPr bwMode="auto">
          <a:xfrm>
            <a:off x="7532688" y="3981450"/>
            <a:ext cx="441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2" name="Line 146"/>
          <p:cNvSpPr>
            <a:spLocks noChangeShapeType="1"/>
          </p:cNvSpPr>
          <p:nvPr/>
        </p:nvSpPr>
        <p:spPr bwMode="auto">
          <a:xfrm>
            <a:off x="8647113" y="3767138"/>
            <a:ext cx="4556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3" name="Oval 147"/>
          <p:cNvSpPr>
            <a:spLocks noChangeArrowheads="1"/>
          </p:cNvSpPr>
          <p:nvPr/>
        </p:nvSpPr>
        <p:spPr bwMode="auto">
          <a:xfrm>
            <a:off x="7454900" y="3530600"/>
            <a:ext cx="8255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4" name="Oval 148"/>
          <p:cNvSpPr>
            <a:spLocks noChangeArrowheads="1"/>
          </p:cNvSpPr>
          <p:nvPr/>
        </p:nvSpPr>
        <p:spPr bwMode="auto">
          <a:xfrm>
            <a:off x="7458075" y="3938588"/>
            <a:ext cx="82550" cy="84137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5" name="Oval 149"/>
          <p:cNvSpPr>
            <a:spLocks noChangeArrowheads="1"/>
          </p:cNvSpPr>
          <p:nvPr/>
        </p:nvSpPr>
        <p:spPr bwMode="auto">
          <a:xfrm>
            <a:off x="9096375" y="3719513"/>
            <a:ext cx="82550" cy="90487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6" name="Text Box 150"/>
          <p:cNvSpPr txBox="1">
            <a:spLocks noChangeArrowheads="1"/>
          </p:cNvSpPr>
          <p:nvPr/>
        </p:nvSpPr>
        <p:spPr bwMode="auto">
          <a:xfrm>
            <a:off x="8061325" y="4510088"/>
            <a:ext cx="6397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429207" name="Line 151"/>
          <p:cNvSpPr>
            <a:spLocks noChangeShapeType="1"/>
          </p:cNvSpPr>
          <p:nvPr/>
        </p:nvSpPr>
        <p:spPr bwMode="auto">
          <a:xfrm>
            <a:off x="7534275" y="5176838"/>
            <a:ext cx="4397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8" name="Line 152"/>
          <p:cNvSpPr>
            <a:spLocks noChangeShapeType="1"/>
          </p:cNvSpPr>
          <p:nvPr/>
        </p:nvSpPr>
        <p:spPr bwMode="auto">
          <a:xfrm>
            <a:off x="7493000" y="5580063"/>
            <a:ext cx="4810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09" name="Line 153"/>
          <p:cNvSpPr>
            <a:spLocks noChangeShapeType="1"/>
          </p:cNvSpPr>
          <p:nvPr/>
        </p:nvSpPr>
        <p:spPr bwMode="auto">
          <a:xfrm>
            <a:off x="8648700" y="5365750"/>
            <a:ext cx="4540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0" name="Oval 154"/>
          <p:cNvSpPr>
            <a:spLocks noChangeArrowheads="1"/>
          </p:cNvSpPr>
          <p:nvPr/>
        </p:nvSpPr>
        <p:spPr bwMode="auto">
          <a:xfrm>
            <a:off x="7456488" y="5129213"/>
            <a:ext cx="82550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1" name="Oval 155"/>
          <p:cNvSpPr>
            <a:spLocks noChangeArrowheads="1"/>
          </p:cNvSpPr>
          <p:nvPr/>
        </p:nvSpPr>
        <p:spPr bwMode="auto">
          <a:xfrm>
            <a:off x="9097963" y="5318125"/>
            <a:ext cx="82550" cy="90488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2" name="Line 156"/>
          <p:cNvSpPr>
            <a:spLocks noChangeShapeType="1"/>
          </p:cNvSpPr>
          <p:nvPr/>
        </p:nvSpPr>
        <p:spPr bwMode="auto">
          <a:xfrm flipH="1">
            <a:off x="7500938" y="2247900"/>
            <a:ext cx="0" cy="21272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3" name="Text Box 157"/>
          <p:cNvSpPr txBox="1">
            <a:spLocks noChangeArrowheads="1"/>
          </p:cNvSpPr>
          <p:nvPr/>
        </p:nvSpPr>
        <p:spPr bwMode="auto">
          <a:xfrm rot="5400000">
            <a:off x="8065294" y="4226719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429214" name="Line 158"/>
          <p:cNvSpPr>
            <a:spLocks noChangeShapeType="1"/>
          </p:cNvSpPr>
          <p:nvPr/>
        </p:nvSpPr>
        <p:spPr bwMode="auto">
          <a:xfrm>
            <a:off x="7500938" y="4764088"/>
            <a:ext cx="1587" cy="8302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5" name="Line 159"/>
          <p:cNvSpPr>
            <a:spLocks noChangeShapeType="1"/>
          </p:cNvSpPr>
          <p:nvPr/>
        </p:nvSpPr>
        <p:spPr bwMode="auto">
          <a:xfrm>
            <a:off x="6330950" y="4802188"/>
            <a:ext cx="0" cy="5524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6" name="Oval 160"/>
          <p:cNvSpPr>
            <a:spLocks noChangeArrowheads="1"/>
          </p:cNvSpPr>
          <p:nvPr/>
        </p:nvSpPr>
        <p:spPr bwMode="auto">
          <a:xfrm>
            <a:off x="6292850" y="3697288"/>
            <a:ext cx="84138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7" name="Line 161"/>
          <p:cNvSpPr>
            <a:spLocks noChangeShapeType="1"/>
          </p:cNvSpPr>
          <p:nvPr/>
        </p:nvSpPr>
        <p:spPr bwMode="auto">
          <a:xfrm>
            <a:off x="6330950" y="2439988"/>
            <a:ext cx="1588" cy="1952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8" name="Oval 162"/>
          <p:cNvSpPr>
            <a:spLocks noChangeArrowheads="1"/>
          </p:cNvSpPr>
          <p:nvPr/>
        </p:nvSpPr>
        <p:spPr bwMode="auto">
          <a:xfrm>
            <a:off x="6294438" y="2386013"/>
            <a:ext cx="84137" cy="85725"/>
          </a:xfrm>
          <a:prstGeom prst="ellipse">
            <a:avLst/>
          </a:prstGeom>
          <a:solidFill>
            <a:srgbClr val="0033CC"/>
          </a:solidFill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219" name="Text Box 163"/>
          <p:cNvSpPr txBox="1">
            <a:spLocks noChangeArrowheads="1"/>
          </p:cNvSpPr>
          <p:nvPr/>
        </p:nvSpPr>
        <p:spPr bwMode="auto">
          <a:xfrm>
            <a:off x="8540750" y="27908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grpSp>
        <p:nvGrpSpPr>
          <p:cNvPr id="429220" name="Group 164"/>
          <p:cNvGrpSpPr>
            <a:grpSpLocks/>
          </p:cNvGrpSpPr>
          <p:nvPr/>
        </p:nvGrpSpPr>
        <p:grpSpPr bwMode="auto">
          <a:xfrm>
            <a:off x="5318125" y="5038725"/>
            <a:ext cx="873125" cy="658813"/>
            <a:chOff x="3859" y="1895"/>
            <a:chExt cx="574" cy="402"/>
          </a:xfrm>
        </p:grpSpPr>
        <p:sp>
          <p:nvSpPr>
            <p:cNvPr id="429221" name="Oval 165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22" name="AutoShape 166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23" name="Group 167"/>
          <p:cNvGrpSpPr>
            <a:grpSpLocks/>
          </p:cNvGrpSpPr>
          <p:nvPr/>
        </p:nvGrpSpPr>
        <p:grpSpPr bwMode="auto">
          <a:xfrm>
            <a:off x="5283200" y="3454400"/>
            <a:ext cx="874713" cy="658813"/>
            <a:chOff x="3859" y="1895"/>
            <a:chExt cx="574" cy="402"/>
          </a:xfrm>
        </p:grpSpPr>
        <p:sp>
          <p:nvSpPr>
            <p:cNvPr id="429224" name="Oval 168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25" name="AutoShape 169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26" name="Group 170"/>
          <p:cNvGrpSpPr>
            <a:grpSpLocks/>
          </p:cNvGrpSpPr>
          <p:nvPr/>
        </p:nvGrpSpPr>
        <p:grpSpPr bwMode="auto">
          <a:xfrm>
            <a:off x="5249863" y="2132013"/>
            <a:ext cx="873125" cy="658812"/>
            <a:chOff x="3859" y="1895"/>
            <a:chExt cx="574" cy="402"/>
          </a:xfrm>
        </p:grpSpPr>
        <p:sp>
          <p:nvSpPr>
            <p:cNvPr id="429227" name="Oval 171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28" name="AutoShape 172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29" name="Group 173"/>
          <p:cNvGrpSpPr>
            <a:grpSpLocks/>
          </p:cNvGrpSpPr>
          <p:nvPr/>
        </p:nvGrpSpPr>
        <p:grpSpPr bwMode="auto">
          <a:xfrm>
            <a:off x="7937500" y="3454400"/>
            <a:ext cx="874713" cy="658813"/>
            <a:chOff x="3859" y="1895"/>
            <a:chExt cx="574" cy="402"/>
          </a:xfrm>
        </p:grpSpPr>
        <p:sp>
          <p:nvSpPr>
            <p:cNvPr id="429230" name="Oval 174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31" name="AutoShape 175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32" name="Group 176"/>
          <p:cNvGrpSpPr>
            <a:grpSpLocks/>
          </p:cNvGrpSpPr>
          <p:nvPr/>
        </p:nvGrpSpPr>
        <p:grpSpPr bwMode="auto">
          <a:xfrm>
            <a:off x="7904163" y="2132013"/>
            <a:ext cx="873125" cy="658812"/>
            <a:chOff x="3859" y="1895"/>
            <a:chExt cx="574" cy="402"/>
          </a:xfrm>
        </p:grpSpPr>
        <p:sp>
          <p:nvSpPr>
            <p:cNvPr id="429233" name="Oval 177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34" name="AutoShape 178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35" name="Group 179"/>
          <p:cNvGrpSpPr>
            <a:grpSpLocks/>
          </p:cNvGrpSpPr>
          <p:nvPr/>
        </p:nvGrpSpPr>
        <p:grpSpPr bwMode="auto">
          <a:xfrm>
            <a:off x="7937500" y="5049838"/>
            <a:ext cx="874713" cy="658812"/>
            <a:chOff x="3859" y="1895"/>
            <a:chExt cx="574" cy="402"/>
          </a:xfrm>
        </p:grpSpPr>
        <p:sp>
          <p:nvSpPr>
            <p:cNvPr id="429236" name="Oval 180"/>
            <p:cNvSpPr>
              <a:spLocks noChangeArrowheads="1"/>
            </p:cNvSpPr>
            <p:nvPr/>
          </p:nvSpPr>
          <p:spPr bwMode="auto">
            <a:xfrm flipH="1">
              <a:off x="4336" y="2046"/>
              <a:ext cx="97" cy="9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37" name="AutoShape 181"/>
            <p:cNvSpPr>
              <a:spLocks noChangeArrowheads="1"/>
            </p:cNvSpPr>
            <p:nvPr/>
          </p:nvSpPr>
          <p:spPr bwMode="auto">
            <a:xfrm rot="10800000" flipH="1">
              <a:off x="3859" y="1895"/>
              <a:ext cx="475" cy="402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38" name="Group 182"/>
          <p:cNvGrpSpPr>
            <a:grpSpLocks/>
          </p:cNvGrpSpPr>
          <p:nvPr/>
        </p:nvGrpSpPr>
        <p:grpSpPr bwMode="auto">
          <a:xfrm>
            <a:off x="5754688" y="5229225"/>
            <a:ext cx="130175" cy="211138"/>
            <a:chOff x="12922" y="9930"/>
            <a:chExt cx="88" cy="132"/>
          </a:xfrm>
        </p:grpSpPr>
        <p:sp>
          <p:nvSpPr>
            <p:cNvPr id="429239" name="AutoShape 183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40" name="Line 184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41" name="Group 185"/>
          <p:cNvGrpSpPr>
            <a:grpSpLocks/>
          </p:cNvGrpSpPr>
          <p:nvPr/>
        </p:nvGrpSpPr>
        <p:grpSpPr bwMode="auto">
          <a:xfrm>
            <a:off x="5719763" y="3644900"/>
            <a:ext cx="130175" cy="211138"/>
            <a:chOff x="12922" y="9930"/>
            <a:chExt cx="88" cy="132"/>
          </a:xfrm>
        </p:grpSpPr>
        <p:sp>
          <p:nvSpPr>
            <p:cNvPr id="429242" name="AutoShape 186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43" name="Line 187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244" name="Group 188"/>
          <p:cNvGrpSpPr>
            <a:grpSpLocks/>
          </p:cNvGrpSpPr>
          <p:nvPr/>
        </p:nvGrpSpPr>
        <p:grpSpPr bwMode="auto">
          <a:xfrm>
            <a:off x="5686425" y="2312988"/>
            <a:ext cx="130175" cy="211137"/>
            <a:chOff x="12922" y="9930"/>
            <a:chExt cx="88" cy="132"/>
          </a:xfrm>
        </p:grpSpPr>
        <p:sp>
          <p:nvSpPr>
            <p:cNvPr id="429245" name="AutoShape 189"/>
            <p:cNvSpPr>
              <a:spLocks noChangeArrowheads="1"/>
            </p:cNvSpPr>
            <p:nvPr/>
          </p:nvSpPr>
          <p:spPr bwMode="auto">
            <a:xfrm>
              <a:off x="12926" y="9930"/>
              <a:ext cx="78" cy="12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246" name="Line 190"/>
            <p:cNvSpPr>
              <a:spLocks noChangeShapeType="1"/>
            </p:cNvSpPr>
            <p:nvPr/>
          </p:nvSpPr>
          <p:spPr bwMode="auto">
            <a:xfrm flipH="1">
              <a:off x="12922" y="10062"/>
              <a:ext cx="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9060" name="Line 4"/>
          <p:cNvSpPr>
            <a:spLocks noChangeShapeType="1"/>
          </p:cNvSpPr>
          <p:nvPr/>
        </p:nvSpPr>
        <p:spPr bwMode="auto">
          <a:xfrm>
            <a:off x="7023100" y="1176338"/>
            <a:ext cx="0" cy="93503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9145" name="Group 89"/>
          <p:cNvGrpSpPr>
            <a:grpSpLocks/>
          </p:cNvGrpSpPr>
          <p:nvPr/>
        </p:nvGrpSpPr>
        <p:grpSpPr bwMode="auto">
          <a:xfrm>
            <a:off x="6086475" y="2473325"/>
            <a:ext cx="792163" cy="2592388"/>
            <a:chOff x="2608" y="1480"/>
            <a:chExt cx="499" cy="1633"/>
          </a:xfrm>
        </p:grpSpPr>
        <p:sp>
          <p:nvSpPr>
            <p:cNvPr id="429146" name="Line 90"/>
            <p:cNvSpPr>
              <a:spLocks noChangeShapeType="1"/>
            </p:cNvSpPr>
            <p:nvPr/>
          </p:nvSpPr>
          <p:spPr bwMode="auto">
            <a:xfrm rot="16626" flipH="1">
              <a:off x="2609" y="3111"/>
              <a:ext cx="182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47" name="Line 91"/>
            <p:cNvSpPr>
              <a:spLocks noChangeShapeType="1"/>
            </p:cNvSpPr>
            <p:nvPr/>
          </p:nvSpPr>
          <p:spPr bwMode="auto">
            <a:xfrm>
              <a:off x="2791" y="1495"/>
              <a:ext cx="0" cy="161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48" name="Line 92"/>
            <p:cNvSpPr>
              <a:spLocks noChangeShapeType="1"/>
            </p:cNvSpPr>
            <p:nvPr/>
          </p:nvSpPr>
          <p:spPr bwMode="auto">
            <a:xfrm rot="16626" flipH="1">
              <a:off x="2609" y="2205"/>
              <a:ext cx="182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49" name="Line 93"/>
            <p:cNvSpPr>
              <a:spLocks noChangeShapeType="1"/>
            </p:cNvSpPr>
            <p:nvPr/>
          </p:nvSpPr>
          <p:spPr bwMode="auto">
            <a:xfrm rot="16626" flipH="1">
              <a:off x="2608" y="1480"/>
              <a:ext cx="499" cy="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150" name="Group 94"/>
          <p:cNvGrpSpPr>
            <a:grpSpLocks/>
          </p:cNvGrpSpPr>
          <p:nvPr/>
        </p:nvGrpSpPr>
        <p:grpSpPr bwMode="auto">
          <a:xfrm>
            <a:off x="6948488" y="2328863"/>
            <a:ext cx="1236663" cy="817562"/>
            <a:chOff x="4195" y="1525"/>
            <a:chExt cx="779" cy="515"/>
          </a:xfrm>
        </p:grpSpPr>
        <p:sp>
          <p:nvSpPr>
            <p:cNvPr id="429151" name="Text Box 95"/>
            <p:cNvSpPr txBox="1">
              <a:spLocks noChangeArrowheads="1"/>
            </p:cNvSpPr>
            <p:nvPr/>
          </p:nvSpPr>
          <p:spPr bwMode="auto">
            <a:xfrm>
              <a:off x="4203" y="1752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IH</a:t>
              </a:r>
              <a:r>
                <a:rPr kumimoji="1" lang="zh-CN" altLang="en-US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total)</a:t>
              </a:r>
            </a:p>
          </p:txBody>
        </p:sp>
        <p:sp>
          <p:nvSpPr>
            <p:cNvPr id="429152" name="Line 96"/>
            <p:cNvSpPr>
              <a:spLocks noChangeShapeType="1"/>
            </p:cNvSpPr>
            <p:nvPr/>
          </p:nvSpPr>
          <p:spPr bwMode="auto">
            <a:xfrm>
              <a:off x="4195" y="1525"/>
              <a:ext cx="227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153" name="Group 97"/>
          <p:cNvGrpSpPr>
            <a:grpSpLocks/>
          </p:cNvGrpSpPr>
          <p:nvPr/>
        </p:nvGrpSpPr>
        <p:grpSpPr bwMode="auto">
          <a:xfrm>
            <a:off x="5495926" y="1711327"/>
            <a:ext cx="1309687" cy="544513"/>
            <a:chOff x="3189" y="1182"/>
            <a:chExt cx="825" cy="343"/>
          </a:xfrm>
        </p:grpSpPr>
        <p:sp>
          <p:nvSpPr>
            <p:cNvPr id="429154" name="Text Box 98"/>
            <p:cNvSpPr txBox="1">
              <a:spLocks noChangeArrowheads="1"/>
            </p:cNvSpPr>
            <p:nvPr/>
          </p:nvSpPr>
          <p:spPr bwMode="auto">
            <a:xfrm>
              <a:off x="3189" y="1182"/>
              <a:ext cx="7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OH</a:t>
              </a:r>
              <a:r>
                <a:rPr kumimoji="1" lang="zh-CN" altLang="en-US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total)</a:t>
              </a:r>
            </a:p>
          </p:txBody>
        </p:sp>
        <p:sp>
          <p:nvSpPr>
            <p:cNvPr id="429155" name="Line 99"/>
            <p:cNvSpPr>
              <a:spLocks noChangeShapeType="1"/>
            </p:cNvSpPr>
            <p:nvPr/>
          </p:nvSpPr>
          <p:spPr bwMode="auto">
            <a:xfrm flipH="1">
              <a:off x="3833" y="1525"/>
              <a:ext cx="181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9156" name="Group 100"/>
          <p:cNvGrpSpPr>
            <a:grpSpLocks/>
          </p:cNvGrpSpPr>
          <p:nvPr/>
        </p:nvGrpSpPr>
        <p:grpSpPr bwMode="auto">
          <a:xfrm>
            <a:off x="6950075" y="2303463"/>
            <a:ext cx="987425" cy="3049587"/>
            <a:chOff x="1875" y="1797"/>
            <a:chExt cx="622" cy="1921"/>
          </a:xfrm>
        </p:grpSpPr>
        <p:sp>
          <p:nvSpPr>
            <p:cNvPr id="429157" name="Line 101"/>
            <p:cNvSpPr>
              <a:spLocks noChangeShapeType="1"/>
            </p:cNvSpPr>
            <p:nvPr/>
          </p:nvSpPr>
          <p:spPr bwMode="auto">
            <a:xfrm rot="10891246" flipH="1">
              <a:off x="2194" y="2042"/>
              <a:ext cx="302" cy="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58" name="Line 102"/>
            <p:cNvSpPr>
              <a:spLocks noChangeShapeType="1"/>
            </p:cNvSpPr>
            <p:nvPr/>
          </p:nvSpPr>
          <p:spPr bwMode="auto">
            <a:xfrm rot="10891246" flipH="1">
              <a:off x="2196" y="2559"/>
              <a:ext cx="275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59" name="Line 103"/>
            <p:cNvSpPr>
              <a:spLocks noChangeShapeType="1"/>
            </p:cNvSpPr>
            <p:nvPr/>
          </p:nvSpPr>
          <p:spPr bwMode="auto">
            <a:xfrm rot="10891246" flipH="1">
              <a:off x="2197" y="2821"/>
              <a:ext cx="274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60" name="Line 104"/>
            <p:cNvSpPr>
              <a:spLocks noChangeShapeType="1"/>
            </p:cNvSpPr>
            <p:nvPr/>
          </p:nvSpPr>
          <p:spPr bwMode="auto">
            <a:xfrm rot="10891246" flipH="1">
              <a:off x="2193" y="3388"/>
              <a:ext cx="290" cy="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61" name="Line 105"/>
            <p:cNvSpPr>
              <a:spLocks noChangeShapeType="1"/>
            </p:cNvSpPr>
            <p:nvPr/>
          </p:nvSpPr>
          <p:spPr bwMode="auto">
            <a:xfrm rot="10891246" flipH="1">
              <a:off x="2196" y="3708"/>
              <a:ext cx="281" cy="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62" name="Line 106"/>
            <p:cNvSpPr>
              <a:spLocks noChangeShapeType="1"/>
            </p:cNvSpPr>
            <p:nvPr/>
          </p:nvSpPr>
          <p:spPr bwMode="auto">
            <a:xfrm>
              <a:off x="2200" y="1797"/>
              <a:ext cx="0" cy="192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63" name="Line 107"/>
            <p:cNvSpPr>
              <a:spLocks noChangeShapeType="1"/>
            </p:cNvSpPr>
            <p:nvPr/>
          </p:nvSpPr>
          <p:spPr bwMode="auto">
            <a:xfrm rot="10891246" flipH="1">
              <a:off x="2194" y="1801"/>
              <a:ext cx="303" cy="1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164" name="Line 108"/>
            <p:cNvSpPr>
              <a:spLocks noChangeShapeType="1"/>
            </p:cNvSpPr>
            <p:nvPr/>
          </p:nvSpPr>
          <p:spPr bwMode="auto">
            <a:xfrm>
              <a:off x="1875" y="1876"/>
              <a:ext cx="318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9165" name="Rectangle 109"/>
          <p:cNvSpPr>
            <a:spLocks noChangeArrowheads="1"/>
          </p:cNvSpPr>
          <p:nvPr/>
        </p:nvSpPr>
        <p:spPr bwMode="auto">
          <a:xfrm>
            <a:off x="172499" y="1363511"/>
            <a:ext cx="4116218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为使得高电平不低于规定的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的最小值，则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的选择不能过大。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的最大值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(max)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29166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6527772"/>
              </p:ext>
            </p:extLst>
          </p:nvPr>
        </p:nvGraphicFramePr>
        <p:xfrm>
          <a:off x="139949" y="3859456"/>
          <a:ext cx="4462463" cy="963612"/>
        </p:xfrm>
        <a:graphic>
          <a:graphicData uri="http://schemas.openxmlformats.org/presentationml/2006/ole">
            <p:oleObj spid="_x0000_s467014" name="Equation" r:id="rId3" imgW="1600200" imgH="419100" progId="Equation.DSMT4">
              <p:embed/>
            </p:oleObj>
          </a:graphicData>
        </a:graphic>
      </p:graphicFrame>
      <p:sp>
        <p:nvSpPr>
          <p:cNvPr id="429167" name="Rectangle 111"/>
          <p:cNvSpPr>
            <a:spLocks noChangeArrowheads="1"/>
          </p:cNvSpPr>
          <p:nvPr/>
        </p:nvSpPr>
        <p:spPr bwMode="auto">
          <a:xfrm>
            <a:off x="1365250" y="3963988"/>
            <a:ext cx="228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Rectangle 19"/>
          <p:cNvSpPr>
            <a:spLocks noChangeArrowheads="1"/>
          </p:cNvSpPr>
          <p:nvPr/>
        </p:nvSpPr>
        <p:spPr bwMode="auto">
          <a:xfrm>
            <a:off x="507242" y="512415"/>
            <a:ext cx="8167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OH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，分析电路中出现       时，电阻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的最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值。</a:t>
            </a:r>
            <a:endParaRPr kumimoji="1" lang="en-US" altLang="zh-CN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6539583" y="2407598"/>
                <a:ext cx="1056828" cy="435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IH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83" y="2407598"/>
                <a:ext cx="1056828" cy="435184"/>
              </a:xfrm>
              <a:prstGeom prst="rect">
                <a:avLst/>
              </a:prstGeom>
              <a:blipFill>
                <a:blip r:embed="rId4"/>
                <a:stretch>
                  <a:fillRect t="-78873" r="-43353" b="-15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4457130" y="490373"/>
                <a:ext cx="1056828" cy="435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IH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/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30" y="490373"/>
                <a:ext cx="1056828" cy="435184"/>
              </a:xfrm>
              <a:prstGeom prst="rect">
                <a:avLst/>
              </a:prstGeom>
              <a:blipFill>
                <a:blip r:embed="rId5"/>
                <a:stretch>
                  <a:fillRect t="-77778" r="-42529" b="-1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6893171" y="2351881"/>
            <a:ext cx="72010" cy="1651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1280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2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65" grpId="0"/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691600" y="1268700"/>
            <a:ext cx="5297407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逻辑门电路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3923910" y="2204830"/>
            <a:ext cx="323273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Logic   Gate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540" y="4005080"/>
            <a:ext cx="6696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重要介绍各种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门的逻辑结构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主要介绍各种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门内部的具体结构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主要介绍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构成的门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和三极管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构成的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门的具体内部结构。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222"/>
          <p:cNvSpPr/>
          <p:nvPr/>
        </p:nvSpPr>
        <p:spPr bwMode="auto">
          <a:xfrm>
            <a:off x="4715758" y="1033936"/>
            <a:ext cx="4140202" cy="4608512"/>
          </a:xfrm>
          <a:prstGeom prst="rect">
            <a:avLst/>
          </a:prstGeom>
          <a:solidFill>
            <a:srgbClr val="FDEF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3410" y="1052513"/>
            <a:ext cx="4104570" cy="4608512"/>
          </a:xfrm>
          <a:prstGeom prst="rect">
            <a:avLst/>
          </a:prstGeom>
          <a:solidFill>
            <a:srgbClr val="FDEF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9"/>
          <p:cNvSpPr>
            <a:spLocks noChangeArrowheads="1"/>
          </p:cNvSpPr>
          <p:nvPr/>
        </p:nvSpPr>
        <p:spPr bwMode="auto">
          <a:xfrm>
            <a:off x="684213" y="404813"/>
            <a:ext cx="1727200" cy="485775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OL</a:t>
            </a:r>
          </a:p>
        </p:txBody>
      </p:sp>
      <p:sp>
        <p:nvSpPr>
          <p:cNvPr id="32771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2772" name="Object 11"/>
          <p:cNvGraphicFramePr>
            <a:graphicFrameLocks noChangeAspect="1"/>
          </p:cNvGraphicFramePr>
          <p:nvPr/>
        </p:nvGraphicFramePr>
        <p:xfrm>
          <a:off x="539750" y="4724400"/>
          <a:ext cx="3455988" cy="939800"/>
        </p:xfrm>
        <a:graphic>
          <a:graphicData uri="http://schemas.openxmlformats.org/presentationml/2006/ole">
            <p:oleObj spid="_x0000_s495628" name="公式" r:id="rId3" imgW="1549400" imgH="419100" progId="Equation.3">
              <p:embed/>
            </p:oleObj>
          </a:graphicData>
        </a:graphic>
      </p:graphicFrame>
      <p:grpSp>
        <p:nvGrpSpPr>
          <p:cNvPr id="32773" name="Group 211"/>
          <p:cNvGrpSpPr>
            <a:grpSpLocks/>
          </p:cNvGrpSpPr>
          <p:nvPr/>
        </p:nvGrpSpPr>
        <p:grpSpPr bwMode="auto">
          <a:xfrm>
            <a:off x="611188" y="1123950"/>
            <a:ext cx="3457575" cy="3771900"/>
            <a:chOff x="158" y="346"/>
            <a:chExt cx="2868" cy="3080"/>
          </a:xfrm>
        </p:grpSpPr>
        <p:grpSp>
          <p:nvGrpSpPr>
            <p:cNvPr id="32891" name="Group 3"/>
            <p:cNvGrpSpPr>
              <a:grpSpLocks/>
            </p:cNvGrpSpPr>
            <p:nvPr/>
          </p:nvGrpSpPr>
          <p:grpSpPr bwMode="auto">
            <a:xfrm>
              <a:off x="917" y="1298"/>
              <a:ext cx="319" cy="2128"/>
              <a:chOff x="3651" y="746"/>
              <a:chExt cx="319" cy="2128"/>
            </a:xfrm>
          </p:grpSpPr>
          <p:sp>
            <p:nvSpPr>
              <p:cNvPr id="32983" name="Text Box 4"/>
              <p:cNvSpPr txBox="1">
                <a:spLocks noChangeArrowheads="1"/>
              </p:cNvSpPr>
              <p:nvPr/>
            </p:nvSpPr>
            <p:spPr bwMode="auto">
              <a:xfrm>
                <a:off x="3653" y="754"/>
                <a:ext cx="270" cy="4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GB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84" name="Text Box 5"/>
              <p:cNvSpPr txBox="1">
                <a:spLocks noChangeArrowheads="1"/>
              </p:cNvSpPr>
              <p:nvPr/>
            </p:nvSpPr>
            <p:spPr bwMode="auto">
              <a:xfrm>
                <a:off x="3651" y="1691"/>
                <a:ext cx="182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85" name="Text Box 6"/>
              <p:cNvSpPr txBox="1">
                <a:spLocks noChangeArrowheads="1"/>
              </p:cNvSpPr>
              <p:nvPr/>
            </p:nvSpPr>
            <p:spPr bwMode="auto">
              <a:xfrm>
                <a:off x="3653" y="2501"/>
                <a:ext cx="317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86" name="Rectangle 7"/>
              <p:cNvSpPr>
                <a:spLocks noChangeArrowheads="1"/>
              </p:cNvSpPr>
              <p:nvPr/>
            </p:nvSpPr>
            <p:spPr bwMode="auto">
              <a:xfrm>
                <a:off x="3684" y="746"/>
                <a:ext cx="153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892" name="Group 12"/>
            <p:cNvGrpSpPr>
              <a:grpSpLocks/>
            </p:cNvGrpSpPr>
            <p:nvPr/>
          </p:nvGrpSpPr>
          <p:grpSpPr bwMode="auto">
            <a:xfrm>
              <a:off x="158" y="346"/>
              <a:ext cx="2868" cy="2959"/>
              <a:chOff x="2892" y="300"/>
              <a:chExt cx="2868" cy="2959"/>
            </a:xfrm>
          </p:grpSpPr>
          <p:sp>
            <p:nvSpPr>
              <p:cNvPr id="32907" name="Text Box 13"/>
              <p:cNvSpPr txBox="1">
                <a:spLocks noChangeArrowheads="1"/>
              </p:cNvSpPr>
              <p:nvPr/>
            </p:nvSpPr>
            <p:spPr bwMode="auto">
              <a:xfrm>
                <a:off x="4318" y="300"/>
                <a:ext cx="932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 </a:t>
                </a:r>
                <a:r>
                  <a:rPr kumimoji="0" lang="en-US" altLang="zh-CN" sz="24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DD</a:t>
                </a:r>
              </a:p>
            </p:txBody>
          </p:sp>
          <p:sp>
            <p:nvSpPr>
              <p:cNvPr id="32908" name="Line 14"/>
              <p:cNvSpPr>
                <a:spLocks noChangeShapeType="1"/>
              </p:cNvSpPr>
              <p:nvPr/>
            </p:nvSpPr>
            <p:spPr bwMode="auto">
              <a:xfrm>
                <a:off x="2945" y="1039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09" name="Line 15"/>
              <p:cNvSpPr>
                <a:spLocks noChangeShapeType="1"/>
              </p:cNvSpPr>
              <p:nvPr/>
            </p:nvSpPr>
            <p:spPr bwMode="auto">
              <a:xfrm>
                <a:off x="2945" y="1306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0" name="Oval 16"/>
              <p:cNvSpPr>
                <a:spLocks noChangeArrowheads="1"/>
              </p:cNvSpPr>
              <p:nvPr/>
            </p:nvSpPr>
            <p:spPr bwMode="auto">
              <a:xfrm>
                <a:off x="2892" y="1008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1" name="Oval 17"/>
              <p:cNvSpPr>
                <a:spLocks noChangeArrowheads="1"/>
              </p:cNvSpPr>
              <p:nvPr/>
            </p:nvSpPr>
            <p:spPr bwMode="auto">
              <a:xfrm>
                <a:off x="2894" y="1277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2" name="Line 18"/>
              <p:cNvSpPr>
                <a:spLocks noChangeShapeType="1"/>
              </p:cNvSpPr>
              <p:nvPr/>
            </p:nvSpPr>
            <p:spPr bwMode="auto">
              <a:xfrm>
                <a:off x="2953" y="1865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3" name="Line 19"/>
              <p:cNvSpPr>
                <a:spLocks noChangeShapeType="1"/>
              </p:cNvSpPr>
              <p:nvPr/>
            </p:nvSpPr>
            <p:spPr bwMode="auto">
              <a:xfrm>
                <a:off x="2953" y="2132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4" name="Oval 20"/>
              <p:cNvSpPr>
                <a:spLocks noChangeArrowheads="1"/>
              </p:cNvSpPr>
              <p:nvPr/>
            </p:nvSpPr>
            <p:spPr bwMode="auto">
              <a:xfrm>
                <a:off x="2900" y="1834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5" name="Oval 21"/>
              <p:cNvSpPr>
                <a:spLocks noChangeArrowheads="1"/>
              </p:cNvSpPr>
              <p:nvPr/>
            </p:nvSpPr>
            <p:spPr bwMode="auto">
              <a:xfrm>
                <a:off x="2902" y="2103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6" name="Line 22"/>
              <p:cNvSpPr>
                <a:spLocks noChangeShapeType="1"/>
              </p:cNvSpPr>
              <p:nvPr/>
            </p:nvSpPr>
            <p:spPr bwMode="auto">
              <a:xfrm>
                <a:off x="2961" y="2873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7" name="Line 23"/>
              <p:cNvSpPr>
                <a:spLocks noChangeShapeType="1"/>
              </p:cNvSpPr>
              <p:nvPr/>
            </p:nvSpPr>
            <p:spPr bwMode="auto">
              <a:xfrm>
                <a:off x="2961" y="3140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8" name="Oval 24"/>
              <p:cNvSpPr>
                <a:spLocks noChangeArrowheads="1"/>
              </p:cNvSpPr>
              <p:nvPr/>
            </p:nvSpPr>
            <p:spPr bwMode="auto">
              <a:xfrm>
                <a:off x="2908" y="2842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19" name="Oval 25"/>
              <p:cNvSpPr>
                <a:spLocks noChangeArrowheads="1"/>
              </p:cNvSpPr>
              <p:nvPr/>
            </p:nvSpPr>
            <p:spPr bwMode="auto">
              <a:xfrm>
                <a:off x="2910" y="3111"/>
                <a:ext cx="56" cy="56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920" name="Group 26"/>
              <p:cNvGrpSpPr>
                <a:grpSpLocks/>
              </p:cNvGrpSpPr>
              <p:nvPr/>
            </p:nvGrpSpPr>
            <p:grpSpPr bwMode="auto">
              <a:xfrm>
                <a:off x="3238" y="391"/>
                <a:ext cx="2522" cy="2868"/>
                <a:chOff x="3238" y="408"/>
                <a:chExt cx="2522" cy="2868"/>
              </a:xfrm>
            </p:grpSpPr>
            <p:sp>
              <p:nvSpPr>
                <p:cNvPr id="3292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39" y="1570"/>
                  <a:ext cx="51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1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IL</a:t>
                  </a:r>
                </a:p>
              </p:txBody>
            </p:sp>
            <p:sp>
              <p:nvSpPr>
                <p:cNvPr id="32922" name="Oval 28"/>
                <p:cNvSpPr>
                  <a:spLocks noChangeArrowheads="1"/>
                </p:cNvSpPr>
                <p:nvPr/>
              </p:nvSpPr>
              <p:spPr bwMode="auto">
                <a:xfrm flipH="1">
                  <a:off x="4206" y="1137"/>
                  <a:ext cx="58" cy="55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3" name="Oval 29"/>
                <p:cNvSpPr>
                  <a:spLocks noChangeArrowheads="1"/>
                </p:cNvSpPr>
                <p:nvPr/>
              </p:nvSpPr>
              <p:spPr bwMode="auto">
                <a:xfrm>
                  <a:off x="4207" y="408"/>
                  <a:ext cx="66" cy="69"/>
                </a:xfrm>
                <a:prstGeom prst="ellips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22" y="618"/>
                  <a:ext cx="42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3292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241" y="482"/>
                  <a:ext cx="1" cy="69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6" name="Rectangle 32"/>
                <p:cNvSpPr>
                  <a:spLocks noChangeArrowheads="1"/>
                </p:cNvSpPr>
                <p:nvPr/>
              </p:nvSpPr>
              <p:spPr bwMode="auto">
                <a:xfrm>
                  <a:off x="4195" y="663"/>
                  <a:ext cx="84" cy="27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7" name="Line 33"/>
                <p:cNvSpPr>
                  <a:spLocks noChangeShapeType="1"/>
                </p:cNvSpPr>
                <p:nvPr/>
              </p:nvSpPr>
              <p:spPr bwMode="auto">
                <a:xfrm>
                  <a:off x="3697" y="1166"/>
                  <a:ext cx="92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8" name="Oval 34"/>
                <p:cNvSpPr>
                  <a:spLocks noChangeArrowheads="1"/>
                </p:cNvSpPr>
                <p:nvPr/>
              </p:nvSpPr>
              <p:spPr bwMode="auto">
                <a:xfrm>
                  <a:off x="4206" y="1140"/>
                  <a:ext cx="56" cy="56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29" name="Rectangle 35"/>
                <p:cNvSpPr>
                  <a:spLocks noChangeArrowheads="1"/>
                </p:cNvSpPr>
                <p:nvPr/>
              </p:nvSpPr>
              <p:spPr bwMode="auto">
                <a:xfrm>
                  <a:off x="3247" y="887"/>
                  <a:ext cx="366" cy="5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0" name="Rectangle 36"/>
                <p:cNvSpPr>
                  <a:spLocks noChangeArrowheads="1"/>
                </p:cNvSpPr>
                <p:nvPr/>
              </p:nvSpPr>
              <p:spPr bwMode="auto">
                <a:xfrm>
                  <a:off x="3238" y="873"/>
                  <a:ext cx="363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31" name="Oval 37"/>
                <p:cNvSpPr>
                  <a:spLocks noChangeArrowheads="1"/>
                </p:cNvSpPr>
                <p:nvPr/>
              </p:nvSpPr>
              <p:spPr bwMode="auto">
                <a:xfrm>
                  <a:off x="3618" y="1126"/>
                  <a:ext cx="76" cy="79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2" name="AutoShape 38"/>
                <p:cNvSpPr>
                  <a:spLocks noChangeArrowheads="1"/>
                </p:cNvSpPr>
                <p:nvPr/>
              </p:nvSpPr>
              <p:spPr bwMode="auto">
                <a:xfrm>
                  <a:off x="3473" y="1085"/>
                  <a:ext cx="100" cy="165"/>
                </a:xfrm>
                <a:prstGeom prst="diamond">
                  <a:avLst/>
                </a:prstGeom>
                <a:noFill/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3" name="Line 39"/>
                <p:cNvSpPr>
                  <a:spLocks noChangeShapeType="1"/>
                </p:cNvSpPr>
                <p:nvPr/>
              </p:nvSpPr>
              <p:spPr bwMode="auto">
                <a:xfrm>
                  <a:off x="3478" y="126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4" name="Rectangle 40"/>
                <p:cNvSpPr>
                  <a:spLocks noChangeArrowheads="1"/>
                </p:cNvSpPr>
                <p:nvPr/>
              </p:nvSpPr>
              <p:spPr bwMode="auto">
                <a:xfrm>
                  <a:off x="3255" y="1713"/>
                  <a:ext cx="366" cy="5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5" name="Line 41"/>
                <p:cNvSpPr>
                  <a:spLocks noChangeShapeType="1"/>
                </p:cNvSpPr>
                <p:nvPr/>
              </p:nvSpPr>
              <p:spPr bwMode="auto">
                <a:xfrm>
                  <a:off x="3705" y="1990"/>
                  <a:ext cx="131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6" name="Rectangle 42"/>
                <p:cNvSpPr>
                  <a:spLocks noChangeArrowheads="1"/>
                </p:cNvSpPr>
                <p:nvPr/>
              </p:nvSpPr>
              <p:spPr bwMode="auto">
                <a:xfrm>
                  <a:off x="3246" y="1699"/>
                  <a:ext cx="363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37" name="Oval 43"/>
                <p:cNvSpPr>
                  <a:spLocks noChangeArrowheads="1"/>
                </p:cNvSpPr>
                <p:nvPr/>
              </p:nvSpPr>
              <p:spPr bwMode="auto">
                <a:xfrm>
                  <a:off x="3626" y="1952"/>
                  <a:ext cx="76" cy="79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8" name="AutoShape 44"/>
                <p:cNvSpPr>
                  <a:spLocks noChangeArrowheads="1"/>
                </p:cNvSpPr>
                <p:nvPr/>
              </p:nvSpPr>
              <p:spPr bwMode="auto">
                <a:xfrm>
                  <a:off x="3481" y="1911"/>
                  <a:ext cx="100" cy="165"/>
                </a:xfrm>
                <a:prstGeom prst="diamond">
                  <a:avLst/>
                </a:prstGeom>
                <a:noFill/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39" name="Line 45"/>
                <p:cNvSpPr>
                  <a:spLocks noChangeShapeType="1"/>
                </p:cNvSpPr>
                <p:nvPr/>
              </p:nvSpPr>
              <p:spPr bwMode="auto">
                <a:xfrm>
                  <a:off x="3486" y="209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0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2" y="909"/>
                  <a:ext cx="366" cy="5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621" y="105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2" name="Line 48"/>
                <p:cNvSpPr>
                  <a:spLocks noChangeShapeType="1"/>
                </p:cNvSpPr>
                <p:nvPr/>
              </p:nvSpPr>
              <p:spPr bwMode="auto">
                <a:xfrm>
                  <a:off x="4660" y="1308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3" name="Line 49"/>
                <p:cNvSpPr>
                  <a:spLocks noChangeShapeType="1"/>
                </p:cNvSpPr>
                <p:nvPr/>
              </p:nvSpPr>
              <p:spPr bwMode="auto">
                <a:xfrm>
                  <a:off x="5412" y="1173"/>
                  <a:ext cx="28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4" name="Rectangle 50"/>
                <p:cNvSpPr>
                  <a:spLocks noChangeArrowheads="1"/>
                </p:cNvSpPr>
                <p:nvPr/>
              </p:nvSpPr>
              <p:spPr bwMode="auto">
                <a:xfrm>
                  <a:off x="5001" y="888"/>
                  <a:ext cx="36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45" name="Oval 51"/>
                <p:cNvSpPr>
                  <a:spLocks noChangeArrowheads="1"/>
                </p:cNvSpPr>
                <p:nvPr/>
              </p:nvSpPr>
              <p:spPr bwMode="auto">
                <a:xfrm>
                  <a:off x="5333" y="1137"/>
                  <a:ext cx="76" cy="75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6" name="Oval 52"/>
                <p:cNvSpPr>
                  <a:spLocks noChangeArrowheads="1"/>
                </p:cNvSpPr>
                <p:nvPr/>
              </p:nvSpPr>
              <p:spPr bwMode="auto">
                <a:xfrm>
                  <a:off x="4597" y="1137"/>
                  <a:ext cx="56" cy="53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7" name="Oval 53"/>
                <p:cNvSpPr>
                  <a:spLocks noChangeArrowheads="1"/>
                </p:cNvSpPr>
                <p:nvPr/>
              </p:nvSpPr>
              <p:spPr bwMode="auto">
                <a:xfrm>
                  <a:off x="4600" y="1281"/>
                  <a:ext cx="56" cy="53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8" name="Oval 54"/>
                <p:cNvSpPr>
                  <a:spLocks noChangeArrowheads="1"/>
                </p:cNvSpPr>
                <p:nvPr/>
              </p:nvSpPr>
              <p:spPr bwMode="auto">
                <a:xfrm>
                  <a:off x="5693" y="1145"/>
                  <a:ext cx="56" cy="52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49" name="Rectangle 55"/>
                <p:cNvSpPr>
                  <a:spLocks noChangeArrowheads="1"/>
                </p:cNvSpPr>
                <p:nvPr/>
              </p:nvSpPr>
              <p:spPr bwMode="auto">
                <a:xfrm>
                  <a:off x="3263" y="2721"/>
                  <a:ext cx="366" cy="5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0" name="Line 56"/>
                <p:cNvSpPr>
                  <a:spLocks noChangeShapeType="1"/>
                </p:cNvSpPr>
                <p:nvPr/>
              </p:nvSpPr>
              <p:spPr bwMode="auto">
                <a:xfrm>
                  <a:off x="3710" y="2999"/>
                  <a:ext cx="132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1" name="Rectangle 57"/>
                <p:cNvSpPr>
                  <a:spLocks noChangeArrowheads="1"/>
                </p:cNvSpPr>
                <p:nvPr/>
              </p:nvSpPr>
              <p:spPr bwMode="auto">
                <a:xfrm>
                  <a:off x="3254" y="2708"/>
                  <a:ext cx="3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52" name="Oval 58"/>
                <p:cNvSpPr>
                  <a:spLocks noChangeArrowheads="1"/>
                </p:cNvSpPr>
                <p:nvPr/>
              </p:nvSpPr>
              <p:spPr bwMode="auto">
                <a:xfrm>
                  <a:off x="3634" y="2960"/>
                  <a:ext cx="76" cy="79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3" name="AutoShape 59"/>
                <p:cNvSpPr>
                  <a:spLocks noChangeArrowheads="1"/>
                </p:cNvSpPr>
                <p:nvPr/>
              </p:nvSpPr>
              <p:spPr bwMode="auto">
                <a:xfrm>
                  <a:off x="3489" y="2919"/>
                  <a:ext cx="100" cy="165"/>
                </a:xfrm>
                <a:prstGeom prst="diamond">
                  <a:avLst/>
                </a:prstGeom>
                <a:noFill/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4" name="Line 60"/>
                <p:cNvSpPr>
                  <a:spLocks noChangeShapeType="1"/>
                </p:cNvSpPr>
                <p:nvPr/>
              </p:nvSpPr>
              <p:spPr bwMode="auto">
                <a:xfrm>
                  <a:off x="3494" y="31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358" y="2463"/>
                  <a:ext cx="43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ctr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2956" name="Text Box 6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248" y="2262"/>
                  <a:ext cx="441" cy="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33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32957" name="Rectangle 63"/>
                <p:cNvSpPr>
                  <a:spLocks noChangeArrowheads="1"/>
                </p:cNvSpPr>
                <p:nvPr/>
              </p:nvSpPr>
              <p:spPr bwMode="auto">
                <a:xfrm>
                  <a:off x="4950" y="1740"/>
                  <a:ext cx="366" cy="5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8" name="Line 64"/>
                <p:cNvSpPr>
                  <a:spLocks noChangeShapeType="1"/>
                </p:cNvSpPr>
                <p:nvPr/>
              </p:nvSpPr>
              <p:spPr bwMode="auto">
                <a:xfrm>
                  <a:off x="4648" y="1885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59" name="Line 65"/>
                <p:cNvSpPr>
                  <a:spLocks noChangeShapeType="1"/>
                </p:cNvSpPr>
                <p:nvPr/>
              </p:nvSpPr>
              <p:spPr bwMode="auto">
                <a:xfrm>
                  <a:off x="4648" y="2139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0" name="Line 66"/>
                <p:cNvSpPr>
                  <a:spLocks noChangeShapeType="1"/>
                </p:cNvSpPr>
                <p:nvPr/>
              </p:nvSpPr>
              <p:spPr bwMode="auto">
                <a:xfrm>
                  <a:off x="5400" y="2004"/>
                  <a:ext cx="30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1" name="Rectangle 67"/>
                <p:cNvSpPr>
                  <a:spLocks noChangeArrowheads="1"/>
                </p:cNvSpPr>
                <p:nvPr/>
              </p:nvSpPr>
              <p:spPr bwMode="auto">
                <a:xfrm>
                  <a:off x="5005" y="1780"/>
                  <a:ext cx="364" cy="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62" name="Oval 68"/>
                <p:cNvSpPr>
                  <a:spLocks noChangeArrowheads="1"/>
                </p:cNvSpPr>
                <p:nvPr/>
              </p:nvSpPr>
              <p:spPr bwMode="auto">
                <a:xfrm>
                  <a:off x="5321" y="1968"/>
                  <a:ext cx="76" cy="75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3" name="Oval 69"/>
                <p:cNvSpPr>
                  <a:spLocks noChangeArrowheads="1"/>
                </p:cNvSpPr>
                <p:nvPr/>
              </p:nvSpPr>
              <p:spPr bwMode="auto">
                <a:xfrm>
                  <a:off x="4595" y="1855"/>
                  <a:ext cx="56" cy="54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4" name="Oval 70"/>
                <p:cNvSpPr>
                  <a:spLocks noChangeArrowheads="1"/>
                </p:cNvSpPr>
                <p:nvPr/>
              </p:nvSpPr>
              <p:spPr bwMode="auto">
                <a:xfrm>
                  <a:off x="4597" y="2112"/>
                  <a:ext cx="56" cy="53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5" name="Oval 71"/>
                <p:cNvSpPr>
                  <a:spLocks noChangeArrowheads="1"/>
                </p:cNvSpPr>
                <p:nvPr/>
              </p:nvSpPr>
              <p:spPr bwMode="auto">
                <a:xfrm>
                  <a:off x="5703" y="1974"/>
                  <a:ext cx="56" cy="57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004" y="2472"/>
                  <a:ext cx="43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ctr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3296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51" y="2747"/>
                  <a:ext cx="366" cy="5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8" name="Line 74"/>
                <p:cNvSpPr>
                  <a:spLocks noChangeShapeType="1"/>
                </p:cNvSpPr>
                <p:nvPr/>
              </p:nvSpPr>
              <p:spPr bwMode="auto">
                <a:xfrm>
                  <a:off x="4649" y="2892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69" name="Line 75"/>
                <p:cNvSpPr>
                  <a:spLocks noChangeShapeType="1"/>
                </p:cNvSpPr>
                <p:nvPr/>
              </p:nvSpPr>
              <p:spPr bwMode="auto">
                <a:xfrm>
                  <a:off x="4621" y="3146"/>
                  <a:ext cx="32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0" name="Line 76"/>
                <p:cNvSpPr>
                  <a:spLocks noChangeShapeType="1"/>
                </p:cNvSpPr>
                <p:nvPr/>
              </p:nvSpPr>
              <p:spPr bwMode="auto">
                <a:xfrm>
                  <a:off x="5401" y="3011"/>
                  <a:ext cx="30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1" name="Rectangle 77"/>
                <p:cNvSpPr>
                  <a:spLocks noChangeArrowheads="1"/>
                </p:cNvSpPr>
                <p:nvPr/>
              </p:nvSpPr>
              <p:spPr bwMode="auto">
                <a:xfrm>
                  <a:off x="5005" y="2734"/>
                  <a:ext cx="3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972" name="Oval 78"/>
                <p:cNvSpPr>
                  <a:spLocks noChangeArrowheads="1"/>
                </p:cNvSpPr>
                <p:nvPr/>
              </p:nvSpPr>
              <p:spPr bwMode="auto">
                <a:xfrm>
                  <a:off x="5322" y="2975"/>
                  <a:ext cx="76" cy="75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3" name="Oval 79"/>
                <p:cNvSpPr>
                  <a:spLocks noChangeArrowheads="1"/>
                </p:cNvSpPr>
                <p:nvPr/>
              </p:nvSpPr>
              <p:spPr bwMode="auto">
                <a:xfrm>
                  <a:off x="4596" y="2862"/>
                  <a:ext cx="56" cy="54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4" name="Oval 80"/>
                <p:cNvSpPr>
                  <a:spLocks noChangeArrowheads="1"/>
                </p:cNvSpPr>
                <p:nvPr/>
              </p:nvSpPr>
              <p:spPr bwMode="auto">
                <a:xfrm>
                  <a:off x="5704" y="2981"/>
                  <a:ext cx="56" cy="57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626" y="1047"/>
                  <a:ext cx="0" cy="134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6" name="Text Box 8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929" y="2293"/>
                  <a:ext cx="441" cy="4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33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32977" name="Line 83"/>
                <p:cNvSpPr>
                  <a:spLocks noChangeShapeType="1"/>
                </p:cNvSpPr>
                <p:nvPr/>
              </p:nvSpPr>
              <p:spPr bwMode="auto">
                <a:xfrm>
                  <a:off x="4626" y="2632"/>
                  <a:ext cx="1" cy="523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8" name="Line 84"/>
                <p:cNvSpPr>
                  <a:spLocks noChangeShapeType="1"/>
                </p:cNvSpPr>
                <p:nvPr/>
              </p:nvSpPr>
              <p:spPr bwMode="auto">
                <a:xfrm>
                  <a:off x="3836" y="2656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79" name="Oval 85"/>
                <p:cNvSpPr>
                  <a:spLocks noChangeArrowheads="1"/>
                </p:cNvSpPr>
                <p:nvPr/>
              </p:nvSpPr>
              <p:spPr bwMode="auto">
                <a:xfrm>
                  <a:off x="3811" y="1960"/>
                  <a:ext cx="56" cy="54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80" name="Line 86"/>
                <p:cNvSpPr>
                  <a:spLocks noChangeShapeType="1"/>
                </p:cNvSpPr>
                <p:nvPr/>
              </p:nvSpPr>
              <p:spPr bwMode="auto">
                <a:xfrm>
                  <a:off x="3836" y="1168"/>
                  <a:ext cx="1" cy="123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81" name="Oval 87"/>
                <p:cNvSpPr>
                  <a:spLocks noChangeArrowheads="1"/>
                </p:cNvSpPr>
                <p:nvPr/>
              </p:nvSpPr>
              <p:spPr bwMode="auto">
                <a:xfrm>
                  <a:off x="3812" y="1134"/>
                  <a:ext cx="56" cy="54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8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328" y="1388"/>
                  <a:ext cx="43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ctr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</p:grpSp>
        </p:grpSp>
        <p:grpSp>
          <p:nvGrpSpPr>
            <p:cNvPr id="32893" name="Group 89"/>
            <p:cNvGrpSpPr>
              <a:grpSpLocks/>
            </p:cNvGrpSpPr>
            <p:nvPr/>
          </p:nvGrpSpPr>
          <p:grpSpPr bwMode="auto">
            <a:xfrm>
              <a:off x="1552" y="1186"/>
              <a:ext cx="953" cy="1836"/>
              <a:chOff x="4309" y="1458"/>
              <a:chExt cx="953" cy="1836"/>
            </a:xfrm>
          </p:grpSpPr>
          <p:grpSp>
            <p:nvGrpSpPr>
              <p:cNvPr id="32900" name="Group 90"/>
              <p:cNvGrpSpPr>
                <a:grpSpLocks/>
              </p:cNvGrpSpPr>
              <p:nvPr/>
            </p:nvGrpSpPr>
            <p:grpSpPr bwMode="auto">
              <a:xfrm>
                <a:off x="4373" y="1458"/>
                <a:ext cx="617" cy="1836"/>
                <a:chOff x="4174" y="1160"/>
                <a:chExt cx="617" cy="1836"/>
              </a:xfrm>
            </p:grpSpPr>
            <p:sp>
              <p:nvSpPr>
                <p:cNvPr id="32902" name="Line 91"/>
                <p:cNvSpPr>
                  <a:spLocks noChangeShapeType="1"/>
                </p:cNvSpPr>
                <p:nvPr/>
              </p:nvSpPr>
              <p:spPr bwMode="auto">
                <a:xfrm rot="16626" flipH="1">
                  <a:off x="4431" y="1164"/>
                  <a:ext cx="360" cy="2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03" name="Line 92"/>
                <p:cNvSpPr>
                  <a:spLocks noChangeShapeType="1"/>
                </p:cNvSpPr>
                <p:nvPr/>
              </p:nvSpPr>
              <p:spPr bwMode="auto">
                <a:xfrm rot="16626" flipH="1">
                  <a:off x="4445" y="1961"/>
                  <a:ext cx="313" cy="2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04" name="Line 93"/>
                <p:cNvSpPr>
                  <a:spLocks noChangeShapeType="1"/>
                </p:cNvSpPr>
                <p:nvPr/>
              </p:nvSpPr>
              <p:spPr bwMode="auto">
                <a:xfrm rot="16626" flipH="1">
                  <a:off x="4438" y="2991"/>
                  <a:ext cx="294" cy="2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0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4441" y="1160"/>
                  <a:ext cx="0" cy="1836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06" name="Line 95"/>
                <p:cNvSpPr>
                  <a:spLocks noChangeShapeType="1"/>
                </p:cNvSpPr>
                <p:nvPr/>
              </p:nvSpPr>
              <p:spPr bwMode="auto">
                <a:xfrm rot="16626" flipH="1">
                  <a:off x="4174" y="1177"/>
                  <a:ext cx="254" cy="1"/>
                </a:xfrm>
                <a:prstGeom prst="line">
                  <a:avLst/>
                </a:prstGeom>
                <a:noFill/>
                <a:ln w="57150">
                  <a:solidFill>
                    <a:srgbClr val="D60093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901" name="Text Box 96"/>
              <p:cNvSpPr txBox="1">
                <a:spLocks noChangeArrowheads="1"/>
              </p:cNvSpPr>
              <p:nvPr/>
            </p:nvSpPr>
            <p:spPr bwMode="auto">
              <a:xfrm>
                <a:off x="4309" y="1525"/>
                <a:ext cx="953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99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IL</a:t>
                </a:r>
                <a:r>
                  <a:rPr kumimoji="1" lang="zh-CN" altLang="en-US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total)</a:t>
                </a:r>
              </a:p>
            </p:txBody>
          </p:sp>
        </p:grpSp>
        <p:grpSp>
          <p:nvGrpSpPr>
            <p:cNvPr id="32894" name="Group 97"/>
            <p:cNvGrpSpPr>
              <a:grpSpLocks/>
            </p:cNvGrpSpPr>
            <p:nvPr/>
          </p:nvGrpSpPr>
          <p:grpSpPr bwMode="auto">
            <a:xfrm>
              <a:off x="849" y="754"/>
              <a:ext cx="816" cy="365"/>
              <a:chOff x="3470" y="164"/>
              <a:chExt cx="816" cy="365"/>
            </a:xfrm>
          </p:grpSpPr>
          <p:sp>
            <p:nvSpPr>
              <p:cNvPr id="32898" name="Text Box 98"/>
              <p:cNvSpPr txBox="1">
                <a:spLocks noChangeArrowheads="1"/>
              </p:cNvSpPr>
              <p:nvPr/>
            </p:nvSpPr>
            <p:spPr bwMode="auto">
              <a:xfrm>
                <a:off x="3470" y="164"/>
                <a:ext cx="816" cy="30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OL</a:t>
                </a:r>
                <a:r>
                  <a:rPr kumimoji="1" lang="zh-CN" altLang="en-US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max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</a:p>
            </p:txBody>
          </p:sp>
          <p:sp>
            <p:nvSpPr>
              <p:cNvPr id="32899" name="Line 99"/>
              <p:cNvSpPr>
                <a:spLocks noChangeShapeType="1"/>
              </p:cNvSpPr>
              <p:nvPr/>
            </p:nvSpPr>
            <p:spPr bwMode="auto">
              <a:xfrm rot="16626" flipH="1">
                <a:off x="3515" y="526"/>
                <a:ext cx="486" cy="3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895" name="Group 101"/>
            <p:cNvGrpSpPr>
              <a:grpSpLocks/>
            </p:cNvGrpSpPr>
            <p:nvPr/>
          </p:nvGrpSpPr>
          <p:grpSpPr bwMode="auto">
            <a:xfrm>
              <a:off x="1545" y="482"/>
              <a:ext cx="251" cy="656"/>
              <a:chOff x="4302" y="754"/>
              <a:chExt cx="251" cy="656"/>
            </a:xfrm>
          </p:grpSpPr>
          <p:sp>
            <p:nvSpPr>
              <p:cNvPr id="32896" name="Line 102"/>
              <p:cNvSpPr>
                <a:spLocks noChangeShapeType="1"/>
              </p:cNvSpPr>
              <p:nvPr/>
            </p:nvSpPr>
            <p:spPr bwMode="auto">
              <a:xfrm>
                <a:off x="4355" y="754"/>
                <a:ext cx="0" cy="656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97" name="Rectangle 103"/>
              <p:cNvSpPr>
                <a:spLocks noChangeArrowheads="1"/>
              </p:cNvSpPr>
              <p:nvPr/>
            </p:nvSpPr>
            <p:spPr bwMode="auto">
              <a:xfrm>
                <a:off x="4302" y="890"/>
                <a:ext cx="251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</p:grpSp>
      </p:grpSp>
      <p:sp>
        <p:nvSpPr>
          <p:cNvPr id="32774" name="Rectangle 104"/>
          <p:cNvSpPr>
            <a:spLocks noChangeArrowheads="1"/>
          </p:cNvSpPr>
          <p:nvPr/>
        </p:nvSpPr>
        <p:spPr bwMode="auto">
          <a:xfrm>
            <a:off x="6516688" y="260350"/>
            <a:ext cx="1574800" cy="485775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OH</a:t>
            </a:r>
          </a:p>
        </p:txBody>
      </p:sp>
      <p:grpSp>
        <p:nvGrpSpPr>
          <p:cNvPr id="32775" name="Group 215"/>
          <p:cNvGrpSpPr>
            <a:grpSpLocks/>
          </p:cNvGrpSpPr>
          <p:nvPr/>
        </p:nvGrpSpPr>
        <p:grpSpPr bwMode="auto">
          <a:xfrm>
            <a:off x="5292725" y="1052513"/>
            <a:ext cx="3240088" cy="3455987"/>
            <a:chOff x="3288" y="572"/>
            <a:chExt cx="2358" cy="2705"/>
          </a:xfrm>
        </p:grpSpPr>
        <p:sp>
          <p:nvSpPr>
            <p:cNvPr id="32787" name="Line 105"/>
            <p:cNvSpPr>
              <a:spLocks noChangeShapeType="1"/>
            </p:cNvSpPr>
            <p:nvPr/>
          </p:nvSpPr>
          <p:spPr bwMode="auto">
            <a:xfrm>
              <a:off x="4468" y="572"/>
              <a:ext cx="0" cy="58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788" name="Group 106"/>
            <p:cNvGrpSpPr>
              <a:grpSpLocks/>
            </p:cNvGrpSpPr>
            <p:nvPr/>
          </p:nvGrpSpPr>
          <p:grpSpPr bwMode="auto">
            <a:xfrm>
              <a:off x="3288" y="572"/>
              <a:ext cx="2358" cy="2705"/>
              <a:chOff x="3152" y="709"/>
              <a:chExt cx="2358" cy="2705"/>
            </a:xfrm>
          </p:grpSpPr>
          <p:sp>
            <p:nvSpPr>
              <p:cNvPr id="32809" name="Oval 107"/>
              <p:cNvSpPr>
                <a:spLocks noChangeArrowheads="1"/>
              </p:cNvSpPr>
              <p:nvPr/>
            </p:nvSpPr>
            <p:spPr bwMode="auto">
              <a:xfrm flipH="1">
                <a:off x="4232" y="1470"/>
                <a:ext cx="48" cy="50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0" name="Oval 108"/>
              <p:cNvSpPr>
                <a:spLocks noChangeArrowheads="1"/>
              </p:cNvSpPr>
              <p:nvPr/>
            </p:nvSpPr>
            <p:spPr bwMode="auto">
              <a:xfrm>
                <a:off x="4233" y="807"/>
                <a:ext cx="54" cy="63"/>
              </a:xfrm>
              <a:prstGeom prst="ellips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1" name="Text Box 109"/>
              <p:cNvSpPr txBox="1">
                <a:spLocks noChangeArrowheads="1"/>
              </p:cNvSpPr>
              <p:nvPr/>
            </p:nvSpPr>
            <p:spPr bwMode="auto">
              <a:xfrm>
                <a:off x="4323" y="709"/>
                <a:ext cx="7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r>
                  <a:rPr kumimoji="0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 </a:t>
                </a:r>
                <a:r>
                  <a:rPr kumimoji="0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DD</a:t>
                </a:r>
              </a:p>
            </p:txBody>
          </p:sp>
          <p:sp>
            <p:nvSpPr>
              <p:cNvPr id="32812" name="Text Box 110"/>
              <p:cNvSpPr txBox="1">
                <a:spLocks noChangeArrowheads="1"/>
              </p:cNvSpPr>
              <p:nvPr/>
            </p:nvSpPr>
            <p:spPr bwMode="auto">
              <a:xfrm>
                <a:off x="4317" y="1013"/>
                <a:ext cx="31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  <p:sp>
            <p:nvSpPr>
              <p:cNvPr id="32813" name="Line 111"/>
              <p:cNvSpPr>
                <a:spLocks noChangeShapeType="1"/>
              </p:cNvSpPr>
              <p:nvPr/>
            </p:nvSpPr>
            <p:spPr bwMode="auto">
              <a:xfrm flipH="1">
                <a:off x="4256" y="865"/>
                <a:ext cx="1" cy="63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4" name="Rectangle 112"/>
              <p:cNvSpPr>
                <a:spLocks noChangeArrowheads="1"/>
              </p:cNvSpPr>
              <p:nvPr/>
            </p:nvSpPr>
            <p:spPr bwMode="auto">
              <a:xfrm>
                <a:off x="4222" y="1043"/>
                <a:ext cx="69" cy="2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5" name="Line 113"/>
              <p:cNvSpPr>
                <a:spLocks noChangeShapeType="1"/>
              </p:cNvSpPr>
              <p:nvPr/>
            </p:nvSpPr>
            <p:spPr bwMode="auto">
              <a:xfrm>
                <a:off x="3814" y="1496"/>
                <a:ext cx="76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6" name="Oval 114"/>
              <p:cNvSpPr>
                <a:spLocks noChangeArrowheads="1"/>
              </p:cNvSpPr>
              <p:nvPr/>
            </p:nvSpPr>
            <p:spPr bwMode="auto">
              <a:xfrm>
                <a:off x="4232" y="1473"/>
                <a:ext cx="46" cy="50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817" name="Group 115"/>
              <p:cNvGrpSpPr>
                <a:grpSpLocks/>
              </p:cNvGrpSpPr>
              <p:nvPr/>
            </p:nvGrpSpPr>
            <p:grpSpPr bwMode="auto">
              <a:xfrm>
                <a:off x="3152" y="1020"/>
                <a:ext cx="724" cy="727"/>
                <a:chOff x="2654" y="597"/>
                <a:chExt cx="880" cy="800"/>
              </a:xfrm>
            </p:grpSpPr>
            <p:sp>
              <p:nvSpPr>
                <p:cNvPr id="3288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09" y="842"/>
                  <a:ext cx="366" cy="5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2" name="Line 117"/>
                <p:cNvSpPr>
                  <a:spLocks noChangeShapeType="1"/>
                </p:cNvSpPr>
                <p:nvPr/>
              </p:nvSpPr>
              <p:spPr bwMode="auto">
                <a:xfrm>
                  <a:off x="2707" y="994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3" name="Line 118"/>
                <p:cNvSpPr>
                  <a:spLocks noChangeShapeType="1"/>
                </p:cNvSpPr>
                <p:nvPr/>
              </p:nvSpPr>
              <p:spPr bwMode="auto">
                <a:xfrm>
                  <a:off x="2707" y="1261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001" y="879"/>
                  <a:ext cx="331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885" name="Oval 120"/>
                <p:cNvSpPr>
                  <a:spLocks noChangeArrowheads="1"/>
                </p:cNvSpPr>
                <p:nvPr/>
              </p:nvSpPr>
              <p:spPr bwMode="auto">
                <a:xfrm>
                  <a:off x="3380" y="1081"/>
                  <a:ext cx="76" cy="79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6" name="AutoShape 121"/>
                <p:cNvSpPr>
                  <a:spLocks noChangeArrowheads="1"/>
                </p:cNvSpPr>
                <p:nvPr/>
              </p:nvSpPr>
              <p:spPr bwMode="auto">
                <a:xfrm>
                  <a:off x="3235" y="1040"/>
                  <a:ext cx="100" cy="165"/>
                </a:xfrm>
                <a:prstGeom prst="diamond">
                  <a:avLst/>
                </a:prstGeom>
                <a:noFill/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7" name="Line 122"/>
                <p:cNvSpPr>
                  <a:spLocks noChangeShapeType="1"/>
                </p:cNvSpPr>
                <p:nvPr/>
              </p:nvSpPr>
              <p:spPr bwMode="auto">
                <a:xfrm>
                  <a:off x="3240" y="1221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8" name="Oval 123"/>
                <p:cNvSpPr>
                  <a:spLocks noChangeArrowheads="1"/>
                </p:cNvSpPr>
                <p:nvPr/>
              </p:nvSpPr>
              <p:spPr bwMode="auto">
                <a:xfrm>
                  <a:off x="2654" y="963"/>
                  <a:ext cx="56" cy="56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9" name="Oval 124"/>
                <p:cNvSpPr>
                  <a:spLocks noChangeArrowheads="1"/>
                </p:cNvSpPr>
                <p:nvPr/>
              </p:nvSpPr>
              <p:spPr bwMode="auto">
                <a:xfrm>
                  <a:off x="2656" y="1232"/>
                  <a:ext cx="56" cy="56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105" y="597"/>
                  <a:ext cx="429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ctr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GB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18" name="Rectangle 126"/>
              <p:cNvSpPr>
                <a:spLocks noChangeArrowheads="1"/>
              </p:cNvSpPr>
              <p:nvPr/>
            </p:nvSpPr>
            <p:spPr bwMode="auto">
              <a:xfrm>
                <a:off x="3450" y="1993"/>
                <a:ext cx="301" cy="5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9" name="Line 127"/>
              <p:cNvSpPr>
                <a:spLocks noChangeShapeType="1"/>
              </p:cNvSpPr>
              <p:nvPr/>
            </p:nvSpPr>
            <p:spPr bwMode="auto">
              <a:xfrm>
                <a:off x="3202" y="213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0" name="Line 128"/>
              <p:cNvSpPr>
                <a:spLocks noChangeShapeType="1"/>
              </p:cNvSpPr>
              <p:nvPr/>
            </p:nvSpPr>
            <p:spPr bwMode="auto">
              <a:xfrm>
                <a:off x="3202" y="2374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1" name="Line 129"/>
              <p:cNvSpPr>
                <a:spLocks noChangeShapeType="1"/>
              </p:cNvSpPr>
              <p:nvPr/>
            </p:nvSpPr>
            <p:spPr bwMode="auto">
              <a:xfrm>
                <a:off x="3820" y="2245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2" name="Rectangle 130"/>
              <p:cNvSpPr>
                <a:spLocks noChangeArrowheads="1"/>
              </p:cNvSpPr>
              <p:nvPr/>
            </p:nvSpPr>
            <p:spPr bwMode="auto">
              <a:xfrm>
                <a:off x="3443" y="2027"/>
                <a:ext cx="27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32823" name="Oval 131"/>
              <p:cNvSpPr>
                <a:spLocks noChangeArrowheads="1"/>
              </p:cNvSpPr>
              <p:nvPr/>
            </p:nvSpPr>
            <p:spPr bwMode="auto">
              <a:xfrm>
                <a:off x="3755" y="2205"/>
                <a:ext cx="63" cy="71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4" name="AutoShape 132"/>
              <p:cNvSpPr>
                <a:spLocks noChangeArrowheads="1"/>
              </p:cNvSpPr>
              <p:nvPr/>
            </p:nvSpPr>
            <p:spPr bwMode="auto">
              <a:xfrm>
                <a:off x="3636" y="2173"/>
                <a:ext cx="82" cy="150"/>
              </a:xfrm>
              <a:prstGeom prst="diamond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5" name="Line 133"/>
              <p:cNvSpPr>
                <a:spLocks noChangeShapeType="1"/>
              </p:cNvSpPr>
              <p:nvPr/>
            </p:nvSpPr>
            <p:spPr bwMode="auto">
              <a:xfrm>
                <a:off x="3640" y="2338"/>
                <a:ext cx="7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6" name="Oval 134"/>
              <p:cNvSpPr>
                <a:spLocks noChangeArrowheads="1"/>
              </p:cNvSpPr>
              <p:nvPr/>
            </p:nvSpPr>
            <p:spPr bwMode="auto">
              <a:xfrm>
                <a:off x="3159" y="2103"/>
                <a:ext cx="46" cy="51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7" name="Oval 135"/>
              <p:cNvSpPr>
                <a:spLocks noChangeArrowheads="1"/>
              </p:cNvSpPr>
              <p:nvPr/>
            </p:nvSpPr>
            <p:spPr bwMode="auto">
              <a:xfrm>
                <a:off x="3160" y="2348"/>
                <a:ext cx="46" cy="51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8" name="Text Box 136"/>
              <p:cNvSpPr txBox="1">
                <a:spLocks noChangeArrowheads="1"/>
              </p:cNvSpPr>
              <p:nvPr/>
            </p:nvSpPr>
            <p:spPr bwMode="auto">
              <a:xfrm>
                <a:off x="4037" y="1240"/>
                <a:ext cx="26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99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GB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29" name="Rectangle 137"/>
              <p:cNvSpPr>
                <a:spLocks noChangeArrowheads="1"/>
              </p:cNvSpPr>
              <p:nvPr/>
            </p:nvSpPr>
            <p:spPr bwMode="auto">
              <a:xfrm>
                <a:off x="4854" y="1263"/>
                <a:ext cx="301" cy="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0" name="Line 138"/>
              <p:cNvSpPr>
                <a:spLocks noChangeShapeType="1"/>
              </p:cNvSpPr>
              <p:nvPr/>
            </p:nvSpPr>
            <p:spPr bwMode="auto">
              <a:xfrm flipV="1">
                <a:off x="4574" y="1394"/>
                <a:ext cx="27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1" name="Line 139"/>
              <p:cNvSpPr>
                <a:spLocks noChangeShapeType="1"/>
              </p:cNvSpPr>
              <p:nvPr/>
            </p:nvSpPr>
            <p:spPr bwMode="auto">
              <a:xfrm>
                <a:off x="4606" y="1625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2" name="Line 140"/>
              <p:cNvSpPr>
                <a:spLocks noChangeShapeType="1"/>
              </p:cNvSpPr>
              <p:nvPr/>
            </p:nvSpPr>
            <p:spPr bwMode="auto">
              <a:xfrm>
                <a:off x="5224" y="1503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3" name="Rectangle 141"/>
              <p:cNvSpPr>
                <a:spLocks noChangeArrowheads="1"/>
              </p:cNvSpPr>
              <p:nvPr/>
            </p:nvSpPr>
            <p:spPr bwMode="auto">
              <a:xfrm>
                <a:off x="4886" y="1288"/>
                <a:ext cx="27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32834" name="Oval 142"/>
              <p:cNvSpPr>
                <a:spLocks noChangeArrowheads="1"/>
              </p:cNvSpPr>
              <p:nvPr/>
            </p:nvSpPr>
            <p:spPr bwMode="auto">
              <a:xfrm>
                <a:off x="5159" y="1470"/>
                <a:ext cx="62" cy="68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5" name="Oval 143"/>
              <p:cNvSpPr>
                <a:spLocks noChangeArrowheads="1"/>
              </p:cNvSpPr>
              <p:nvPr/>
            </p:nvSpPr>
            <p:spPr bwMode="auto">
              <a:xfrm>
                <a:off x="4554" y="1470"/>
                <a:ext cx="46" cy="48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6" name="Oval 144"/>
              <p:cNvSpPr>
                <a:spLocks noChangeArrowheads="1"/>
              </p:cNvSpPr>
              <p:nvPr/>
            </p:nvSpPr>
            <p:spPr bwMode="auto">
              <a:xfrm>
                <a:off x="4556" y="1601"/>
                <a:ext cx="46" cy="48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7" name="Oval 145"/>
              <p:cNvSpPr>
                <a:spLocks noChangeArrowheads="1"/>
              </p:cNvSpPr>
              <p:nvPr/>
            </p:nvSpPr>
            <p:spPr bwMode="auto">
              <a:xfrm>
                <a:off x="5455" y="1477"/>
                <a:ext cx="46" cy="47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8" name="Text Box 146"/>
              <p:cNvSpPr txBox="1">
                <a:spLocks noChangeArrowheads="1"/>
              </p:cNvSpPr>
              <p:nvPr/>
            </p:nvSpPr>
            <p:spPr bwMode="auto">
              <a:xfrm>
                <a:off x="4888" y="1023"/>
                <a:ext cx="35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GB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9" name="Text Box 147"/>
              <p:cNvSpPr txBox="1">
                <a:spLocks noChangeArrowheads="1"/>
              </p:cNvSpPr>
              <p:nvPr/>
            </p:nvSpPr>
            <p:spPr bwMode="auto">
              <a:xfrm>
                <a:off x="4888" y="1796"/>
                <a:ext cx="35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GB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0" name="Rectangle 148"/>
              <p:cNvSpPr>
                <a:spLocks noChangeArrowheads="1"/>
              </p:cNvSpPr>
              <p:nvPr/>
            </p:nvSpPr>
            <p:spPr bwMode="auto">
              <a:xfrm>
                <a:off x="3457" y="2910"/>
                <a:ext cx="301" cy="5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1" name="Line 149"/>
              <p:cNvSpPr>
                <a:spLocks noChangeShapeType="1"/>
              </p:cNvSpPr>
              <p:nvPr/>
            </p:nvSpPr>
            <p:spPr bwMode="auto">
              <a:xfrm>
                <a:off x="3209" y="3048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2" name="Line 150"/>
              <p:cNvSpPr>
                <a:spLocks noChangeShapeType="1"/>
              </p:cNvSpPr>
              <p:nvPr/>
            </p:nvSpPr>
            <p:spPr bwMode="auto">
              <a:xfrm>
                <a:off x="3209" y="32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3" name="Line 151"/>
              <p:cNvSpPr>
                <a:spLocks noChangeShapeType="1"/>
              </p:cNvSpPr>
              <p:nvPr/>
            </p:nvSpPr>
            <p:spPr bwMode="auto">
              <a:xfrm>
                <a:off x="3825" y="316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4" name="Rectangle 152"/>
              <p:cNvSpPr>
                <a:spLocks noChangeArrowheads="1"/>
              </p:cNvSpPr>
              <p:nvPr/>
            </p:nvSpPr>
            <p:spPr bwMode="auto">
              <a:xfrm>
                <a:off x="3451" y="2944"/>
                <a:ext cx="27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32845" name="Oval 153"/>
              <p:cNvSpPr>
                <a:spLocks noChangeArrowheads="1"/>
              </p:cNvSpPr>
              <p:nvPr/>
            </p:nvSpPr>
            <p:spPr bwMode="auto">
              <a:xfrm>
                <a:off x="3762" y="3127"/>
                <a:ext cx="63" cy="7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6" name="AutoShape 154"/>
              <p:cNvSpPr>
                <a:spLocks noChangeArrowheads="1"/>
              </p:cNvSpPr>
              <p:nvPr/>
            </p:nvSpPr>
            <p:spPr bwMode="auto">
              <a:xfrm>
                <a:off x="3643" y="3090"/>
                <a:ext cx="82" cy="149"/>
              </a:xfrm>
              <a:prstGeom prst="diamond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7" name="Line 155"/>
              <p:cNvSpPr>
                <a:spLocks noChangeShapeType="1"/>
              </p:cNvSpPr>
              <p:nvPr/>
            </p:nvSpPr>
            <p:spPr bwMode="auto">
              <a:xfrm>
                <a:off x="3647" y="3254"/>
                <a:ext cx="79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8" name="Oval 156"/>
              <p:cNvSpPr>
                <a:spLocks noChangeArrowheads="1"/>
              </p:cNvSpPr>
              <p:nvPr/>
            </p:nvSpPr>
            <p:spPr bwMode="auto">
              <a:xfrm>
                <a:off x="3165" y="3020"/>
                <a:ext cx="46" cy="50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9" name="Oval 157"/>
              <p:cNvSpPr>
                <a:spLocks noChangeArrowheads="1"/>
              </p:cNvSpPr>
              <p:nvPr/>
            </p:nvSpPr>
            <p:spPr bwMode="auto">
              <a:xfrm>
                <a:off x="3167" y="3264"/>
                <a:ext cx="46" cy="51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0" name="Text Box 158"/>
              <p:cNvSpPr txBox="1">
                <a:spLocks noChangeArrowheads="1"/>
              </p:cNvSpPr>
              <p:nvPr/>
            </p:nvSpPr>
            <p:spPr bwMode="auto">
              <a:xfrm>
                <a:off x="3536" y="2675"/>
                <a:ext cx="35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32851" name="Text Box 159"/>
              <p:cNvSpPr txBox="1">
                <a:spLocks noChangeArrowheads="1"/>
              </p:cNvSpPr>
              <p:nvPr/>
            </p:nvSpPr>
            <p:spPr bwMode="auto">
              <a:xfrm rot="5400000">
                <a:off x="3431" y="2516"/>
                <a:ext cx="32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</a:t>
                </a:r>
              </a:p>
            </p:txBody>
          </p:sp>
          <p:grpSp>
            <p:nvGrpSpPr>
              <p:cNvPr id="32852" name="Group 160"/>
              <p:cNvGrpSpPr>
                <a:grpSpLocks/>
              </p:cNvGrpSpPr>
              <p:nvPr/>
            </p:nvGrpSpPr>
            <p:grpSpPr bwMode="auto">
              <a:xfrm>
                <a:off x="4552" y="2018"/>
                <a:ext cx="957" cy="481"/>
                <a:chOff x="4366" y="1816"/>
                <a:chExt cx="1164" cy="529"/>
              </a:xfrm>
            </p:grpSpPr>
            <p:sp>
              <p:nvSpPr>
                <p:cNvPr id="32872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21" y="1816"/>
                  <a:ext cx="366" cy="5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3" name="Line 162"/>
                <p:cNvSpPr>
                  <a:spLocks noChangeShapeType="1"/>
                </p:cNvSpPr>
                <p:nvPr/>
              </p:nvSpPr>
              <p:spPr bwMode="auto">
                <a:xfrm>
                  <a:off x="4419" y="1961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4" name="Line 163"/>
                <p:cNvSpPr>
                  <a:spLocks noChangeShapeType="1"/>
                </p:cNvSpPr>
                <p:nvPr/>
              </p:nvSpPr>
              <p:spPr bwMode="auto">
                <a:xfrm>
                  <a:off x="4419" y="2215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5" name="Line 164"/>
                <p:cNvSpPr>
                  <a:spLocks noChangeShapeType="1"/>
                </p:cNvSpPr>
                <p:nvPr/>
              </p:nvSpPr>
              <p:spPr bwMode="auto">
                <a:xfrm>
                  <a:off x="5171" y="2080"/>
                  <a:ext cx="30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6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76" y="1854"/>
                  <a:ext cx="332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2877" name="Oval 166"/>
                <p:cNvSpPr>
                  <a:spLocks noChangeArrowheads="1"/>
                </p:cNvSpPr>
                <p:nvPr/>
              </p:nvSpPr>
              <p:spPr bwMode="auto">
                <a:xfrm>
                  <a:off x="5092" y="2044"/>
                  <a:ext cx="76" cy="75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8" name="Oval 167"/>
                <p:cNvSpPr>
                  <a:spLocks noChangeArrowheads="1"/>
                </p:cNvSpPr>
                <p:nvPr/>
              </p:nvSpPr>
              <p:spPr bwMode="auto">
                <a:xfrm>
                  <a:off x="4366" y="1931"/>
                  <a:ext cx="56" cy="54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9" name="Oval 168"/>
                <p:cNvSpPr>
                  <a:spLocks noChangeArrowheads="1"/>
                </p:cNvSpPr>
                <p:nvPr/>
              </p:nvSpPr>
              <p:spPr bwMode="auto">
                <a:xfrm>
                  <a:off x="4368" y="2188"/>
                  <a:ext cx="56" cy="53"/>
                </a:xfrm>
                <a:prstGeom prst="ellipse">
                  <a:avLst/>
                </a:prstGeom>
                <a:solidFill>
                  <a:srgbClr val="0033CC"/>
                </a:solidFill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0" name="Oval 169"/>
                <p:cNvSpPr>
                  <a:spLocks noChangeArrowheads="1"/>
                </p:cNvSpPr>
                <p:nvPr/>
              </p:nvSpPr>
              <p:spPr bwMode="auto">
                <a:xfrm>
                  <a:off x="5474" y="2050"/>
                  <a:ext cx="56" cy="57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53" name="Text Box 170"/>
              <p:cNvSpPr txBox="1">
                <a:spLocks noChangeArrowheads="1"/>
              </p:cNvSpPr>
              <p:nvPr/>
            </p:nvSpPr>
            <p:spPr bwMode="auto">
              <a:xfrm>
                <a:off x="4888" y="2683"/>
                <a:ext cx="35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32854" name="Rectangle 171"/>
              <p:cNvSpPr>
                <a:spLocks noChangeArrowheads="1"/>
              </p:cNvSpPr>
              <p:nvPr/>
            </p:nvSpPr>
            <p:spPr bwMode="auto">
              <a:xfrm>
                <a:off x="4845" y="2933"/>
                <a:ext cx="301" cy="4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5" name="Line 172"/>
              <p:cNvSpPr>
                <a:spLocks noChangeShapeType="1"/>
              </p:cNvSpPr>
              <p:nvPr/>
            </p:nvSpPr>
            <p:spPr bwMode="auto">
              <a:xfrm>
                <a:off x="4597" y="3065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6" name="Line 173"/>
              <p:cNvSpPr>
                <a:spLocks noChangeShapeType="1"/>
              </p:cNvSpPr>
              <p:nvPr/>
            </p:nvSpPr>
            <p:spPr bwMode="auto">
              <a:xfrm>
                <a:off x="4574" y="3296"/>
                <a:ext cx="26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7" name="Line 174"/>
              <p:cNvSpPr>
                <a:spLocks noChangeShapeType="1"/>
              </p:cNvSpPr>
              <p:nvPr/>
            </p:nvSpPr>
            <p:spPr bwMode="auto">
              <a:xfrm>
                <a:off x="5215" y="3173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8" name="Rectangle 175"/>
              <p:cNvSpPr>
                <a:spLocks noChangeArrowheads="1"/>
              </p:cNvSpPr>
              <p:nvPr/>
            </p:nvSpPr>
            <p:spPr bwMode="auto">
              <a:xfrm>
                <a:off x="4888" y="2967"/>
                <a:ext cx="27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32859" name="Oval 176"/>
              <p:cNvSpPr>
                <a:spLocks noChangeArrowheads="1"/>
              </p:cNvSpPr>
              <p:nvPr/>
            </p:nvSpPr>
            <p:spPr bwMode="auto">
              <a:xfrm>
                <a:off x="5150" y="3140"/>
                <a:ext cx="62" cy="69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0" name="Oval 177"/>
              <p:cNvSpPr>
                <a:spLocks noChangeArrowheads="1"/>
              </p:cNvSpPr>
              <p:nvPr/>
            </p:nvSpPr>
            <p:spPr bwMode="auto">
              <a:xfrm>
                <a:off x="4553" y="3038"/>
                <a:ext cx="46" cy="4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1" name="Oval 178"/>
              <p:cNvSpPr>
                <a:spLocks noChangeArrowheads="1"/>
              </p:cNvSpPr>
              <p:nvPr/>
            </p:nvSpPr>
            <p:spPr bwMode="auto">
              <a:xfrm>
                <a:off x="5464" y="3146"/>
                <a:ext cx="46" cy="52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2" name="Line 179"/>
              <p:cNvSpPr>
                <a:spLocks noChangeShapeType="1"/>
              </p:cNvSpPr>
              <p:nvPr/>
            </p:nvSpPr>
            <p:spPr bwMode="auto">
              <a:xfrm flipH="1">
                <a:off x="4578" y="1388"/>
                <a:ext cx="0" cy="12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3" name="Text Box 180"/>
              <p:cNvSpPr txBox="1">
                <a:spLocks noChangeArrowheads="1"/>
              </p:cNvSpPr>
              <p:nvPr/>
            </p:nvSpPr>
            <p:spPr bwMode="auto">
              <a:xfrm rot="5400000">
                <a:off x="4829" y="2508"/>
                <a:ext cx="32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</a:t>
                </a:r>
              </a:p>
            </p:txBody>
          </p:sp>
          <p:sp>
            <p:nvSpPr>
              <p:cNvPr id="32864" name="Line 181"/>
              <p:cNvSpPr>
                <a:spLocks noChangeShapeType="1"/>
              </p:cNvSpPr>
              <p:nvPr/>
            </p:nvSpPr>
            <p:spPr bwMode="auto">
              <a:xfrm>
                <a:off x="4578" y="2829"/>
                <a:ext cx="0" cy="475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5" name="Line 182"/>
              <p:cNvSpPr>
                <a:spLocks noChangeShapeType="1"/>
              </p:cNvSpPr>
              <p:nvPr/>
            </p:nvSpPr>
            <p:spPr bwMode="auto">
              <a:xfrm>
                <a:off x="3928" y="2850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6" name="Oval 183"/>
              <p:cNvSpPr>
                <a:spLocks noChangeArrowheads="1"/>
              </p:cNvSpPr>
              <p:nvPr/>
            </p:nvSpPr>
            <p:spPr bwMode="auto">
              <a:xfrm>
                <a:off x="3908" y="2218"/>
                <a:ext cx="46" cy="4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7" name="Line 184"/>
              <p:cNvSpPr>
                <a:spLocks noChangeShapeType="1"/>
              </p:cNvSpPr>
              <p:nvPr/>
            </p:nvSpPr>
            <p:spPr bwMode="auto">
              <a:xfrm>
                <a:off x="3928" y="1498"/>
                <a:ext cx="1" cy="11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8" name="Oval 185"/>
              <p:cNvSpPr>
                <a:spLocks noChangeArrowheads="1"/>
              </p:cNvSpPr>
              <p:nvPr/>
            </p:nvSpPr>
            <p:spPr bwMode="auto">
              <a:xfrm>
                <a:off x="3908" y="1467"/>
                <a:ext cx="46" cy="4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9" name="Text Box 186"/>
              <p:cNvSpPr txBox="1">
                <a:spLocks noChangeArrowheads="1"/>
              </p:cNvSpPr>
              <p:nvPr/>
            </p:nvSpPr>
            <p:spPr bwMode="auto">
              <a:xfrm>
                <a:off x="3742" y="1207"/>
                <a:ext cx="35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2870" name="Text Box 187"/>
              <p:cNvSpPr txBox="1">
                <a:spLocks noChangeArrowheads="1"/>
              </p:cNvSpPr>
              <p:nvPr/>
            </p:nvSpPr>
            <p:spPr bwMode="auto">
              <a:xfrm>
                <a:off x="3742" y="1964"/>
                <a:ext cx="35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2871" name="Text Box 188"/>
              <p:cNvSpPr txBox="1">
                <a:spLocks noChangeArrowheads="1"/>
              </p:cNvSpPr>
              <p:nvPr/>
            </p:nvSpPr>
            <p:spPr bwMode="auto">
              <a:xfrm>
                <a:off x="3742" y="2870"/>
                <a:ext cx="35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2789" name="Group 189"/>
            <p:cNvGrpSpPr>
              <a:grpSpLocks/>
            </p:cNvGrpSpPr>
            <p:nvPr/>
          </p:nvGrpSpPr>
          <p:grpSpPr bwMode="auto">
            <a:xfrm>
              <a:off x="3878" y="1389"/>
              <a:ext cx="499" cy="1633"/>
              <a:chOff x="2608" y="1480"/>
              <a:chExt cx="499" cy="1633"/>
            </a:xfrm>
          </p:grpSpPr>
          <p:sp>
            <p:nvSpPr>
              <p:cNvPr id="32805" name="Line 190"/>
              <p:cNvSpPr>
                <a:spLocks noChangeShapeType="1"/>
              </p:cNvSpPr>
              <p:nvPr/>
            </p:nvSpPr>
            <p:spPr bwMode="auto">
              <a:xfrm rot="16626" flipH="1">
                <a:off x="2609" y="3111"/>
                <a:ext cx="182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6" name="Line 191"/>
              <p:cNvSpPr>
                <a:spLocks noChangeShapeType="1"/>
              </p:cNvSpPr>
              <p:nvPr/>
            </p:nvSpPr>
            <p:spPr bwMode="auto">
              <a:xfrm>
                <a:off x="2791" y="1495"/>
                <a:ext cx="0" cy="1618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7" name="Line 192"/>
              <p:cNvSpPr>
                <a:spLocks noChangeShapeType="1"/>
              </p:cNvSpPr>
              <p:nvPr/>
            </p:nvSpPr>
            <p:spPr bwMode="auto">
              <a:xfrm rot="16626" flipH="1">
                <a:off x="2609" y="2205"/>
                <a:ext cx="182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8" name="Line 193"/>
              <p:cNvSpPr>
                <a:spLocks noChangeShapeType="1"/>
              </p:cNvSpPr>
              <p:nvPr/>
            </p:nvSpPr>
            <p:spPr bwMode="auto">
              <a:xfrm rot="16626" flipH="1">
                <a:off x="2608" y="1480"/>
                <a:ext cx="499" cy="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790" name="Group 194"/>
            <p:cNvGrpSpPr>
              <a:grpSpLocks/>
            </p:cNvGrpSpPr>
            <p:nvPr/>
          </p:nvGrpSpPr>
          <p:grpSpPr bwMode="auto">
            <a:xfrm>
              <a:off x="4376" y="1298"/>
              <a:ext cx="771" cy="515"/>
              <a:chOff x="4150" y="1525"/>
              <a:chExt cx="771" cy="515"/>
            </a:xfrm>
          </p:grpSpPr>
          <p:sp>
            <p:nvSpPr>
              <p:cNvPr id="32803" name="Text Box 195"/>
              <p:cNvSpPr txBox="1">
                <a:spLocks noChangeArrowheads="1"/>
              </p:cNvSpPr>
              <p:nvPr/>
            </p:nvSpPr>
            <p:spPr bwMode="auto">
              <a:xfrm>
                <a:off x="4150" y="1752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IH</a:t>
                </a:r>
                <a:r>
                  <a:rPr kumimoji="1" lang="zh-CN" altLang="en-US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total)</a:t>
                </a:r>
              </a:p>
            </p:txBody>
          </p:sp>
          <p:sp>
            <p:nvSpPr>
              <p:cNvPr id="32804" name="Line 196"/>
              <p:cNvSpPr>
                <a:spLocks noChangeShapeType="1"/>
              </p:cNvSpPr>
              <p:nvPr/>
            </p:nvSpPr>
            <p:spPr bwMode="auto">
              <a:xfrm>
                <a:off x="4195" y="1525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791" name="Group 197"/>
            <p:cNvGrpSpPr>
              <a:grpSpLocks/>
            </p:cNvGrpSpPr>
            <p:nvPr/>
          </p:nvGrpSpPr>
          <p:grpSpPr bwMode="auto">
            <a:xfrm>
              <a:off x="3651" y="844"/>
              <a:ext cx="771" cy="408"/>
              <a:chOff x="3334" y="1117"/>
              <a:chExt cx="771" cy="408"/>
            </a:xfrm>
          </p:grpSpPr>
          <p:sp>
            <p:nvSpPr>
              <p:cNvPr id="32801" name="Text Box 198"/>
              <p:cNvSpPr txBox="1">
                <a:spLocks noChangeArrowheads="1"/>
              </p:cNvSpPr>
              <p:nvPr/>
            </p:nvSpPr>
            <p:spPr bwMode="auto">
              <a:xfrm>
                <a:off x="3334" y="1117"/>
                <a:ext cx="771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0H</a:t>
                </a:r>
                <a:r>
                  <a:rPr kumimoji="1" lang="zh-CN" altLang="en-US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18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total)</a:t>
                </a:r>
              </a:p>
            </p:txBody>
          </p:sp>
          <p:sp>
            <p:nvSpPr>
              <p:cNvPr id="32802" name="Line 199"/>
              <p:cNvSpPr>
                <a:spLocks noChangeShapeType="1"/>
              </p:cNvSpPr>
              <p:nvPr/>
            </p:nvSpPr>
            <p:spPr bwMode="auto">
              <a:xfrm flipH="1">
                <a:off x="3833" y="1525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792" name="Group 200"/>
            <p:cNvGrpSpPr>
              <a:grpSpLocks/>
            </p:cNvGrpSpPr>
            <p:nvPr/>
          </p:nvGrpSpPr>
          <p:grpSpPr bwMode="auto">
            <a:xfrm>
              <a:off x="4422" y="1282"/>
              <a:ext cx="622" cy="1921"/>
              <a:chOff x="1875" y="1797"/>
              <a:chExt cx="622" cy="1921"/>
            </a:xfrm>
          </p:grpSpPr>
          <p:sp>
            <p:nvSpPr>
              <p:cNvPr id="32793" name="Line 201"/>
              <p:cNvSpPr>
                <a:spLocks noChangeShapeType="1"/>
              </p:cNvSpPr>
              <p:nvPr/>
            </p:nvSpPr>
            <p:spPr bwMode="auto">
              <a:xfrm rot="10891246" flipH="1">
                <a:off x="2194" y="2042"/>
                <a:ext cx="302" cy="9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4" name="Line 202"/>
              <p:cNvSpPr>
                <a:spLocks noChangeShapeType="1"/>
              </p:cNvSpPr>
              <p:nvPr/>
            </p:nvSpPr>
            <p:spPr bwMode="auto">
              <a:xfrm rot="10891246" flipH="1">
                <a:off x="2196" y="2559"/>
                <a:ext cx="275" cy="7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5" name="Line 203"/>
              <p:cNvSpPr>
                <a:spLocks noChangeShapeType="1"/>
              </p:cNvSpPr>
              <p:nvPr/>
            </p:nvSpPr>
            <p:spPr bwMode="auto">
              <a:xfrm rot="10891246" flipH="1">
                <a:off x="2197" y="2821"/>
                <a:ext cx="274" cy="7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6" name="Line 204"/>
              <p:cNvSpPr>
                <a:spLocks noChangeShapeType="1"/>
              </p:cNvSpPr>
              <p:nvPr/>
            </p:nvSpPr>
            <p:spPr bwMode="auto">
              <a:xfrm rot="10891246" flipH="1">
                <a:off x="2193" y="3388"/>
                <a:ext cx="290" cy="8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7" name="Line 205"/>
              <p:cNvSpPr>
                <a:spLocks noChangeShapeType="1"/>
              </p:cNvSpPr>
              <p:nvPr/>
            </p:nvSpPr>
            <p:spPr bwMode="auto">
              <a:xfrm rot="10891246" flipH="1">
                <a:off x="2196" y="3708"/>
                <a:ext cx="281" cy="7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8" name="Line 206"/>
              <p:cNvSpPr>
                <a:spLocks noChangeShapeType="1"/>
              </p:cNvSpPr>
              <p:nvPr/>
            </p:nvSpPr>
            <p:spPr bwMode="auto">
              <a:xfrm>
                <a:off x="2200" y="1797"/>
                <a:ext cx="0" cy="1921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9" name="Line 207"/>
              <p:cNvSpPr>
                <a:spLocks noChangeShapeType="1"/>
              </p:cNvSpPr>
              <p:nvPr/>
            </p:nvSpPr>
            <p:spPr bwMode="auto">
              <a:xfrm rot="10891246" flipH="1">
                <a:off x="2194" y="1801"/>
                <a:ext cx="303" cy="1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0" name="Line 208"/>
              <p:cNvSpPr>
                <a:spLocks noChangeShapeType="1"/>
              </p:cNvSpPr>
              <p:nvPr/>
            </p:nvSpPr>
            <p:spPr bwMode="auto">
              <a:xfrm>
                <a:off x="1875" y="1876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32776" name="Object 209"/>
          <p:cNvGraphicFramePr>
            <a:graphicFrameLocks noChangeAspect="1"/>
          </p:cNvGraphicFramePr>
          <p:nvPr/>
        </p:nvGraphicFramePr>
        <p:xfrm>
          <a:off x="4787900" y="4652963"/>
          <a:ext cx="3816350" cy="954087"/>
        </p:xfrm>
        <a:graphic>
          <a:graphicData uri="http://schemas.openxmlformats.org/presentationml/2006/ole">
            <p:oleObj spid="_x0000_s495629" name="公式" r:id="rId4" imgW="1549400" imgH="469900" progId="Equation.3">
              <p:embed/>
            </p:oleObj>
          </a:graphicData>
        </a:graphic>
      </p:graphicFrame>
      <p:sp>
        <p:nvSpPr>
          <p:cNvPr id="32777" name="Rectangle 212"/>
          <p:cNvSpPr>
            <a:spLocks noChangeArrowheads="1"/>
          </p:cNvSpPr>
          <p:nvPr/>
        </p:nvSpPr>
        <p:spPr bwMode="auto">
          <a:xfrm>
            <a:off x="1476375" y="4076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2778" name="Rectangle 213"/>
          <p:cNvSpPr>
            <a:spLocks noChangeArrowheads="1"/>
          </p:cNvSpPr>
          <p:nvPr/>
        </p:nvSpPr>
        <p:spPr bwMode="auto">
          <a:xfrm>
            <a:off x="1476375" y="2852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2779" name="Rectangle 214"/>
          <p:cNvSpPr>
            <a:spLocks noChangeArrowheads="1"/>
          </p:cNvSpPr>
          <p:nvPr/>
        </p:nvSpPr>
        <p:spPr bwMode="auto">
          <a:xfrm>
            <a:off x="1476375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54879" name="Rectangle 223"/>
          <p:cNvSpPr>
            <a:spLocks noChangeArrowheads="1"/>
          </p:cNvSpPr>
          <p:nvPr/>
        </p:nvSpPr>
        <p:spPr bwMode="auto">
          <a:xfrm>
            <a:off x="449263" y="573405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total)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m’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</a:p>
        </p:txBody>
      </p:sp>
      <p:grpSp>
        <p:nvGrpSpPr>
          <p:cNvPr id="454880" name="Group 224"/>
          <p:cNvGrpSpPr>
            <a:grpSpLocks/>
          </p:cNvGrpSpPr>
          <p:nvPr/>
        </p:nvGrpSpPr>
        <p:grpSpPr bwMode="auto">
          <a:xfrm>
            <a:off x="2249488" y="5661025"/>
            <a:ext cx="3384550" cy="727075"/>
            <a:chOff x="1655" y="3566"/>
            <a:chExt cx="1950" cy="458"/>
          </a:xfrm>
        </p:grpSpPr>
        <p:sp>
          <p:nvSpPr>
            <p:cNvPr id="32784" name="AutoShape 225"/>
            <p:cNvSpPr>
              <a:spLocks/>
            </p:cNvSpPr>
            <p:nvPr/>
          </p:nvSpPr>
          <p:spPr bwMode="auto">
            <a:xfrm>
              <a:off x="1655" y="3612"/>
              <a:ext cx="46" cy="317"/>
            </a:xfrm>
            <a:prstGeom prst="leftBrace">
              <a:avLst>
                <a:gd name="adj1" fmla="val 57428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5" name="Rectangle 226"/>
            <p:cNvSpPr>
              <a:spLocks noChangeArrowheads="1"/>
            </p:cNvSpPr>
            <p:nvPr/>
          </p:nvSpPr>
          <p:spPr bwMode="auto">
            <a:xfrm>
              <a:off x="1655" y="3566"/>
              <a:ext cx="1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与非门负载，</a:t>
              </a: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m’</a:t>
              </a: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为负载门数</a:t>
              </a:r>
            </a:p>
          </p:txBody>
        </p:sp>
        <p:sp>
          <p:nvSpPr>
            <p:cNvPr id="32786" name="Rectangle 227"/>
            <p:cNvSpPr>
              <a:spLocks noChangeArrowheads="1"/>
            </p:cNvSpPr>
            <p:nvPr/>
          </p:nvSpPr>
          <p:spPr bwMode="auto">
            <a:xfrm>
              <a:off x="1655" y="3793"/>
              <a:ext cx="1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或非门负载，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m’</a:t>
              </a:r>
              <a:r>
                <a:rPr kumimoji="1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为输入端数</a:t>
              </a:r>
            </a:p>
          </p:txBody>
        </p:sp>
      </p:grpSp>
      <p:sp>
        <p:nvSpPr>
          <p:cNvPr id="454884" name="Rectangle 228"/>
          <p:cNvSpPr>
            <a:spLocks noChangeArrowheads="1"/>
          </p:cNvSpPr>
          <p:nvPr/>
        </p:nvSpPr>
        <p:spPr bwMode="auto">
          <a:xfrm>
            <a:off x="5540375" y="57689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IH</a:t>
            </a:r>
            <a:r>
              <a:rPr kumimoji="1" lang="zh-CN" altLang="en-US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total)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m’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</a:p>
        </p:txBody>
      </p:sp>
      <p:sp>
        <p:nvSpPr>
          <p:cNvPr id="454885" name="Rectangle 229"/>
          <p:cNvSpPr>
            <a:spLocks noChangeArrowheads="1"/>
          </p:cNvSpPr>
          <p:nvPr/>
        </p:nvSpPr>
        <p:spPr bwMode="auto">
          <a:xfrm>
            <a:off x="7291388" y="5805488"/>
            <a:ext cx="1601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m’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为输入端数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30660" y="29887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综上，总结为：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739436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879" grpId="0"/>
      <p:bldP spid="454884" grpId="0"/>
      <p:bldP spid="4548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 bwMode="auto">
          <a:xfrm>
            <a:off x="162453" y="166544"/>
            <a:ext cx="8543397" cy="6430896"/>
          </a:xfrm>
          <a:prstGeom prst="rect">
            <a:avLst/>
          </a:prstGeom>
          <a:solidFill>
            <a:srgbClr val="FDEF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23850" y="1196975"/>
            <a:ext cx="8382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门电路驱动发光二极管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LED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只要在电路中串接一个限流电阻即可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452611" name="Object 3"/>
          <p:cNvGraphicFramePr>
            <a:graphicFrameLocks/>
          </p:cNvGraphicFramePr>
          <p:nvPr/>
        </p:nvGraphicFramePr>
        <p:xfrm>
          <a:off x="5435600" y="1700213"/>
          <a:ext cx="2551113" cy="941387"/>
        </p:xfrm>
        <a:graphic>
          <a:graphicData uri="http://schemas.openxmlformats.org/presentationml/2006/ole">
            <p:oleObj spid="_x0000_s496650" name="Equation" r:id="rId4" imgW="2551113" imgH="941388" progId="Equation.3">
              <p:embed/>
            </p:oleObj>
          </a:graphicData>
        </a:graphic>
      </p:graphicFrame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5580063" y="2563813"/>
            <a:ext cx="2952750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LED</a:t>
            </a:r>
            <a:r>
              <a:rPr kumimoji="0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的正向压降，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LED</a:t>
            </a:r>
            <a:r>
              <a:rPr kumimoji="0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需要的电流。</a:t>
            </a:r>
          </a:p>
        </p:txBody>
      </p:sp>
      <p:grpSp>
        <p:nvGrpSpPr>
          <p:cNvPr id="452613" name="Group 5"/>
          <p:cNvGrpSpPr>
            <a:grpSpLocks/>
          </p:cNvGrpSpPr>
          <p:nvPr/>
        </p:nvGrpSpPr>
        <p:grpSpPr bwMode="auto">
          <a:xfrm>
            <a:off x="733425" y="2922588"/>
            <a:ext cx="1984375" cy="2249487"/>
            <a:chOff x="462" y="1841"/>
            <a:chExt cx="1250" cy="1417"/>
          </a:xfrm>
        </p:grpSpPr>
        <p:sp>
          <p:nvSpPr>
            <p:cNvPr id="33863" name="Rectangle 6"/>
            <p:cNvSpPr>
              <a:spLocks noChangeArrowheads="1"/>
            </p:cNvSpPr>
            <p:nvPr/>
          </p:nvSpPr>
          <p:spPr bwMode="auto">
            <a:xfrm>
              <a:off x="462" y="1841"/>
              <a:ext cx="1250" cy="1417"/>
            </a:xfrm>
            <a:prstGeom prst="rect">
              <a:avLst/>
            </a:prstGeom>
            <a:solidFill>
              <a:srgbClr val="FEEEDA"/>
            </a:solidFill>
            <a:ln w="25400">
              <a:solidFill>
                <a:srgbClr val="FECEF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64" name="Group 7"/>
            <p:cNvGrpSpPr>
              <a:grpSpLocks/>
            </p:cNvGrpSpPr>
            <p:nvPr/>
          </p:nvGrpSpPr>
          <p:grpSpPr bwMode="auto">
            <a:xfrm>
              <a:off x="546" y="1936"/>
              <a:ext cx="1117" cy="1201"/>
              <a:chOff x="546" y="1936"/>
              <a:chExt cx="1117" cy="1201"/>
            </a:xfrm>
          </p:grpSpPr>
          <p:grpSp>
            <p:nvGrpSpPr>
              <p:cNvPr id="33865" name="Group 8"/>
              <p:cNvGrpSpPr>
                <a:grpSpLocks/>
              </p:cNvGrpSpPr>
              <p:nvPr/>
            </p:nvGrpSpPr>
            <p:grpSpPr bwMode="auto">
              <a:xfrm>
                <a:off x="546" y="1936"/>
                <a:ext cx="784" cy="543"/>
                <a:chOff x="546" y="1936"/>
                <a:chExt cx="784" cy="543"/>
              </a:xfrm>
            </p:grpSpPr>
            <p:sp>
              <p:nvSpPr>
                <p:cNvPr id="33890" name="Line 9"/>
                <p:cNvSpPr>
                  <a:spLocks noChangeShapeType="1"/>
                </p:cNvSpPr>
                <p:nvPr/>
              </p:nvSpPr>
              <p:spPr bwMode="auto">
                <a:xfrm>
                  <a:off x="546" y="2127"/>
                  <a:ext cx="238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1" name="Line 10"/>
                <p:cNvSpPr>
                  <a:spLocks noChangeShapeType="1"/>
                </p:cNvSpPr>
                <p:nvPr/>
              </p:nvSpPr>
              <p:spPr bwMode="auto">
                <a:xfrm>
                  <a:off x="978" y="2149"/>
                  <a:ext cx="36" cy="7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2" name="Line 11"/>
                <p:cNvSpPr>
                  <a:spLocks noChangeShapeType="1"/>
                </p:cNvSpPr>
                <p:nvPr/>
              </p:nvSpPr>
              <p:spPr bwMode="auto">
                <a:xfrm>
                  <a:off x="546" y="2314"/>
                  <a:ext cx="238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942" y="2149"/>
                  <a:ext cx="36" cy="7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4" name="Line 13"/>
                <p:cNvSpPr>
                  <a:spLocks noChangeShapeType="1"/>
                </p:cNvSpPr>
                <p:nvPr/>
              </p:nvSpPr>
              <p:spPr bwMode="auto">
                <a:xfrm>
                  <a:off x="930" y="2289"/>
                  <a:ext cx="107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942" y="2219"/>
                  <a:ext cx="36" cy="7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11" y="2220"/>
                  <a:ext cx="119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978" y="2219"/>
                  <a:ext cx="36" cy="7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8" name="Rectangle 17"/>
                <p:cNvSpPr>
                  <a:spLocks noChangeArrowheads="1"/>
                </p:cNvSpPr>
                <p:nvPr/>
              </p:nvSpPr>
              <p:spPr bwMode="auto">
                <a:xfrm>
                  <a:off x="783" y="1963"/>
                  <a:ext cx="323" cy="516"/>
                </a:xfrm>
                <a:prstGeom prst="rect">
                  <a:avLst/>
                </a:prstGeom>
                <a:noFill/>
                <a:ln w="25400">
                  <a:solidFill>
                    <a:srgbClr val="FF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99" name="Rectangle 18"/>
                <p:cNvSpPr>
                  <a:spLocks noChangeArrowheads="1"/>
                </p:cNvSpPr>
                <p:nvPr/>
              </p:nvSpPr>
              <p:spPr bwMode="auto">
                <a:xfrm>
                  <a:off x="882" y="1936"/>
                  <a:ext cx="13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3900" name="Oval 19"/>
                <p:cNvSpPr>
                  <a:spLocks noChangeArrowheads="1"/>
                </p:cNvSpPr>
                <p:nvPr/>
              </p:nvSpPr>
              <p:spPr bwMode="auto">
                <a:xfrm>
                  <a:off x="1104" y="2161"/>
                  <a:ext cx="108" cy="107"/>
                </a:xfrm>
                <a:prstGeom prst="ellips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66" name="Group 20"/>
              <p:cNvGrpSpPr>
                <a:grpSpLocks/>
              </p:cNvGrpSpPr>
              <p:nvPr/>
            </p:nvGrpSpPr>
            <p:grpSpPr bwMode="auto">
              <a:xfrm>
                <a:off x="1255" y="2210"/>
                <a:ext cx="408" cy="927"/>
                <a:chOff x="1255" y="2210"/>
                <a:chExt cx="408" cy="927"/>
              </a:xfrm>
            </p:grpSpPr>
            <p:sp>
              <p:nvSpPr>
                <p:cNvPr id="3386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86" y="2501"/>
                  <a:ext cx="8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85" y="2301"/>
                  <a:ext cx="1" cy="20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9" name="Line 23"/>
                <p:cNvSpPr>
                  <a:spLocks noChangeShapeType="1"/>
                </p:cNvSpPr>
                <p:nvPr/>
              </p:nvSpPr>
              <p:spPr bwMode="auto">
                <a:xfrm>
                  <a:off x="1286" y="2301"/>
                  <a:ext cx="8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0" name="Line 24"/>
                <p:cNvSpPr>
                  <a:spLocks noChangeShapeType="1"/>
                </p:cNvSpPr>
                <p:nvPr/>
              </p:nvSpPr>
              <p:spPr bwMode="auto">
                <a:xfrm>
                  <a:off x="1367" y="2301"/>
                  <a:ext cx="1" cy="20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25" y="2500"/>
                  <a:ext cx="1" cy="9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2" name="Line 26"/>
                <p:cNvSpPr>
                  <a:spLocks noChangeShapeType="1"/>
                </p:cNvSpPr>
                <p:nvPr/>
              </p:nvSpPr>
              <p:spPr bwMode="auto">
                <a:xfrm>
                  <a:off x="1326" y="2210"/>
                  <a:ext cx="1" cy="9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255" y="2799"/>
                  <a:ext cx="142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4" name="Line 28"/>
                <p:cNvSpPr>
                  <a:spLocks noChangeShapeType="1"/>
                </p:cNvSpPr>
                <p:nvPr/>
              </p:nvSpPr>
              <p:spPr bwMode="auto">
                <a:xfrm>
                  <a:off x="1326" y="2600"/>
                  <a:ext cx="1" cy="10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5" name="Line 29"/>
                <p:cNvSpPr>
                  <a:spLocks noChangeShapeType="1"/>
                </p:cNvSpPr>
                <p:nvPr/>
              </p:nvSpPr>
              <p:spPr bwMode="auto">
                <a:xfrm>
                  <a:off x="1326" y="2799"/>
                  <a:ext cx="1" cy="199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6" name="Freeform 30"/>
                <p:cNvSpPr>
                  <a:spLocks/>
                </p:cNvSpPr>
                <p:nvPr/>
              </p:nvSpPr>
              <p:spPr bwMode="auto">
                <a:xfrm>
                  <a:off x="1255" y="2700"/>
                  <a:ext cx="143" cy="100"/>
                </a:xfrm>
                <a:custGeom>
                  <a:avLst/>
                  <a:gdLst>
                    <a:gd name="T0" fmla="*/ 71 w 143"/>
                    <a:gd name="T1" fmla="*/ 99 h 100"/>
                    <a:gd name="T2" fmla="*/ 71 w 143"/>
                    <a:gd name="T3" fmla="*/ 99 h 100"/>
                    <a:gd name="T4" fmla="*/ 0 w 143"/>
                    <a:gd name="T5" fmla="*/ 0 h 100"/>
                    <a:gd name="T6" fmla="*/ 142 w 143"/>
                    <a:gd name="T7" fmla="*/ 0 h 100"/>
                    <a:gd name="T8" fmla="*/ 71 w 143"/>
                    <a:gd name="T9" fmla="*/ 99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3" h="100">
                      <a:moveTo>
                        <a:pt x="71" y="99"/>
                      </a:moveTo>
                      <a:lnTo>
                        <a:pt x="71" y="99"/>
                      </a:ln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71" y="99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7" name="Freeform 31"/>
                <p:cNvSpPr>
                  <a:spLocks/>
                </p:cNvSpPr>
                <p:nvPr/>
              </p:nvSpPr>
              <p:spPr bwMode="auto">
                <a:xfrm>
                  <a:off x="1387" y="2919"/>
                  <a:ext cx="41" cy="41"/>
                </a:xfrm>
                <a:custGeom>
                  <a:avLst/>
                  <a:gdLst>
                    <a:gd name="T0" fmla="*/ 20 w 41"/>
                    <a:gd name="T1" fmla="*/ 0 h 41"/>
                    <a:gd name="T2" fmla="*/ 20 w 41"/>
                    <a:gd name="T3" fmla="*/ 0 h 41"/>
                    <a:gd name="T4" fmla="*/ 40 w 41"/>
                    <a:gd name="T5" fmla="*/ 40 h 41"/>
                    <a:gd name="T6" fmla="*/ 0 w 41"/>
                    <a:gd name="T7" fmla="*/ 20 h 41"/>
                    <a:gd name="T8" fmla="*/ 20 w 41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40" y="40"/>
                      </a:lnTo>
                      <a:lnTo>
                        <a:pt x="0" y="20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8" name="Freeform 32"/>
                <p:cNvSpPr>
                  <a:spLocks/>
                </p:cNvSpPr>
                <p:nvPr/>
              </p:nvSpPr>
              <p:spPr bwMode="auto">
                <a:xfrm>
                  <a:off x="1387" y="2859"/>
                  <a:ext cx="41" cy="41"/>
                </a:xfrm>
                <a:custGeom>
                  <a:avLst/>
                  <a:gdLst>
                    <a:gd name="T0" fmla="*/ 20 w 41"/>
                    <a:gd name="T1" fmla="*/ 0 h 41"/>
                    <a:gd name="T2" fmla="*/ 20 w 41"/>
                    <a:gd name="T3" fmla="*/ 0 h 41"/>
                    <a:gd name="T4" fmla="*/ 40 w 41"/>
                    <a:gd name="T5" fmla="*/ 40 h 41"/>
                    <a:gd name="T6" fmla="*/ 0 w 41"/>
                    <a:gd name="T7" fmla="*/ 20 h 41"/>
                    <a:gd name="T8" fmla="*/ 20 w 41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40" y="40"/>
                      </a:lnTo>
                      <a:lnTo>
                        <a:pt x="0" y="20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9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1357" y="2829"/>
                  <a:ext cx="60" cy="6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0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357" y="2888"/>
                  <a:ext cx="60" cy="59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1" name="Line 35"/>
                <p:cNvSpPr>
                  <a:spLocks noChangeShapeType="1"/>
                </p:cNvSpPr>
                <p:nvPr/>
              </p:nvSpPr>
              <p:spPr bwMode="auto">
                <a:xfrm>
                  <a:off x="1326" y="2501"/>
                  <a:ext cx="1" cy="9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325" y="2998"/>
                  <a:ext cx="1" cy="1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3" name="Rectangle 37"/>
                <p:cNvSpPr>
                  <a:spLocks noChangeArrowheads="1"/>
                </p:cNvSpPr>
                <p:nvPr/>
              </p:nvSpPr>
              <p:spPr bwMode="auto">
                <a:xfrm>
                  <a:off x="1295" y="3067"/>
                  <a:ext cx="63" cy="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4" name="Line 38"/>
                <p:cNvSpPr>
                  <a:spLocks noChangeShapeType="1"/>
                </p:cNvSpPr>
                <p:nvPr/>
              </p:nvSpPr>
              <p:spPr bwMode="auto">
                <a:xfrm>
                  <a:off x="1273" y="3136"/>
                  <a:ext cx="11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325" y="3048"/>
                  <a:ext cx="1" cy="79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6" name="Line 40"/>
                <p:cNvSpPr>
                  <a:spLocks noChangeShapeType="1"/>
                </p:cNvSpPr>
                <p:nvPr/>
              </p:nvSpPr>
              <p:spPr bwMode="auto">
                <a:xfrm>
                  <a:off x="1326" y="2501"/>
                  <a:ext cx="1" cy="99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325" y="3048"/>
                  <a:ext cx="1" cy="79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8" name="Rectangle 42"/>
                <p:cNvSpPr>
                  <a:spLocks noChangeArrowheads="1"/>
                </p:cNvSpPr>
                <p:nvPr/>
              </p:nvSpPr>
              <p:spPr bwMode="auto">
                <a:xfrm>
                  <a:off x="1468" y="2690"/>
                  <a:ext cx="19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LED</a:t>
                  </a:r>
                </a:p>
              </p:txBody>
            </p:sp>
            <p:sp>
              <p:nvSpPr>
                <p:cNvPr id="33889" name="Rectangle 43"/>
                <p:cNvSpPr>
                  <a:spLocks noChangeArrowheads="1"/>
                </p:cNvSpPr>
                <p:nvPr/>
              </p:nvSpPr>
              <p:spPr bwMode="auto">
                <a:xfrm>
                  <a:off x="1340" y="2257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</a:p>
              </p:txBody>
            </p:sp>
          </p:grpSp>
        </p:grpSp>
      </p:grpSp>
      <p:sp>
        <p:nvSpPr>
          <p:cNvPr id="452652" name="Rectangle 44"/>
          <p:cNvSpPr>
            <a:spLocks noChangeArrowheads="1"/>
          </p:cNvSpPr>
          <p:nvPr/>
        </p:nvSpPr>
        <p:spPr bwMode="auto">
          <a:xfrm>
            <a:off x="963613" y="4067175"/>
            <a:ext cx="64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452653" name="Rectangle 45"/>
          <p:cNvSpPr>
            <a:spLocks noChangeArrowheads="1"/>
          </p:cNvSpPr>
          <p:nvPr/>
        </p:nvSpPr>
        <p:spPr bwMode="auto">
          <a:xfrm>
            <a:off x="1116013" y="3076575"/>
            <a:ext cx="10255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╳</a:t>
            </a:r>
          </a:p>
        </p:txBody>
      </p:sp>
      <p:grpSp>
        <p:nvGrpSpPr>
          <p:cNvPr id="452654" name="Group 46"/>
          <p:cNvGrpSpPr>
            <a:grpSpLocks/>
          </p:cNvGrpSpPr>
          <p:nvPr/>
        </p:nvGrpSpPr>
        <p:grpSpPr bwMode="auto">
          <a:xfrm>
            <a:off x="2771775" y="1773238"/>
            <a:ext cx="2733675" cy="2235200"/>
            <a:chOff x="1746" y="1117"/>
            <a:chExt cx="1722" cy="1408"/>
          </a:xfrm>
        </p:grpSpPr>
        <p:grpSp>
          <p:nvGrpSpPr>
            <p:cNvPr id="33817" name="Group 47"/>
            <p:cNvGrpSpPr>
              <a:grpSpLocks/>
            </p:cNvGrpSpPr>
            <p:nvPr/>
          </p:nvGrpSpPr>
          <p:grpSpPr bwMode="auto">
            <a:xfrm>
              <a:off x="1746" y="1117"/>
              <a:ext cx="1722" cy="1408"/>
              <a:chOff x="1746" y="1117"/>
              <a:chExt cx="1722" cy="1408"/>
            </a:xfrm>
          </p:grpSpPr>
          <p:grpSp>
            <p:nvGrpSpPr>
              <p:cNvPr id="33821" name="Group 48"/>
              <p:cNvGrpSpPr>
                <a:grpSpLocks/>
              </p:cNvGrpSpPr>
              <p:nvPr/>
            </p:nvGrpSpPr>
            <p:grpSpPr bwMode="auto">
              <a:xfrm>
                <a:off x="1746" y="1117"/>
                <a:ext cx="1722" cy="1408"/>
                <a:chOff x="1746" y="1117"/>
                <a:chExt cx="1722" cy="1408"/>
              </a:xfrm>
            </p:grpSpPr>
            <p:sp>
              <p:nvSpPr>
                <p:cNvPr id="33823" name="Rectangle 49"/>
                <p:cNvSpPr>
                  <a:spLocks noChangeArrowheads="1"/>
                </p:cNvSpPr>
                <p:nvPr/>
              </p:nvSpPr>
              <p:spPr bwMode="auto">
                <a:xfrm>
                  <a:off x="2738" y="1227"/>
                  <a:ext cx="63" cy="63"/>
                </a:xfrm>
                <a:prstGeom prst="rect">
                  <a:avLst/>
                </a:prstGeom>
                <a:noFill/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4" name="Line 50"/>
                <p:cNvSpPr>
                  <a:spLocks noChangeShapeType="1"/>
                </p:cNvSpPr>
                <p:nvPr/>
              </p:nvSpPr>
              <p:spPr bwMode="auto">
                <a:xfrm>
                  <a:off x="2769" y="1218"/>
                  <a:ext cx="1" cy="40"/>
                </a:xfrm>
                <a:prstGeom prst="line">
                  <a:avLst/>
                </a:prstGeom>
                <a:noFill/>
                <a:ln w="25400">
                  <a:solidFill>
                    <a:srgbClr val="8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5" name="Oval 51"/>
                <p:cNvSpPr>
                  <a:spLocks noChangeArrowheads="1"/>
                </p:cNvSpPr>
                <p:nvPr/>
              </p:nvSpPr>
              <p:spPr bwMode="auto">
                <a:xfrm>
                  <a:off x="2738" y="1156"/>
                  <a:ext cx="63" cy="63"/>
                </a:xfrm>
                <a:prstGeom prst="ellipse">
                  <a:avLst/>
                </a:prstGeom>
                <a:noFill/>
                <a:ln w="25400">
                  <a:solidFill>
                    <a:srgbClr val="8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6" name="Rectangle 52"/>
                <p:cNvSpPr>
                  <a:spLocks noChangeArrowheads="1"/>
                </p:cNvSpPr>
                <p:nvPr/>
              </p:nvSpPr>
              <p:spPr bwMode="auto">
                <a:xfrm>
                  <a:off x="2840" y="1117"/>
                  <a:ext cx="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3382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729" y="1674"/>
                  <a:ext cx="8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728" y="1470"/>
                  <a:ext cx="1" cy="203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9" name="Line 55"/>
                <p:cNvSpPr>
                  <a:spLocks noChangeShapeType="1"/>
                </p:cNvSpPr>
                <p:nvPr/>
              </p:nvSpPr>
              <p:spPr bwMode="auto">
                <a:xfrm>
                  <a:off x="2729" y="1471"/>
                  <a:ext cx="8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0" name="Line 56"/>
                <p:cNvSpPr>
                  <a:spLocks noChangeShapeType="1"/>
                </p:cNvSpPr>
                <p:nvPr/>
              </p:nvSpPr>
              <p:spPr bwMode="auto">
                <a:xfrm>
                  <a:off x="2810" y="1471"/>
                  <a:ext cx="1" cy="203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768" y="1673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2" name="Line 58"/>
                <p:cNvSpPr>
                  <a:spLocks noChangeShapeType="1"/>
                </p:cNvSpPr>
                <p:nvPr/>
              </p:nvSpPr>
              <p:spPr bwMode="auto">
                <a:xfrm>
                  <a:off x="2769" y="1370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2698" y="1977"/>
                  <a:ext cx="142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4" name="Line 60"/>
                <p:cNvSpPr>
                  <a:spLocks noChangeShapeType="1"/>
                </p:cNvSpPr>
                <p:nvPr/>
              </p:nvSpPr>
              <p:spPr bwMode="auto">
                <a:xfrm>
                  <a:off x="2769" y="1775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5" name="Line 61"/>
                <p:cNvSpPr>
                  <a:spLocks noChangeShapeType="1"/>
                </p:cNvSpPr>
                <p:nvPr/>
              </p:nvSpPr>
              <p:spPr bwMode="auto">
                <a:xfrm>
                  <a:off x="2769" y="1977"/>
                  <a:ext cx="1" cy="203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6" name="Freeform 62"/>
                <p:cNvSpPr>
                  <a:spLocks/>
                </p:cNvSpPr>
                <p:nvPr/>
              </p:nvSpPr>
              <p:spPr bwMode="auto">
                <a:xfrm>
                  <a:off x="2698" y="1876"/>
                  <a:ext cx="143" cy="102"/>
                </a:xfrm>
                <a:custGeom>
                  <a:avLst/>
                  <a:gdLst>
                    <a:gd name="T0" fmla="*/ 71 w 143"/>
                    <a:gd name="T1" fmla="*/ 101 h 102"/>
                    <a:gd name="T2" fmla="*/ 71 w 143"/>
                    <a:gd name="T3" fmla="*/ 101 h 102"/>
                    <a:gd name="T4" fmla="*/ 0 w 143"/>
                    <a:gd name="T5" fmla="*/ 0 h 102"/>
                    <a:gd name="T6" fmla="*/ 142 w 143"/>
                    <a:gd name="T7" fmla="*/ 0 h 102"/>
                    <a:gd name="T8" fmla="*/ 71 w 143"/>
                    <a:gd name="T9" fmla="*/ 101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3" h="102">
                      <a:moveTo>
                        <a:pt x="71" y="101"/>
                      </a:moveTo>
                      <a:lnTo>
                        <a:pt x="71" y="101"/>
                      </a:ln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71" y="101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7" name="Freeform 63"/>
                <p:cNvSpPr>
                  <a:spLocks/>
                </p:cNvSpPr>
                <p:nvPr/>
              </p:nvSpPr>
              <p:spPr bwMode="auto">
                <a:xfrm>
                  <a:off x="2830" y="2099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20 w 41"/>
                    <a:gd name="T3" fmla="*/ 0 h 42"/>
                    <a:gd name="T4" fmla="*/ 40 w 41"/>
                    <a:gd name="T5" fmla="*/ 41 h 42"/>
                    <a:gd name="T6" fmla="*/ 0 w 41"/>
                    <a:gd name="T7" fmla="*/ 20 h 42"/>
                    <a:gd name="T8" fmla="*/ 20 w 41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42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40" y="41"/>
                      </a:lnTo>
                      <a:lnTo>
                        <a:pt x="0" y="20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8" name="Freeform 64"/>
                <p:cNvSpPr>
                  <a:spLocks/>
                </p:cNvSpPr>
                <p:nvPr/>
              </p:nvSpPr>
              <p:spPr bwMode="auto">
                <a:xfrm>
                  <a:off x="2830" y="203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20 w 41"/>
                    <a:gd name="T3" fmla="*/ 0 h 42"/>
                    <a:gd name="T4" fmla="*/ 40 w 41"/>
                    <a:gd name="T5" fmla="*/ 41 h 42"/>
                    <a:gd name="T6" fmla="*/ 0 w 41"/>
                    <a:gd name="T7" fmla="*/ 20 h 42"/>
                    <a:gd name="T8" fmla="*/ 20 w 41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42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40" y="41"/>
                      </a:lnTo>
                      <a:lnTo>
                        <a:pt x="0" y="20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0080"/>
                </a:solidFill>
                <a:ln w="25400" cap="rnd" cmpd="sng">
                  <a:solidFill>
                    <a:srgbClr val="FF008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9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2800" y="2007"/>
                  <a:ext cx="60" cy="6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0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2800" y="2069"/>
                  <a:ext cx="60" cy="60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1" name="Line 67"/>
                <p:cNvSpPr>
                  <a:spLocks noChangeShapeType="1"/>
                </p:cNvSpPr>
                <p:nvPr/>
              </p:nvSpPr>
              <p:spPr bwMode="auto">
                <a:xfrm>
                  <a:off x="2769" y="1674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768" y="2179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3" name="Rectangle 69"/>
                <p:cNvSpPr>
                  <a:spLocks noChangeArrowheads="1"/>
                </p:cNvSpPr>
                <p:nvPr/>
              </p:nvSpPr>
              <p:spPr bwMode="auto">
                <a:xfrm>
                  <a:off x="2738" y="2250"/>
                  <a:ext cx="63" cy="63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4" name="Rectangle 70"/>
                <p:cNvSpPr>
                  <a:spLocks noChangeArrowheads="1"/>
                </p:cNvSpPr>
                <p:nvPr/>
              </p:nvSpPr>
              <p:spPr bwMode="auto">
                <a:xfrm>
                  <a:off x="2211" y="2078"/>
                  <a:ext cx="275" cy="447"/>
                </a:xfrm>
                <a:prstGeom prst="rect">
                  <a:avLst/>
                </a:prstGeom>
                <a:noFill/>
                <a:ln w="25400">
                  <a:solidFill>
                    <a:srgbClr val="FF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5" name="Line 71"/>
                <p:cNvSpPr>
                  <a:spLocks noChangeShapeType="1"/>
                </p:cNvSpPr>
                <p:nvPr/>
              </p:nvSpPr>
              <p:spPr bwMode="auto">
                <a:xfrm>
                  <a:off x="1908" y="2393"/>
                  <a:ext cx="294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587" y="2312"/>
                  <a:ext cx="10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7" name="Line 73"/>
                <p:cNvSpPr>
                  <a:spLocks noChangeShapeType="1"/>
                </p:cNvSpPr>
                <p:nvPr/>
              </p:nvSpPr>
              <p:spPr bwMode="auto">
                <a:xfrm>
                  <a:off x="1887" y="2218"/>
                  <a:ext cx="294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8" name="Line 74"/>
                <p:cNvSpPr>
                  <a:spLocks noChangeShapeType="1"/>
                </p:cNvSpPr>
                <p:nvPr/>
              </p:nvSpPr>
              <p:spPr bwMode="auto">
                <a:xfrm>
                  <a:off x="2658" y="2312"/>
                  <a:ext cx="111" cy="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768" y="2230"/>
                  <a:ext cx="1" cy="81"/>
                </a:xfrm>
                <a:prstGeom prst="lin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0" name="Line 76"/>
                <p:cNvSpPr>
                  <a:spLocks noChangeShapeType="1"/>
                </p:cNvSpPr>
                <p:nvPr/>
              </p:nvSpPr>
              <p:spPr bwMode="auto">
                <a:xfrm>
                  <a:off x="3458" y="2048"/>
                  <a:ext cx="10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354" y="2079"/>
                  <a:ext cx="10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768" y="1218"/>
                  <a:ext cx="1" cy="15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3" name="Line 79"/>
                <p:cNvSpPr>
                  <a:spLocks noChangeShapeType="1"/>
                </p:cNvSpPr>
                <p:nvPr/>
              </p:nvSpPr>
              <p:spPr bwMode="auto">
                <a:xfrm>
                  <a:off x="2769" y="1674"/>
                  <a:ext cx="1" cy="10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768" y="2230"/>
                  <a:ext cx="1" cy="8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5" name="Oval 81"/>
                <p:cNvSpPr>
                  <a:spLocks noChangeArrowheads="1"/>
                </p:cNvSpPr>
                <p:nvPr/>
              </p:nvSpPr>
              <p:spPr bwMode="auto">
                <a:xfrm>
                  <a:off x="2495" y="2260"/>
                  <a:ext cx="93" cy="93"/>
                </a:xfrm>
                <a:prstGeom prst="ellipse">
                  <a:avLst/>
                </a:prstGeom>
                <a:noFill/>
                <a:ln w="25400">
                  <a:solidFill>
                    <a:srgbClr val="FF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6" name="Rectangle 82"/>
                <p:cNvSpPr>
                  <a:spLocks noChangeArrowheads="1"/>
                </p:cNvSpPr>
                <p:nvPr/>
              </p:nvSpPr>
              <p:spPr bwMode="auto">
                <a:xfrm>
                  <a:off x="1746" y="2342"/>
                  <a:ext cx="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3857" name="Rectangle 83"/>
                <p:cNvSpPr>
                  <a:spLocks noChangeArrowheads="1"/>
                </p:cNvSpPr>
                <p:nvPr/>
              </p:nvSpPr>
              <p:spPr bwMode="auto">
                <a:xfrm>
                  <a:off x="2303" y="2109"/>
                  <a:ext cx="10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&amp;</a:t>
                  </a:r>
                </a:p>
              </p:txBody>
            </p:sp>
            <p:sp>
              <p:nvSpPr>
                <p:cNvPr id="3385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66" y="2129"/>
                  <a:ext cx="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33859" name="Rectangle 85"/>
                <p:cNvSpPr>
                  <a:spLocks noChangeArrowheads="1"/>
                </p:cNvSpPr>
                <p:nvPr/>
              </p:nvSpPr>
              <p:spPr bwMode="auto">
                <a:xfrm>
                  <a:off x="2901" y="1188"/>
                  <a:ext cx="18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CC</a:t>
                  </a:r>
                </a:p>
              </p:txBody>
            </p:sp>
            <p:sp>
              <p:nvSpPr>
                <p:cNvPr id="33860" name="Rectangle 86"/>
                <p:cNvSpPr>
                  <a:spLocks noChangeArrowheads="1"/>
                </p:cNvSpPr>
                <p:nvPr/>
              </p:nvSpPr>
              <p:spPr bwMode="auto">
                <a:xfrm>
                  <a:off x="2830" y="1309"/>
                  <a:ext cx="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1" name="Rectangle 87"/>
                <p:cNvSpPr>
                  <a:spLocks noChangeArrowheads="1"/>
                </p:cNvSpPr>
                <p:nvPr/>
              </p:nvSpPr>
              <p:spPr bwMode="auto">
                <a:xfrm>
                  <a:off x="2860" y="1552"/>
                  <a:ext cx="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2" name="Rectangle 88"/>
                <p:cNvSpPr>
                  <a:spLocks noChangeArrowheads="1"/>
                </p:cNvSpPr>
                <p:nvPr/>
              </p:nvSpPr>
              <p:spPr bwMode="auto">
                <a:xfrm>
                  <a:off x="2911" y="1866"/>
                  <a:ext cx="19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LED</a:t>
                  </a:r>
                </a:p>
              </p:txBody>
            </p:sp>
          </p:grpSp>
          <p:sp>
            <p:nvSpPr>
              <p:cNvPr id="33822" name="Rectangle 89"/>
              <p:cNvSpPr>
                <a:spLocks noChangeArrowheads="1"/>
              </p:cNvSpPr>
              <p:nvPr/>
            </p:nvSpPr>
            <p:spPr bwMode="auto">
              <a:xfrm>
                <a:off x="2754" y="140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grpSp>
          <p:nvGrpSpPr>
            <p:cNvPr id="33818" name="Group 90"/>
            <p:cNvGrpSpPr>
              <a:grpSpLocks/>
            </p:cNvGrpSpPr>
            <p:nvPr/>
          </p:nvGrpSpPr>
          <p:grpSpPr bwMode="auto">
            <a:xfrm>
              <a:off x="2417" y="2233"/>
              <a:ext cx="46" cy="153"/>
              <a:chOff x="2417" y="2233"/>
              <a:chExt cx="46" cy="153"/>
            </a:xfrm>
          </p:grpSpPr>
          <p:sp>
            <p:nvSpPr>
              <p:cNvPr id="33819" name="AutoShape 91"/>
              <p:cNvSpPr>
                <a:spLocks noChangeArrowheads="1"/>
              </p:cNvSpPr>
              <p:nvPr/>
            </p:nvSpPr>
            <p:spPr bwMode="auto">
              <a:xfrm>
                <a:off x="2418" y="2233"/>
                <a:ext cx="44" cy="134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0" name="Line 92"/>
              <p:cNvSpPr>
                <a:spLocks noChangeShapeType="1"/>
              </p:cNvSpPr>
              <p:nvPr/>
            </p:nvSpPr>
            <p:spPr bwMode="auto">
              <a:xfrm>
                <a:off x="2417" y="2386"/>
                <a:ext cx="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452701" name="Object 93"/>
          <p:cNvGraphicFramePr>
            <a:graphicFrameLocks/>
          </p:cNvGraphicFramePr>
          <p:nvPr/>
        </p:nvGraphicFramePr>
        <p:xfrm>
          <a:off x="5580063" y="3932238"/>
          <a:ext cx="2147887" cy="511175"/>
        </p:xfrm>
        <a:graphic>
          <a:graphicData uri="http://schemas.openxmlformats.org/presentationml/2006/ole">
            <p:oleObj spid="_x0000_s496651" name="公式" r:id="rId5" imgW="2147888" imgH="511175" progId="Equation.3">
              <p:embed/>
            </p:oleObj>
          </a:graphicData>
        </a:graphic>
      </p:graphicFrame>
      <p:grpSp>
        <p:nvGrpSpPr>
          <p:cNvPr id="452702" name="Group 94"/>
          <p:cNvGrpSpPr>
            <a:grpSpLocks/>
          </p:cNvGrpSpPr>
          <p:nvPr/>
        </p:nvGrpSpPr>
        <p:grpSpPr bwMode="auto">
          <a:xfrm>
            <a:off x="900113" y="1989138"/>
            <a:ext cx="2060575" cy="1076325"/>
            <a:chOff x="567" y="1253"/>
            <a:chExt cx="1298" cy="678"/>
          </a:xfrm>
        </p:grpSpPr>
        <p:sp>
          <p:nvSpPr>
            <p:cNvPr id="33815" name="Freeform 95"/>
            <p:cNvSpPr>
              <a:spLocks/>
            </p:cNvSpPr>
            <p:nvPr/>
          </p:nvSpPr>
          <p:spPr bwMode="auto">
            <a:xfrm>
              <a:off x="567" y="1253"/>
              <a:ext cx="1298" cy="678"/>
            </a:xfrm>
            <a:custGeom>
              <a:avLst/>
              <a:gdLst>
                <a:gd name="T0" fmla="*/ 216 w 1298"/>
                <a:gd name="T1" fmla="*/ 0 h 678"/>
                <a:gd name="T2" fmla="*/ 193 w 1298"/>
                <a:gd name="T3" fmla="*/ 1 h 678"/>
                <a:gd name="T4" fmla="*/ 172 w 1298"/>
                <a:gd name="T5" fmla="*/ 2 h 678"/>
                <a:gd name="T6" fmla="*/ 133 w 1298"/>
                <a:gd name="T7" fmla="*/ 9 h 678"/>
                <a:gd name="T8" fmla="*/ 95 w 1298"/>
                <a:gd name="T9" fmla="*/ 17 h 678"/>
                <a:gd name="T10" fmla="*/ 64 w 1298"/>
                <a:gd name="T11" fmla="*/ 30 h 678"/>
                <a:gd name="T12" fmla="*/ 37 w 1298"/>
                <a:gd name="T13" fmla="*/ 46 h 678"/>
                <a:gd name="T14" fmla="*/ 17 w 1298"/>
                <a:gd name="T15" fmla="*/ 64 h 678"/>
                <a:gd name="T16" fmla="*/ 4 w 1298"/>
                <a:gd name="T17" fmla="*/ 84 h 678"/>
                <a:gd name="T18" fmla="*/ 2 w 1298"/>
                <a:gd name="T19" fmla="*/ 93 h 678"/>
                <a:gd name="T20" fmla="*/ 0 w 1298"/>
                <a:gd name="T21" fmla="*/ 104 h 678"/>
                <a:gd name="T22" fmla="*/ 0 w 1298"/>
                <a:gd name="T23" fmla="*/ 364 h 678"/>
                <a:gd name="T24" fmla="*/ 0 w 1298"/>
                <a:gd name="T25" fmla="*/ 520 h 678"/>
                <a:gd name="T26" fmla="*/ 2 w 1298"/>
                <a:gd name="T27" fmla="*/ 530 h 678"/>
                <a:gd name="T28" fmla="*/ 4 w 1298"/>
                <a:gd name="T29" fmla="*/ 540 h 678"/>
                <a:gd name="T30" fmla="*/ 17 w 1298"/>
                <a:gd name="T31" fmla="*/ 560 h 678"/>
                <a:gd name="T32" fmla="*/ 37 w 1298"/>
                <a:gd name="T33" fmla="*/ 578 h 678"/>
                <a:gd name="T34" fmla="*/ 64 w 1298"/>
                <a:gd name="T35" fmla="*/ 593 h 678"/>
                <a:gd name="T36" fmla="*/ 95 w 1298"/>
                <a:gd name="T37" fmla="*/ 606 h 678"/>
                <a:gd name="T38" fmla="*/ 133 w 1298"/>
                <a:gd name="T39" fmla="*/ 615 h 678"/>
                <a:gd name="T40" fmla="*/ 172 w 1298"/>
                <a:gd name="T41" fmla="*/ 622 h 678"/>
                <a:gd name="T42" fmla="*/ 193 w 1298"/>
                <a:gd name="T43" fmla="*/ 624 h 678"/>
                <a:gd name="T44" fmla="*/ 216 w 1298"/>
                <a:gd name="T45" fmla="*/ 624 h 678"/>
                <a:gd name="T46" fmla="*/ 357 w 1298"/>
                <a:gd name="T47" fmla="*/ 677 h 678"/>
                <a:gd name="T48" fmla="*/ 540 w 1298"/>
                <a:gd name="T49" fmla="*/ 624 h 678"/>
                <a:gd name="T50" fmla="*/ 1079 w 1298"/>
                <a:gd name="T51" fmla="*/ 624 h 678"/>
                <a:gd name="T52" fmla="*/ 1102 w 1298"/>
                <a:gd name="T53" fmla="*/ 624 h 678"/>
                <a:gd name="T54" fmla="*/ 1123 w 1298"/>
                <a:gd name="T55" fmla="*/ 622 h 678"/>
                <a:gd name="T56" fmla="*/ 1164 w 1298"/>
                <a:gd name="T57" fmla="*/ 615 h 678"/>
                <a:gd name="T58" fmla="*/ 1202 w 1298"/>
                <a:gd name="T59" fmla="*/ 606 h 678"/>
                <a:gd name="T60" fmla="*/ 1233 w 1298"/>
                <a:gd name="T61" fmla="*/ 593 h 678"/>
                <a:gd name="T62" fmla="*/ 1260 w 1298"/>
                <a:gd name="T63" fmla="*/ 578 h 678"/>
                <a:gd name="T64" fmla="*/ 1280 w 1298"/>
                <a:gd name="T65" fmla="*/ 560 h 678"/>
                <a:gd name="T66" fmla="*/ 1293 w 1298"/>
                <a:gd name="T67" fmla="*/ 540 h 678"/>
                <a:gd name="T68" fmla="*/ 1295 w 1298"/>
                <a:gd name="T69" fmla="*/ 530 h 678"/>
                <a:gd name="T70" fmla="*/ 1297 w 1298"/>
                <a:gd name="T71" fmla="*/ 520 h 678"/>
                <a:gd name="T72" fmla="*/ 1297 w 1298"/>
                <a:gd name="T73" fmla="*/ 364 h 678"/>
                <a:gd name="T74" fmla="*/ 1297 w 1298"/>
                <a:gd name="T75" fmla="*/ 104 h 678"/>
                <a:gd name="T76" fmla="*/ 1295 w 1298"/>
                <a:gd name="T77" fmla="*/ 93 h 678"/>
                <a:gd name="T78" fmla="*/ 1293 w 1298"/>
                <a:gd name="T79" fmla="*/ 84 h 678"/>
                <a:gd name="T80" fmla="*/ 1280 w 1298"/>
                <a:gd name="T81" fmla="*/ 64 h 678"/>
                <a:gd name="T82" fmla="*/ 1260 w 1298"/>
                <a:gd name="T83" fmla="*/ 46 h 678"/>
                <a:gd name="T84" fmla="*/ 1233 w 1298"/>
                <a:gd name="T85" fmla="*/ 30 h 678"/>
                <a:gd name="T86" fmla="*/ 1202 w 1298"/>
                <a:gd name="T87" fmla="*/ 17 h 678"/>
                <a:gd name="T88" fmla="*/ 1164 w 1298"/>
                <a:gd name="T89" fmla="*/ 9 h 678"/>
                <a:gd name="T90" fmla="*/ 1123 w 1298"/>
                <a:gd name="T91" fmla="*/ 2 h 678"/>
                <a:gd name="T92" fmla="*/ 1102 w 1298"/>
                <a:gd name="T93" fmla="*/ 1 h 678"/>
                <a:gd name="T94" fmla="*/ 1079 w 1298"/>
                <a:gd name="T95" fmla="*/ 0 h 678"/>
                <a:gd name="T96" fmla="*/ 540 w 1298"/>
                <a:gd name="T97" fmla="*/ 0 h 678"/>
                <a:gd name="T98" fmla="*/ 216 w 1298"/>
                <a:gd name="T99" fmla="*/ 0 h 678"/>
                <a:gd name="T100" fmla="*/ 216 w 1298"/>
                <a:gd name="T101" fmla="*/ 0 h 6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98" h="678">
                  <a:moveTo>
                    <a:pt x="216" y="0"/>
                  </a:moveTo>
                  <a:lnTo>
                    <a:pt x="193" y="1"/>
                  </a:lnTo>
                  <a:lnTo>
                    <a:pt x="172" y="2"/>
                  </a:lnTo>
                  <a:lnTo>
                    <a:pt x="133" y="9"/>
                  </a:lnTo>
                  <a:lnTo>
                    <a:pt x="95" y="17"/>
                  </a:lnTo>
                  <a:lnTo>
                    <a:pt x="64" y="30"/>
                  </a:lnTo>
                  <a:lnTo>
                    <a:pt x="37" y="46"/>
                  </a:lnTo>
                  <a:lnTo>
                    <a:pt x="17" y="64"/>
                  </a:lnTo>
                  <a:lnTo>
                    <a:pt x="4" y="84"/>
                  </a:lnTo>
                  <a:lnTo>
                    <a:pt x="2" y="93"/>
                  </a:lnTo>
                  <a:lnTo>
                    <a:pt x="0" y="104"/>
                  </a:lnTo>
                  <a:lnTo>
                    <a:pt x="0" y="364"/>
                  </a:lnTo>
                  <a:lnTo>
                    <a:pt x="0" y="520"/>
                  </a:lnTo>
                  <a:lnTo>
                    <a:pt x="2" y="530"/>
                  </a:lnTo>
                  <a:lnTo>
                    <a:pt x="4" y="540"/>
                  </a:lnTo>
                  <a:lnTo>
                    <a:pt x="17" y="560"/>
                  </a:lnTo>
                  <a:lnTo>
                    <a:pt x="37" y="578"/>
                  </a:lnTo>
                  <a:lnTo>
                    <a:pt x="64" y="593"/>
                  </a:lnTo>
                  <a:lnTo>
                    <a:pt x="95" y="606"/>
                  </a:lnTo>
                  <a:lnTo>
                    <a:pt x="133" y="615"/>
                  </a:lnTo>
                  <a:lnTo>
                    <a:pt x="172" y="622"/>
                  </a:lnTo>
                  <a:lnTo>
                    <a:pt x="193" y="624"/>
                  </a:lnTo>
                  <a:lnTo>
                    <a:pt x="216" y="624"/>
                  </a:lnTo>
                  <a:lnTo>
                    <a:pt x="357" y="677"/>
                  </a:lnTo>
                  <a:lnTo>
                    <a:pt x="540" y="624"/>
                  </a:lnTo>
                  <a:lnTo>
                    <a:pt x="1079" y="624"/>
                  </a:lnTo>
                  <a:lnTo>
                    <a:pt x="1102" y="624"/>
                  </a:lnTo>
                  <a:lnTo>
                    <a:pt x="1123" y="622"/>
                  </a:lnTo>
                  <a:lnTo>
                    <a:pt x="1164" y="615"/>
                  </a:lnTo>
                  <a:lnTo>
                    <a:pt x="1202" y="606"/>
                  </a:lnTo>
                  <a:lnTo>
                    <a:pt x="1233" y="593"/>
                  </a:lnTo>
                  <a:lnTo>
                    <a:pt x="1260" y="578"/>
                  </a:lnTo>
                  <a:lnTo>
                    <a:pt x="1280" y="560"/>
                  </a:lnTo>
                  <a:lnTo>
                    <a:pt x="1293" y="540"/>
                  </a:lnTo>
                  <a:lnTo>
                    <a:pt x="1295" y="530"/>
                  </a:lnTo>
                  <a:lnTo>
                    <a:pt x="1297" y="520"/>
                  </a:lnTo>
                  <a:lnTo>
                    <a:pt x="1297" y="364"/>
                  </a:lnTo>
                  <a:lnTo>
                    <a:pt x="1297" y="104"/>
                  </a:lnTo>
                  <a:lnTo>
                    <a:pt x="1295" y="93"/>
                  </a:lnTo>
                  <a:lnTo>
                    <a:pt x="1293" y="84"/>
                  </a:lnTo>
                  <a:lnTo>
                    <a:pt x="1280" y="64"/>
                  </a:lnTo>
                  <a:lnTo>
                    <a:pt x="1260" y="46"/>
                  </a:lnTo>
                  <a:lnTo>
                    <a:pt x="1233" y="30"/>
                  </a:lnTo>
                  <a:lnTo>
                    <a:pt x="1202" y="17"/>
                  </a:lnTo>
                  <a:lnTo>
                    <a:pt x="1164" y="9"/>
                  </a:lnTo>
                  <a:lnTo>
                    <a:pt x="1123" y="2"/>
                  </a:lnTo>
                  <a:lnTo>
                    <a:pt x="1102" y="1"/>
                  </a:lnTo>
                  <a:lnTo>
                    <a:pt x="1079" y="0"/>
                  </a:lnTo>
                  <a:lnTo>
                    <a:pt x="540" y="0"/>
                  </a:lnTo>
                  <a:lnTo>
                    <a:pt x="216" y="0"/>
                  </a:lnTo>
                </a:path>
              </a:pathLst>
            </a:custGeom>
            <a:solidFill>
              <a:srgbClr val="D9FFE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6" name="Rectangle 96"/>
            <p:cNvSpPr>
              <a:spLocks noChangeArrowheads="1"/>
            </p:cNvSpPr>
            <p:nvPr/>
          </p:nvSpPr>
          <p:spPr bwMode="auto">
            <a:xfrm>
              <a:off x="671" y="1306"/>
              <a:ext cx="10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需上接拉电阻到电源</a:t>
              </a:r>
            </a:p>
          </p:txBody>
        </p:sp>
      </p:grpSp>
      <p:grpSp>
        <p:nvGrpSpPr>
          <p:cNvPr id="452705" name="Group 97"/>
          <p:cNvGrpSpPr>
            <a:grpSpLocks/>
          </p:cNvGrpSpPr>
          <p:nvPr/>
        </p:nvGrpSpPr>
        <p:grpSpPr bwMode="auto">
          <a:xfrm>
            <a:off x="5219700" y="4581525"/>
            <a:ext cx="2244725" cy="1633538"/>
            <a:chOff x="3288" y="2886"/>
            <a:chExt cx="1414" cy="1029"/>
          </a:xfrm>
        </p:grpSpPr>
        <p:grpSp>
          <p:nvGrpSpPr>
            <p:cNvPr id="33810" name="Group 98"/>
            <p:cNvGrpSpPr>
              <a:grpSpLocks/>
            </p:cNvGrpSpPr>
            <p:nvPr/>
          </p:nvGrpSpPr>
          <p:grpSpPr bwMode="auto">
            <a:xfrm>
              <a:off x="3288" y="2886"/>
              <a:ext cx="1328" cy="1029"/>
              <a:chOff x="3288" y="2886"/>
              <a:chExt cx="1328" cy="1029"/>
            </a:xfrm>
          </p:grpSpPr>
          <p:pic>
            <p:nvPicPr>
              <p:cNvPr id="33813" name="Picture 99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8" y="2935"/>
                <a:ext cx="1328" cy="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814" name="Rectangle 100"/>
              <p:cNvSpPr>
                <a:spLocks noChangeArrowheads="1"/>
              </p:cNvSpPr>
              <p:nvPr/>
            </p:nvSpPr>
            <p:spPr bwMode="auto">
              <a:xfrm>
                <a:off x="4104" y="2886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+12V</a:t>
                </a:r>
              </a:p>
            </p:txBody>
          </p:sp>
        </p:grpSp>
        <p:sp>
          <p:nvSpPr>
            <p:cNvPr id="33811" name="Line 101"/>
            <p:cNvSpPr>
              <a:spLocks noChangeShapeType="1"/>
            </p:cNvSpPr>
            <p:nvPr/>
          </p:nvSpPr>
          <p:spPr bwMode="auto">
            <a:xfrm>
              <a:off x="4286" y="3616"/>
              <a:ext cx="18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2" name="Rectangle 102"/>
            <p:cNvSpPr>
              <a:spLocks noChangeArrowheads="1"/>
            </p:cNvSpPr>
            <p:nvPr/>
          </p:nvSpPr>
          <p:spPr bwMode="auto">
            <a:xfrm>
              <a:off x="4434" y="352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52711" name="Rectangle 103"/>
          <p:cNvSpPr>
            <a:spLocks noChangeArrowheads="1"/>
          </p:cNvSpPr>
          <p:nvPr/>
        </p:nvSpPr>
        <p:spPr bwMode="auto">
          <a:xfrm>
            <a:off x="2411413" y="5373688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实现逻辑电平转换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452712" name="Rectangle 104"/>
          <p:cNvSpPr>
            <a:spLocks noChangeArrowheads="1"/>
          </p:cNvSpPr>
          <p:nvPr/>
        </p:nvSpPr>
        <p:spPr bwMode="auto">
          <a:xfrm>
            <a:off x="214282" y="642918"/>
            <a:ext cx="264952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驱动器</a:t>
            </a:r>
          </a:p>
        </p:txBody>
      </p:sp>
      <p:grpSp>
        <p:nvGrpSpPr>
          <p:cNvPr id="452713" name="Group 105"/>
          <p:cNvGrpSpPr>
            <a:grpSpLocks/>
          </p:cNvGrpSpPr>
          <p:nvPr/>
        </p:nvGrpSpPr>
        <p:grpSpPr bwMode="auto">
          <a:xfrm>
            <a:off x="5867400" y="333375"/>
            <a:ext cx="2379663" cy="649288"/>
            <a:chOff x="3696" y="210"/>
            <a:chExt cx="1499" cy="409"/>
          </a:xfrm>
        </p:grpSpPr>
        <p:sp>
          <p:nvSpPr>
            <p:cNvPr id="33808" name="Freeform 106"/>
            <p:cNvSpPr>
              <a:spLocks/>
            </p:cNvSpPr>
            <p:nvPr/>
          </p:nvSpPr>
          <p:spPr bwMode="auto">
            <a:xfrm>
              <a:off x="3696" y="210"/>
              <a:ext cx="1499" cy="409"/>
            </a:xfrm>
            <a:custGeom>
              <a:avLst/>
              <a:gdLst>
                <a:gd name="T0" fmla="*/ 288 w 1499"/>
                <a:gd name="T1" fmla="*/ 0 h 409"/>
                <a:gd name="T2" fmla="*/ 264 w 1499"/>
                <a:gd name="T3" fmla="*/ 1 h 409"/>
                <a:gd name="T4" fmla="*/ 240 w 1499"/>
                <a:gd name="T5" fmla="*/ 1 h 409"/>
                <a:gd name="T6" fmla="*/ 194 w 1499"/>
                <a:gd name="T7" fmla="*/ 5 h 409"/>
                <a:gd name="T8" fmla="*/ 151 w 1499"/>
                <a:gd name="T9" fmla="*/ 12 h 409"/>
                <a:gd name="T10" fmla="*/ 117 w 1499"/>
                <a:gd name="T11" fmla="*/ 20 h 409"/>
                <a:gd name="T12" fmla="*/ 86 w 1499"/>
                <a:gd name="T13" fmla="*/ 30 h 409"/>
                <a:gd name="T14" fmla="*/ 65 w 1499"/>
                <a:gd name="T15" fmla="*/ 41 h 409"/>
                <a:gd name="T16" fmla="*/ 50 w 1499"/>
                <a:gd name="T17" fmla="*/ 54 h 409"/>
                <a:gd name="T18" fmla="*/ 48 w 1499"/>
                <a:gd name="T19" fmla="*/ 61 h 409"/>
                <a:gd name="T20" fmla="*/ 46 w 1499"/>
                <a:gd name="T21" fmla="*/ 68 h 409"/>
                <a:gd name="T22" fmla="*/ 46 w 1499"/>
                <a:gd name="T23" fmla="*/ 238 h 409"/>
                <a:gd name="T24" fmla="*/ 0 w 1499"/>
                <a:gd name="T25" fmla="*/ 344 h 409"/>
                <a:gd name="T26" fmla="*/ 46 w 1499"/>
                <a:gd name="T27" fmla="*/ 340 h 409"/>
                <a:gd name="T28" fmla="*/ 48 w 1499"/>
                <a:gd name="T29" fmla="*/ 347 h 409"/>
                <a:gd name="T30" fmla="*/ 50 w 1499"/>
                <a:gd name="T31" fmla="*/ 354 h 409"/>
                <a:gd name="T32" fmla="*/ 65 w 1499"/>
                <a:gd name="T33" fmla="*/ 367 h 409"/>
                <a:gd name="T34" fmla="*/ 86 w 1499"/>
                <a:gd name="T35" fmla="*/ 378 h 409"/>
                <a:gd name="T36" fmla="*/ 117 w 1499"/>
                <a:gd name="T37" fmla="*/ 388 h 409"/>
                <a:gd name="T38" fmla="*/ 151 w 1499"/>
                <a:gd name="T39" fmla="*/ 397 h 409"/>
                <a:gd name="T40" fmla="*/ 194 w 1499"/>
                <a:gd name="T41" fmla="*/ 402 h 409"/>
                <a:gd name="T42" fmla="*/ 240 w 1499"/>
                <a:gd name="T43" fmla="*/ 406 h 409"/>
                <a:gd name="T44" fmla="*/ 264 w 1499"/>
                <a:gd name="T45" fmla="*/ 408 h 409"/>
                <a:gd name="T46" fmla="*/ 288 w 1499"/>
                <a:gd name="T47" fmla="*/ 408 h 409"/>
                <a:gd name="T48" fmla="*/ 652 w 1499"/>
                <a:gd name="T49" fmla="*/ 408 h 409"/>
                <a:gd name="T50" fmla="*/ 1256 w 1499"/>
                <a:gd name="T51" fmla="*/ 408 h 409"/>
                <a:gd name="T52" fmla="*/ 1280 w 1499"/>
                <a:gd name="T53" fmla="*/ 408 h 409"/>
                <a:gd name="T54" fmla="*/ 1304 w 1499"/>
                <a:gd name="T55" fmla="*/ 406 h 409"/>
                <a:gd name="T56" fmla="*/ 1349 w 1499"/>
                <a:gd name="T57" fmla="*/ 402 h 409"/>
                <a:gd name="T58" fmla="*/ 1393 w 1499"/>
                <a:gd name="T59" fmla="*/ 397 h 409"/>
                <a:gd name="T60" fmla="*/ 1428 w 1499"/>
                <a:gd name="T61" fmla="*/ 388 h 409"/>
                <a:gd name="T62" fmla="*/ 1457 w 1499"/>
                <a:gd name="T63" fmla="*/ 378 h 409"/>
                <a:gd name="T64" fmla="*/ 1479 w 1499"/>
                <a:gd name="T65" fmla="*/ 367 h 409"/>
                <a:gd name="T66" fmla="*/ 1493 w 1499"/>
                <a:gd name="T67" fmla="*/ 354 h 409"/>
                <a:gd name="T68" fmla="*/ 1498 w 1499"/>
                <a:gd name="T69" fmla="*/ 347 h 409"/>
                <a:gd name="T70" fmla="*/ 1498 w 1499"/>
                <a:gd name="T71" fmla="*/ 340 h 409"/>
                <a:gd name="T72" fmla="*/ 1498 w 1499"/>
                <a:gd name="T73" fmla="*/ 238 h 409"/>
                <a:gd name="T74" fmla="*/ 1498 w 1499"/>
                <a:gd name="T75" fmla="*/ 68 h 409"/>
                <a:gd name="T76" fmla="*/ 1498 w 1499"/>
                <a:gd name="T77" fmla="*/ 61 h 409"/>
                <a:gd name="T78" fmla="*/ 1493 w 1499"/>
                <a:gd name="T79" fmla="*/ 54 h 409"/>
                <a:gd name="T80" fmla="*/ 1479 w 1499"/>
                <a:gd name="T81" fmla="*/ 41 h 409"/>
                <a:gd name="T82" fmla="*/ 1457 w 1499"/>
                <a:gd name="T83" fmla="*/ 30 h 409"/>
                <a:gd name="T84" fmla="*/ 1428 w 1499"/>
                <a:gd name="T85" fmla="*/ 20 h 409"/>
                <a:gd name="T86" fmla="*/ 1393 w 1499"/>
                <a:gd name="T87" fmla="*/ 12 h 409"/>
                <a:gd name="T88" fmla="*/ 1349 w 1499"/>
                <a:gd name="T89" fmla="*/ 5 h 409"/>
                <a:gd name="T90" fmla="*/ 1304 w 1499"/>
                <a:gd name="T91" fmla="*/ 1 h 409"/>
                <a:gd name="T92" fmla="*/ 1280 w 1499"/>
                <a:gd name="T93" fmla="*/ 1 h 409"/>
                <a:gd name="T94" fmla="*/ 1256 w 1499"/>
                <a:gd name="T95" fmla="*/ 0 h 409"/>
                <a:gd name="T96" fmla="*/ 652 w 1499"/>
                <a:gd name="T97" fmla="*/ 0 h 409"/>
                <a:gd name="T98" fmla="*/ 288 w 1499"/>
                <a:gd name="T99" fmla="*/ 0 h 409"/>
                <a:gd name="T100" fmla="*/ 288 w 1499"/>
                <a:gd name="T101" fmla="*/ 0 h 4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499" h="409">
                  <a:moveTo>
                    <a:pt x="288" y="0"/>
                  </a:moveTo>
                  <a:lnTo>
                    <a:pt x="264" y="1"/>
                  </a:lnTo>
                  <a:lnTo>
                    <a:pt x="240" y="1"/>
                  </a:lnTo>
                  <a:lnTo>
                    <a:pt x="194" y="5"/>
                  </a:lnTo>
                  <a:lnTo>
                    <a:pt x="151" y="12"/>
                  </a:lnTo>
                  <a:lnTo>
                    <a:pt x="117" y="20"/>
                  </a:lnTo>
                  <a:lnTo>
                    <a:pt x="86" y="30"/>
                  </a:lnTo>
                  <a:lnTo>
                    <a:pt x="65" y="41"/>
                  </a:lnTo>
                  <a:lnTo>
                    <a:pt x="50" y="54"/>
                  </a:lnTo>
                  <a:lnTo>
                    <a:pt x="48" y="61"/>
                  </a:lnTo>
                  <a:lnTo>
                    <a:pt x="46" y="68"/>
                  </a:lnTo>
                  <a:lnTo>
                    <a:pt x="46" y="238"/>
                  </a:lnTo>
                  <a:lnTo>
                    <a:pt x="0" y="344"/>
                  </a:lnTo>
                  <a:lnTo>
                    <a:pt x="46" y="340"/>
                  </a:lnTo>
                  <a:lnTo>
                    <a:pt x="48" y="347"/>
                  </a:lnTo>
                  <a:lnTo>
                    <a:pt x="50" y="354"/>
                  </a:lnTo>
                  <a:lnTo>
                    <a:pt x="65" y="367"/>
                  </a:lnTo>
                  <a:lnTo>
                    <a:pt x="86" y="378"/>
                  </a:lnTo>
                  <a:lnTo>
                    <a:pt x="117" y="388"/>
                  </a:lnTo>
                  <a:lnTo>
                    <a:pt x="151" y="397"/>
                  </a:lnTo>
                  <a:lnTo>
                    <a:pt x="194" y="402"/>
                  </a:lnTo>
                  <a:lnTo>
                    <a:pt x="240" y="406"/>
                  </a:lnTo>
                  <a:lnTo>
                    <a:pt x="264" y="408"/>
                  </a:lnTo>
                  <a:lnTo>
                    <a:pt x="288" y="408"/>
                  </a:lnTo>
                  <a:lnTo>
                    <a:pt x="652" y="408"/>
                  </a:lnTo>
                  <a:lnTo>
                    <a:pt x="1256" y="408"/>
                  </a:lnTo>
                  <a:lnTo>
                    <a:pt x="1280" y="408"/>
                  </a:lnTo>
                  <a:lnTo>
                    <a:pt x="1304" y="406"/>
                  </a:lnTo>
                  <a:lnTo>
                    <a:pt x="1349" y="402"/>
                  </a:lnTo>
                  <a:lnTo>
                    <a:pt x="1393" y="397"/>
                  </a:lnTo>
                  <a:lnTo>
                    <a:pt x="1428" y="388"/>
                  </a:lnTo>
                  <a:lnTo>
                    <a:pt x="1457" y="378"/>
                  </a:lnTo>
                  <a:lnTo>
                    <a:pt x="1479" y="367"/>
                  </a:lnTo>
                  <a:lnTo>
                    <a:pt x="1493" y="354"/>
                  </a:lnTo>
                  <a:lnTo>
                    <a:pt x="1498" y="347"/>
                  </a:lnTo>
                  <a:lnTo>
                    <a:pt x="1498" y="340"/>
                  </a:lnTo>
                  <a:lnTo>
                    <a:pt x="1498" y="238"/>
                  </a:lnTo>
                  <a:lnTo>
                    <a:pt x="1498" y="68"/>
                  </a:lnTo>
                  <a:lnTo>
                    <a:pt x="1498" y="61"/>
                  </a:lnTo>
                  <a:lnTo>
                    <a:pt x="1493" y="54"/>
                  </a:lnTo>
                  <a:lnTo>
                    <a:pt x="1479" y="41"/>
                  </a:lnTo>
                  <a:lnTo>
                    <a:pt x="1457" y="30"/>
                  </a:lnTo>
                  <a:lnTo>
                    <a:pt x="1428" y="20"/>
                  </a:lnTo>
                  <a:lnTo>
                    <a:pt x="1393" y="12"/>
                  </a:lnTo>
                  <a:lnTo>
                    <a:pt x="1349" y="5"/>
                  </a:lnTo>
                  <a:lnTo>
                    <a:pt x="1304" y="1"/>
                  </a:lnTo>
                  <a:lnTo>
                    <a:pt x="1280" y="1"/>
                  </a:lnTo>
                  <a:lnTo>
                    <a:pt x="1256" y="0"/>
                  </a:lnTo>
                  <a:lnTo>
                    <a:pt x="652" y="0"/>
                  </a:lnTo>
                  <a:lnTo>
                    <a:pt x="288" y="0"/>
                  </a:lnTo>
                </a:path>
              </a:pathLst>
            </a:custGeom>
            <a:solidFill>
              <a:srgbClr val="FFCE99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9" name="Rectangle 107"/>
            <p:cNvSpPr>
              <a:spLocks noChangeArrowheads="1"/>
            </p:cNvSpPr>
            <p:nvPr/>
          </p:nvSpPr>
          <p:spPr bwMode="auto">
            <a:xfrm>
              <a:off x="3852" y="255"/>
              <a:ext cx="123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实现线与功能</a:t>
              </a:r>
            </a:p>
          </p:txBody>
        </p:sp>
      </p:grpSp>
      <p:sp>
        <p:nvSpPr>
          <p:cNvPr id="33807" name="Rectangle 108"/>
          <p:cNvSpPr>
            <a:spLocks noChangeArrowheads="1"/>
          </p:cNvSpPr>
          <p:nvPr/>
        </p:nvSpPr>
        <p:spPr bwMode="auto">
          <a:xfrm>
            <a:off x="2500298" y="285728"/>
            <a:ext cx="2928958" cy="431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门主要应用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8403692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/>
      <p:bldP spid="452612" grpId="0" build="p" autoUpdateAnimBg="0"/>
      <p:bldP spid="452652" grpId="0" build="p" autoUpdateAnimBg="0"/>
      <p:bldP spid="452653" grpId="0" build="p" autoUpdateAnimBg="0"/>
      <p:bldP spid="452711" grpId="0" build="p" autoUpdateAnimBg="0"/>
      <p:bldP spid="4527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5" name="Object 55"/>
          <p:cNvGraphicFramePr>
            <a:graphicFrameLocks noChangeAspect="1"/>
          </p:cNvGraphicFramePr>
          <p:nvPr/>
        </p:nvGraphicFramePr>
        <p:xfrm>
          <a:off x="1187450" y="1160463"/>
          <a:ext cx="4608513" cy="2781300"/>
        </p:xfrm>
        <a:graphic>
          <a:graphicData uri="http://schemas.openxmlformats.org/presentationml/2006/ole">
            <p:oleObj spid="_x0000_s468100" name="图片" r:id="rId3" imgW="2071116" imgH="1217676" progId="Word.Picture.8">
              <p:embed/>
            </p:oleObj>
          </a:graphicData>
        </a:graphic>
      </p:graphicFrame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827088" y="549275"/>
            <a:ext cx="502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三态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(TSL)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输出门电路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619250" y="1916113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1908175" y="2816225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619250" y="3429000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4122738" y="1700213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4110038" y="2852738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5202238" y="2132013"/>
            <a:ext cx="863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5202238" y="2997200"/>
            <a:ext cx="936625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导通</a:t>
            </a:r>
          </a:p>
        </p:txBody>
      </p:sp>
      <p:grpSp>
        <p:nvGrpSpPr>
          <p:cNvPr id="430094" name="Group 14"/>
          <p:cNvGrpSpPr>
            <a:grpSpLocks/>
          </p:cNvGrpSpPr>
          <p:nvPr/>
        </p:nvGrpSpPr>
        <p:grpSpPr bwMode="auto">
          <a:xfrm>
            <a:off x="4267200" y="4941888"/>
            <a:ext cx="4356100" cy="358775"/>
            <a:chOff x="3016" y="3018"/>
            <a:chExt cx="2744" cy="226"/>
          </a:xfrm>
        </p:grpSpPr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91" y="3018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017" y="3018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3016" y="3018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0098" name="Group 18"/>
          <p:cNvGrpSpPr>
            <a:grpSpLocks/>
          </p:cNvGrpSpPr>
          <p:nvPr/>
        </p:nvGrpSpPr>
        <p:grpSpPr bwMode="auto">
          <a:xfrm>
            <a:off x="4267200" y="5302250"/>
            <a:ext cx="4356100" cy="358775"/>
            <a:chOff x="3016" y="3244"/>
            <a:chExt cx="2744" cy="226"/>
          </a:xfrm>
        </p:grpSpPr>
        <p:sp>
          <p:nvSpPr>
            <p:cNvPr id="430099" name="Rectangle 19"/>
            <p:cNvSpPr>
              <a:spLocks noChangeArrowheads="1"/>
            </p:cNvSpPr>
            <p:nvPr/>
          </p:nvSpPr>
          <p:spPr bwMode="auto">
            <a:xfrm>
              <a:off x="4791" y="3244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430100" name="Rectangle 20"/>
            <p:cNvSpPr>
              <a:spLocks noChangeArrowheads="1"/>
            </p:cNvSpPr>
            <p:nvPr/>
          </p:nvSpPr>
          <p:spPr bwMode="auto">
            <a:xfrm>
              <a:off x="4017" y="3244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0101" name="Rectangle 21"/>
            <p:cNvSpPr>
              <a:spLocks noChangeArrowheads="1"/>
            </p:cNvSpPr>
            <p:nvPr/>
          </p:nvSpPr>
          <p:spPr bwMode="auto">
            <a:xfrm>
              <a:off x="3016" y="3244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02" name="Line 22"/>
            <p:cNvSpPr>
              <a:spLocks noChangeShapeType="1"/>
            </p:cNvSpPr>
            <p:nvPr/>
          </p:nvSpPr>
          <p:spPr bwMode="auto">
            <a:xfrm>
              <a:off x="3016" y="3470"/>
              <a:ext cx="274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03" name="Group 23"/>
          <p:cNvGrpSpPr>
            <a:grpSpLocks/>
          </p:cNvGrpSpPr>
          <p:nvPr/>
        </p:nvGrpSpPr>
        <p:grpSpPr bwMode="auto">
          <a:xfrm>
            <a:off x="4267200" y="4078288"/>
            <a:ext cx="4356100" cy="1574800"/>
            <a:chOff x="3016" y="2478"/>
            <a:chExt cx="2744" cy="992"/>
          </a:xfrm>
        </p:grpSpPr>
        <p:grpSp>
          <p:nvGrpSpPr>
            <p:cNvPr id="430104" name="Group 24"/>
            <p:cNvGrpSpPr>
              <a:grpSpLocks/>
            </p:cNvGrpSpPr>
            <p:nvPr/>
          </p:nvGrpSpPr>
          <p:grpSpPr bwMode="auto">
            <a:xfrm>
              <a:off x="3016" y="2478"/>
              <a:ext cx="2744" cy="314"/>
              <a:chOff x="3016" y="2478"/>
              <a:chExt cx="2744" cy="314"/>
            </a:xfrm>
          </p:grpSpPr>
          <p:sp>
            <p:nvSpPr>
              <p:cNvPr id="430105" name="Rectangle 25"/>
              <p:cNvSpPr>
                <a:spLocks noChangeArrowheads="1"/>
              </p:cNvSpPr>
              <p:nvPr/>
            </p:nvSpPr>
            <p:spPr bwMode="auto">
              <a:xfrm>
                <a:off x="4791" y="2478"/>
                <a:ext cx="969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kumimoji="1" lang="en-US" altLang="zh-CN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430106" name="Rectangle 26"/>
              <p:cNvSpPr>
                <a:spLocks noChangeArrowheads="1"/>
              </p:cNvSpPr>
              <p:nvPr/>
            </p:nvSpPr>
            <p:spPr bwMode="auto">
              <a:xfrm>
                <a:off x="4017" y="2478"/>
                <a:ext cx="774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输入</a:t>
                </a: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107" name="Rectangle 27"/>
              <p:cNvSpPr>
                <a:spLocks noChangeArrowheads="1"/>
              </p:cNvSpPr>
              <p:nvPr/>
            </p:nvSpPr>
            <p:spPr bwMode="auto">
              <a:xfrm>
                <a:off x="3016" y="2478"/>
                <a:ext cx="1001" cy="3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/>
              <a:lstStyle>
                <a:lvl1pPr algn="l"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49863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249863" algn="r"/>
                  </a:tabLst>
                  <a:defRPr/>
                </a:pPr>
                <a:r>
                  <a:rPr kumimoji="1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使能</a:t>
                </a:r>
                <a:r>
                  <a:rPr kumimoji="1" lang="en-US" altLang="zh-CN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EN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108" name="Line 28"/>
              <p:cNvSpPr>
                <a:spLocks noChangeShapeType="1"/>
              </p:cNvSpPr>
              <p:nvPr/>
            </p:nvSpPr>
            <p:spPr bwMode="auto">
              <a:xfrm>
                <a:off x="3016" y="2478"/>
                <a:ext cx="2744" cy="0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109" name="Line 29"/>
            <p:cNvSpPr>
              <a:spLocks noChangeShapeType="1"/>
            </p:cNvSpPr>
            <p:nvPr/>
          </p:nvSpPr>
          <p:spPr bwMode="auto">
            <a:xfrm>
              <a:off x="3016" y="2478"/>
              <a:ext cx="0" cy="9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110" name="Line 30"/>
            <p:cNvSpPr>
              <a:spLocks noChangeShapeType="1"/>
            </p:cNvSpPr>
            <p:nvPr/>
          </p:nvSpPr>
          <p:spPr bwMode="auto">
            <a:xfrm>
              <a:off x="5760" y="2478"/>
              <a:ext cx="0" cy="9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111" name="Line 31"/>
            <p:cNvSpPr>
              <a:spLocks noChangeShapeType="1"/>
            </p:cNvSpPr>
            <p:nvPr/>
          </p:nvSpPr>
          <p:spPr bwMode="auto">
            <a:xfrm>
              <a:off x="4791" y="2478"/>
              <a:ext cx="0" cy="992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12" name="Group 32"/>
          <p:cNvGrpSpPr>
            <a:grpSpLocks/>
          </p:cNvGrpSpPr>
          <p:nvPr/>
        </p:nvGrpSpPr>
        <p:grpSpPr bwMode="auto">
          <a:xfrm>
            <a:off x="4267200" y="4554538"/>
            <a:ext cx="4356100" cy="387350"/>
            <a:chOff x="3016" y="2782"/>
            <a:chExt cx="2744" cy="244"/>
          </a:xfrm>
        </p:grpSpPr>
        <p:sp>
          <p:nvSpPr>
            <p:cNvPr id="430113" name="Rectangle 33"/>
            <p:cNvSpPr>
              <a:spLocks noChangeArrowheads="1"/>
            </p:cNvSpPr>
            <p:nvPr/>
          </p:nvSpPr>
          <p:spPr bwMode="auto">
            <a:xfrm>
              <a:off x="3600" y="2782"/>
              <a:ext cx="2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791" y="2792"/>
              <a:ext cx="969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15" name="Rectangle 35"/>
            <p:cNvSpPr>
              <a:spLocks noChangeArrowheads="1"/>
            </p:cNvSpPr>
            <p:nvPr/>
          </p:nvSpPr>
          <p:spPr bwMode="auto">
            <a:xfrm>
              <a:off x="4017" y="2792"/>
              <a:ext cx="774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16" name="Rectangle 36"/>
            <p:cNvSpPr>
              <a:spLocks noChangeArrowheads="1"/>
            </p:cNvSpPr>
            <p:nvPr/>
          </p:nvSpPr>
          <p:spPr bwMode="auto">
            <a:xfrm>
              <a:off x="3016" y="2792"/>
              <a:ext cx="1001" cy="2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4986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49863" algn="r"/>
                </a:tabLst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117" name="Line 37"/>
            <p:cNvSpPr>
              <a:spLocks noChangeShapeType="1"/>
            </p:cNvSpPr>
            <p:nvPr/>
          </p:nvSpPr>
          <p:spPr bwMode="auto">
            <a:xfrm>
              <a:off x="3016" y="2792"/>
              <a:ext cx="274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18" name="Rectangle 38"/>
          <p:cNvSpPr>
            <a:spLocks noChangeArrowheads="1"/>
          </p:cNvSpPr>
          <p:nvPr/>
        </p:nvSpPr>
        <p:spPr bwMode="auto">
          <a:xfrm>
            <a:off x="1619250" y="3375025"/>
            <a:ext cx="215900" cy="449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30119" name="Rectangle 39"/>
          <p:cNvSpPr>
            <a:spLocks noChangeArrowheads="1"/>
          </p:cNvSpPr>
          <p:nvPr/>
        </p:nvSpPr>
        <p:spPr bwMode="auto">
          <a:xfrm>
            <a:off x="4122738" y="2779713"/>
            <a:ext cx="214312" cy="449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4122738" y="1628775"/>
            <a:ext cx="212725" cy="449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30121" name="Rectangle 41"/>
          <p:cNvSpPr>
            <a:spLocks noChangeArrowheads="1"/>
          </p:cNvSpPr>
          <p:nvPr/>
        </p:nvSpPr>
        <p:spPr bwMode="auto">
          <a:xfrm>
            <a:off x="5202238" y="2997200"/>
            <a:ext cx="720725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30122" name="Rectangle 42"/>
          <p:cNvSpPr>
            <a:spLocks noChangeArrowheads="1"/>
          </p:cNvSpPr>
          <p:nvPr/>
        </p:nvSpPr>
        <p:spPr bwMode="auto">
          <a:xfrm>
            <a:off x="5202238" y="2132013"/>
            <a:ext cx="719137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导通</a:t>
            </a:r>
          </a:p>
        </p:txBody>
      </p:sp>
      <p:sp>
        <p:nvSpPr>
          <p:cNvPr id="430123" name="Rectangle 43"/>
          <p:cNvSpPr>
            <a:spLocks noChangeArrowheads="1"/>
          </p:cNvSpPr>
          <p:nvPr/>
        </p:nvSpPr>
        <p:spPr bwMode="auto">
          <a:xfrm>
            <a:off x="1655763" y="1916113"/>
            <a:ext cx="187325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30124" name="Rectangle 44"/>
          <p:cNvSpPr>
            <a:spLocks noChangeArrowheads="1"/>
          </p:cNvSpPr>
          <p:nvPr/>
        </p:nvSpPr>
        <p:spPr bwMode="auto">
          <a:xfrm>
            <a:off x="4122738" y="1601788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0125" name="Rectangle 45"/>
          <p:cNvSpPr>
            <a:spLocks noChangeArrowheads="1"/>
          </p:cNvSpPr>
          <p:nvPr/>
        </p:nvSpPr>
        <p:spPr bwMode="auto">
          <a:xfrm>
            <a:off x="4122738" y="2852738"/>
            <a:ext cx="228600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30126" name="Rectangle 46"/>
          <p:cNvSpPr>
            <a:spLocks noChangeArrowheads="1"/>
          </p:cNvSpPr>
          <p:nvPr/>
        </p:nvSpPr>
        <p:spPr bwMode="auto">
          <a:xfrm>
            <a:off x="5130800" y="2132013"/>
            <a:ext cx="792163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30127" name="Rectangle 47"/>
          <p:cNvSpPr>
            <a:spLocks noChangeArrowheads="1"/>
          </p:cNvSpPr>
          <p:nvPr/>
        </p:nvSpPr>
        <p:spPr bwMode="auto">
          <a:xfrm>
            <a:off x="5202238" y="2997200"/>
            <a:ext cx="719137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截止</a:t>
            </a:r>
          </a:p>
        </p:txBody>
      </p:sp>
      <p:sp>
        <p:nvSpPr>
          <p:cNvPr id="430128" name="Rectangle 48"/>
          <p:cNvSpPr>
            <a:spLocks noChangeArrowheads="1"/>
          </p:cNvSpPr>
          <p:nvPr/>
        </p:nvSpPr>
        <p:spPr bwMode="auto">
          <a:xfrm>
            <a:off x="1547813" y="3357563"/>
            <a:ext cx="361950" cy="449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1943100" y="2852738"/>
            <a:ext cx="217488" cy="38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30130" name="Rectangle 50"/>
          <p:cNvSpPr>
            <a:spLocks noChangeArrowheads="1"/>
          </p:cNvSpPr>
          <p:nvPr/>
        </p:nvSpPr>
        <p:spPr bwMode="auto">
          <a:xfrm>
            <a:off x="1116013" y="5805488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逻辑功能：高电平有效的同相逻辑门</a:t>
            </a:r>
          </a:p>
        </p:txBody>
      </p:sp>
      <p:sp>
        <p:nvSpPr>
          <p:cNvPr id="430131" name="Rectangle 51"/>
          <p:cNvSpPr>
            <a:spLocks noChangeArrowheads="1"/>
          </p:cNvSpPr>
          <p:nvPr/>
        </p:nvSpPr>
        <p:spPr bwMode="auto">
          <a:xfrm>
            <a:off x="5707063" y="2492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0132" name="Rectangle 52"/>
          <p:cNvSpPr>
            <a:spLocks noChangeArrowheads="1"/>
          </p:cNvSpPr>
          <p:nvPr/>
        </p:nvSpPr>
        <p:spPr bwMode="auto">
          <a:xfrm>
            <a:off x="5707063" y="2492375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0136" name="Rectangle 56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0137" name="Object 57"/>
          <p:cNvGraphicFramePr>
            <a:graphicFrameLocks noChangeAspect="1"/>
          </p:cNvGraphicFramePr>
          <p:nvPr/>
        </p:nvGraphicFramePr>
        <p:xfrm>
          <a:off x="1116013" y="4184650"/>
          <a:ext cx="2433637" cy="1263650"/>
        </p:xfrm>
        <a:graphic>
          <a:graphicData uri="http://schemas.openxmlformats.org/presentationml/2006/ole">
            <p:oleObj spid="_x0000_s468101" name="图片" r:id="rId4" imgW="1030031" imgH="521862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98368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4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4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/>
      <p:bldP spid="430088" grpId="0" animBg="1"/>
      <p:bldP spid="430089" grpId="0"/>
      <p:bldP spid="430090" grpId="0"/>
      <p:bldP spid="430091" grpId="0"/>
      <p:bldP spid="430092" grpId="0" animBg="1"/>
      <p:bldP spid="430093" grpId="0" animBg="1"/>
      <p:bldP spid="430093" grpId="1" animBg="1"/>
      <p:bldP spid="430118" grpId="0" animBg="1"/>
      <p:bldP spid="430119" grpId="0" animBg="1"/>
      <p:bldP spid="430120" grpId="0" animBg="1"/>
      <p:bldP spid="430121" grpId="0" animBg="1"/>
      <p:bldP spid="430122" grpId="0" animBg="1"/>
      <p:bldP spid="430123" grpId="0" animBg="1"/>
      <p:bldP spid="430124" grpId="0" animBg="1"/>
      <p:bldP spid="430125" grpId="0" animBg="1"/>
      <p:bldP spid="430126" grpId="0" animBg="1"/>
      <p:bldP spid="430127" grpId="0" animBg="1"/>
      <p:bldP spid="430128" grpId="0" animBg="1"/>
      <p:bldP spid="430129" grpId="0" build="allAtOnce" animBg="1"/>
      <p:bldP spid="430130" grpId="0"/>
      <p:bldP spid="430131" grpId="0"/>
      <p:bldP spid="4301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503238" y="549275"/>
            <a:ext cx="7813282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3.3.3  CMOS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逻辑门电路的重要参数（本节了解）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95288" y="1268413"/>
            <a:ext cx="4392612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输入和输出的高、低电平</a:t>
            </a: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3025" y="1700213"/>
            <a:ext cx="5435600" cy="4824412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7" name="Rectangle 37"/>
          <p:cNvSpPr>
            <a:spLocks noChangeArrowheads="1"/>
          </p:cNvSpPr>
          <p:nvPr/>
        </p:nvSpPr>
        <p:spPr bwMode="auto">
          <a:xfrm>
            <a:off x="2828925" y="3775075"/>
            <a:ext cx="642938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8" name="Rectangle 38"/>
          <p:cNvSpPr>
            <a:spLocks noChangeArrowheads="1"/>
          </p:cNvSpPr>
          <p:nvPr/>
        </p:nvSpPr>
        <p:spPr bwMode="auto">
          <a:xfrm>
            <a:off x="2828925" y="5199063"/>
            <a:ext cx="642938" cy="252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9" name="Rectangle 39"/>
          <p:cNvSpPr>
            <a:spLocks noChangeArrowheads="1"/>
          </p:cNvSpPr>
          <p:nvPr/>
        </p:nvSpPr>
        <p:spPr bwMode="auto">
          <a:xfrm>
            <a:off x="5940425" y="4181475"/>
            <a:ext cx="27924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输出高电平的下限值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OH(min)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0840" name="Rectangle 40"/>
          <p:cNvSpPr>
            <a:spLocks noChangeArrowheads="1"/>
          </p:cNvSpPr>
          <p:nvPr/>
        </p:nvSpPr>
        <p:spPr bwMode="auto">
          <a:xfrm>
            <a:off x="5724525" y="2349500"/>
            <a:ext cx="30241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输入低电平的上限值       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IL(max)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0841" name="Rectangle 41"/>
          <p:cNvSpPr>
            <a:spLocks noChangeArrowheads="1"/>
          </p:cNvSpPr>
          <p:nvPr/>
        </p:nvSpPr>
        <p:spPr bwMode="auto">
          <a:xfrm>
            <a:off x="5724525" y="3246438"/>
            <a:ext cx="30241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输入高电平的下限值       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IL(min)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0842" name="Rectangle 42"/>
          <p:cNvSpPr>
            <a:spLocks noChangeArrowheads="1"/>
          </p:cNvSpPr>
          <p:nvPr/>
        </p:nvSpPr>
        <p:spPr bwMode="auto">
          <a:xfrm>
            <a:off x="5940425" y="5118100"/>
            <a:ext cx="27924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输出低电平的上限值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OH(max)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60843" name="Group 43"/>
          <p:cNvGrpSpPr>
            <a:grpSpLocks/>
          </p:cNvGrpSpPr>
          <p:nvPr/>
        </p:nvGrpSpPr>
        <p:grpSpPr bwMode="auto">
          <a:xfrm>
            <a:off x="34925" y="2852738"/>
            <a:ext cx="2968625" cy="3671887"/>
            <a:chOff x="22" y="1752"/>
            <a:chExt cx="1870" cy="2313"/>
          </a:xfrm>
        </p:grpSpPr>
        <p:sp>
          <p:nvSpPr>
            <p:cNvPr id="460844" name="Rectangle 44"/>
            <p:cNvSpPr>
              <a:spLocks noChangeArrowheads="1"/>
            </p:cNvSpPr>
            <p:nvPr/>
          </p:nvSpPr>
          <p:spPr bwMode="auto">
            <a:xfrm>
              <a:off x="824" y="1940"/>
              <a:ext cx="516" cy="18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5" name="Rectangle 45"/>
            <p:cNvSpPr>
              <a:spLocks noChangeArrowheads="1"/>
            </p:cNvSpPr>
            <p:nvPr/>
          </p:nvSpPr>
          <p:spPr bwMode="auto">
            <a:xfrm>
              <a:off x="836" y="1952"/>
              <a:ext cx="479" cy="3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6" name="Line 46"/>
            <p:cNvSpPr>
              <a:spLocks noChangeShapeType="1"/>
            </p:cNvSpPr>
            <p:nvPr/>
          </p:nvSpPr>
          <p:spPr bwMode="auto">
            <a:xfrm flipV="1">
              <a:off x="824" y="2257"/>
              <a:ext cx="1013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7" name="Line 47"/>
            <p:cNvSpPr>
              <a:spLocks noChangeShapeType="1"/>
            </p:cNvSpPr>
            <p:nvPr/>
          </p:nvSpPr>
          <p:spPr bwMode="auto">
            <a:xfrm>
              <a:off x="824" y="3414"/>
              <a:ext cx="968" cy="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8" name="Rectangle 48"/>
            <p:cNvSpPr>
              <a:spLocks noChangeArrowheads="1"/>
            </p:cNvSpPr>
            <p:nvPr/>
          </p:nvSpPr>
          <p:spPr bwMode="auto">
            <a:xfrm>
              <a:off x="861" y="2001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9" name="Rectangle 49"/>
            <p:cNvSpPr>
              <a:spLocks noChangeArrowheads="1"/>
            </p:cNvSpPr>
            <p:nvPr/>
          </p:nvSpPr>
          <p:spPr bwMode="auto">
            <a:xfrm>
              <a:off x="295" y="1933"/>
              <a:ext cx="4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输出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高电平</a:t>
              </a:r>
            </a:p>
          </p:txBody>
        </p:sp>
        <p:sp>
          <p:nvSpPr>
            <p:cNvPr id="460850" name="Rectangle 50"/>
            <p:cNvSpPr>
              <a:spLocks noChangeArrowheads="1"/>
            </p:cNvSpPr>
            <p:nvPr/>
          </p:nvSpPr>
          <p:spPr bwMode="auto">
            <a:xfrm>
              <a:off x="1389" y="1866"/>
              <a:ext cx="34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1" name="Rectangle 51"/>
            <p:cNvSpPr>
              <a:spLocks noChangeArrowheads="1"/>
            </p:cNvSpPr>
            <p:nvPr/>
          </p:nvSpPr>
          <p:spPr bwMode="auto">
            <a:xfrm>
              <a:off x="1389" y="1842"/>
              <a:ext cx="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2" name="Rectangle 52"/>
            <p:cNvSpPr>
              <a:spLocks noChangeArrowheads="1"/>
            </p:cNvSpPr>
            <p:nvPr/>
          </p:nvSpPr>
          <p:spPr bwMode="auto">
            <a:xfrm>
              <a:off x="1475" y="184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3" name="Rectangle 53"/>
            <p:cNvSpPr>
              <a:spLocks noChangeArrowheads="1"/>
            </p:cNvSpPr>
            <p:nvPr/>
          </p:nvSpPr>
          <p:spPr bwMode="auto">
            <a:xfrm>
              <a:off x="1561" y="1916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4" name="Rectangle 54"/>
            <p:cNvSpPr>
              <a:spLocks noChangeArrowheads="1"/>
            </p:cNvSpPr>
            <p:nvPr/>
          </p:nvSpPr>
          <p:spPr bwMode="auto">
            <a:xfrm>
              <a:off x="1708" y="1916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5" name="Rectangle 55"/>
            <p:cNvSpPr>
              <a:spLocks noChangeArrowheads="1"/>
            </p:cNvSpPr>
            <p:nvPr/>
          </p:nvSpPr>
          <p:spPr bwMode="auto">
            <a:xfrm>
              <a:off x="1377" y="2075"/>
              <a:ext cx="50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6" name="Rectangle 56"/>
            <p:cNvSpPr>
              <a:spLocks noChangeArrowheads="1"/>
            </p:cNvSpPr>
            <p:nvPr/>
          </p:nvSpPr>
          <p:spPr bwMode="auto">
            <a:xfrm>
              <a:off x="1389" y="208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7" name="Rectangle 57"/>
            <p:cNvSpPr>
              <a:spLocks noChangeArrowheads="1"/>
            </p:cNvSpPr>
            <p:nvPr/>
          </p:nvSpPr>
          <p:spPr bwMode="auto">
            <a:xfrm>
              <a:off x="1475" y="2161"/>
              <a:ext cx="1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OH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8" name="Rectangle 58"/>
            <p:cNvSpPr>
              <a:spLocks noChangeArrowheads="1"/>
            </p:cNvSpPr>
            <p:nvPr/>
          </p:nvSpPr>
          <p:spPr bwMode="auto">
            <a:xfrm>
              <a:off x="1622" y="216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9" name="Rectangle 59"/>
            <p:cNvSpPr>
              <a:spLocks noChangeArrowheads="1"/>
            </p:cNvSpPr>
            <p:nvPr/>
          </p:nvSpPr>
          <p:spPr bwMode="auto">
            <a:xfrm>
              <a:off x="1659" y="216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min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0" name="Rectangle 60"/>
            <p:cNvSpPr>
              <a:spLocks noChangeArrowheads="1"/>
            </p:cNvSpPr>
            <p:nvPr/>
          </p:nvSpPr>
          <p:spPr bwMode="auto">
            <a:xfrm>
              <a:off x="1806" y="216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1" name="Rectangle 61"/>
            <p:cNvSpPr>
              <a:spLocks noChangeArrowheads="1"/>
            </p:cNvSpPr>
            <p:nvPr/>
          </p:nvSpPr>
          <p:spPr bwMode="auto">
            <a:xfrm>
              <a:off x="1377" y="3426"/>
              <a:ext cx="50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2" name="Rectangle 62"/>
            <p:cNvSpPr>
              <a:spLocks noChangeArrowheads="1"/>
            </p:cNvSpPr>
            <p:nvPr/>
          </p:nvSpPr>
          <p:spPr bwMode="auto">
            <a:xfrm>
              <a:off x="1389" y="34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3" name="Rectangle 63"/>
            <p:cNvSpPr>
              <a:spLocks noChangeArrowheads="1"/>
            </p:cNvSpPr>
            <p:nvPr/>
          </p:nvSpPr>
          <p:spPr bwMode="auto">
            <a:xfrm>
              <a:off x="1475" y="3475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OL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4" name="Rectangle 64"/>
            <p:cNvSpPr>
              <a:spLocks noChangeArrowheads="1"/>
            </p:cNvSpPr>
            <p:nvPr/>
          </p:nvSpPr>
          <p:spPr bwMode="auto">
            <a:xfrm>
              <a:off x="1610" y="347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5" name="Rectangle 65"/>
            <p:cNvSpPr>
              <a:spLocks noChangeArrowheads="1"/>
            </p:cNvSpPr>
            <p:nvPr/>
          </p:nvSpPr>
          <p:spPr bwMode="auto">
            <a:xfrm>
              <a:off x="1647" y="3475"/>
              <a:ext cx="1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max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6" name="Rectangle 66"/>
            <p:cNvSpPr>
              <a:spLocks noChangeArrowheads="1"/>
            </p:cNvSpPr>
            <p:nvPr/>
          </p:nvSpPr>
          <p:spPr bwMode="auto">
            <a:xfrm>
              <a:off x="1819" y="347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7" name="Rectangle 67"/>
            <p:cNvSpPr>
              <a:spLocks noChangeArrowheads="1"/>
            </p:cNvSpPr>
            <p:nvPr/>
          </p:nvSpPr>
          <p:spPr bwMode="auto">
            <a:xfrm>
              <a:off x="1856" y="340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8" name="Rectangle 68"/>
            <p:cNvSpPr>
              <a:spLocks noChangeArrowheads="1"/>
            </p:cNvSpPr>
            <p:nvPr/>
          </p:nvSpPr>
          <p:spPr bwMode="auto">
            <a:xfrm>
              <a:off x="1364" y="3623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9" name="Rectangle 69"/>
            <p:cNvSpPr>
              <a:spLocks noChangeArrowheads="1"/>
            </p:cNvSpPr>
            <p:nvPr/>
          </p:nvSpPr>
          <p:spPr bwMode="auto">
            <a:xfrm>
              <a:off x="1413" y="359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0" name="Rectangle 70"/>
            <p:cNvSpPr>
              <a:spLocks noChangeArrowheads="1"/>
            </p:cNvSpPr>
            <p:nvPr/>
          </p:nvSpPr>
          <p:spPr bwMode="auto">
            <a:xfrm>
              <a:off x="1487" y="3672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1" name="Rectangle 71"/>
            <p:cNvSpPr>
              <a:spLocks noChangeArrowheads="1"/>
            </p:cNvSpPr>
            <p:nvPr/>
          </p:nvSpPr>
          <p:spPr bwMode="auto">
            <a:xfrm>
              <a:off x="578" y="3868"/>
              <a:ext cx="1069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2" name="Rectangle 72"/>
            <p:cNvSpPr>
              <a:spLocks noChangeArrowheads="1"/>
            </p:cNvSpPr>
            <p:nvPr/>
          </p:nvSpPr>
          <p:spPr bwMode="auto">
            <a:xfrm>
              <a:off x="689" y="3856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3" name="Rectangle 73"/>
            <p:cNvSpPr>
              <a:spLocks noChangeArrowheads="1"/>
            </p:cNvSpPr>
            <p:nvPr/>
          </p:nvSpPr>
          <p:spPr bwMode="auto">
            <a:xfrm>
              <a:off x="799" y="39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4" name="Rectangle 74"/>
            <p:cNvSpPr>
              <a:spLocks noChangeArrowheads="1"/>
            </p:cNvSpPr>
            <p:nvPr/>
          </p:nvSpPr>
          <p:spPr bwMode="auto">
            <a:xfrm>
              <a:off x="873" y="388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门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5" name="Rectangle 75"/>
            <p:cNvSpPr>
              <a:spLocks noChangeArrowheads="1"/>
            </p:cNvSpPr>
            <p:nvPr/>
          </p:nvSpPr>
          <p:spPr bwMode="auto">
            <a:xfrm>
              <a:off x="1057" y="384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 Antiqua" panose="0204060205030503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6" name="Rectangle 76"/>
            <p:cNvSpPr>
              <a:spLocks noChangeArrowheads="1"/>
            </p:cNvSpPr>
            <p:nvPr/>
          </p:nvSpPr>
          <p:spPr bwMode="auto">
            <a:xfrm>
              <a:off x="1131" y="3930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7" name="Rectangle 77"/>
            <p:cNvSpPr>
              <a:spLocks noChangeArrowheads="1"/>
            </p:cNvSpPr>
            <p:nvPr/>
          </p:nvSpPr>
          <p:spPr bwMode="auto">
            <a:xfrm>
              <a:off x="1229" y="3881"/>
              <a:ext cx="2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49" charset="-122"/>
                  <a:cs typeface="+mn-cs"/>
                </a:rPr>
                <a:t>范围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60878" name="Rectangle 78"/>
            <p:cNvSpPr>
              <a:spLocks noChangeArrowheads="1"/>
            </p:cNvSpPr>
            <p:nvPr/>
          </p:nvSpPr>
          <p:spPr bwMode="auto">
            <a:xfrm>
              <a:off x="1524" y="385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9" name="Freeform 79"/>
            <p:cNvSpPr>
              <a:spLocks/>
            </p:cNvSpPr>
            <p:nvPr/>
          </p:nvSpPr>
          <p:spPr bwMode="auto">
            <a:xfrm>
              <a:off x="206" y="1887"/>
              <a:ext cx="37" cy="135"/>
            </a:xfrm>
            <a:custGeom>
              <a:avLst/>
              <a:gdLst>
                <a:gd name="T0" fmla="*/ 12 w 37"/>
                <a:gd name="T1" fmla="*/ 0 h 135"/>
                <a:gd name="T2" fmla="*/ 37 w 37"/>
                <a:gd name="T3" fmla="*/ 135 h 135"/>
                <a:gd name="T4" fmla="*/ 0 w 37"/>
                <a:gd name="T5" fmla="*/ 135 h 135"/>
                <a:gd name="T6" fmla="*/ 12 w 3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35">
                  <a:moveTo>
                    <a:pt x="12" y="0"/>
                  </a:moveTo>
                  <a:lnTo>
                    <a:pt x="37" y="135"/>
                  </a:lnTo>
                  <a:lnTo>
                    <a:pt x="0" y="1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0" name="Line 80"/>
            <p:cNvSpPr>
              <a:spLocks noChangeShapeType="1"/>
            </p:cNvSpPr>
            <p:nvPr/>
          </p:nvSpPr>
          <p:spPr bwMode="auto">
            <a:xfrm>
              <a:off x="204" y="1888"/>
              <a:ext cx="1" cy="15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1" name="Rectangle 81"/>
            <p:cNvSpPr>
              <a:spLocks noChangeArrowheads="1"/>
            </p:cNvSpPr>
            <p:nvPr/>
          </p:nvSpPr>
          <p:spPr bwMode="auto">
            <a:xfrm>
              <a:off x="22" y="1801"/>
              <a:ext cx="147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2" name="Rectangle 82"/>
            <p:cNvSpPr>
              <a:spLocks noChangeArrowheads="1"/>
            </p:cNvSpPr>
            <p:nvPr/>
          </p:nvSpPr>
          <p:spPr bwMode="auto">
            <a:xfrm>
              <a:off x="22" y="175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 Antiqua" panose="0204060205030503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3" name="Rectangle 83"/>
            <p:cNvSpPr>
              <a:spLocks noChangeArrowheads="1"/>
            </p:cNvSpPr>
            <p:nvPr/>
          </p:nvSpPr>
          <p:spPr bwMode="auto">
            <a:xfrm>
              <a:off x="96" y="1838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4" name="Rectangle 84"/>
            <p:cNvSpPr>
              <a:spLocks noChangeArrowheads="1"/>
            </p:cNvSpPr>
            <p:nvPr/>
          </p:nvSpPr>
          <p:spPr bwMode="auto">
            <a:xfrm>
              <a:off x="169" y="176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5" name="Rectangle 85"/>
            <p:cNvSpPr>
              <a:spLocks noChangeArrowheads="1"/>
            </p:cNvSpPr>
            <p:nvPr/>
          </p:nvSpPr>
          <p:spPr bwMode="auto">
            <a:xfrm>
              <a:off x="836" y="3426"/>
              <a:ext cx="479" cy="3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6" name="Rectangle 86"/>
            <p:cNvSpPr>
              <a:spLocks noChangeArrowheads="1"/>
            </p:cNvSpPr>
            <p:nvPr/>
          </p:nvSpPr>
          <p:spPr bwMode="auto">
            <a:xfrm>
              <a:off x="861" y="3475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7" name="Rectangle 87"/>
            <p:cNvSpPr>
              <a:spLocks noChangeArrowheads="1"/>
            </p:cNvSpPr>
            <p:nvPr/>
          </p:nvSpPr>
          <p:spPr bwMode="auto">
            <a:xfrm>
              <a:off x="295" y="3385"/>
              <a:ext cx="4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输出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低电平</a:t>
              </a:r>
            </a:p>
          </p:txBody>
        </p:sp>
        <p:sp>
          <p:nvSpPr>
            <p:cNvPr id="460888" name="Rectangle 88"/>
            <p:cNvSpPr>
              <a:spLocks noChangeArrowheads="1"/>
            </p:cNvSpPr>
            <p:nvPr/>
          </p:nvSpPr>
          <p:spPr bwMode="auto">
            <a:xfrm>
              <a:off x="1266" y="347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9" name="AutoShape 89"/>
            <p:cNvSpPr>
              <a:spLocks/>
            </p:cNvSpPr>
            <p:nvPr/>
          </p:nvSpPr>
          <p:spPr bwMode="auto">
            <a:xfrm>
              <a:off x="703" y="3430"/>
              <a:ext cx="91" cy="325"/>
            </a:xfrm>
            <a:prstGeom prst="leftBrace">
              <a:avLst>
                <a:gd name="adj1" fmla="val 29762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0" name="AutoShape 90"/>
            <p:cNvSpPr>
              <a:spLocks/>
            </p:cNvSpPr>
            <p:nvPr/>
          </p:nvSpPr>
          <p:spPr bwMode="auto">
            <a:xfrm>
              <a:off x="703" y="1933"/>
              <a:ext cx="91" cy="325"/>
            </a:xfrm>
            <a:prstGeom prst="leftBrace">
              <a:avLst>
                <a:gd name="adj1" fmla="val 29762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0891" name="Group 91"/>
          <p:cNvGrpSpPr>
            <a:grpSpLocks/>
          </p:cNvGrpSpPr>
          <p:nvPr/>
        </p:nvGrpSpPr>
        <p:grpSpPr bwMode="auto">
          <a:xfrm>
            <a:off x="3276600" y="2976563"/>
            <a:ext cx="2303463" cy="3479800"/>
            <a:chOff x="2064" y="1830"/>
            <a:chExt cx="1422" cy="2213"/>
          </a:xfrm>
        </p:grpSpPr>
        <p:sp>
          <p:nvSpPr>
            <p:cNvPr id="460892" name="Rectangle 92"/>
            <p:cNvSpPr>
              <a:spLocks noChangeArrowheads="1"/>
            </p:cNvSpPr>
            <p:nvPr/>
          </p:nvSpPr>
          <p:spPr bwMode="auto">
            <a:xfrm>
              <a:off x="2576" y="1940"/>
              <a:ext cx="528" cy="18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3" name="Rectangle 93"/>
            <p:cNvSpPr>
              <a:spLocks noChangeArrowheads="1"/>
            </p:cNvSpPr>
            <p:nvPr/>
          </p:nvSpPr>
          <p:spPr bwMode="auto">
            <a:xfrm>
              <a:off x="2588" y="1952"/>
              <a:ext cx="491" cy="54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4" name="Rectangle 94"/>
            <p:cNvSpPr>
              <a:spLocks noChangeArrowheads="1"/>
            </p:cNvSpPr>
            <p:nvPr/>
          </p:nvSpPr>
          <p:spPr bwMode="auto">
            <a:xfrm>
              <a:off x="2637" y="2137"/>
              <a:ext cx="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5" name="Rectangle 95"/>
            <p:cNvSpPr>
              <a:spLocks noChangeArrowheads="1"/>
            </p:cNvSpPr>
            <p:nvPr/>
          </p:nvSpPr>
          <p:spPr bwMode="auto">
            <a:xfrm>
              <a:off x="2064" y="2069"/>
              <a:ext cx="43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输入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高电平</a:t>
              </a:r>
            </a:p>
          </p:txBody>
        </p:sp>
        <p:sp>
          <p:nvSpPr>
            <p:cNvPr id="460896" name="Rectangle 96"/>
            <p:cNvSpPr>
              <a:spLocks noChangeArrowheads="1"/>
            </p:cNvSpPr>
            <p:nvPr/>
          </p:nvSpPr>
          <p:spPr bwMode="auto">
            <a:xfrm>
              <a:off x="2109" y="2517"/>
              <a:ext cx="45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7" name="Rectangle 97"/>
            <p:cNvSpPr>
              <a:spLocks noChangeArrowheads="1"/>
            </p:cNvSpPr>
            <p:nvPr/>
          </p:nvSpPr>
          <p:spPr bwMode="auto">
            <a:xfrm>
              <a:off x="2121" y="2493"/>
              <a:ext cx="9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8" name="Rectangle 98"/>
            <p:cNvSpPr>
              <a:spLocks noChangeArrowheads="1"/>
            </p:cNvSpPr>
            <p:nvPr/>
          </p:nvSpPr>
          <p:spPr bwMode="auto">
            <a:xfrm>
              <a:off x="2207" y="2567"/>
              <a:ext cx="11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IH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9" name="Rectangle 99"/>
            <p:cNvSpPr>
              <a:spLocks noChangeArrowheads="1"/>
            </p:cNvSpPr>
            <p:nvPr/>
          </p:nvSpPr>
          <p:spPr bwMode="auto">
            <a:xfrm>
              <a:off x="2318" y="256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0" name="Rectangle 100"/>
            <p:cNvSpPr>
              <a:spLocks noChangeArrowheads="1"/>
            </p:cNvSpPr>
            <p:nvPr/>
          </p:nvSpPr>
          <p:spPr bwMode="auto">
            <a:xfrm>
              <a:off x="2355" y="2567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min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1" name="Rectangle 101"/>
            <p:cNvSpPr>
              <a:spLocks noChangeArrowheads="1"/>
            </p:cNvSpPr>
            <p:nvPr/>
          </p:nvSpPr>
          <p:spPr bwMode="auto">
            <a:xfrm>
              <a:off x="2502" y="256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2" name="Rectangle 102"/>
            <p:cNvSpPr>
              <a:spLocks noChangeArrowheads="1"/>
            </p:cNvSpPr>
            <p:nvPr/>
          </p:nvSpPr>
          <p:spPr bwMode="auto">
            <a:xfrm>
              <a:off x="2539" y="2493"/>
              <a:ext cx="3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3" name="Rectangle 103"/>
            <p:cNvSpPr>
              <a:spLocks noChangeArrowheads="1"/>
            </p:cNvSpPr>
            <p:nvPr/>
          </p:nvSpPr>
          <p:spPr bwMode="auto">
            <a:xfrm>
              <a:off x="2121" y="2996"/>
              <a:ext cx="46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4" name="Rectangle 104"/>
            <p:cNvSpPr>
              <a:spLocks noChangeArrowheads="1"/>
            </p:cNvSpPr>
            <p:nvPr/>
          </p:nvSpPr>
          <p:spPr bwMode="auto">
            <a:xfrm>
              <a:off x="2134" y="2972"/>
              <a:ext cx="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5" name="Rectangle 105"/>
            <p:cNvSpPr>
              <a:spLocks noChangeArrowheads="1"/>
            </p:cNvSpPr>
            <p:nvPr/>
          </p:nvSpPr>
          <p:spPr bwMode="auto">
            <a:xfrm>
              <a:off x="2220" y="3046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IL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6" name="Rectangle 106"/>
            <p:cNvSpPr>
              <a:spLocks noChangeArrowheads="1"/>
            </p:cNvSpPr>
            <p:nvPr/>
          </p:nvSpPr>
          <p:spPr bwMode="auto">
            <a:xfrm>
              <a:off x="2318" y="30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7" name="Rectangle 107"/>
            <p:cNvSpPr>
              <a:spLocks noChangeArrowheads="1"/>
            </p:cNvSpPr>
            <p:nvPr/>
          </p:nvSpPr>
          <p:spPr bwMode="auto">
            <a:xfrm>
              <a:off x="2355" y="3046"/>
              <a:ext cx="1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max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8" name="Rectangle 108"/>
            <p:cNvSpPr>
              <a:spLocks noChangeArrowheads="1"/>
            </p:cNvSpPr>
            <p:nvPr/>
          </p:nvSpPr>
          <p:spPr bwMode="auto">
            <a:xfrm>
              <a:off x="2527" y="30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9" name="Rectangle 109"/>
            <p:cNvSpPr>
              <a:spLocks noChangeArrowheads="1"/>
            </p:cNvSpPr>
            <p:nvPr/>
          </p:nvSpPr>
          <p:spPr bwMode="auto">
            <a:xfrm>
              <a:off x="2564" y="297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0" name="Rectangle 110"/>
            <p:cNvSpPr>
              <a:spLocks noChangeArrowheads="1"/>
            </p:cNvSpPr>
            <p:nvPr/>
          </p:nvSpPr>
          <p:spPr bwMode="auto">
            <a:xfrm>
              <a:off x="2220" y="1866"/>
              <a:ext cx="36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1" name="Rectangle 111"/>
            <p:cNvSpPr>
              <a:spLocks noChangeArrowheads="1"/>
            </p:cNvSpPr>
            <p:nvPr/>
          </p:nvSpPr>
          <p:spPr bwMode="auto">
            <a:xfrm>
              <a:off x="2232" y="1842"/>
              <a:ext cx="8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2" name="Rectangle 112"/>
            <p:cNvSpPr>
              <a:spLocks noChangeArrowheads="1"/>
            </p:cNvSpPr>
            <p:nvPr/>
          </p:nvSpPr>
          <p:spPr bwMode="auto">
            <a:xfrm>
              <a:off x="2318" y="1842"/>
              <a:ext cx="9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3" name="Rectangle 113"/>
            <p:cNvSpPr>
              <a:spLocks noChangeArrowheads="1"/>
            </p:cNvSpPr>
            <p:nvPr/>
          </p:nvSpPr>
          <p:spPr bwMode="auto">
            <a:xfrm>
              <a:off x="2404" y="1916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4" name="Rectangle 114"/>
            <p:cNvSpPr>
              <a:spLocks noChangeArrowheads="1"/>
            </p:cNvSpPr>
            <p:nvPr/>
          </p:nvSpPr>
          <p:spPr bwMode="auto">
            <a:xfrm>
              <a:off x="2551" y="1916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5" name="Rectangle 115"/>
            <p:cNvSpPr>
              <a:spLocks noChangeArrowheads="1"/>
            </p:cNvSpPr>
            <p:nvPr/>
          </p:nvSpPr>
          <p:spPr bwMode="auto">
            <a:xfrm>
              <a:off x="2379" y="3611"/>
              <a:ext cx="18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6" name="Rectangle 116"/>
            <p:cNvSpPr>
              <a:spLocks noChangeArrowheads="1"/>
            </p:cNvSpPr>
            <p:nvPr/>
          </p:nvSpPr>
          <p:spPr bwMode="auto">
            <a:xfrm>
              <a:off x="2428" y="3586"/>
              <a:ext cx="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7" name="Rectangle 117"/>
            <p:cNvSpPr>
              <a:spLocks noChangeArrowheads="1"/>
            </p:cNvSpPr>
            <p:nvPr/>
          </p:nvSpPr>
          <p:spPr bwMode="auto">
            <a:xfrm>
              <a:off x="2502" y="366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8" name="Line 118"/>
            <p:cNvSpPr>
              <a:spLocks noChangeShapeType="1"/>
            </p:cNvSpPr>
            <p:nvPr/>
          </p:nvSpPr>
          <p:spPr bwMode="auto">
            <a:xfrm>
              <a:off x="2118" y="2505"/>
              <a:ext cx="9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9" name="Line 119"/>
            <p:cNvSpPr>
              <a:spLocks noChangeShapeType="1"/>
            </p:cNvSpPr>
            <p:nvPr/>
          </p:nvSpPr>
          <p:spPr bwMode="auto">
            <a:xfrm>
              <a:off x="2163" y="3193"/>
              <a:ext cx="9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0" name="Rectangle 120"/>
            <p:cNvSpPr>
              <a:spLocks noChangeArrowheads="1"/>
            </p:cNvSpPr>
            <p:nvPr/>
          </p:nvSpPr>
          <p:spPr bwMode="auto">
            <a:xfrm>
              <a:off x="2342" y="3856"/>
              <a:ext cx="1081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1" name="Rectangle 121"/>
            <p:cNvSpPr>
              <a:spLocks noChangeArrowheads="1"/>
            </p:cNvSpPr>
            <p:nvPr/>
          </p:nvSpPr>
          <p:spPr bwMode="auto">
            <a:xfrm>
              <a:off x="2478" y="3844"/>
              <a:ext cx="10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2" name="Rectangle 122"/>
            <p:cNvSpPr>
              <a:spLocks noChangeArrowheads="1"/>
            </p:cNvSpPr>
            <p:nvPr/>
          </p:nvSpPr>
          <p:spPr bwMode="auto">
            <a:xfrm>
              <a:off x="2588" y="391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3" name="Rectangle 123"/>
            <p:cNvSpPr>
              <a:spLocks noChangeArrowheads="1"/>
            </p:cNvSpPr>
            <p:nvPr/>
          </p:nvSpPr>
          <p:spPr bwMode="auto">
            <a:xfrm>
              <a:off x="2662" y="3868"/>
              <a:ext cx="14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门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4" name="Rectangle 124"/>
            <p:cNvSpPr>
              <a:spLocks noChangeArrowheads="1"/>
            </p:cNvSpPr>
            <p:nvPr/>
          </p:nvSpPr>
          <p:spPr bwMode="auto">
            <a:xfrm>
              <a:off x="2846" y="3832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 Antiqua" panose="0204060205030503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5" name="Rectangle 125"/>
            <p:cNvSpPr>
              <a:spLocks noChangeArrowheads="1"/>
            </p:cNvSpPr>
            <p:nvPr/>
          </p:nvSpPr>
          <p:spPr bwMode="auto">
            <a:xfrm>
              <a:off x="2920" y="3918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6" name="Rectangle 126"/>
            <p:cNvSpPr>
              <a:spLocks noChangeArrowheads="1"/>
            </p:cNvSpPr>
            <p:nvPr/>
          </p:nvSpPr>
          <p:spPr bwMode="auto">
            <a:xfrm>
              <a:off x="2981" y="3868"/>
              <a:ext cx="28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范围</a:t>
              </a:r>
            </a:p>
          </p:txBody>
        </p:sp>
        <p:sp>
          <p:nvSpPr>
            <p:cNvPr id="460927" name="Rectangle 127"/>
            <p:cNvSpPr>
              <a:spLocks noChangeArrowheads="1"/>
            </p:cNvSpPr>
            <p:nvPr/>
          </p:nvSpPr>
          <p:spPr bwMode="auto">
            <a:xfrm>
              <a:off x="3276" y="3844"/>
              <a:ext cx="3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8" name="Freeform 128"/>
            <p:cNvSpPr>
              <a:spLocks/>
            </p:cNvSpPr>
            <p:nvPr/>
          </p:nvSpPr>
          <p:spPr bwMode="auto">
            <a:xfrm>
              <a:off x="3300" y="2001"/>
              <a:ext cx="37" cy="136"/>
            </a:xfrm>
            <a:custGeom>
              <a:avLst/>
              <a:gdLst>
                <a:gd name="T0" fmla="*/ 25 w 37"/>
                <a:gd name="T1" fmla="*/ 0 h 136"/>
                <a:gd name="T2" fmla="*/ 37 w 37"/>
                <a:gd name="T3" fmla="*/ 136 h 136"/>
                <a:gd name="T4" fmla="*/ 0 w 37"/>
                <a:gd name="T5" fmla="*/ 136 h 136"/>
                <a:gd name="T6" fmla="*/ 25 w 3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36">
                  <a:moveTo>
                    <a:pt x="25" y="0"/>
                  </a:moveTo>
                  <a:lnTo>
                    <a:pt x="37" y="136"/>
                  </a:lnTo>
                  <a:lnTo>
                    <a:pt x="0" y="1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9" name="Line 129"/>
            <p:cNvSpPr>
              <a:spLocks noChangeShapeType="1"/>
            </p:cNvSpPr>
            <p:nvPr/>
          </p:nvSpPr>
          <p:spPr bwMode="auto">
            <a:xfrm>
              <a:off x="3325" y="2124"/>
              <a:ext cx="1" cy="15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0" name="Rectangle 130"/>
            <p:cNvSpPr>
              <a:spLocks noChangeArrowheads="1"/>
            </p:cNvSpPr>
            <p:nvPr/>
          </p:nvSpPr>
          <p:spPr bwMode="auto">
            <a:xfrm>
              <a:off x="3411" y="1916"/>
              <a:ext cx="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1" name="Rectangle 131"/>
            <p:cNvSpPr>
              <a:spLocks noChangeArrowheads="1"/>
            </p:cNvSpPr>
            <p:nvPr/>
          </p:nvSpPr>
          <p:spPr bwMode="auto">
            <a:xfrm>
              <a:off x="3485" y="2001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2" name="Rectangle 132"/>
            <p:cNvSpPr>
              <a:spLocks noChangeArrowheads="1"/>
            </p:cNvSpPr>
            <p:nvPr/>
          </p:nvSpPr>
          <p:spPr bwMode="auto">
            <a:xfrm>
              <a:off x="2588" y="3205"/>
              <a:ext cx="491" cy="54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3" name="Rectangle 133"/>
            <p:cNvSpPr>
              <a:spLocks noChangeArrowheads="1"/>
            </p:cNvSpPr>
            <p:nvPr/>
          </p:nvSpPr>
          <p:spPr bwMode="auto">
            <a:xfrm>
              <a:off x="2625" y="3389"/>
              <a:ext cx="5" cy="18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4" name="Rectangle 134"/>
            <p:cNvSpPr>
              <a:spLocks noChangeArrowheads="1"/>
            </p:cNvSpPr>
            <p:nvPr/>
          </p:nvSpPr>
          <p:spPr bwMode="auto">
            <a:xfrm>
              <a:off x="2064" y="3294"/>
              <a:ext cx="43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输入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低电平</a:t>
              </a:r>
            </a:p>
          </p:txBody>
        </p:sp>
        <p:sp>
          <p:nvSpPr>
            <p:cNvPr id="460935" name="Rectangle 135"/>
            <p:cNvSpPr>
              <a:spLocks noChangeArrowheads="1"/>
            </p:cNvSpPr>
            <p:nvPr/>
          </p:nvSpPr>
          <p:spPr bwMode="auto">
            <a:xfrm>
              <a:off x="3030" y="338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6" name="AutoShape 136"/>
            <p:cNvSpPr>
              <a:spLocks/>
            </p:cNvSpPr>
            <p:nvPr/>
          </p:nvSpPr>
          <p:spPr bwMode="auto">
            <a:xfrm>
              <a:off x="2471" y="1979"/>
              <a:ext cx="46" cy="536"/>
            </a:xfrm>
            <a:prstGeom prst="leftBrace">
              <a:avLst>
                <a:gd name="adj1" fmla="val 97101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7" name="AutoShape 137"/>
            <p:cNvSpPr>
              <a:spLocks/>
            </p:cNvSpPr>
            <p:nvPr/>
          </p:nvSpPr>
          <p:spPr bwMode="auto">
            <a:xfrm>
              <a:off x="2472" y="3203"/>
              <a:ext cx="46" cy="536"/>
            </a:xfrm>
            <a:prstGeom prst="leftBrace">
              <a:avLst>
                <a:gd name="adj1" fmla="val 97101"/>
                <a:gd name="adj2" fmla="val 50000"/>
              </a:avLst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8" name="Rectangle 138"/>
            <p:cNvSpPr>
              <a:spLocks noChangeArrowheads="1"/>
            </p:cNvSpPr>
            <p:nvPr/>
          </p:nvSpPr>
          <p:spPr bwMode="auto">
            <a:xfrm>
              <a:off x="3141" y="1879"/>
              <a:ext cx="147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9" name="Rectangle 139"/>
            <p:cNvSpPr>
              <a:spLocks noChangeArrowheads="1"/>
            </p:cNvSpPr>
            <p:nvPr/>
          </p:nvSpPr>
          <p:spPr bwMode="auto">
            <a:xfrm>
              <a:off x="3141" y="183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 Antiqua" panose="0204060205030503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40" name="Rectangle 140"/>
            <p:cNvSpPr>
              <a:spLocks noChangeArrowheads="1"/>
            </p:cNvSpPr>
            <p:nvPr/>
          </p:nvSpPr>
          <p:spPr bwMode="auto">
            <a:xfrm>
              <a:off x="3215" y="1916"/>
              <a:ext cx="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41" name="Rectangle 141"/>
            <p:cNvSpPr>
              <a:spLocks noChangeArrowheads="1"/>
            </p:cNvSpPr>
            <p:nvPr/>
          </p:nvSpPr>
          <p:spPr bwMode="auto">
            <a:xfrm>
              <a:off x="3288" y="1842"/>
              <a:ext cx="3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0943" name="Rectangle 1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0942" name="Object 142"/>
          <p:cNvGraphicFramePr>
            <a:graphicFrameLocks noChangeAspect="1"/>
          </p:cNvGraphicFramePr>
          <p:nvPr/>
        </p:nvGraphicFramePr>
        <p:xfrm>
          <a:off x="687388" y="1782763"/>
          <a:ext cx="4348162" cy="1208087"/>
        </p:xfrm>
        <a:graphic>
          <a:graphicData uri="http://schemas.openxmlformats.org/presentationml/2006/ole">
            <p:oleObj spid="_x0000_s470084" name="图片" r:id="rId7" imgW="1868358" imgH="512733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5161115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39" grpId="0"/>
      <p:bldP spid="460840" grpId="0"/>
      <p:bldP spid="460841" grpId="0"/>
      <p:bldP spid="4608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468313" y="549275"/>
            <a:ext cx="4392612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输入和输出的高、低电平</a:t>
            </a:r>
          </a:p>
        </p:txBody>
      </p:sp>
      <p:graphicFrame>
        <p:nvGraphicFramePr>
          <p:cNvPr id="468394" name="Object 426"/>
          <p:cNvGraphicFramePr>
            <a:graphicFrameLocks noChangeAspect="1"/>
          </p:cNvGraphicFramePr>
          <p:nvPr/>
        </p:nvGraphicFramePr>
        <p:xfrm>
          <a:off x="2808288" y="2276475"/>
          <a:ext cx="893762" cy="547688"/>
        </p:xfrm>
        <a:graphic>
          <a:graphicData uri="http://schemas.openxmlformats.org/presentationml/2006/ole">
            <p:oleObj spid="_x0000_s471367" name="公式" r:id="rId5" imgW="685800" imgH="419100" progId="Equation.3">
              <p:embed/>
            </p:oleObj>
          </a:graphicData>
        </a:graphic>
      </p:graphicFrame>
      <p:graphicFrame>
        <p:nvGraphicFramePr>
          <p:cNvPr id="468393" name="Object 425"/>
          <p:cNvGraphicFramePr>
            <a:graphicFrameLocks noChangeAspect="1"/>
          </p:cNvGraphicFramePr>
          <p:nvPr/>
        </p:nvGraphicFramePr>
        <p:xfrm>
          <a:off x="3887788" y="2241550"/>
          <a:ext cx="1152525" cy="595313"/>
        </p:xfrm>
        <a:graphic>
          <a:graphicData uri="http://schemas.openxmlformats.org/presentationml/2006/ole">
            <p:oleObj spid="_x0000_s471368" name="公式" r:id="rId6" imgW="876300" imgH="419100" progId="Equation.3">
              <p:embed/>
            </p:oleObj>
          </a:graphicData>
        </a:graphic>
      </p:graphicFrame>
      <p:graphicFrame>
        <p:nvGraphicFramePr>
          <p:cNvPr id="468392" name="Object 424"/>
          <p:cNvGraphicFramePr>
            <a:graphicFrameLocks noChangeAspect="1"/>
          </p:cNvGraphicFramePr>
          <p:nvPr/>
        </p:nvGraphicFramePr>
        <p:xfrm>
          <a:off x="5076825" y="2241550"/>
          <a:ext cx="1116013" cy="588963"/>
        </p:xfrm>
        <a:graphic>
          <a:graphicData uri="http://schemas.openxmlformats.org/presentationml/2006/ole">
            <p:oleObj spid="_x0000_s471369" name="公式" r:id="rId7" imgW="876300" imgH="419100" progId="Equation.3">
              <p:embed/>
            </p:oleObj>
          </a:graphicData>
        </a:graphic>
      </p:graphicFrame>
      <p:graphicFrame>
        <p:nvGraphicFramePr>
          <p:cNvPr id="468391" name="Object 423"/>
          <p:cNvGraphicFramePr>
            <a:graphicFrameLocks noChangeAspect="1"/>
          </p:cNvGraphicFramePr>
          <p:nvPr/>
        </p:nvGraphicFramePr>
        <p:xfrm>
          <a:off x="6443663" y="2260600"/>
          <a:ext cx="1189037" cy="628650"/>
        </p:xfrm>
        <a:graphic>
          <a:graphicData uri="http://schemas.openxmlformats.org/presentationml/2006/ole">
            <p:oleObj spid="_x0000_s471370" name="公式" r:id="rId8" imgW="800100" imgH="419100" progId="Equation.3">
              <p:embed/>
            </p:oleObj>
          </a:graphicData>
        </a:graphic>
      </p:graphicFrame>
      <p:graphicFrame>
        <p:nvGraphicFramePr>
          <p:cNvPr id="468390" name="Object 422"/>
          <p:cNvGraphicFramePr>
            <a:graphicFrameLocks noChangeAspect="1"/>
          </p:cNvGraphicFramePr>
          <p:nvPr/>
        </p:nvGraphicFramePr>
        <p:xfrm>
          <a:off x="7667625" y="2276475"/>
          <a:ext cx="1081088" cy="569913"/>
        </p:xfrm>
        <a:graphic>
          <a:graphicData uri="http://schemas.openxmlformats.org/presentationml/2006/ole">
            <p:oleObj spid="_x0000_s471371" name="公式" r:id="rId9" imgW="800100" imgH="419100" progId="Equation.3">
              <p:embed/>
            </p:oleObj>
          </a:graphicData>
        </a:graphic>
      </p:graphicFrame>
      <p:sp>
        <p:nvSpPr>
          <p:cNvPr id="468396" name="Rectangle 428"/>
          <p:cNvSpPr>
            <a:spLocks noChangeArrowheads="1"/>
          </p:cNvSpPr>
          <p:nvPr/>
        </p:nvSpPr>
        <p:spPr bwMode="auto">
          <a:xfrm>
            <a:off x="2952750" y="1916113"/>
            <a:ext cx="63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4000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398" name="Rectangle 430"/>
          <p:cNvSpPr>
            <a:spLocks noChangeArrowheads="1"/>
          </p:cNvSpPr>
          <p:nvPr/>
        </p:nvSpPr>
        <p:spPr bwMode="auto">
          <a:xfrm>
            <a:off x="3960813" y="1916113"/>
            <a:ext cx="809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74HC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400" name="Rectangle 432"/>
          <p:cNvSpPr>
            <a:spLocks noChangeArrowheads="1"/>
          </p:cNvSpPr>
          <p:nvPr/>
        </p:nvSpPr>
        <p:spPr bwMode="auto">
          <a:xfrm>
            <a:off x="5256213" y="1911350"/>
            <a:ext cx="82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74HCT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8402" name="Rectangle 434"/>
          <p:cNvSpPr>
            <a:spLocks noChangeArrowheads="1"/>
          </p:cNvSpPr>
          <p:nvPr/>
        </p:nvSpPr>
        <p:spPr bwMode="auto">
          <a:xfrm>
            <a:off x="6551613" y="1952625"/>
            <a:ext cx="8143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74LVC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8404" name="Rectangle 436"/>
          <p:cNvSpPr>
            <a:spLocks noChangeArrowheads="1"/>
          </p:cNvSpPr>
          <p:nvPr/>
        </p:nvSpPr>
        <p:spPr bwMode="auto">
          <a:xfrm>
            <a:off x="7767638" y="1958975"/>
            <a:ext cx="847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康简宋" charset="-122"/>
                <a:cs typeface="Arial" panose="020B0604020202020204" pitchFamily="34" charset="0"/>
              </a:rPr>
              <a:t>74AUC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8682" name="Group 714"/>
          <p:cNvGraphicFramePr>
            <a:graphicFrameLocks noGrp="1"/>
          </p:cNvGraphicFramePr>
          <p:nvPr/>
        </p:nvGraphicFramePr>
        <p:xfrm>
          <a:off x="215900" y="1844675"/>
          <a:ext cx="8677275" cy="3869373"/>
        </p:xfrm>
        <a:graphic>
          <a:graphicData uri="http://schemas.openxmlformats.org/drawingml/2006/table">
            <a:tbl>
              <a:tblPr/>
              <a:tblGrid>
                <a:gridCol w="2554288">
                  <a:extLst>
                    <a:ext uri="{9D8B030D-6E8A-4147-A177-3AD203B41FA5}">
                      <a16:colId xmlns:a16="http://schemas.microsoft.com/office/drawing/2014/main" xmlns="" val="3109472845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xmlns="" val="108242473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1423711129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xmlns="" val="199157819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3590403472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xmlns="" val="2231707450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类型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54090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IL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(max)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4659191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OL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(max)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0.05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534964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IH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(min)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4.0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3.5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9807048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OH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(min)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/V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4.95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4.9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4.9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3.1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1387260"/>
                  </a:ext>
                </a:extLst>
              </a:tr>
              <a:tr h="627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高电平噪声容限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NH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/V)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6573401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低电平噪声容限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NL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/V)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0.95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1.4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784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39208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0" y="2636838"/>
            <a:ext cx="5003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NH 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当前级门输出高电平的最小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值时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允许负向噪声电压的最大值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0" y="2355850"/>
            <a:ext cx="492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负载门输入高电平时的噪声容限：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0" y="4575175"/>
            <a:ext cx="57245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NL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当前级门输出低电平的最大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值时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允许正向噪声电压的最大值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179388" y="4221163"/>
            <a:ext cx="492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负载门输入低电平时的噪声容限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323850" y="620713"/>
            <a:ext cx="2519363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噪声容限</a:t>
            </a: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1042988" y="3860800"/>
            <a:ext cx="3017937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NH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OH(min)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IH(min)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900113" y="5589588"/>
            <a:ext cx="3671887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IL(max)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OL(max)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0" y="981075"/>
            <a:ext cx="8893175" cy="109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在保证输出电平不变的条件下，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输入电平允许波动的范围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。它表示门电路的抗干扰能力</a:t>
            </a:r>
          </a:p>
        </p:txBody>
      </p:sp>
      <p:grpSp>
        <p:nvGrpSpPr>
          <p:cNvPr id="462920" name="Group 72"/>
          <p:cNvGrpSpPr>
            <a:grpSpLocks/>
          </p:cNvGrpSpPr>
          <p:nvPr/>
        </p:nvGrpSpPr>
        <p:grpSpPr bwMode="auto">
          <a:xfrm>
            <a:off x="5219700" y="1628775"/>
            <a:ext cx="3532188" cy="1071563"/>
            <a:chOff x="3288" y="1026"/>
            <a:chExt cx="2225" cy="675"/>
          </a:xfrm>
        </p:grpSpPr>
        <p:sp>
          <p:nvSpPr>
            <p:cNvPr id="462859" name="Rectangle 11"/>
            <p:cNvSpPr>
              <a:spLocks noChangeArrowheads="1"/>
            </p:cNvSpPr>
            <p:nvPr/>
          </p:nvSpPr>
          <p:spPr bwMode="auto">
            <a:xfrm>
              <a:off x="3356" y="1026"/>
              <a:ext cx="2157" cy="6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66CC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3288" y="1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1" name="Line 13"/>
            <p:cNvSpPr>
              <a:spLocks noChangeShapeType="1"/>
            </p:cNvSpPr>
            <p:nvPr/>
          </p:nvSpPr>
          <p:spPr bwMode="auto">
            <a:xfrm>
              <a:off x="3684" y="1434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2" name="Line 14"/>
            <p:cNvSpPr>
              <a:spLocks noChangeShapeType="1"/>
            </p:cNvSpPr>
            <p:nvPr/>
          </p:nvSpPr>
          <p:spPr bwMode="auto">
            <a:xfrm>
              <a:off x="3400" y="1367"/>
              <a:ext cx="20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3" name="Oval 15"/>
            <p:cNvSpPr>
              <a:spLocks noChangeArrowheads="1"/>
            </p:cNvSpPr>
            <p:nvPr/>
          </p:nvSpPr>
          <p:spPr bwMode="auto">
            <a:xfrm>
              <a:off x="3771" y="1332"/>
              <a:ext cx="68" cy="6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3626" y="1239"/>
              <a:ext cx="145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8" name="Rectangle 20"/>
            <p:cNvSpPr>
              <a:spLocks noChangeArrowheads="1"/>
            </p:cNvSpPr>
            <p:nvPr/>
          </p:nvSpPr>
          <p:spPr bwMode="auto">
            <a:xfrm>
              <a:off x="3607" y="1052"/>
              <a:ext cx="35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69" name="Rectangle 21"/>
            <p:cNvSpPr>
              <a:spLocks noChangeArrowheads="1"/>
            </p:cNvSpPr>
            <p:nvPr/>
          </p:nvSpPr>
          <p:spPr bwMode="auto">
            <a:xfrm>
              <a:off x="3492" y="1026"/>
              <a:ext cx="4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驱动门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0" name="Rectangle 22"/>
            <p:cNvSpPr>
              <a:spLocks noChangeArrowheads="1"/>
            </p:cNvSpPr>
            <p:nvPr/>
          </p:nvSpPr>
          <p:spPr bwMode="auto">
            <a:xfrm>
              <a:off x="3948" y="1052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1" name="Line 23"/>
            <p:cNvSpPr>
              <a:spLocks noChangeShapeType="1"/>
            </p:cNvSpPr>
            <p:nvPr/>
          </p:nvSpPr>
          <p:spPr bwMode="auto">
            <a:xfrm>
              <a:off x="3684" y="1580"/>
              <a:ext cx="1437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2" name="Freeform 24"/>
            <p:cNvSpPr>
              <a:spLocks/>
            </p:cNvSpPr>
            <p:nvPr/>
          </p:nvSpPr>
          <p:spPr bwMode="auto">
            <a:xfrm>
              <a:off x="4033" y="1375"/>
              <a:ext cx="9" cy="59"/>
            </a:xfrm>
            <a:custGeom>
              <a:avLst/>
              <a:gdLst>
                <a:gd name="T0" fmla="*/ 12 w 12"/>
                <a:gd name="T1" fmla="*/ 0 h 70"/>
                <a:gd name="T2" fmla="*/ 0 w 12"/>
                <a:gd name="T3" fmla="*/ 70 h 70"/>
                <a:gd name="T4" fmla="*/ 12 w 12"/>
                <a:gd name="T5" fmla="*/ 70 h 70"/>
                <a:gd name="T6" fmla="*/ 12 w 12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0">
                  <a:moveTo>
                    <a:pt x="12" y="0"/>
                  </a:moveTo>
                  <a:lnTo>
                    <a:pt x="0" y="70"/>
                  </a:lnTo>
                  <a:lnTo>
                    <a:pt x="12" y="7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3" name="Freeform 25"/>
            <p:cNvSpPr>
              <a:spLocks/>
            </p:cNvSpPr>
            <p:nvPr/>
          </p:nvSpPr>
          <p:spPr bwMode="auto">
            <a:xfrm>
              <a:off x="4033" y="1529"/>
              <a:ext cx="9" cy="59"/>
            </a:xfrm>
            <a:custGeom>
              <a:avLst/>
              <a:gdLst>
                <a:gd name="T0" fmla="*/ 12 w 12"/>
                <a:gd name="T1" fmla="*/ 70 h 70"/>
                <a:gd name="T2" fmla="*/ 0 w 12"/>
                <a:gd name="T3" fmla="*/ 0 h 70"/>
                <a:gd name="T4" fmla="*/ 12 w 12"/>
                <a:gd name="T5" fmla="*/ 0 h 70"/>
                <a:gd name="T6" fmla="*/ 12 w 12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0">
                  <a:moveTo>
                    <a:pt x="12" y="7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4" name="Line 26"/>
            <p:cNvSpPr>
              <a:spLocks noChangeShapeType="1"/>
            </p:cNvSpPr>
            <p:nvPr/>
          </p:nvSpPr>
          <p:spPr bwMode="auto">
            <a:xfrm>
              <a:off x="4042" y="1426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4105" y="1366"/>
              <a:ext cx="56" cy="125"/>
            </a:xfrm>
            <a:prstGeom prst="rect">
              <a:avLst/>
            </a:prstGeom>
            <a:solidFill>
              <a:srgbClr val="FF9966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4150" y="1434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79" name="Line 31"/>
            <p:cNvSpPr>
              <a:spLocks noChangeShapeType="1"/>
            </p:cNvSpPr>
            <p:nvPr/>
          </p:nvSpPr>
          <p:spPr bwMode="auto">
            <a:xfrm>
              <a:off x="4877" y="1412"/>
              <a:ext cx="1" cy="27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80" name="Oval 32"/>
            <p:cNvSpPr>
              <a:spLocks noChangeArrowheads="1"/>
            </p:cNvSpPr>
            <p:nvPr/>
          </p:nvSpPr>
          <p:spPr bwMode="auto">
            <a:xfrm>
              <a:off x="4966" y="1332"/>
              <a:ext cx="58" cy="6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4810" y="1239"/>
              <a:ext cx="1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4800" y="1052"/>
              <a:ext cx="4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4821" y="1060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负载门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5182" y="1052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888" name="Group 40"/>
            <p:cNvGrpSpPr>
              <a:grpSpLocks/>
            </p:cNvGrpSpPr>
            <p:nvPr/>
          </p:nvGrpSpPr>
          <p:grpSpPr bwMode="auto">
            <a:xfrm>
              <a:off x="4704" y="1162"/>
              <a:ext cx="9" cy="486"/>
              <a:chOff x="7118" y="504"/>
              <a:chExt cx="12" cy="571"/>
            </a:xfrm>
          </p:grpSpPr>
          <p:sp>
            <p:nvSpPr>
              <p:cNvPr id="462889" name="Freeform 41"/>
              <p:cNvSpPr>
                <a:spLocks/>
              </p:cNvSpPr>
              <p:nvPr/>
            </p:nvSpPr>
            <p:spPr bwMode="auto">
              <a:xfrm>
                <a:off x="7118" y="504"/>
                <a:ext cx="12" cy="40"/>
              </a:xfrm>
              <a:custGeom>
                <a:avLst/>
                <a:gdLst>
                  <a:gd name="T0" fmla="*/ 12 w 12"/>
                  <a:gd name="T1" fmla="*/ 0 h 40"/>
                  <a:gd name="T2" fmla="*/ 0 w 12"/>
                  <a:gd name="T3" fmla="*/ 0 h 40"/>
                  <a:gd name="T4" fmla="*/ 0 w 12"/>
                  <a:gd name="T5" fmla="*/ 0 h 40"/>
                  <a:gd name="T6" fmla="*/ 0 w 12"/>
                  <a:gd name="T7" fmla="*/ 40 h 40"/>
                  <a:gd name="T8" fmla="*/ 0 w 12"/>
                  <a:gd name="T9" fmla="*/ 40 h 40"/>
                  <a:gd name="T10" fmla="*/ 12 w 12"/>
                  <a:gd name="T11" fmla="*/ 40 h 40"/>
                  <a:gd name="T12" fmla="*/ 12 w 12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0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2" y="4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0" name="Freeform 42"/>
              <p:cNvSpPr>
                <a:spLocks/>
              </p:cNvSpPr>
              <p:nvPr/>
            </p:nvSpPr>
            <p:spPr bwMode="auto">
              <a:xfrm>
                <a:off x="7118" y="56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1" name="Freeform 43"/>
              <p:cNvSpPr>
                <a:spLocks/>
              </p:cNvSpPr>
              <p:nvPr/>
            </p:nvSpPr>
            <p:spPr bwMode="auto">
              <a:xfrm>
                <a:off x="7118" y="63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2" name="Freeform 44"/>
              <p:cNvSpPr>
                <a:spLocks/>
              </p:cNvSpPr>
              <p:nvPr/>
            </p:nvSpPr>
            <p:spPr bwMode="auto">
              <a:xfrm>
                <a:off x="7118" y="70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3" name="Freeform 45"/>
              <p:cNvSpPr>
                <a:spLocks/>
              </p:cNvSpPr>
              <p:nvPr/>
            </p:nvSpPr>
            <p:spPr bwMode="auto">
              <a:xfrm>
                <a:off x="7118" y="774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4" name="Freeform 46"/>
              <p:cNvSpPr>
                <a:spLocks/>
              </p:cNvSpPr>
              <p:nvPr/>
            </p:nvSpPr>
            <p:spPr bwMode="auto">
              <a:xfrm>
                <a:off x="7118" y="844"/>
                <a:ext cx="12" cy="51"/>
              </a:xfrm>
              <a:custGeom>
                <a:avLst/>
                <a:gdLst>
                  <a:gd name="T0" fmla="*/ 12 w 12"/>
                  <a:gd name="T1" fmla="*/ 10 h 51"/>
                  <a:gd name="T2" fmla="*/ 0 w 12"/>
                  <a:gd name="T3" fmla="*/ 0 h 51"/>
                  <a:gd name="T4" fmla="*/ 0 w 12"/>
                  <a:gd name="T5" fmla="*/ 10 h 51"/>
                  <a:gd name="T6" fmla="*/ 0 w 12"/>
                  <a:gd name="T7" fmla="*/ 51 h 51"/>
                  <a:gd name="T8" fmla="*/ 0 w 12"/>
                  <a:gd name="T9" fmla="*/ 51 h 51"/>
                  <a:gd name="T10" fmla="*/ 12 w 12"/>
                  <a:gd name="T11" fmla="*/ 51 h 51"/>
                  <a:gd name="T12" fmla="*/ 12 w 12"/>
                  <a:gd name="T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1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2" y="51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5" name="Freeform 47"/>
              <p:cNvSpPr>
                <a:spLocks/>
              </p:cNvSpPr>
              <p:nvPr/>
            </p:nvSpPr>
            <p:spPr bwMode="auto">
              <a:xfrm>
                <a:off x="7118" y="915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6" name="Freeform 48"/>
              <p:cNvSpPr>
                <a:spLocks/>
              </p:cNvSpPr>
              <p:nvPr/>
            </p:nvSpPr>
            <p:spPr bwMode="auto">
              <a:xfrm>
                <a:off x="7118" y="985"/>
                <a:ext cx="12" cy="50"/>
              </a:xfrm>
              <a:custGeom>
                <a:avLst/>
                <a:gdLst>
                  <a:gd name="T0" fmla="*/ 12 w 12"/>
                  <a:gd name="T1" fmla="*/ 10 h 50"/>
                  <a:gd name="T2" fmla="*/ 0 w 12"/>
                  <a:gd name="T3" fmla="*/ 0 h 50"/>
                  <a:gd name="T4" fmla="*/ 0 w 12"/>
                  <a:gd name="T5" fmla="*/ 10 h 50"/>
                  <a:gd name="T6" fmla="*/ 0 w 12"/>
                  <a:gd name="T7" fmla="*/ 50 h 50"/>
                  <a:gd name="T8" fmla="*/ 0 w 12"/>
                  <a:gd name="T9" fmla="*/ 50 h 50"/>
                  <a:gd name="T10" fmla="*/ 12 w 12"/>
                  <a:gd name="T11" fmla="*/ 50 h 50"/>
                  <a:gd name="T12" fmla="*/ 12 w 12"/>
                  <a:gd name="T13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2" y="5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897" name="Freeform 49"/>
              <p:cNvSpPr>
                <a:spLocks/>
              </p:cNvSpPr>
              <p:nvPr/>
            </p:nvSpPr>
            <p:spPr bwMode="auto">
              <a:xfrm>
                <a:off x="7118" y="1055"/>
                <a:ext cx="12" cy="20"/>
              </a:xfrm>
              <a:custGeom>
                <a:avLst/>
                <a:gdLst>
                  <a:gd name="T0" fmla="*/ 12 w 12"/>
                  <a:gd name="T1" fmla="*/ 10 h 20"/>
                  <a:gd name="T2" fmla="*/ 0 w 12"/>
                  <a:gd name="T3" fmla="*/ 0 h 20"/>
                  <a:gd name="T4" fmla="*/ 0 w 12"/>
                  <a:gd name="T5" fmla="*/ 10 h 20"/>
                  <a:gd name="T6" fmla="*/ 0 w 12"/>
                  <a:gd name="T7" fmla="*/ 20 h 20"/>
                  <a:gd name="T8" fmla="*/ 0 w 12"/>
                  <a:gd name="T9" fmla="*/ 20 h 20"/>
                  <a:gd name="T10" fmla="*/ 12 w 12"/>
                  <a:gd name="T11" fmla="*/ 20 h 20"/>
                  <a:gd name="T12" fmla="*/ 12 w 12"/>
                  <a:gd name="T1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2" y="2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2898" name="Freeform 50"/>
            <p:cNvSpPr>
              <a:spLocks/>
            </p:cNvSpPr>
            <p:nvPr/>
          </p:nvSpPr>
          <p:spPr bwMode="auto">
            <a:xfrm>
              <a:off x="4568" y="1375"/>
              <a:ext cx="9" cy="59"/>
            </a:xfrm>
            <a:custGeom>
              <a:avLst/>
              <a:gdLst>
                <a:gd name="T0" fmla="*/ 12 w 12"/>
                <a:gd name="T1" fmla="*/ 0 h 70"/>
                <a:gd name="T2" fmla="*/ 12 w 12"/>
                <a:gd name="T3" fmla="*/ 70 h 70"/>
                <a:gd name="T4" fmla="*/ 0 w 12"/>
                <a:gd name="T5" fmla="*/ 70 h 70"/>
                <a:gd name="T6" fmla="*/ 12 w 12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0">
                  <a:moveTo>
                    <a:pt x="12" y="0"/>
                  </a:moveTo>
                  <a:lnTo>
                    <a:pt x="12" y="70"/>
                  </a:lnTo>
                  <a:lnTo>
                    <a:pt x="0" y="7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899" name="Freeform 51"/>
            <p:cNvSpPr>
              <a:spLocks/>
            </p:cNvSpPr>
            <p:nvPr/>
          </p:nvSpPr>
          <p:spPr bwMode="auto">
            <a:xfrm>
              <a:off x="4568" y="1529"/>
              <a:ext cx="9" cy="59"/>
            </a:xfrm>
            <a:custGeom>
              <a:avLst/>
              <a:gdLst>
                <a:gd name="T0" fmla="*/ 12 w 12"/>
                <a:gd name="T1" fmla="*/ 70 h 70"/>
                <a:gd name="T2" fmla="*/ 12 w 12"/>
                <a:gd name="T3" fmla="*/ 0 h 70"/>
                <a:gd name="T4" fmla="*/ 0 w 12"/>
                <a:gd name="T5" fmla="*/ 0 h 70"/>
                <a:gd name="T6" fmla="*/ 12 w 12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0">
                  <a:moveTo>
                    <a:pt x="12" y="7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0" name="Line 52"/>
            <p:cNvSpPr>
              <a:spLocks noChangeShapeType="1"/>
            </p:cNvSpPr>
            <p:nvPr/>
          </p:nvSpPr>
          <p:spPr bwMode="auto">
            <a:xfrm>
              <a:off x="4577" y="1426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4529" y="1418"/>
              <a:ext cx="116" cy="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4581" y="1377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4649" y="1434"/>
              <a:ext cx="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4637" y="1409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5" name="Oval 57"/>
            <p:cNvSpPr>
              <a:spLocks noChangeArrowheads="1"/>
            </p:cNvSpPr>
            <p:nvPr/>
          </p:nvSpPr>
          <p:spPr bwMode="auto">
            <a:xfrm>
              <a:off x="4859" y="1562"/>
              <a:ext cx="48" cy="43"/>
            </a:xfrm>
            <a:prstGeom prst="ellipse">
              <a:avLst/>
            </a:prstGeom>
            <a:solidFill>
              <a:srgbClr val="000066">
                <a:alpha val="0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6" name="Freeform 58"/>
            <p:cNvSpPr>
              <a:spLocks/>
            </p:cNvSpPr>
            <p:nvPr/>
          </p:nvSpPr>
          <p:spPr bwMode="auto">
            <a:xfrm>
              <a:off x="4228" y="1299"/>
              <a:ext cx="39" cy="68"/>
            </a:xfrm>
            <a:custGeom>
              <a:avLst/>
              <a:gdLst>
                <a:gd name="T0" fmla="*/ 0 w 49"/>
                <a:gd name="T1" fmla="*/ 80 h 80"/>
                <a:gd name="T2" fmla="*/ 24 w 49"/>
                <a:gd name="T3" fmla="*/ 0 h 80"/>
                <a:gd name="T4" fmla="*/ 49 w 49"/>
                <a:gd name="T5" fmla="*/ 10 h 80"/>
                <a:gd name="T6" fmla="*/ 0 w 4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80">
                  <a:moveTo>
                    <a:pt x="0" y="80"/>
                  </a:moveTo>
                  <a:lnTo>
                    <a:pt x="24" y="0"/>
                  </a:lnTo>
                  <a:lnTo>
                    <a:pt x="49" y="1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7" name="Line 59"/>
            <p:cNvSpPr>
              <a:spLocks noChangeShapeType="1"/>
            </p:cNvSpPr>
            <p:nvPr/>
          </p:nvSpPr>
          <p:spPr bwMode="auto">
            <a:xfrm flipH="1">
              <a:off x="4228" y="1180"/>
              <a:ext cx="58" cy="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8" name="Line 60"/>
            <p:cNvSpPr>
              <a:spLocks noChangeShapeType="1"/>
            </p:cNvSpPr>
            <p:nvPr/>
          </p:nvSpPr>
          <p:spPr bwMode="auto">
            <a:xfrm flipH="1">
              <a:off x="4228" y="1256"/>
              <a:ext cx="67" cy="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09" name="Line 61"/>
            <p:cNvSpPr>
              <a:spLocks noChangeShapeType="1"/>
            </p:cNvSpPr>
            <p:nvPr/>
          </p:nvSpPr>
          <p:spPr bwMode="auto">
            <a:xfrm flipH="1">
              <a:off x="4257" y="1264"/>
              <a:ext cx="29" cy="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4295" y="1120"/>
              <a:ext cx="21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4281" y="1129"/>
              <a:ext cx="2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噪声</a:t>
              </a:r>
              <a:endPara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4521" y="1120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3" name="Line 65"/>
            <p:cNvSpPr>
              <a:spLocks noChangeShapeType="1"/>
            </p:cNvSpPr>
            <p:nvPr/>
          </p:nvSpPr>
          <p:spPr bwMode="auto">
            <a:xfrm>
              <a:off x="4789" y="1683"/>
              <a:ext cx="17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4" name="Oval 66"/>
            <p:cNvSpPr>
              <a:spLocks noChangeArrowheads="1"/>
            </p:cNvSpPr>
            <p:nvPr/>
          </p:nvSpPr>
          <p:spPr bwMode="auto">
            <a:xfrm>
              <a:off x="4861" y="1649"/>
              <a:ext cx="53" cy="52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5" name="Line 67"/>
            <p:cNvSpPr>
              <a:spLocks noChangeShapeType="1"/>
            </p:cNvSpPr>
            <p:nvPr/>
          </p:nvSpPr>
          <p:spPr bwMode="auto">
            <a:xfrm>
              <a:off x="3834" y="1366"/>
              <a:ext cx="93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6" name="Line 68"/>
            <p:cNvSpPr>
              <a:spLocks noChangeShapeType="1"/>
            </p:cNvSpPr>
            <p:nvPr/>
          </p:nvSpPr>
          <p:spPr bwMode="auto">
            <a:xfrm>
              <a:off x="5026" y="1366"/>
              <a:ext cx="27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8" name="AutoShape 70"/>
            <p:cNvSpPr>
              <a:spLocks noChangeArrowheads="1"/>
            </p:cNvSpPr>
            <p:nvPr/>
          </p:nvSpPr>
          <p:spPr bwMode="auto">
            <a:xfrm rot="5400000">
              <a:off x="3516" y="1252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919" name="AutoShape 71"/>
            <p:cNvSpPr>
              <a:spLocks noChangeArrowheads="1"/>
            </p:cNvSpPr>
            <p:nvPr/>
          </p:nvSpPr>
          <p:spPr bwMode="auto">
            <a:xfrm rot="5400000">
              <a:off x="4718" y="1252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922" name="Rectangle 74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2921" name="Object 73"/>
          <p:cNvGraphicFramePr>
            <a:graphicFrameLocks noChangeAspect="1"/>
          </p:cNvGraphicFramePr>
          <p:nvPr/>
        </p:nvGraphicFramePr>
        <p:xfrm>
          <a:off x="4824413" y="3068638"/>
          <a:ext cx="4248150" cy="3000375"/>
        </p:xfrm>
        <a:graphic>
          <a:graphicData uri="http://schemas.openxmlformats.org/presentationml/2006/ole">
            <p:oleObj spid="_x0000_s472132" name="图片" r:id="rId3" imgW="2415540" imgH="1700784" progId="Word.Picture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5995991" y="181209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000066"/>
                </a:solidFill>
              </a:rPr>
              <a:t>V</a:t>
            </a:r>
            <a:r>
              <a:rPr kumimoji="1" lang="en-US" altLang="zh-CN" baseline="-25000" dirty="0">
                <a:solidFill>
                  <a:srgbClr val="000066"/>
                </a:solidFill>
              </a:rPr>
              <a:t>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38844" y="1802885"/>
            <a:ext cx="39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000066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66"/>
                </a:solidFill>
              </a:rPr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66877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1" grpId="0"/>
      <p:bldP spid="462852" grpId="0" build="p" autoUpdateAnimBg="0"/>
      <p:bldP spid="462853" grpId="0" build="p" autoUpdateAnimBg="0" advAuto="1000"/>
      <p:bldP spid="462855" grpId="0"/>
      <p:bldP spid="462856" grpId="0"/>
      <p:bldP spid="4628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5867400" y="1339850"/>
            <a:ext cx="3276600" cy="4105275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4055" name="Group 183"/>
          <p:cNvGraphicFramePr>
            <a:graphicFrameLocks noGrp="1"/>
          </p:cNvGraphicFramePr>
          <p:nvPr/>
        </p:nvGraphicFramePr>
        <p:xfrm>
          <a:off x="144463" y="4437063"/>
          <a:ext cx="5651500" cy="1685300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xmlns="" val="56467913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27606292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59934367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1420575296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xmlns="" val="385004834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18000" marR="18000" marT="10800" marB="108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74HC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74LVC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=3.3V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74AUC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=1.8V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016367"/>
                  </a:ext>
                </a:extLst>
              </a:tr>
              <a:tr h="749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PLH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PHL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(ns)</a:t>
                      </a:r>
                    </a:p>
                  </a:txBody>
                  <a:tcPr marL="18000" marR="18000" marT="10800" marB="108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4986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6107569"/>
                  </a:ext>
                </a:extLst>
              </a:tr>
            </a:tbl>
          </a:graphicData>
        </a:graphic>
      </p:graphicFrame>
      <p:sp>
        <p:nvSpPr>
          <p:cNvPr id="463895" name="Rectangle 23"/>
          <p:cNvSpPr>
            <a:spLocks noChangeArrowheads="1"/>
          </p:cNvSpPr>
          <p:nvPr/>
        </p:nvSpPr>
        <p:spPr bwMode="auto">
          <a:xfrm>
            <a:off x="611188" y="620713"/>
            <a:ext cx="21018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传输延迟时间</a:t>
            </a: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>
            <a:off x="539750" y="1268413"/>
            <a:ext cx="5040313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传输延迟时间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是表征门电路开关速度的参数，它说明门电路在输入脉冲波形的作用下，其输出波形相对于输入波形延迟了多长的时间。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  传输延迟时间与电源电压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及负载电容大小有关。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  表中为各个非门的参数。</a:t>
            </a:r>
          </a:p>
        </p:txBody>
      </p:sp>
      <p:sp>
        <p:nvSpPr>
          <p:cNvPr id="463897" name="Rectangle 25"/>
          <p:cNvSpPr>
            <a:spLocks noChangeArrowheads="1"/>
          </p:cNvSpPr>
          <p:nvPr/>
        </p:nvSpPr>
        <p:spPr bwMode="auto">
          <a:xfrm>
            <a:off x="6084888" y="1733550"/>
            <a:ext cx="28416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电路传输延迟时间</a:t>
            </a:r>
          </a:p>
        </p:txBody>
      </p:sp>
      <p:grpSp>
        <p:nvGrpSpPr>
          <p:cNvPr id="463898" name="Group 26"/>
          <p:cNvGrpSpPr>
            <a:grpSpLocks/>
          </p:cNvGrpSpPr>
          <p:nvPr/>
        </p:nvGrpSpPr>
        <p:grpSpPr bwMode="auto">
          <a:xfrm>
            <a:off x="5838825" y="2708275"/>
            <a:ext cx="3305175" cy="2913063"/>
            <a:chOff x="3470" y="1888"/>
            <a:chExt cx="1996" cy="1472"/>
          </a:xfrm>
        </p:grpSpPr>
        <p:sp>
          <p:nvSpPr>
            <p:cNvPr id="463899" name="AutoShape 27"/>
            <p:cNvSpPr>
              <a:spLocks noChangeAspect="1" noChangeArrowheads="1" noTextEdit="1"/>
            </p:cNvSpPr>
            <p:nvPr/>
          </p:nvSpPr>
          <p:spPr bwMode="auto">
            <a:xfrm>
              <a:off x="3470" y="1888"/>
              <a:ext cx="1996" cy="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0" name="Rectangle 28"/>
            <p:cNvSpPr>
              <a:spLocks noChangeArrowheads="1"/>
            </p:cNvSpPr>
            <p:nvPr/>
          </p:nvSpPr>
          <p:spPr bwMode="auto">
            <a:xfrm>
              <a:off x="3470" y="1915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3497" y="2324"/>
              <a:ext cx="372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2" name="Rectangle 30"/>
            <p:cNvSpPr>
              <a:spLocks noChangeArrowheads="1"/>
            </p:cNvSpPr>
            <p:nvPr/>
          </p:nvSpPr>
          <p:spPr bwMode="auto">
            <a:xfrm>
              <a:off x="4023" y="1906"/>
              <a:ext cx="753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3" name="Freeform 31"/>
            <p:cNvSpPr>
              <a:spLocks/>
            </p:cNvSpPr>
            <p:nvPr/>
          </p:nvSpPr>
          <p:spPr bwMode="auto">
            <a:xfrm>
              <a:off x="4758" y="1906"/>
              <a:ext cx="182" cy="436"/>
            </a:xfrm>
            <a:custGeom>
              <a:avLst/>
              <a:gdLst>
                <a:gd name="T0" fmla="*/ 164 w 182"/>
                <a:gd name="T1" fmla="*/ 436 h 436"/>
                <a:gd name="T2" fmla="*/ 182 w 182"/>
                <a:gd name="T3" fmla="*/ 427 h 436"/>
                <a:gd name="T4" fmla="*/ 18 w 182"/>
                <a:gd name="T5" fmla="*/ 0 h 436"/>
                <a:gd name="T6" fmla="*/ 0 w 182"/>
                <a:gd name="T7" fmla="*/ 9 h 436"/>
                <a:gd name="T8" fmla="*/ 164 w 182"/>
                <a:gd name="T9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436">
                  <a:moveTo>
                    <a:pt x="164" y="436"/>
                  </a:moveTo>
                  <a:lnTo>
                    <a:pt x="182" y="427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64" y="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4" name="Freeform 32"/>
            <p:cNvSpPr>
              <a:spLocks/>
            </p:cNvSpPr>
            <p:nvPr/>
          </p:nvSpPr>
          <p:spPr bwMode="auto">
            <a:xfrm>
              <a:off x="3851" y="1906"/>
              <a:ext cx="182" cy="436"/>
            </a:xfrm>
            <a:custGeom>
              <a:avLst/>
              <a:gdLst>
                <a:gd name="T0" fmla="*/ 0 w 182"/>
                <a:gd name="T1" fmla="*/ 427 h 436"/>
                <a:gd name="T2" fmla="*/ 18 w 182"/>
                <a:gd name="T3" fmla="*/ 436 h 436"/>
                <a:gd name="T4" fmla="*/ 182 w 182"/>
                <a:gd name="T5" fmla="*/ 9 h 436"/>
                <a:gd name="T6" fmla="*/ 163 w 182"/>
                <a:gd name="T7" fmla="*/ 0 h 436"/>
                <a:gd name="T8" fmla="*/ 0 w 182"/>
                <a:gd name="T9" fmla="*/ 42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436">
                  <a:moveTo>
                    <a:pt x="0" y="427"/>
                  </a:moveTo>
                  <a:lnTo>
                    <a:pt x="18" y="436"/>
                  </a:lnTo>
                  <a:lnTo>
                    <a:pt x="182" y="9"/>
                  </a:lnTo>
                  <a:lnTo>
                    <a:pt x="163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5" name="Rectangle 33"/>
            <p:cNvSpPr>
              <a:spLocks noChangeArrowheads="1"/>
            </p:cNvSpPr>
            <p:nvPr/>
          </p:nvSpPr>
          <p:spPr bwMode="auto">
            <a:xfrm>
              <a:off x="4922" y="2315"/>
              <a:ext cx="50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6" name="Rectangle 34"/>
            <p:cNvSpPr>
              <a:spLocks noChangeArrowheads="1"/>
            </p:cNvSpPr>
            <p:nvPr/>
          </p:nvSpPr>
          <p:spPr bwMode="auto">
            <a:xfrm>
              <a:off x="5158" y="2706"/>
              <a:ext cx="281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7" name="Rectangle 35"/>
            <p:cNvSpPr>
              <a:spLocks noChangeArrowheads="1"/>
            </p:cNvSpPr>
            <p:nvPr/>
          </p:nvSpPr>
          <p:spPr bwMode="auto">
            <a:xfrm>
              <a:off x="4268" y="3106"/>
              <a:ext cx="74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8" name="Freeform 36"/>
            <p:cNvSpPr>
              <a:spLocks/>
            </p:cNvSpPr>
            <p:nvPr/>
          </p:nvSpPr>
          <p:spPr bwMode="auto">
            <a:xfrm>
              <a:off x="4114" y="2715"/>
              <a:ext cx="173" cy="409"/>
            </a:xfrm>
            <a:custGeom>
              <a:avLst/>
              <a:gdLst>
                <a:gd name="T0" fmla="*/ 18 w 173"/>
                <a:gd name="T1" fmla="*/ 0 h 409"/>
                <a:gd name="T2" fmla="*/ 0 w 173"/>
                <a:gd name="T3" fmla="*/ 9 h 409"/>
                <a:gd name="T4" fmla="*/ 154 w 173"/>
                <a:gd name="T5" fmla="*/ 409 h 409"/>
                <a:gd name="T6" fmla="*/ 173 w 173"/>
                <a:gd name="T7" fmla="*/ 400 h 409"/>
                <a:gd name="T8" fmla="*/ 18 w 173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409">
                  <a:moveTo>
                    <a:pt x="18" y="0"/>
                  </a:moveTo>
                  <a:lnTo>
                    <a:pt x="0" y="9"/>
                  </a:lnTo>
                  <a:lnTo>
                    <a:pt x="154" y="409"/>
                  </a:lnTo>
                  <a:lnTo>
                    <a:pt x="173" y="40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09" name="Freeform 37"/>
            <p:cNvSpPr>
              <a:spLocks/>
            </p:cNvSpPr>
            <p:nvPr/>
          </p:nvSpPr>
          <p:spPr bwMode="auto">
            <a:xfrm>
              <a:off x="5003" y="2706"/>
              <a:ext cx="173" cy="418"/>
            </a:xfrm>
            <a:custGeom>
              <a:avLst/>
              <a:gdLst>
                <a:gd name="T0" fmla="*/ 173 w 173"/>
                <a:gd name="T1" fmla="*/ 9 h 418"/>
                <a:gd name="T2" fmla="*/ 155 w 173"/>
                <a:gd name="T3" fmla="*/ 0 h 418"/>
                <a:gd name="T4" fmla="*/ 0 w 173"/>
                <a:gd name="T5" fmla="*/ 409 h 418"/>
                <a:gd name="T6" fmla="*/ 18 w 173"/>
                <a:gd name="T7" fmla="*/ 418 h 418"/>
                <a:gd name="T8" fmla="*/ 173 w 173"/>
                <a:gd name="T9" fmla="*/ 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418">
                  <a:moveTo>
                    <a:pt x="173" y="9"/>
                  </a:moveTo>
                  <a:lnTo>
                    <a:pt x="155" y="0"/>
                  </a:lnTo>
                  <a:lnTo>
                    <a:pt x="0" y="409"/>
                  </a:lnTo>
                  <a:lnTo>
                    <a:pt x="18" y="418"/>
                  </a:lnTo>
                  <a:lnTo>
                    <a:pt x="17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10" name="Rectangle 38"/>
            <p:cNvSpPr>
              <a:spLocks noChangeArrowheads="1"/>
            </p:cNvSpPr>
            <p:nvPr/>
          </p:nvSpPr>
          <p:spPr bwMode="auto">
            <a:xfrm>
              <a:off x="3488" y="2706"/>
              <a:ext cx="64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11" name="Group 39"/>
            <p:cNvGrpSpPr>
              <a:grpSpLocks/>
            </p:cNvGrpSpPr>
            <p:nvPr/>
          </p:nvGrpSpPr>
          <p:grpSpPr bwMode="auto">
            <a:xfrm>
              <a:off x="3951" y="2052"/>
              <a:ext cx="9" cy="581"/>
              <a:chOff x="3951" y="2052"/>
              <a:chExt cx="9" cy="581"/>
            </a:xfrm>
          </p:grpSpPr>
          <p:sp>
            <p:nvSpPr>
              <p:cNvPr id="463912" name="Freeform 40"/>
              <p:cNvSpPr>
                <a:spLocks/>
              </p:cNvSpPr>
              <p:nvPr/>
            </p:nvSpPr>
            <p:spPr bwMode="auto">
              <a:xfrm>
                <a:off x="3951" y="25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3" name="Freeform 41"/>
              <p:cNvSpPr>
                <a:spLocks/>
              </p:cNvSpPr>
              <p:nvPr/>
            </p:nvSpPr>
            <p:spPr bwMode="auto">
              <a:xfrm>
                <a:off x="3951" y="25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4" name="Freeform 42"/>
              <p:cNvSpPr>
                <a:spLocks/>
              </p:cNvSpPr>
              <p:nvPr/>
            </p:nvSpPr>
            <p:spPr bwMode="auto">
              <a:xfrm>
                <a:off x="3951" y="2470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5" name="Freeform 43"/>
              <p:cNvSpPr>
                <a:spLocks/>
              </p:cNvSpPr>
              <p:nvPr/>
            </p:nvSpPr>
            <p:spPr bwMode="auto">
              <a:xfrm>
                <a:off x="3951" y="24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6" name="Freeform 44"/>
              <p:cNvSpPr>
                <a:spLocks/>
              </p:cNvSpPr>
              <p:nvPr/>
            </p:nvSpPr>
            <p:spPr bwMode="auto">
              <a:xfrm>
                <a:off x="3951" y="23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7" name="Freeform 45"/>
              <p:cNvSpPr>
                <a:spLocks/>
              </p:cNvSpPr>
              <p:nvPr/>
            </p:nvSpPr>
            <p:spPr bwMode="auto">
              <a:xfrm>
                <a:off x="3951" y="22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8" name="Freeform 46"/>
              <p:cNvSpPr>
                <a:spLocks/>
              </p:cNvSpPr>
              <p:nvPr/>
            </p:nvSpPr>
            <p:spPr bwMode="auto">
              <a:xfrm>
                <a:off x="3951" y="22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19" name="Freeform 47"/>
              <p:cNvSpPr>
                <a:spLocks/>
              </p:cNvSpPr>
              <p:nvPr/>
            </p:nvSpPr>
            <p:spPr bwMode="auto">
              <a:xfrm>
                <a:off x="3951" y="215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0" name="Freeform 48"/>
              <p:cNvSpPr>
                <a:spLocks/>
              </p:cNvSpPr>
              <p:nvPr/>
            </p:nvSpPr>
            <p:spPr bwMode="auto">
              <a:xfrm>
                <a:off x="3951" y="20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1" name="Freeform 49"/>
              <p:cNvSpPr>
                <a:spLocks/>
              </p:cNvSpPr>
              <p:nvPr/>
            </p:nvSpPr>
            <p:spPr bwMode="auto">
              <a:xfrm>
                <a:off x="3951" y="2052"/>
                <a:ext cx="9" cy="9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9 h 9"/>
                  <a:gd name="T4" fmla="*/ 9 w 9"/>
                  <a:gd name="T5" fmla="*/ 9 h 9"/>
                  <a:gd name="T6" fmla="*/ 9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9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22" name="Line 50"/>
            <p:cNvSpPr>
              <a:spLocks noChangeShapeType="1"/>
            </p:cNvSpPr>
            <p:nvPr/>
          </p:nvSpPr>
          <p:spPr bwMode="auto">
            <a:xfrm>
              <a:off x="3915" y="2124"/>
              <a:ext cx="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23" name="Group 51"/>
            <p:cNvGrpSpPr>
              <a:grpSpLocks/>
            </p:cNvGrpSpPr>
            <p:nvPr/>
          </p:nvGrpSpPr>
          <p:grpSpPr bwMode="auto">
            <a:xfrm>
              <a:off x="4205" y="2424"/>
              <a:ext cx="9" cy="545"/>
              <a:chOff x="4205" y="2424"/>
              <a:chExt cx="9" cy="545"/>
            </a:xfrm>
          </p:grpSpPr>
          <p:sp>
            <p:nvSpPr>
              <p:cNvPr id="463924" name="Freeform 52"/>
              <p:cNvSpPr>
                <a:spLocks/>
              </p:cNvSpPr>
              <p:nvPr/>
            </p:nvSpPr>
            <p:spPr bwMode="auto">
              <a:xfrm>
                <a:off x="4205" y="29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5" name="Freeform 53"/>
              <p:cNvSpPr>
                <a:spLocks/>
              </p:cNvSpPr>
              <p:nvPr/>
            </p:nvSpPr>
            <p:spPr bwMode="auto">
              <a:xfrm>
                <a:off x="4205" y="28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6" name="Freeform 54"/>
              <p:cNvSpPr>
                <a:spLocks/>
              </p:cNvSpPr>
              <p:nvPr/>
            </p:nvSpPr>
            <p:spPr bwMode="auto">
              <a:xfrm>
                <a:off x="4205" y="28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7" name="Freeform 55"/>
              <p:cNvSpPr>
                <a:spLocks/>
              </p:cNvSpPr>
              <p:nvPr/>
            </p:nvSpPr>
            <p:spPr bwMode="auto">
              <a:xfrm>
                <a:off x="4205" y="27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8" name="Freeform 56"/>
              <p:cNvSpPr>
                <a:spLocks/>
              </p:cNvSpPr>
              <p:nvPr/>
            </p:nvSpPr>
            <p:spPr bwMode="auto">
              <a:xfrm>
                <a:off x="4205" y="26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29" name="Freeform 57"/>
              <p:cNvSpPr>
                <a:spLocks/>
              </p:cNvSpPr>
              <p:nvPr/>
            </p:nvSpPr>
            <p:spPr bwMode="auto">
              <a:xfrm>
                <a:off x="4205" y="26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30" name="Freeform 58"/>
              <p:cNvSpPr>
                <a:spLocks/>
              </p:cNvSpPr>
              <p:nvPr/>
            </p:nvSpPr>
            <p:spPr bwMode="auto">
              <a:xfrm>
                <a:off x="4205" y="25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31" name="Freeform 59"/>
              <p:cNvSpPr>
                <a:spLocks/>
              </p:cNvSpPr>
              <p:nvPr/>
            </p:nvSpPr>
            <p:spPr bwMode="auto">
              <a:xfrm>
                <a:off x="4205" y="24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32" name="Freeform 60"/>
              <p:cNvSpPr>
                <a:spLocks/>
              </p:cNvSpPr>
              <p:nvPr/>
            </p:nvSpPr>
            <p:spPr bwMode="auto">
              <a:xfrm>
                <a:off x="4205" y="2424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33" name="Line 61"/>
            <p:cNvSpPr>
              <a:spLocks noChangeShapeType="1"/>
            </p:cNvSpPr>
            <p:nvPr/>
          </p:nvSpPr>
          <p:spPr bwMode="auto">
            <a:xfrm>
              <a:off x="4187" y="2924"/>
              <a:ext cx="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34" name="Line 62"/>
            <p:cNvSpPr>
              <a:spLocks noChangeShapeType="1"/>
            </p:cNvSpPr>
            <p:nvPr/>
          </p:nvSpPr>
          <p:spPr bwMode="auto">
            <a:xfrm flipH="1">
              <a:off x="4023" y="2551"/>
              <a:ext cx="1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35" name="Freeform 63"/>
            <p:cNvSpPr>
              <a:spLocks/>
            </p:cNvSpPr>
            <p:nvPr/>
          </p:nvSpPr>
          <p:spPr bwMode="auto">
            <a:xfrm>
              <a:off x="3951" y="2542"/>
              <a:ext cx="91" cy="18"/>
            </a:xfrm>
            <a:custGeom>
              <a:avLst/>
              <a:gdLst>
                <a:gd name="T0" fmla="*/ 91 w 91"/>
                <a:gd name="T1" fmla="*/ 18 h 18"/>
                <a:gd name="T2" fmla="*/ 91 w 91"/>
                <a:gd name="T3" fmla="*/ 0 h 18"/>
                <a:gd name="T4" fmla="*/ 0 w 91"/>
                <a:gd name="T5" fmla="*/ 9 h 18"/>
                <a:gd name="T6" fmla="*/ 91 w 91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8">
                  <a:moveTo>
                    <a:pt x="91" y="18"/>
                  </a:moveTo>
                  <a:lnTo>
                    <a:pt x="91" y="0"/>
                  </a:lnTo>
                  <a:lnTo>
                    <a:pt x="0" y="9"/>
                  </a:lnTo>
                  <a:lnTo>
                    <a:pt x="91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36" name="Group 64"/>
            <p:cNvGrpSpPr>
              <a:grpSpLocks/>
            </p:cNvGrpSpPr>
            <p:nvPr/>
          </p:nvGrpSpPr>
          <p:grpSpPr bwMode="auto">
            <a:xfrm>
              <a:off x="4141" y="2724"/>
              <a:ext cx="9" cy="609"/>
              <a:chOff x="4141" y="2724"/>
              <a:chExt cx="9" cy="609"/>
            </a:xfrm>
          </p:grpSpPr>
          <p:sp>
            <p:nvSpPr>
              <p:cNvPr id="463937" name="Freeform 65"/>
              <p:cNvSpPr>
                <a:spLocks/>
              </p:cNvSpPr>
              <p:nvPr/>
            </p:nvSpPr>
            <p:spPr bwMode="auto">
              <a:xfrm>
                <a:off x="4141" y="3296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38" name="Freeform 66"/>
              <p:cNvSpPr>
                <a:spLocks/>
              </p:cNvSpPr>
              <p:nvPr/>
            </p:nvSpPr>
            <p:spPr bwMode="auto">
              <a:xfrm>
                <a:off x="4141" y="32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39" name="Freeform 67"/>
              <p:cNvSpPr>
                <a:spLocks/>
              </p:cNvSpPr>
              <p:nvPr/>
            </p:nvSpPr>
            <p:spPr bwMode="auto">
              <a:xfrm>
                <a:off x="4141" y="31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0" name="Freeform 68"/>
              <p:cNvSpPr>
                <a:spLocks/>
              </p:cNvSpPr>
              <p:nvPr/>
            </p:nvSpPr>
            <p:spPr bwMode="auto">
              <a:xfrm>
                <a:off x="4141" y="31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1" name="Freeform 69"/>
              <p:cNvSpPr>
                <a:spLocks/>
              </p:cNvSpPr>
              <p:nvPr/>
            </p:nvSpPr>
            <p:spPr bwMode="auto">
              <a:xfrm>
                <a:off x="4141" y="30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2" name="Freeform 70"/>
              <p:cNvSpPr>
                <a:spLocks/>
              </p:cNvSpPr>
              <p:nvPr/>
            </p:nvSpPr>
            <p:spPr bwMode="auto">
              <a:xfrm>
                <a:off x="4141" y="29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3" name="Freeform 71"/>
              <p:cNvSpPr>
                <a:spLocks/>
              </p:cNvSpPr>
              <p:nvPr/>
            </p:nvSpPr>
            <p:spPr bwMode="auto">
              <a:xfrm>
                <a:off x="4141" y="29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4" name="Freeform 72"/>
              <p:cNvSpPr>
                <a:spLocks/>
              </p:cNvSpPr>
              <p:nvPr/>
            </p:nvSpPr>
            <p:spPr bwMode="auto">
              <a:xfrm>
                <a:off x="4141" y="28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5" name="Freeform 73"/>
              <p:cNvSpPr>
                <a:spLocks/>
              </p:cNvSpPr>
              <p:nvPr/>
            </p:nvSpPr>
            <p:spPr bwMode="auto">
              <a:xfrm>
                <a:off x="4141" y="27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46" name="Freeform 74"/>
              <p:cNvSpPr>
                <a:spLocks/>
              </p:cNvSpPr>
              <p:nvPr/>
            </p:nvSpPr>
            <p:spPr bwMode="auto">
              <a:xfrm>
                <a:off x="4141" y="2724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47" name="Line 75"/>
            <p:cNvSpPr>
              <a:spLocks noChangeShapeType="1"/>
            </p:cNvSpPr>
            <p:nvPr/>
          </p:nvSpPr>
          <p:spPr bwMode="auto">
            <a:xfrm>
              <a:off x="4105" y="27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48" name="Group 76"/>
            <p:cNvGrpSpPr>
              <a:grpSpLocks/>
            </p:cNvGrpSpPr>
            <p:nvPr/>
          </p:nvGrpSpPr>
          <p:grpSpPr bwMode="auto">
            <a:xfrm>
              <a:off x="4268" y="3051"/>
              <a:ext cx="9" cy="291"/>
              <a:chOff x="4268" y="3051"/>
              <a:chExt cx="9" cy="291"/>
            </a:xfrm>
          </p:grpSpPr>
          <p:sp>
            <p:nvSpPr>
              <p:cNvPr id="463949" name="Freeform 77"/>
              <p:cNvSpPr>
                <a:spLocks/>
              </p:cNvSpPr>
              <p:nvPr/>
            </p:nvSpPr>
            <p:spPr bwMode="auto">
              <a:xfrm>
                <a:off x="4268" y="3305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50" name="Freeform 78"/>
              <p:cNvSpPr>
                <a:spLocks/>
              </p:cNvSpPr>
              <p:nvPr/>
            </p:nvSpPr>
            <p:spPr bwMode="auto">
              <a:xfrm>
                <a:off x="4268" y="32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51" name="Freeform 79"/>
              <p:cNvSpPr>
                <a:spLocks/>
              </p:cNvSpPr>
              <p:nvPr/>
            </p:nvSpPr>
            <p:spPr bwMode="auto">
              <a:xfrm>
                <a:off x="4268" y="31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52" name="Freeform 80"/>
              <p:cNvSpPr>
                <a:spLocks/>
              </p:cNvSpPr>
              <p:nvPr/>
            </p:nvSpPr>
            <p:spPr bwMode="auto">
              <a:xfrm>
                <a:off x="4268" y="31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53" name="Freeform 81"/>
              <p:cNvSpPr>
                <a:spLocks/>
              </p:cNvSpPr>
              <p:nvPr/>
            </p:nvSpPr>
            <p:spPr bwMode="auto">
              <a:xfrm>
                <a:off x="4268" y="3051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54" name="Line 82"/>
            <p:cNvSpPr>
              <a:spLocks noChangeShapeType="1"/>
            </p:cNvSpPr>
            <p:nvPr/>
          </p:nvSpPr>
          <p:spPr bwMode="auto">
            <a:xfrm>
              <a:off x="4241" y="3087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55" name="Freeform 83"/>
            <p:cNvSpPr>
              <a:spLocks/>
            </p:cNvSpPr>
            <p:nvPr/>
          </p:nvSpPr>
          <p:spPr bwMode="auto">
            <a:xfrm>
              <a:off x="4033" y="3242"/>
              <a:ext cx="99" cy="27"/>
            </a:xfrm>
            <a:custGeom>
              <a:avLst/>
              <a:gdLst>
                <a:gd name="T0" fmla="*/ 0 w 99"/>
                <a:gd name="T1" fmla="*/ 27 h 27"/>
                <a:gd name="T2" fmla="*/ 0 w 99"/>
                <a:gd name="T3" fmla="*/ 0 h 27"/>
                <a:gd name="T4" fmla="*/ 99 w 99"/>
                <a:gd name="T5" fmla="*/ 9 h 27"/>
                <a:gd name="T6" fmla="*/ 0 w 9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27">
                  <a:moveTo>
                    <a:pt x="0" y="27"/>
                  </a:moveTo>
                  <a:lnTo>
                    <a:pt x="0" y="0"/>
                  </a:lnTo>
                  <a:lnTo>
                    <a:pt x="99" y="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56" name="Line 84"/>
            <p:cNvSpPr>
              <a:spLocks noChangeShapeType="1"/>
            </p:cNvSpPr>
            <p:nvPr/>
          </p:nvSpPr>
          <p:spPr bwMode="auto">
            <a:xfrm>
              <a:off x="3969" y="32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57" name="Freeform 85"/>
            <p:cNvSpPr>
              <a:spLocks/>
            </p:cNvSpPr>
            <p:nvPr/>
          </p:nvSpPr>
          <p:spPr bwMode="auto">
            <a:xfrm>
              <a:off x="4268" y="3242"/>
              <a:ext cx="100" cy="27"/>
            </a:xfrm>
            <a:custGeom>
              <a:avLst/>
              <a:gdLst>
                <a:gd name="T0" fmla="*/ 100 w 100"/>
                <a:gd name="T1" fmla="*/ 27 h 27"/>
                <a:gd name="T2" fmla="*/ 100 w 100"/>
                <a:gd name="T3" fmla="*/ 0 h 27"/>
                <a:gd name="T4" fmla="*/ 0 w 100"/>
                <a:gd name="T5" fmla="*/ 9 h 27"/>
                <a:gd name="T6" fmla="*/ 100 w 10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27">
                  <a:moveTo>
                    <a:pt x="100" y="27"/>
                  </a:moveTo>
                  <a:lnTo>
                    <a:pt x="100" y="0"/>
                  </a:lnTo>
                  <a:lnTo>
                    <a:pt x="0" y="9"/>
                  </a:lnTo>
                  <a:lnTo>
                    <a:pt x="10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58" name="Line 86"/>
            <p:cNvSpPr>
              <a:spLocks noChangeShapeType="1"/>
            </p:cNvSpPr>
            <p:nvPr/>
          </p:nvSpPr>
          <p:spPr bwMode="auto">
            <a:xfrm flipH="1">
              <a:off x="4368" y="3251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59" name="Group 87"/>
            <p:cNvGrpSpPr>
              <a:grpSpLocks/>
            </p:cNvGrpSpPr>
            <p:nvPr/>
          </p:nvGrpSpPr>
          <p:grpSpPr bwMode="auto">
            <a:xfrm>
              <a:off x="4849" y="2088"/>
              <a:ext cx="9" cy="545"/>
              <a:chOff x="4849" y="2088"/>
              <a:chExt cx="9" cy="545"/>
            </a:xfrm>
          </p:grpSpPr>
          <p:sp>
            <p:nvSpPr>
              <p:cNvPr id="463960" name="Freeform 88"/>
              <p:cNvSpPr>
                <a:spLocks/>
              </p:cNvSpPr>
              <p:nvPr/>
            </p:nvSpPr>
            <p:spPr bwMode="auto">
              <a:xfrm>
                <a:off x="4849" y="25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1" name="Freeform 89"/>
              <p:cNvSpPr>
                <a:spLocks/>
              </p:cNvSpPr>
              <p:nvPr/>
            </p:nvSpPr>
            <p:spPr bwMode="auto">
              <a:xfrm>
                <a:off x="4849" y="25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2" name="Freeform 90"/>
              <p:cNvSpPr>
                <a:spLocks/>
              </p:cNvSpPr>
              <p:nvPr/>
            </p:nvSpPr>
            <p:spPr bwMode="auto">
              <a:xfrm>
                <a:off x="4849" y="2470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3" name="Freeform 91"/>
              <p:cNvSpPr>
                <a:spLocks/>
              </p:cNvSpPr>
              <p:nvPr/>
            </p:nvSpPr>
            <p:spPr bwMode="auto">
              <a:xfrm>
                <a:off x="4849" y="24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4" name="Freeform 92"/>
              <p:cNvSpPr>
                <a:spLocks/>
              </p:cNvSpPr>
              <p:nvPr/>
            </p:nvSpPr>
            <p:spPr bwMode="auto">
              <a:xfrm>
                <a:off x="4849" y="23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5" name="Freeform 93"/>
              <p:cNvSpPr>
                <a:spLocks/>
              </p:cNvSpPr>
              <p:nvPr/>
            </p:nvSpPr>
            <p:spPr bwMode="auto">
              <a:xfrm>
                <a:off x="4849" y="22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6" name="Freeform 94"/>
              <p:cNvSpPr>
                <a:spLocks/>
              </p:cNvSpPr>
              <p:nvPr/>
            </p:nvSpPr>
            <p:spPr bwMode="auto">
              <a:xfrm>
                <a:off x="4849" y="22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7" name="Freeform 95"/>
              <p:cNvSpPr>
                <a:spLocks/>
              </p:cNvSpPr>
              <p:nvPr/>
            </p:nvSpPr>
            <p:spPr bwMode="auto">
              <a:xfrm>
                <a:off x="4849" y="215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68" name="Freeform 96"/>
              <p:cNvSpPr>
                <a:spLocks/>
              </p:cNvSpPr>
              <p:nvPr/>
            </p:nvSpPr>
            <p:spPr bwMode="auto">
              <a:xfrm>
                <a:off x="4849" y="2088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69" name="Line 97"/>
            <p:cNvSpPr>
              <a:spLocks noChangeShapeType="1"/>
            </p:cNvSpPr>
            <p:nvPr/>
          </p:nvSpPr>
          <p:spPr bwMode="auto">
            <a:xfrm>
              <a:off x="4813" y="2124"/>
              <a:ext cx="7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70" name="Group 98"/>
            <p:cNvGrpSpPr>
              <a:grpSpLocks/>
            </p:cNvGrpSpPr>
            <p:nvPr/>
          </p:nvGrpSpPr>
          <p:grpSpPr bwMode="auto">
            <a:xfrm>
              <a:off x="5094" y="2406"/>
              <a:ext cx="9" cy="527"/>
              <a:chOff x="5094" y="2406"/>
              <a:chExt cx="9" cy="527"/>
            </a:xfrm>
          </p:grpSpPr>
          <p:sp>
            <p:nvSpPr>
              <p:cNvPr id="463971" name="Freeform 99"/>
              <p:cNvSpPr>
                <a:spLocks/>
              </p:cNvSpPr>
              <p:nvPr/>
            </p:nvSpPr>
            <p:spPr bwMode="auto">
              <a:xfrm>
                <a:off x="5094" y="2897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2" name="Freeform 100"/>
              <p:cNvSpPr>
                <a:spLocks/>
              </p:cNvSpPr>
              <p:nvPr/>
            </p:nvSpPr>
            <p:spPr bwMode="auto">
              <a:xfrm>
                <a:off x="5094" y="2833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3" name="Freeform 101"/>
              <p:cNvSpPr>
                <a:spLocks/>
              </p:cNvSpPr>
              <p:nvPr/>
            </p:nvSpPr>
            <p:spPr bwMode="auto">
              <a:xfrm>
                <a:off x="5094" y="2769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4" name="Freeform 102"/>
              <p:cNvSpPr>
                <a:spLocks/>
              </p:cNvSpPr>
              <p:nvPr/>
            </p:nvSpPr>
            <p:spPr bwMode="auto">
              <a:xfrm>
                <a:off x="5094" y="2706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5" name="Freeform 103"/>
              <p:cNvSpPr>
                <a:spLocks/>
              </p:cNvSpPr>
              <p:nvPr/>
            </p:nvSpPr>
            <p:spPr bwMode="auto">
              <a:xfrm>
                <a:off x="5094" y="2642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6" name="Freeform 104"/>
              <p:cNvSpPr>
                <a:spLocks/>
              </p:cNvSpPr>
              <p:nvPr/>
            </p:nvSpPr>
            <p:spPr bwMode="auto">
              <a:xfrm>
                <a:off x="5094" y="2579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7" name="Freeform 105"/>
              <p:cNvSpPr>
                <a:spLocks/>
              </p:cNvSpPr>
              <p:nvPr/>
            </p:nvSpPr>
            <p:spPr bwMode="auto">
              <a:xfrm>
                <a:off x="5094" y="25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8" name="Freeform 106"/>
              <p:cNvSpPr>
                <a:spLocks/>
              </p:cNvSpPr>
              <p:nvPr/>
            </p:nvSpPr>
            <p:spPr bwMode="auto">
              <a:xfrm>
                <a:off x="5094" y="2451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79" name="Freeform 107"/>
              <p:cNvSpPr>
                <a:spLocks/>
              </p:cNvSpPr>
              <p:nvPr/>
            </p:nvSpPr>
            <p:spPr bwMode="auto">
              <a:xfrm>
                <a:off x="5094" y="2406"/>
                <a:ext cx="9" cy="18"/>
              </a:xfrm>
              <a:custGeom>
                <a:avLst/>
                <a:gdLst>
                  <a:gd name="T0" fmla="*/ 0 w 9"/>
                  <a:gd name="T1" fmla="*/ 18 h 18"/>
                  <a:gd name="T2" fmla="*/ 0 w 9"/>
                  <a:gd name="T3" fmla="*/ 18 h 18"/>
                  <a:gd name="T4" fmla="*/ 9 w 9"/>
                  <a:gd name="T5" fmla="*/ 18 h 18"/>
                  <a:gd name="T6" fmla="*/ 9 w 9"/>
                  <a:gd name="T7" fmla="*/ 0 h 18"/>
                  <a:gd name="T8" fmla="*/ 0 w 9"/>
                  <a:gd name="T9" fmla="*/ 0 h 18"/>
                  <a:gd name="T10" fmla="*/ 0 w 9"/>
                  <a:gd name="T11" fmla="*/ 0 h 18"/>
                  <a:gd name="T12" fmla="*/ 0 w 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8">
                    <a:moveTo>
                      <a:pt x="0" y="18"/>
                    </a:moveTo>
                    <a:lnTo>
                      <a:pt x="0" y="18"/>
                    </a:lnTo>
                    <a:lnTo>
                      <a:pt x="9" y="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80" name="Line 108"/>
            <p:cNvSpPr>
              <a:spLocks noChangeShapeType="1"/>
            </p:cNvSpPr>
            <p:nvPr/>
          </p:nvSpPr>
          <p:spPr bwMode="auto">
            <a:xfrm>
              <a:off x="5040" y="2906"/>
              <a:ext cx="8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81" name="Freeform 109"/>
            <p:cNvSpPr>
              <a:spLocks/>
            </p:cNvSpPr>
            <p:nvPr/>
          </p:nvSpPr>
          <p:spPr bwMode="auto">
            <a:xfrm>
              <a:off x="5003" y="2533"/>
              <a:ext cx="91" cy="27"/>
            </a:xfrm>
            <a:custGeom>
              <a:avLst/>
              <a:gdLst>
                <a:gd name="T0" fmla="*/ 0 w 91"/>
                <a:gd name="T1" fmla="*/ 27 h 27"/>
                <a:gd name="T2" fmla="*/ 0 w 91"/>
                <a:gd name="T3" fmla="*/ 0 h 27"/>
                <a:gd name="T4" fmla="*/ 91 w 91"/>
                <a:gd name="T5" fmla="*/ 9 h 27"/>
                <a:gd name="T6" fmla="*/ 0 w 91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7">
                  <a:moveTo>
                    <a:pt x="0" y="27"/>
                  </a:moveTo>
                  <a:lnTo>
                    <a:pt x="0" y="0"/>
                  </a:lnTo>
                  <a:lnTo>
                    <a:pt x="91" y="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82" name="Line 110"/>
            <p:cNvSpPr>
              <a:spLocks noChangeShapeType="1"/>
            </p:cNvSpPr>
            <p:nvPr/>
          </p:nvSpPr>
          <p:spPr bwMode="auto">
            <a:xfrm flipH="1">
              <a:off x="4931" y="2551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983" name="Freeform 111"/>
            <p:cNvSpPr>
              <a:spLocks/>
            </p:cNvSpPr>
            <p:nvPr/>
          </p:nvSpPr>
          <p:spPr bwMode="auto">
            <a:xfrm>
              <a:off x="4849" y="2533"/>
              <a:ext cx="91" cy="27"/>
            </a:xfrm>
            <a:custGeom>
              <a:avLst/>
              <a:gdLst>
                <a:gd name="T0" fmla="*/ 91 w 91"/>
                <a:gd name="T1" fmla="*/ 27 h 27"/>
                <a:gd name="T2" fmla="*/ 91 w 91"/>
                <a:gd name="T3" fmla="*/ 0 h 27"/>
                <a:gd name="T4" fmla="*/ 0 w 91"/>
                <a:gd name="T5" fmla="*/ 18 h 27"/>
                <a:gd name="T6" fmla="*/ 91 w 91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7">
                  <a:moveTo>
                    <a:pt x="91" y="27"/>
                  </a:moveTo>
                  <a:lnTo>
                    <a:pt x="91" y="0"/>
                  </a:lnTo>
                  <a:lnTo>
                    <a:pt x="0" y="18"/>
                  </a:lnTo>
                  <a:lnTo>
                    <a:pt x="9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84" name="Group 112"/>
            <p:cNvGrpSpPr>
              <a:grpSpLocks/>
            </p:cNvGrpSpPr>
            <p:nvPr/>
          </p:nvGrpSpPr>
          <p:grpSpPr bwMode="auto">
            <a:xfrm>
              <a:off x="5031" y="3051"/>
              <a:ext cx="9" cy="291"/>
              <a:chOff x="5031" y="3051"/>
              <a:chExt cx="9" cy="291"/>
            </a:xfrm>
          </p:grpSpPr>
          <p:sp>
            <p:nvSpPr>
              <p:cNvPr id="463985" name="Freeform 113"/>
              <p:cNvSpPr>
                <a:spLocks/>
              </p:cNvSpPr>
              <p:nvPr/>
            </p:nvSpPr>
            <p:spPr bwMode="auto">
              <a:xfrm>
                <a:off x="5031" y="3305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86" name="Freeform 114"/>
              <p:cNvSpPr>
                <a:spLocks/>
              </p:cNvSpPr>
              <p:nvPr/>
            </p:nvSpPr>
            <p:spPr bwMode="auto">
              <a:xfrm>
                <a:off x="5031" y="3242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87" name="Freeform 115"/>
              <p:cNvSpPr>
                <a:spLocks/>
              </p:cNvSpPr>
              <p:nvPr/>
            </p:nvSpPr>
            <p:spPr bwMode="auto">
              <a:xfrm>
                <a:off x="5031" y="3178"/>
                <a:ext cx="9" cy="37"/>
              </a:xfrm>
              <a:custGeom>
                <a:avLst/>
                <a:gdLst>
                  <a:gd name="T0" fmla="*/ 0 w 9"/>
                  <a:gd name="T1" fmla="*/ 37 h 37"/>
                  <a:gd name="T2" fmla="*/ 0 w 9"/>
                  <a:gd name="T3" fmla="*/ 37 h 37"/>
                  <a:gd name="T4" fmla="*/ 9 w 9"/>
                  <a:gd name="T5" fmla="*/ 37 h 37"/>
                  <a:gd name="T6" fmla="*/ 9 w 9"/>
                  <a:gd name="T7" fmla="*/ 0 h 37"/>
                  <a:gd name="T8" fmla="*/ 0 w 9"/>
                  <a:gd name="T9" fmla="*/ 0 h 37"/>
                  <a:gd name="T10" fmla="*/ 0 w 9"/>
                  <a:gd name="T11" fmla="*/ 0 h 37"/>
                  <a:gd name="T12" fmla="*/ 0 w 9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7">
                    <a:moveTo>
                      <a:pt x="0" y="37"/>
                    </a:moveTo>
                    <a:lnTo>
                      <a:pt x="0" y="37"/>
                    </a:lnTo>
                    <a:lnTo>
                      <a:pt x="9" y="3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88" name="Freeform 116"/>
              <p:cNvSpPr>
                <a:spLocks/>
              </p:cNvSpPr>
              <p:nvPr/>
            </p:nvSpPr>
            <p:spPr bwMode="auto">
              <a:xfrm>
                <a:off x="5031" y="3115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89" name="Freeform 117"/>
              <p:cNvSpPr>
                <a:spLocks/>
              </p:cNvSpPr>
              <p:nvPr/>
            </p:nvSpPr>
            <p:spPr bwMode="auto">
              <a:xfrm>
                <a:off x="5031" y="3051"/>
                <a:ext cx="9" cy="36"/>
              </a:xfrm>
              <a:custGeom>
                <a:avLst/>
                <a:gdLst>
                  <a:gd name="T0" fmla="*/ 0 w 9"/>
                  <a:gd name="T1" fmla="*/ 36 h 36"/>
                  <a:gd name="T2" fmla="*/ 0 w 9"/>
                  <a:gd name="T3" fmla="*/ 36 h 36"/>
                  <a:gd name="T4" fmla="*/ 9 w 9"/>
                  <a:gd name="T5" fmla="*/ 36 h 36"/>
                  <a:gd name="T6" fmla="*/ 9 w 9"/>
                  <a:gd name="T7" fmla="*/ 0 h 36"/>
                  <a:gd name="T8" fmla="*/ 0 w 9"/>
                  <a:gd name="T9" fmla="*/ 0 h 36"/>
                  <a:gd name="T10" fmla="*/ 0 w 9"/>
                  <a:gd name="T11" fmla="*/ 0 h 36"/>
                  <a:gd name="T12" fmla="*/ 0 w 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6">
                    <a:moveTo>
                      <a:pt x="0" y="36"/>
                    </a:moveTo>
                    <a:lnTo>
                      <a:pt x="0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3990" name="Line 118"/>
            <p:cNvSpPr>
              <a:spLocks noChangeShapeType="1"/>
            </p:cNvSpPr>
            <p:nvPr/>
          </p:nvSpPr>
          <p:spPr bwMode="auto">
            <a:xfrm>
              <a:off x="4976" y="3078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3991" name="Group 119"/>
            <p:cNvGrpSpPr>
              <a:grpSpLocks/>
            </p:cNvGrpSpPr>
            <p:nvPr/>
          </p:nvGrpSpPr>
          <p:grpSpPr bwMode="auto">
            <a:xfrm>
              <a:off x="5148" y="2733"/>
              <a:ext cx="10" cy="609"/>
              <a:chOff x="5148" y="2733"/>
              <a:chExt cx="10" cy="609"/>
            </a:xfrm>
          </p:grpSpPr>
          <p:sp>
            <p:nvSpPr>
              <p:cNvPr id="463992" name="Freeform 120"/>
              <p:cNvSpPr>
                <a:spLocks/>
              </p:cNvSpPr>
              <p:nvPr/>
            </p:nvSpPr>
            <p:spPr bwMode="auto">
              <a:xfrm>
                <a:off x="5148" y="3305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3" name="Freeform 121"/>
              <p:cNvSpPr>
                <a:spLocks/>
              </p:cNvSpPr>
              <p:nvPr/>
            </p:nvSpPr>
            <p:spPr bwMode="auto">
              <a:xfrm>
                <a:off x="5148" y="3242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4" name="Freeform 122"/>
              <p:cNvSpPr>
                <a:spLocks/>
              </p:cNvSpPr>
              <p:nvPr/>
            </p:nvSpPr>
            <p:spPr bwMode="auto">
              <a:xfrm>
                <a:off x="5148" y="3178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5" name="Freeform 123"/>
              <p:cNvSpPr>
                <a:spLocks/>
              </p:cNvSpPr>
              <p:nvPr/>
            </p:nvSpPr>
            <p:spPr bwMode="auto">
              <a:xfrm>
                <a:off x="5148" y="3115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6" name="Freeform 124"/>
              <p:cNvSpPr>
                <a:spLocks/>
              </p:cNvSpPr>
              <p:nvPr/>
            </p:nvSpPr>
            <p:spPr bwMode="auto">
              <a:xfrm>
                <a:off x="5148" y="3051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7" name="Freeform 125"/>
              <p:cNvSpPr>
                <a:spLocks/>
              </p:cNvSpPr>
              <p:nvPr/>
            </p:nvSpPr>
            <p:spPr bwMode="auto">
              <a:xfrm>
                <a:off x="5148" y="2987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8" name="Freeform 126"/>
              <p:cNvSpPr>
                <a:spLocks/>
              </p:cNvSpPr>
              <p:nvPr/>
            </p:nvSpPr>
            <p:spPr bwMode="auto">
              <a:xfrm>
                <a:off x="5148" y="2924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999" name="Freeform 127"/>
              <p:cNvSpPr>
                <a:spLocks/>
              </p:cNvSpPr>
              <p:nvPr/>
            </p:nvSpPr>
            <p:spPr bwMode="auto">
              <a:xfrm>
                <a:off x="5148" y="2860"/>
                <a:ext cx="10" cy="37"/>
              </a:xfrm>
              <a:custGeom>
                <a:avLst/>
                <a:gdLst>
                  <a:gd name="T0" fmla="*/ 0 w 10"/>
                  <a:gd name="T1" fmla="*/ 37 h 37"/>
                  <a:gd name="T2" fmla="*/ 0 w 10"/>
                  <a:gd name="T3" fmla="*/ 37 h 37"/>
                  <a:gd name="T4" fmla="*/ 10 w 10"/>
                  <a:gd name="T5" fmla="*/ 37 h 37"/>
                  <a:gd name="T6" fmla="*/ 10 w 10"/>
                  <a:gd name="T7" fmla="*/ 0 h 37"/>
                  <a:gd name="T8" fmla="*/ 0 w 10"/>
                  <a:gd name="T9" fmla="*/ 0 h 37"/>
                  <a:gd name="T10" fmla="*/ 0 w 10"/>
                  <a:gd name="T11" fmla="*/ 0 h 37"/>
                  <a:gd name="T12" fmla="*/ 0 w 10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7">
                    <a:moveTo>
                      <a:pt x="0" y="37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000" name="Freeform 128"/>
              <p:cNvSpPr>
                <a:spLocks/>
              </p:cNvSpPr>
              <p:nvPr/>
            </p:nvSpPr>
            <p:spPr bwMode="auto">
              <a:xfrm>
                <a:off x="5148" y="2797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001" name="Freeform 129"/>
              <p:cNvSpPr>
                <a:spLocks/>
              </p:cNvSpPr>
              <p:nvPr/>
            </p:nvSpPr>
            <p:spPr bwMode="auto">
              <a:xfrm>
                <a:off x="5148" y="2733"/>
                <a:ext cx="10" cy="36"/>
              </a:xfrm>
              <a:custGeom>
                <a:avLst/>
                <a:gdLst>
                  <a:gd name="T0" fmla="*/ 0 w 10"/>
                  <a:gd name="T1" fmla="*/ 36 h 36"/>
                  <a:gd name="T2" fmla="*/ 0 w 10"/>
                  <a:gd name="T3" fmla="*/ 36 h 36"/>
                  <a:gd name="T4" fmla="*/ 10 w 10"/>
                  <a:gd name="T5" fmla="*/ 36 h 36"/>
                  <a:gd name="T6" fmla="*/ 10 w 10"/>
                  <a:gd name="T7" fmla="*/ 0 h 36"/>
                  <a:gd name="T8" fmla="*/ 0 w 10"/>
                  <a:gd name="T9" fmla="*/ 0 h 36"/>
                  <a:gd name="T10" fmla="*/ 0 w 10"/>
                  <a:gd name="T11" fmla="*/ 0 h 36"/>
                  <a:gd name="T12" fmla="*/ 0 w 1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">
                    <a:moveTo>
                      <a:pt x="0" y="36"/>
                    </a:moveTo>
                    <a:lnTo>
                      <a:pt x="0" y="36"/>
                    </a:lnTo>
                    <a:lnTo>
                      <a:pt x="10" y="3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4002" name="Line 130"/>
            <p:cNvSpPr>
              <a:spLocks noChangeShapeType="1"/>
            </p:cNvSpPr>
            <p:nvPr/>
          </p:nvSpPr>
          <p:spPr bwMode="auto">
            <a:xfrm>
              <a:off x="5130" y="2760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3" name="Freeform 131"/>
            <p:cNvSpPr>
              <a:spLocks/>
            </p:cNvSpPr>
            <p:nvPr/>
          </p:nvSpPr>
          <p:spPr bwMode="auto">
            <a:xfrm>
              <a:off x="4922" y="3251"/>
              <a:ext cx="90" cy="27"/>
            </a:xfrm>
            <a:custGeom>
              <a:avLst/>
              <a:gdLst>
                <a:gd name="T0" fmla="*/ 0 w 90"/>
                <a:gd name="T1" fmla="*/ 27 h 27"/>
                <a:gd name="T2" fmla="*/ 0 w 90"/>
                <a:gd name="T3" fmla="*/ 0 h 27"/>
                <a:gd name="T4" fmla="*/ 90 w 90"/>
                <a:gd name="T5" fmla="*/ 18 h 27"/>
                <a:gd name="T6" fmla="*/ 0 w 9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7">
                  <a:moveTo>
                    <a:pt x="0" y="27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4" name="Line 132"/>
            <p:cNvSpPr>
              <a:spLocks noChangeShapeType="1"/>
            </p:cNvSpPr>
            <p:nvPr/>
          </p:nvSpPr>
          <p:spPr bwMode="auto">
            <a:xfrm>
              <a:off x="4849" y="3269"/>
              <a:ext cx="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5" name="Freeform 133"/>
            <p:cNvSpPr>
              <a:spLocks/>
            </p:cNvSpPr>
            <p:nvPr/>
          </p:nvSpPr>
          <p:spPr bwMode="auto">
            <a:xfrm>
              <a:off x="5158" y="3251"/>
              <a:ext cx="90" cy="27"/>
            </a:xfrm>
            <a:custGeom>
              <a:avLst/>
              <a:gdLst>
                <a:gd name="T0" fmla="*/ 90 w 90"/>
                <a:gd name="T1" fmla="*/ 27 h 27"/>
                <a:gd name="T2" fmla="*/ 90 w 90"/>
                <a:gd name="T3" fmla="*/ 0 h 27"/>
                <a:gd name="T4" fmla="*/ 0 w 90"/>
                <a:gd name="T5" fmla="*/ 18 h 27"/>
                <a:gd name="T6" fmla="*/ 90 w 9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7">
                  <a:moveTo>
                    <a:pt x="90" y="27"/>
                  </a:moveTo>
                  <a:lnTo>
                    <a:pt x="90" y="0"/>
                  </a:lnTo>
                  <a:lnTo>
                    <a:pt x="0" y="18"/>
                  </a:lnTo>
                  <a:lnTo>
                    <a:pt x="9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6" name="Line 134"/>
            <p:cNvSpPr>
              <a:spLocks noChangeShapeType="1"/>
            </p:cNvSpPr>
            <p:nvPr/>
          </p:nvSpPr>
          <p:spPr bwMode="auto">
            <a:xfrm flipH="1">
              <a:off x="5248" y="3269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7" name="Rectangle 135"/>
            <p:cNvSpPr>
              <a:spLocks noChangeArrowheads="1"/>
            </p:cNvSpPr>
            <p:nvPr/>
          </p:nvSpPr>
          <p:spPr bwMode="auto">
            <a:xfrm>
              <a:off x="3933" y="2406"/>
              <a:ext cx="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8" name="Rectangle 136"/>
            <p:cNvSpPr>
              <a:spLocks noChangeArrowheads="1"/>
            </p:cNvSpPr>
            <p:nvPr/>
          </p:nvSpPr>
          <p:spPr bwMode="auto">
            <a:xfrm>
              <a:off x="3969" y="2387"/>
              <a:ext cx="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09" name="Rectangle 137"/>
            <p:cNvSpPr>
              <a:spLocks noChangeArrowheads="1"/>
            </p:cNvSpPr>
            <p:nvPr/>
          </p:nvSpPr>
          <p:spPr bwMode="auto">
            <a:xfrm>
              <a:off x="4023" y="2470"/>
              <a:ext cx="190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PHL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0" name="Rectangle 138"/>
            <p:cNvSpPr>
              <a:spLocks noChangeArrowheads="1"/>
            </p:cNvSpPr>
            <p:nvPr/>
          </p:nvSpPr>
          <p:spPr bwMode="auto">
            <a:xfrm>
              <a:off x="4160" y="2415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1" name="Rectangle 139"/>
            <p:cNvSpPr>
              <a:spLocks noChangeArrowheads="1"/>
            </p:cNvSpPr>
            <p:nvPr/>
          </p:nvSpPr>
          <p:spPr bwMode="auto">
            <a:xfrm>
              <a:off x="3506" y="2733"/>
              <a:ext cx="3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2" name="Rectangle 140"/>
            <p:cNvSpPr>
              <a:spLocks noChangeArrowheads="1"/>
            </p:cNvSpPr>
            <p:nvPr/>
          </p:nvSpPr>
          <p:spPr bwMode="auto">
            <a:xfrm>
              <a:off x="3570" y="2742"/>
              <a:ext cx="2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输出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3" name="Rectangle 141"/>
            <p:cNvSpPr>
              <a:spLocks noChangeArrowheads="1"/>
            </p:cNvSpPr>
            <p:nvPr/>
          </p:nvSpPr>
          <p:spPr bwMode="auto">
            <a:xfrm>
              <a:off x="3788" y="2724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4" name="Rectangle 142"/>
            <p:cNvSpPr>
              <a:spLocks noChangeArrowheads="1"/>
            </p:cNvSpPr>
            <p:nvPr/>
          </p:nvSpPr>
          <p:spPr bwMode="auto">
            <a:xfrm>
              <a:off x="3987" y="2088"/>
              <a:ext cx="245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5" name="Rectangle 143"/>
            <p:cNvSpPr>
              <a:spLocks noChangeArrowheads="1"/>
            </p:cNvSpPr>
            <p:nvPr/>
          </p:nvSpPr>
          <p:spPr bwMode="auto">
            <a:xfrm>
              <a:off x="4005" y="2070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6" name="Rectangle 144"/>
            <p:cNvSpPr>
              <a:spLocks noChangeArrowheads="1"/>
            </p:cNvSpPr>
            <p:nvPr/>
          </p:nvSpPr>
          <p:spPr bwMode="auto">
            <a:xfrm>
              <a:off x="4205" y="20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7" name="Rectangle 145"/>
            <p:cNvSpPr>
              <a:spLocks noChangeArrowheads="1"/>
            </p:cNvSpPr>
            <p:nvPr/>
          </p:nvSpPr>
          <p:spPr bwMode="auto">
            <a:xfrm>
              <a:off x="3887" y="2733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8" name="Rectangle 146"/>
            <p:cNvSpPr>
              <a:spLocks noChangeArrowheads="1"/>
            </p:cNvSpPr>
            <p:nvPr/>
          </p:nvSpPr>
          <p:spPr bwMode="auto">
            <a:xfrm>
              <a:off x="3905" y="2715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19" name="Rectangle 147"/>
            <p:cNvSpPr>
              <a:spLocks noChangeArrowheads="1"/>
            </p:cNvSpPr>
            <p:nvPr/>
          </p:nvSpPr>
          <p:spPr bwMode="auto">
            <a:xfrm>
              <a:off x="4105" y="2715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0" name="Rectangle 148"/>
            <p:cNvSpPr>
              <a:spLocks noChangeArrowheads="1"/>
            </p:cNvSpPr>
            <p:nvPr/>
          </p:nvSpPr>
          <p:spPr bwMode="auto">
            <a:xfrm>
              <a:off x="4277" y="2842"/>
              <a:ext cx="2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1" name="Rectangle 149"/>
            <p:cNvSpPr>
              <a:spLocks noChangeArrowheads="1"/>
            </p:cNvSpPr>
            <p:nvPr/>
          </p:nvSpPr>
          <p:spPr bwMode="auto">
            <a:xfrm>
              <a:off x="4296" y="2824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50%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2" name="Rectangle 150"/>
            <p:cNvSpPr>
              <a:spLocks noChangeArrowheads="1"/>
            </p:cNvSpPr>
            <p:nvPr/>
          </p:nvSpPr>
          <p:spPr bwMode="auto">
            <a:xfrm>
              <a:off x="4495" y="2824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3" name="Rectangle 151"/>
            <p:cNvSpPr>
              <a:spLocks noChangeArrowheads="1"/>
            </p:cNvSpPr>
            <p:nvPr/>
          </p:nvSpPr>
          <p:spPr bwMode="auto">
            <a:xfrm>
              <a:off x="4350" y="2987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4" name="Rectangle 152"/>
            <p:cNvSpPr>
              <a:spLocks noChangeArrowheads="1"/>
            </p:cNvSpPr>
            <p:nvPr/>
          </p:nvSpPr>
          <p:spPr bwMode="auto">
            <a:xfrm>
              <a:off x="4359" y="2997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10%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5" name="Rectangle 153"/>
            <p:cNvSpPr>
              <a:spLocks noChangeArrowheads="1"/>
            </p:cNvSpPr>
            <p:nvPr/>
          </p:nvSpPr>
          <p:spPr bwMode="auto">
            <a:xfrm>
              <a:off x="4559" y="299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6" name="Rectangle 154"/>
            <p:cNvSpPr>
              <a:spLocks noChangeArrowheads="1"/>
            </p:cNvSpPr>
            <p:nvPr/>
          </p:nvSpPr>
          <p:spPr bwMode="auto">
            <a:xfrm>
              <a:off x="4822" y="2388"/>
              <a:ext cx="2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7" name="Rectangle 155"/>
            <p:cNvSpPr>
              <a:spLocks noChangeArrowheads="1"/>
            </p:cNvSpPr>
            <p:nvPr/>
          </p:nvSpPr>
          <p:spPr bwMode="auto">
            <a:xfrm>
              <a:off x="4876" y="2341"/>
              <a:ext cx="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8" name="Rectangle 156"/>
            <p:cNvSpPr>
              <a:spLocks noChangeArrowheads="1"/>
            </p:cNvSpPr>
            <p:nvPr/>
          </p:nvSpPr>
          <p:spPr bwMode="auto">
            <a:xfrm>
              <a:off x="4903" y="2424"/>
              <a:ext cx="19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PLH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29" name="Rectangle 157"/>
            <p:cNvSpPr>
              <a:spLocks noChangeArrowheads="1"/>
            </p:cNvSpPr>
            <p:nvPr/>
          </p:nvSpPr>
          <p:spPr bwMode="auto">
            <a:xfrm>
              <a:off x="5040" y="23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0" name="Rectangle 158"/>
            <p:cNvSpPr>
              <a:spLocks noChangeArrowheads="1"/>
            </p:cNvSpPr>
            <p:nvPr/>
          </p:nvSpPr>
          <p:spPr bwMode="auto">
            <a:xfrm>
              <a:off x="4060" y="3187"/>
              <a:ext cx="29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1" name="Rectangle 159"/>
            <p:cNvSpPr>
              <a:spLocks noChangeArrowheads="1"/>
            </p:cNvSpPr>
            <p:nvPr/>
          </p:nvSpPr>
          <p:spPr bwMode="auto">
            <a:xfrm>
              <a:off x="4169" y="3113"/>
              <a:ext cx="3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2" name="Rectangle 160"/>
            <p:cNvSpPr>
              <a:spLocks noChangeArrowheads="1"/>
            </p:cNvSpPr>
            <p:nvPr/>
          </p:nvSpPr>
          <p:spPr bwMode="auto">
            <a:xfrm>
              <a:off x="4196" y="3224"/>
              <a:ext cx="3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3" name="Rectangle 161"/>
            <p:cNvSpPr>
              <a:spLocks noChangeArrowheads="1"/>
            </p:cNvSpPr>
            <p:nvPr/>
          </p:nvSpPr>
          <p:spPr bwMode="auto">
            <a:xfrm>
              <a:off x="4223" y="3169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4" name="Rectangle 162"/>
            <p:cNvSpPr>
              <a:spLocks noChangeArrowheads="1"/>
            </p:cNvSpPr>
            <p:nvPr/>
          </p:nvSpPr>
          <p:spPr bwMode="auto">
            <a:xfrm>
              <a:off x="4940" y="3206"/>
              <a:ext cx="2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5" name="Rectangle 163"/>
            <p:cNvSpPr>
              <a:spLocks noChangeArrowheads="1"/>
            </p:cNvSpPr>
            <p:nvPr/>
          </p:nvSpPr>
          <p:spPr bwMode="auto">
            <a:xfrm>
              <a:off x="5049" y="3158"/>
              <a:ext cx="3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6" name="Rectangle 164"/>
            <p:cNvSpPr>
              <a:spLocks noChangeArrowheads="1"/>
            </p:cNvSpPr>
            <p:nvPr/>
          </p:nvSpPr>
          <p:spPr bwMode="auto">
            <a:xfrm>
              <a:off x="5076" y="3242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7" name="Rectangle 165"/>
            <p:cNvSpPr>
              <a:spLocks noChangeArrowheads="1"/>
            </p:cNvSpPr>
            <p:nvPr/>
          </p:nvSpPr>
          <p:spPr bwMode="auto">
            <a:xfrm>
              <a:off x="5103" y="318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8" name="Rectangle 166"/>
            <p:cNvSpPr>
              <a:spLocks noChangeArrowheads="1"/>
            </p:cNvSpPr>
            <p:nvPr/>
          </p:nvSpPr>
          <p:spPr bwMode="auto">
            <a:xfrm>
              <a:off x="3506" y="2170"/>
              <a:ext cx="3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39" name="Rectangle 167"/>
            <p:cNvSpPr>
              <a:spLocks noChangeArrowheads="1"/>
            </p:cNvSpPr>
            <p:nvPr/>
          </p:nvSpPr>
          <p:spPr bwMode="auto">
            <a:xfrm>
              <a:off x="3570" y="2179"/>
              <a:ext cx="2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输入</a:t>
              </a: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0" name="Rectangle 168"/>
            <p:cNvSpPr>
              <a:spLocks noChangeArrowheads="1"/>
            </p:cNvSpPr>
            <p:nvPr/>
          </p:nvSpPr>
          <p:spPr bwMode="auto">
            <a:xfrm>
              <a:off x="3788" y="2161"/>
              <a:ext cx="3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1" name="Rectangle 169"/>
            <p:cNvSpPr>
              <a:spLocks noChangeArrowheads="1"/>
            </p:cNvSpPr>
            <p:nvPr/>
          </p:nvSpPr>
          <p:spPr bwMode="auto">
            <a:xfrm>
              <a:off x="4541" y="2088"/>
              <a:ext cx="24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2" name="Rectangle 170"/>
            <p:cNvSpPr>
              <a:spLocks noChangeArrowheads="1"/>
            </p:cNvSpPr>
            <p:nvPr/>
          </p:nvSpPr>
          <p:spPr bwMode="auto">
            <a:xfrm>
              <a:off x="4559" y="2070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3" name="Rectangle 171"/>
            <p:cNvSpPr>
              <a:spLocks noChangeArrowheads="1"/>
            </p:cNvSpPr>
            <p:nvPr/>
          </p:nvSpPr>
          <p:spPr bwMode="auto">
            <a:xfrm>
              <a:off x="4758" y="20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4" name="Rectangle 172"/>
            <p:cNvSpPr>
              <a:spLocks noChangeArrowheads="1"/>
            </p:cNvSpPr>
            <p:nvPr/>
          </p:nvSpPr>
          <p:spPr bwMode="auto">
            <a:xfrm>
              <a:off x="4776" y="2824"/>
              <a:ext cx="24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5" name="Rectangle 173"/>
            <p:cNvSpPr>
              <a:spLocks noChangeArrowheads="1"/>
            </p:cNvSpPr>
            <p:nvPr/>
          </p:nvSpPr>
          <p:spPr bwMode="auto">
            <a:xfrm>
              <a:off x="4795" y="2806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50%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6" name="Rectangle 174"/>
            <p:cNvSpPr>
              <a:spLocks noChangeArrowheads="1"/>
            </p:cNvSpPr>
            <p:nvPr/>
          </p:nvSpPr>
          <p:spPr bwMode="auto">
            <a:xfrm>
              <a:off x="4994" y="2806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7" name="Rectangle 175"/>
            <p:cNvSpPr>
              <a:spLocks noChangeArrowheads="1"/>
            </p:cNvSpPr>
            <p:nvPr/>
          </p:nvSpPr>
          <p:spPr bwMode="auto">
            <a:xfrm>
              <a:off x="4740" y="2987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8" name="Rectangle 176"/>
            <p:cNvSpPr>
              <a:spLocks noChangeArrowheads="1"/>
            </p:cNvSpPr>
            <p:nvPr/>
          </p:nvSpPr>
          <p:spPr bwMode="auto">
            <a:xfrm>
              <a:off x="4749" y="2997"/>
              <a:ext cx="18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10%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49" name="Rectangle 177"/>
            <p:cNvSpPr>
              <a:spLocks noChangeArrowheads="1"/>
            </p:cNvSpPr>
            <p:nvPr/>
          </p:nvSpPr>
          <p:spPr bwMode="auto">
            <a:xfrm>
              <a:off x="4949" y="2997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50" name="Rectangle 178"/>
            <p:cNvSpPr>
              <a:spLocks noChangeArrowheads="1"/>
            </p:cNvSpPr>
            <p:nvPr/>
          </p:nvSpPr>
          <p:spPr bwMode="auto">
            <a:xfrm>
              <a:off x="5221" y="2724"/>
              <a:ext cx="218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51" name="Rectangle 179"/>
            <p:cNvSpPr>
              <a:spLocks noChangeArrowheads="1"/>
            </p:cNvSpPr>
            <p:nvPr/>
          </p:nvSpPr>
          <p:spPr bwMode="auto">
            <a:xfrm>
              <a:off x="5230" y="2706"/>
              <a:ext cx="2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52" name="Rectangle 180"/>
            <p:cNvSpPr>
              <a:spLocks noChangeArrowheads="1"/>
            </p:cNvSpPr>
            <p:nvPr/>
          </p:nvSpPr>
          <p:spPr bwMode="auto">
            <a:xfrm>
              <a:off x="5430" y="2706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053" name="Freeform 181"/>
            <p:cNvSpPr>
              <a:spLocks/>
            </p:cNvSpPr>
            <p:nvPr/>
          </p:nvSpPr>
          <p:spPr bwMode="auto">
            <a:xfrm>
              <a:off x="4105" y="2542"/>
              <a:ext cx="100" cy="18"/>
            </a:xfrm>
            <a:custGeom>
              <a:avLst/>
              <a:gdLst>
                <a:gd name="T0" fmla="*/ 0 w 100"/>
                <a:gd name="T1" fmla="*/ 18 h 18"/>
                <a:gd name="T2" fmla="*/ 0 w 100"/>
                <a:gd name="T3" fmla="*/ 0 h 18"/>
                <a:gd name="T4" fmla="*/ 100 w 100"/>
                <a:gd name="T5" fmla="*/ 9 h 18"/>
                <a:gd name="T6" fmla="*/ 0 w 10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8">
                  <a:moveTo>
                    <a:pt x="0" y="18"/>
                  </a:moveTo>
                  <a:lnTo>
                    <a:pt x="0" y="0"/>
                  </a:lnTo>
                  <a:lnTo>
                    <a:pt x="100" y="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806640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6" grpId="0"/>
      <p:bldP spid="4638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1331913" y="550863"/>
            <a:ext cx="1121585" cy="47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功耗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647700" y="1196975"/>
            <a:ext cx="8496300" cy="102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静态功耗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：指的是当电路没有状态转换时的功耗，即门电路空载时电源总电流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与电源电压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的乘积。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1189038" y="3887175"/>
            <a:ext cx="2218039" cy="76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延时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功耗积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719138" y="4398963"/>
            <a:ext cx="799306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是速度功耗综合性的指标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延时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功耗积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，用符号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DP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表示。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几种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CMOS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系列非门的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DP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见下页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。	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1187450" y="5805488"/>
            <a:ext cx="5614988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扇入数：取决于逻辑门的输入端的个数。</a:t>
            </a: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1187450" y="5360988"/>
            <a:ext cx="2359103" cy="47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扇入与扇出数</a:t>
            </a: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720725" y="2341563"/>
            <a:ext cx="83883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动态功耗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：指的是电路在输出状态转换时的功耗，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TTL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门电路来说，静态功耗是主要的。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电路的静态功耗非常低，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门电路有动态功耗</a:t>
            </a:r>
          </a:p>
        </p:txBody>
      </p:sp>
    </p:spTree>
    <p:extLst>
      <p:ext uri="{BB962C8B-B14F-4D97-AF65-F5344CB8AC3E}">
        <p14:creationId xmlns:p14="http://schemas.microsoft.com/office/powerpoint/2010/main" xmlns="" val="29322262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/>
      <p:bldP spid="464899" grpId="0"/>
      <p:bldP spid="464900" grpId="0"/>
      <p:bldP spid="464901" grpId="0"/>
      <p:bldP spid="464902" grpId="0"/>
      <p:bldP spid="4649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79" name="Rectangle 103"/>
          <p:cNvSpPr>
            <a:spLocks noChangeArrowheads="1"/>
          </p:cNvSpPr>
          <p:nvPr/>
        </p:nvSpPr>
        <p:spPr bwMode="auto">
          <a:xfrm>
            <a:off x="1584325" y="1736725"/>
            <a:ext cx="6157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几种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CMOS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系列非门的</a:t>
            </a:r>
            <a:r>
              <a:rPr kumimoji="1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DP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性能比较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34436" name="Group 260"/>
          <p:cNvGraphicFramePr>
            <a:graphicFrameLocks noGrp="1"/>
          </p:cNvGraphicFramePr>
          <p:nvPr/>
        </p:nvGraphicFramePr>
        <p:xfrm>
          <a:off x="250825" y="2457450"/>
          <a:ext cx="8677275" cy="3621723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xmlns="" val="3265458992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xmlns="" val="60629222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571692236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xmlns="" val="114607485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xmlns="" val="444276426"/>
                    </a:ext>
                  </a:extLst>
                </a:gridCol>
              </a:tblGrid>
              <a:tr h="1171575"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系列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74HC04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74AHC04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74LVC04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=3.3V)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74AUC04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=1.8V)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6470883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功耗电容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/pF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5670324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传输延迟时间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/ns(C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L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=15pF)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3.8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040273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6951801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功耗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sym typeface="Symbol" panose="05050102010706020507" pitchFamily="18" charset="2"/>
                        </a:rPr>
                        <a:t>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mW(10MHz)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2221846"/>
                  </a:ext>
                </a:extLst>
              </a:tr>
              <a:tr h="571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延时功耗积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DP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/pJ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54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25.84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6.25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651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883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0" y="476250"/>
            <a:ext cx="937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扇出数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：是指其在正常工作情况下，所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能带同类门电路的最大数目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-3363913" y="3687763"/>
            <a:ext cx="11303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华康简宋" charset="-122"/>
                <a:cs typeface="Times New Roman" panose="02020603050405020304" pitchFamily="18" charset="0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539750" y="1204913"/>
            <a:ext cx="2512992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带拉电流负载</a:t>
            </a:r>
          </a:p>
        </p:txBody>
      </p:sp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287338" y="1627188"/>
            <a:ext cx="8893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当负载门的个数增加时，总的拉电流将增加，会引起输出高电压的降低。但不得低于输出高电平的下限值，这就限制了负载门的个数。	</a:t>
            </a:r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4022725" y="2986088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5929" name="Object 9"/>
          <p:cNvGraphicFramePr>
            <a:graphicFrameLocks noChangeAspect="1"/>
          </p:cNvGraphicFramePr>
          <p:nvPr/>
        </p:nvGraphicFramePr>
        <p:xfrm>
          <a:off x="611188" y="3889375"/>
          <a:ext cx="3225800" cy="1016000"/>
        </p:xfrm>
        <a:graphic>
          <a:graphicData uri="http://schemas.openxmlformats.org/presentationml/2006/ole">
            <p:oleObj spid="_x0000_s473220" name="公式" r:id="rId3" imgW="1206500" imgH="381000" progId="Equation.3">
              <p:embed/>
            </p:oleObj>
          </a:graphicData>
        </a:graphic>
      </p:graphicFrame>
      <p:sp>
        <p:nvSpPr>
          <p:cNvPr id="465930" name="Rectangle 10"/>
          <p:cNvSpPr>
            <a:spLocks noChangeArrowheads="1"/>
          </p:cNvSpPr>
          <p:nvPr/>
        </p:nvSpPr>
        <p:spPr bwMode="auto">
          <a:xfrm>
            <a:off x="4022725" y="3611563"/>
            <a:ext cx="215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31" name="Rectangle 11"/>
          <p:cNvSpPr>
            <a:spLocks noChangeArrowheads="1"/>
          </p:cNvSpPr>
          <p:nvPr/>
        </p:nvSpPr>
        <p:spPr bwMode="auto">
          <a:xfrm>
            <a:off x="411163" y="33242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高电平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扇出数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65932" name="Group 12"/>
          <p:cNvGrpSpPr>
            <a:grpSpLocks/>
          </p:cNvGrpSpPr>
          <p:nvPr/>
        </p:nvGrpSpPr>
        <p:grpSpPr bwMode="auto">
          <a:xfrm>
            <a:off x="431800" y="5084763"/>
            <a:ext cx="5292725" cy="1106487"/>
            <a:chOff x="0" y="3203"/>
            <a:chExt cx="3334" cy="697"/>
          </a:xfrm>
        </p:grpSpPr>
        <p:sp>
          <p:nvSpPr>
            <p:cNvPr id="465933" name="Rectangle 13"/>
            <p:cNvSpPr>
              <a:spLocks noChangeArrowheads="1"/>
            </p:cNvSpPr>
            <p:nvPr/>
          </p:nvSpPr>
          <p:spPr bwMode="auto">
            <a:xfrm>
              <a:off x="0" y="3203"/>
              <a:ext cx="3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OH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驱动门的输出端为高电平电流</a:t>
              </a: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5934" name="Rectangle 14"/>
            <p:cNvSpPr>
              <a:spLocks noChangeArrowheads="1"/>
            </p:cNvSpPr>
            <p:nvPr/>
          </p:nvSpPr>
          <p:spPr bwMode="auto">
            <a:xfrm>
              <a:off x="0" y="3612"/>
              <a:ext cx="3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IH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负载门的输入电流为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465936" name="Rectangle 16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5935" name="Object 15"/>
          <p:cNvGraphicFramePr>
            <a:graphicFrameLocks noChangeAspect="1"/>
          </p:cNvGraphicFramePr>
          <p:nvPr/>
        </p:nvGraphicFramePr>
        <p:xfrm>
          <a:off x="5200650" y="2744788"/>
          <a:ext cx="3619500" cy="3357562"/>
        </p:xfrm>
        <a:graphic>
          <a:graphicData uri="http://schemas.openxmlformats.org/presentationml/2006/ole">
            <p:oleObj spid="_x0000_s473221" name="图片" r:id="rId4" imgW="1588008" imgH="1490472" progId="Word.Picture.8">
              <p:embed/>
            </p:oleObj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987780" y="1171576"/>
            <a:ext cx="38877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66"/>
                </a:solidFill>
              </a:rPr>
              <a:t>——</a:t>
            </a:r>
            <a:r>
              <a:rPr lang="zh-CN" altLang="en-US" sz="2400" b="1" dirty="0">
                <a:solidFill>
                  <a:srgbClr val="000066"/>
                </a:solidFill>
              </a:rPr>
              <a:t>驱动门输出高电平时</a:t>
            </a:r>
          </a:p>
        </p:txBody>
      </p:sp>
    </p:spTree>
    <p:extLst>
      <p:ext uri="{BB962C8B-B14F-4D97-AF65-F5344CB8AC3E}">
        <p14:creationId xmlns:p14="http://schemas.microsoft.com/office/powerpoint/2010/main" xmlns="" val="14806006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6" grpId="0"/>
      <p:bldP spid="465927" grpId="0"/>
      <p:bldP spid="46593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2223390" y="570253"/>
            <a:ext cx="418189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沟道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增强型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管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438292" name="Group 20"/>
          <p:cNvGrpSpPr>
            <a:grpSpLocks/>
          </p:cNvGrpSpPr>
          <p:nvPr/>
        </p:nvGrpSpPr>
        <p:grpSpPr bwMode="auto">
          <a:xfrm>
            <a:off x="827532" y="2349500"/>
            <a:ext cx="6096000" cy="3733800"/>
            <a:chOff x="1152" y="1872"/>
            <a:chExt cx="3840" cy="2352"/>
          </a:xfrm>
        </p:grpSpPr>
        <p:sp>
          <p:nvSpPr>
            <p:cNvPr id="438293" name="AutoShape 21" descr="羊皮纸"/>
            <p:cNvSpPr>
              <a:spLocks noChangeArrowheads="1"/>
            </p:cNvSpPr>
            <p:nvPr/>
          </p:nvSpPr>
          <p:spPr bwMode="auto">
            <a:xfrm>
              <a:off x="1152" y="1872"/>
              <a:ext cx="3840" cy="235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38294" name="Object 22"/>
            <p:cNvGraphicFramePr>
              <a:graphicFrameLocks noChangeAspect="1"/>
            </p:cNvGraphicFramePr>
            <p:nvPr/>
          </p:nvGraphicFramePr>
          <p:xfrm>
            <a:off x="1350" y="2064"/>
            <a:ext cx="2530" cy="1881"/>
          </p:xfrm>
          <a:graphic>
            <a:graphicData uri="http://schemas.openxmlformats.org/presentationml/2006/ole">
              <p:oleObj spid="_x0000_s488572" name="图片" r:id="rId5" imgW="2119884" imgH="1568196" progId="Word.Picture.8">
                <p:embed/>
              </p:oleObj>
            </a:graphicData>
          </a:graphic>
        </p:graphicFrame>
      </p:grpSp>
      <p:grpSp>
        <p:nvGrpSpPr>
          <p:cNvPr id="438312" name="Group 40"/>
          <p:cNvGrpSpPr>
            <a:grpSpLocks/>
          </p:cNvGrpSpPr>
          <p:nvPr/>
        </p:nvGrpSpPr>
        <p:grpSpPr bwMode="auto">
          <a:xfrm>
            <a:off x="894207" y="1844675"/>
            <a:ext cx="939800" cy="523875"/>
            <a:chOff x="1108" y="1162"/>
            <a:chExt cx="592" cy="330"/>
          </a:xfrm>
        </p:grpSpPr>
        <p:sp>
          <p:nvSpPr>
            <p:cNvPr id="438296" name="AutoShape 24"/>
            <p:cNvSpPr>
              <a:spLocks noChangeArrowheads="1"/>
            </p:cNvSpPr>
            <p:nvPr/>
          </p:nvSpPr>
          <p:spPr bwMode="auto">
            <a:xfrm>
              <a:off x="1109" y="1175"/>
              <a:ext cx="591" cy="317"/>
            </a:xfrm>
            <a:prstGeom prst="wedgeRoundRectCallout">
              <a:avLst>
                <a:gd name="adj1" fmla="val 95685"/>
                <a:gd name="adj2" fmla="val 102051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297" name="Text Box 25"/>
            <p:cNvSpPr txBox="1">
              <a:spLocks noChangeArrowheads="1"/>
            </p:cNvSpPr>
            <p:nvPr/>
          </p:nvSpPr>
          <p:spPr bwMode="auto">
            <a:xfrm>
              <a:off x="1108" y="1162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源极</a:t>
              </a:r>
            </a:p>
          </p:txBody>
        </p:sp>
      </p:grpSp>
      <p:sp>
        <p:nvSpPr>
          <p:cNvPr id="438298" name="AutoShape 26"/>
          <p:cNvSpPr>
            <a:spLocks noChangeArrowheads="1"/>
          </p:cNvSpPr>
          <p:nvPr/>
        </p:nvSpPr>
        <p:spPr bwMode="auto">
          <a:xfrm>
            <a:off x="2699195" y="1773238"/>
            <a:ext cx="1008062" cy="576262"/>
          </a:xfrm>
          <a:prstGeom prst="wedgeRoundRectCallout">
            <a:avLst>
              <a:gd name="adj1" fmla="val -10787"/>
              <a:gd name="adj2" fmla="val 1067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栅极</a:t>
            </a:r>
          </a:p>
        </p:txBody>
      </p:sp>
      <p:grpSp>
        <p:nvGrpSpPr>
          <p:cNvPr id="438299" name="Group 27"/>
          <p:cNvGrpSpPr>
            <a:grpSpLocks/>
          </p:cNvGrpSpPr>
          <p:nvPr/>
        </p:nvGrpSpPr>
        <p:grpSpPr bwMode="auto">
          <a:xfrm rot="20733358">
            <a:off x="4859782" y="1989138"/>
            <a:ext cx="1079500" cy="646112"/>
            <a:chOff x="3742" y="1344"/>
            <a:chExt cx="952" cy="544"/>
          </a:xfrm>
        </p:grpSpPr>
        <p:sp>
          <p:nvSpPr>
            <p:cNvPr id="438300" name="AutoShape 28"/>
            <p:cNvSpPr>
              <a:spLocks noChangeArrowheads="1"/>
            </p:cNvSpPr>
            <p:nvPr/>
          </p:nvSpPr>
          <p:spPr bwMode="auto">
            <a:xfrm>
              <a:off x="3742" y="1344"/>
              <a:ext cx="862" cy="544"/>
            </a:xfrm>
            <a:prstGeom prst="wedgeRoundRectCallout">
              <a:avLst>
                <a:gd name="adj1" fmla="val -140255"/>
                <a:gd name="adj2" fmla="val 13602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01" name="Text Box 29"/>
            <p:cNvSpPr txBox="1">
              <a:spLocks noChangeArrowheads="1"/>
            </p:cNvSpPr>
            <p:nvPr/>
          </p:nvSpPr>
          <p:spPr bwMode="auto">
            <a:xfrm>
              <a:off x="3742" y="1344"/>
              <a:ext cx="95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漏极</a:t>
              </a:r>
            </a:p>
          </p:txBody>
        </p:sp>
      </p:grpSp>
      <p:grpSp>
        <p:nvGrpSpPr>
          <p:cNvPr id="438302" name="Group 30"/>
          <p:cNvGrpSpPr>
            <a:grpSpLocks/>
          </p:cNvGrpSpPr>
          <p:nvPr/>
        </p:nvGrpSpPr>
        <p:grpSpPr bwMode="auto">
          <a:xfrm>
            <a:off x="322707" y="4941888"/>
            <a:ext cx="1944688" cy="503237"/>
            <a:chOff x="1247" y="2976"/>
            <a:chExt cx="680" cy="317"/>
          </a:xfrm>
        </p:grpSpPr>
        <p:sp>
          <p:nvSpPr>
            <p:cNvPr id="438303" name="AutoShape 31"/>
            <p:cNvSpPr>
              <a:spLocks noChangeArrowheads="1"/>
            </p:cNvSpPr>
            <p:nvPr/>
          </p:nvSpPr>
          <p:spPr bwMode="auto">
            <a:xfrm>
              <a:off x="1247" y="2976"/>
              <a:ext cx="635" cy="317"/>
            </a:xfrm>
            <a:prstGeom prst="wedgeRoundRectCallout">
              <a:avLst>
                <a:gd name="adj1" fmla="val 89056"/>
                <a:gd name="adj2" fmla="val -83755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1247" y="2976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p-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型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半导体</a:t>
              </a:r>
            </a:p>
          </p:txBody>
        </p:sp>
      </p:grpSp>
      <p:grpSp>
        <p:nvGrpSpPr>
          <p:cNvPr id="438305" name="Group 33"/>
          <p:cNvGrpSpPr>
            <a:grpSpLocks/>
          </p:cNvGrpSpPr>
          <p:nvPr/>
        </p:nvGrpSpPr>
        <p:grpSpPr bwMode="auto">
          <a:xfrm>
            <a:off x="3130995" y="4510088"/>
            <a:ext cx="1800225" cy="576262"/>
            <a:chOff x="2426" y="2750"/>
            <a:chExt cx="1134" cy="363"/>
          </a:xfrm>
        </p:grpSpPr>
        <p:sp>
          <p:nvSpPr>
            <p:cNvPr id="438306" name="AutoShape 34"/>
            <p:cNvSpPr>
              <a:spLocks noChangeArrowheads="1"/>
            </p:cNvSpPr>
            <p:nvPr/>
          </p:nvSpPr>
          <p:spPr bwMode="auto">
            <a:xfrm>
              <a:off x="2426" y="2750"/>
              <a:ext cx="907" cy="363"/>
            </a:xfrm>
            <a:prstGeom prst="wedgeRoundRectCallout">
              <a:avLst>
                <a:gd name="adj1" fmla="val -83847"/>
                <a:gd name="adj2" fmla="val -95454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07" name="AutoShape 35"/>
            <p:cNvSpPr>
              <a:spLocks noChangeArrowheads="1"/>
            </p:cNvSpPr>
            <p:nvPr/>
          </p:nvSpPr>
          <p:spPr bwMode="auto">
            <a:xfrm>
              <a:off x="2426" y="2750"/>
              <a:ext cx="998" cy="363"/>
            </a:xfrm>
            <a:prstGeom prst="wedgeRoundRectCallout">
              <a:avLst>
                <a:gd name="adj1" fmla="val -18940"/>
                <a:gd name="adj2" fmla="val -8884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308" name="Text Box 36"/>
            <p:cNvSpPr txBox="1">
              <a:spLocks noChangeArrowheads="1"/>
            </p:cNvSpPr>
            <p:nvPr/>
          </p:nvSpPr>
          <p:spPr bwMode="auto">
            <a:xfrm>
              <a:off x="2472" y="2795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型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半导体</a:t>
              </a:r>
            </a:p>
          </p:txBody>
        </p:sp>
      </p:grpSp>
      <p:graphicFrame>
        <p:nvGraphicFramePr>
          <p:cNvPr id="2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9889101"/>
              </p:ext>
            </p:extLst>
          </p:nvPr>
        </p:nvGraphicFramePr>
        <p:xfrm>
          <a:off x="5935746" y="2561881"/>
          <a:ext cx="1903414" cy="3757500"/>
        </p:xfrm>
        <a:graphic>
          <a:graphicData uri="http://schemas.openxmlformats.org/presentationml/2006/ole">
            <p:oleObj spid="_x0000_s488573" name="图片" r:id="rId6" imgW="1165860" imgH="2423160" progId="Word.Picture.8">
              <p:embed/>
            </p:oleObj>
          </a:graphicData>
        </a:graphic>
      </p:graphicFrame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7641683" y="4581526"/>
            <a:ext cx="1081088" cy="441248"/>
          </a:xfrm>
          <a:prstGeom prst="wedgeRoundRectCallout">
            <a:avLst>
              <a:gd name="adj1" fmla="val -123518"/>
              <a:gd name="adj2" fmla="val 15694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7608753" y="4581525"/>
            <a:ext cx="1225550" cy="576263"/>
          </a:xfrm>
          <a:prstGeom prst="wedgeRoundRectCallout">
            <a:avLst>
              <a:gd name="adj1" fmla="val -104833"/>
              <a:gd name="adj2" fmla="val -2167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955" y="3977629"/>
            <a:ext cx="513089" cy="1056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152" y="3962118"/>
            <a:ext cx="513089" cy="1056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820" y="4135160"/>
            <a:ext cx="914447" cy="101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9690" y="3094219"/>
            <a:ext cx="719974" cy="42498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6559831" y="1473839"/>
            <a:ext cx="2232310" cy="757396"/>
          </a:xfrm>
          <a:prstGeom prst="wedgeRoundRectCallout">
            <a:avLst>
              <a:gd name="adj1" fmla="val -21495"/>
              <a:gd name="adj2" fmla="val 216325"/>
              <a:gd name="adj3" fmla="val 16667"/>
            </a:avLst>
          </a:prstGeom>
          <a:solidFill>
            <a:srgbClr val="C0C0C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箭头方向与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PN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方向一致。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164360" y="618331"/>
            <a:ext cx="1720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 smtClean="0">
                <a:solidFill>
                  <a:srgbClr val="FF00FF"/>
                </a:solidFill>
              </a:rPr>
              <a:t>栅极</a:t>
            </a:r>
            <a:r>
              <a:rPr lang="en-US" altLang="zh-CN" b="0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shān</a:t>
            </a:r>
            <a:r>
              <a:rPr lang="en-US" altLang="zh-CN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jí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6681" y="20673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知识点回顾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D56E0B18-E294-4593-82E6-F72BA3EA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80" y="1150634"/>
            <a:ext cx="4047280" cy="108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rgbClr val="CC0000"/>
              </a:buClr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开启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电压</a:t>
            </a:r>
            <a:r>
              <a:rPr kumimoji="0" lang="en-US" altLang="zh-CN" sz="2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GB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为</a:t>
            </a:r>
            <a:r>
              <a:rPr lang="zh-CN" altLang="en-US" sz="2400" dirty="0" smtClean="0">
                <a:solidFill>
                  <a:srgbClr val="FF00FF"/>
                </a:solidFill>
              </a:rPr>
              <a:t>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CN" sz="2400" dirty="0" smtClean="0">
                <a:solidFill>
                  <a:srgbClr val="FF0000"/>
                </a:solidFill>
              </a:rPr>
              <a:t>=1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45197" y="3778650"/>
            <a:ext cx="651140" cy="43774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l">
              <a:lnSpc>
                <a:spcPct val="125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2000" i="1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=1</a:t>
            </a:r>
            <a:endParaRPr lang="zh-CN" altLang="en-US" dirty="0">
              <a:solidFill>
                <a:srgbClr val="FF0000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3083178" y="5399088"/>
            <a:ext cx="4326" cy="4339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矩形 32"/>
          <p:cNvSpPr/>
          <p:nvPr/>
        </p:nvSpPr>
        <p:spPr>
          <a:xfrm>
            <a:off x="3221082" y="5647343"/>
            <a:ext cx="604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Arial Narrow" panose="020B0606020202030204" pitchFamily="34" charset="0"/>
                <a:ea typeface="楷体_GB2312" pitchFamily="49" charset="-122"/>
              </a:rPr>
              <a:t>GND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 bwMode="auto">
          <a:xfrm flipH="1">
            <a:off x="2906364" y="5847073"/>
            <a:ext cx="3536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 bwMode="auto">
          <a:xfrm>
            <a:off x="7418443" y="3559568"/>
            <a:ext cx="4326" cy="4339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矩形 37"/>
          <p:cNvSpPr/>
          <p:nvPr/>
        </p:nvSpPr>
        <p:spPr>
          <a:xfrm>
            <a:off x="7556347" y="3807823"/>
            <a:ext cx="604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Arial Narrow" panose="020B0606020202030204" pitchFamily="34" charset="0"/>
                <a:ea typeface="楷体_GB2312" pitchFamily="49" charset="-122"/>
              </a:rPr>
              <a:t>GND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7241629" y="4007553"/>
            <a:ext cx="3536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/>
          <p:nvPr/>
        </p:nvCxnSpPr>
        <p:spPr bwMode="auto">
          <a:xfrm>
            <a:off x="1184560" y="5539414"/>
            <a:ext cx="1875104" cy="31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 bwMode="auto">
          <a:xfrm flipH="1" flipV="1">
            <a:off x="1144721" y="3331795"/>
            <a:ext cx="39839" cy="22365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1141857" y="3355606"/>
            <a:ext cx="1138221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圆角矩形标注 7"/>
          <p:cNvSpPr/>
          <p:nvPr/>
        </p:nvSpPr>
        <p:spPr bwMode="auto">
          <a:xfrm flipV="1">
            <a:off x="5004060" y="1117878"/>
            <a:ext cx="1800250" cy="617587"/>
          </a:xfrm>
          <a:prstGeom prst="wedgeRoundRectCallout">
            <a:avLst>
              <a:gd name="adj1" fmla="val 39967"/>
              <a:gd name="adj2" fmla="val -355462"/>
              <a:gd name="adj3" fmla="val 16667"/>
            </a:avLst>
          </a:prstGeom>
          <a:solidFill>
            <a:srgbClr val="FBFB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4336" y="1106417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</a:rPr>
              <a:t>栅极与源极</a:t>
            </a:r>
            <a:endParaRPr kumimoji="1" lang="en-US" altLang="zh-CN" dirty="0" smtClean="0">
              <a:solidFill>
                <a:srgbClr val="FF00FF"/>
              </a:solidFill>
            </a:endParaRPr>
          </a:p>
          <a:p>
            <a:r>
              <a:rPr kumimoji="1" lang="zh-CN" altLang="en-US" dirty="0" smtClean="0">
                <a:solidFill>
                  <a:srgbClr val="FF00FF"/>
                </a:solidFill>
              </a:rPr>
              <a:t>在同一水平线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6150114"/>
            <a:ext cx="5643602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说明：如果衬底不和源极相连。能否导通就看</a:t>
            </a:r>
            <a:r>
              <a:rPr lang="en-US" altLang="zh-CN" sz="2000" dirty="0" smtClean="0">
                <a:solidFill>
                  <a:srgbClr val="0000FF"/>
                </a:solidFill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sz="2000" dirty="0" smtClean="0">
                <a:solidFill>
                  <a:srgbClr val="0000FF"/>
                </a:solidFill>
              </a:rPr>
              <a:t>是否大于开启电压。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4391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38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38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38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8" grpId="0" animBg="1"/>
      <p:bldP spid="438298" grpId="1" animBg="1"/>
      <p:bldP spid="25" grpId="0" animBg="1"/>
      <p:bldP spid="26" grpId="0" animBg="1"/>
      <p:bldP spid="5" grpId="0" animBg="1"/>
      <p:bldP spid="31" grpId="0"/>
      <p:bldP spid="6" grpId="0" animBg="1"/>
      <p:bldP spid="33" grpId="0"/>
      <p:bldP spid="38" grpId="0"/>
      <p:bldP spid="8" grpId="0" animBg="1"/>
      <p:bldP spid="7" grpId="0"/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827088" y="620713"/>
            <a:ext cx="2365515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带灌电流负载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971550" y="3429000"/>
          <a:ext cx="2892425" cy="912813"/>
        </p:xfrm>
        <a:graphic>
          <a:graphicData uri="http://schemas.openxmlformats.org/presentationml/2006/ole">
            <p:oleObj spid="_x0000_s474244" name="公式" r:id="rId3" imgW="1193800" imgH="381000" progId="Equation.3">
              <p:embed/>
            </p:oleObj>
          </a:graphicData>
        </a:graphic>
      </p:graphicFrame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95288" y="1412875"/>
            <a:ext cx="85693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当负载门的个数增加时，总的灌电流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将增加，同时也将引起输出低电压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的升高。当输出为低电平，并且保证不超过输出低电平的上限值。</a:t>
            </a:r>
          </a:p>
        </p:txBody>
      </p:sp>
      <p:grpSp>
        <p:nvGrpSpPr>
          <p:cNvPr id="466950" name="Group 6"/>
          <p:cNvGrpSpPr>
            <a:grpSpLocks/>
          </p:cNvGrpSpPr>
          <p:nvPr/>
        </p:nvGrpSpPr>
        <p:grpSpPr bwMode="auto">
          <a:xfrm>
            <a:off x="323850" y="4941888"/>
            <a:ext cx="5670550" cy="1176337"/>
            <a:chOff x="204" y="3113"/>
            <a:chExt cx="3572" cy="741"/>
          </a:xfrm>
        </p:grpSpPr>
        <p:sp>
          <p:nvSpPr>
            <p:cNvPr id="466951" name="Rectangle 7"/>
            <p:cNvSpPr>
              <a:spLocks noChangeArrowheads="1"/>
            </p:cNvSpPr>
            <p:nvPr/>
          </p:nvSpPr>
          <p:spPr bwMode="auto">
            <a:xfrm>
              <a:off x="204" y="3113"/>
              <a:ext cx="3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OL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：驱动门的输出端为低电平电流	</a:t>
              </a:r>
            </a:p>
          </p:txBody>
        </p:sp>
        <p:sp>
          <p:nvSpPr>
            <p:cNvPr id="466952" name="Rectangle 8"/>
            <p:cNvSpPr>
              <a:spLocks noChangeArrowheads="1"/>
            </p:cNvSpPr>
            <p:nvPr/>
          </p:nvSpPr>
          <p:spPr bwMode="auto">
            <a:xfrm>
              <a:off x="247" y="3566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IL 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：负载门输入端电流之和	</a:t>
              </a:r>
            </a:p>
          </p:txBody>
        </p:sp>
      </p:grpSp>
      <p:graphicFrame>
        <p:nvGraphicFramePr>
          <p:cNvPr id="466953" name="Object 9"/>
          <p:cNvGraphicFramePr>
            <a:graphicFrameLocks noChangeAspect="1"/>
          </p:cNvGraphicFramePr>
          <p:nvPr/>
        </p:nvGraphicFramePr>
        <p:xfrm>
          <a:off x="5435600" y="2816225"/>
          <a:ext cx="3421063" cy="3140075"/>
        </p:xfrm>
        <a:graphic>
          <a:graphicData uri="http://schemas.openxmlformats.org/presentationml/2006/ole">
            <p:oleObj spid="_x0000_s474245" name="图片" r:id="rId4" imgW="1606296" imgH="1490472" progId="Word.Picture.8">
              <p:embed/>
            </p:oleObj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59113" y="549275"/>
            <a:ext cx="38877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——</a:t>
            </a:r>
            <a:r>
              <a:rPr lang="zh-CN" altLang="en-US" sz="2400" b="1">
                <a:solidFill>
                  <a:srgbClr val="000066"/>
                </a:solidFill>
              </a:rPr>
              <a:t>驱动门输出低电平时</a:t>
            </a:r>
          </a:p>
        </p:txBody>
      </p:sp>
    </p:spTree>
    <p:extLst>
      <p:ext uri="{BB962C8B-B14F-4D97-AF65-F5344CB8AC3E}">
        <p14:creationId xmlns:p14="http://schemas.microsoft.com/office/powerpoint/2010/main" xmlns="" val="6525783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7" name="Rectangle 21"/>
          <p:cNvSpPr>
            <a:spLocks noChangeArrowheads="1"/>
          </p:cNvSpPr>
          <p:nvPr/>
        </p:nvSpPr>
        <p:spPr bwMode="auto">
          <a:xfrm>
            <a:off x="827088" y="476250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3.9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VerilogHDL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CMOS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门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</a:t>
            </a:r>
          </a:p>
        </p:txBody>
      </p:sp>
      <p:sp>
        <p:nvSpPr>
          <p:cNvPr id="388118" name="Rectangle 22"/>
          <p:cNvSpPr>
            <a:spLocks noChangeArrowheads="1"/>
          </p:cNvSpPr>
          <p:nvPr/>
        </p:nvSpPr>
        <p:spPr bwMode="auto">
          <a:xfrm>
            <a:off x="215542" y="1554587"/>
            <a:ext cx="87137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VerilogHDL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管构成的电路建模，称为开关级建模，是最底层的描述。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关键词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管模型。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rnmos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rpmos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定义输入与输出端存在电阻的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管模型。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关键词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supply1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supply0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分别定义了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电源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线。</a:t>
            </a:r>
          </a:p>
        </p:txBody>
      </p:sp>
      <p:sp>
        <p:nvSpPr>
          <p:cNvPr id="388119" name="Rectangle 23"/>
          <p:cNvSpPr>
            <a:spLocks noChangeArrowheads="1"/>
          </p:cNvSpPr>
          <p:nvPr/>
        </p:nvSpPr>
        <p:spPr bwMode="auto">
          <a:xfrm>
            <a:off x="539440" y="1101439"/>
            <a:ext cx="531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3.9.1 CMOS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门电路的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</a:t>
            </a:r>
          </a:p>
        </p:txBody>
      </p:sp>
      <p:sp>
        <p:nvSpPr>
          <p:cNvPr id="2" name="矩形 1"/>
          <p:cNvSpPr/>
          <p:nvPr/>
        </p:nvSpPr>
        <p:spPr>
          <a:xfrm>
            <a:off x="213539" y="3752350"/>
            <a:ext cx="5041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nmos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N1(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漏极，源极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栅极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638" y="4189328"/>
            <a:ext cx="487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pmos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P1(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漏极，源极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栅极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59345" y="5149527"/>
            <a:ext cx="5404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nmos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mynmos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(A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C);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73" y="4132689"/>
            <a:ext cx="1901529" cy="184614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584067" y="6000344"/>
            <a:ext cx="738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//(</a:t>
            </a: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漏极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源极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控制栅极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由于源极与栅极在同一个水平线上。容易区分。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385" y="5571420"/>
            <a:ext cx="33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pmos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newpmos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(X,Y,Z);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168" y="4061108"/>
            <a:ext cx="1437365" cy="1821884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1691600" y="4675002"/>
            <a:ext cx="3312460" cy="376713"/>
          </a:xfrm>
          <a:prstGeom prst="wedgeRoundRectCallout">
            <a:avLst>
              <a:gd name="adj1" fmla="val -33824"/>
              <a:gd name="adj2" fmla="val 12963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元件实例化名字，可省略</a:t>
            </a:r>
          </a:p>
        </p:txBody>
      </p:sp>
    </p:spTree>
    <p:extLst>
      <p:ext uri="{BB962C8B-B14F-4D97-AF65-F5344CB8AC3E}">
        <p14:creationId xmlns:p14="http://schemas.microsoft.com/office/powerpoint/2010/main" xmlns="" val="1297317196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17" grpId="0"/>
      <p:bldP spid="18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530972" y="294224"/>
            <a:ext cx="19097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、设计举例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3867241" y="345917"/>
            <a:ext cx="4608513" cy="5324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module NAND2 (L,A,B); </a:t>
            </a:r>
          </a:p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input A,B;      //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输入端口声明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output L;       //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输出端口声明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supply1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Vdd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supply0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GND;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wire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W1;     //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将两个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NMOS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管之间的连接点定义为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W1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pmos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L,Vdd,A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);   //PMOS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管的源极与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Vdd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相连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pmos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L,Vdd,B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);     //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两个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PMOS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管并行连接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nmos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(L,W1, A);     //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两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NMOS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管串行连接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nmos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(W1,GND, B);   //NMOS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管的源极与地相连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 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250825" y="989507"/>
            <a:ext cx="3738524" cy="12372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的开关级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建模描述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与非门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 flipV="1">
            <a:off x="3867241" y="2595563"/>
            <a:ext cx="5276759" cy="120908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325331" y="828159"/>
            <a:ext cx="818669" cy="1767404"/>
            <a:chOff x="4740" y="1117"/>
            <a:chExt cx="854" cy="960"/>
          </a:xfrm>
        </p:grpSpPr>
        <p:sp>
          <p:nvSpPr>
            <p:cNvPr id="428041" name="AutoShape 9"/>
            <p:cNvSpPr>
              <a:spLocks/>
            </p:cNvSpPr>
            <p:nvPr/>
          </p:nvSpPr>
          <p:spPr bwMode="auto">
            <a:xfrm flipH="1" flipV="1">
              <a:off x="4740" y="1117"/>
              <a:ext cx="226" cy="816"/>
            </a:xfrm>
            <a:prstGeom prst="leftBrace">
              <a:avLst>
                <a:gd name="adj1" fmla="val 300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042" name="Rectangle 10"/>
            <p:cNvSpPr>
              <a:spLocks noChangeArrowheads="1"/>
            </p:cNvSpPr>
            <p:nvPr/>
          </p:nvSpPr>
          <p:spPr bwMode="auto">
            <a:xfrm>
              <a:off x="4941" y="1161"/>
              <a:ext cx="653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说明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部分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153119" y="3043723"/>
            <a:ext cx="850427" cy="2322776"/>
            <a:chOff x="1705" y="2115"/>
            <a:chExt cx="404" cy="1859"/>
          </a:xfrm>
        </p:grpSpPr>
        <p:sp>
          <p:nvSpPr>
            <p:cNvPr id="428044" name="AutoShape 12"/>
            <p:cNvSpPr>
              <a:spLocks/>
            </p:cNvSpPr>
            <p:nvPr/>
          </p:nvSpPr>
          <p:spPr bwMode="auto">
            <a:xfrm flipV="1">
              <a:off x="1927" y="2115"/>
              <a:ext cx="182" cy="1859"/>
            </a:xfrm>
            <a:prstGeom prst="leftBrace">
              <a:avLst>
                <a:gd name="adj1" fmla="val 85119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045" name="Rectangle 13"/>
            <p:cNvSpPr>
              <a:spLocks noChangeArrowheads="1"/>
            </p:cNvSpPr>
            <p:nvPr/>
          </p:nvSpPr>
          <p:spPr bwMode="auto">
            <a:xfrm>
              <a:off x="1705" y="2253"/>
              <a:ext cx="22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电路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描述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0" y="2189702"/>
            <a:ext cx="2811389" cy="41196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7272" y="500393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W1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364110" y="5670452"/>
            <a:ext cx="2961221" cy="482242"/>
          </a:xfrm>
          <a:prstGeom prst="wedgeRoundRectCallout">
            <a:avLst>
              <a:gd name="adj1" fmla="val -43456"/>
              <a:gd name="adj2" fmla="val -759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8845" y="5726907"/>
            <a:ext cx="3111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</a:rPr>
              <a:t>endmodule</a:t>
            </a:r>
            <a:r>
              <a:rPr lang="zh-CN" altLang="en-US" sz="2000" dirty="0">
                <a:solidFill>
                  <a:srgbClr val="0000FF"/>
                </a:solidFill>
              </a:rPr>
              <a:t>后面不能加分号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6171497" y="23719"/>
            <a:ext cx="2961221" cy="350935"/>
          </a:xfrm>
          <a:prstGeom prst="wedgeRoundRectCallout">
            <a:avLst>
              <a:gd name="adj1" fmla="val -25053"/>
              <a:gd name="adj2" fmla="val 904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1497" y="20773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module</a:t>
            </a:r>
            <a:r>
              <a:rPr lang="zh-CN" altLang="en-US" sz="2000" dirty="0" smtClean="0">
                <a:solidFill>
                  <a:srgbClr val="0000FF"/>
                </a:solidFill>
              </a:rPr>
              <a:t>后面要加</a:t>
            </a:r>
            <a:r>
              <a:rPr lang="zh-CN" altLang="en-US" sz="2000" dirty="0">
                <a:solidFill>
                  <a:srgbClr val="0000FF"/>
                </a:solidFill>
              </a:rPr>
              <a:t>分号</a:t>
            </a:r>
          </a:p>
        </p:txBody>
      </p:sp>
    </p:spTree>
    <p:extLst>
      <p:ext uri="{BB962C8B-B14F-4D97-AF65-F5344CB8AC3E}">
        <p14:creationId xmlns:p14="http://schemas.microsoft.com/office/powerpoint/2010/main" xmlns="" val="27497777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nimBg="1"/>
      <p:bldP spid="2" grpId="0" animBg="1"/>
      <p:bldP spid="3" grpId="0"/>
      <p:bldP spid="16" grpId="0" animBg="1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33523" y="1088661"/>
            <a:ext cx="91104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用关键词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定义传输门模型。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C1(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管控制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管控制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56594" y="232723"/>
            <a:ext cx="603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3.9.2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传输门电路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</a:t>
            </a:r>
          </a:p>
        </p:txBody>
      </p:sp>
      <p:graphicFrame>
        <p:nvGraphicFramePr>
          <p:cNvPr id="429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2524285"/>
              </p:ext>
            </p:extLst>
          </p:nvPr>
        </p:nvGraphicFramePr>
        <p:xfrm>
          <a:off x="145591" y="3645030"/>
          <a:ext cx="3241675" cy="2520350"/>
        </p:xfrm>
        <a:graphic>
          <a:graphicData uri="http://schemas.openxmlformats.org/presentationml/2006/ole">
            <p:oleObj spid="_x0000_s624642" name="图片" r:id="rId4" imgW="2080042" imgH="1224820" progId="Word.Picture.8">
              <p:embed/>
            </p:oleObj>
          </a:graphicData>
        </a:graphic>
      </p:graphicFrame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3943320" y="1054056"/>
            <a:ext cx="476205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module mymux2to1 (A, B, L); </a:t>
            </a: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</a:p>
          <a:p>
            <a:pPr lvl="0"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r>
              <a:rPr lang="en-US" altLang="zh-CN" dirty="0" err="1" smtClean="0">
                <a:solidFill>
                  <a:srgbClr val="000066"/>
                </a:solidFill>
                <a:ea typeface="楷体_GB2312" pitchFamily="49" charset="-122"/>
              </a:rPr>
              <a:t>endmodule</a:t>
            </a: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179388" y="2478088"/>
            <a:ext cx="3905250" cy="9683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的开关级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建模描述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下列异或门。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936626" y="3160431"/>
            <a:ext cx="5027984" cy="63601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505991" y="1772770"/>
            <a:ext cx="818669" cy="1387661"/>
            <a:chOff x="4740" y="1117"/>
            <a:chExt cx="854" cy="960"/>
          </a:xfrm>
        </p:grpSpPr>
        <p:sp>
          <p:nvSpPr>
            <p:cNvPr id="9" name="AutoShape 9"/>
            <p:cNvSpPr>
              <a:spLocks/>
            </p:cNvSpPr>
            <p:nvPr/>
          </p:nvSpPr>
          <p:spPr bwMode="auto">
            <a:xfrm flipH="1" flipV="1">
              <a:off x="4740" y="1117"/>
              <a:ext cx="226" cy="816"/>
            </a:xfrm>
            <a:prstGeom prst="leftBrace">
              <a:avLst>
                <a:gd name="adj1" fmla="val 300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941" y="1161"/>
              <a:ext cx="653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说明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部分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12253" y="3569237"/>
            <a:ext cx="723512" cy="2164084"/>
            <a:chOff x="1705" y="2115"/>
            <a:chExt cx="404" cy="1859"/>
          </a:xfrm>
        </p:grpSpPr>
        <p:sp>
          <p:nvSpPr>
            <p:cNvPr id="12" name="AutoShape 12"/>
            <p:cNvSpPr>
              <a:spLocks/>
            </p:cNvSpPr>
            <p:nvPr/>
          </p:nvSpPr>
          <p:spPr bwMode="auto">
            <a:xfrm flipV="1">
              <a:off x="1927" y="2115"/>
              <a:ext cx="182" cy="1859"/>
            </a:xfrm>
            <a:prstGeom prst="leftBrace">
              <a:avLst>
                <a:gd name="adj1" fmla="val 85119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05" y="2253"/>
              <a:ext cx="22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电路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描述</a:t>
              </a:r>
            </a:p>
          </p:txBody>
        </p:sp>
      </p:grpSp>
      <p:sp>
        <p:nvSpPr>
          <p:cNvPr id="14" name="圆角矩形标注 13"/>
          <p:cNvSpPr/>
          <p:nvPr/>
        </p:nvSpPr>
        <p:spPr bwMode="auto">
          <a:xfrm>
            <a:off x="6182779" y="590521"/>
            <a:ext cx="2961221" cy="350935"/>
          </a:xfrm>
          <a:prstGeom prst="wedgeRoundRectCallout">
            <a:avLst>
              <a:gd name="adj1" fmla="val 17991"/>
              <a:gd name="adj2" fmla="val 11146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91599" y="569053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module</a:t>
            </a:r>
            <a:r>
              <a:rPr lang="zh-CN" altLang="en-US" sz="2000" dirty="0" smtClean="0">
                <a:solidFill>
                  <a:srgbClr val="0000FF"/>
                </a:solidFill>
              </a:rPr>
              <a:t>后面要加</a:t>
            </a:r>
            <a:r>
              <a:rPr lang="zh-CN" altLang="en-US" sz="2000" dirty="0">
                <a:solidFill>
                  <a:srgbClr val="0000FF"/>
                </a:solidFill>
              </a:rPr>
              <a:t>分号</a:t>
            </a:r>
          </a:p>
        </p:txBody>
      </p:sp>
      <p:sp>
        <p:nvSpPr>
          <p:cNvPr id="2" name="矩形 1"/>
          <p:cNvSpPr/>
          <p:nvPr/>
        </p:nvSpPr>
        <p:spPr>
          <a:xfrm>
            <a:off x="4302407" y="1454997"/>
            <a:ext cx="3968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input</a:t>
            </a:r>
            <a:r>
              <a:rPr lang="en-US" altLang="zh-CN" sz="2400" dirty="0">
                <a:solidFill>
                  <a:srgbClr val="000066"/>
                </a:solidFill>
                <a:ea typeface="楷体_GB2312" pitchFamily="49" charset="-122"/>
              </a:rPr>
              <a:t> A, B;  //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输入端口声明</a:t>
            </a:r>
          </a:p>
          <a:p>
            <a:pPr lvl="0" algn="l"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output</a:t>
            </a:r>
            <a:r>
              <a:rPr lang="en-US" altLang="zh-CN" sz="2400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ea typeface="楷体_GB2312" pitchFamily="49" charset="-122"/>
              </a:rPr>
              <a:t>L;   //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输出端口声明</a:t>
            </a:r>
          </a:p>
          <a:p>
            <a:pPr lvl="0" algn="l"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wire </a:t>
            </a:r>
            <a:r>
              <a:rPr lang="en-US" altLang="zh-CN" sz="2400" dirty="0" err="1">
                <a:solidFill>
                  <a:srgbClr val="000066"/>
                </a:solidFill>
                <a:ea typeface="楷体_GB2312" pitchFamily="49" charset="-122"/>
              </a:rPr>
              <a:t>Anot</a:t>
            </a:r>
            <a:r>
              <a:rPr lang="en-US" altLang="zh-CN" sz="2400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2400" dirty="0" err="1">
                <a:solidFill>
                  <a:srgbClr val="000066"/>
                </a:solidFill>
                <a:ea typeface="楷体_GB2312" pitchFamily="49" charset="-122"/>
              </a:rPr>
              <a:t>Bnot</a:t>
            </a:r>
            <a:r>
              <a:rPr lang="en-US" altLang="zh-CN" sz="2400" dirty="0">
                <a:solidFill>
                  <a:srgbClr val="000066"/>
                </a:solidFill>
                <a:ea typeface="楷体_GB2312" pitchFamily="49" charset="-122"/>
              </a:rPr>
              <a:t>;     //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声明模块内部的连接线</a:t>
            </a:r>
          </a:p>
          <a:p>
            <a:pPr lvl="0" algn="l">
              <a:defRPr/>
            </a:pP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   </a:t>
            </a:r>
            <a:endParaRPr lang="en-US" altLang="zh-CN" sz="24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638" y="3633334"/>
            <a:ext cx="49310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zh-CN" sz="2000" dirty="0">
                <a:solidFill>
                  <a:srgbClr val="FF00FF"/>
                </a:solidFill>
                <a:ea typeface="楷体_GB2312" pitchFamily="49" charset="-122"/>
              </a:rPr>
              <a:t>inverter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 V1(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Anot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, A);  //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调用底层模块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inverter</a:t>
            </a:r>
            <a:r>
              <a:rPr lang="zh-CN" altLang="en-US" sz="2000" dirty="0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见下一页</a:t>
            </a:r>
          </a:p>
          <a:p>
            <a:pPr lvl="0" algn="l">
              <a:defRPr/>
            </a:pPr>
            <a:r>
              <a:rPr lang="zh-CN" altLang="en-US" sz="2000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ea typeface="楷体_GB2312" pitchFamily="49" charset="-122"/>
              </a:rPr>
              <a:t>inverter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 V2(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Bnot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, B); </a:t>
            </a:r>
          </a:p>
          <a:p>
            <a:pPr lvl="0" algn="l">
              <a:defRPr/>
            </a:pP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 smtClean="0">
                <a:solidFill>
                  <a:srgbClr val="FF00FF"/>
                </a:solidFill>
                <a:ea typeface="楷体_GB2312" pitchFamily="49" charset="-122"/>
              </a:rPr>
              <a:t>cmos</a:t>
            </a:r>
            <a:r>
              <a:rPr lang="en-US" altLang="zh-CN" sz="2000" dirty="0" smtClean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(L, 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Anot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, B, 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Bnot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); //</a:t>
            </a:r>
            <a:r>
              <a:rPr lang="zh-CN" altLang="en-US" sz="2000" dirty="0">
                <a:solidFill>
                  <a:srgbClr val="000066"/>
                </a:solidFill>
                <a:ea typeface="楷体_GB2312" pitchFamily="49" charset="-122"/>
              </a:rPr>
              <a:t>调用内部开关元件</a:t>
            </a:r>
          </a:p>
          <a:p>
            <a:pPr lvl="0" algn="l">
              <a:defRPr/>
            </a:pPr>
            <a:r>
              <a:rPr lang="zh-CN" altLang="en-US" sz="2000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 smtClean="0">
                <a:solidFill>
                  <a:srgbClr val="FF00FF"/>
                </a:solidFill>
                <a:ea typeface="楷体_GB2312" pitchFamily="49" charset="-122"/>
              </a:rPr>
              <a:t>cmos</a:t>
            </a:r>
            <a:r>
              <a:rPr lang="en-US" altLang="zh-CN" sz="2000" dirty="0" smtClean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(L, A, 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Bnot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, B);  //(</a:t>
            </a:r>
            <a:r>
              <a:rPr lang="en-US" altLang="zh-CN" sz="2000" dirty="0" err="1">
                <a:solidFill>
                  <a:srgbClr val="000066"/>
                </a:solidFill>
                <a:ea typeface="楷体_GB2312" pitchFamily="49" charset="-122"/>
              </a:rPr>
              <a:t>output,input,ncontrol,pcontrol</a:t>
            </a:r>
            <a:r>
              <a:rPr lang="en-US" altLang="zh-CN" sz="2000" dirty="0">
                <a:solidFill>
                  <a:srgbClr val="000066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521976" y="2190448"/>
            <a:ext cx="2890277" cy="376713"/>
          </a:xfrm>
          <a:prstGeom prst="wedgeRoundRectCallout">
            <a:avLst>
              <a:gd name="adj1" fmla="val -35538"/>
              <a:gd name="adj2" fmla="val -71412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元件实例化名字，可省略</a:t>
            </a:r>
          </a:p>
        </p:txBody>
      </p:sp>
    </p:spTree>
    <p:extLst>
      <p:ext uri="{BB962C8B-B14F-4D97-AF65-F5344CB8AC3E}">
        <p14:creationId xmlns:p14="http://schemas.microsoft.com/office/powerpoint/2010/main" xmlns="" val="133205394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 animBg="1"/>
      <p:bldP spid="14" grpId="0" animBg="1"/>
      <p:bldP spid="15" grpId="0"/>
      <p:bldP spid="2" grpId="0"/>
      <p:bldP spid="3" grpId="0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824660" y="1100658"/>
            <a:ext cx="4942636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反相器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inverter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Vo,Vi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0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3821268"/>
              </p:ext>
            </p:extLst>
          </p:nvPr>
        </p:nvGraphicFramePr>
        <p:xfrm>
          <a:off x="127489" y="1354682"/>
          <a:ext cx="2860291" cy="4448672"/>
        </p:xfrm>
        <a:graphic>
          <a:graphicData uri="http://schemas.openxmlformats.org/presentationml/2006/ole">
            <p:oleObj spid="_x0000_s625666" name="图片" r:id="rId4" imgW="1578051" imgH="1884914" progId="Word.Picture.8">
              <p:embed/>
            </p:oleObj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3883328" y="3388972"/>
            <a:ext cx="5276759" cy="120908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078316" y="2081138"/>
            <a:ext cx="818669" cy="1387661"/>
            <a:chOff x="4740" y="1117"/>
            <a:chExt cx="854" cy="960"/>
          </a:xfrm>
        </p:grpSpPr>
        <p:sp>
          <p:nvSpPr>
            <p:cNvPr id="7" name="AutoShape 9"/>
            <p:cNvSpPr>
              <a:spLocks/>
            </p:cNvSpPr>
            <p:nvPr/>
          </p:nvSpPr>
          <p:spPr bwMode="auto">
            <a:xfrm flipH="1" flipV="1">
              <a:off x="4740" y="1117"/>
              <a:ext cx="226" cy="816"/>
            </a:xfrm>
            <a:prstGeom prst="leftBrace">
              <a:avLst>
                <a:gd name="adj1" fmla="val 300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41" y="1161"/>
              <a:ext cx="653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说明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部分</a:t>
              </a: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461188" y="4005079"/>
            <a:ext cx="606634" cy="1503953"/>
            <a:chOff x="1705" y="2115"/>
            <a:chExt cx="404" cy="1859"/>
          </a:xfrm>
        </p:grpSpPr>
        <p:sp>
          <p:nvSpPr>
            <p:cNvPr id="10" name="AutoShape 12"/>
            <p:cNvSpPr>
              <a:spLocks/>
            </p:cNvSpPr>
            <p:nvPr/>
          </p:nvSpPr>
          <p:spPr bwMode="auto">
            <a:xfrm flipV="1">
              <a:off x="1927" y="2115"/>
              <a:ext cx="182" cy="1859"/>
            </a:xfrm>
            <a:prstGeom prst="leftBrace">
              <a:avLst>
                <a:gd name="adj1" fmla="val 85119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05" y="2253"/>
              <a:ext cx="222" cy="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电路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描述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141736" y="2029039"/>
            <a:ext cx="3547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input Vi;   //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输入端口声明</a:t>
            </a:r>
          </a:p>
          <a:p>
            <a:pPr lvl="0" indent="266700" algn="l">
              <a:defRPr/>
            </a:pPr>
            <a:r>
              <a:rPr kumimoji="1"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output 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Vo;  //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输出端口声明</a:t>
            </a:r>
          </a:p>
          <a:p>
            <a:pPr lvl="0" indent="266700" algn="l">
              <a:defRPr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supply1  </a:t>
            </a:r>
            <a:r>
              <a:rPr kumimoji="1" lang="en-US" altLang="zh-CN" sz="20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Vdd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lvl="0" indent="266700" algn="l"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supply0  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GND;</a:t>
            </a:r>
          </a:p>
          <a:p>
            <a:pPr lvl="0" indent="266700" algn="l">
              <a:defRPr/>
            </a:pPr>
            <a:endParaRPr kumimoji="1"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1598" y="3877817"/>
            <a:ext cx="49530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defRPr/>
            </a:pP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pmos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Vo,Vdd,Vi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);   //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实例化，调用内部开关元件 </a:t>
            </a:r>
          </a:p>
          <a:p>
            <a:pPr algn="l">
              <a:defRPr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nmos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Vo,GND,Vi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);  //(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漏极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源极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控制栅极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66"/>
                </a:solidFill>
                <a:ea typeface="楷体_GB2312" pitchFamily="49" charset="-122"/>
              </a:rPr>
              <a:t>由于源极与栅极在同一个水平线上。可以先</a:t>
            </a:r>
            <a:r>
              <a:rPr lang="zh-CN" altLang="en-US" sz="2000" dirty="0" smtClean="0">
                <a:solidFill>
                  <a:srgbClr val="000066"/>
                </a:solidFill>
                <a:ea typeface="楷体_GB2312" pitchFamily="49" charset="-122"/>
              </a:rPr>
              <a:t>找出栅极</a:t>
            </a:r>
            <a:r>
              <a:rPr lang="zh-CN" altLang="en-US" sz="2000" dirty="0">
                <a:solidFill>
                  <a:srgbClr val="000066"/>
                </a:solidFill>
                <a:ea typeface="楷体_GB2312" pitchFamily="49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8062512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00" y="1548574"/>
            <a:ext cx="5334274" cy="4400776"/>
          </a:xfrm>
          <a:prstGeom prst="rect">
            <a:avLst/>
          </a:prstGeom>
        </p:spPr>
      </p:pic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FD92A9CD-73E7-4F6D-8A9B-BE080054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50" y="139770"/>
            <a:ext cx="860456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沟道增强型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（注意：在我们的课本中都是源极与衬底相连接的，特此说明。）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28036" name="Rectangle 4">
            <a:extLst>
              <a:ext uri="{FF2B5EF4-FFF2-40B4-BE49-F238E27FC236}">
                <a16:creationId xmlns:a16="http://schemas.microsoft.com/office/drawing/2014/main" xmlns="" id="{D56E0B18-E294-4593-82E6-F72BA3EA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2" y="1063188"/>
            <a:ext cx="4592728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rgbClr val="CC0000"/>
              </a:buClr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开启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电压</a:t>
            </a:r>
            <a:r>
              <a:rPr kumimoji="0" lang="en-US" altLang="zh-CN" sz="2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GB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为负值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CN" sz="2400" dirty="0" smtClean="0">
                <a:solidFill>
                  <a:srgbClr val="FF0000"/>
                </a:solidFill>
              </a:rPr>
              <a:t>=0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28037" name="Object 5">
            <a:extLst>
              <a:ext uri="{FF2B5EF4-FFF2-40B4-BE49-F238E27FC236}">
                <a16:creationId xmlns:a16="http://schemas.microsoft.com/office/drawing/2014/main" xmlns="" id="{BFA287C0-48AA-4EED-B5EE-47CD392F8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83109973"/>
              </p:ext>
            </p:extLst>
          </p:nvPr>
        </p:nvGraphicFramePr>
        <p:xfrm>
          <a:off x="74724" y="2146965"/>
          <a:ext cx="3165475" cy="2409825"/>
        </p:xfrm>
        <a:graphic>
          <a:graphicData uri="http://schemas.openxmlformats.org/presentationml/2006/ole">
            <p:oleObj spid="_x0000_s479310" r:id="rId5" imgW="1696433" imgH="1262815" progId="Word.Picture.8">
              <p:embed/>
            </p:oleObj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076" y="3797403"/>
            <a:ext cx="800141" cy="1333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6170" y="3942396"/>
            <a:ext cx="945820" cy="13354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 bwMode="auto">
          <a:xfrm flipV="1">
            <a:off x="3909921" y="5397655"/>
            <a:ext cx="2350163" cy="72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 bwMode="auto">
          <a:xfrm flipH="1" flipV="1">
            <a:off x="3898910" y="3170802"/>
            <a:ext cx="54615" cy="22628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3885451" y="3134796"/>
            <a:ext cx="1452357" cy="72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5058147" y="1855438"/>
            <a:ext cx="526991" cy="174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 bwMode="auto">
          <a:xfrm>
            <a:off x="5321643" y="1887631"/>
            <a:ext cx="16165" cy="12514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矩形 22"/>
          <p:cNvSpPr/>
          <p:nvPr/>
        </p:nvSpPr>
        <p:spPr>
          <a:xfrm>
            <a:off x="4961258" y="1478756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Arial Narrow" panose="020B0606020202030204" pitchFamily="34" charset="0"/>
                <a:ea typeface="楷体_GB2312" pitchFamily="49" charset="-122"/>
              </a:rPr>
              <a:t>+5V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 bwMode="auto">
          <a:xfrm>
            <a:off x="714348" y="4857760"/>
            <a:ext cx="3033386" cy="428628"/>
          </a:xfrm>
          <a:prstGeom prst="wedgeRoundRectCallout">
            <a:avLst>
              <a:gd name="adj1" fmla="val -36391"/>
              <a:gd name="adj2" fmla="val -460842"/>
              <a:gd name="adj3" fmla="val 16667"/>
            </a:avLst>
          </a:prstGeom>
          <a:solidFill>
            <a:srgbClr val="C0C0C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箭头方向与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PN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结方向一致。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048600" y="3422728"/>
            <a:ext cx="651140" cy="43774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l">
              <a:lnSpc>
                <a:spcPct val="125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2000" i="1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=0</a:t>
            </a:r>
            <a:endParaRPr lang="zh-CN" altLang="en-US" dirty="0">
              <a:solidFill>
                <a:srgbClr val="FF0000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V="1">
            <a:off x="1259540" y="2204830"/>
            <a:ext cx="442043" cy="65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1288716" y="187293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Arial Narrow" panose="020B0606020202030204" pitchFamily="34" charset="0"/>
                <a:ea typeface="楷体_GB2312" pitchFamily="49" charset="-122"/>
              </a:rPr>
              <a:t>+5V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 bwMode="auto">
          <a:xfrm flipH="1">
            <a:off x="1470812" y="2204830"/>
            <a:ext cx="4758" cy="965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圆角矩形标注 19"/>
          <p:cNvSpPr/>
          <p:nvPr/>
        </p:nvSpPr>
        <p:spPr bwMode="auto">
          <a:xfrm flipV="1">
            <a:off x="-42681" y="1527426"/>
            <a:ext cx="1155573" cy="617587"/>
          </a:xfrm>
          <a:prstGeom prst="wedgeRoundRectCallout">
            <a:avLst>
              <a:gd name="adj1" fmla="val 3671"/>
              <a:gd name="adj2" fmla="val -232827"/>
              <a:gd name="adj3" fmla="val 16667"/>
            </a:avLst>
          </a:prstGeom>
          <a:solidFill>
            <a:srgbClr val="FBFB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46040" y="1513053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</a:rPr>
              <a:t>栅极与源极</a:t>
            </a:r>
            <a:endParaRPr kumimoji="1" lang="en-US" altLang="zh-CN" dirty="0" smtClean="0">
              <a:solidFill>
                <a:srgbClr val="FF00FF"/>
              </a:solidFill>
            </a:endParaRPr>
          </a:p>
          <a:p>
            <a:r>
              <a:rPr kumimoji="1" lang="zh-CN" altLang="en-US" dirty="0" smtClean="0">
                <a:solidFill>
                  <a:srgbClr val="FF00FF"/>
                </a:solidFill>
              </a:rPr>
              <a:t>在同一方向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572140"/>
            <a:ext cx="41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说明：如果衬底不和源极相连。能否导通就看</a:t>
            </a:r>
            <a:r>
              <a:rPr lang="en-US" altLang="zh-CN" sz="2000" dirty="0" smtClean="0">
                <a:solidFill>
                  <a:srgbClr val="0000FF"/>
                </a:solidFill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sz="2000" dirty="0" smtClean="0">
                <a:solidFill>
                  <a:srgbClr val="0000FF"/>
                </a:solidFill>
              </a:rPr>
              <a:t>是否大于开启电压。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5722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23" grpId="0"/>
      <p:bldP spid="16" grpId="0" animBg="1"/>
      <p:bldP spid="15" grpId="0" animBg="1"/>
      <p:bldP spid="18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>
            <a:extLst>
              <a:ext uri="{FF2B5EF4-FFF2-40B4-BE49-F238E27FC236}">
                <a16:creationId xmlns:a16="http://schemas.microsoft.com/office/drawing/2014/main" xmlns="" id="{B815E997-DA8C-48B5-99CE-2A751512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47" y="509025"/>
            <a:ext cx="626890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沟道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耗尽型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管（了解）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28039" name="AutoShape 7" descr="羊皮纸">
            <a:extLst>
              <a:ext uri="{FF2B5EF4-FFF2-40B4-BE49-F238E27FC236}">
                <a16:creationId xmlns:a16="http://schemas.microsoft.com/office/drawing/2014/main" xmlns="" id="{E5EDC94D-7D6E-4168-A4BD-6D7556DF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47" y="3490175"/>
            <a:ext cx="3744912" cy="273685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8040" name="Object 8">
            <a:extLst>
              <a:ext uri="{FF2B5EF4-FFF2-40B4-BE49-F238E27FC236}">
                <a16:creationId xmlns:a16="http://schemas.microsoft.com/office/drawing/2014/main" xmlns="" id="{1661C6EE-2C63-48C6-BA0D-5C6F38054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22000234"/>
              </p:ext>
            </p:extLst>
          </p:nvPr>
        </p:nvGraphicFramePr>
        <p:xfrm>
          <a:off x="675029" y="3490175"/>
          <a:ext cx="3619500" cy="2997200"/>
        </p:xfrm>
        <a:graphic>
          <a:graphicData uri="http://schemas.openxmlformats.org/presentationml/2006/ole">
            <p:oleObj spid="_x0000_s489569" r:id="rId5" imgW="2103728" imgH="1733107" progId="Word.Picture.8">
              <p:embed/>
            </p:oleObj>
          </a:graphicData>
        </a:graphic>
      </p:graphicFrame>
      <p:sp>
        <p:nvSpPr>
          <p:cNvPr id="428041" name="Rectangle 9">
            <a:extLst>
              <a:ext uri="{FF2B5EF4-FFF2-40B4-BE49-F238E27FC236}">
                <a16:creationId xmlns:a16="http://schemas.microsoft.com/office/drawing/2014/main" xmlns="" id="{F9E3D096-6E94-4B4F-9FC5-FC34D565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72" y="1782467"/>
            <a:ext cx="4291228" cy="9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rgbClr val="CC0000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G</a:t>
            </a:r>
            <a:r>
              <a:rPr lang="zh-CN" altLang="en-US" sz="2000" dirty="0" smtClean="0">
                <a:solidFill>
                  <a:srgbClr val="FF00FF"/>
                </a:solidFill>
              </a:rPr>
              <a:t>开启</a:t>
            </a:r>
            <a:r>
              <a:rPr lang="zh-CN" altLang="en-US" sz="2000" dirty="0">
                <a:solidFill>
                  <a:srgbClr val="FF00FF"/>
                </a:solidFill>
              </a:rPr>
              <a:t>电压可以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是零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。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CN" sz="2000" dirty="0" smtClean="0">
                <a:solidFill>
                  <a:srgbClr val="FF0000"/>
                </a:solidFill>
              </a:rPr>
              <a:t>=1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 algn="l">
              <a:lnSpc>
                <a:spcPct val="125000"/>
              </a:lnSpc>
              <a:buClr>
                <a:srgbClr val="CC0000"/>
              </a:buClr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854" y="4858937"/>
            <a:ext cx="456503" cy="142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51" y="4858937"/>
            <a:ext cx="456503" cy="142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420" y="1413135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绝缘层掺入正离子，使衬底表面形成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沟道。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07F988D1-C9C8-40CD-BE52-539AA0664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1315987"/>
              </p:ext>
            </p:extLst>
          </p:nvPr>
        </p:nvGraphicFramePr>
        <p:xfrm>
          <a:off x="4326062" y="2180722"/>
          <a:ext cx="4504058" cy="3359401"/>
        </p:xfrm>
        <a:graphic>
          <a:graphicData uri="http://schemas.openxmlformats.org/presentationml/2006/ole">
            <p:oleObj spid="_x0000_s489570" r:id="rId7" imgW="1772506" imgH="1262815" progId="Word.Picture.8">
              <p:embed/>
            </p:oleObj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C3A076D2-C7EC-4E1F-8F50-EE31BCD3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031" y="1358953"/>
            <a:ext cx="3600500" cy="47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沟道耗尽型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MOS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管符号如图。</a:t>
            </a:r>
          </a:p>
        </p:txBody>
      </p:sp>
    </p:spTree>
    <p:extLst>
      <p:ext uri="{BB962C8B-B14F-4D97-AF65-F5344CB8AC3E}">
        <p14:creationId xmlns:p14="http://schemas.microsoft.com/office/powerpoint/2010/main" xmlns="" val="24294828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9" grpId="0" animBg="1"/>
      <p:bldP spid="428041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4">
            <a:extLst>
              <a:ext uri="{FF2B5EF4-FFF2-40B4-BE49-F238E27FC236}">
                <a16:creationId xmlns:a16="http://schemas.microsoft.com/office/drawing/2014/main" xmlns="" id="{A8B56B89-6A6B-4E10-A33C-7810C7B2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0" y="404580"/>
            <a:ext cx="66751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0"/>
              </a:spcBef>
              <a:buClr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沟道耗尽型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MOS</a:t>
            </a:r>
            <a:r>
              <a:rPr lang="zh-CN" altLang="en-US" sz="2800" dirty="0" smtClean="0">
                <a:solidFill>
                  <a:srgbClr val="FF00FF"/>
                </a:solidFill>
              </a:rPr>
              <a:t>管（了解）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30086" name="Object 6">
            <a:extLst>
              <a:ext uri="{FF2B5EF4-FFF2-40B4-BE49-F238E27FC236}">
                <a16:creationId xmlns:a16="http://schemas.microsoft.com/office/drawing/2014/main" xmlns="" id="{5632A42A-63EE-4B4D-A440-88A2A1704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7082739"/>
              </p:ext>
            </p:extLst>
          </p:nvPr>
        </p:nvGraphicFramePr>
        <p:xfrm>
          <a:off x="4860040" y="2132820"/>
          <a:ext cx="4104570" cy="3528490"/>
        </p:xfrm>
        <a:graphic>
          <a:graphicData uri="http://schemas.openxmlformats.org/presentationml/2006/ole">
            <p:oleObj spid="_x0000_s480330" r:id="rId4" imgW="1772506" imgH="1262815" progId="Word.Picture.8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13969" y="1290336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绝缘层</a:t>
            </a:r>
            <a:r>
              <a:rPr lang="zh-CN" altLang="en-US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掺入负离子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，使衬底表面</a:t>
            </a:r>
            <a:r>
              <a:rPr lang="zh-CN" altLang="en-US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形成</a:t>
            </a:r>
            <a:r>
              <a:rPr lang="en-US" altLang="zh-CN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沟道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3A076D2-C7EC-4E1F-8F50-EE31BCD3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00" y="1290336"/>
            <a:ext cx="3600500" cy="47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沟道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耗尽型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MOS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管符号如图。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F9E3D096-6E94-4B4F-9FC5-FC34D565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1695605"/>
            <a:ext cx="4220386" cy="100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rgbClr val="CC0000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G</a:t>
            </a:r>
            <a:r>
              <a:rPr lang="zh-CN" altLang="en-US" sz="2000" dirty="0" smtClean="0">
                <a:solidFill>
                  <a:srgbClr val="FF00FF"/>
                </a:solidFill>
              </a:rPr>
              <a:t>开启</a:t>
            </a:r>
            <a:r>
              <a:rPr lang="zh-CN" altLang="en-US" sz="2000" dirty="0">
                <a:solidFill>
                  <a:srgbClr val="FF00FF"/>
                </a:solidFill>
              </a:rPr>
              <a:t>电压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可以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是零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。 </a:t>
            </a:r>
            <a:r>
              <a:rPr lang="en-US" altLang="zh-CN" sz="2400" i="1" dirty="0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G</a:t>
            </a:r>
            <a:r>
              <a:rPr lang="en-US" altLang="zh-CN" sz="2000" dirty="0">
                <a:solidFill>
                  <a:srgbClr val="FF0000"/>
                </a:solidFill>
              </a:rPr>
              <a:t>=0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 algn="l">
              <a:lnSpc>
                <a:spcPct val="125000"/>
              </a:lnSpc>
              <a:buClr>
                <a:srgbClr val="CC0000"/>
              </a:buClr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33" y="2348850"/>
            <a:ext cx="4432528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82489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圆角矩形 228"/>
          <p:cNvSpPr/>
          <p:nvPr/>
        </p:nvSpPr>
        <p:spPr bwMode="auto">
          <a:xfrm>
            <a:off x="5925202" y="1303506"/>
            <a:ext cx="3138104" cy="3820263"/>
          </a:xfrm>
          <a:prstGeom prst="roundRect">
            <a:avLst/>
          </a:prstGeom>
          <a:solidFill>
            <a:srgbClr val="FDF0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2534588" y="1318159"/>
            <a:ext cx="3262167" cy="3820263"/>
          </a:xfrm>
          <a:prstGeom prst="roundRect">
            <a:avLst/>
          </a:prstGeom>
          <a:solidFill>
            <a:srgbClr val="FDF0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45786" y="1232556"/>
            <a:ext cx="2411700" cy="3820263"/>
          </a:xfrm>
          <a:prstGeom prst="roundRect">
            <a:avLst/>
          </a:prstGeom>
          <a:solidFill>
            <a:srgbClr val="FDF0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0" y="1196690"/>
            <a:ext cx="2522125" cy="3717925"/>
            <a:chOff x="0" y="1196690"/>
            <a:chExt cx="2522125" cy="3717925"/>
          </a:xfrm>
          <a:noFill/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xmlns="" id="{8160FDD0-2081-4C86-90A0-8EC1EDFA7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96690"/>
              <a:ext cx="2522125" cy="3717925"/>
              <a:chOff x="543" y="1270"/>
              <a:chExt cx="1679" cy="2118"/>
            </a:xfrm>
            <a:grpFill/>
          </p:grpSpPr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xmlns="" id="{1A5DE27F-2DD2-42FF-B6AF-D9A90B118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1" y="2273"/>
                <a:ext cx="1" cy="36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xmlns="" id="{E9F98297-CA36-4B37-BF54-DC58EEFCC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6" y="2622"/>
                <a:ext cx="0" cy="369"/>
              </a:xfrm>
              <a:prstGeom prst="line">
                <a:avLst/>
              </a:prstGeom>
              <a:grpFill/>
              <a:ln w="57150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xmlns="" id="{1FCAAB39-4388-471F-B47E-00EF68C7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4" y="2988"/>
                <a:ext cx="26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xmlns="" id="{F0A06329-62EC-49B4-AD30-8EAD68B7B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2" y="2557"/>
                <a:ext cx="0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xmlns="" id="{63FC7E91-11B3-4A9F-9DFD-4C488A7CA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2" y="2738"/>
                <a:ext cx="0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xmlns="" id="{1F40FA63-D9EF-4201-B0E3-E185EBA5D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2" y="2920"/>
                <a:ext cx="0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xmlns="" id="{C144BDEF-2EC7-423D-8CB8-4A11ACD15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2" y="2628"/>
                <a:ext cx="12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xmlns="" id="{C0F290A1-B9E1-449C-A5DE-5B943F1F0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4" y="2994"/>
                <a:ext cx="1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xmlns="" id="{1D98C71F-8412-4EC6-A6F0-DFAAAFDBB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987"/>
                <a:ext cx="0" cy="37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xmlns="" id="{D0E9C9AC-6833-4C20-8ABD-35C852640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5" y="3147"/>
                <a:ext cx="22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xmlns="" id="{776AB2DD-D9A7-4C9C-85AB-35199091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800"/>
                <a:ext cx="0" cy="34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xmlns="" id="{DB71044F-10E9-492F-A106-D5C6384D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24" y="2806"/>
                <a:ext cx="34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Oval 19">
                <a:extLst>
                  <a:ext uri="{FF2B5EF4-FFF2-40B4-BE49-F238E27FC236}">
                    <a16:creationId xmlns:a16="http://schemas.microsoft.com/office/drawing/2014/main" xmlns="" id="{3D98DAEA-CB7B-487E-B29E-907A764E8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3119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xmlns="" id="{193C32B7-32AB-4389-B0E7-ED1C9C5CB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7" y="1270"/>
                <a:ext cx="610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DD</a:t>
                </a:r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xmlns="" id="{8D173229-49A1-4C54-9AD2-03839FADB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2405"/>
                <a:ext cx="66" cy="6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xmlns="" id="{30CEA4F7-EC8C-4220-A437-C9CDA0A5D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" y="2442"/>
                <a:ext cx="50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Text Box 24">
                <a:extLst>
                  <a:ext uri="{FF2B5EF4-FFF2-40B4-BE49-F238E27FC236}">
                    <a16:creationId xmlns:a16="http://schemas.microsoft.com/office/drawing/2014/main" xmlns="" id="{02AB8A07-663A-4ABC-BBD5-E2D6A39C0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2704"/>
                <a:ext cx="123" cy="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Text Box 25">
                <a:extLst>
                  <a:ext uri="{FF2B5EF4-FFF2-40B4-BE49-F238E27FC236}">
                    <a16:creationId xmlns:a16="http://schemas.microsoft.com/office/drawing/2014/main" xmlns="" id="{6A3364AE-9E18-4512-956B-7EC7F930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" y="2771"/>
                <a:ext cx="485" cy="1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28">
                <a:extLst>
                  <a:ext uri="{FF2B5EF4-FFF2-40B4-BE49-F238E27FC236}">
                    <a16:creationId xmlns:a16="http://schemas.microsoft.com/office/drawing/2014/main" xmlns="" id="{9F961B8C-F631-499E-86CF-210346E76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3" y="3359"/>
                <a:ext cx="153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Text Box 29">
                <a:extLst>
                  <a:ext uri="{FF2B5EF4-FFF2-40B4-BE49-F238E27FC236}">
                    <a16:creationId xmlns:a16="http://schemas.microsoft.com/office/drawing/2014/main" xmlns="" id="{FA89304F-3282-4C0D-BACD-56B93EBEC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2403"/>
                <a:ext cx="356" cy="2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0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6" name="Text Box 30">
                <a:extLst>
                  <a:ext uri="{FF2B5EF4-FFF2-40B4-BE49-F238E27FC236}">
                    <a16:creationId xmlns:a16="http://schemas.microsoft.com/office/drawing/2014/main" xmlns="" id="{747C7CBA-39FC-429C-B164-B02F2C226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4" y="2403"/>
                <a:ext cx="378" cy="2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0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37" name="Line 31">
                <a:extLst>
                  <a:ext uri="{FF2B5EF4-FFF2-40B4-BE49-F238E27FC236}">
                    <a16:creationId xmlns:a16="http://schemas.microsoft.com/office/drawing/2014/main" xmlns="" id="{599B80EC-FA0C-4F20-BA95-7A8FB3AE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1914"/>
                <a:ext cx="1" cy="1084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32">
                <a:extLst>
                  <a:ext uri="{FF2B5EF4-FFF2-40B4-BE49-F238E27FC236}">
                    <a16:creationId xmlns:a16="http://schemas.microsoft.com/office/drawing/2014/main" xmlns="" id="{A4A6794B-5CB8-4A5B-868A-B97ADBEEF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" y="2442"/>
                <a:ext cx="236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xmlns="" id="{ED82EB99-235D-4D96-9E7F-17D5C6A15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917"/>
                <a:ext cx="360" cy="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:a16="http://schemas.microsoft.com/office/drawing/2014/main" xmlns="" id="{675870E5-CF4E-4721-8788-651DCFE0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694"/>
                <a:ext cx="184" cy="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endParaRPr kumimoji="0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35">
                <a:extLst>
                  <a:ext uri="{FF2B5EF4-FFF2-40B4-BE49-F238E27FC236}">
                    <a16:creationId xmlns:a16="http://schemas.microsoft.com/office/drawing/2014/main" xmlns="" id="{0C7140AE-8A71-4587-A091-30AFBD976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4" y="1904"/>
                <a:ext cx="0" cy="372"/>
              </a:xfrm>
              <a:prstGeom prst="line">
                <a:avLst/>
              </a:prstGeom>
              <a:grpFill/>
              <a:ln w="57150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36">
                <a:extLst>
                  <a:ext uri="{FF2B5EF4-FFF2-40B4-BE49-F238E27FC236}">
                    <a16:creationId xmlns:a16="http://schemas.microsoft.com/office/drawing/2014/main" xmlns="" id="{AF0949F9-8314-45E6-A1CE-E44CEC790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1840"/>
                <a:ext cx="1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xmlns="" id="{7636FED0-45DC-4690-85E8-946FAFD67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2021"/>
                <a:ext cx="1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xmlns="" id="{83E37101-6112-45F6-B3EF-1E5A2B8EE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2203"/>
                <a:ext cx="1" cy="1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39">
                <a:extLst>
                  <a:ext uri="{FF2B5EF4-FFF2-40B4-BE49-F238E27FC236}">
                    <a16:creationId xmlns:a16="http://schemas.microsoft.com/office/drawing/2014/main" xmlns="" id="{E3BCF95F-4CA7-40C8-A55C-09BC53085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1911"/>
                <a:ext cx="1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40">
                <a:extLst>
                  <a:ext uri="{FF2B5EF4-FFF2-40B4-BE49-F238E27FC236}">
                    <a16:creationId xmlns:a16="http://schemas.microsoft.com/office/drawing/2014/main" xmlns="" id="{73B708C9-4C7E-4EA6-94DC-1863ED35F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" y="2277"/>
                <a:ext cx="13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41">
                <a:extLst>
                  <a:ext uri="{FF2B5EF4-FFF2-40B4-BE49-F238E27FC236}">
                    <a16:creationId xmlns:a16="http://schemas.microsoft.com/office/drawing/2014/main" xmlns="" id="{8AF09938-5BFD-400C-B36C-7F2B8030A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0" y="1776"/>
                <a:ext cx="207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42">
                <a:extLst>
                  <a:ext uri="{FF2B5EF4-FFF2-40B4-BE49-F238E27FC236}">
                    <a16:creationId xmlns:a16="http://schemas.microsoft.com/office/drawing/2014/main" xmlns="" id="{823443D0-AD06-4625-BAAB-72FA60266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1769"/>
                <a:ext cx="0" cy="32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43">
                <a:extLst>
                  <a:ext uri="{FF2B5EF4-FFF2-40B4-BE49-F238E27FC236}">
                    <a16:creationId xmlns:a16="http://schemas.microsoft.com/office/drawing/2014/main" xmlns="" id="{1511D130-D09C-4875-A7D1-DAC1ADE26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340" y="2086"/>
                <a:ext cx="334" cy="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  <a:headEnd/>
                <a:tailEnd type="stealth" w="med" len="med"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Oval 44">
                <a:extLst>
                  <a:ext uri="{FF2B5EF4-FFF2-40B4-BE49-F238E27FC236}">
                    <a16:creationId xmlns:a16="http://schemas.microsoft.com/office/drawing/2014/main" xmlns="" id="{0605F261-7628-4C2F-A099-F6C1C18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" y="1750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Text Box 45">
                <a:extLst>
                  <a:ext uri="{FF2B5EF4-FFF2-40B4-BE49-F238E27FC236}">
                    <a16:creationId xmlns:a16="http://schemas.microsoft.com/office/drawing/2014/main" xmlns="" id="{5D9D2629-594F-4CE7-92E4-E92A9BB3F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1915"/>
                <a:ext cx="123" cy="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48">
                <a:extLst>
                  <a:ext uri="{FF2B5EF4-FFF2-40B4-BE49-F238E27FC236}">
                    <a16:creationId xmlns:a16="http://schemas.microsoft.com/office/drawing/2014/main" xmlns="" id="{2DD7E69E-E08A-4170-B264-DDDF8E9AB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523"/>
                <a:ext cx="0" cy="39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Oval 49">
                <a:extLst>
                  <a:ext uri="{FF2B5EF4-FFF2-40B4-BE49-F238E27FC236}">
                    <a16:creationId xmlns:a16="http://schemas.microsoft.com/office/drawing/2014/main" xmlns="" id="{B0B10AC1-A533-460B-B3DC-C3E5A0800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419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Oval 50">
                <a:extLst>
                  <a:ext uri="{FF2B5EF4-FFF2-40B4-BE49-F238E27FC236}">
                    <a16:creationId xmlns:a16="http://schemas.microsoft.com/office/drawing/2014/main" xmlns="" id="{0CBAA680-3DDC-40BE-A143-2ED65DA5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1451"/>
                <a:ext cx="66" cy="6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Oval 51">
                <a:extLst>
                  <a:ext uri="{FF2B5EF4-FFF2-40B4-BE49-F238E27FC236}">
                    <a16:creationId xmlns:a16="http://schemas.microsoft.com/office/drawing/2014/main" xmlns="" id="{1C704514-0C85-48B0-A3DF-990CE69D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2407"/>
                <a:ext cx="66" cy="69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52">
                <a:extLst>
                  <a:ext uri="{FF2B5EF4-FFF2-40B4-BE49-F238E27FC236}">
                    <a16:creationId xmlns:a16="http://schemas.microsoft.com/office/drawing/2014/main" xmlns="" id="{98644D45-7FAD-46C6-8E32-FA2E9E4EB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" y="1907"/>
                <a:ext cx="382" cy="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53">
                <a:extLst>
                  <a:ext uri="{FF2B5EF4-FFF2-40B4-BE49-F238E27FC236}">
                    <a16:creationId xmlns:a16="http://schemas.microsoft.com/office/drawing/2014/main" xmlns="" id="{4FDFD74F-665B-466D-B0E5-068674F6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1" y="1912"/>
                <a:ext cx="255" cy="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Oval 54">
                <a:extLst>
                  <a:ext uri="{FF2B5EF4-FFF2-40B4-BE49-F238E27FC236}">
                    <a16:creationId xmlns:a16="http://schemas.microsoft.com/office/drawing/2014/main" xmlns="" id="{60FA69C6-1AFA-450B-8BF0-E53410367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" y="2414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Text Box 55">
                <a:extLst>
                  <a:ext uri="{FF2B5EF4-FFF2-40B4-BE49-F238E27FC236}">
                    <a16:creationId xmlns:a16="http://schemas.microsoft.com/office/drawing/2014/main" xmlns="" id="{26D500D3-2683-4490-9D10-4944D02F0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196"/>
                <a:ext cx="483" cy="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56">
              <a:extLst>
                <a:ext uri="{FF2B5EF4-FFF2-40B4-BE49-F238E27FC236}">
                  <a16:creationId xmlns:a16="http://schemas.microsoft.com/office/drawing/2014/main" xmlns="" id="{5FEFDD72-6C4B-4FA7-B8F4-3FD3429AD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08" y="1591654"/>
              <a:ext cx="1138637" cy="754820"/>
              <a:chOff x="3763" y="1251"/>
              <a:chExt cx="758" cy="430"/>
            </a:xfrm>
            <a:grpFill/>
          </p:grpSpPr>
          <p:sp>
            <p:nvSpPr>
              <p:cNvPr id="10" name="Text Box 57">
                <a:extLst>
                  <a:ext uri="{FF2B5EF4-FFF2-40B4-BE49-F238E27FC236}">
                    <a16:creationId xmlns:a16="http://schemas.microsoft.com/office/drawing/2014/main" xmlns="" id="{0BAC9386-2DC0-4AB4-A979-D266D99CB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1421"/>
                <a:ext cx="122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" name="Text Box 58">
                <a:extLst>
                  <a:ext uri="{FF2B5EF4-FFF2-40B4-BE49-F238E27FC236}">
                    <a16:creationId xmlns:a16="http://schemas.microsoft.com/office/drawing/2014/main" xmlns="" id="{F1671F59-8C55-40AD-A4D0-68DEFBBD7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" y="1251"/>
                <a:ext cx="221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Text Box 59">
                <a:extLst>
                  <a:ext uri="{FF2B5EF4-FFF2-40B4-BE49-F238E27FC236}">
                    <a16:creationId xmlns:a16="http://schemas.microsoft.com/office/drawing/2014/main" xmlns="" id="{4A535E63-840C-457B-857D-E571EFB5C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1" y="1311"/>
                <a:ext cx="650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3" name="Group 38">
            <a:extLst>
              <a:ext uri="{FF2B5EF4-FFF2-40B4-BE49-F238E27FC236}">
                <a16:creationId xmlns:a16="http://schemas.microsoft.com/office/drawing/2014/main" xmlns="" id="{05A24062-BE5C-42D0-BC69-5A79B0818032}"/>
              </a:ext>
            </a:extLst>
          </p:cNvPr>
          <p:cNvGrpSpPr>
            <a:grpSpLocks/>
          </p:cNvGrpSpPr>
          <p:nvPr/>
        </p:nvGrpSpPr>
        <p:grpSpPr bwMode="auto">
          <a:xfrm>
            <a:off x="2529776" y="1348813"/>
            <a:ext cx="3458427" cy="3852862"/>
            <a:chOff x="224" y="1097"/>
            <a:chExt cx="2284" cy="2427"/>
          </a:xfrm>
        </p:grpSpPr>
        <p:sp>
          <p:nvSpPr>
            <p:cNvPr id="64" name="Line 39">
              <a:extLst>
                <a:ext uri="{FF2B5EF4-FFF2-40B4-BE49-F238E27FC236}">
                  <a16:creationId xmlns:a16="http://schemas.microsoft.com/office/drawing/2014/main" xmlns="" id="{8BB74251-6BCC-445A-AB01-1ED418733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3367"/>
              <a:ext cx="163" cy="1"/>
            </a:xfrm>
            <a:prstGeom prst="line">
              <a:avLst/>
            </a:prstGeom>
            <a:noFill/>
            <a:ln w="650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xmlns="" id="{79D2B969-4440-43E7-BC2E-12402A0CB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" y="2472"/>
              <a:ext cx="11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41">
              <a:extLst>
                <a:ext uri="{FF2B5EF4-FFF2-40B4-BE49-F238E27FC236}">
                  <a16:creationId xmlns:a16="http://schemas.microsoft.com/office/drawing/2014/main" xmlns="" id="{6CD867CF-40BF-47B1-BED8-2F9A09A39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1159"/>
              <a:ext cx="0" cy="3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42">
              <a:extLst>
                <a:ext uri="{FF2B5EF4-FFF2-40B4-BE49-F238E27FC236}">
                  <a16:creationId xmlns:a16="http://schemas.microsoft.com/office/drawing/2014/main" xmlns="" id="{C4D34D47-0943-4E48-836B-767BCBD8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74"/>
              <a:ext cx="3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xmlns="" id="{1D3B1DB2-A8F9-418F-A188-F58C8F75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2013"/>
              <a:ext cx="11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44">
              <a:extLst>
                <a:ext uri="{FF2B5EF4-FFF2-40B4-BE49-F238E27FC236}">
                  <a16:creationId xmlns:a16="http://schemas.microsoft.com/office/drawing/2014/main" xmlns="" id="{17F1E30A-DEDB-4FF4-B800-6599D248C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1562"/>
              <a:ext cx="1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45">
              <a:extLst>
                <a:ext uri="{FF2B5EF4-FFF2-40B4-BE49-F238E27FC236}">
                  <a16:creationId xmlns:a16="http://schemas.microsoft.com/office/drawing/2014/main" xmlns="" id="{521503A5-0DBE-45A4-97BD-A7981CEF7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979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Rectangle 46">
              <a:extLst>
                <a:ext uri="{FF2B5EF4-FFF2-40B4-BE49-F238E27FC236}">
                  <a16:creationId xmlns:a16="http://schemas.microsoft.com/office/drawing/2014/main" xmlns="" id="{4AC75C34-6639-43E9-998E-6E93D6885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102"/>
              <a:ext cx="3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0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1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47">
              <a:extLst>
                <a:ext uri="{FF2B5EF4-FFF2-40B4-BE49-F238E27FC236}">
                  <a16:creationId xmlns:a16="http://schemas.microsoft.com/office/drawing/2014/main" xmlns="" id="{47527A92-B431-4068-9888-674137FB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111"/>
              <a:ext cx="2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+5V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" name="Group 48">
              <a:extLst>
                <a:ext uri="{FF2B5EF4-FFF2-40B4-BE49-F238E27FC236}">
                  <a16:creationId xmlns:a16="http://schemas.microsoft.com/office/drawing/2014/main" xmlns="" id="{1D5EB4A6-955F-45EC-B2E3-D9F650F09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3223"/>
              <a:ext cx="108" cy="301"/>
              <a:chOff x="2528" y="3044"/>
              <a:chExt cx="108" cy="301"/>
            </a:xfrm>
          </p:grpSpPr>
          <p:sp>
            <p:nvSpPr>
              <p:cNvPr id="144" name="Rectangle 49">
                <a:extLst>
                  <a:ext uri="{FF2B5EF4-FFF2-40B4-BE49-F238E27FC236}">
                    <a16:creationId xmlns:a16="http://schemas.microsoft.com/office/drawing/2014/main" xmlns="" id="{A7B59FCB-D1B5-4058-A193-C08130AAD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304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Rectangle 50">
                <a:extLst>
                  <a:ext uri="{FF2B5EF4-FFF2-40B4-BE49-F238E27FC236}">
                    <a16:creationId xmlns:a16="http://schemas.microsoft.com/office/drawing/2014/main" xmlns="" id="{A5CB05C4-795B-4352-8606-3CC160729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11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Group 51">
              <a:extLst>
                <a:ext uri="{FF2B5EF4-FFF2-40B4-BE49-F238E27FC236}">
                  <a16:creationId xmlns:a16="http://schemas.microsoft.com/office/drawing/2014/main" xmlns="" id="{357ED08F-79E0-4B9E-AC47-AD4F01EB7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9" y="1756"/>
              <a:ext cx="245" cy="202"/>
              <a:chOff x="2436" y="1577"/>
              <a:chExt cx="245" cy="202"/>
            </a:xfrm>
          </p:grpSpPr>
          <p:sp>
            <p:nvSpPr>
              <p:cNvPr id="142" name="Rectangle 52">
                <a:extLst>
                  <a:ext uri="{FF2B5EF4-FFF2-40B4-BE49-F238E27FC236}">
                    <a16:creationId xmlns:a16="http://schemas.microsoft.com/office/drawing/2014/main" xmlns="" id="{47319CF8-A254-4AB5-B783-0EB6FEB24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577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Rectangle 53">
                <a:extLst>
                  <a:ext uri="{FF2B5EF4-FFF2-40B4-BE49-F238E27FC236}">
                    <a16:creationId xmlns:a16="http://schemas.microsoft.com/office/drawing/2014/main" xmlns="" id="{7BB21353-14F1-4FD1-95D8-7E69465C3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623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5" name="Group 54">
              <a:extLst>
                <a:ext uri="{FF2B5EF4-FFF2-40B4-BE49-F238E27FC236}">
                  <a16:creationId xmlns:a16="http://schemas.microsoft.com/office/drawing/2014/main" xmlns="" id="{10440F48-5A46-4D5F-9579-1961C6FF8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285"/>
              <a:ext cx="264" cy="202"/>
              <a:chOff x="2615" y="2078"/>
              <a:chExt cx="264" cy="202"/>
            </a:xfrm>
          </p:grpSpPr>
          <p:sp>
            <p:nvSpPr>
              <p:cNvPr id="140" name="Rectangle 55">
                <a:extLst>
                  <a:ext uri="{FF2B5EF4-FFF2-40B4-BE49-F238E27FC236}">
                    <a16:creationId xmlns:a16="http://schemas.microsoft.com/office/drawing/2014/main" xmlns="" id="{DA55FD6A-FD38-4185-8F2C-40466E2AE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2078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Rectangle 56">
                <a:extLst>
                  <a:ext uri="{FF2B5EF4-FFF2-40B4-BE49-F238E27FC236}">
                    <a16:creationId xmlns:a16="http://schemas.microsoft.com/office/drawing/2014/main" xmlns="" id="{E4B27C27-E650-43C4-AC99-21730031F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2124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6" name="Line 57">
              <a:extLst>
                <a:ext uri="{FF2B5EF4-FFF2-40B4-BE49-F238E27FC236}">
                  <a16:creationId xmlns:a16="http://schemas.microsoft.com/office/drawing/2014/main" xmlns="" id="{57BF4F3E-696C-4F18-A8AD-64D0074DC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644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58">
              <a:extLst>
                <a:ext uri="{FF2B5EF4-FFF2-40B4-BE49-F238E27FC236}">
                  <a16:creationId xmlns:a16="http://schemas.microsoft.com/office/drawing/2014/main" xmlns="" id="{F5665CDA-C331-4DB0-8711-733CDFF41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8" y="1564"/>
              <a:ext cx="1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59">
              <a:extLst>
                <a:ext uri="{FF2B5EF4-FFF2-40B4-BE49-F238E27FC236}">
                  <a16:creationId xmlns:a16="http://schemas.microsoft.com/office/drawing/2014/main" xmlns="" id="{E5048416-2C20-478D-BE3C-6E110C9C4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521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60">
              <a:extLst>
                <a:ext uri="{FF2B5EF4-FFF2-40B4-BE49-F238E27FC236}">
                  <a16:creationId xmlns:a16="http://schemas.microsoft.com/office/drawing/2014/main" xmlns="" id="{D1271505-E6C8-4D80-9982-23D408D4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684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61">
              <a:extLst>
                <a:ext uri="{FF2B5EF4-FFF2-40B4-BE49-F238E27FC236}">
                  <a16:creationId xmlns:a16="http://schemas.microsoft.com/office/drawing/2014/main" xmlns="" id="{A1BF3CED-9735-4B86-9F30-49A3FC82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848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62">
              <a:extLst>
                <a:ext uri="{FF2B5EF4-FFF2-40B4-BE49-F238E27FC236}">
                  <a16:creationId xmlns:a16="http://schemas.microsoft.com/office/drawing/2014/main" xmlns="" id="{7D41BB98-C81E-40D2-A490-2A0317909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8" y="1847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63">
              <a:extLst>
                <a:ext uri="{FF2B5EF4-FFF2-40B4-BE49-F238E27FC236}">
                  <a16:creationId xmlns:a16="http://schemas.microsoft.com/office/drawing/2014/main" xmlns="" id="{04B3D511-0106-4639-90A6-141530D51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227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64">
              <a:extLst>
                <a:ext uri="{FF2B5EF4-FFF2-40B4-BE49-F238E27FC236}">
                  <a16:creationId xmlns:a16="http://schemas.microsoft.com/office/drawing/2014/main" xmlns="" id="{3E49392E-CA70-4511-A1E8-F9B574FF4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140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65">
              <a:extLst>
                <a:ext uri="{FF2B5EF4-FFF2-40B4-BE49-F238E27FC236}">
                  <a16:creationId xmlns:a16="http://schemas.microsoft.com/office/drawing/2014/main" xmlns="" id="{DEB9A404-07D0-49B7-97C7-1E3401C27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303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66">
              <a:extLst>
                <a:ext uri="{FF2B5EF4-FFF2-40B4-BE49-F238E27FC236}">
                  <a16:creationId xmlns:a16="http://schemas.microsoft.com/office/drawing/2014/main" xmlns="" id="{1B9F1DA6-F312-49CF-97A7-AB27DF352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467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67">
              <a:extLst>
                <a:ext uri="{FF2B5EF4-FFF2-40B4-BE49-F238E27FC236}">
                  <a16:creationId xmlns:a16="http://schemas.microsoft.com/office/drawing/2014/main" xmlns="" id="{BD923C97-5D50-4ABC-A6DE-40301BBC6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4" y="2343"/>
              <a:ext cx="28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68">
              <a:extLst>
                <a:ext uri="{FF2B5EF4-FFF2-40B4-BE49-F238E27FC236}">
                  <a16:creationId xmlns:a16="http://schemas.microsoft.com/office/drawing/2014/main" xmlns="" id="{52890DE9-4518-422A-96B8-FFF4216DB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508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xmlns="" id="{3127BD3D-AD44-4112-B2EC-43DC93916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180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Oval 70">
              <a:extLst>
                <a:ext uri="{FF2B5EF4-FFF2-40B4-BE49-F238E27FC236}">
                  <a16:creationId xmlns:a16="http://schemas.microsoft.com/office/drawing/2014/main" xmlns="" id="{6615C54F-2F00-4BF1-909D-5288B1B0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991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Oval 71">
              <a:extLst>
                <a:ext uri="{FF2B5EF4-FFF2-40B4-BE49-F238E27FC236}">
                  <a16:creationId xmlns:a16="http://schemas.microsoft.com/office/drawing/2014/main" xmlns="" id="{F2BE3960-34E5-4B6D-A6FB-00FDFA4F0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445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72">
              <a:extLst>
                <a:ext uri="{FF2B5EF4-FFF2-40B4-BE49-F238E27FC236}">
                  <a16:creationId xmlns:a16="http://schemas.microsoft.com/office/drawing/2014/main" xmlns="" id="{436A1E9D-7D25-42E6-900D-D2C212FB4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400"/>
              <a:ext cx="1" cy="2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73">
              <a:extLst>
                <a:ext uri="{FF2B5EF4-FFF2-40B4-BE49-F238E27FC236}">
                  <a16:creationId xmlns:a16="http://schemas.microsoft.com/office/drawing/2014/main" xmlns="" id="{BA1D2744-60C8-42D2-8717-4AF64A50D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8" y="1397"/>
              <a:ext cx="1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Oval 74">
              <a:extLst>
                <a:ext uri="{FF2B5EF4-FFF2-40B4-BE49-F238E27FC236}">
                  <a16:creationId xmlns:a16="http://schemas.microsoft.com/office/drawing/2014/main" xmlns="" id="{037A3F90-0057-416D-9816-062CBB1E4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377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75">
              <a:extLst>
                <a:ext uri="{FF2B5EF4-FFF2-40B4-BE49-F238E27FC236}">
                  <a16:creationId xmlns:a16="http://schemas.microsoft.com/office/drawing/2014/main" xmlns="" id="{D7A30013-72D7-4A74-909A-18A006401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1562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xmlns="" id="{71E5A088-C268-4116-83C4-FEEF5AF57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480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xmlns="" id="{844B85B0-11F4-4283-9051-DCD3CB5A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807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xmlns="" id="{ADD0A74D-1532-4E2E-A7C1-3DBF74196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" y="1760"/>
              <a:ext cx="246" cy="202"/>
              <a:chOff x="1597" y="1572"/>
              <a:chExt cx="246" cy="202"/>
            </a:xfrm>
          </p:grpSpPr>
          <p:sp>
            <p:nvSpPr>
              <p:cNvPr id="138" name="Rectangle 79">
                <a:extLst>
                  <a:ext uri="{FF2B5EF4-FFF2-40B4-BE49-F238E27FC236}">
                    <a16:creationId xmlns:a16="http://schemas.microsoft.com/office/drawing/2014/main" xmlns="" id="{90E84949-2195-454E-81D9-DA64BE5E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572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Rectangle 80">
                <a:extLst>
                  <a:ext uri="{FF2B5EF4-FFF2-40B4-BE49-F238E27FC236}">
                    <a16:creationId xmlns:a16="http://schemas.microsoft.com/office/drawing/2014/main" xmlns="" id="{8D429558-4D07-4945-B5A7-2DB615D8A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618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8" name="Group 81">
              <a:extLst>
                <a:ext uri="{FF2B5EF4-FFF2-40B4-BE49-F238E27FC236}">
                  <a16:creationId xmlns:a16="http://schemas.microsoft.com/office/drawing/2014/main" xmlns="" id="{ECF982E7-68D8-49BE-8636-8BA53EBF9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2797"/>
              <a:ext cx="264" cy="202"/>
              <a:chOff x="2625" y="2584"/>
              <a:chExt cx="264" cy="202"/>
            </a:xfrm>
          </p:grpSpPr>
          <p:sp>
            <p:nvSpPr>
              <p:cNvPr id="136" name="Rectangle 82">
                <a:extLst>
                  <a:ext uri="{FF2B5EF4-FFF2-40B4-BE49-F238E27FC236}">
                    <a16:creationId xmlns:a16="http://schemas.microsoft.com/office/drawing/2014/main" xmlns="" id="{4B465302-6881-4376-9455-81014ACD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584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xmlns="" id="{7E8312EC-C694-4BE7-9EDE-AF262173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630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" name="Line 84">
              <a:extLst>
                <a:ext uri="{FF2B5EF4-FFF2-40B4-BE49-F238E27FC236}">
                  <a16:creationId xmlns:a16="http://schemas.microsoft.com/office/drawing/2014/main" xmlns="" id="{9DEE4D28-DBCC-4BA4-BC88-7C36A06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65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85">
              <a:extLst>
                <a:ext uri="{FF2B5EF4-FFF2-40B4-BE49-F238E27FC236}">
                  <a16:creationId xmlns:a16="http://schemas.microsoft.com/office/drawing/2014/main" xmlns="" id="{86190609-6917-4E3E-A5DE-EC575D962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" y="1571"/>
              <a:ext cx="1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xmlns="" id="{F8806DC6-6700-4C72-8054-3303264F7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530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87">
              <a:extLst>
                <a:ext uri="{FF2B5EF4-FFF2-40B4-BE49-F238E27FC236}">
                  <a16:creationId xmlns:a16="http://schemas.microsoft.com/office/drawing/2014/main" xmlns="" id="{F2D52FED-5E79-47C5-A204-6CB275DFC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693"/>
              <a:ext cx="2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88">
              <a:extLst>
                <a:ext uri="{FF2B5EF4-FFF2-40B4-BE49-F238E27FC236}">
                  <a16:creationId xmlns:a16="http://schemas.microsoft.com/office/drawing/2014/main" xmlns="" id="{F49131A2-8FFC-4028-961A-3295AAA5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57"/>
              <a:ext cx="1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Oval 89">
              <a:extLst>
                <a:ext uri="{FF2B5EF4-FFF2-40B4-BE49-F238E27FC236}">
                  <a16:creationId xmlns:a16="http://schemas.microsoft.com/office/drawing/2014/main" xmlns="" id="{A97EEC36-9104-42F2-8B5E-1290FFB3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386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90">
              <a:extLst>
                <a:ext uri="{FF2B5EF4-FFF2-40B4-BE49-F238E27FC236}">
                  <a16:creationId xmlns:a16="http://schemas.microsoft.com/office/drawing/2014/main" xmlns="" id="{8BEAC068-B96F-4565-91C9-2E25CDB7A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1408"/>
              <a:ext cx="0" cy="2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Line 91">
              <a:extLst>
                <a:ext uri="{FF2B5EF4-FFF2-40B4-BE49-F238E27FC236}">
                  <a16:creationId xmlns:a16="http://schemas.microsoft.com/office/drawing/2014/main" xmlns="" id="{349EC9CB-5A65-4266-897A-D816DB3A8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4" y="1398"/>
              <a:ext cx="7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92">
              <a:extLst>
                <a:ext uri="{FF2B5EF4-FFF2-40B4-BE49-F238E27FC236}">
                  <a16:creationId xmlns:a16="http://schemas.microsoft.com/office/drawing/2014/main" xmlns="" id="{EAD1E45C-FD37-4099-A0D0-D036D8884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1571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93">
              <a:extLst>
                <a:ext uri="{FF2B5EF4-FFF2-40B4-BE49-F238E27FC236}">
                  <a16:creationId xmlns:a16="http://schemas.microsoft.com/office/drawing/2014/main" xmlns="" id="{56B725CA-E38C-4561-A213-F1B3B6BAD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48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94">
              <a:extLst>
                <a:ext uri="{FF2B5EF4-FFF2-40B4-BE49-F238E27FC236}">
                  <a16:creationId xmlns:a16="http://schemas.microsoft.com/office/drawing/2014/main" xmlns="" id="{607078EE-24E5-44ED-A81A-68B7300C4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816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Line 95">
              <a:extLst>
                <a:ext uri="{FF2B5EF4-FFF2-40B4-BE49-F238E27FC236}">
                  <a16:creationId xmlns:a16="http://schemas.microsoft.com/office/drawing/2014/main" xmlns="" id="{32C5CD0F-C616-4BF2-9CAB-D5CA05B0F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" y="1395"/>
              <a:ext cx="0" cy="1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96">
              <a:extLst>
                <a:ext uri="{FF2B5EF4-FFF2-40B4-BE49-F238E27FC236}">
                  <a16:creationId xmlns:a16="http://schemas.microsoft.com/office/drawing/2014/main" xmlns="" id="{43F8F40A-36A0-48A4-9AD0-85DE0743B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3" y="1849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97">
              <a:extLst>
                <a:ext uri="{FF2B5EF4-FFF2-40B4-BE49-F238E27FC236}">
                  <a16:creationId xmlns:a16="http://schemas.microsoft.com/office/drawing/2014/main" xmlns="" id="{4C801C2D-0BEF-405A-8D14-9719A3561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2753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98">
              <a:extLst>
                <a:ext uri="{FF2B5EF4-FFF2-40B4-BE49-F238E27FC236}">
                  <a16:creationId xmlns:a16="http://schemas.microsoft.com/office/drawing/2014/main" xmlns="" id="{03BBDEC5-C845-4F56-96FC-A41481C81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671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99">
              <a:extLst>
                <a:ext uri="{FF2B5EF4-FFF2-40B4-BE49-F238E27FC236}">
                  <a16:creationId xmlns:a16="http://schemas.microsoft.com/office/drawing/2014/main" xmlns="" id="{119266DF-136F-42AD-916E-1FB451E2F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35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100">
              <a:extLst>
                <a:ext uri="{FF2B5EF4-FFF2-40B4-BE49-F238E27FC236}">
                  <a16:creationId xmlns:a16="http://schemas.microsoft.com/office/drawing/2014/main" xmlns="" id="{1387E78E-992E-48A4-AC99-0DB3E3F6A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999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101">
              <a:extLst>
                <a:ext uri="{FF2B5EF4-FFF2-40B4-BE49-F238E27FC236}">
                  <a16:creationId xmlns:a16="http://schemas.microsoft.com/office/drawing/2014/main" xmlns="" id="{87D1CF1C-9416-4475-887F-B67706F5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4" y="2871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102">
              <a:extLst>
                <a:ext uri="{FF2B5EF4-FFF2-40B4-BE49-F238E27FC236}">
                  <a16:creationId xmlns:a16="http://schemas.microsoft.com/office/drawing/2014/main" xmlns="" id="{71D9DFEE-B933-4DD9-81A9-AC3BC0075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3040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103">
              <a:extLst>
                <a:ext uri="{FF2B5EF4-FFF2-40B4-BE49-F238E27FC236}">
                  <a16:creationId xmlns:a16="http://schemas.microsoft.com/office/drawing/2014/main" xmlns="" id="{54A498A1-204C-4D2A-8A69-C1FE60839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7" y="3162"/>
              <a:ext cx="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Oval 104">
              <a:extLst>
                <a:ext uri="{FF2B5EF4-FFF2-40B4-BE49-F238E27FC236}">
                  <a16:creationId xmlns:a16="http://schemas.microsoft.com/office/drawing/2014/main" xmlns="" id="{01584797-95E6-4F76-90FF-69C1B4EA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3142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105">
              <a:extLst>
                <a:ext uri="{FF2B5EF4-FFF2-40B4-BE49-F238E27FC236}">
                  <a16:creationId xmlns:a16="http://schemas.microsoft.com/office/drawing/2014/main" xmlns="" id="{AC929AB4-D9B5-4C79-892C-EC1B21AFD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712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106">
              <a:extLst>
                <a:ext uri="{FF2B5EF4-FFF2-40B4-BE49-F238E27FC236}">
                  <a16:creationId xmlns:a16="http://schemas.microsoft.com/office/drawing/2014/main" xmlns="" id="{F30B23DD-6D43-41FC-B8FB-903B3B67D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850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107">
              <a:extLst>
                <a:ext uri="{FF2B5EF4-FFF2-40B4-BE49-F238E27FC236}">
                  <a16:creationId xmlns:a16="http://schemas.microsoft.com/office/drawing/2014/main" xmlns="" id="{38FEC9CD-99FF-42E3-A296-C3FA7B87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981"/>
              <a:ext cx="42" cy="43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108">
              <a:extLst>
                <a:ext uri="{FF2B5EF4-FFF2-40B4-BE49-F238E27FC236}">
                  <a16:creationId xmlns:a16="http://schemas.microsoft.com/office/drawing/2014/main" xmlns="" id="{17FC2FE8-26B5-4F2B-9184-38B1622E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339"/>
              <a:ext cx="0" cy="8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109">
              <a:extLst>
                <a:ext uri="{FF2B5EF4-FFF2-40B4-BE49-F238E27FC236}">
                  <a16:creationId xmlns:a16="http://schemas.microsoft.com/office/drawing/2014/main" xmlns="" id="{B2828930-3751-48D4-828B-AC574B2EF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499"/>
              <a:ext cx="0" cy="2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110">
              <a:extLst>
                <a:ext uri="{FF2B5EF4-FFF2-40B4-BE49-F238E27FC236}">
                  <a16:creationId xmlns:a16="http://schemas.microsoft.com/office/drawing/2014/main" xmlns="" id="{3138C33D-2F3E-4513-8D20-2AAD4F177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" y="3035"/>
              <a:ext cx="0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111">
              <a:extLst>
                <a:ext uri="{FF2B5EF4-FFF2-40B4-BE49-F238E27FC236}">
                  <a16:creationId xmlns:a16="http://schemas.microsoft.com/office/drawing/2014/main" xmlns="" id="{11750308-9D86-4435-8D1F-7EC2F5F45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571"/>
              <a:ext cx="0" cy="1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112">
              <a:extLst>
                <a:ext uri="{FF2B5EF4-FFF2-40B4-BE49-F238E27FC236}">
                  <a16:creationId xmlns:a16="http://schemas.microsoft.com/office/drawing/2014/main" xmlns="" id="{C8EA5E05-2DEA-46D8-84B8-4B9E7748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" y="3004"/>
              <a:ext cx="11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Rectangle 113">
              <a:extLst>
                <a:ext uri="{FF2B5EF4-FFF2-40B4-BE49-F238E27FC236}">
                  <a16:creationId xmlns:a16="http://schemas.microsoft.com/office/drawing/2014/main" xmlns="" id="{96246558-DBE9-44F8-A840-F65C2717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2187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Rectangle 114">
              <a:extLst>
                <a:ext uri="{FF2B5EF4-FFF2-40B4-BE49-F238E27FC236}">
                  <a16:creationId xmlns:a16="http://schemas.microsoft.com/office/drawing/2014/main" xmlns="" id="{9C72BCBA-9000-411C-B68E-F439570C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2732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115">
              <a:extLst>
                <a:ext uri="{FF2B5EF4-FFF2-40B4-BE49-F238E27FC236}">
                  <a16:creationId xmlns:a16="http://schemas.microsoft.com/office/drawing/2014/main" xmlns="" id="{D25DA6D5-EBE3-4362-9AED-C58E3331F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51"/>
              <a:ext cx="3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Oval 116">
              <a:extLst>
                <a:ext uri="{FF2B5EF4-FFF2-40B4-BE49-F238E27FC236}">
                  <a16:creationId xmlns:a16="http://schemas.microsoft.com/office/drawing/2014/main" xmlns="" id="{125B3D19-F2EC-494C-9F6D-32B3DDD6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" y="2439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Oval 117">
              <a:extLst>
                <a:ext uri="{FF2B5EF4-FFF2-40B4-BE49-F238E27FC236}">
                  <a16:creationId xmlns:a16="http://schemas.microsoft.com/office/drawing/2014/main" xmlns="" id="{C6D17F46-7D92-4A3A-B5AE-CA5AA9DE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2972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Oval 118">
              <a:extLst>
                <a:ext uri="{FF2B5EF4-FFF2-40B4-BE49-F238E27FC236}">
                  <a16:creationId xmlns:a16="http://schemas.microsoft.com/office/drawing/2014/main" xmlns="" id="{925BD4FA-79CD-4B92-92C9-0759F78EB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097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Rectangle 119">
              <a:extLst>
                <a:ext uri="{FF2B5EF4-FFF2-40B4-BE49-F238E27FC236}">
                  <a16:creationId xmlns:a16="http://schemas.microsoft.com/office/drawing/2014/main" xmlns="" id="{83E398CA-4987-47D6-8636-CDFC00823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945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Rectangle 120">
              <a:extLst>
                <a:ext uri="{FF2B5EF4-FFF2-40B4-BE49-F238E27FC236}">
                  <a16:creationId xmlns:a16="http://schemas.microsoft.com/office/drawing/2014/main" xmlns="" id="{E7902842-6C96-4977-99B4-ABE21A16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04"/>
              <a:ext cx="17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6" name="Group 5">
            <a:extLst>
              <a:ext uri="{FF2B5EF4-FFF2-40B4-BE49-F238E27FC236}">
                <a16:creationId xmlns:a16="http://schemas.microsoft.com/office/drawing/2014/main" xmlns="" id="{1D94444A-72B5-43C4-9E25-1B284326FA65}"/>
              </a:ext>
            </a:extLst>
          </p:cNvPr>
          <p:cNvGrpSpPr>
            <a:grpSpLocks/>
          </p:cNvGrpSpPr>
          <p:nvPr/>
        </p:nvGrpSpPr>
        <p:grpSpPr bwMode="auto">
          <a:xfrm>
            <a:off x="5941294" y="1424891"/>
            <a:ext cx="3311356" cy="3875088"/>
            <a:chOff x="385" y="727"/>
            <a:chExt cx="2291" cy="2441"/>
          </a:xfrm>
        </p:grpSpPr>
        <p:sp>
          <p:nvSpPr>
            <p:cNvPr id="147" name="Line 6">
              <a:extLst>
                <a:ext uri="{FF2B5EF4-FFF2-40B4-BE49-F238E27FC236}">
                  <a16:creationId xmlns:a16="http://schemas.microsoft.com/office/drawing/2014/main" xmlns="" id="{D68DED6E-18D9-4B46-83CD-96009663E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3011"/>
              <a:ext cx="162" cy="0"/>
            </a:xfrm>
            <a:prstGeom prst="line">
              <a:avLst/>
            </a:prstGeom>
            <a:noFill/>
            <a:ln w="650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7">
              <a:extLst>
                <a:ext uri="{FF2B5EF4-FFF2-40B4-BE49-F238E27FC236}">
                  <a16:creationId xmlns:a16="http://schemas.microsoft.com/office/drawing/2014/main" xmlns="" id="{CC267817-9937-4573-B98B-E095C5290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2197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8">
              <a:extLst>
                <a:ext uri="{FF2B5EF4-FFF2-40B4-BE49-F238E27FC236}">
                  <a16:creationId xmlns:a16="http://schemas.microsoft.com/office/drawing/2014/main" xmlns="" id="{715747D0-4804-4ABC-9EA6-69538982C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8" y="803"/>
              <a:ext cx="0" cy="3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xmlns="" id="{D8D705E7-5CE4-40AA-A3C9-30183742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224"/>
              <a:ext cx="3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10">
              <a:extLst>
                <a:ext uri="{FF2B5EF4-FFF2-40B4-BE49-F238E27FC236}">
                  <a16:creationId xmlns:a16="http://schemas.microsoft.com/office/drawing/2014/main" xmlns="" id="{3CAC946E-7C8C-49DC-8368-500655D0D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734"/>
              <a:ext cx="11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11">
              <a:extLst>
                <a:ext uri="{FF2B5EF4-FFF2-40B4-BE49-F238E27FC236}">
                  <a16:creationId xmlns:a16="http://schemas.microsoft.com/office/drawing/2014/main" xmlns="" id="{BBF7CA1B-955C-4F6D-B6C4-158EE9206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1727"/>
              <a:ext cx="0" cy="9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Oval 12">
              <a:extLst>
                <a:ext uri="{FF2B5EF4-FFF2-40B4-BE49-F238E27FC236}">
                  <a16:creationId xmlns:a16="http://schemas.microsoft.com/office/drawing/2014/main" xmlns="" id="{24390550-000F-4A06-8115-59227246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163"/>
              <a:ext cx="63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xmlns="" id="{CDDF9F5C-7829-475B-AC2D-B0AEC9EF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727"/>
              <a:ext cx="3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0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1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Rectangle 14">
              <a:extLst>
                <a:ext uri="{FF2B5EF4-FFF2-40B4-BE49-F238E27FC236}">
                  <a16:creationId xmlns:a16="http://schemas.microsoft.com/office/drawing/2014/main" xmlns="" id="{F21D4952-0550-433B-B410-A7611C67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755"/>
              <a:ext cx="2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+5V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6" name="Group 15">
              <a:extLst>
                <a:ext uri="{FF2B5EF4-FFF2-40B4-BE49-F238E27FC236}">
                  <a16:creationId xmlns:a16="http://schemas.microsoft.com/office/drawing/2014/main" xmlns="" id="{1C6D786F-28C9-4F04-AED5-447570D88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67"/>
              <a:ext cx="108" cy="301"/>
              <a:chOff x="2528" y="3044"/>
              <a:chExt cx="108" cy="301"/>
            </a:xfrm>
          </p:grpSpPr>
          <p:sp>
            <p:nvSpPr>
              <p:cNvPr id="225" name="Rectangle 16">
                <a:extLst>
                  <a:ext uri="{FF2B5EF4-FFF2-40B4-BE49-F238E27FC236}">
                    <a16:creationId xmlns:a16="http://schemas.microsoft.com/office/drawing/2014/main" xmlns="" id="{BE0ED762-0669-4631-8326-5CEE8D270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304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" name="Rectangle 17">
                <a:extLst>
                  <a:ext uri="{FF2B5EF4-FFF2-40B4-BE49-F238E27FC236}">
                    <a16:creationId xmlns:a16="http://schemas.microsoft.com/office/drawing/2014/main" xmlns="" id="{EB636C81-8C74-45EE-8C60-14D7BEBFB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11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xmlns="" id="{3970FDFE-750C-49B9-8094-210AEA681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" y="1215"/>
              <a:ext cx="245" cy="202"/>
              <a:chOff x="2436" y="1577"/>
              <a:chExt cx="245" cy="202"/>
            </a:xfrm>
          </p:grpSpPr>
          <p:sp>
            <p:nvSpPr>
              <p:cNvPr id="223" name="Rectangle 19">
                <a:extLst>
                  <a:ext uri="{FF2B5EF4-FFF2-40B4-BE49-F238E27FC236}">
                    <a16:creationId xmlns:a16="http://schemas.microsoft.com/office/drawing/2014/main" xmlns="" id="{4ACEF548-22FB-4102-B8AD-817AF5BA9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577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4" name="Rectangle 20">
                <a:extLst>
                  <a:ext uri="{FF2B5EF4-FFF2-40B4-BE49-F238E27FC236}">
                    <a16:creationId xmlns:a16="http://schemas.microsoft.com/office/drawing/2014/main" xmlns="" id="{5E64ED86-FACF-4EED-89D4-EACC0DD1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623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8" name="Group 21">
              <a:extLst>
                <a:ext uri="{FF2B5EF4-FFF2-40B4-BE49-F238E27FC236}">
                  <a16:creationId xmlns:a16="http://schemas.microsoft.com/office/drawing/2014/main" xmlns="" id="{467E618C-CA32-4074-95BE-F2D2EA53B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7" y="2245"/>
              <a:ext cx="264" cy="202"/>
              <a:chOff x="2615" y="2078"/>
              <a:chExt cx="264" cy="202"/>
            </a:xfrm>
          </p:grpSpPr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xmlns="" id="{42B21AEA-29C4-4746-8D1B-61E35FEE8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2078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2" name="Rectangle 23">
                <a:extLst>
                  <a:ext uri="{FF2B5EF4-FFF2-40B4-BE49-F238E27FC236}">
                    <a16:creationId xmlns:a16="http://schemas.microsoft.com/office/drawing/2014/main" xmlns="" id="{45F463ED-247B-4ADA-97D3-5FD8755B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2124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xmlns="" id="{8815753A-4407-404E-B6EF-4BEECEBF7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288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Line 25">
              <a:extLst>
                <a:ext uri="{FF2B5EF4-FFF2-40B4-BE49-F238E27FC236}">
                  <a16:creationId xmlns:a16="http://schemas.microsoft.com/office/drawing/2014/main" xmlns="" id="{F0E4C23F-7D18-4C5E-A359-FAC9014C0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1208"/>
              <a:ext cx="1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Line 26">
              <a:extLst>
                <a:ext uri="{FF2B5EF4-FFF2-40B4-BE49-F238E27FC236}">
                  <a16:creationId xmlns:a16="http://schemas.microsoft.com/office/drawing/2014/main" xmlns="" id="{39D974DE-6ECA-4623-A11C-83434D9F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165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xmlns="" id="{5DE058E5-C1C2-4E13-BEA5-729BD0D07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328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Line 28">
              <a:extLst>
                <a:ext uri="{FF2B5EF4-FFF2-40B4-BE49-F238E27FC236}">
                  <a16:creationId xmlns:a16="http://schemas.microsoft.com/office/drawing/2014/main" xmlns="" id="{B5882937-02CC-41F7-B2A7-B6F1693BF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492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xmlns="" id="{8402BD67-6D91-4D17-B2D3-304FA88D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2404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Line 30">
              <a:extLst>
                <a:ext uri="{FF2B5EF4-FFF2-40B4-BE49-F238E27FC236}">
                  <a16:creationId xmlns:a16="http://schemas.microsoft.com/office/drawing/2014/main" xmlns="" id="{2E1EAD68-DE75-4682-A5EC-DF141359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317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Line 31">
              <a:extLst>
                <a:ext uri="{FF2B5EF4-FFF2-40B4-BE49-F238E27FC236}">
                  <a16:creationId xmlns:a16="http://schemas.microsoft.com/office/drawing/2014/main" xmlns="" id="{48B7BAA6-3D46-4EDA-A1E0-377E2F650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480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32">
              <a:extLst>
                <a:ext uri="{FF2B5EF4-FFF2-40B4-BE49-F238E27FC236}">
                  <a16:creationId xmlns:a16="http://schemas.microsoft.com/office/drawing/2014/main" xmlns="" id="{1490C8D8-7298-4346-84AF-1ADE693BF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644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33">
              <a:extLst>
                <a:ext uri="{FF2B5EF4-FFF2-40B4-BE49-F238E27FC236}">
                  <a16:creationId xmlns:a16="http://schemas.microsoft.com/office/drawing/2014/main" xmlns="" id="{A78500A2-65EB-4BAD-89D5-715C462C8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" y="2520"/>
              <a:ext cx="28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Line 34">
              <a:extLst>
                <a:ext uri="{FF2B5EF4-FFF2-40B4-BE49-F238E27FC236}">
                  <a16:creationId xmlns:a16="http://schemas.microsoft.com/office/drawing/2014/main" xmlns="" id="{9CDFEBFC-8AEB-48D3-B422-2FCF92FF7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" y="2685"/>
              <a:ext cx="1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xmlns="" id="{79894318-87C1-4536-8DC4-90BEEFFA2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" y="2357"/>
              <a:ext cx="1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Oval 36">
              <a:extLst>
                <a:ext uri="{FF2B5EF4-FFF2-40B4-BE49-F238E27FC236}">
                  <a16:creationId xmlns:a16="http://schemas.microsoft.com/office/drawing/2014/main" xmlns="" id="{D0B24687-0B13-4609-A2FC-5614547B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710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37">
              <a:extLst>
                <a:ext uri="{FF2B5EF4-FFF2-40B4-BE49-F238E27FC236}">
                  <a16:creationId xmlns:a16="http://schemas.microsoft.com/office/drawing/2014/main" xmlns="" id="{F08AA2F9-6D69-45C9-862E-33B4C1D84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5" y="1033"/>
              <a:ext cx="0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38">
              <a:extLst>
                <a:ext uri="{FF2B5EF4-FFF2-40B4-BE49-F238E27FC236}">
                  <a16:creationId xmlns:a16="http://schemas.microsoft.com/office/drawing/2014/main" xmlns="" id="{C4D1DCCB-655E-48D2-BE0A-CCA1363E3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9" y="1041"/>
              <a:ext cx="1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Oval 39">
              <a:extLst>
                <a:ext uri="{FF2B5EF4-FFF2-40B4-BE49-F238E27FC236}">
                  <a16:creationId xmlns:a16="http://schemas.microsoft.com/office/drawing/2014/main" xmlns="" id="{07F24A9B-412D-488C-981A-D135B3F4A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021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40">
              <a:extLst>
                <a:ext uri="{FF2B5EF4-FFF2-40B4-BE49-F238E27FC236}">
                  <a16:creationId xmlns:a16="http://schemas.microsoft.com/office/drawing/2014/main" xmlns="" id="{AFE2E2FA-9564-48D0-ACCB-81CDC562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1206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41">
              <a:extLst>
                <a:ext uri="{FF2B5EF4-FFF2-40B4-BE49-F238E27FC236}">
                  <a16:creationId xmlns:a16="http://schemas.microsoft.com/office/drawing/2014/main" xmlns="" id="{E39D2C3A-E2AE-4CBE-86AC-8C5EC6D4D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124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Line 42">
              <a:extLst>
                <a:ext uri="{FF2B5EF4-FFF2-40B4-BE49-F238E27FC236}">
                  <a16:creationId xmlns:a16="http://schemas.microsoft.com/office/drawing/2014/main" xmlns="" id="{D43395EF-11D9-4A15-A5DE-9A894CE0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451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8" name="Group 43">
              <a:extLst>
                <a:ext uri="{FF2B5EF4-FFF2-40B4-BE49-F238E27FC236}">
                  <a16:creationId xmlns:a16="http://schemas.microsoft.com/office/drawing/2014/main" xmlns="" id="{707DA434-2C84-402A-A358-65D9BC7A3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5" y="2245"/>
              <a:ext cx="264" cy="202"/>
              <a:chOff x="2625" y="2584"/>
              <a:chExt cx="264" cy="202"/>
            </a:xfrm>
          </p:grpSpPr>
          <p:sp>
            <p:nvSpPr>
              <p:cNvPr id="219" name="Rectangle 44">
                <a:extLst>
                  <a:ext uri="{FF2B5EF4-FFF2-40B4-BE49-F238E27FC236}">
                    <a16:creationId xmlns:a16="http://schemas.microsoft.com/office/drawing/2014/main" xmlns="" id="{F7546F19-8AE3-4EA7-A9E2-81AC35BB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584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0" name="Rectangle 45">
                <a:extLst>
                  <a:ext uri="{FF2B5EF4-FFF2-40B4-BE49-F238E27FC236}">
                    <a16:creationId xmlns:a16="http://schemas.microsoft.com/office/drawing/2014/main" xmlns="" id="{F4AD768F-DCAB-48A3-B4AB-2E8BF9028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630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9" name="Group 46">
              <a:extLst>
                <a:ext uri="{FF2B5EF4-FFF2-40B4-BE49-F238E27FC236}">
                  <a16:creationId xmlns:a16="http://schemas.microsoft.com/office/drawing/2014/main" xmlns="" id="{4AB0BE0B-3022-48D9-B4DE-E345D98B3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1738"/>
              <a:ext cx="246" cy="202"/>
              <a:chOff x="1597" y="1572"/>
              <a:chExt cx="246" cy="202"/>
            </a:xfrm>
          </p:grpSpPr>
          <p:sp>
            <p:nvSpPr>
              <p:cNvPr id="217" name="Rectangle 47">
                <a:extLst>
                  <a:ext uri="{FF2B5EF4-FFF2-40B4-BE49-F238E27FC236}">
                    <a16:creationId xmlns:a16="http://schemas.microsoft.com/office/drawing/2014/main" xmlns="" id="{7A6D7026-99AB-4E14-BD7F-7559127E8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572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8" name="Rectangle 48">
                <a:extLst>
                  <a:ext uri="{FF2B5EF4-FFF2-40B4-BE49-F238E27FC236}">
                    <a16:creationId xmlns:a16="http://schemas.microsoft.com/office/drawing/2014/main" xmlns="" id="{1F627D17-EE0A-4DAC-802B-1538D7AB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618"/>
                <a:ext cx="1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0" name="Line 49">
              <a:extLst>
                <a:ext uri="{FF2B5EF4-FFF2-40B4-BE49-F238E27FC236}">
                  <a16:creationId xmlns:a16="http://schemas.microsoft.com/office/drawing/2014/main" xmlns="" id="{519D5C7E-E3CB-4035-A410-EF1268804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82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Line 50">
              <a:extLst>
                <a:ext uri="{FF2B5EF4-FFF2-40B4-BE49-F238E27FC236}">
                  <a16:creationId xmlns:a16="http://schemas.microsoft.com/office/drawing/2014/main" xmlns="" id="{9195A325-E031-4A88-98FB-9E9011184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00"/>
              <a:ext cx="12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Line 51">
              <a:extLst>
                <a:ext uri="{FF2B5EF4-FFF2-40B4-BE49-F238E27FC236}">
                  <a16:creationId xmlns:a16="http://schemas.microsoft.com/office/drawing/2014/main" xmlns="" id="{DC4DF663-C6A5-4B07-9C41-D8709CD4F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863"/>
              <a:ext cx="29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Line 52">
              <a:extLst>
                <a:ext uri="{FF2B5EF4-FFF2-40B4-BE49-F238E27FC236}">
                  <a16:creationId xmlns:a16="http://schemas.microsoft.com/office/drawing/2014/main" xmlns="" id="{AE058B56-AB59-46A2-AAA2-79257D810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027"/>
              <a:ext cx="1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Line 53">
              <a:extLst>
                <a:ext uri="{FF2B5EF4-FFF2-40B4-BE49-F238E27FC236}">
                  <a16:creationId xmlns:a16="http://schemas.microsoft.com/office/drawing/2014/main" xmlns="" id="{05DF4121-7BF9-45D7-AF2D-0FE1CEF9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741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54">
              <a:extLst>
                <a:ext uri="{FF2B5EF4-FFF2-40B4-BE49-F238E27FC236}">
                  <a16:creationId xmlns:a16="http://schemas.microsoft.com/office/drawing/2014/main" xmlns="" id="{336CC1EE-095F-433E-9D5E-EF17C4F3D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65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55">
              <a:extLst>
                <a:ext uri="{FF2B5EF4-FFF2-40B4-BE49-F238E27FC236}">
                  <a16:creationId xmlns:a16="http://schemas.microsoft.com/office/drawing/2014/main" xmlns="" id="{4A523B1E-08CC-4817-9433-66BDB69A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986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56">
              <a:extLst>
                <a:ext uri="{FF2B5EF4-FFF2-40B4-BE49-F238E27FC236}">
                  <a16:creationId xmlns:a16="http://schemas.microsoft.com/office/drawing/2014/main" xmlns="" id="{D2D474B1-A81D-435E-8E43-C02588D7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0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57">
              <a:extLst>
                <a:ext uri="{FF2B5EF4-FFF2-40B4-BE49-F238E27FC236}">
                  <a16:creationId xmlns:a16="http://schemas.microsoft.com/office/drawing/2014/main" xmlns="" id="{6DF1FF99-93DF-4D89-B7F6-FF79F4D1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" y="2020"/>
              <a:ext cx="0" cy="3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Line 58">
              <a:extLst>
                <a:ext uri="{FF2B5EF4-FFF2-40B4-BE49-F238E27FC236}">
                  <a16:creationId xmlns:a16="http://schemas.microsoft.com/office/drawing/2014/main" xmlns="" id="{6280BE16-C2DD-4809-9A27-7D8263E7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97"/>
              <a:ext cx="1" cy="2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Line 59">
              <a:extLst>
                <a:ext uri="{FF2B5EF4-FFF2-40B4-BE49-F238E27FC236}">
                  <a16:creationId xmlns:a16="http://schemas.microsoft.com/office/drawing/2014/main" xmlns="" id="{8EE577A7-1918-481C-B33C-4A4F85F8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315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Line 60">
              <a:extLst>
                <a:ext uri="{FF2B5EF4-FFF2-40B4-BE49-F238E27FC236}">
                  <a16:creationId xmlns:a16="http://schemas.microsoft.com/office/drawing/2014/main" xmlns="" id="{D5E3FD2C-AC68-4064-87C4-12F409400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479"/>
              <a:ext cx="1" cy="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Line 61">
              <a:extLst>
                <a:ext uri="{FF2B5EF4-FFF2-40B4-BE49-F238E27FC236}">
                  <a16:creationId xmlns:a16="http://schemas.microsoft.com/office/drawing/2014/main" xmlns="" id="{8AA8AA85-6435-4611-A858-4C3EEAED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643"/>
              <a:ext cx="1" cy="8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Line 62">
              <a:extLst>
                <a:ext uri="{FF2B5EF4-FFF2-40B4-BE49-F238E27FC236}">
                  <a16:creationId xmlns:a16="http://schemas.microsoft.com/office/drawing/2014/main" xmlns="" id="{4F7B2E25-3DF0-4161-B8FB-3D6D9933C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5" y="2515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Line 63">
              <a:extLst>
                <a:ext uri="{FF2B5EF4-FFF2-40B4-BE49-F238E27FC236}">
                  <a16:creationId xmlns:a16="http://schemas.microsoft.com/office/drawing/2014/main" xmlns="" id="{7939B52E-5DEE-4A64-90AC-40C264898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684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Line 64">
              <a:extLst>
                <a:ext uri="{FF2B5EF4-FFF2-40B4-BE49-F238E27FC236}">
                  <a16:creationId xmlns:a16="http://schemas.microsoft.com/office/drawing/2014/main" xmlns="" id="{ECF07171-5660-48AB-9FF5-0FDE5788E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2815"/>
              <a:ext cx="9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Oval 65">
              <a:extLst>
                <a:ext uri="{FF2B5EF4-FFF2-40B4-BE49-F238E27FC236}">
                  <a16:creationId xmlns:a16="http://schemas.microsoft.com/office/drawing/2014/main" xmlns="" id="{699688FA-6FE1-48A1-88E4-7E8F723A1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788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Line 66">
              <a:extLst>
                <a:ext uri="{FF2B5EF4-FFF2-40B4-BE49-F238E27FC236}">
                  <a16:creationId xmlns:a16="http://schemas.microsoft.com/office/drawing/2014/main" xmlns="" id="{82B1030C-1D9E-470E-88BC-24EBF2775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356"/>
              <a:ext cx="1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Oval 67">
              <a:extLst>
                <a:ext uri="{FF2B5EF4-FFF2-40B4-BE49-F238E27FC236}">
                  <a16:creationId xmlns:a16="http://schemas.microsoft.com/office/drawing/2014/main" xmlns="" id="{36010CD7-A9E6-4550-BD7D-75B0A109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173"/>
              <a:ext cx="42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Oval 68">
              <a:extLst>
                <a:ext uri="{FF2B5EF4-FFF2-40B4-BE49-F238E27FC236}">
                  <a16:creationId xmlns:a16="http://schemas.microsoft.com/office/drawing/2014/main" xmlns="" id="{03EDB9E1-255B-4951-B53F-9040247D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186"/>
              <a:ext cx="42" cy="43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69">
              <a:extLst>
                <a:ext uri="{FF2B5EF4-FFF2-40B4-BE49-F238E27FC236}">
                  <a16:creationId xmlns:a16="http://schemas.microsoft.com/office/drawing/2014/main" xmlns="" id="{4F008325-C486-4822-9AAC-F4BAD9819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505"/>
              <a:ext cx="0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Line 70">
              <a:extLst>
                <a:ext uri="{FF2B5EF4-FFF2-40B4-BE49-F238E27FC236}">
                  <a16:creationId xmlns:a16="http://schemas.microsoft.com/office/drawing/2014/main" xmlns="" id="{50762360-11DD-48AC-B6AC-D5A09678A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679"/>
              <a:ext cx="0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Line 71">
              <a:extLst>
                <a:ext uri="{FF2B5EF4-FFF2-40B4-BE49-F238E27FC236}">
                  <a16:creationId xmlns:a16="http://schemas.microsoft.com/office/drawing/2014/main" xmlns="" id="{504DCD8B-CA89-4088-80E0-7A7CBF84D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223"/>
              <a:ext cx="0" cy="14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Line 72">
              <a:extLst>
                <a:ext uri="{FF2B5EF4-FFF2-40B4-BE49-F238E27FC236}">
                  <a16:creationId xmlns:a16="http://schemas.microsoft.com/office/drawing/2014/main" xmlns="" id="{14D3031B-0921-4C9C-9D74-46B6956D9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" y="2635"/>
              <a:ext cx="1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Rectangle 73">
              <a:extLst>
                <a:ext uri="{FF2B5EF4-FFF2-40B4-BE49-F238E27FC236}">
                  <a16:creationId xmlns:a16="http://schemas.microsoft.com/office/drawing/2014/main" xmlns="" id="{1CA1485A-F358-4237-B352-208B4652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22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Rectangle 74">
              <a:extLst>
                <a:ext uri="{FF2B5EF4-FFF2-40B4-BE49-F238E27FC236}">
                  <a16:creationId xmlns:a16="http://schemas.microsoft.com/office/drawing/2014/main" xmlns="" id="{9FD870D8-7DAA-4D93-941A-83D552925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49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Rectangle 75">
              <a:extLst>
                <a:ext uri="{FF2B5EF4-FFF2-40B4-BE49-F238E27FC236}">
                  <a16:creationId xmlns:a16="http://schemas.microsoft.com/office/drawing/2014/main" xmlns="" id="{7DA83D1B-1656-4315-AED8-ED721AE9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939"/>
              <a:ext cx="3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Oval 76">
              <a:extLst>
                <a:ext uri="{FF2B5EF4-FFF2-40B4-BE49-F238E27FC236}">
                  <a16:creationId xmlns:a16="http://schemas.microsoft.com/office/drawing/2014/main" xmlns="" id="{14914045-9464-4D3D-9DAD-417D333F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73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Oval 77">
              <a:extLst>
                <a:ext uri="{FF2B5EF4-FFF2-40B4-BE49-F238E27FC236}">
                  <a16:creationId xmlns:a16="http://schemas.microsoft.com/office/drawing/2014/main" xmlns="" id="{8AF26506-A806-4539-8320-0FCFF970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701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Oval 78">
              <a:extLst>
                <a:ext uri="{FF2B5EF4-FFF2-40B4-BE49-F238E27FC236}">
                  <a16:creationId xmlns:a16="http://schemas.microsoft.com/office/drawing/2014/main" xmlns="" id="{4EBD6BA8-FF36-4A88-A951-F9D6CFFC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741"/>
              <a:ext cx="63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Rectangle 79">
              <a:extLst>
                <a:ext uri="{FF2B5EF4-FFF2-40B4-BE49-F238E27FC236}">
                  <a16:creationId xmlns:a16="http://schemas.microsoft.com/office/drawing/2014/main" xmlns="" id="{A96817FB-863F-4CD7-944C-4C2CA8D7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757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Rectangle 80">
              <a:extLst>
                <a:ext uri="{FF2B5EF4-FFF2-40B4-BE49-F238E27FC236}">
                  <a16:creationId xmlns:a16="http://schemas.microsoft.com/office/drawing/2014/main" xmlns="" id="{780B1C1F-F749-4F78-9B3C-FEA685C1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2205"/>
              <a:ext cx="2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Line 81">
              <a:extLst>
                <a:ext uri="{FF2B5EF4-FFF2-40B4-BE49-F238E27FC236}">
                  <a16:creationId xmlns:a16="http://schemas.microsoft.com/office/drawing/2014/main" xmlns="" id="{205E4104-A4F8-4D59-9C27-5C8D150D4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" y="2672"/>
              <a:ext cx="0" cy="1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Line 82">
              <a:extLst>
                <a:ext uri="{FF2B5EF4-FFF2-40B4-BE49-F238E27FC236}">
                  <a16:creationId xmlns:a16="http://schemas.microsoft.com/office/drawing/2014/main" xmlns="" id="{151BD733-D5AF-43E8-8A86-6FFEB3855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2196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Line 83">
              <a:extLst>
                <a:ext uri="{FF2B5EF4-FFF2-40B4-BE49-F238E27FC236}">
                  <a16:creationId xmlns:a16="http://schemas.microsoft.com/office/drawing/2014/main" xmlns="" id="{E6B3DA9A-5748-42E5-8EF0-52947D607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643"/>
              <a:ext cx="1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Line 84">
              <a:extLst>
                <a:ext uri="{FF2B5EF4-FFF2-40B4-BE49-F238E27FC236}">
                  <a16:creationId xmlns:a16="http://schemas.microsoft.com/office/drawing/2014/main" xmlns="" id="{AB61E6F4-351A-4F90-A241-30AAB4D82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2515"/>
              <a:ext cx="0" cy="2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Oval 85">
              <a:extLst>
                <a:ext uri="{FF2B5EF4-FFF2-40B4-BE49-F238E27FC236}">
                  <a16:creationId xmlns:a16="http://schemas.microsoft.com/office/drawing/2014/main" xmlns="" id="{57B2CF1F-9A59-440E-85F5-F897A695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88"/>
              <a:ext cx="43" cy="42"/>
            </a:xfrm>
            <a:prstGeom prst="ellipse">
              <a:avLst/>
            </a:pr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30" name="Object 143">
            <a:extLst>
              <a:ext uri="{FF2B5EF4-FFF2-40B4-BE49-F238E27FC236}">
                <a16:creationId xmlns:a16="http://schemas.microsoft.com/office/drawing/2014/main" xmlns="" id="{AE5E711D-037A-4252-9744-1D1244449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09763331"/>
              </p:ext>
            </p:extLst>
          </p:nvPr>
        </p:nvGraphicFramePr>
        <p:xfrm>
          <a:off x="3152737" y="5381310"/>
          <a:ext cx="1511300" cy="525463"/>
        </p:xfrm>
        <a:graphic>
          <a:graphicData uri="http://schemas.openxmlformats.org/presentationml/2006/ole">
            <p:oleObj spid="_x0000_s491672" r:id="rId3" imgW="958320" imgH="266400" progId="Equation.3">
              <p:embed/>
            </p:oleObj>
          </a:graphicData>
        </a:graphic>
      </p:graphicFrame>
      <p:graphicFrame>
        <p:nvGraphicFramePr>
          <p:cNvPr id="232" name="Object 105">
            <a:extLst>
              <a:ext uri="{FF2B5EF4-FFF2-40B4-BE49-F238E27FC236}">
                <a16:creationId xmlns:a16="http://schemas.microsoft.com/office/drawing/2014/main" xmlns="" id="{76BD2DB0-FF93-416C-BF97-F64F95274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49135753"/>
              </p:ext>
            </p:extLst>
          </p:nvPr>
        </p:nvGraphicFramePr>
        <p:xfrm>
          <a:off x="557493" y="5280703"/>
          <a:ext cx="890588" cy="473075"/>
        </p:xfrm>
        <a:graphic>
          <a:graphicData uri="http://schemas.openxmlformats.org/presentationml/2006/ole">
            <p:oleObj spid="_x0000_s491673" r:id="rId4" imgW="444600" imgH="187560" progId="Equation.3">
              <p:embed/>
            </p:oleObj>
          </a:graphicData>
        </a:graphic>
      </p:graphicFrame>
      <p:graphicFrame>
        <p:nvGraphicFramePr>
          <p:cNvPr id="234" name="Object 3">
            <a:extLst>
              <a:ext uri="{FF2B5EF4-FFF2-40B4-BE49-F238E27FC236}">
                <a16:creationId xmlns:a16="http://schemas.microsoft.com/office/drawing/2014/main" xmlns="" id="{EC57E136-6EC9-4034-8D13-FA4FDD2E4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03698516"/>
              </p:ext>
            </p:extLst>
          </p:nvPr>
        </p:nvGraphicFramePr>
        <p:xfrm>
          <a:off x="6746082" y="5496824"/>
          <a:ext cx="1427163" cy="469900"/>
        </p:xfrm>
        <a:graphic>
          <a:graphicData uri="http://schemas.openxmlformats.org/presentationml/2006/ole">
            <p:oleObj spid="_x0000_s491674" r:id="rId5" imgW="780480" imgH="187560" progId="Equation.3">
              <p:embed/>
            </p:oleObj>
          </a:graphicData>
        </a:graphic>
      </p:graphicFrame>
      <p:sp>
        <p:nvSpPr>
          <p:cNvPr id="235" name="文本框 234"/>
          <p:cNvSpPr txBox="1"/>
          <p:nvPr/>
        </p:nvSpPr>
        <p:spPr>
          <a:xfrm>
            <a:off x="407581" y="525311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上下对称是非</a:t>
            </a:r>
            <a:endParaRPr lang="zh-CN" altLang="en-US" dirty="0"/>
          </a:p>
        </p:txBody>
      </p:sp>
      <p:sp>
        <p:nvSpPr>
          <p:cNvPr id="236" name="文本框 235"/>
          <p:cNvSpPr txBox="1"/>
          <p:nvPr/>
        </p:nvSpPr>
        <p:spPr>
          <a:xfrm>
            <a:off x="3191670" y="505435"/>
            <a:ext cx="20136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PMOS</a:t>
            </a:r>
            <a:r>
              <a:rPr lang="zh-CN" altLang="en-US" dirty="0" smtClean="0"/>
              <a:t>管并联是与</a:t>
            </a:r>
            <a:endParaRPr lang="zh-CN" altLang="en-US" dirty="0"/>
          </a:p>
        </p:txBody>
      </p:sp>
      <p:sp>
        <p:nvSpPr>
          <p:cNvPr id="237" name="文本框 236"/>
          <p:cNvSpPr txBox="1"/>
          <p:nvPr/>
        </p:nvSpPr>
        <p:spPr>
          <a:xfrm>
            <a:off x="6582854" y="510531"/>
            <a:ext cx="20136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PMOS</a:t>
            </a:r>
            <a:r>
              <a:rPr lang="zh-CN" altLang="en-US" dirty="0" smtClean="0"/>
              <a:t>管串联是或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82958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6" grpId="0" animBg="1"/>
      <p:bldP spid="2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-285784" y="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3.2.4  CMOS</a:t>
            </a:r>
            <a:r>
              <a:rPr kumimoji="0" lang="zh-CN" altLang="en-US" sz="2800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传输门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双向模拟开关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428596" y="1214422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传输门的结构及工作原理</a:t>
            </a:r>
          </a:p>
        </p:txBody>
      </p:sp>
      <p:grpSp>
        <p:nvGrpSpPr>
          <p:cNvPr id="432134" name="Group 6"/>
          <p:cNvGrpSpPr>
            <a:grpSpLocks/>
          </p:cNvGrpSpPr>
          <p:nvPr/>
        </p:nvGrpSpPr>
        <p:grpSpPr bwMode="auto">
          <a:xfrm>
            <a:off x="1116013" y="2078038"/>
            <a:ext cx="3054350" cy="2970212"/>
            <a:chOff x="703" y="1378"/>
            <a:chExt cx="1924" cy="1871"/>
          </a:xfrm>
        </p:grpSpPr>
        <p:graphicFrame>
          <p:nvGraphicFramePr>
            <p:cNvPr id="43213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58989580"/>
                </p:ext>
              </p:extLst>
            </p:nvPr>
          </p:nvGraphicFramePr>
          <p:xfrm>
            <a:off x="703" y="1378"/>
            <a:ext cx="1924" cy="1871"/>
          </p:xfrm>
          <a:graphic>
            <a:graphicData uri="http://schemas.openxmlformats.org/presentationml/2006/ole">
              <p:oleObj spid="_x0000_s454798" name="Picture" r:id="rId3" imgW="1428840" imgH="1457280" progId="Word.Picture.8">
                <p:embed/>
              </p:oleObj>
            </a:graphicData>
          </a:graphic>
        </p:graphicFrame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805" y="138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电路</a:t>
              </a:r>
            </a:p>
          </p:txBody>
        </p:sp>
      </p:grpSp>
      <p:grpSp>
        <p:nvGrpSpPr>
          <p:cNvPr id="432137" name="Group 9"/>
          <p:cNvGrpSpPr>
            <a:grpSpLocks/>
          </p:cNvGrpSpPr>
          <p:nvPr/>
        </p:nvGrpSpPr>
        <p:grpSpPr bwMode="auto">
          <a:xfrm>
            <a:off x="5095046" y="1462559"/>
            <a:ext cx="3528319" cy="2947517"/>
            <a:chOff x="2925" y="978"/>
            <a:chExt cx="2359" cy="2087"/>
          </a:xfrm>
        </p:grpSpPr>
        <p:graphicFrame>
          <p:nvGraphicFramePr>
            <p:cNvPr id="4321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97881970"/>
                </p:ext>
              </p:extLst>
            </p:nvPr>
          </p:nvGraphicFramePr>
          <p:xfrm>
            <a:off x="2925" y="1389"/>
            <a:ext cx="2359" cy="1676"/>
          </p:xfrm>
          <a:graphic>
            <a:graphicData uri="http://schemas.openxmlformats.org/presentationml/2006/ole">
              <p:oleObj spid="_x0000_s454799" name="Picture" r:id="rId4" imgW="1114560" imgH="1228680" progId="Word.Picture.8">
                <p:embed/>
              </p:oleObj>
            </a:graphicData>
          </a:graphic>
        </p:graphicFrame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3306" y="978"/>
              <a:ext cx="1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传输门逻辑符号</a:t>
              </a:r>
              <a:endPara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32140" name="Group 12"/>
          <p:cNvGrpSpPr>
            <a:grpSpLocks/>
          </p:cNvGrpSpPr>
          <p:nvPr/>
        </p:nvGrpSpPr>
        <p:grpSpPr bwMode="auto">
          <a:xfrm>
            <a:off x="0" y="5000636"/>
            <a:ext cx="6450012" cy="1422400"/>
            <a:chOff x="1358" y="3249"/>
            <a:chExt cx="4063" cy="896"/>
          </a:xfrm>
        </p:grpSpPr>
        <p:grpSp>
          <p:nvGrpSpPr>
            <p:cNvPr id="432141" name="Group 13"/>
            <p:cNvGrpSpPr>
              <a:grpSpLocks/>
            </p:cNvGrpSpPr>
            <p:nvPr/>
          </p:nvGrpSpPr>
          <p:grpSpPr bwMode="auto">
            <a:xfrm>
              <a:off x="2699" y="3249"/>
              <a:ext cx="2722" cy="896"/>
              <a:chOff x="601" y="3203"/>
              <a:chExt cx="2880" cy="896"/>
            </a:xfrm>
          </p:grpSpPr>
          <p:grpSp>
            <p:nvGrpSpPr>
              <p:cNvPr id="432142" name="Group 14"/>
              <p:cNvGrpSpPr>
                <a:grpSpLocks/>
              </p:cNvGrpSpPr>
              <p:nvPr/>
            </p:nvGrpSpPr>
            <p:grpSpPr bwMode="auto">
              <a:xfrm>
                <a:off x="930" y="3475"/>
                <a:ext cx="2208" cy="624"/>
                <a:chOff x="3024" y="1872"/>
                <a:chExt cx="2160" cy="816"/>
              </a:xfrm>
            </p:grpSpPr>
            <p:sp>
              <p:nvSpPr>
                <p:cNvPr id="4321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2160" cy="81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2144" name="Group 16"/>
                <p:cNvGrpSpPr>
                  <a:grpSpLocks/>
                </p:cNvGrpSpPr>
                <p:nvPr/>
              </p:nvGrpSpPr>
              <p:grpSpPr bwMode="auto">
                <a:xfrm>
                  <a:off x="3312" y="1968"/>
                  <a:ext cx="1536" cy="480"/>
                  <a:chOff x="3312" y="1968"/>
                  <a:chExt cx="1536" cy="480"/>
                </a:xfrm>
              </p:grpSpPr>
              <p:sp>
                <p:nvSpPr>
                  <p:cNvPr id="4321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448"/>
                    <a:ext cx="67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146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2253"/>
                    <a:ext cx="336" cy="195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1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448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1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968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rgbClr val="1C1C1C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2149" name="Rectangle 21"/>
              <p:cNvSpPr>
                <a:spLocks noChangeArrowheads="1"/>
              </p:cNvSpPr>
              <p:nvPr/>
            </p:nvSpPr>
            <p:spPr bwMode="auto">
              <a:xfrm>
                <a:off x="601" y="3660"/>
                <a:ext cx="9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l-GR" altLang="zh-CN" sz="2000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000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i="1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i="1">
                    <a:solidFill>
                      <a:schemeClr val="tx2"/>
                    </a:solidFill>
                  </a:rPr>
                  <a:t>/ </a:t>
                </a:r>
                <a:r>
                  <a:rPr kumimoji="1" lang="el-GR" altLang="zh-CN" sz="2000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000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</a:t>
                </a:r>
                <a:endParaRPr kumimoji="1" lang="en-US" altLang="zh-CN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432150" name="Rectangle 22"/>
              <p:cNvSpPr>
                <a:spLocks noChangeArrowheads="1"/>
              </p:cNvSpPr>
              <p:nvPr/>
            </p:nvSpPr>
            <p:spPr bwMode="auto">
              <a:xfrm>
                <a:off x="2517" y="3657"/>
                <a:ext cx="9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l-GR" altLang="zh-CN" sz="2400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400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</a:t>
                </a:r>
                <a:r>
                  <a:rPr kumimoji="1" lang="en-US" altLang="zh-CN" sz="2400" i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/ </a:t>
                </a:r>
                <a:r>
                  <a:rPr kumimoji="1" lang="el-GR" altLang="zh-CN" sz="2400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400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</a:t>
                </a:r>
                <a:endParaRPr kumimoji="1" lang="en-US" altLang="zh-CN" sz="24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2151" name="Rectangle 23"/>
              <p:cNvSpPr>
                <a:spLocks noChangeArrowheads="1"/>
              </p:cNvSpPr>
              <p:nvPr/>
            </p:nvSpPr>
            <p:spPr bwMode="auto">
              <a:xfrm>
                <a:off x="1966" y="3203"/>
                <a:ext cx="2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</a:t>
                </a:r>
                <a:endParaRPr kumimoji="1" lang="en-US" altLang="zh-CN" sz="2400" i="1" baseline="-2500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1358" y="3703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等效电路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143504" y="571480"/>
            <a:ext cx="3807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TG=Transmission Gate</a:t>
            </a:r>
            <a:endParaRPr lang="zh-CN" altLang="en-US" sz="28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3636" y="4643446"/>
            <a:ext cx="3000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说明：</a:t>
            </a:r>
            <a:r>
              <a:rPr lang="zh-CN" altLang="en-US" sz="2000" dirty="0" smtClean="0">
                <a:solidFill>
                  <a:srgbClr val="FF0000"/>
                </a:solidFill>
              </a:rPr>
              <a:t>传输门中衬底不和源极相连</a:t>
            </a:r>
            <a:r>
              <a:rPr lang="zh-CN" altLang="en-US" sz="2000" dirty="0" smtClean="0">
                <a:solidFill>
                  <a:srgbClr val="0000FF"/>
                </a:solidFill>
              </a:rPr>
              <a:t>。能否导通就看</a:t>
            </a:r>
            <a:r>
              <a:rPr lang="en-US" altLang="zh-CN" sz="2000" dirty="0" smtClean="0">
                <a:solidFill>
                  <a:srgbClr val="0000FF"/>
                </a:solidFill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GS</a:t>
            </a:r>
            <a:r>
              <a:rPr lang="zh-CN" altLang="en-US" sz="2000" dirty="0" smtClean="0">
                <a:solidFill>
                  <a:srgbClr val="0000FF"/>
                </a:solidFill>
              </a:rPr>
              <a:t>是否大于开启电压。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2348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16997</TotalTime>
  <Words>3251</Words>
  <Application>Microsoft Office PowerPoint</Application>
  <PresentationFormat>全屏显示(4:3)</PresentationFormat>
  <Paragraphs>769</Paragraphs>
  <Slides>44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Profile</vt:lpstr>
      <vt:lpstr>1_Profile</vt:lpstr>
      <vt:lpstr>8_Profile</vt:lpstr>
      <vt:lpstr>9_Profile</vt:lpstr>
      <vt:lpstr>11_Profile</vt:lpstr>
      <vt:lpstr>1_Office 主题</vt:lpstr>
      <vt:lpstr>2_Office 主题</vt:lpstr>
      <vt:lpstr>图片</vt:lpstr>
      <vt:lpstr>Microsoft Word Picture</vt:lpstr>
      <vt:lpstr>Microsoft 公式 3.0</vt:lpstr>
      <vt:lpstr>Picture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带缓冲级的CMOS门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1837</cp:revision>
  <dcterms:created xsi:type="dcterms:W3CDTF">2004-08-29T02:51:05Z</dcterms:created>
  <dcterms:modified xsi:type="dcterms:W3CDTF">2020-12-01T11:15:45Z</dcterms:modified>
</cp:coreProperties>
</file>