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1" r:id="rId2"/>
    <p:sldMasterId id="2147483703" r:id="rId3"/>
  </p:sldMasterIdLst>
  <p:notesMasterIdLst>
    <p:notesMasterId r:id="rId51"/>
  </p:notesMasterIdLst>
  <p:sldIdLst>
    <p:sldId id="548" r:id="rId4"/>
    <p:sldId id="549" r:id="rId5"/>
    <p:sldId id="550" r:id="rId6"/>
    <p:sldId id="437" r:id="rId7"/>
    <p:sldId id="439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546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FF0000"/>
    <a:srgbClr val="0000FF"/>
    <a:srgbClr val="B7ECFF"/>
    <a:srgbClr val="66CCFF"/>
    <a:srgbClr val="8FE2FF"/>
    <a:srgbClr val="FFFFFF"/>
    <a:srgbClr val="006600"/>
    <a:srgbClr val="0000CC"/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731" autoAdjust="0"/>
  </p:normalViewPr>
  <p:slideViewPr>
    <p:cSldViewPr>
      <p:cViewPr varScale="1">
        <p:scale>
          <a:sx n="66" d="100"/>
          <a:sy n="66" d="100"/>
        </p:scale>
        <p:origin x="-96" y="-22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E1EA3-1A71-4174-8E0D-F39AA1E8471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6B970A-C974-46E6-854E-89847A43FFB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  <p:extLst>
      <p:ext uri="{BB962C8B-B14F-4D97-AF65-F5344CB8AC3E}">
        <p14:creationId xmlns:p14="http://schemas.microsoft.com/office/powerpoint/2010/main" xmlns="" val="271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CA30D9-7028-474A-98CB-236E55D7469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  <p:extLst>
      <p:ext uri="{BB962C8B-B14F-4D97-AF65-F5344CB8AC3E}">
        <p14:creationId xmlns:p14="http://schemas.microsoft.com/office/powerpoint/2010/main" xmlns="" val="203341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399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0" name="文本占位符 3993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24931" name="灯片编号占位符 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FDC3163-17E0-4171-A2F3-FEEED55B2596}" type="slidenum">
              <a:rPr altLang="en-US" sz="1200" b="0" noProof="1">
                <a:solidFill>
                  <a:schemeClr val="tx1"/>
                </a:solidFill>
              </a:rPr>
              <a:pPr algn="r"/>
              <a:t>27</a:t>
            </a:fld>
            <a:endParaRPr lang="zh-CN" altLang="en-US" sz="1200" b="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987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6BC9EB-C19E-44FD-A1A4-EE4AD6BA2CA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xmlns="" val="333537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8638D-EE98-435C-A7A3-6E2D914534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7357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ADE1A-8CDC-49BD-893C-CE0DA09D805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  <p:extLst>
      <p:ext uri="{BB962C8B-B14F-4D97-AF65-F5344CB8AC3E}">
        <p14:creationId xmlns:p14="http://schemas.microsoft.com/office/powerpoint/2010/main" xmlns="" val="276117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A6E672A-AF8D-4922-829F-959DA47497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127EE1-E1D0-40AB-AB7C-A588159ED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8741067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570658-ADC5-477A-8945-E030583CA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0963119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4675" y="260350"/>
            <a:ext cx="8037513" cy="5635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97DDF3-0F30-4131-958F-20FB6623715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62485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38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6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54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75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46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2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A14754-28A2-4073-B2F9-9AC66B5E6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547718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85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3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32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382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959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37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328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1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871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08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FB460-57A2-4ACE-84E8-BE24E811CC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6958049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545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937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09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382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95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739561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656085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E872E2-BD53-4318-9F2F-F9B9E845D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676160-D001-4D6B-AC90-70D70B4DD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641394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9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EA1C01-3CF5-4513-A25C-25C7DA159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220732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897E0F-68A8-4D20-B74D-E6689FB54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359127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90AAB0-7D8B-42FF-A71C-35FC75B54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1274170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85F50F-857E-4E4E-B07F-42AC14DBB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498931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565A01-F5B7-439F-B54D-CD0A21742E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9948717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B06E7C-14A3-4D32-83D6-B5A832FC3D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366669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abvd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35F5D91F-E003-4A4A-89AC-D79524EE2E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34.bin"/><Relationship Id="rId3" Type="http://schemas.openxmlformats.org/officeDocument/2006/relationships/audio" Target="../media/audio1.wav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ch04-6.ppt" TargetMode="External"/><Relationship Id="rId3" Type="http://schemas.openxmlformats.org/officeDocument/2006/relationships/slide" Target="slide5.xml"/><Relationship Id="rId7" Type="http://schemas.openxmlformats.org/officeDocument/2006/relationships/hyperlink" Target="ch04-5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hyperlink" Target="ch04-4.ppt" TargetMode="External"/><Relationship Id="rId5" Type="http://schemas.openxmlformats.org/officeDocument/2006/relationships/hyperlink" Target="ch04-3.ppt" TargetMode="External"/><Relationship Id="rId4" Type="http://schemas.openxmlformats.org/officeDocument/2006/relationships/hyperlink" Target="ch04-2.pp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xmlns="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250825" y="1691654"/>
            <a:ext cx="4176713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这个电路逻辑功能是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对输入的二进制码</a:t>
            </a:r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</a:rPr>
              <a:t>求反码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。</a:t>
            </a:r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</a:rPr>
              <a:t>最高位为符号位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，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表示正数，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表示负数，</a:t>
            </a:r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</a:rPr>
              <a:t>正数的反码与原码相同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；</a:t>
            </a:r>
            <a:r>
              <a:rPr kumimoji="0" lang="zh-CN" altLang="en-US" dirty="0">
                <a:solidFill>
                  <a:srgbClr val="FF00FF"/>
                </a:solidFill>
                <a:ea typeface="楷体_GB2312" pitchFamily="49" charset="-122"/>
              </a:rPr>
              <a:t>负数的数值部分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是在原码的基础上逐位求反。</a:t>
            </a:r>
          </a:p>
        </p:txBody>
      </p:sp>
      <p:sp>
        <p:nvSpPr>
          <p:cNvPr id="374870" name="Rectangle 86"/>
          <p:cNvSpPr>
            <a:spLocks noChangeArrowheads="1"/>
          </p:cNvSpPr>
          <p:nvPr/>
        </p:nvSpPr>
        <p:spPr bwMode="auto">
          <a:xfrm>
            <a:off x="611188" y="134143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、确定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电路逻辑功能</a:t>
            </a:r>
          </a:p>
        </p:txBody>
      </p:sp>
      <p:sp>
        <p:nvSpPr>
          <p:cNvPr id="374871" name="Rectangle 87"/>
          <p:cNvSpPr>
            <a:spLocks noChangeArrowheads="1"/>
          </p:cNvSpPr>
          <p:nvPr/>
        </p:nvSpPr>
        <p:spPr bwMode="auto">
          <a:xfrm>
            <a:off x="6083300" y="148431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pSp>
        <p:nvGrpSpPr>
          <p:cNvPr id="374872" name="Group 88"/>
          <p:cNvGrpSpPr>
            <a:grpSpLocks/>
          </p:cNvGrpSpPr>
          <p:nvPr/>
        </p:nvGrpSpPr>
        <p:grpSpPr bwMode="auto">
          <a:xfrm>
            <a:off x="4860040" y="2204830"/>
            <a:ext cx="3816351" cy="4013200"/>
            <a:chOff x="3061" y="1356"/>
            <a:chExt cx="2404" cy="2528"/>
          </a:xfrm>
        </p:grpSpPr>
        <p:sp>
          <p:nvSpPr>
            <p:cNvPr id="374873" name="Rectangle 89"/>
            <p:cNvSpPr>
              <a:spLocks noChangeArrowheads="1"/>
            </p:cNvSpPr>
            <p:nvPr/>
          </p:nvSpPr>
          <p:spPr bwMode="auto">
            <a:xfrm>
              <a:off x="5065" y="3554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74" name="Rectangle 90"/>
            <p:cNvSpPr>
              <a:spLocks noChangeArrowheads="1"/>
            </p:cNvSpPr>
            <p:nvPr/>
          </p:nvSpPr>
          <p:spPr bwMode="auto">
            <a:xfrm>
              <a:off x="4647" y="3554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75" name="Rectangle 91"/>
            <p:cNvSpPr>
              <a:spLocks noChangeArrowheads="1"/>
            </p:cNvSpPr>
            <p:nvPr/>
          </p:nvSpPr>
          <p:spPr bwMode="auto">
            <a:xfrm>
              <a:off x="4263" y="355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76" name="Rectangle 92"/>
            <p:cNvSpPr>
              <a:spLocks noChangeArrowheads="1"/>
            </p:cNvSpPr>
            <p:nvPr/>
          </p:nvSpPr>
          <p:spPr bwMode="auto">
            <a:xfrm>
              <a:off x="3862" y="3554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877" name="Rectangle 93"/>
            <p:cNvSpPr>
              <a:spLocks noChangeArrowheads="1"/>
            </p:cNvSpPr>
            <p:nvPr/>
          </p:nvSpPr>
          <p:spPr bwMode="auto">
            <a:xfrm>
              <a:off x="3447" y="3554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878" name="Rectangle 94"/>
            <p:cNvSpPr>
              <a:spLocks noChangeArrowheads="1"/>
            </p:cNvSpPr>
            <p:nvPr/>
          </p:nvSpPr>
          <p:spPr bwMode="auto">
            <a:xfrm>
              <a:off x="3061" y="3554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4879" name="Rectangle 95"/>
            <p:cNvSpPr>
              <a:spLocks noChangeArrowheads="1"/>
            </p:cNvSpPr>
            <p:nvPr/>
          </p:nvSpPr>
          <p:spPr bwMode="auto">
            <a:xfrm>
              <a:off x="5065" y="3286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0" name="Rectangle 96"/>
            <p:cNvSpPr>
              <a:spLocks noChangeArrowheads="1"/>
            </p:cNvSpPr>
            <p:nvPr/>
          </p:nvSpPr>
          <p:spPr bwMode="auto">
            <a:xfrm>
              <a:off x="4647" y="3286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1" name="Rectangle 97"/>
            <p:cNvSpPr>
              <a:spLocks noChangeArrowheads="1"/>
            </p:cNvSpPr>
            <p:nvPr/>
          </p:nvSpPr>
          <p:spPr bwMode="auto">
            <a:xfrm>
              <a:off x="4263" y="3286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2" name="Rectangle 98"/>
            <p:cNvSpPr>
              <a:spLocks noChangeArrowheads="1"/>
            </p:cNvSpPr>
            <p:nvPr/>
          </p:nvSpPr>
          <p:spPr bwMode="auto">
            <a:xfrm>
              <a:off x="3862" y="3286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883" name="Rectangle 99"/>
            <p:cNvSpPr>
              <a:spLocks noChangeArrowheads="1"/>
            </p:cNvSpPr>
            <p:nvPr/>
          </p:nvSpPr>
          <p:spPr bwMode="auto">
            <a:xfrm>
              <a:off x="3447" y="3286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884" name="Rectangle 100"/>
            <p:cNvSpPr>
              <a:spLocks noChangeArrowheads="1"/>
            </p:cNvSpPr>
            <p:nvPr/>
          </p:nvSpPr>
          <p:spPr bwMode="auto">
            <a:xfrm>
              <a:off x="3061" y="3286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</p:txBody>
        </p:sp>
        <p:sp>
          <p:nvSpPr>
            <p:cNvPr id="374885" name="Rectangle 101"/>
            <p:cNvSpPr>
              <a:spLocks noChangeArrowheads="1"/>
            </p:cNvSpPr>
            <p:nvPr/>
          </p:nvSpPr>
          <p:spPr bwMode="auto">
            <a:xfrm>
              <a:off x="5065" y="3018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6" name="Rectangle 102"/>
            <p:cNvSpPr>
              <a:spLocks noChangeArrowheads="1"/>
            </p:cNvSpPr>
            <p:nvPr/>
          </p:nvSpPr>
          <p:spPr bwMode="auto">
            <a:xfrm>
              <a:off x="4647" y="3018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7" name="Rectangle 103"/>
            <p:cNvSpPr>
              <a:spLocks noChangeArrowheads="1"/>
            </p:cNvSpPr>
            <p:nvPr/>
          </p:nvSpPr>
          <p:spPr bwMode="auto">
            <a:xfrm>
              <a:off x="4263" y="3018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88" name="Rectangle 104"/>
            <p:cNvSpPr>
              <a:spLocks noChangeArrowheads="1"/>
            </p:cNvSpPr>
            <p:nvPr/>
          </p:nvSpPr>
          <p:spPr bwMode="auto">
            <a:xfrm>
              <a:off x="3862" y="3018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889" name="Rectangle 105"/>
            <p:cNvSpPr>
              <a:spLocks noChangeArrowheads="1"/>
            </p:cNvSpPr>
            <p:nvPr/>
          </p:nvSpPr>
          <p:spPr bwMode="auto">
            <a:xfrm>
              <a:off x="3447" y="3018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890" name="Rectangle 106"/>
            <p:cNvSpPr>
              <a:spLocks noChangeArrowheads="1"/>
            </p:cNvSpPr>
            <p:nvPr/>
          </p:nvSpPr>
          <p:spPr bwMode="auto">
            <a:xfrm>
              <a:off x="3061" y="3018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4891" name="Rectangle 107"/>
            <p:cNvSpPr>
              <a:spLocks noChangeArrowheads="1"/>
            </p:cNvSpPr>
            <p:nvPr/>
          </p:nvSpPr>
          <p:spPr bwMode="auto">
            <a:xfrm>
              <a:off x="5065" y="2750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92" name="Rectangle 108"/>
            <p:cNvSpPr>
              <a:spLocks noChangeArrowheads="1"/>
            </p:cNvSpPr>
            <p:nvPr/>
          </p:nvSpPr>
          <p:spPr bwMode="auto">
            <a:xfrm>
              <a:off x="4647" y="2750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93" name="Rectangle 109"/>
            <p:cNvSpPr>
              <a:spLocks noChangeArrowheads="1"/>
            </p:cNvSpPr>
            <p:nvPr/>
          </p:nvSpPr>
          <p:spPr bwMode="auto">
            <a:xfrm>
              <a:off x="4263" y="2750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94" name="Rectangle 110"/>
            <p:cNvSpPr>
              <a:spLocks noChangeArrowheads="1"/>
            </p:cNvSpPr>
            <p:nvPr/>
          </p:nvSpPr>
          <p:spPr bwMode="auto">
            <a:xfrm>
              <a:off x="3862" y="2750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895" name="Rectangle 111"/>
            <p:cNvSpPr>
              <a:spLocks noChangeArrowheads="1"/>
            </p:cNvSpPr>
            <p:nvPr/>
          </p:nvSpPr>
          <p:spPr bwMode="auto">
            <a:xfrm>
              <a:off x="3447" y="2750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896" name="Rectangle 112"/>
            <p:cNvSpPr>
              <a:spLocks noChangeArrowheads="1"/>
            </p:cNvSpPr>
            <p:nvPr/>
          </p:nvSpPr>
          <p:spPr bwMode="auto">
            <a:xfrm>
              <a:off x="3061" y="2750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4897" name="Rectangle 113"/>
            <p:cNvSpPr>
              <a:spLocks noChangeArrowheads="1"/>
            </p:cNvSpPr>
            <p:nvPr/>
          </p:nvSpPr>
          <p:spPr bwMode="auto">
            <a:xfrm>
              <a:off x="5065" y="2469"/>
              <a:ext cx="40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98" name="Rectangle 114"/>
            <p:cNvSpPr>
              <a:spLocks noChangeArrowheads="1"/>
            </p:cNvSpPr>
            <p:nvPr/>
          </p:nvSpPr>
          <p:spPr bwMode="auto">
            <a:xfrm>
              <a:off x="4647" y="2469"/>
              <a:ext cx="41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99" name="Rectangle 115"/>
            <p:cNvSpPr>
              <a:spLocks noChangeArrowheads="1"/>
            </p:cNvSpPr>
            <p:nvPr/>
          </p:nvSpPr>
          <p:spPr bwMode="auto">
            <a:xfrm>
              <a:off x="4263" y="2469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00" name="Rectangle 116"/>
            <p:cNvSpPr>
              <a:spLocks noChangeArrowheads="1"/>
            </p:cNvSpPr>
            <p:nvPr/>
          </p:nvSpPr>
          <p:spPr bwMode="auto">
            <a:xfrm>
              <a:off x="3862" y="2469"/>
              <a:ext cx="40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901" name="Rectangle 117"/>
            <p:cNvSpPr>
              <a:spLocks noChangeArrowheads="1"/>
            </p:cNvSpPr>
            <p:nvPr/>
          </p:nvSpPr>
          <p:spPr bwMode="auto">
            <a:xfrm>
              <a:off x="3447" y="2469"/>
              <a:ext cx="415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902" name="Rectangle 118"/>
            <p:cNvSpPr>
              <a:spLocks noChangeArrowheads="1"/>
            </p:cNvSpPr>
            <p:nvPr/>
          </p:nvSpPr>
          <p:spPr bwMode="auto">
            <a:xfrm>
              <a:off x="3061" y="2469"/>
              <a:ext cx="38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03" name="Rectangle 119"/>
            <p:cNvSpPr>
              <a:spLocks noChangeArrowheads="1"/>
            </p:cNvSpPr>
            <p:nvPr/>
          </p:nvSpPr>
          <p:spPr bwMode="auto">
            <a:xfrm>
              <a:off x="5065" y="2201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04" name="Rectangle 120"/>
            <p:cNvSpPr>
              <a:spLocks noChangeArrowheads="1"/>
            </p:cNvSpPr>
            <p:nvPr/>
          </p:nvSpPr>
          <p:spPr bwMode="auto">
            <a:xfrm>
              <a:off x="4647" y="2201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05" name="Rectangle 121"/>
            <p:cNvSpPr>
              <a:spLocks noChangeArrowheads="1"/>
            </p:cNvSpPr>
            <p:nvPr/>
          </p:nvSpPr>
          <p:spPr bwMode="auto">
            <a:xfrm>
              <a:off x="4263" y="2201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06" name="Rectangle 122"/>
            <p:cNvSpPr>
              <a:spLocks noChangeArrowheads="1"/>
            </p:cNvSpPr>
            <p:nvPr/>
          </p:nvSpPr>
          <p:spPr bwMode="auto">
            <a:xfrm>
              <a:off x="3862" y="2201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07" name="Rectangle 123"/>
            <p:cNvSpPr>
              <a:spLocks noChangeArrowheads="1"/>
            </p:cNvSpPr>
            <p:nvPr/>
          </p:nvSpPr>
          <p:spPr bwMode="auto">
            <a:xfrm>
              <a:off x="3447" y="2201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908" name="Rectangle 124"/>
            <p:cNvSpPr>
              <a:spLocks noChangeArrowheads="1"/>
            </p:cNvSpPr>
            <p:nvPr/>
          </p:nvSpPr>
          <p:spPr bwMode="auto">
            <a:xfrm>
              <a:off x="3061" y="2201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09" name="Rectangle 125"/>
            <p:cNvSpPr>
              <a:spLocks noChangeArrowheads="1"/>
            </p:cNvSpPr>
            <p:nvPr/>
          </p:nvSpPr>
          <p:spPr bwMode="auto">
            <a:xfrm>
              <a:off x="5065" y="1933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0" name="Rectangle 126"/>
            <p:cNvSpPr>
              <a:spLocks noChangeArrowheads="1"/>
            </p:cNvSpPr>
            <p:nvPr/>
          </p:nvSpPr>
          <p:spPr bwMode="auto">
            <a:xfrm>
              <a:off x="4647" y="1933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1" name="Rectangle 127"/>
            <p:cNvSpPr>
              <a:spLocks noChangeArrowheads="1"/>
            </p:cNvSpPr>
            <p:nvPr/>
          </p:nvSpPr>
          <p:spPr bwMode="auto">
            <a:xfrm>
              <a:off x="4263" y="1933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2" name="Rectangle 128"/>
            <p:cNvSpPr>
              <a:spLocks noChangeArrowheads="1"/>
            </p:cNvSpPr>
            <p:nvPr/>
          </p:nvSpPr>
          <p:spPr bwMode="auto">
            <a:xfrm>
              <a:off x="3862" y="1933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4913" name="Rectangle 129"/>
            <p:cNvSpPr>
              <a:spLocks noChangeArrowheads="1"/>
            </p:cNvSpPr>
            <p:nvPr/>
          </p:nvSpPr>
          <p:spPr bwMode="auto">
            <a:xfrm>
              <a:off x="3447" y="1933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14" name="Rectangle 130"/>
            <p:cNvSpPr>
              <a:spLocks noChangeArrowheads="1"/>
            </p:cNvSpPr>
            <p:nvPr/>
          </p:nvSpPr>
          <p:spPr bwMode="auto">
            <a:xfrm>
              <a:off x="3061" y="1933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15" name="Rectangle 131"/>
            <p:cNvSpPr>
              <a:spLocks noChangeArrowheads="1"/>
            </p:cNvSpPr>
            <p:nvPr/>
          </p:nvSpPr>
          <p:spPr bwMode="auto">
            <a:xfrm>
              <a:off x="5065" y="1624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6" name="Rectangle 132"/>
            <p:cNvSpPr>
              <a:spLocks noChangeArrowheads="1"/>
            </p:cNvSpPr>
            <p:nvPr/>
          </p:nvSpPr>
          <p:spPr bwMode="auto">
            <a:xfrm>
              <a:off x="4647" y="1624"/>
              <a:ext cx="41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7" name="Rectangle 133"/>
            <p:cNvSpPr>
              <a:spLocks noChangeArrowheads="1"/>
            </p:cNvSpPr>
            <p:nvPr/>
          </p:nvSpPr>
          <p:spPr bwMode="auto">
            <a:xfrm>
              <a:off x="4263" y="1624"/>
              <a:ext cx="38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918" name="Rectangle 134"/>
            <p:cNvSpPr>
              <a:spLocks noChangeArrowheads="1"/>
            </p:cNvSpPr>
            <p:nvPr/>
          </p:nvSpPr>
          <p:spPr bwMode="auto">
            <a:xfrm>
              <a:off x="3862" y="1624"/>
              <a:ext cx="401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19" name="Rectangle 135"/>
            <p:cNvSpPr>
              <a:spLocks noChangeArrowheads="1"/>
            </p:cNvSpPr>
            <p:nvPr/>
          </p:nvSpPr>
          <p:spPr bwMode="auto">
            <a:xfrm>
              <a:off x="3447" y="1624"/>
              <a:ext cx="41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20" name="Rectangle 136"/>
            <p:cNvSpPr>
              <a:spLocks noChangeArrowheads="1"/>
            </p:cNvSpPr>
            <p:nvPr/>
          </p:nvSpPr>
          <p:spPr bwMode="auto">
            <a:xfrm>
              <a:off x="3061" y="1624"/>
              <a:ext cx="38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4921" name="Rectangle 137"/>
            <p:cNvSpPr>
              <a:spLocks noChangeArrowheads="1"/>
            </p:cNvSpPr>
            <p:nvPr/>
          </p:nvSpPr>
          <p:spPr bwMode="auto">
            <a:xfrm>
              <a:off x="5065" y="1356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Z</a:t>
              </a:r>
            </a:p>
          </p:txBody>
        </p:sp>
        <p:sp>
          <p:nvSpPr>
            <p:cNvPr id="374922" name="Rectangle 138"/>
            <p:cNvSpPr>
              <a:spLocks noChangeArrowheads="1"/>
            </p:cNvSpPr>
            <p:nvPr/>
          </p:nvSpPr>
          <p:spPr bwMode="auto">
            <a:xfrm>
              <a:off x="4647" y="1356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Y</a:t>
              </a:r>
            </a:p>
          </p:txBody>
        </p:sp>
        <p:sp>
          <p:nvSpPr>
            <p:cNvPr id="374923" name="Rectangle 139"/>
            <p:cNvSpPr>
              <a:spLocks noChangeArrowheads="1"/>
            </p:cNvSpPr>
            <p:nvPr/>
          </p:nvSpPr>
          <p:spPr bwMode="auto">
            <a:xfrm>
              <a:off x="4263" y="1356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X</a:t>
              </a:r>
            </a:p>
          </p:txBody>
        </p:sp>
        <p:sp>
          <p:nvSpPr>
            <p:cNvPr id="374924" name="Rectangle 140"/>
            <p:cNvSpPr>
              <a:spLocks noChangeArrowheads="1"/>
            </p:cNvSpPr>
            <p:nvPr/>
          </p:nvSpPr>
          <p:spPr bwMode="auto">
            <a:xfrm>
              <a:off x="3862" y="1356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</a:t>
              </a:r>
            </a:p>
          </p:txBody>
        </p:sp>
        <p:sp>
          <p:nvSpPr>
            <p:cNvPr id="374925" name="Rectangle 141"/>
            <p:cNvSpPr>
              <a:spLocks noChangeArrowheads="1"/>
            </p:cNvSpPr>
            <p:nvPr/>
          </p:nvSpPr>
          <p:spPr bwMode="auto">
            <a:xfrm>
              <a:off x="3447" y="1356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B</a:t>
              </a:r>
            </a:p>
          </p:txBody>
        </p:sp>
        <p:sp>
          <p:nvSpPr>
            <p:cNvPr id="374926" name="Rectangle 142"/>
            <p:cNvSpPr>
              <a:spLocks noChangeArrowheads="1"/>
            </p:cNvSpPr>
            <p:nvPr/>
          </p:nvSpPr>
          <p:spPr bwMode="auto">
            <a:xfrm>
              <a:off x="3061" y="1356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</a:p>
          </p:txBody>
        </p:sp>
        <p:sp>
          <p:nvSpPr>
            <p:cNvPr id="374927" name="Line 143"/>
            <p:cNvSpPr>
              <a:spLocks noChangeShapeType="1"/>
            </p:cNvSpPr>
            <p:nvPr/>
          </p:nvSpPr>
          <p:spPr bwMode="auto">
            <a:xfrm>
              <a:off x="3061" y="1356"/>
              <a:ext cx="24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28" name="Line 144"/>
            <p:cNvSpPr>
              <a:spLocks noChangeShapeType="1"/>
            </p:cNvSpPr>
            <p:nvPr/>
          </p:nvSpPr>
          <p:spPr bwMode="auto">
            <a:xfrm>
              <a:off x="3061" y="1624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29" name="Line 145"/>
            <p:cNvSpPr>
              <a:spLocks noChangeShapeType="1"/>
            </p:cNvSpPr>
            <p:nvPr/>
          </p:nvSpPr>
          <p:spPr bwMode="auto">
            <a:xfrm>
              <a:off x="3061" y="1933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0" name="Line 146"/>
            <p:cNvSpPr>
              <a:spLocks noChangeShapeType="1"/>
            </p:cNvSpPr>
            <p:nvPr/>
          </p:nvSpPr>
          <p:spPr bwMode="auto">
            <a:xfrm>
              <a:off x="3061" y="2201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1" name="Line 147"/>
            <p:cNvSpPr>
              <a:spLocks noChangeShapeType="1"/>
            </p:cNvSpPr>
            <p:nvPr/>
          </p:nvSpPr>
          <p:spPr bwMode="auto">
            <a:xfrm>
              <a:off x="3061" y="2469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2" name="Line 148"/>
            <p:cNvSpPr>
              <a:spLocks noChangeShapeType="1"/>
            </p:cNvSpPr>
            <p:nvPr/>
          </p:nvSpPr>
          <p:spPr bwMode="auto">
            <a:xfrm flipH="1">
              <a:off x="4648" y="1368"/>
              <a:ext cx="16" cy="24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3" name="Line 149"/>
            <p:cNvSpPr>
              <a:spLocks noChangeShapeType="1"/>
            </p:cNvSpPr>
            <p:nvPr/>
          </p:nvSpPr>
          <p:spPr bwMode="auto">
            <a:xfrm>
              <a:off x="3061" y="3018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4" name="Line 150"/>
            <p:cNvSpPr>
              <a:spLocks noChangeShapeType="1"/>
            </p:cNvSpPr>
            <p:nvPr/>
          </p:nvSpPr>
          <p:spPr bwMode="auto">
            <a:xfrm>
              <a:off x="3061" y="3286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5" name="Line 151"/>
            <p:cNvSpPr>
              <a:spLocks noChangeShapeType="1"/>
            </p:cNvSpPr>
            <p:nvPr/>
          </p:nvSpPr>
          <p:spPr bwMode="auto">
            <a:xfrm>
              <a:off x="3061" y="3554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6" name="Line 152"/>
            <p:cNvSpPr>
              <a:spLocks noChangeShapeType="1"/>
            </p:cNvSpPr>
            <p:nvPr/>
          </p:nvSpPr>
          <p:spPr bwMode="auto">
            <a:xfrm>
              <a:off x="3061" y="3822"/>
              <a:ext cx="24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7" name="Line 153"/>
            <p:cNvSpPr>
              <a:spLocks noChangeShapeType="1"/>
            </p:cNvSpPr>
            <p:nvPr/>
          </p:nvSpPr>
          <p:spPr bwMode="auto">
            <a:xfrm>
              <a:off x="3061" y="1356"/>
              <a:ext cx="0" cy="24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8" name="Line 154"/>
            <p:cNvSpPr>
              <a:spLocks noChangeShapeType="1"/>
            </p:cNvSpPr>
            <p:nvPr/>
          </p:nvSpPr>
          <p:spPr bwMode="auto">
            <a:xfrm flipH="1">
              <a:off x="3061" y="2748"/>
              <a:ext cx="240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39" name="Line 155"/>
            <p:cNvSpPr>
              <a:spLocks noChangeShapeType="1"/>
            </p:cNvSpPr>
            <p:nvPr/>
          </p:nvSpPr>
          <p:spPr bwMode="auto">
            <a:xfrm>
              <a:off x="3862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40" name="Line 156"/>
            <p:cNvSpPr>
              <a:spLocks noChangeShapeType="1"/>
            </p:cNvSpPr>
            <p:nvPr/>
          </p:nvSpPr>
          <p:spPr bwMode="auto">
            <a:xfrm>
              <a:off x="4263" y="1356"/>
              <a:ext cx="0" cy="24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41" name="Line 157"/>
            <p:cNvSpPr>
              <a:spLocks noChangeShapeType="1"/>
            </p:cNvSpPr>
            <p:nvPr/>
          </p:nvSpPr>
          <p:spPr bwMode="auto">
            <a:xfrm>
              <a:off x="3453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42" name="Line 158"/>
            <p:cNvSpPr>
              <a:spLocks noChangeShapeType="1"/>
            </p:cNvSpPr>
            <p:nvPr/>
          </p:nvSpPr>
          <p:spPr bwMode="auto">
            <a:xfrm>
              <a:off x="5065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43" name="Line 159"/>
            <p:cNvSpPr>
              <a:spLocks noChangeShapeType="1"/>
            </p:cNvSpPr>
            <p:nvPr/>
          </p:nvSpPr>
          <p:spPr bwMode="auto">
            <a:xfrm>
              <a:off x="5465" y="1356"/>
              <a:ext cx="0" cy="24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44" name="Rectangle 160"/>
            <p:cNvSpPr>
              <a:spLocks noChangeArrowheads="1"/>
            </p:cNvSpPr>
            <p:nvPr/>
          </p:nvSpPr>
          <p:spPr bwMode="auto">
            <a:xfrm>
              <a:off x="4376" y="16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45" name="Rectangle 161"/>
            <p:cNvSpPr>
              <a:spLocks noChangeArrowheads="1"/>
            </p:cNvSpPr>
            <p:nvPr/>
          </p:nvSpPr>
          <p:spPr bwMode="auto">
            <a:xfrm>
              <a:off x="4376" y="19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46" name="Rectangle 162"/>
            <p:cNvSpPr>
              <a:spLocks noChangeArrowheads="1"/>
            </p:cNvSpPr>
            <p:nvPr/>
          </p:nvSpPr>
          <p:spPr bwMode="auto">
            <a:xfrm>
              <a:off x="4376" y="22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47" name="Rectangle 163"/>
            <p:cNvSpPr>
              <a:spLocks noChangeArrowheads="1"/>
            </p:cNvSpPr>
            <p:nvPr/>
          </p:nvSpPr>
          <p:spPr bwMode="auto">
            <a:xfrm>
              <a:off x="4376" y="24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48" name="Rectangle 164"/>
            <p:cNvSpPr>
              <a:spLocks noChangeArrowheads="1"/>
            </p:cNvSpPr>
            <p:nvPr/>
          </p:nvSpPr>
          <p:spPr bwMode="auto">
            <a:xfrm>
              <a:off x="4376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49" name="Rectangle 165"/>
            <p:cNvSpPr>
              <a:spLocks noChangeArrowheads="1"/>
            </p:cNvSpPr>
            <p:nvPr/>
          </p:nvSpPr>
          <p:spPr bwMode="auto">
            <a:xfrm>
              <a:off x="437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0" name="Rectangle 166"/>
            <p:cNvSpPr>
              <a:spLocks noChangeArrowheads="1"/>
            </p:cNvSpPr>
            <p:nvPr/>
          </p:nvSpPr>
          <p:spPr bwMode="auto">
            <a:xfrm>
              <a:off x="4376" y="32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1" name="Rectangle 167"/>
            <p:cNvSpPr>
              <a:spLocks noChangeArrowheads="1"/>
            </p:cNvSpPr>
            <p:nvPr/>
          </p:nvSpPr>
          <p:spPr bwMode="auto">
            <a:xfrm>
              <a:off x="4376" y="35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2" name="Rectangle 168"/>
            <p:cNvSpPr>
              <a:spLocks noChangeArrowheads="1"/>
            </p:cNvSpPr>
            <p:nvPr/>
          </p:nvSpPr>
          <p:spPr bwMode="auto">
            <a:xfrm>
              <a:off x="4739" y="16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53" name="Rectangle 169"/>
            <p:cNvSpPr>
              <a:spLocks noChangeArrowheads="1"/>
            </p:cNvSpPr>
            <p:nvPr/>
          </p:nvSpPr>
          <p:spPr bwMode="auto">
            <a:xfrm>
              <a:off x="4739" y="19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54" name="Rectangle 170"/>
            <p:cNvSpPr>
              <a:spLocks noChangeArrowheads="1"/>
            </p:cNvSpPr>
            <p:nvPr/>
          </p:nvSpPr>
          <p:spPr bwMode="auto">
            <a:xfrm>
              <a:off x="4739" y="22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5" name="Rectangle 171"/>
            <p:cNvSpPr>
              <a:spLocks noChangeArrowheads="1"/>
            </p:cNvSpPr>
            <p:nvPr/>
          </p:nvSpPr>
          <p:spPr bwMode="auto">
            <a:xfrm>
              <a:off x="4739" y="249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6" name="Rectangle 172"/>
            <p:cNvSpPr>
              <a:spLocks noChangeArrowheads="1"/>
            </p:cNvSpPr>
            <p:nvPr/>
          </p:nvSpPr>
          <p:spPr bwMode="auto">
            <a:xfrm>
              <a:off x="4739" y="27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7" name="Rectangle 173"/>
            <p:cNvSpPr>
              <a:spLocks noChangeArrowheads="1"/>
            </p:cNvSpPr>
            <p:nvPr/>
          </p:nvSpPr>
          <p:spPr bwMode="auto">
            <a:xfrm>
              <a:off x="4739" y="30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58" name="Rectangle 174"/>
            <p:cNvSpPr>
              <a:spLocks noChangeArrowheads="1"/>
            </p:cNvSpPr>
            <p:nvPr/>
          </p:nvSpPr>
          <p:spPr bwMode="auto">
            <a:xfrm>
              <a:off x="4739" y="33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59" name="Rectangle 175"/>
            <p:cNvSpPr>
              <a:spLocks noChangeArrowheads="1"/>
            </p:cNvSpPr>
            <p:nvPr/>
          </p:nvSpPr>
          <p:spPr bwMode="auto">
            <a:xfrm>
              <a:off x="4739" y="35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60" name="Rectangle 176"/>
            <p:cNvSpPr>
              <a:spLocks noChangeArrowheads="1"/>
            </p:cNvSpPr>
            <p:nvPr/>
          </p:nvSpPr>
          <p:spPr bwMode="auto">
            <a:xfrm>
              <a:off x="5193" y="16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61" name="Rectangle 177"/>
            <p:cNvSpPr>
              <a:spLocks noChangeArrowheads="1"/>
            </p:cNvSpPr>
            <p:nvPr/>
          </p:nvSpPr>
          <p:spPr bwMode="auto">
            <a:xfrm>
              <a:off x="5193" y="19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62" name="Rectangle 178"/>
            <p:cNvSpPr>
              <a:spLocks noChangeArrowheads="1"/>
            </p:cNvSpPr>
            <p:nvPr/>
          </p:nvSpPr>
          <p:spPr bwMode="auto">
            <a:xfrm>
              <a:off x="5193" y="22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63" name="Rectangle 179"/>
            <p:cNvSpPr>
              <a:spLocks noChangeArrowheads="1"/>
            </p:cNvSpPr>
            <p:nvPr/>
          </p:nvSpPr>
          <p:spPr bwMode="auto">
            <a:xfrm>
              <a:off x="5193" y="24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64" name="Rectangle 180"/>
            <p:cNvSpPr>
              <a:spLocks noChangeArrowheads="1"/>
            </p:cNvSpPr>
            <p:nvPr/>
          </p:nvSpPr>
          <p:spPr bwMode="auto">
            <a:xfrm>
              <a:off x="5193" y="27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65" name="Rectangle 181"/>
            <p:cNvSpPr>
              <a:spLocks noChangeArrowheads="1"/>
            </p:cNvSpPr>
            <p:nvPr/>
          </p:nvSpPr>
          <p:spPr bwMode="auto">
            <a:xfrm>
              <a:off x="5193" y="306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966" name="Rectangle 182"/>
            <p:cNvSpPr>
              <a:spLocks noChangeArrowheads="1"/>
            </p:cNvSpPr>
            <p:nvPr/>
          </p:nvSpPr>
          <p:spPr bwMode="auto">
            <a:xfrm>
              <a:off x="5193" y="32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967" name="Rectangle 183"/>
            <p:cNvSpPr>
              <a:spLocks noChangeArrowheads="1"/>
            </p:cNvSpPr>
            <p:nvPr/>
          </p:nvSpPr>
          <p:spPr bwMode="auto">
            <a:xfrm>
              <a:off x="5193" y="35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" name="椭圆 102"/>
          <p:cNvSpPr/>
          <p:nvPr/>
        </p:nvSpPr>
        <p:spPr bwMode="auto">
          <a:xfrm>
            <a:off x="4766378" y="4428919"/>
            <a:ext cx="710549" cy="1755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6830129" y="4397168"/>
            <a:ext cx="512760" cy="187780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7377815" y="2617581"/>
            <a:ext cx="1392239" cy="1890955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364953" y="4173771"/>
            <a:ext cx="1328292" cy="2299640"/>
          </a:xfrm>
          <a:prstGeom prst="ellipse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5418044" y="2520743"/>
            <a:ext cx="1392239" cy="1890955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5419727" y="4191440"/>
            <a:ext cx="1328292" cy="2299640"/>
          </a:xfrm>
          <a:prstGeom prst="ellipse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 autoUpdateAnimBg="0"/>
      <p:bldP spid="374870" grpId="0" autoUpdateAnimBg="0"/>
      <p:bldP spid="103" grpId="0" animBg="1"/>
      <p:bldP spid="104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466725" y="3432050"/>
            <a:ext cx="7696200" cy="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、逻辑抽象：根据实际逻辑问题的因果关系确定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输入、输出变量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，并定义逻辑状态的含义；</a:t>
            </a:r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466725" y="4494213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根据逻辑描述列出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真值表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488950" y="4962525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由真值表写出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逻辑表达式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377881" name="Rectangle 25"/>
          <p:cNvSpPr>
            <a:spLocks noChangeArrowheads="1"/>
          </p:cNvSpPr>
          <p:nvPr/>
        </p:nvSpPr>
        <p:spPr bwMode="auto">
          <a:xfrm>
            <a:off x="488950" y="5491163"/>
            <a:ext cx="787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简化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和变换逻辑表达式，画出逻辑图。</a:t>
            </a:r>
          </a:p>
        </p:txBody>
      </p:sp>
      <p:sp>
        <p:nvSpPr>
          <p:cNvPr id="377884" name="Rectangle 28"/>
          <p:cNvSpPr>
            <a:spLocks noChangeArrowheads="1"/>
          </p:cNvSpPr>
          <p:nvPr/>
        </p:nvSpPr>
        <p:spPr bwMode="auto">
          <a:xfrm>
            <a:off x="539750" y="2852738"/>
            <a:ext cx="434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二、组合逻辑电路的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设计步骤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77885" name="Rectangle 29"/>
          <p:cNvSpPr>
            <a:spLocks noChangeArrowheads="1"/>
          </p:cNvSpPr>
          <p:nvPr/>
        </p:nvSpPr>
        <p:spPr bwMode="auto">
          <a:xfrm>
            <a:off x="466725" y="1555750"/>
            <a:ext cx="8763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一、组合逻辑电路的设计：根据实际逻辑问题，求出所要求逻辑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功能的最简单逻辑电路。</a:t>
            </a:r>
          </a:p>
        </p:txBody>
      </p:sp>
      <p:sp>
        <p:nvSpPr>
          <p:cNvPr id="377886" name="Rectangle 30"/>
          <p:cNvSpPr>
            <a:spLocks noGrp="1" noChangeArrowheads="1"/>
          </p:cNvSpPr>
          <p:nvPr/>
        </p:nvSpPr>
        <p:spPr bwMode="auto">
          <a:xfrm>
            <a:off x="755650" y="476250"/>
            <a:ext cx="651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设计</a:t>
            </a:r>
          </a:p>
        </p:txBody>
      </p: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539750" y="11969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4.2.1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设计过程</a:t>
            </a:r>
          </a:p>
        </p:txBody>
      </p:sp>
    </p:spTree>
    <p:extLst>
      <p:ext uri="{BB962C8B-B14F-4D97-AF65-F5344CB8AC3E}">
        <p14:creationId xmlns:p14="http://schemas.microsoft.com/office/powerpoint/2010/main" xmlns="" val="393202363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utoUpdateAnimBg="0"/>
      <p:bldP spid="377877" grpId="0" autoUpdateAnimBg="0"/>
      <p:bldP spid="377878" grpId="0" autoUpdateAnimBg="0"/>
      <p:bldP spid="377881" grpId="0" autoUpdateAnimBg="0"/>
      <p:bldP spid="377884" grpId="0"/>
      <p:bldP spid="3778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56" name="Rectangle 48"/>
          <p:cNvSpPr>
            <a:spLocks noChangeArrowheads="1"/>
          </p:cNvSpPr>
          <p:nvPr/>
        </p:nvSpPr>
        <p:spPr bwMode="auto">
          <a:xfrm>
            <a:off x="395288" y="1123950"/>
            <a:ext cx="8388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某火车站有特快、直快和慢车三种类型的客运列车进出，试设计一个指示列车等待进站的逻辑电路，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当有两种或以上的列车等待进站时，要求发出信号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，提示工作人员安排进站事宜。</a:t>
            </a:r>
          </a:p>
        </p:txBody>
      </p:sp>
      <p:sp>
        <p:nvSpPr>
          <p:cNvPr id="375857" name="Rectangle 49"/>
          <p:cNvSpPr>
            <a:spLocks noChangeArrowheads="1"/>
          </p:cNvSpPr>
          <p:nvPr/>
        </p:nvSpPr>
        <p:spPr bwMode="auto">
          <a:xfrm>
            <a:off x="251793" y="3517213"/>
            <a:ext cx="309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解：（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逻辑抽象</a:t>
            </a:r>
            <a:r>
              <a: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375858" name="Rectangle 50"/>
          <p:cNvSpPr>
            <a:spLocks noChangeArrowheads="1"/>
          </p:cNvSpPr>
          <p:nvPr/>
        </p:nvSpPr>
        <p:spPr bwMode="auto">
          <a:xfrm>
            <a:off x="284772" y="4003750"/>
            <a:ext cx="43356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分别表示特快、直快和慢车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，且有进站请求时为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，没有请求时为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5859" name="Rectangle 51"/>
          <p:cNvSpPr>
            <a:spLocks noChangeArrowheads="1"/>
          </p:cNvSpPr>
          <p:nvPr/>
        </p:nvSpPr>
        <p:spPr bwMode="auto">
          <a:xfrm>
            <a:off x="180181" y="5362944"/>
            <a:ext cx="881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表示进站状况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，有两种以上的车进站为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，否则为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724160" y="3140960"/>
            <a:ext cx="1008140" cy="144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 bwMode="auto">
          <a:xfrm>
            <a:off x="6732300" y="3861060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004060" y="3396875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5004060" y="3789050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5004060" y="4221110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/>
          <p:cNvSpPr txBox="1"/>
          <p:nvPr/>
        </p:nvSpPr>
        <p:spPr>
          <a:xfrm>
            <a:off x="5826517" y="350514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电路</a:t>
            </a:r>
          </a:p>
        </p:txBody>
      </p:sp>
      <p:sp>
        <p:nvSpPr>
          <p:cNvPr id="6" name="矩形 5"/>
          <p:cNvSpPr/>
          <p:nvPr/>
        </p:nvSpPr>
        <p:spPr>
          <a:xfrm>
            <a:off x="4986790" y="30146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80480" y="343207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80480" y="384966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15308" y="350514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7" idx="4"/>
          </p:cNvCxnSpPr>
          <p:nvPr/>
        </p:nvCxnSpPr>
        <p:spPr bwMode="auto">
          <a:xfrm>
            <a:off x="7772255" y="4356820"/>
            <a:ext cx="0" cy="3081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7592230" y="4708892"/>
            <a:ext cx="3600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658466" y="4780902"/>
            <a:ext cx="207650" cy="83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flipH="1">
            <a:off x="7412205" y="3861060"/>
            <a:ext cx="3600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7772255" y="3849665"/>
            <a:ext cx="0" cy="3081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6"/>
          <p:cNvSpPr/>
          <p:nvPr/>
        </p:nvSpPr>
        <p:spPr bwMode="auto">
          <a:xfrm>
            <a:off x="7592230" y="3987488"/>
            <a:ext cx="360050" cy="36933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52280" y="389926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723506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58" grpId="0"/>
      <p:bldP spid="375859" grpId="0"/>
      <p:bldP spid="2" grpId="0" animBg="1"/>
      <p:bldP spid="5" grpId="0"/>
      <p:bldP spid="6" grpId="0"/>
      <p:bldP spid="14" grpId="0"/>
      <p:bldP spid="15" grpId="0"/>
      <p:bldP spid="16" grpId="0"/>
      <p:bldP spid="16" grpId="1"/>
      <p:bldP spid="7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48" name="Rectangle 468"/>
          <p:cNvSpPr>
            <a:spLocks noChangeArrowheads="1"/>
          </p:cNvSpPr>
          <p:nvPr/>
        </p:nvSpPr>
        <p:spPr bwMode="auto">
          <a:xfrm>
            <a:off x="539750" y="5492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）根据题意列出真值表</a:t>
            </a:r>
            <a:endParaRPr kumimoji="1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349" name="Rectangle 469"/>
          <p:cNvSpPr>
            <a:spLocks noChangeArrowheads="1"/>
          </p:cNvSpPr>
          <p:nvPr/>
        </p:nvSpPr>
        <p:spPr bwMode="auto">
          <a:xfrm>
            <a:off x="4356100" y="1773238"/>
            <a:ext cx="495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写出输出逻辑表达式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并化简。</a:t>
            </a:r>
          </a:p>
        </p:txBody>
      </p:sp>
      <p:graphicFrame>
        <p:nvGraphicFramePr>
          <p:cNvPr id="379472" name="Group 5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8477010"/>
              </p:ext>
            </p:extLst>
          </p:nvPr>
        </p:nvGraphicFramePr>
        <p:xfrm>
          <a:off x="755650" y="1700213"/>
          <a:ext cx="2808288" cy="3999548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347316717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xmlns="" val="3543808100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xmlns="" val="2491368286"/>
                    </a:ext>
                  </a:extLst>
                </a:gridCol>
                <a:gridCol w="1152238">
                  <a:extLst>
                    <a:ext uri="{9D8B030D-6E8A-4147-A177-3AD203B41FA5}">
                      <a16:colId xmlns:a16="http://schemas.microsoft.com/office/drawing/2014/main" xmlns="" val="1949567440"/>
                    </a:ext>
                  </a:extLst>
                </a:gridCol>
              </a:tblGrid>
              <a:tr h="43338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入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129538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0125568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1754729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4737602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7578968"/>
                  </a:ext>
                </a:extLst>
              </a:tr>
              <a:tr h="384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2000292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7915823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9117261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7551104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2597477"/>
                  </a:ext>
                </a:extLst>
              </a:tr>
            </a:tbl>
          </a:graphicData>
        </a:graphic>
      </p:graphicFrame>
      <p:sp>
        <p:nvSpPr>
          <p:cNvPr id="379477" name="Rectangle 59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476" name="Object 5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0794041"/>
              </p:ext>
            </p:extLst>
          </p:nvPr>
        </p:nvGraphicFramePr>
        <p:xfrm>
          <a:off x="4572000" y="2420860"/>
          <a:ext cx="4427538" cy="492125"/>
        </p:xfrm>
        <a:graphic>
          <a:graphicData uri="http://schemas.openxmlformats.org/presentationml/2006/ole">
            <p:oleObj spid="_x0000_s397351" name="公式" r:id="rId4" imgW="1966793" imgH="215713" progId="Equation.3">
              <p:embed/>
            </p:oleObj>
          </a:graphicData>
        </a:graphic>
      </p:graphicFrame>
      <p:sp>
        <p:nvSpPr>
          <p:cNvPr id="379478" name="Rectangle 598"/>
          <p:cNvSpPr>
            <a:spLocks noChangeArrowheads="1"/>
          </p:cNvSpPr>
          <p:nvPr/>
        </p:nvSpPr>
        <p:spPr bwMode="auto">
          <a:xfrm>
            <a:off x="5076681" y="3212970"/>
            <a:ext cx="30956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endParaRPr kumimoji="1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AB+AC+BC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411700" y="1700213"/>
            <a:ext cx="0" cy="39995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5241373"/>
              </p:ext>
            </p:extLst>
          </p:nvPr>
        </p:nvGraphicFramePr>
        <p:xfrm>
          <a:off x="5146091" y="4785111"/>
          <a:ext cx="302442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110">
                  <a:extLst>
                    <a:ext uri="{9D8B030D-6E8A-4147-A177-3AD203B41FA5}">
                      <a16:colId xmlns:a16="http://schemas.microsoft.com/office/drawing/2014/main" xmlns="" val="493379834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xmlns="" val="2872663748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xmlns="" val="2286216854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xmlns="" val="341198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86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0965489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 flipH="1" flipV="1">
            <a:off x="4690705" y="4355807"/>
            <a:ext cx="504681" cy="419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4629752" y="45322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0459" y="4306201"/>
            <a:ext cx="49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BC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943045" y="5155951"/>
            <a:ext cx="0" cy="3708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 flipV="1">
            <a:off x="6831806" y="4651207"/>
            <a:ext cx="1222181" cy="45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H="1" flipV="1">
            <a:off x="5967783" y="5622168"/>
            <a:ext cx="1381036" cy="102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7348819" y="424797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7215" y="565618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15599" y="515745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20436" y="5071672"/>
            <a:ext cx="943923" cy="432060"/>
          </a:xfrm>
          <a:prstGeom prst="round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946088" y="5071672"/>
            <a:ext cx="1010381" cy="432060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 rot="5400000">
            <a:off x="6700030" y="4935587"/>
            <a:ext cx="804094" cy="43510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04848" y="2590113"/>
            <a:ext cx="939961" cy="30660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266364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7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7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7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48" grpId="0"/>
      <p:bldP spid="379349" grpId="0"/>
      <p:bldP spid="379478" grpId="0"/>
      <p:bldP spid="10" grpId="0"/>
      <p:bldP spid="11" grpId="0"/>
      <p:bldP spid="19" grpId="0"/>
      <p:bldP spid="21" grpId="0"/>
      <p:bldP spid="22" grpId="0"/>
      <p:bldP spid="24" grpId="0" animBg="1"/>
      <p:bldP spid="31" grpId="0" animBg="1"/>
      <p:bldP spid="3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42" name="Rectangle 38"/>
          <p:cNvSpPr>
            <a:spLocks noChangeArrowheads="1"/>
          </p:cNvSpPr>
          <p:nvPr/>
        </p:nvSpPr>
        <p:spPr bwMode="auto">
          <a:xfrm>
            <a:off x="395288" y="476250"/>
            <a:ext cx="548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根据输出逻辑表达式画出逻辑图。</a:t>
            </a:r>
          </a:p>
        </p:txBody>
      </p:sp>
      <p:sp>
        <p:nvSpPr>
          <p:cNvPr id="379943" name="Rectangle 39"/>
          <p:cNvSpPr>
            <a:spLocks noChangeArrowheads="1"/>
          </p:cNvSpPr>
          <p:nvPr/>
        </p:nvSpPr>
        <p:spPr bwMode="auto">
          <a:xfrm>
            <a:off x="-373063" y="23749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995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3957"/>
              </p:ext>
            </p:extLst>
          </p:nvPr>
        </p:nvGraphicFramePr>
        <p:xfrm>
          <a:off x="2339690" y="3356990"/>
          <a:ext cx="3889375" cy="1990725"/>
        </p:xfrm>
        <a:graphic>
          <a:graphicData uri="http://schemas.openxmlformats.org/presentationml/2006/ole">
            <p:oleObj spid="_x0000_s398374" name="图片" r:id="rId3" imgW="2051548" imgH="1044256" progId="Word.Picture.8">
              <p:embed/>
            </p:oleObj>
          </a:graphicData>
        </a:graphic>
      </p:graphicFrame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418195" y="2198814"/>
            <a:ext cx="7777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表达式为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最简与或式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与门和或门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实现两级“与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或”结构的最简电路如图。</a:t>
            </a:r>
          </a:p>
        </p:txBody>
      </p:sp>
      <p:sp>
        <p:nvSpPr>
          <p:cNvPr id="6" name="Rectangle 598"/>
          <p:cNvSpPr>
            <a:spLocks noChangeArrowheads="1"/>
          </p:cNvSpPr>
          <p:nvPr/>
        </p:nvSpPr>
        <p:spPr bwMode="auto">
          <a:xfrm>
            <a:off x="1591468" y="1200123"/>
            <a:ext cx="30956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endParaRPr kumimoji="1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AB+AC+BC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7636536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538163" y="251808"/>
            <a:ext cx="85347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200000"/>
              </a:lnSpc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试设计一个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码转换电路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位格雷码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转换为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位自然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二进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制码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。可以采用任何逻辑门电路来实现。</a:t>
            </a:r>
          </a:p>
        </p:txBody>
      </p:sp>
      <p:sp>
        <p:nvSpPr>
          <p:cNvPr id="380941" name="Rectangle 13"/>
          <p:cNvSpPr>
            <a:spLocks noChangeArrowheads="1"/>
          </p:cNvSpPr>
          <p:nvPr/>
        </p:nvSpPr>
        <p:spPr bwMode="auto">
          <a:xfrm>
            <a:off x="107380" y="1700760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明确逻辑功能，列出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真值表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01600" y="514350"/>
            <a:ext cx="19431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1067" name="Rectangle 139"/>
          <p:cNvSpPr>
            <a:spLocks noChangeArrowheads="1"/>
          </p:cNvSpPr>
          <p:nvPr/>
        </p:nvSpPr>
        <p:spPr bwMode="auto">
          <a:xfrm>
            <a:off x="64073" y="2214878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设输入变量为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为格雷码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381119" name="Rectangle 191"/>
          <p:cNvSpPr>
            <a:spLocks noChangeArrowheads="1"/>
          </p:cNvSpPr>
          <p:nvPr/>
        </p:nvSpPr>
        <p:spPr bwMode="auto">
          <a:xfrm>
            <a:off x="101600" y="2995982"/>
            <a:ext cx="5550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当输入格雷码按照从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15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递增排序时，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可列出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逻辑电路真值表</a:t>
            </a:r>
          </a:p>
        </p:txBody>
      </p:sp>
      <p:sp>
        <p:nvSpPr>
          <p:cNvPr id="381120" name="Rectangle 192"/>
          <p:cNvSpPr>
            <a:spLocks noChangeArrowheads="1"/>
          </p:cNvSpPr>
          <p:nvPr/>
        </p:nvSpPr>
        <p:spPr bwMode="auto">
          <a:xfrm>
            <a:off x="101600" y="2706020"/>
            <a:ext cx="61685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输出变量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为自然二进制码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012047" y="4244975"/>
            <a:ext cx="1008140" cy="169665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998024" y="4901226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5291947" y="4500891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5291947" y="4893066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5291947" y="5325126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6064176" y="488014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电路</a:t>
            </a:r>
          </a:p>
        </p:txBody>
      </p:sp>
      <p:sp>
        <p:nvSpPr>
          <p:cNvPr id="14" name="矩形 13"/>
          <p:cNvSpPr/>
          <p:nvPr/>
        </p:nvSpPr>
        <p:spPr>
          <a:xfrm>
            <a:off x="5189162" y="529175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04247" y="453609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04247" y="49536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6912" y="4545310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268367" y="5653587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6973130" y="4487475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7192019" y="413155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B3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3293" y="5328392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>
          <a:xfrm>
            <a:off x="7232181" y="4972476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B1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7013293" y="5670893"/>
            <a:ext cx="720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7184940" y="5350235"/>
            <a:ext cx="45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284408" y="412775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2333721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  <p:bldP spid="16" grpId="0"/>
      <p:bldP spid="17" grpId="0"/>
      <p:bldP spid="28" grpId="0"/>
      <p:bldP spid="30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02" name="Line 50"/>
          <p:cNvSpPr>
            <a:spLocks noChangeShapeType="1"/>
          </p:cNvSpPr>
          <p:nvPr/>
        </p:nvSpPr>
        <p:spPr bwMode="auto">
          <a:xfrm>
            <a:off x="5148263" y="-26988"/>
            <a:ext cx="0" cy="657225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2003" name="Line 51"/>
          <p:cNvSpPr>
            <a:spLocks noChangeShapeType="1"/>
          </p:cNvSpPr>
          <p:nvPr/>
        </p:nvSpPr>
        <p:spPr bwMode="auto">
          <a:xfrm>
            <a:off x="9109075" y="-26988"/>
            <a:ext cx="0" cy="657225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2071" name="Group 119"/>
          <p:cNvGrpSpPr>
            <a:grpSpLocks/>
          </p:cNvGrpSpPr>
          <p:nvPr/>
        </p:nvGrpSpPr>
        <p:grpSpPr bwMode="auto">
          <a:xfrm>
            <a:off x="466725" y="1341438"/>
            <a:ext cx="8316913" cy="4573587"/>
            <a:chOff x="521" y="1071"/>
            <a:chExt cx="4809" cy="2337"/>
          </a:xfrm>
        </p:grpSpPr>
        <p:sp>
          <p:nvSpPr>
            <p:cNvPr id="381980" name="Rectangle 28"/>
            <p:cNvSpPr>
              <a:spLocks noChangeArrowheads="1"/>
            </p:cNvSpPr>
            <p:nvPr/>
          </p:nvSpPr>
          <p:spPr bwMode="auto">
            <a:xfrm>
              <a:off x="1529" y="314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1" name="Rectangle 29"/>
            <p:cNvSpPr>
              <a:spLocks noChangeArrowheads="1"/>
            </p:cNvSpPr>
            <p:nvPr/>
          </p:nvSpPr>
          <p:spPr bwMode="auto">
            <a:xfrm>
              <a:off x="521" y="314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2" name="Rectangle 30"/>
            <p:cNvSpPr>
              <a:spLocks noChangeArrowheads="1"/>
            </p:cNvSpPr>
            <p:nvPr/>
          </p:nvSpPr>
          <p:spPr bwMode="auto">
            <a:xfrm>
              <a:off x="1529" y="291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3" name="Rectangle 31"/>
            <p:cNvSpPr>
              <a:spLocks noChangeArrowheads="1"/>
            </p:cNvSpPr>
            <p:nvPr/>
          </p:nvSpPr>
          <p:spPr bwMode="auto">
            <a:xfrm>
              <a:off x="521" y="291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4" name="Rectangle 32"/>
            <p:cNvSpPr>
              <a:spLocks noChangeArrowheads="1"/>
            </p:cNvSpPr>
            <p:nvPr/>
          </p:nvSpPr>
          <p:spPr bwMode="auto">
            <a:xfrm>
              <a:off x="1529" y="268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5" name="Rectangle 33"/>
            <p:cNvSpPr>
              <a:spLocks noChangeArrowheads="1"/>
            </p:cNvSpPr>
            <p:nvPr/>
          </p:nvSpPr>
          <p:spPr bwMode="auto">
            <a:xfrm>
              <a:off x="521" y="268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1529" y="245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7" name="Rectangle 35"/>
            <p:cNvSpPr>
              <a:spLocks noChangeArrowheads="1"/>
            </p:cNvSpPr>
            <p:nvPr/>
          </p:nvSpPr>
          <p:spPr bwMode="auto">
            <a:xfrm>
              <a:off x="521" y="245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0  1  1  0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8" name="Rectangle 36"/>
            <p:cNvSpPr>
              <a:spLocks noChangeArrowheads="1"/>
            </p:cNvSpPr>
            <p:nvPr/>
          </p:nvSpPr>
          <p:spPr bwMode="auto">
            <a:xfrm>
              <a:off x="1529" y="222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89" name="Rectangle 37"/>
            <p:cNvSpPr>
              <a:spLocks noChangeArrowheads="1"/>
            </p:cNvSpPr>
            <p:nvPr/>
          </p:nvSpPr>
          <p:spPr bwMode="auto">
            <a:xfrm>
              <a:off x="521" y="222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0" name="Rectangle 38"/>
            <p:cNvSpPr>
              <a:spLocks noChangeArrowheads="1"/>
            </p:cNvSpPr>
            <p:nvPr/>
          </p:nvSpPr>
          <p:spPr bwMode="auto">
            <a:xfrm>
              <a:off x="1529" y="199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1" name="Rectangle 39"/>
            <p:cNvSpPr>
              <a:spLocks noChangeArrowheads="1"/>
            </p:cNvSpPr>
            <p:nvPr/>
          </p:nvSpPr>
          <p:spPr bwMode="auto">
            <a:xfrm>
              <a:off x="521" y="199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2" name="Rectangle 40"/>
            <p:cNvSpPr>
              <a:spLocks noChangeArrowheads="1"/>
            </p:cNvSpPr>
            <p:nvPr/>
          </p:nvSpPr>
          <p:spPr bwMode="auto">
            <a:xfrm>
              <a:off x="1529" y="176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3" name="Rectangle 41"/>
            <p:cNvSpPr>
              <a:spLocks noChangeArrowheads="1"/>
            </p:cNvSpPr>
            <p:nvPr/>
          </p:nvSpPr>
          <p:spPr bwMode="auto">
            <a:xfrm>
              <a:off x="521" y="176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4" name="Rectangle 42"/>
            <p:cNvSpPr>
              <a:spLocks noChangeArrowheads="1"/>
            </p:cNvSpPr>
            <p:nvPr/>
          </p:nvSpPr>
          <p:spPr bwMode="auto">
            <a:xfrm>
              <a:off x="1529" y="153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5" name="Rectangle 43"/>
            <p:cNvSpPr>
              <a:spLocks noChangeArrowheads="1"/>
            </p:cNvSpPr>
            <p:nvPr/>
          </p:nvSpPr>
          <p:spPr bwMode="auto">
            <a:xfrm>
              <a:off x="521" y="153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0  0  0  0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2005" name="Line 53"/>
            <p:cNvSpPr>
              <a:spLocks noChangeShapeType="1"/>
            </p:cNvSpPr>
            <p:nvPr/>
          </p:nvSpPr>
          <p:spPr bwMode="auto">
            <a:xfrm flipH="1">
              <a:off x="1701" y="1071"/>
              <a:ext cx="10" cy="226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060" name="Rectangle 108"/>
            <p:cNvSpPr>
              <a:spLocks noChangeArrowheads="1"/>
            </p:cNvSpPr>
            <p:nvPr/>
          </p:nvSpPr>
          <p:spPr bwMode="auto">
            <a:xfrm>
              <a:off x="1529" y="1318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2061" name="Rectangle 109"/>
            <p:cNvSpPr>
              <a:spLocks noChangeArrowheads="1"/>
            </p:cNvSpPr>
            <p:nvPr/>
          </p:nvSpPr>
          <p:spPr bwMode="auto">
            <a:xfrm>
              <a:off x="521" y="131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2062" name="Rectangle 110"/>
            <p:cNvSpPr>
              <a:spLocks noChangeArrowheads="1"/>
            </p:cNvSpPr>
            <p:nvPr/>
          </p:nvSpPr>
          <p:spPr bwMode="auto">
            <a:xfrm>
              <a:off x="1529" y="1088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出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2063" name="Rectangle 111"/>
            <p:cNvSpPr>
              <a:spLocks noChangeArrowheads="1"/>
            </p:cNvSpPr>
            <p:nvPr/>
          </p:nvSpPr>
          <p:spPr bwMode="auto">
            <a:xfrm>
              <a:off x="521" y="108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2064" name="Line 112"/>
            <p:cNvSpPr>
              <a:spLocks noChangeShapeType="1"/>
            </p:cNvSpPr>
            <p:nvPr/>
          </p:nvSpPr>
          <p:spPr bwMode="auto">
            <a:xfrm>
              <a:off x="521" y="1088"/>
              <a:ext cx="46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065" name="Line 113"/>
            <p:cNvSpPr>
              <a:spLocks noChangeShapeType="1"/>
            </p:cNvSpPr>
            <p:nvPr/>
          </p:nvSpPr>
          <p:spPr bwMode="auto">
            <a:xfrm>
              <a:off x="521" y="1318"/>
              <a:ext cx="46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066" name="Line 114"/>
            <p:cNvSpPr>
              <a:spLocks noChangeShapeType="1"/>
            </p:cNvSpPr>
            <p:nvPr/>
          </p:nvSpPr>
          <p:spPr bwMode="auto">
            <a:xfrm>
              <a:off x="521" y="1548"/>
              <a:ext cx="46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964" name="Rectangle 12"/>
            <p:cNvSpPr>
              <a:spLocks noChangeArrowheads="1"/>
            </p:cNvSpPr>
            <p:nvPr/>
          </p:nvSpPr>
          <p:spPr bwMode="auto">
            <a:xfrm>
              <a:off x="3843" y="316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65" name="Rectangle 13"/>
            <p:cNvSpPr>
              <a:spLocks noChangeArrowheads="1"/>
            </p:cNvSpPr>
            <p:nvPr/>
          </p:nvSpPr>
          <p:spPr bwMode="auto">
            <a:xfrm>
              <a:off x="2835" y="316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66" name="Rectangle 14"/>
            <p:cNvSpPr>
              <a:spLocks noChangeArrowheads="1"/>
            </p:cNvSpPr>
            <p:nvPr/>
          </p:nvSpPr>
          <p:spPr bwMode="auto">
            <a:xfrm>
              <a:off x="3843" y="293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67" name="Rectangle 15"/>
            <p:cNvSpPr>
              <a:spLocks noChangeArrowheads="1"/>
            </p:cNvSpPr>
            <p:nvPr/>
          </p:nvSpPr>
          <p:spPr bwMode="auto">
            <a:xfrm>
              <a:off x="2835" y="293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68" name="Rectangle 16"/>
            <p:cNvSpPr>
              <a:spLocks noChangeArrowheads="1"/>
            </p:cNvSpPr>
            <p:nvPr/>
          </p:nvSpPr>
          <p:spPr bwMode="auto">
            <a:xfrm>
              <a:off x="3843" y="270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69" name="Rectangle 17"/>
            <p:cNvSpPr>
              <a:spLocks noChangeArrowheads="1"/>
            </p:cNvSpPr>
            <p:nvPr/>
          </p:nvSpPr>
          <p:spPr bwMode="auto">
            <a:xfrm>
              <a:off x="2835" y="270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3843" y="247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1" name="Rectangle 19"/>
            <p:cNvSpPr>
              <a:spLocks noChangeArrowheads="1"/>
            </p:cNvSpPr>
            <p:nvPr/>
          </p:nvSpPr>
          <p:spPr bwMode="auto">
            <a:xfrm>
              <a:off x="2835" y="247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2" name="Rectangle 20"/>
            <p:cNvSpPr>
              <a:spLocks noChangeArrowheads="1"/>
            </p:cNvSpPr>
            <p:nvPr/>
          </p:nvSpPr>
          <p:spPr bwMode="auto">
            <a:xfrm>
              <a:off x="3843" y="224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3" name="Rectangle 21"/>
            <p:cNvSpPr>
              <a:spLocks noChangeArrowheads="1"/>
            </p:cNvSpPr>
            <p:nvPr/>
          </p:nvSpPr>
          <p:spPr bwMode="auto">
            <a:xfrm>
              <a:off x="2835" y="224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4" name="Rectangle 22"/>
            <p:cNvSpPr>
              <a:spLocks noChangeArrowheads="1"/>
            </p:cNvSpPr>
            <p:nvPr/>
          </p:nvSpPr>
          <p:spPr bwMode="auto">
            <a:xfrm>
              <a:off x="3843" y="201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1  0  1  0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5" name="Rectangle 23"/>
            <p:cNvSpPr>
              <a:spLocks noChangeArrowheads="1"/>
            </p:cNvSpPr>
            <p:nvPr/>
          </p:nvSpPr>
          <p:spPr bwMode="auto">
            <a:xfrm>
              <a:off x="2835" y="201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1  1  1  1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6" name="Rectangle 24"/>
            <p:cNvSpPr>
              <a:spLocks noChangeArrowheads="1"/>
            </p:cNvSpPr>
            <p:nvPr/>
          </p:nvSpPr>
          <p:spPr bwMode="auto">
            <a:xfrm>
              <a:off x="3843" y="178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7" name="Rectangle 25"/>
            <p:cNvSpPr>
              <a:spLocks noChangeArrowheads="1"/>
            </p:cNvSpPr>
            <p:nvPr/>
          </p:nvSpPr>
          <p:spPr bwMode="auto">
            <a:xfrm>
              <a:off x="2835" y="178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1  1  0  1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8" name="Rectangle 26"/>
            <p:cNvSpPr>
              <a:spLocks noChangeArrowheads="1"/>
            </p:cNvSpPr>
            <p:nvPr/>
          </p:nvSpPr>
          <p:spPr bwMode="auto">
            <a:xfrm>
              <a:off x="3843" y="155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1  0  0  0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79" name="Rectangle 27"/>
            <p:cNvSpPr>
              <a:spLocks noChangeArrowheads="1"/>
            </p:cNvSpPr>
            <p:nvPr/>
          </p:nvSpPr>
          <p:spPr bwMode="auto">
            <a:xfrm>
              <a:off x="2835" y="155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1  1  0  0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6" name="Rectangle 44"/>
            <p:cNvSpPr>
              <a:spLocks noChangeArrowheads="1"/>
            </p:cNvSpPr>
            <p:nvPr/>
          </p:nvSpPr>
          <p:spPr bwMode="auto">
            <a:xfrm>
              <a:off x="3833" y="130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1997" name="Rectangle 45"/>
            <p:cNvSpPr>
              <a:spLocks noChangeArrowheads="1"/>
            </p:cNvSpPr>
            <p:nvPr/>
          </p:nvSpPr>
          <p:spPr bwMode="auto">
            <a:xfrm>
              <a:off x="2880" y="130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8" name="Rectangle 46"/>
            <p:cNvSpPr>
              <a:spLocks noChangeArrowheads="1"/>
            </p:cNvSpPr>
            <p:nvPr/>
          </p:nvSpPr>
          <p:spPr bwMode="auto">
            <a:xfrm>
              <a:off x="3787" y="107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出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1999" name="Rectangle 47"/>
            <p:cNvSpPr>
              <a:spLocks noChangeArrowheads="1"/>
            </p:cNvSpPr>
            <p:nvPr/>
          </p:nvSpPr>
          <p:spPr bwMode="auto">
            <a:xfrm>
              <a:off x="2880" y="107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71550" algn="l"/>
                  <a:tab pos="4392613" algn="r"/>
                </a:tabLst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输    入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82001" name="Line 49"/>
            <p:cNvSpPr>
              <a:spLocks noChangeShapeType="1"/>
            </p:cNvSpPr>
            <p:nvPr/>
          </p:nvSpPr>
          <p:spPr bwMode="auto">
            <a:xfrm flipV="1">
              <a:off x="793" y="3384"/>
              <a:ext cx="4468" cy="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067" name="Line 115"/>
            <p:cNvSpPr>
              <a:spLocks noChangeShapeType="1"/>
            </p:cNvSpPr>
            <p:nvPr/>
          </p:nvSpPr>
          <p:spPr bwMode="auto">
            <a:xfrm flipH="1">
              <a:off x="4059" y="1071"/>
              <a:ext cx="10" cy="231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2070" name="Line 118"/>
            <p:cNvSpPr>
              <a:spLocks noChangeShapeType="1"/>
            </p:cNvSpPr>
            <p:nvPr/>
          </p:nvSpPr>
          <p:spPr bwMode="auto">
            <a:xfrm flipH="1">
              <a:off x="2880" y="1071"/>
              <a:ext cx="10" cy="23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2072" name="Rectangle 120"/>
          <p:cNvSpPr>
            <a:spLocks noChangeArrowheads="1"/>
          </p:cNvSpPr>
          <p:nvPr/>
        </p:nvSpPr>
        <p:spPr bwMode="auto">
          <a:xfrm>
            <a:off x="2965832" y="188913"/>
            <a:ext cx="2350323" cy="71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真值表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567441" y="2308212"/>
            <a:ext cx="1934083" cy="35598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34236" y="2325826"/>
            <a:ext cx="2030069" cy="35598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115"/>
          <p:cNvSpPr>
            <a:spLocks noChangeShapeType="1"/>
          </p:cNvSpPr>
          <p:nvPr/>
        </p:nvSpPr>
        <p:spPr bwMode="auto">
          <a:xfrm flipH="1">
            <a:off x="7115342" y="1785926"/>
            <a:ext cx="45719" cy="4071966"/>
          </a:xfrm>
          <a:prstGeom prst="line">
            <a:avLst/>
          </a:prstGeom>
          <a:noFill/>
          <a:ln w="381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6" name="Line 115"/>
          <p:cNvSpPr>
            <a:spLocks noChangeShapeType="1"/>
          </p:cNvSpPr>
          <p:nvPr/>
        </p:nvSpPr>
        <p:spPr bwMode="auto">
          <a:xfrm flipH="1">
            <a:off x="7455238" y="1857364"/>
            <a:ext cx="45719" cy="4000528"/>
          </a:xfrm>
          <a:prstGeom prst="line">
            <a:avLst/>
          </a:prstGeom>
          <a:noFill/>
          <a:ln w="381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Line 115"/>
          <p:cNvSpPr>
            <a:spLocks noChangeShapeType="1"/>
          </p:cNvSpPr>
          <p:nvPr/>
        </p:nvSpPr>
        <p:spPr bwMode="auto">
          <a:xfrm flipH="1">
            <a:off x="7740991" y="1857364"/>
            <a:ext cx="45719" cy="4000528"/>
          </a:xfrm>
          <a:prstGeom prst="line">
            <a:avLst/>
          </a:prstGeom>
          <a:noFill/>
          <a:ln w="381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Line 115"/>
          <p:cNvSpPr>
            <a:spLocks noChangeShapeType="1"/>
          </p:cNvSpPr>
          <p:nvPr/>
        </p:nvSpPr>
        <p:spPr bwMode="auto">
          <a:xfrm flipH="1">
            <a:off x="8098181" y="1857364"/>
            <a:ext cx="45719" cy="4000528"/>
          </a:xfrm>
          <a:prstGeom prst="line">
            <a:avLst/>
          </a:prstGeom>
          <a:noFill/>
          <a:ln w="381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706568"/>
      </p:ext>
    </p:extLst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8354534"/>
              </p:ext>
            </p:extLst>
          </p:nvPr>
        </p:nvGraphicFramePr>
        <p:xfrm>
          <a:off x="1187530" y="2091037"/>
          <a:ext cx="6011862" cy="2698750"/>
        </p:xfrm>
        <a:graphic>
          <a:graphicData uri="http://schemas.openxmlformats.org/presentationml/2006/ole">
            <p:oleObj spid="_x0000_s399400" name="Picture" r:id="rId4" imgW="3305520" imgH="1486080" progId="Word.Picture.8">
              <p:embed/>
            </p:oleObj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565681" y="1235806"/>
            <a:ext cx="670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画出各输出函数的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卡诺图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，并化简和变换。</a:t>
            </a:r>
          </a:p>
        </p:txBody>
      </p:sp>
      <p:grpSp>
        <p:nvGrpSpPr>
          <p:cNvPr id="383146" name="Group 170"/>
          <p:cNvGrpSpPr>
            <a:grpSpLocks/>
          </p:cNvGrpSpPr>
          <p:nvPr/>
        </p:nvGrpSpPr>
        <p:grpSpPr bwMode="auto">
          <a:xfrm>
            <a:off x="1833564" y="5157790"/>
            <a:ext cx="1019176" cy="509588"/>
            <a:chOff x="1654" y="1071"/>
            <a:chExt cx="642" cy="321"/>
          </a:xfrm>
        </p:grpSpPr>
        <p:sp>
          <p:nvSpPr>
            <p:cNvPr id="383147" name="Rectangle 171"/>
            <p:cNvSpPr>
              <a:spLocks noChangeArrowheads="1"/>
            </p:cNvSpPr>
            <p:nvPr/>
          </p:nvSpPr>
          <p:spPr bwMode="auto">
            <a:xfrm>
              <a:off x="2200" y="11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148" name="Rectangle 172"/>
            <p:cNvSpPr>
              <a:spLocks noChangeArrowheads="1"/>
            </p:cNvSpPr>
            <p:nvPr/>
          </p:nvSpPr>
          <p:spPr bwMode="auto">
            <a:xfrm>
              <a:off x="1786" y="115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149" name="Rectangle 173"/>
            <p:cNvSpPr>
              <a:spLocks noChangeArrowheads="1"/>
            </p:cNvSpPr>
            <p:nvPr/>
          </p:nvSpPr>
          <p:spPr bwMode="auto">
            <a:xfrm>
              <a:off x="2064" y="1071"/>
              <a:ext cx="1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150" name="Rectangle 174"/>
            <p:cNvSpPr>
              <a:spLocks noChangeArrowheads="1"/>
            </p:cNvSpPr>
            <p:nvPr/>
          </p:nvSpPr>
          <p:spPr bwMode="auto">
            <a:xfrm>
              <a:off x="1654" y="10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151" name="Rectangle 175"/>
            <p:cNvSpPr>
              <a:spLocks noChangeArrowheads="1"/>
            </p:cNvSpPr>
            <p:nvPr/>
          </p:nvSpPr>
          <p:spPr bwMode="auto">
            <a:xfrm>
              <a:off x="1927" y="1071"/>
              <a:ext cx="1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 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3152" name="Group 176"/>
          <p:cNvGrpSpPr>
            <a:grpSpLocks/>
          </p:cNvGrpSpPr>
          <p:nvPr/>
        </p:nvGrpSpPr>
        <p:grpSpPr bwMode="auto">
          <a:xfrm>
            <a:off x="4786313" y="5157788"/>
            <a:ext cx="2667001" cy="514350"/>
            <a:chOff x="1881" y="932"/>
            <a:chExt cx="1680" cy="324"/>
          </a:xfrm>
        </p:grpSpPr>
        <p:sp>
          <p:nvSpPr>
            <p:cNvPr id="383153" name="Rectangle 177"/>
            <p:cNvSpPr>
              <a:spLocks noChangeArrowheads="1"/>
            </p:cNvSpPr>
            <p:nvPr/>
          </p:nvSpPr>
          <p:spPr bwMode="auto">
            <a:xfrm>
              <a:off x="2154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3154" name="Group 178"/>
            <p:cNvGrpSpPr>
              <a:grpSpLocks/>
            </p:cNvGrpSpPr>
            <p:nvPr/>
          </p:nvGrpSpPr>
          <p:grpSpPr bwMode="auto">
            <a:xfrm>
              <a:off x="1881" y="932"/>
              <a:ext cx="229" cy="324"/>
              <a:chOff x="1387" y="890"/>
              <a:chExt cx="229" cy="324"/>
            </a:xfrm>
          </p:grpSpPr>
          <p:sp>
            <p:nvSpPr>
              <p:cNvPr id="383155" name="Rectangle 17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156" name="Rectangle 180"/>
              <p:cNvSpPr>
                <a:spLocks noChangeArrowheads="1"/>
              </p:cNvSpPr>
              <p:nvPr/>
            </p:nvSpPr>
            <p:spPr bwMode="auto">
              <a:xfrm>
                <a:off x="1387" y="89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3157" name="Rectangle 181"/>
            <p:cNvSpPr>
              <a:spLocks noChangeArrowheads="1"/>
            </p:cNvSpPr>
            <p:nvPr/>
          </p:nvSpPr>
          <p:spPr bwMode="auto">
            <a:xfrm>
              <a:off x="2866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3158" name="Group 182"/>
            <p:cNvGrpSpPr>
              <a:grpSpLocks/>
            </p:cNvGrpSpPr>
            <p:nvPr/>
          </p:nvGrpSpPr>
          <p:grpSpPr bwMode="auto">
            <a:xfrm>
              <a:off x="3329" y="935"/>
              <a:ext cx="232" cy="321"/>
              <a:chOff x="1383" y="890"/>
              <a:chExt cx="232" cy="321"/>
            </a:xfrm>
          </p:grpSpPr>
          <p:sp>
            <p:nvSpPr>
              <p:cNvPr id="383159" name="Rectangle 183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160" name="Rectangle 184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3161" name="Group 185"/>
            <p:cNvGrpSpPr>
              <a:grpSpLocks/>
            </p:cNvGrpSpPr>
            <p:nvPr/>
          </p:nvGrpSpPr>
          <p:grpSpPr bwMode="auto">
            <a:xfrm>
              <a:off x="3057" y="935"/>
              <a:ext cx="226" cy="321"/>
              <a:chOff x="930" y="890"/>
              <a:chExt cx="226" cy="321"/>
            </a:xfrm>
          </p:grpSpPr>
          <p:sp>
            <p:nvSpPr>
              <p:cNvPr id="383162" name="Rectangle 186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163" name="Rectangle 187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3164" name="Line 188"/>
            <p:cNvSpPr>
              <a:spLocks noChangeShapeType="1"/>
            </p:cNvSpPr>
            <p:nvPr/>
          </p:nvSpPr>
          <p:spPr bwMode="auto">
            <a:xfrm>
              <a:off x="3333" y="93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3165" name="Group 189"/>
            <p:cNvGrpSpPr>
              <a:grpSpLocks/>
            </p:cNvGrpSpPr>
            <p:nvPr/>
          </p:nvGrpSpPr>
          <p:grpSpPr bwMode="auto">
            <a:xfrm>
              <a:off x="2608" y="935"/>
              <a:ext cx="232" cy="321"/>
              <a:chOff x="1383" y="890"/>
              <a:chExt cx="232" cy="321"/>
            </a:xfrm>
          </p:grpSpPr>
          <p:sp>
            <p:nvSpPr>
              <p:cNvPr id="383166" name="Rectangle 190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167" name="Rectangle 191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3168" name="Group 192"/>
            <p:cNvGrpSpPr>
              <a:grpSpLocks/>
            </p:cNvGrpSpPr>
            <p:nvPr/>
          </p:nvGrpSpPr>
          <p:grpSpPr bwMode="auto">
            <a:xfrm>
              <a:off x="2336" y="935"/>
              <a:ext cx="226" cy="321"/>
              <a:chOff x="930" y="890"/>
              <a:chExt cx="226" cy="321"/>
            </a:xfrm>
          </p:grpSpPr>
          <p:sp>
            <p:nvSpPr>
              <p:cNvPr id="383169" name="Rectangle 193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170" name="Rectangle 194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3171" name="Line 195"/>
            <p:cNvSpPr>
              <a:spLocks noChangeShapeType="1"/>
            </p:cNvSpPr>
            <p:nvPr/>
          </p:nvSpPr>
          <p:spPr bwMode="auto">
            <a:xfrm>
              <a:off x="2381" y="9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2896" y="2363294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G3G2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501308" y="2091037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G1G0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18927" y="242086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G3G2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20745" y="210415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G1G0</a:t>
            </a:r>
            <a:endParaRPr lang="zh-CN" altLang="en-US" dirty="0"/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auto">
          <a:xfrm>
            <a:off x="1846916" y="3455266"/>
            <a:ext cx="1644934" cy="76584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4991101" y="3125332"/>
            <a:ext cx="1662112" cy="30366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4998178" y="3936824"/>
            <a:ext cx="1662112" cy="28428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130029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8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3" grpId="0"/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514" name="Group 514"/>
          <p:cNvGrpSpPr>
            <a:grpSpLocks/>
          </p:cNvGrpSpPr>
          <p:nvPr/>
        </p:nvGrpSpPr>
        <p:grpSpPr bwMode="auto">
          <a:xfrm>
            <a:off x="969963" y="3856038"/>
            <a:ext cx="6489701" cy="652462"/>
            <a:chOff x="611" y="1480"/>
            <a:chExt cx="4088" cy="411"/>
          </a:xfrm>
        </p:grpSpPr>
        <p:sp>
          <p:nvSpPr>
            <p:cNvPr id="384226" name="Rectangle 226"/>
            <p:cNvSpPr>
              <a:spLocks noChangeArrowheads="1"/>
            </p:cNvSpPr>
            <p:nvPr/>
          </p:nvSpPr>
          <p:spPr bwMode="auto">
            <a:xfrm>
              <a:off x="2789" y="152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361" name="Group 361"/>
            <p:cNvGrpSpPr>
              <a:grpSpLocks/>
            </p:cNvGrpSpPr>
            <p:nvPr/>
          </p:nvGrpSpPr>
          <p:grpSpPr bwMode="auto">
            <a:xfrm>
              <a:off x="1293" y="1480"/>
              <a:ext cx="232" cy="321"/>
              <a:chOff x="1383" y="890"/>
              <a:chExt cx="232" cy="321"/>
            </a:xfrm>
          </p:grpSpPr>
          <p:sp>
            <p:nvSpPr>
              <p:cNvPr id="384362" name="Rectangle 362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63" name="Rectangle 363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364" name="Group 364"/>
            <p:cNvGrpSpPr>
              <a:grpSpLocks/>
            </p:cNvGrpSpPr>
            <p:nvPr/>
          </p:nvGrpSpPr>
          <p:grpSpPr bwMode="auto">
            <a:xfrm>
              <a:off x="1021" y="1480"/>
              <a:ext cx="226" cy="321"/>
              <a:chOff x="930" y="890"/>
              <a:chExt cx="226" cy="321"/>
            </a:xfrm>
          </p:grpSpPr>
          <p:sp>
            <p:nvSpPr>
              <p:cNvPr id="384365" name="Rectangle 365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66" name="Rectangle 366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367" name="Group 367"/>
            <p:cNvGrpSpPr>
              <a:grpSpLocks/>
            </p:cNvGrpSpPr>
            <p:nvPr/>
          </p:nvGrpSpPr>
          <p:grpSpPr bwMode="auto">
            <a:xfrm>
              <a:off x="611" y="1521"/>
              <a:ext cx="229" cy="324"/>
              <a:chOff x="520" y="890"/>
              <a:chExt cx="229" cy="324"/>
            </a:xfrm>
          </p:grpSpPr>
          <p:sp>
            <p:nvSpPr>
              <p:cNvPr id="384368" name="Rectangle 368"/>
              <p:cNvSpPr>
                <a:spLocks noChangeArrowheads="1"/>
              </p:cNvSpPr>
              <p:nvPr/>
            </p:nvSpPr>
            <p:spPr bwMode="auto">
              <a:xfrm>
                <a:off x="652" y="98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69" name="Rectangle 369"/>
              <p:cNvSpPr>
                <a:spLocks noChangeArrowheads="1"/>
              </p:cNvSpPr>
              <p:nvPr/>
            </p:nvSpPr>
            <p:spPr bwMode="auto">
              <a:xfrm>
                <a:off x="520" y="89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372" name="Rectangle 372"/>
            <p:cNvSpPr>
              <a:spLocks noChangeArrowheads="1"/>
            </p:cNvSpPr>
            <p:nvPr/>
          </p:nvSpPr>
          <p:spPr bwMode="auto">
            <a:xfrm>
              <a:off x="884" y="1521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373" name="Line 373"/>
            <p:cNvSpPr>
              <a:spLocks noChangeShapeType="1"/>
            </p:cNvSpPr>
            <p:nvPr/>
          </p:nvSpPr>
          <p:spPr bwMode="auto">
            <a:xfrm>
              <a:off x="1338" y="148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385" name="Group 385"/>
            <p:cNvGrpSpPr>
              <a:grpSpLocks/>
            </p:cNvGrpSpPr>
            <p:nvPr/>
          </p:nvGrpSpPr>
          <p:grpSpPr bwMode="auto">
            <a:xfrm>
              <a:off x="1565" y="1480"/>
              <a:ext cx="232" cy="321"/>
              <a:chOff x="1383" y="890"/>
              <a:chExt cx="232" cy="321"/>
            </a:xfrm>
          </p:grpSpPr>
          <p:sp>
            <p:nvSpPr>
              <p:cNvPr id="384386" name="Rectangle 386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87" name="Rectangle 387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388" name="Line 388"/>
            <p:cNvSpPr>
              <a:spLocks noChangeShapeType="1"/>
            </p:cNvSpPr>
            <p:nvPr/>
          </p:nvSpPr>
          <p:spPr bwMode="auto">
            <a:xfrm>
              <a:off x="1565" y="148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389" name="Rectangle 389"/>
            <p:cNvSpPr>
              <a:spLocks noChangeArrowheads="1"/>
            </p:cNvSpPr>
            <p:nvPr/>
          </p:nvSpPr>
          <p:spPr bwMode="auto">
            <a:xfrm>
              <a:off x="1837" y="152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390" name="Group 390"/>
            <p:cNvGrpSpPr>
              <a:grpSpLocks/>
            </p:cNvGrpSpPr>
            <p:nvPr/>
          </p:nvGrpSpPr>
          <p:grpSpPr bwMode="auto">
            <a:xfrm>
              <a:off x="2245" y="1525"/>
              <a:ext cx="232" cy="321"/>
              <a:chOff x="1383" y="890"/>
              <a:chExt cx="232" cy="321"/>
            </a:xfrm>
          </p:grpSpPr>
          <p:sp>
            <p:nvSpPr>
              <p:cNvPr id="384391" name="Rectangle 391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92" name="Rectangle 392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393" name="Group 393"/>
            <p:cNvGrpSpPr>
              <a:grpSpLocks/>
            </p:cNvGrpSpPr>
            <p:nvPr/>
          </p:nvGrpSpPr>
          <p:grpSpPr bwMode="auto">
            <a:xfrm>
              <a:off x="1973" y="1525"/>
              <a:ext cx="226" cy="321"/>
              <a:chOff x="930" y="890"/>
              <a:chExt cx="226" cy="321"/>
            </a:xfrm>
          </p:grpSpPr>
          <p:sp>
            <p:nvSpPr>
              <p:cNvPr id="384394" name="Rectangle 394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95" name="Rectangle 395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396" name="Line 396"/>
            <p:cNvSpPr>
              <a:spLocks noChangeShapeType="1"/>
            </p:cNvSpPr>
            <p:nvPr/>
          </p:nvSpPr>
          <p:spPr bwMode="auto">
            <a:xfrm>
              <a:off x="2018" y="152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397" name="Group 397"/>
            <p:cNvGrpSpPr>
              <a:grpSpLocks/>
            </p:cNvGrpSpPr>
            <p:nvPr/>
          </p:nvGrpSpPr>
          <p:grpSpPr bwMode="auto">
            <a:xfrm>
              <a:off x="2517" y="1525"/>
              <a:ext cx="232" cy="321"/>
              <a:chOff x="1383" y="890"/>
              <a:chExt cx="232" cy="321"/>
            </a:xfrm>
          </p:grpSpPr>
          <p:sp>
            <p:nvSpPr>
              <p:cNvPr id="384398" name="Rectangle 398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399" name="Rectangle 399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00" name="Line 400"/>
            <p:cNvSpPr>
              <a:spLocks noChangeShapeType="1"/>
            </p:cNvSpPr>
            <p:nvPr/>
          </p:nvSpPr>
          <p:spPr bwMode="auto">
            <a:xfrm>
              <a:off x="2517" y="152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01" name="Group 401"/>
            <p:cNvGrpSpPr>
              <a:grpSpLocks/>
            </p:cNvGrpSpPr>
            <p:nvPr/>
          </p:nvGrpSpPr>
          <p:grpSpPr bwMode="auto">
            <a:xfrm>
              <a:off x="3198" y="1525"/>
              <a:ext cx="232" cy="321"/>
              <a:chOff x="1383" y="890"/>
              <a:chExt cx="232" cy="321"/>
            </a:xfrm>
          </p:grpSpPr>
          <p:sp>
            <p:nvSpPr>
              <p:cNvPr id="384402" name="Rectangle 402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03" name="Rectangle 403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04" name="Group 404"/>
            <p:cNvGrpSpPr>
              <a:grpSpLocks/>
            </p:cNvGrpSpPr>
            <p:nvPr/>
          </p:nvGrpSpPr>
          <p:grpSpPr bwMode="auto">
            <a:xfrm>
              <a:off x="2926" y="1525"/>
              <a:ext cx="226" cy="321"/>
              <a:chOff x="930" y="890"/>
              <a:chExt cx="226" cy="321"/>
            </a:xfrm>
          </p:grpSpPr>
          <p:sp>
            <p:nvSpPr>
              <p:cNvPr id="384405" name="Rectangle 405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06" name="Rectangle 406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08" name="Group 408"/>
            <p:cNvGrpSpPr>
              <a:grpSpLocks/>
            </p:cNvGrpSpPr>
            <p:nvPr/>
          </p:nvGrpSpPr>
          <p:grpSpPr bwMode="auto">
            <a:xfrm>
              <a:off x="3470" y="1525"/>
              <a:ext cx="232" cy="321"/>
              <a:chOff x="1383" y="890"/>
              <a:chExt cx="232" cy="321"/>
            </a:xfrm>
          </p:grpSpPr>
          <p:sp>
            <p:nvSpPr>
              <p:cNvPr id="384409" name="Rectangle 40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10" name="Rectangle 41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12" name="Rectangle 412"/>
            <p:cNvSpPr>
              <a:spLocks noChangeArrowheads="1"/>
            </p:cNvSpPr>
            <p:nvPr/>
          </p:nvSpPr>
          <p:spPr bwMode="auto">
            <a:xfrm>
              <a:off x="3786" y="1570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13" name="Group 413"/>
            <p:cNvGrpSpPr>
              <a:grpSpLocks/>
            </p:cNvGrpSpPr>
            <p:nvPr/>
          </p:nvGrpSpPr>
          <p:grpSpPr bwMode="auto">
            <a:xfrm>
              <a:off x="4195" y="1570"/>
              <a:ext cx="232" cy="321"/>
              <a:chOff x="1383" y="890"/>
              <a:chExt cx="232" cy="321"/>
            </a:xfrm>
          </p:grpSpPr>
          <p:sp>
            <p:nvSpPr>
              <p:cNvPr id="384414" name="Rectangle 414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15" name="Rectangle 415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16" name="Group 416"/>
            <p:cNvGrpSpPr>
              <a:grpSpLocks/>
            </p:cNvGrpSpPr>
            <p:nvPr/>
          </p:nvGrpSpPr>
          <p:grpSpPr bwMode="auto">
            <a:xfrm>
              <a:off x="3923" y="1570"/>
              <a:ext cx="226" cy="321"/>
              <a:chOff x="930" y="890"/>
              <a:chExt cx="226" cy="321"/>
            </a:xfrm>
          </p:grpSpPr>
          <p:sp>
            <p:nvSpPr>
              <p:cNvPr id="384417" name="Rectangle 417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18" name="Rectangle 418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19" name="Line 419"/>
            <p:cNvSpPr>
              <a:spLocks noChangeShapeType="1"/>
            </p:cNvSpPr>
            <p:nvPr/>
          </p:nvSpPr>
          <p:spPr bwMode="auto">
            <a:xfrm>
              <a:off x="3968" y="157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20" name="Group 420"/>
            <p:cNvGrpSpPr>
              <a:grpSpLocks/>
            </p:cNvGrpSpPr>
            <p:nvPr/>
          </p:nvGrpSpPr>
          <p:grpSpPr bwMode="auto">
            <a:xfrm>
              <a:off x="4467" y="1570"/>
              <a:ext cx="232" cy="321"/>
              <a:chOff x="1383" y="890"/>
              <a:chExt cx="232" cy="321"/>
            </a:xfrm>
          </p:grpSpPr>
          <p:sp>
            <p:nvSpPr>
              <p:cNvPr id="384421" name="Rectangle 421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22" name="Rectangle 422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23" name="Line 423"/>
            <p:cNvSpPr>
              <a:spLocks noChangeShapeType="1"/>
            </p:cNvSpPr>
            <p:nvPr/>
          </p:nvSpPr>
          <p:spPr bwMode="auto">
            <a:xfrm>
              <a:off x="4195" y="157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4513" name="Group 513"/>
          <p:cNvGrpSpPr>
            <a:grpSpLocks/>
          </p:cNvGrpSpPr>
          <p:nvPr/>
        </p:nvGrpSpPr>
        <p:grpSpPr bwMode="auto">
          <a:xfrm>
            <a:off x="1423988" y="4646613"/>
            <a:ext cx="5532437" cy="654050"/>
            <a:chOff x="852" y="1933"/>
            <a:chExt cx="3485" cy="412"/>
          </a:xfrm>
        </p:grpSpPr>
        <p:sp>
          <p:nvSpPr>
            <p:cNvPr id="384424" name="Rectangle 424"/>
            <p:cNvSpPr>
              <a:spLocks noChangeArrowheads="1"/>
            </p:cNvSpPr>
            <p:nvPr/>
          </p:nvSpPr>
          <p:spPr bwMode="auto">
            <a:xfrm>
              <a:off x="852" y="1933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=(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25" name="Group 425"/>
            <p:cNvGrpSpPr>
              <a:grpSpLocks/>
            </p:cNvGrpSpPr>
            <p:nvPr/>
          </p:nvGrpSpPr>
          <p:grpSpPr bwMode="auto">
            <a:xfrm>
              <a:off x="1338" y="1937"/>
              <a:ext cx="232" cy="321"/>
              <a:chOff x="1383" y="890"/>
              <a:chExt cx="232" cy="321"/>
            </a:xfrm>
          </p:grpSpPr>
          <p:sp>
            <p:nvSpPr>
              <p:cNvPr id="384426" name="Rectangle 426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27" name="Rectangle 427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28" name="Group 428"/>
            <p:cNvGrpSpPr>
              <a:grpSpLocks/>
            </p:cNvGrpSpPr>
            <p:nvPr/>
          </p:nvGrpSpPr>
          <p:grpSpPr bwMode="auto">
            <a:xfrm>
              <a:off x="1066" y="1937"/>
              <a:ext cx="226" cy="321"/>
              <a:chOff x="930" y="890"/>
              <a:chExt cx="226" cy="321"/>
            </a:xfrm>
          </p:grpSpPr>
          <p:sp>
            <p:nvSpPr>
              <p:cNvPr id="384429" name="Rectangle 429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30" name="Rectangle 430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31" name="Rectangle 431"/>
            <p:cNvSpPr>
              <a:spLocks noChangeArrowheads="1"/>
            </p:cNvSpPr>
            <p:nvPr/>
          </p:nvSpPr>
          <p:spPr bwMode="auto">
            <a:xfrm>
              <a:off x="2245" y="193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32" name="Line 432"/>
            <p:cNvSpPr>
              <a:spLocks noChangeShapeType="1"/>
            </p:cNvSpPr>
            <p:nvPr/>
          </p:nvSpPr>
          <p:spPr bwMode="auto">
            <a:xfrm>
              <a:off x="1383" y="193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33" name="Rectangle 433"/>
            <p:cNvSpPr>
              <a:spLocks noChangeArrowheads="1"/>
            </p:cNvSpPr>
            <p:nvPr/>
          </p:nvSpPr>
          <p:spPr bwMode="auto">
            <a:xfrm>
              <a:off x="1610" y="193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34" name="Group 434"/>
            <p:cNvGrpSpPr>
              <a:grpSpLocks/>
            </p:cNvGrpSpPr>
            <p:nvPr/>
          </p:nvGrpSpPr>
          <p:grpSpPr bwMode="auto">
            <a:xfrm>
              <a:off x="2018" y="1979"/>
              <a:ext cx="232" cy="321"/>
              <a:chOff x="1383" y="890"/>
              <a:chExt cx="232" cy="321"/>
            </a:xfrm>
          </p:grpSpPr>
          <p:sp>
            <p:nvSpPr>
              <p:cNvPr id="384435" name="Rectangle 435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36" name="Rectangle 436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37" name="Group 437"/>
            <p:cNvGrpSpPr>
              <a:grpSpLocks/>
            </p:cNvGrpSpPr>
            <p:nvPr/>
          </p:nvGrpSpPr>
          <p:grpSpPr bwMode="auto">
            <a:xfrm>
              <a:off x="1746" y="1979"/>
              <a:ext cx="226" cy="321"/>
              <a:chOff x="930" y="890"/>
              <a:chExt cx="226" cy="321"/>
            </a:xfrm>
          </p:grpSpPr>
          <p:sp>
            <p:nvSpPr>
              <p:cNvPr id="384438" name="Rectangle 438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39" name="Rectangle 439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40" name="Line 440"/>
            <p:cNvSpPr>
              <a:spLocks noChangeShapeType="1"/>
            </p:cNvSpPr>
            <p:nvPr/>
          </p:nvSpPr>
          <p:spPr bwMode="auto">
            <a:xfrm>
              <a:off x="1791" y="197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41" name="Group 441"/>
            <p:cNvGrpSpPr>
              <a:grpSpLocks/>
            </p:cNvGrpSpPr>
            <p:nvPr/>
          </p:nvGrpSpPr>
          <p:grpSpPr bwMode="auto">
            <a:xfrm>
              <a:off x="2336" y="1979"/>
              <a:ext cx="232" cy="321"/>
              <a:chOff x="1383" y="890"/>
              <a:chExt cx="232" cy="321"/>
            </a:xfrm>
          </p:grpSpPr>
          <p:sp>
            <p:nvSpPr>
              <p:cNvPr id="384442" name="Rectangle 442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43" name="Rectangle 443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44" name="Line 444"/>
            <p:cNvSpPr>
              <a:spLocks noChangeShapeType="1"/>
            </p:cNvSpPr>
            <p:nvPr/>
          </p:nvSpPr>
          <p:spPr bwMode="auto">
            <a:xfrm>
              <a:off x="2381" y="197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45" name="Rectangle 445"/>
            <p:cNvSpPr>
              <a:spLocks noChangeArrowheads="1"/>
            </p:cNvSpPr>
            <p:nvPr/>
          </p:nvSpPr>
          <p:spPr bwMode="auto">
            <a:xfrm>
              <a:off x="2653" y="197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62" name="Group 462"/>
            <p:cNvGrpSpPr>
              <a:grpSpLocks/>
            </p:cNvGrpSpPr>
            <p:nvPr/>
          </p:nvGrpSpPr>
          <p:grpSpPr bwMode="auto">
            <a:xfrm>
              <a:off x="3107" y="1982"/>
              <a:ext cx="232" cy="321"/>
              <a:chOff x="1383" y="890"/>
              <a:chExt cx="232" cy="321"/>
            </a:xfrm>
          </p:grpSpPr>
          <p:sp>
            <p:nvSpPr>
              <p:cNvPr id="384463" name="Rectangle 463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64" name="Rectangle 464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65" name="Group 465"/>
            <p:cNvGrpSpPr>
              <a:grpSpLocks/>
            </p:cNvGrpSpPr>
            <p:nvPr/>
          </p:nvGrpSpPr>
          <p:grpSpPr bwMode="auto">
            <a:xfrm>
              <a:off x="2835" y="1982"/>
              <a:ext cx="226" cy="321"/>
              <a:chOff x="930" y="890"/>
              <a:chExt cx="226" cy="321"/>
            </a:xfrm>
          </p:grpSpPr>
          <p:sp>
            <p:nvSpPr>
              <p:cNvPr id="384466" name="Rectangle 466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67" name="Rectangle 467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68" name="Rectangle 468"/>
            <p:cNvSpPr>
              <a:spLocks noChangeArrowheads="1"/>
            </p:cNvSpPr>
            <p:nvPr/>
          </p:nvSpPr>
          <p:spPr bwMode="auto">
            <a:xfrm>
              <a:off x="4014" y="1978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69" name="Line 469"/>
            <p:cNvSpPr>
              <a:spLocks noChangeShapeType="1"/>
            </p:cNvSpPr>
            <p:nvPr/>
          </p:nvSpPr>
          <p:spPr bwMode="auto">
            <a:xfrm>
              <a:off x="3152" y="198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70" name="Rectangle 470"/>
            <p:cNvSpPr>
              <a:spLocks noChangeArrowheads="1"/>
            </p:cNvSpPr>
            <p:nvPr/>
          </p:nvSpPr>
          <p:spPr bwMode="auto">
            <a:xfrm>
              <a:off x="3379" y="198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71" name="Group 471"/>
            <p:cNvGrpSpPr>
              <a:grpSpLocks/>
            </p:cNvGrpSpPr>
            <p:nvPr/>
          </p:nvGrpSpPr>
          <p:grpSpPr bwMode="auto">
            <a:xfrm>
              <a:off x="3787" y="2024"/>
              <a:ext cx="232" cy="321"/>
              <a:chOff x="1383" y="890"/>
              <a:chExt cx="232" cy="321"/>
            </a:xfrm>
          </p:grpSpPr>
          <p:sp>
            <p:nvSpPr>
              <p:cNvPr id="384472" name="Rectangle 472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73" name="Rectangle 473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74" name="Group 474"/>
            <p:cNvGrpSpPr>
              <a:grpSpLocks/>
            </p:cNvGrpSpPr>
            <p:nvPr/>
          </p:nvGrpSpPr>
          <p:grpSpPr bwMode="auto">
            <a:xfrm>
              <a:off x="3515" y="2024"/>
              <a:ext cx="226" cy="321"/>
              <a:chOff x="930" y="890"/>
              <a:chExt cx="226" cy="321"/>
            </a:xfrm>
          </p:grpSpPr>
          <p:sp>
            <p:nvSpPr>
              <p:cNvPr id="384475" name="Rectangle 475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76" name="Rectangle 476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77" name="Line 477"/>
            <p:cNvSpPr>
              <a:spLocks noChangeShapeType="1"/>
            </p:cNvSpPr>
            <p:nvPr/>
          </p:nvSpPr>
          <p:spPr bwMode="auto">
            <a:xfrm>
              <a:off x="3560" y="20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78" name="Group 478"/>
            <p:cNvGrpSpPr>
              <a:grpSpLocks/>
            </p:cNvGrpSpPr>
            <p:nvPr/>
          </p:nvGrpSpPr>
          <p:grpSpPr bwMode="auto">
            <a:xfrm>
              <a:off x="4105" y="2024"/>
              <a:ext cx="232" cy="321"/>
              <a:chOff x="1383" y="890"/>
              <a:chExt cx="232" cy="321"/>
            </a:xfrm>
          </p:grpSpPr>
          <p:sp>
            <p:nvSpPr>
              <p:cNvPr id="384479" name="Rectangle 47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80" name="Rectangle 48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81" name="Line 481"/>
            <p:cNvSpPr>
              <a:spLocks noChangeShapeType="1"/>
            </p:cNvSpPr>
            <p:nvPr/>
          </p:nvSpPr>
          <p:spPr bwMode="auto">
            <a:xfrm>
              <a:off x="4150" y="20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82" name="Line 482"/>
            <p:cNvSpPr>
              <a:spLocks noChangeShapeType="1"/>
            </p:cNvSpPr>
            <p:nvPr/>
          </p:nvSpPr>
          <p:spPr bwMode="auto">
            <a:xfrm>
              <a:off x="2880" y="1933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4512" name="Group 512"/>
          <p:cNvGrpSpPr>
            <a:grpSpLocks/>
          </p:cNvGrpSpPr>
          <p:nvPr/>
        </p:nvGrpSpPr>
        <p:grpSpPr bwMode="auto">
          <a:xfrm>
            <a:off x="1474788" y="5224463"/>
            <a:ext cx="2393950" cy="509587"/>
            <a:chOff x="884" y="2432"/>
            <a:chExt cx="1508" cy="321"/>
          </a:xfrm>
        </p:grpSpPr>
        <p:sp>
          <p:nvSpPr>
            <p:cNvPr id="384483" name="Rectangle 483"/>
            <p:cNvSpPr>
              <a:spLocks noChangeArrowheads="1"/>
            </p:cNvSpPr>
            <p:nvPr/>
          </p:nvSpPr>
          <p:spPr bwMode="auto">
            <a:xfrm>
              <a:off x="884" y="24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84" name="Rectangle 484"/>
            <p:cNvSpPr>
              <a:spLocks noChangeArrowheads="1"/>
            </p:cNvSpPr>
            <p:nvPr/>
          </p:nvSpPr>
          <p:spPr bwMode="auto">
            <a:xfrm>
              <a:off x="138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85" name="Group 485"/>
            <p:cNvGrpSpPr>
              <a:grpSpLocks/>
            </p:cNvGrpSpPr>
            <p:nvPr/>
          </p:nvGrpSpPr>
          <p:grpSpPr bwMode="auto">
            <a:xfrm>
              <a:off x="1111" y="2432"/>
              <a:ext cx="226" cy="321"/>
              <a:chOff x="930" y="890"/>
              <a:chExt cx="226" cy="321"/>
            </a:xfrm>
          </p:grpSpPr>
          <p:sp>
            <p:nvSpPr>
              <p:cNvPr id="384486" name="Rectangle 486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87" name="Rectangle 487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488" name="Group 488"/>
            <p:cNvGrpSpPr>
              <a:grpSpLocks/>
            </p:cNvGrpSpPr>
            <p:nvPr/>
          </p:nvGrpSpPr>
          <p:grpSpPr bwMode="auto">
            <a:xfrm>
              <a:off x="1610" y="2432"/>
              <a:ext cx="232" cy="321"/>
              <a:chOff x="1383" y="890"/>
              <a:chExt cx="232" cy="321"/>
            </a:xfrm>
          </p:grpSpPr>
          <p:sp>
            <p:nvSpPr>
              <p:cNvPr id="384489" name="Rectangle 48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90" name="Rectangle 49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91" name="Rectangle 491"/>
            <p:cNvSpPr>
              <a:spLocks noChangeArrowheads="1"/>
            </p:cNvSpPr>
            <p:nvPr/>
          </p:nvSpPr>
          <p:spPr bwMode="auto">
            <a:xfrm>
              <a:off x="193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92" name="Group 492"/>
            <p:cNvGrpSpPr>
              <a:grpSpLocks/>
            </p:cNvGrpSpPr>
            <p:nvPr/>
          </p:nvGrpSpPr>
          <p:grpSpPr bwMode="auto">
            <a:xfrm>
              <a:off x="2160" y="2432"/>
              <a:ext cx="232" cy="321"/>
              <a:chOff x="1383" y="890"/>
              <a:chExt cx="232" cy="321"/>
            </a:xfrm>
          </p:grpSpPr>
          <p:sp>
            <p:nvSpPr>
              <p:cNvPr id="384493" name="Rectangle 493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94" name="Rectangle 494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84511" name="Group 511"/>
          <p:cNvGrpSpPr>
            <a:grpSpLocks/>
          </p:cNvGrpSpPr>
          <p:nvPr/>
        </p:nvGrpSpPr>
        <p:grpSpPr bwMode="auto">
          <a:xfrm>
            <a:off x="1041400" y="5865809"/>
            <a:ext cx="3609974" cy="520699"/>
            <a:chOff x="611" y="2976"/>
            <a:chExt cx="2274" cy="328"/>
          </a:xfrm>
        </p:grpSpPr>
        <p:grpSp>
          <p:nvGrpSpPr>
            <p:cNvPr id="384335" name="Group 335"/>
            <p:cNvGrpSpPr>
              <a:grpSpLocks/>
            </p:cNvGrpSpPr>
            <p:nvPr/>
          </p:nvGrpSpPr>
          <p:grpSpPr bwMode="auto">
            <a:xfrm>
              <a:off x="611" y="2980"/>
              <a:ext cx="229" cy="324"/>
              <a:chOff x="520" y="890"/>
              <a:chExt cx="229" cy="324"/>
            </a:xfrm>
          </p:grpSpPr>
          <p:sp>
            <p:nvSpPr>
              <p:cNvPr id="384216" name="Rectangle 216"/>
              <p:cNvSpPr>
                <a:spLocks noChangeArrowheads="1"/>
              </p:cNvSpPr>
              <p:nvPr/>
            </p:nvSpPr>
            <p:spPr bwMode="auto">
              <a:xfrm>
                <a:off x="652" y="98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223" name="Rectangle 223"/>
              <p:cNvSpPr>
                <a:spLocks noChangeArrowheads="1"/>
              </p:cNvSpPr>
              <p:nvPr/>
            </p:nvSpPr>
            <p:spPr bwMode="auto">
              <a:xfrm>
                <a:off x="520" y="89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495" name="Rectangle 495"/>
            <p:cNvSpPr>
              <a:spLocks noChangeArrowheads="1"/>
            </p:cNvSpPr>
            <p:nvPr/>
          </p:nvSpPr>
          <p:spPr bwMode="auto">
            <a:xfrm>
              <a:off x="878" y="2976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496" name="Rectangle 496"/>
            <p:cNvSpPr>
              <a:spLocks noChangeArrowheads="1"/>
            </p:cNvSpPr>
            <p:nvPr/>
          </p:nvSpPr>
          <p:spPr bwMode="auto">
            <a:xfrm>
              <a:off x="137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497" name="Group 497"/>
            <p:cNvGrpSpPr>
              <a:grpSpLocks/>
            </p:cNvGrpSpPr>
            <p:nvPr/>
          </p:nvGrpSpPr>
          <p:grpSpPr bwMode="auto">
            <a:xfrm>
              <a:off x="1105" y="2976"/>
              <a:ext cx="226" cy="321"/>
              <a:chOff x="930" y="890"/>
              <a:chExt cx="226" cy="321"/>
            </a:xfrm>
          </p:grpSpPr>
          <p:sp>
            <p:nvSpPr>
              <p:cNvPr id="384498" name="Rectangle 498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499" name="Rectangle 499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4500" name="Group 500"/>
            <p:cNvGrpSpPr>
              <a:grpSpLocks/>
            </p:cNvGrpSpPr>
            <p:nvPr/>
          </p:nvGrpSpPr>
          <p:grpSpPr bwMode="auto">
            <a:xfrm>
              <a:off x="1604" y="2976"/>
              <a:ext cx="232" cy="321"/>
              <a:chOff x="1383" y="890"/>
              <a:chExt cx="232" cy="321"/>
            </a:xfrm>
          </p:grpSpPr>
          <p:sp>
            <p:nvSpPr>
              <p:cNvPr id="384501" name="Rectangle 501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502" name="Rectangle 502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503" name="Rectangle 503"/>
            <p:cNvSpPr>
              <a:spLocks noChangeArrowheads="1"/>
            </p:cNvSpPr>
            <p:nvPr/>
          </p:nvSpPr>
          <p:spPr bwMode="auto">
            <a:xfrm>
              <a:off x="192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504" name="Group 504"/>
            <p:cNvGrpSpPr>
              <a:grpSpLocks/>
            </p:cNvGrpSpPr>
            <p:nvPr/>
          </p:nvGrpSpPr>
          <p:grpSpPr bwMode="auto">
            <a:xfrm>
              <a:off x="2154" y="2976"/>
              <a:ext cx="232" cy="321"/>
              <a:chOff x="1383" y="890"/>
              <a:chExt cx="232" cy="321"/>
            </a:xfrm>
          </p:grpSpPr>
          <p:sp>
            <p:nvSpPr>
              <p:cNvPr id="384505" name="Rectangle 505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506" name="Rectangle 506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4507" name="Rectangle 507"/>
            <p:cNvSpPr>
              <a:spLocks noChangeArrowheads="1"/>
            </p:cNvSpPr>
            <p:nvPr/>
          </p:nvSpPr>
          <p:spPr bwMode="auto">
            <a:xfrm>
              <a:off x="2426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4508" name="Group 508"/>
            <p:cNvGrpSpPr>
              <a:grpSpLocks/>
            </p:cNvGrpSpPr>
            <p:nvPr/>
          </p:nvGrpSpPr>
          <p:grpSpPr bwMode="auto">
            <a:xfrm>
              <a:off x="2653" y="2976"/>
              <a:ext cx="232" cy="321"/>
              <a:chOff x="1383" y="890"/>
              <a:chExt cx="232" cy="321"/>
            </a:xfrm>
          </p:grpSpPr>
          <p:sp>
            <p:nvSpPr>
              <p:cNvPr id="384509" name="Rectangle 50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510" name="Rectangle 51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384534" name="Object 5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161911"/>
              </p:ext>
            </p:extLst>
          </p:nvPr>
        </p:nvGraphicFramePr>
        <p:xfrm>
          <a:off x="1547813" y="1125538"/>
          <a:ext cx="5976937" cy="2700337"/>
        </p:xfrm>
        <a:graphic>
          <a:graphicData uri="http://schemas.openxmlformats.org/presentationml/2006/ole">
            <p:oleObj spid="_x0000_s400421" name="Picture" r:id="rId4" imgW="3285720" imgH="1486080" progId="Word.Picture.8">
              <p:embed/>
            </p:oleObj>
          </a:graphicData>
        </a:graphic>
      </p:graphicFrame>
      <p:sp>
        <p:nvSpPr>
          <p:cNvPr id="130" name="文本框 129"/>
          <p:cNvSpPr txBox="1"/>
          <p:nvPr/>
        </p:nvSpPr>
        <p:spPr>
          <a:xfrm>
            <a:off x="1207800" y="142441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G3G2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838792" y="115453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G1G0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4400695" y="145736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G3G2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4945530" y="1194912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G1G0</a:t>
            </a:r>
            <a:endParaRPr lang="zh-CN" altLang="en-US" dirty="0"/>
          </a:p>
        </p:txBody>
      </p:sp>
      <p:sp>
        <p:nvSpPr>
          <p:cNvPr id="2" name="AutoShape 24"/>
          <p:cNvSpPr>
            <a:spLocks noChangeArrowheads="1"/>
          </p:cNvSpPr>
          <p:nvPr/>
        </p:nvSpPr>
        <p:spPr bwMode="auto">
          <a:xfrm>
            <a:off x="3105944" y="1700759"/>
            <a:ext cx="784225" cy="3315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AutoShape 24"/>
          <p:cNvSpPr>
            <a:spLocks noChangeArrowheads="1"/>
          </p:cNvSpPr>
          <p:nvPr/>
        </p:nvSpPr>
        <p:spPr bwMode="auto">
          <a:xfrm>
            <a:off x="2204317" y="2100133"/>
            <a:ext cx="784225" cy="3315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AutoShape 24"/>
          <p:cNvSpPr>
            <a:spLocks noChangeArrowheads="1"/>
          </p:cNvSpPr>
          <p:nvPr/>
        </p:nvSpPr>
        <p:spPr bwMode="auto">
          <a:xfrm>
            <a:off x="3127232" y="2503123"/>
            <a:ext cx="784225" cy="3315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AutoShape 24"/>
          <p:cNvSpPr>
            <a:spLocks noChangeArrowheads="1"/>
          </p:cNvSpPr>
          <p:nvPr/>
        </p:nvSpPr>
        <p:spPr bwMode="auto">
          <a:xfrm>
            <a:off x="2184400" y="2922455"/>
            <a:ext cx="784225" cy="3315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AutoShape 24"/>
          <p:cNvSpPr>
            <a:spLocks noChangeArrowheads="1"/>
          </p:cNvSpPr>
          <p:nvPr/>
        </p:nvSpPr>
        <p:spPr bwMode="auto">
          <a:xfrm>
            <a:off x="5753680" y="1696194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AutoShape 24"/>
          <p:cNvSpPr>
            <a:spLocks noChangeArrowheads="1"/>
          </p:cNvSpPr>
          <p:nvPr/>
        </p:nvSpPr>
        <p:spPr bwMode="auto">
          <a:xfrm>
            <a:off x="6639215" y="1719233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AutoShape 24"/>
          <p:cNvSpPr>
            <a:spLocks noChangeArrowheads="1"/>
          </p:cNvSpPr>
          <p:nvPr/>
        </p:nvSpPr>
        <p:spPr bwMode="auto">
          <a:xfrm>
            <a:off x="5244523" y="2118607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AutoShape 24"/>
          <p:cNvSpPr>
            <a:spLocks noChangeArrowheads="1"/>
          </p:cNvSpPr>
          <p:nvPr/>
        </p:nvSpPr>
        <p:spPr bwMode="auto">
          <a:xfrm>
            <a:off x="6191250" y="2111144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AutoShape 24"/>
          <p:cNvSpPr>
            <a:spLocks noChangeArrowheads="1"/>
          </p:cNvSpPr>
          <p:nvPr/>
        </p:nvSpPr>
        <p:spPr bwMode="auto">
          <a:xfrm>
            <a:off x="5725320" y="2555829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AutoShape 24"/>
          <p:cNvSpPr>
            <a:spLocks noChangeArrowheads="1"/>
          </p:cNvSpPr>
          <p:nvPr/>
        </p:nvSpPr>
        <p:spPr bwMode="auto">
          <a:xfrm>
            <a:off x="6620167" y="2555828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AutoShape 24"/>
          <p:cNvSpPr>
            <a:spLocks noChangeArrowheads="1"/>
          </p:cNvSpPr>
          <p:nvPr/>
        </p:nvSpPr>
        <p:spPr bwMode="auto">
          <a:xfrm>
            <a:off x="5244523" y="2970898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AutoShape 24"/>
          <p:cNvSpPr>
            <a:spLocks noChangeArrowheads="1"/>
          </p:cNvSpPr>
          <p:nvPr/>
        </p:nvSpPr>
        <p:spPr bwMode="auto">
          <a:xfrm>
            <a:off x="6155173" y="2944963"/>
            <a:ext cx="368300" cy="34069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874277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8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8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38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2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4" name="Rectangle 20"/>
          <p:cNvSpPr>
            <a:spLocks noChangeArrowheads="1"/>
          </p:cNvSpPr>
          <p:nvPr/>
        </p:nvSpPr>
        <p:spPr bwMode="auto">
          <a:xfrm>
            <a:off x="755650" y="549275"/>
            <a:ext cx="459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根据逻辑表达式，画出逻辑图</a:t>
            </a:r>
          </a:p>
        </p:txBody>
      </p:sp>
      <p:sp>
        <p:nvSpPr>
          <p:cNvPr id="385046" name="Rectangle 22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50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3481936"/>
              </p:ext>
            </p:extLst>
          </p:nvPr>
        </p:nvGraphicFramePr>
        <p:xfrm>
          <a:off x="1907630" y="4005080"/>
          <a:ext cx="4824413" cy="2038350"/>
        </p:xfrm>
        <a:graphic>
          <a:graphicData uri="http://schemas.openxmlformats.org/presentationml/2006/ole">
            <p:oleObj spid="_x0000_s401444" name="图片" r:id="rId5" imgW="2423409" imgH="1015897" progId="Word.Picture.8">
              <p:embed/>
            </p:oleObj>
          </a:graphicData>
        </a:graphic>
      </p:graphicFrame>
      <p:sp>
        <p:nvSpPr>
          <p:cNvPr id="385049" name="Rectangle 25"/>
          <p:cNvSpPr>
            <a:spLocks noChangeArrowheads="1"/>
          </p:cNvSpPr>
          <p:nvPr/>
        </p:nvSpPr>
        <p:spPr bwMode="auto">
          <a:xfrm>
            <a:off x="539750" y="2929342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异或门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代替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与门和或门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能使逻辑电路比较简单。考虑相同乘积项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减少门电路数目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降低实现电路的成本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pSp>
        <p:nvGrpSpPr>
          <p:cNvPr id="7" name="Group 512"/>
          <p:cNvGrpSpPr>
            <a:grpSpLocks/>
          </p:cNvGrpSpPr>
          <p:nvPr/>
        </p:nvGrpSpPr>
        <p:grpSpPr bwMode="auto">
          <a:xfrm>
            <a:off x="723029" y="2228514"/>
            <a:ext cx="2726531" cy="509587"/>
            <a:chOff x="770" y="2432"/>
            <a:chExt cx="1622" cy="321"/>
          </a:xfrm>
        </p:grpSpPr>
        <p:sp>
          <p:nvSpPr>
            <p:cNvPr id="8" name="Rectangle 483"/>
            <p:cNvSpPr>
              <a:spLocks noChangeArrowheads="1"/>
            </p:cNvSpPr>
            <p:nvPr/>
          </p:nvSpPr>
          <p:spPr bwMode="auto">
            <a:xfrm>
              <a:off x="770" y="2432"/>
              <a:ext cx="3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1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484"/>
            <p:cNvSpPr>
              <a:spLocks noChangeArrowheads="1"/>
            </p:cNvSpPr>
            <p:nvPr/>
          </p:nvSpPr>
          <p:spPr bwMode="auto">
            <a:xfrm>
              <a:off x="138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Group 485"/>
            <p:cNvGrpSpPr>
              <a:grpSpLocks/>
            </p:cNvGrpSpPr>
            <p:nvPr/>
          </p:nvGrpSpPr>
          <p:grpSpPr bwMode="auto">
            <a:xfrm>
              <a:off x="1068" y="2432"/>
              <a:ext cx="269" cy="321"/>
              <a:chOff x="887" y="890"/>
              <a:chExt cx="269" cy="321"/>
            </a:xfrm>
          </p:grpSpPr>
          <p:sp>
            <p:nvSpPr>
              <p:cNvPr id="18" name="Rectangle 486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487"/>
              <p:cNvSpPr>
                <a:spLocks noChangeArrowheads="1"/>
              </p:cNvSpPr>
              <p:nvPr/>
            </p:nvSpPr>
            <p:spPr bwMode="auto">
              <a:xfrm>
                <a:off x="887" y="890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G 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Group 488"/>
            <p:cNvGrpSpPr>
              <a:grpSpLocks/>
            </p:cNvGrpSpPr>
            <p:nvPr/>
          </p:nvGrpSpPr>
          <p:grpSpPr bwMode="auto">
            <a:xfrm>
              <a:off x="1610" y="2432"/>
              <a:ext cx="232" cy="321"/>
              <a:chOff x="1383" y="890"/>
              <a:chExt cx="232" cy="321"/>
            </a:xfrm>
          </p:grpSpPr>
          <p:sp>
            <p:nvSpPr>
              <p:cNvPr id="16" name="Rectangle 48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49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" name="Rectangle 491"/>
            <p:cNvSpPr>
              <a:spLocks noChangeArrowheads="1"/>
            </p:cNvSpPr>
            <p:nvPr/>
          </p:nvSpPr>
          <p:spPr bwMode="auto">
            <a:xfrm>
              <a:off x="193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" name="Group 492"/>
            <p:cNvGrpSpPr>
              <a:grpSpLocks/>
            </p:cNvGrpSpPr>
            <p:nvPr/>
          </p:nvGrpSpPr>
          <p:grpSpPr bwMode="auto">
            <a:xfrm>
              <a:off x="2160" y="2432"/>
              <a:ext cx="232" cy="321"/>
              <a:chOff x="1383" y="890"/>
              <a:chExt cx="232" cy="321"/>
            </a:xfrm>
          </p:grpSpPr>
          <p:sp>
            <p:nvSpPr>
              <p:cNvPr id="14" name="Rectangle 493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494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0" name="Group 511"/>
          <p:cNvGrpSpPr>
            <a:grpSpLocks/>
          </p:cNvGrpSpPr>
          <p:nvPr/>
        </p:nvGrpSpPr>
        <p:grpSpPr bwMode="auto">
          <a:xfrm>
            <a:off x="4321423" y="2300022"/>
            <a:ext cx="3609974" cy="520699"/>
            <a:chOff x="611" y="2976"/>
            <a:chExt cx="2274" cy="328"/>
          </a:xfrm>
        </p:grpSpPr>
        <p:grpSp>
          <p:nvGrpSpPr>
            <p:cNvPr id="21" name="Group 335"/>
            <p:cNvGrpSpPr>
              <a:grpSpLocks/>
            </p:cNvGrpSpPr>
            <p:nvPr/>
          </p:nvGrpSpPr>
          <p:grpSpPr bwMode="auto">
            <a:xfrm>
              <a:off x="611" y="2980"/>
              <a:ext cx="229" cy="324"/>
              <a:chOff x="520" y="890"/>
              <a:chExt cx="229" cy="324"/>
            </a:xfrm>
          </p:grpSpPr>
          <p:sp>
            <p:nvSpPr>
              <p:cNvPr id="38" name="Rectangle 216"/>
              <p:cNvSpPr>
                <a:spLocks noChangeArrowheads="1"/>
              </p:cNvSpPr>
              <p:nvPr/>
            </p:nvSpPr>
            <p:spPr bwMode="auto">
              <a:xfrm>
                <a:off x="652" y="98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223"/>
              <p:cNvSpPr>
                <a:spLocks noChangeArrowheads="1"/>
              </p:cNvSpPr>
              <p:nvPr/>
            </p:nvSpPr>
            <p:spPr bwMode="auto">
              <a:xfrm>
                <a:off x="520" y="89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Rectangle 495"/>
            <p:cNvSpPr>
              <a:spLocks noChangeArrowheads="1"/>
            </p:cNvSpPr>
            <p:nvPr/>
          </p:nvSpPr>
          <p:spPr bwMode="auto">
            <a:xfrm>
              <a:off x="878" y="2976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496"/>
            <p:cNvSpPr>
              <a:spLocks noChangeArrowheads="1"/>
            </p:cNvSpPr>
            <p:nvPr/>
          </p:nvSpPr>
          <p:spPr bwMode="auto">
            <a:xfrm>
              <a:off x="137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4" name="Group 497"/>
            <p:cNvGrpSpPr>
              <a:grpSpLocks/>
            </p:cNvGrpSpPr>
            <p:nvPr/>
          </p:nvGrpSpPr>
          <p:grpSpPr bwMode="auto">
            <a:xfrm>
              <a:off x="1105" y="2976"/>
              <a:ext cx="226" cy="321"/>
              <a:chOff x="930" y="890"/>
              <a:chExt cx="226" cy="321"/>
            </a:xfrm>
          </p:grpSpPr>
          <p:sp>
            <p:nvSpPr>
              <p:cNvPr id="36" name="Rectangle 498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499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Group 500"/>
            <p:cNvGrpSpPr>
              <a:grpSpLocks/>
            </p:cNvGrpSpPr>
            <p:nvPr/>
          </p:nvGrpSpPr>
          <p:grpSpPr bwMode="auto">
            <a:xfrm>
              <a:off x="1604" y="2976"/>
              <a:ext cx="232" cy="321"/>
              <a:chOff x="1383" y="890"/>
              <a:chExt cx="232" cy="321"/>
            </a:xfrm>
          </p:grpSpPr>
          <p:sp>
            <p:nvSpPr>
              <p:cNvPr id="34" name="Rectangle 501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Rectangle 502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" name="Rectangle 503"/>
            <p:cNvSpPr>
              <a:spLocks noChangeArrowheads="1"/>
            </p:cNvSpPr>
            <p:nvPr/>
          </p:nvSpPr>
          <p:spPr bwMode="auto">
            <a:xfrm>
              <a:off x="192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" name="Group 504"/>
            <p:cNvGrpSpPr>
              <a:grpSpLocks/>
            </p:cNvGrpSpPr>
            <p:nvPr/>
          </p:nvGrpSpPr>
          <p:grpSpPr bwMode="auto">
            <a:xfrm>
              <a:off x="2154" y="2976"/>
              <a:ext cx="232" cy="321"/>
              <a:chOff x="1383" y="890"/>
              <a:chExt cx="232" cy="321"/>
            </a:xfrm>
          </p:grpSpPr>
          <p:sp>
            <p:nvSpPr>
              <p:cNvPr id="32" name="Rectangle 505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506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Rectangle 507"/>
            <p:cNvSpPr>
              <a:spLocks noChangeArrowheads="1"/>
            </p:cNvSpPr>
            <p:nvPr/>
          </p:nvSpPr>
          <p:spPr bwMode="auto">
            <a:xfrm>
              <a:off x="2426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Å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Group 508"/>
            <p:cNvGrpSpPr>
              <a:grpSpLocks/>
            </p:cNvGrpSpPr>
            <p:nvPr/>
          </p:nvGrpSpPr>
          <p:grpSpPr bwMode="auto">
            <a:xfrm>
              <a:off x="2653" y="2976"/>
              <a:ext cx="232" cy="321"/>
              <a:chOff x="1383" y="890"/>
              <a:chExt cx="232" cy="321"/>
            </a:xfrm>
          </p:grpSpPr>
          <p:sp>
            <p:nvSpPr>
              <p:cNvPr id="30" name="Rectangle 50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510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" name="Group 170"/>
          <p:cNvGrpSpPr>
            <a:grpSpLocks/>
          </p:cNvGrpSpPr>
          <p:nvPr/>
        </p:nvGrpSpPr>
        <p:grpSpPr bwMode="auto">
          <a:xfrm>
            <a:off x="1067119" y="1251216"/>
            <a:ext cx="1019176" cy="509588"/>
            <a:chOff x="1654" y="1071"/>
            <a:chExt cx="642" cy="321"/>
          </a:xfrm>
        </p:grpSpPr>
        <p:sp>
          <p:nvSpPr>
            <p:cNvPr id="41" name="Rectangle 171"/>
            <p:cNvSpPr>
              <a:spLocks noChangeArrowheads="1"/>
            </p:cNvSpPr>
            <p:nvPr/>
          </p:nvSpPr>
          <p:spPr bwMode="auto">
            <a:xfrm>
              <a:off x="2200" y="11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172"/>
            <p:cNvSpPr>
              <a:spLocks noChangeArrowheads="1"/>
            </p:cNvSpPr>
            <p:nvPr/>
          </p:nvSpPr>
          <p:spPr bwMode="auto">
            <a:xfrm>
              <a:off x="1786" y="115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173"/>
            <p:cNvSpPr>
              <a:spLocks noChangeArrowheads="1"/>
            </p:cNvSpPr>
            <p:nvPr/>
          </p:nvSpPr>
          <p:spPr bwMode="auto">
            <a:xfrm>
              <a:off x="2064" y="1071"/>
              <a:ext cx="1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Rectangle 174"/>
            <p:cNvSpPr>
              <a:spLocks noChangeArrowheads="1"/>
            </p:cNvSpPr>
            <p:nvPr/>
          </p:nvSpPr>
          <p:spPr bwMode="auto">
            <a:xfrm>
              <a:off x="1654" y="10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175"/>
            <p:cNvSpPr>
              <a:spLocks noChangeArrowheads="1"/>
            </p:cNvSpPr>
            <p:nvPr/>
          </p:nvSpPr>
          <p:spPr bwMode="auto">
            <a:xfrm>
              <a:off x="1927" y="1071"/>
              <a:ext cx="1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 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176"/>
          <p:cNvGrpSpPr>
            <a:grpSpLocks/>
          </p:cNvGrpSpPr>
          <p:nvPr/>
        </p:nvGrpSpPr>
        <p:grpSpPr bwMode="auto">
          <a:xfrm>
            <a:off x="3743571" y="1283361"/>
            <a:ext cx="2667001" cy="514350"/>
            <a:chOff x="1881" y="932"/>
            <a:chExt cx="1680" cy="324"/>
          </a:xfrm>
        </p:grpSpPr>
        <p:sp>
          <p:nvSpPr>
            <p:cNvPr id="47" name="Rectangle 177"/>
            <p:cNvSpPr>
              <a:spLocks noChangeArrowheads="1"/>
            </p:cNvSpPr>
            <p:nvPr/>
          </p:nvSpPr>
          <p:spPr bwMode="auto">
            <a:xfrm>
              <a:off x="2154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Group 178"/>
            <p:cNvGrpSpPr>
              <a:grpSpLocks/>
            </p:cNvGrpSpPr>
            <p:nvPr/>
          </p:nvGrpSpPr>
          <p:grpSpPr bwMode="auto">
            <a:xfrm>
              <a:off x="1881" y="932"/>
              <a:ext cx="229" cy="324"/>
              <a:chOff x="1387" y="890"/>
              <a:chExt cx="229" cy="324"/>
            </a:xfrm>
          </p:grpSpPr>
          <p:sp>
            <p:nvSpPr>
              <p:cNvPr id="64" name="Rectangle 179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80"/>
              <p:cNvSpPr>
                <a:spLocks noChangeArrowheads="1"/>
              </p:cNvSpPr>
              <p:nvPr/>
            </p:nvSpPr>
            <p:spPr bwMode="auto">
              <a:xfrm>
                <a:off x="1387" y="890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Rectangle 181"/>
            <p:cNvSpPr>
              <a:spLocks noChangeArrowheads="1"/>
            </p:cNvSpPr>
            <p:nvPr/>
          </p:nvSpPr>
          <p:spPr bwMode="auto">
            <a:xfrm>
              <a:off x="2866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0" name="Group 182"/>
            <p:cNvGrpSpPr>
              <a:grpSpLocks/>
            </p:cNvGrpSpPr>
            <p:nvPr/>
          </p:nvGrpSpPr>
          <p:grpSpPr bwMode="auto">
            <a:xfrm>
              <a:off x="3329" y="935"/>
              <a:ext cx="232" cy="321"/>
              <a:chOff x="1383" y="890"/>
              <a:chExt cx="232" cy="321"/>
            </a:xfrm>
          </p:grpSpPr>
          <p:sp>
            <p:nvSpPr>
              <p:cNvPr id="62" name="Rectangle 183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84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185"/>
            <p:cNvGrpSpPr>
              <a:grpSpLocks/>
            </p:cNvGrpSpPr>
            <p:nvPr/>
          </p:nvGrpSpPr>
          <p:grpSpPr bwMode="auto">
            <a:xfrm>
              <a:off x="3057" y="935"/>
              <a:ext cx="226" cy="321"/>
              <a:chOff x="930" y="890"/>
              <a:chExt cx="226" cy="321"/>
            </a:xfrm>
          </p:grpSpPr>
          <p:sp>
            <p:nvSpPr>
              <p:cNvPr id="60" name="Rectangle 186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87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3102" y="9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189"/>
            <p:cNvGrpSpPr>
              <a:grpSpLocks/>
            </p:cNvGrpSpPr>
            <p:nvPr/>
          </p:nvGrpSpPr>
          <p:grpSpPr bwMode="auto">
            <a:xfrm>
              <a:off x="2608" y="935"/>
              <a:ext cx="232" cy="321"/>
              <a:chOff x="1383" y="890"/>
              <a:chExt cx="232" cy="321"/>
            </a:xfrm>
          </p:grpSpPr>
          <p:sp>
            <p:nvSpPr>
              <p:cNvPr id="58" name="Rectangle 190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91"/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Group 192"/>
            <p:cNvGrpSpPr>
              <a:grpSpLocks/>
            </p:cNvGrpSpPr>
            <p:nvPr/>
          </p:nvGrpSpPr>
          <p:grpSpPr bwMode="auto">
            <a:xfrm>
              <a:off x="2336" y="935"/>
              <a:ext cx="226" cy="321"/>
              <a:chOff x="930" y="890"/>
              <a:chExt cx="226" cy="321"/>
            </a:xfrm>
          </p:grpSpPr>
          <p:sp>
            <p:nvSpPr>
              <p:cNvPr id="56" name="Rectangle 193"/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194"/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" name="Line 195"/>
            <p:cNvSpPr>
              <a:spLocks noChangeShapeType="1"/>
            </p:cNvSpPr>
            <p:nvPr/>
          </p:nvSpPr>
          <p:spPr bwMode="auto">
            <a:xfrm>
              <a:off x="2381" y="9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07755260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4" grpId="0"/>
      <p:bldP spid="3850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1116013" y="1484313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下周三收作业。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第三章习题答案周六晚上传到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4.1.1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4.1.3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 smtClean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4.2.2</a:t>
            </a:r>
            <a:endParaRPr lang="en-US" altLang="zh-CN" sz="3200" dirty="0">
              <a:solidFill>
                <a:srgbClr val="00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4.2.3</a:t>
            </a: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P218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466725" y="2883922"/>
            <a:ext cx="5257800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单输出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539750" y="5157788"/>
            <a:ext cx="8431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相同输入端的与非门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或者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晶体管少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，速度快。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电路最优 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611188" y="1042288"/>
            <a:ext cx="831691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指定芯片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中特定资源实现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逻辑函数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，使电路的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成本低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工作速度快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。因此需要对逻辑表达式进行变换，以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减少芯片资源的数目和连线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611188" y="5492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4.2.2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逻辑电路的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优化实现</a:t>
            </a:r>
          </a:p>
        </p:txBody>
      </p: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3492500" y="3141663"/>
          <a:ext cx="5465763" cy="1711325"/>
        </p:xfrm>
        <a:graphic>
          <a:graphicData uri="http://schemas.openxmlformats.org/presentationml/2006/ole">
            <p:oleObj spid="_x0000_s402502" name="图片" r:id="rId4" imgW="3211811" imgH="987430" progId="Word.Picture.8">
              <p:embed/>
            </p:oleObj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/>
        </p:nvGraphicFramePr>
        <p:xfrm>
          <a:off x="1042988" y="3789363"/>
          <a:ext cx="1885950" cy="1041400"/>
        </p:xfrm>
        <a:graphic>
          <a:graphicData uri="http://schemas.openxmlformats.org/presentationml/2006/ole">
            <p:oleObj spid="_x0000_s402503" name="公式" r:id="rId5" imgW="8382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78841526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684213" y="435997"/>
            <a:ext cx="5257800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多输出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464344" y="5457244"/>
            <a:ext cx="8431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(a)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如果分别实现两个逻辑函数，需要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个与门和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个或门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如果考虑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相同乘积项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个与门和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个或门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，如图。</a:t>
            </a:r>
          </a:p>
        </p:txBody>
      </p:sp>
      <p:graphicFrame>
        <p:nvGraphicFramePr>
          <p:cNvPr id="398346" name="Object 10"/>
          <p:cNvGraphicFramePr>
            <a:graphicFrameLocks noChangeAspect="1"/>
          </p:cNvGraphicFramePr>
          <p:nvPr/>
        </p:nvGraphicFramePr>
        <p:xfrm>
          <a:off x="3851275" y="1557338"/>
          <a:ext cx="2724150" cy="515937"/>
        </p:xfrm>
        <a:graphic>
          <a:graphicData uri="http://schemas.openxmlformats.org/presentationml/2006/ole">
            <p:oleObj spid="_x0000_s403594" name="公式" r:id="rId4" imgW="1257846" imgH="241405" progId="Equation.3">
              <p:embed/>
            </p:oleObj>
          </a:graphicData>
        </a:graphic>
      </p:graphicFrame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3779838" y="2062163"/>
          <a:ext cx="2952750" cy="515937"/>
        </p:xfrm>
        <a:graphic>
          <a:graphicData uri="http://schemas.openxmlformats.org/presentationml/2006/ole">
            <p:oleObj spid="_x0000_s403595" name="公式" r:id="rId5" imgW="1359490" imgH="241405" progId="Equation.3">
              <p:embed/>
            </p:oleObj>
          </a:graphicData>
        </a:graphic>
      </p:graphicFrame>
      <p:sp>
        <p:nvSpPr>
          <p:cNvPr id="398349" name="Rectangle 13"/>
          <p:cNvSpPr>
            <a:spLocks noChangeArrowheads="1"/>
          </p:cNvSpPr>
          <p:nvPr/>
        </p:nvSpPr>
        <p:spPr bwMode="auto">
          <a:xfrm>
            <a:off x="611188" y="1048923"/>
            <a:ext cx="81375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个逻辑函数时需要考虑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共享相同乘积项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，减少逻辑门数目。</a:t>
            </a:r>
          </a:p>
        </p:txBody>
      </p:sp>
      <p:graphicFrame>
        <p:nvGraphicFramePr>
          <p:cNvPr id="398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2821316"/>
              </p:ext>
            </p:extLst>
          </p:nvPr>
        </p:nvGraphicFramePr>
        <p:xfrm>
          <a:off x="704647" y="1964870"/>
          <a:ext cx="2905125" cy="3468687"/>
        </p:xfrm>
        <a:graphic>
          <a:graphicData uri="http://schemas.openxmlformats.org/presentationml/2006/ole">
            <p:oleObj spid="_x0000_s403596" name="Picture" r:id="rId6" imgW="1914480" imgH="2266920" progId="Word.Picture.8">
              <p:embed/>
            </p:oleObj>
          </a:graphicData>
        </a:graphic>
      </p:graphicFrame>
      <p:graphicFrame>
        <p:nvGraphicFramePr>
          <p:cNvPr id="398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7007141"/>
              </p:ext>
            </p:extLst>
          </p:nvPr>
        </p:nvGraphicFramePr>
        <p:xfrm>
          <a:off x="5581650" y="2921000"/>
          <a:ext cx="2803525" cy="2359025"/>
        </p:xfrm>
        <a:graphic>
          <a:graphicData uri="http://schemas.openxmlformats.org/presentationml/2006/ole">
            <p:oleObj spid="_x0000_s403597" name="Picture" r:id="rId7" imgW="1847880" imgH="1542960" progId="Word.Picture.8">
              <p:embed/>
            </p:oleObj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139940" y="3693627"/>
            <a:ext cx="720100" cy="648090"/>
          </a:xfrm>
          <a:prstGeom prst="rightArrow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56859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684213" y="401950"/>
            <a:ext cx="52578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逻辑电路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95288" y="2484041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用与门、或门实现时，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限定逻辑门的扇入数为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，需要变换成：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971550" y="1049019"/>
            <a:ext cx="72009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  <a:tab pos="43926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限定逻辑门输入端数目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，则需要进行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逻辑变换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466725" y="1659959"/>
            <a:ext cx="5257800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提取公因子</a:t>
            </a:r>
          </a:p>
        </p:txBody>
      </p:sp>
      <p:graphicFrame>
        <p:nvGraphicFramePr>
          <p:cNvPr id="400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34080"/>
              </p:ext>
            </p:extLst>
          </p:nvPr>
        </p:nvGraphicFramePr>
        <p:xfrm>
          <a:off x="1295400" y="2070894"/>
          <a:ext cx="3600450" cy="428625"/>
        </p:xfrm>
        <a:graphic>
          <a:graphicData uri="http://schemas.openxmlformats.org/presentationml/2006/ole">
            <p:oleObj spid="_x0000_s404560" name="公式" r:id="rId4" imgW="1839903" imgH="215713" progId="Equation.3">
              <p:embed/>
            </p:oleObj>
          </a:graphicData>
        </a:graphic>
      </p:graphicFrame>
      <p:graphicFrame>
        <p:nvGraphicFramePr>
          <p:cNvPr id="400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9235041"/>
              </p:ext>
            </p:extLst>
          </p:nvPr>
        </p:nvGraphicFramePr>
        <p:xfrm>
          <a:off x="983845" y="2890442"/>
          <a:ext cx="3384550" cy="519112"/>
        </p:xfrm>
        <a:graphic>
          <a:graphicData uri="http://schemas.openxmlformats.org/presentationml/2006/ole">
            <p:oleObj spid="_x0000_s404561" name="公式" r:id="rId5" imgW="1549400" imgH="241300" progId="Equation.3">
              <p:embed/>
            </p:oleObj>
          </a:graphicData>
        </a:graphic>
      </p:graphicFrame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180819" y="5618702"/>
            <a:ext cx="84312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(a)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级，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级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电路连线减少了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(a)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根连线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(b)13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根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5105540" y="2100540"/>
            <a:ext cx="27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每项中有</a:t>
            </a:r>
            <a:r>
              <a:rPr lang="en-US" altLang="zh-CN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个输入变量）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3" y="3396596"/>
            <a:ext cx="2914800" cy="22607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666" y="3084659"/>
            <a:ext cx="3329366" cy="2432631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>
            <a:off x="4139940" y="3693627"/>
            <a:ext cx="720100" cy="648090"/>
          </a:xfrm>
          <a:prstGeom prst="rightArrow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6909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3" grpId="0" autoUpdateAnimBg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5288" y="1628775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用与门、或门实现时，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限定逻辑门的扇入数为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，需要变换成：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95288" y="507434"/>
            <a:ext cx="5257800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1550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函数分解</a:t>
            </a:r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712788" y="5178425"/>
            <a:ext cx="84312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(a)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电路为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级，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上述变换方法只适合手工化简，当变量数很多时，优化策略写入程序由计算机完成。</a:t>
            </a:r>
          </a:p>
        </p:txBody>
      </p:sp>
      <p:graphicFrame>
        <p:nvGraphicFramePr>
          <p:cNvPr id="399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800540"/>
              </p:ext>
            </p:extLst>
          </p:nvPr>
        </p:nvGraphicFramePr>
        <p:xfrm>
          <a:off x="810081" y="1204912"/>
          <a:ext cx="3816350" cy="423863"/>
        </p:xfrm>
        <a:graphic>
          <a:graphicData uri="http://schemas.openxmlformats.org/presentationml/2006/ole">
            <p:oleObj spid="_x0000_s405584" name="公式" r:id="rId4" imgW="1966793" imgH="215713" progId="Equation.3">
              <p:embed/>
            </p:oleObj>
          </a:graphicData>
        </a:graphic>
      </p:graphicFrame>
      <p:graphicFrame>
        <p:nvGraphicFramePr>
          <p:cNvPr id="399379" name="Object 19"/>
          <p:cNvGraphicFramePr>
            <a:graphicFrameLocks noChangeAspect="1"/>
          </p:cNvGraphicFramePr>
          <p:nvPr/>
        </p:nvGraphicFramePr>
        <p:xfrm>
          <a:off x="1331913" y="2276475"/>
          <a:ext cx="6624637" cy="473075"/>
        </p:xfrm>
        <a:graphic>
          <a:graphicData uri="http://schemas.openxmlformats.org/presentationml/2006/ole">
            <p:oleObj spid="_x0000_s405585" name="公式" r:id="rId5" imgW="3746500" imgH="266700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5046194" y="1282979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其中有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个与项要进行或运算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00" y="2749550"/>
            <a:ext cx="2923425" cy="2441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114" y="2801126"/>
            <a:ext cx="5374886" cy="2325723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>
            <a:off x="2915770" y="3222625"/>
            <a:ext cx="720100" cy="648090"/>
          </a:xfrm>
          <a:prstGeom prst="rightArrow">
            <a:avLst/>
          </a:prstGeom>
          <a:solidFill>
            <a:srgbClr val="FF00FF"/>
          </a:solidFill>
          <a:ln w="952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061654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6" grpId="0" autoUpdateAnimBg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1547813" y="1368425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4.3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组合逻辑电路中的竞争冒险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619250" y="27051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4.3.1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2" action="ppaction://hlinksldjump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2" action="ppaction://hlinksldjump"/>
              </a:rPr>
              <a:t>产生的竞争冒险的原因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1619250" y="3716338"/>
            <a:ext cx="4873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4.3.2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3" action="ppaction://hlinksldjump"/>
              </a:rPr>
              <a:t>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hlinkClick r:id="rId3" action="ppaction://hlinksldjump"/>
              </a:rPr>
              <a:t>消去竞争冒险的方法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9101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279" name="Object 207"/>
          <p:cNvGraphicFramePr>
            <a:graphicFrameLocks noChangeAspect="1"/>
          </p:cNvGraphicFramePr>
          <p:nvPr/>
        </p:nvGraphicFramePr>
        <p:xfrm>
          <a:off x="1968500" y="2647950"/>
          <a:ext cx="5330825" cy="3984625"/>
        </p:xfrm>
        <a:graphic>
          <a:graphicData uri="http://schemas.openxmlformats.org/presentationml/2006/ole">
            <p:oleObj spid="_x0000_s406632" name="图片" r:id="rId4" imgW="2253996" imgH="1682496" progId="Word.Picture.8">
              <p:embed/>
            </p:oleObj>
          </a:graphicData>
        </a:graphic>
      </p:graphicFrame>
      <p:sp>
        <p:nvSpPr>
          <p:cNvPr id="387177" name="Rectangle 105"/>
          <p:cNvSpPr>
            <a:spLocks noChangeArrowheads="1"/>
          </p:cNvSpPr>
          <p:nvPr/>
        </p:nvSpPr>
        <p:spPr bwMode="auto">
          <a:xfrm>
            <a:off x="1547813" y="388938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4.3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组合逻辑电路中的竞争冒险</a:t>
            </a:r>
          </a:p>
        </p:txBody>
      </p:sp>
      <p:sp>
        <p:nvSpPr>
          <p:cNvPr id="387269" name="Rectangle 197"/>
          <p:cNvSpPr>
            <a:spLocks noChangeArrowheads="1"/>
          </p:cNvSpPr>
          <p:nvPr/>
        </p:nvSpPr>
        <p:spPr bwMode="auto">
          <a:xfrm>
            <a:off x="1547813" y="3717925"/>
            <a:ext cx="5761037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7272" name="Object 200"/>
          <p:cNvGraphicFramePr>
            <a:graphicFrameLocks noChangeAspect="1"/>
          </p:cNvGraphicFramePr>
          <p:nvPr/>
        </p:nvGraphicFramePr>
        <p:xfrm>
          <a:off x="4895850" y="2205038"/>
          <a:ext cx="2679700" cy="354012"/>
        </p:xfrm>
        <a:graphic>
          <a:graphicData uri="http://schemas.openxmlformats.org/presentationml/2006/ole">
            <p:oleObj spid="_x0000_s406633" name="公式" r:id="rId5" imgW="1788480" imgH="286200" progId="Equation.3">
              <p:embed/>
            </p:oleObj>
          </a:graphicData>
        </a:graphic>
      </p:graphicFrame>
      <p:graphicFrame>
        <p:nvGraphicFramePr>
          <p:cNvPr id="387270" name="Object 198"/>
          <p:cNvGraphicFramePr>
            <a:graphicFrameLocks noChangeAspect="1"/>
          </p:cNvGraphicFramePr>
          <p:nvPr/>
        </p:nvGraphicFramePr>
        <p:xfrm>
          <a:off x="1908175" y="2168525"/>
          <a:ext cx="2293938" cy="376238"/>
        </p:xfrm>
        <a:graphic>
          <a:graphicData uri="http://schemas.openxmlformats.org/presentationml/2006/ole">
            <p:oleObj spid="_x0000_s406634" name="公式" r:id="rId6" imgW="1531440" imgH="306000" progId="Equation.3">
              <p:embed/>
            </p:oleObj>
          </a:graphicData>
        </a:graphic>
      </p:graphicFrame>
      <p:sp>
        <p:nvSpPr>
          <p:cNvPr id="387277" name="Rectangle 205"/>
          <p:cNvSpPr>
            <a:spLocks noChangeArrowheads="1"/>
          </p:cNvSpPr>
          <p:nvPr/>
        </p:nvSpPr>
        <p:spPr bwMode="auto">
          <a:xfrm>
            <a:off x="1619250" y="1196975"/>
            <a:ext cx="464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4.3.1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产生的竞争冒险的原因</a:t>
            </a:r>
          </a:p>
        </p:txBody>
      </p:sp>
      <p:grpSp>
        <p:nvGrpSpPr>
          <p:cNvPr id="387282" name="Group 210"/>
          <p:cNvGrpSpPr>
            <a:grpSpLocks/>
          </p:cNvGrpSpPr>
          <p:nvPr/>
        </p:nvGrpSpPr>
        <p:grpSpPr bwMode="auto">
          <a:xfrm>
            <a:off x="755650" y="1700213"/>
            <a:ext cx="5616575" cy="457200"/>
            <a:chOff x="476" y="1071"/>
            <a:chExt cx="3538" cy="288"/>
          </a:xfrm>
        </p:grpSpPr>
        <p:sp>
          <p:nvSpPr>
            <p:cNvPr id="387271" name="Rectangle 199"/>
            <p:cNvSpPr>
              <a:spLocks noChangeArrowheads="1"/>
            </p:cNvSpPr>
            <p:nvPr/>
          </p:nvSpPr>
          <p:spPr bwMode="auto">
            <a:xfrm>
              <a:off x="476" y="1071"/>
              <a:ext cx="3538" cy="288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不考虑门的延时时间，且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387281" name="Line 209"/>
            <p:cNvSpPr>
              <a:spLocks noChangeShapeType="1"/>
            </p:cNvSpPr>
            <p:nvPr/>
          </p:nvSpPr>
          <p:spPr bwMode="auto">
            <a:xfrm>
              <a:off x="2925" y="111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7286" name="Group 214"/>
          <p:cNvGrpSpPr>
            <a:grpSpLocks/>
          </p:cNvGrpSpPr>
          <p:nvPr/>
        </p:nvGrpSpPr>
        <p:grpSpPr bwMode="auto">
          <a:xfrm>
            <a:off x="1079500" y="3789363"/>
            <a:ext cx="6877050" cy="457200"/>
            <a:chOff x="680" y="2387"/>
            <a:chExt cx="4332" cy="288"/>
          </a:xfrm>
        </p:grpSpPr>
        <p:sp>
          <p:nvSpPr>
            <p:cNvPr id="387284" name="Rectangle 212"/>
            <p:cNvSpPr>
              <a:spLocks noChangeArrowheads="1"/>
            </p:cNvSpPr>
            <p:nvPr/>
          </p:nvSpPr>
          <p:spPr bwMode="auto">
            <a:xfrm>
              <a:off x="680" y="2387"/>
              <a:ext cx="4332" cy="288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考虑门的延时时间，且用非门实现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B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=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</a:t>
              </a:r>
            </a:p>
          </p:txBody>
        </p:sp>
        <p:sp>
          <p:nvSpPr>
            <p:cNvPr id="387285" name="Line 213"/>
            <p:cNvSpPr>
              <a:spLocks noChangeShapeType="1"/>
            </p:cNvSpPr>
            <p:nvPr/>
          </p:nvSpPr>
          <p:spPr bwMode="auto">
            <a:xfrm>
              <a:off x="4082" y="2455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3160286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87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88" y="2859720"/>
            <a:ext cx="3437032" cy="431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183" y="2921033"/>
            <a:ext cx="2866337" cy="3619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70" y="2348850"/>
            <a:ext cx="3124224" cy="435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015" y="2354349"/>
            <a:ext cx="3090520" cy="4000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74671" y="3904102"/>
            <a:ext cx="6927716" cy="38896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064" y="1396960"/>
            <a:ext cx="4819898" cy="24004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7762" y="3429000"/>
            <a:ext cx="3058282" cy="470480"/>
          </a:xfrm>
          <a:prstGeom prst="rect">
            <a:avLst/>
          </a:prstGeom>
        </p:spPr>
      </p:pic>
      <p:sp>
        <p:nvSpPr>
          <p:cNvPr id="388160" name="Rectangle 64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8163" name="Rectangle 67"/>
          <p:cNvSpPr>
            <a:spLocks noChangeArrowheads="1"/>
          </p:cNvSpPr>
          <p:nvPr/>
        </p:nvSpPr>
        <p:spPr bwMode="auto">
          <a:xfrm>
            <a:off x="179388" y="4216827"/>
            <a:ext cx="8459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竞争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当一个逻辑门的两个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输入端的信号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同时向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相反方向变化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变化的时间有差异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的现象。</a:t>
            </a:r>
          </a:p>
        </p:txBody>
      </p:sp>
      <p:sp>
        <p:nvSpPr>
          <p:cNvPr id="388166" name="Rectangle 70"/>
          <p:cNvSpPr>
            <a:spLocks noChangeArrowheads="1"/>
          </p:cNvSpPr>
          <p:nvPr/>
        </p:nvSpPr>
        <p:spPr bwMode="auto">
          <a:xfrm>
            <a:off x="144463" y="5078324"/>
            <a:ext cx="8532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冒险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两个输入端的信号取值的变化方向是相反时，如门电路输出端的逻辑表达式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简化成两个互补信号相乘或者相加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由竞争而可能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产生输出干扰脉冲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ea typeface="楷体_GB2312" pitchFamily="49" charset="-122"/>
                <a:cs typeface="Times New Roman" panose="02020603050405020304" pitchFamily="18" charset="0"/>
              </a:rPr>
              <a:t>的现象。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1450" y="1343848"/>
            <a:ext cx="2866337" cy="4064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1484" y="1836229"/>
            <a:ext cx="2826304" cy="381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647" y="3444320"/>
            <a:ext cx="2951883" cy="40774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 flipH="1">
            <a:off x="6899276" y="1052670"/>
            <a:ext cx="25360" cy="29524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 flipH="1">
            <a:off x="7123416" y="1079906"/>
            <a:ext cx="25360" cy="2897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7334876" y="1052670"/>
            <a:ext cx="19652" cy="29164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7560188" y="1079684"/>
            <a:ext cx="12680" cy="27723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1942" y="1853202"/>
            <a:ext cx="3010136" cy="346095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 bwMode="auto">
          <a:xfrm>
            <a:off x="899490" y="1267869"/>
            <a:ext cx="1224170" cy="406421"/>
          </a:xfrm>
          <a:prstGeom prst="wedgeRoundRectCallout">
            <a:avLst>
              <a:gd name="adj1" fmla="val 77169"/>
              <a:gd name="adj2" fmla="val 96589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10ns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延迟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403560" y="1667940"/>
            <a:ext cx="194762" cy="7920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1840032" y="1827044"/>
            <a:ext cx="701784" cy="9273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标注 31"/>
          <p:cNvSpPr/>
          <p:nvPr/>
        </p:nvSpPr>
        <p:spPr bwMode="auto">
          <a:xfrm>
            <a:off x="3430075" y="1173206"/>
            <a:ext cx="1224170" cy="406421"/>
          </a:xfrm>
          <a:prstGeom prst="wedgeRoundRectCallout">
            <a:avLst>
              <a:gd name="adj1" fmla="val -11861"/>
              <a:gd name="adj2" fmla="val 232945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10ns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宋体" panose="02010600030101010101" pitchFamily="2" charset="-122"/>
              </a:rPr>
              <a:t>延迟</a:t>
            </a:r>
          </a:p>
        </p:txBody>
      </p:sp>
      <p:graphicFrame>
        <p:nvGraphicFramePr>
          <p:cNvPr id="23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2263882"/>
              </p:ext>
            </p:extLst>
          </p:nvPr>
        </p:nvGraphicFramePr>
        <p:xfrm>
          <a:off x="3377862" y="3905985"/>
          <a:ext cx="4352925" cy="400050"/>
        </p:xfrm>
        <a:graphic>
          <a:graphicData uri="http://schemas.openxmlformats.org/presentationml/2006/ole">
            <p:oleObj spid="_x0000_s429077" name="Equation" r:id="rId13" imgW="1879560" imgH="21564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/>
              <p:cNvSpPr/>
              <p:nvPr/>
            </p:nvSpPr>
            <p:spPr>
              <a:xfrm>
                <a:off x="792945" y="3923738"/>
                <a:ext cx="2795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不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考虑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ns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的门延时：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5" y="3923738"/>
                <a:ext cx="2795958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058102" y="354095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10ns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6582517" y="3687098"/>
            <a:ext cx="70451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7633271" y="3687098"/>
            <a:ext cx="467219" cy="3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36509566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8163" grpId="0"/>
      <p:bldP spid="388166" grpId="0"/>
      <p:bldP spid="12" grpId="0" animBg="1"/>
      <p:bldP spid="32" grpId="0" animBg="1"/>
      <p:bldP spid="7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79390" y="66090"/>
            <a:ext cx="8713210" cy="3416608"/>
          </a:xfrm>
          <a:prstGeom prst="roundRect">
            <a:avLst/>
          </a:prstGeom>
          <a:solidFill>
            <a:srgbClr val="B7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3905" name="文本框 3076"/>
          <p:cNvSpPr txBox="1">
            <a:spLocks noChangeArrowheads="1"/>
          </p:cNvSpPr>
          <p:nvPr/>
        </p:nvSpPr>
        <p:spPr bwMode="auto">
          <a:xfrm>
            <a:off x="740786" y="3482698"/>
            <a:ext cx="80851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9138"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由于竞争</a:t>
            </a:r>
            <a:r>
              <a:rPr kumimoji="1" lang="en-US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冒险产生的尖峰脉冲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持续的时间很短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，包含的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能量很小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，所以大多数竞争</a:t>
            </a:r>
            <a:r>
              <a:rPr kumimoji="1" lang="en-US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冒险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并不会对电路造成危害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。但是，如果负载是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对尖峰脉冲敏感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存储电路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时，竞争</a:t>
            </a:r>
            <a:r>
              <a:rPr kumimoji="1" lang="en-US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冒险就有可能</a:t>
            </a:r>
            <a:r>
              <a:rPr kumimoji="1" lang="zh-CN" altLang="zh-CN" sz="2400" dirty="0">
                <a:solidFill>
                  <a:srgbClr val="FF00FF"/>
                </a:solidFill>
                <a:ea typeface="楷体_GB2312" pitchFamily="49" charset="-122"/>
                <a:cs typeface="Times New Roman" panose="02020603050405020304" pitchFamily="18" charset="0"/>
              </a:rPr>
              <a:t>使存储电路发生误动作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而产生错误，因此设计数字系统时应尽量避免竞争</a:t>
            </a:r>
            <a:r>
              <a:rPr kumimoji="1" lang="en-US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zh-CN" sz="24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冒险现象的发生。</a:t>
            </a:r>
            <a:endParaRPr kumimoji="1" lang="zh-CN" altLang="en-US" sz="2400" dirty="0">
              <a:solidFill>
                <a:srgbClr val="000066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3076"/>
          <p:cNvSpPr txBox="1">
            <a:spLocks noChangeArrowheads="1"/>
          </p:cNvSpPr>
          <p:nvPr/>
        </p:nvSpPr>
        <p:spPr bwMode="auto">
          <a:xfrm>
            <a:off x="467430" y="171347"/>
            <a:ext cx="362082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竞争</a:t>
            </a:r>
            <a:r>
              <a:rPr lang="en-US" altLang="zh-CN" dirty="0">
                <a:solidFill>
                  <a:schemeClr val="tx1"/>
                </a:solidFill>
              </a:rPr>
              <a:t>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冒险的</a:t>
            </a:r>
            <a:r>
              <a:rPr lang="zh-CN" altLang="en-US" dirty="0">
                <a:solidFill>
                  <a:srgbClr val="FF00FF"/>
                </a:solidFill>
                <a:ea typeface="楷体_GB2312" pitchFamily="49" charset="-122"/>
              </a:rPr>
              <a:t>检查方法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3076"/>
              <p:cNvSpPr txBox="1">
                <a:spLocks noChangeArrowheads="1"/>
              </p:cNvSpPr>
              <p:nvPr/>
            </p:nvSpPr>
            <p:spPr bwMode="auto">
              <a:xfrm>
                <a:off x="683460" y="620610"/>
                <a:ext cx="8085137" cy="2792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719138"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hangingPunct="0"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在输入变量每次只有一个改变状态的简单情况下，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如果函数表达式</a:t>
                </a:r>
                <a:r>
                  <a:rPr kumimoji="1" lang="zh-CN" altLang="en-US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同时存在有</a:t>
                </a:r>
                <a:r>
                  <a:rPr kumimoji="1" lang="en-US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，那么我们称</a:t>
                </a:r>
                <a:r>
                  <a:rPr kumimoji="1" lang="en-US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为具有竞争能力的变量。对于具有竞争能力的变量，若将其余变量任意取值，函数表达式能够转化成</a:t>
                </a:r>
                <a:r>
                  <a:rPr kumimoji="1" lang="en-US" altLang="zh-CN" sz="2400" dirty="0" smtClean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Y=A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en-US" altLang="zh-CN" sz="2400" dirty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/>
                </a:r>
                <a:r>
                  <a:rPr kumimoji="1" lang="zh-CN" altLang="zh-CN" sz="2400" dirty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或者</a:t>
                </a:r>
                <a:r>
                  <a:rPr kumimoji="1" lang="en-US" altLang="zh-CN" sz="2400" dirty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 Y=A+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en-US" altLang="zh-CN" sz="2400" dirty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/>
                </a:r>
                <a:r>
                  <a:rPr kumimoji="1" lang="zh-CN" altLang="zh-CN" sz="2400" dirty="0">
                    <a:solidFill>
                      <a:srgbClr val="FF00FF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形式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之一的，会发生竞争</a:t>
                </a:r>
                <a:r>
                  <a:rPr kumimoji="1" lang="en-US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−</a:t>
                </a:r>
                <a:r>
                  <a:rPr kumimoji="1" lang="zh-CN" altLang="zh-CN" sz="2400" dirty="0">
                    <a:solidFill>
                      <a:srgbClr val="000066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冒险。</a:t>
                </a:r>
              </a:p>
            </p:txBody>
          </p:sp>
        </mc:Choice>
        <mc:Fallback>
          <p:sp>
            <p:nvSpPr>
              <p:cNvPr id="8" name="文本框 3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460" y="620610"/>
                <a:ext cx="8085137" cy="2792239"/>
              </a:xfrm>
              <a:prstGeom prst="rect">
                <a:avLst/>
              </a:prstGeom>
              <a:blipFill>
                <a:blip r:embed="rId3"/>
                <a:stretch>
                  <a:fillRect l="-1131" b="-43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55161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476250"/>
            <a:ext cx="428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4.3.2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消去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竞争冒险的方法</a:t>
            </a: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323850" y="1412875"/>
            <a:ext cx="358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发现并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消除互补变量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95323" name="Rectangle 59"/>
          <p:cNvSpPr>
            <a:spLocks noChangeArrowheads="1"/>
          </p:cNvSpPr>
          <p:nvPr/>
        </p:nvSpPr>
        <p:spPr bwMode="auto">
          <a:xfrm>
            <a:off x="5148263" y="2852738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= C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95324" name="Group 60"/>
          <p:cNvGrpSpPr>
            <a:grpSpLocks/>
          </p:cNvGrpSpPr>
          <p:nvPr/>
        </p:nvGrpSpPr>
        <p:grpSpPr bwMode="auto">
          <a:xfrm>
            <a:off x="573088" y="5094288"/>
            <a:ext cx="4378325" cy="457200"/>
            <a:chOff x="154" y="3353"/>
            <a:chExt cx="2758" cy="288"/>
          </a:xfrm>
        </p:grpSpPr>
        <p:sp>
          <p:nvSpPr>
            <p:cNvPr id="395325" name="Line 61"/>
            <p:cNvSpPr>
              <a:spLocks noChangeShapeType="1"/>
            </p:cNvSpPr>
            <p:nvPr/>
          </p:nvSpPr>
          <p:spPr bwMode="auto">
            <a:xfrm>
              <a:off x="960" y="3408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26" name="Rectangle 62"/>
            <p:cNvSpPr>
              <a:spLocks noChangeArrowheads="1"/>
            </p:cNvSpPr>
            <p:nvPr/>
          </p:nvSpPr>
          <p:spPr bwMode="auto">
            <a:xfrm>
              <a:off x="154" y="3353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消掉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AA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变换逻辑函数式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 </a:t>
              </a:r>
            </a:p>
          </p:txBody>
        </p:sp>
      </p:grpSp>
      <p:grpSp>
        <p:nvGrpSpPr>
          <p:cNvPr id="395327" name="Group 63"/>
          <p:cNvGrpSpPr>
            <a:grpSpLocks noChangeAspect="1"/>
          </p:cNvGrpSpPr>
          <p:nvPr/>
        </p:nvGrpSpPr>
        <p:grpSpPr bwMode="auto">
          <a:xfrm>
            <a:off x="4436270" y="1631157"/>
            <a:ext cx="4419600" cy="565150"/>
            <a:chOff x="2699" y="572"/>
            <a:chExt cx="1968" cy="243"/>
          </a:xfrm>
        </p:grpSpPr>
        <p:sp>
          <p:nvSpPr>
            <p:cNvPr id="395328" name="AutoShape 64"/>
            <p:cNvSpPr>
              <a:spLocks noChangeAspect="1" noChangeArrowheads="1" noTextEdit="1"/>
            </p:cNvSpPr>
            <p:nvPr/>
          </p:nvSpPr>
          <p:spPr bwMode="auto">
            <a:xfrm>
              <a:off x="2699" y="572"/>
              <a:ext cx="1968" cy="243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29" name="Line 65"/>
            <p:cNvSpPr>
              <a:spLocks noChangeShapeType="1"/>
            </p:cNvSpPr>
            <p:nvPr/>
          </p:nvSpPr>
          <p:spPr bwMode="auto">
            <a:xfrm>
              <a:off x="3995" y="609"/>
              <a:ext cx="15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0" name="Rectangle 66"/>
            <p:cNvSpPr>
              <a:spLocks noChangeArrowheads="1"/>
            </p:cNvSpPr>
            <p:nvPr/>
          </p:nvSpPr>
          <p:spPr bwMode="auto">
            <a:xfrm>
              <a:off x="4554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1" name="Rectangle 67"/>
            <p:cNvSpPr>
              <a:spLocks noChangeArrowheads="1"/>
            </p:cNvSpPr>
            <p:nvPr/>
          </p:nvSpPr>
          <p:spPr bwMode="auto">
            <a:xfrm>
              <a:off x="3808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2" name="Rectangle 68"/>
            <p:cNvSpPr>
              <a:spLocks noChangeArrowheads="1"/>
            </p:cNvSpPr>
            <p:nvPr/>
          </p:nvSpPr>
          <p:spPr bwMode="auto">
            <a:xfrm>
              <a:off x="3158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3" name="Rectangle 69"/>
            <p:cNvSpPr>
              <a:spLocks noChangeArrowheads="1"/>
            </p:cNvSpPr>
            <p:nvPr/>
          </p:nvSpPr>
          <p:spPr bwMode="auto">
            <a:xfrm>
              <a:off x="4371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4" name="Rectangle 70"/>
            <p:cNvSpPr>
              <a:spLocks noChangeArrowheads="1"/>
            </p:cNvSpPr>
            <p:nvPr/>
          </p:nvSpPr>
          <p:spPr bwMode="auto">
            <a:xfrm>
              <a:off x="3991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5" name="Rectangle 71"/>
            <p:cNvSpPr>
              <a:spLocks noChangeArrowheads="1"/>
            </p:cNvSpPr>
            <p:nvPr/>
          </p:nvSpPr>
          <p:spPr bwMode="auto">
            <a:xfrm>
              <a:off x="3640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6" name="Rectangle 72"/>
            <p:cNvSpPr>
              <a:spLocks noChangeArrowheads="1"/>
            </p:cNvSpPr>
            <p:nvPr/>
          </p:nvSpPr>
          <p:spPr bwMode="auto">
            <a:xfrm>
              <a:off x="3264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7" name="Rectangle 73"/>
            <p:cNvSpPr>
              <a:spLocks noChangeArrowheads="1"/>
            </p:cNvSpPr>
            <p:nvPr/>
          </p:nvSpPr>
          <p:spPr bwMode="auto">
            <a:xfrm>
              <a:off x="2738" y="604"/>
              <a:ext cx="8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8" name="Rectangle 74"/>
            <p:cNvSpPr>
              <a:spLocks noChangeArrowheads="1"/>
            </p:cNvSpPr>
            <p:nvPr/>
          </p:nvSpPr>
          <p:spPr bwMode="auto">
            <a:xfrm>
              <a:off x="4199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39" name="Rectangle 75"/>
            <p:cNvSpPr>
              <a:spLocks noChangeArrowheads="1"/>
            </p:cNvSpPr>
            <p:nvPr/>
          </p:nvSpPr>
          <p:spPr bwMode="auto">
            <a:xfrm>
              <a:off x="3454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40" name="Rectangle 76"/>
            <p:cNvSpPr>
              <a:spLocks noChangeArrowheads="1"/>
            </p:cNvSpPr>
            <p:nvPr/>
          </p:nvSpPr>
          <p:spPr bwMode="auto">
            <a:xfrm>
              <a:off x="2975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5341" name="Group 77"/>
          <p:cNvGrpSpPr>
            <a:grpSpLocks/>
          </p:cNvGrpSpPr>
          <p:nvPr/>
        </p:nvGrpSpPr>
        <p:grpSpPr bwMode="auto">
          <a:xfrm>
            <a:off x="5076825" y="3716338"/>
            <a:ext cx="2941638" cy="1255712"/>
            <a:chOff x="3198" y="2341"/>
            <a:chExt cx="1853" cy="791"/>
          </a:xfrm>
        </p:grpSpPr>
        <p:sp>
          <p:nvSpPr>
            <p:cNvPr id="395342" name="Rectangle 78"/>
            <p:cNvSpPr>
              <a:spLocks noChangeArrowheads="1"/>
            </p:cNvSpPr>
            <p:nvPr/>
          </p:nvSpPr>
          <p:spPr bwMode="auto">
            <a:xfrm>
              <a:off x="3198" y="2614"/>
              <a:ext cx="18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可能出现竞争冒险。</a:t>
              </a:r>
            </a:p>
          </p:txBody>
        </p:sp>
        <p:grpSp>
          <p:nvGrpSpPr>
            <p:cNvPr id="395343" name="Group 79"/>
            <p:cNvGrpSpPr>
              <a:grpSpLocks noChangeAspect="1"/>
            </p:cNvGrpSpPr>
            <p:nvPr/>
          </p:nvGrpSpPr>
          <p:grpSpPr bwMode="auto">
            <a:xfrm>
              <a:off x="3243" y="2341"/>
              <a:ext cx="864" cy="291"/>
              <a:chOff x="2037" y="3037"/>
              <a:chExt cx="864" cy="291"/>
            </a:xfrm>
          </p:grpSpPr>
          <p:sp>
            <p:nvSpPr>
              <p:cNvPr id="395344" name="AutoShape 80"/>
              <p:cNvSpPr>
                <a:spLocks noChangeAspect="1" noChangeArrowheads="1" noTextEdit="1"/>
              </p:cNvSpPr>
              <p:nvPr/>
            </p:nvSpPr>
            <p:spPr bwMode="auto">
              <a:xfrm>
                <a:off x="2037" y="3037"/>
                <a:ext cx="864" cy="263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45" name="Line 81"/>
              <p:cNvSpPr>
                <a:spLocks noChangeShapeType="1"/>
              </p:cNvSpPr>
              <p:nvPr/>
            </p:nvSpPr>
            <p:spPr bwMode="auto">
              <a:xfrm>
                <a:off x="2687" y="3085"/>
                <a:ext cx="15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46" name="Rectangle 82"/>
              <p:cNvSpPr>
                <a:spLocks noChangeArrowheads="1"/>
              </p:cNvSpPr>
              <p:nvPr/>
            </p:nvSpPr>
            <p:spPr bwMode="auto">
              <a:xfrm>
                <a:off x="2684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47" name="Rectangle 83"/>
              <p:cNvSpPr>
                <a:spLocks noChangeArrowheads="1"/>
              </p:cNvSpPr>
              <p:nvPr/>
            </p:nvSpPr>
            <p:spPr bwMode="auto">
              <a:xfrm>
                <a:off x="2525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48" name="Rectangle 84"/>
              <p:cNvSpPr>
                <a:spLocks noChangeArrowheads="1"/>
              </p:cNvSpPr>
              <p:nvPr/>
            </p:nvSpPr>
            <p:spPr bwMode="auto">
              <a:xfrm>
                <a:off x="2076" y="3078"/>
                <a:ext cx="266" cy="2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49" name="Rectangle 85"/>
              <p:cNvSpPr>
                <a:spLocks noChangeArrowheads="1"/>
              </p:cNvSpPr>
              <p:nvPr/>
            </p:nvSpPr>
            <p:spPr bwMode="auto">
              <a:xfrm>
                <a:off x="2316" y="3054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=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5350" name="Group 86"/>
          <p:cNvGrpSpPr>
            <a:grpSpLocks noChangeAspect="1"/>
          </p:cNvGrpSpPr>
          <p:nvPr/>
        </p:nvGrpSpPr>
        <p:grpSpPr bwMode="auto">
          <a:xfrm>
            <a:off x="1619250" y="5589588"/>
            <a:ext cx="4175125" cy="700087"/>
            <a:chOff x="2064" y="3689"/>
            <a:chExt cx="1680" cy="247"/>
          </a:xfrm>
        </p:grpSpPr>
        <p:sp>
          <p:nvSpPr>
            <p:cNvPr id="395351" name="AutoShape 87"/>
            <p:cNvSpPr>
              <a:spLocks noChangeAspect="1" noChangeArrowheads="1" noTextEdit="1"/>
            </p:cNvSpPr>
            <p:nvPr/>
          </p:nvSpPr>
          <p:spPr bwMode="auto">
            <a:xfrm>
              <a:off x="2064" y="3689"/>
              <a:ext cx="1680" cy="247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2" name="Line 88"/>
            <p:cNvSpPr>
              <a:spLocks noChangeShapeType="1"/>
            </p:cNvSpPr>
            <p:nvPr/>
          </p:nvSpPr>
          <p:spPr bwMode="auto">
            <a:xfrm>
              <a:off x="2955" y="3725"/>
              <a:ext cx="1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3" name="Rectangle 89"/>
            <p:cNvSpPr>
              <a:spLocks noChangeArrowheads="1"/>
            </p:cNvSpPr>
            <p:nvPr/>
          </p:nvSpPr>
          <p:spPr bwMode="auto">
            <a:xfrm>
              <a:off x="3423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BC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4" name="Rectangle 90"/>
            <p:cNvSpPr>
              <a:spLocks noChangeArrowheads="1"/>
            </p:cNvSpPr>
            <p:nvPr/>
          </p:nvSpPr>
          <p:spPr bwMode="auto">
            <a:xfrm>
              <a:off x="3092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5" name="Rectangle 91"/>
            <p:cNvSpPr>
              <a:spLocks noChangeArrowheads="1"/>
            </p:cNvSpPr>
            <p:nvPr/>
          </p:nvSpPr>
          <p:spPr bwMode="auto">
            <a:xfrm>
              <a:off x="2968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6" name="Rectangle 92"/>
            <p:cNvSpPr>
              <a:spLocks noChangeArrowheads="1"/>
            </p:cNvSpPr>
            <p:nvPr/>
          </p:nvSpPr>
          <p:spPr bwMode="auto">
            <a:xfrm>
              <a:off x="2482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AC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7" name="Rectangle 93"/>
            <p:cNvSpPr>
              <a:spLocks noChangeArrowheads="1"/>
            </p:cNvSpPr>
            <p:nvPr/>
          </p:nvSpPr>
          <p:spPr bwMode="auto">
            <a:xfrm>
              <a:off x="2097" y="3737"/>
              <a:ext cx="8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8" name="Rectangle 94"/>
            <p:cNvSpPr>
              <a:spLocks noChangeArrowheads="1"/>
            </p:cNvSpPr>
            <p:nvPr/>
          </p:nvSpPr>
          <p:spPr bwMode="auto">
            <a:xfrm>
              <a:off x="3264" y="3717"/>
              <a:ext cx="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59" name="Rectangle 95"/>
            <p:cNvSpPr>
              <a:spLocks noChangeArrowheads="1"/>
            </p:cNvSpPr>
            <p:nvPr/>
          </p:nvSpPr>
          <p:spPr bwMode="auto">
            <a:xfrm>
              <a:off x="2800" y="3717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60" name="Rectangle 96"/>
            <p:cNvSpPr>
              <a:spLocks noChangeArrowheads="1"/>
            </p:cNvSpPr>
            <p:nvPr/>
          </p:nvSpPr>
          <p:spPr bwMode="auto">
            <a:xfrm>
              <a:off x="2302" y="3717"/>
              <a:ext cx="7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5367" name="Group 103"/>
          <p:cNvGrpSpPr>
            <a:grpSpLocks/>
          </p:cNvGrpSpPr>
          <p:nvPr/>
        </p:nvGrpSpPr>
        <p:grpSpPr bwMode="auto">
          <a:xfrm>
            <a:off x="119063" y="2209800"/>
            <a:ext cx="4597400" cy="2514600"/>
            <a:chOff x="75" y="1392"/>
            <a:chExt cx="2896" cy="1584"/>
          </a:xfrm>
        </p:grpSpPr>
        <p:sp>
          <p:nvSpPr>
            <p:cNvPr id="395272" name="AutoShape 8"/>
            <p:cNvSpPr>
              <a:spLocks noChangeArrowheads="1"/>
            </p:cNvSpPr>
            <p:nvPr/>
          </p:nvSpPr>
          <p:spPr bwMode="auto">
            <a:xfrm>
              <a:off x="75" y="1392"/>
              <a:ext cx="2896" cy="158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197" y="158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193" y="1877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5279" name="Rectangle 15"/>
            <p:cNvSpPr>
              <a:spLocks noChangeArrowheads="1"/>
            </p:cNvSpPr>
            <p:nvPr/>
          </p:nvSpPr>
          <p:spPr bwMode="auto">
            <a:xfrm>
              <a:off x="217" y="258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5281" name="Line 17"/>
            <p:cNvSpPr>
              <a:spLocks noChangeShapeType="1"/>
            </p:cNvSpPr>
            <p:nvPr/>
          </p:nvSpPr>
          <p:spPr bwMode="auto">
            <a:xfrm>
              <a:off x="204" y="2828"/>
              <a:ext cx="97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82" name="Line 18"/>
            <p:cNvSpPr>
              <a:spLocks noChangeShapeType="1"/>
            </p:cNvSpPr>
            <p:nvPr/>
          </p:nvSpPr>
          <p:spPr bwMode="auto">
            <a:xfrm>
              <a:off x="1169" y="2588"/>
              <a:ext cx="23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86" name="Line 22"/>
            <p:cNvSpPr>
              <a:spLocks noChangeShapeType="1"/>
            </p:cNvSpPr>
            <p:nvPr/>
          </p:nvSpPr>
          <p:spPr bwMode="auto">
            <a:xfrm>
              <a:off x="1156" y="1840"/>
              <a:ext cx="104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>
              <a:off x="303" y="1728"/>
              <a:ext cx="4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303" y="1972"/>
              <a:ext cx="4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92" name="Line 28"/>
            <p:cNvSpPr>
              <a:spLocks noChangeShapeType="1"/>
            </p:cNvSpPr>
            <p:nvPr/>
          </p:nvSpPr>
          <p:spPr bwMode="auto">
            <a:xfrm>
              <a:off x="495" y="2386"/>
              <a:ext cx="3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297" name="Line 33"/>
            <p:cNvSpPr>
              <a:spLocks noChangeShapeType="1"/>
            </p:cNvSpPr>
            <p:nvPr/>
          </p:nvSpPr>
          <p:spPr bwMode="auto">
            <a:xfrm>
              <a:off x="1066" y="2396"/>
              <a:ext cx="31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01" name="Rectangle 37"/>
            <p:cNvSpPr>
              <a:spLocks noChangeArrowheads="1"/>
            </p:cNvSpPr>
            <p:nvPr/>
          </p:nvSpPr>
          <p:spPr bwMode="auto">
            <a:xfrm>
              <a:off x="2278" y="224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5302" name="Line 38"/>
            <p:cNvSpPr>
              <a:spLocks noChangeShapeType="1"/>
            </p:cNvSpPr>
            <p:nvPr/>
          </p:nvSpPr>
          <p:spPr bwMode="auto">
            <a:xfrm flipV="1">
              <a:off x="1169" y="258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03" name="Line 39"/>
            <p:cNvSpPr>
              <a:spLocks noChangeShapeType="1"/>
            </p:cNvSpPr>
            <p:nvPr/>
          </p:nvSpPr>
          <p:spPr bwMode="auto">
            <a:xfrm flipV="1">
              <a:off x="495" y="1728"/>
              <a:ext cx="1" cy="6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04" name="Freeform 40"/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35 w 77"/>
                <a:gd name="T1" fmla="*/ 54 h 54"/>
                <a:gd name="T2" fmla="*/ 29 w 77"/>
                <a:gd name="T3" fmla="*/ 54 h 54"/>
                <a:gd name="T4" fmla="*/ 24 w 77"/>
                <a:gd name="T5" fmla="*/ 54 h 54"/>
                <a:gd name="T6" fmla="*/ 12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12 w 77"/>
                <a:gd name="T19" fmla="*/ 5 h 54"/>
                <a:gd name="T20" fmla="*/ 24 w 77"/>
                <a:gd name="T21" fmla="*/ 0 h 54"/>
                <a:gd name="T22" fmla="*/ 29 w 77"/>
                <a:gd name="T23" fmla="*/ 0 h 54"/>
                <a:gd name="T24" fmla="*/ 35 w 77"/>
                <a:gd name="T25" fmla="*/ 0 h 54"/>
                <a:gd name="T26" fmla="*/ 41 w 77"/>
                <a:gd name="T27" fmla="*/ 0 h 54"/>
                <a:gd name="T28" fmla="*/ 53 w 77"/>
                <a:gd name="T29" fmla="*/ 0 h 54"/>
                <a:gd name="T30" fmla="*/ 65 w 77"/>
                <a:gd name="T31" fmla="*/ 5 h 54"/>
                <a:gd name="T32" fmla="*/ 71 w 77"/>
                <a:gd name="T33" fmla="*/ 14 h 54"/>
                <a:gd name="T34" fmla="*/ 71 w 77"/>
                <a:gd name="T35" fmla="*/ 23 h 54"/>
                <a:gd name="T36" fmla="*/ 77 w 77"/>
                <a:gd name="T37" fmla="*/ 27 h 54"/>
                <a:gd name="T38" fmla="*/ 71 w 77"/>
                <a:gd name="T39" fmla="*/ 32 h 54"/>
                <a:gd name="T40" fmla="*/ 71 w 77"/>
                <a:gd name="T41" fmla="*/ 36 h 54"/>
                <a:gd name="T42" fmla="*/ 65 w 77"/>
                <a:gd name="T43" fmla="*/ 45 h 54"/>
                <a:gd name="T44" fmla="*/ 53 w 77"/>
                <a:gd name="T45" fmla="*/ 54 h 54"/>
                <a:gd name="T46" fmla="*/ 41 w 77"/>
                <a:gd name="T47" fmla="*/ 54 h 54"/>
                <a:gd name="T48" fmla="*/ 35 w 77"/>
                <a:gd name="T4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05" name="Freeform 41"/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35 w 77"/>
                <a:gd name="T1" fmla="*/ 54 h 54"/>
                <a:gd name="T2" fmla="*/ 29 w 77"/>
                <a:gd name="T3" fmla="*/ 54 h 54"/>
                <a:gd name="T4" fmla="*/ 24 w 77"/>
                <a:gd name="T5" fmla="*/ 54 h 54"/>
                <a:gd name="T6" fmla="*/ 12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12 w 77"/>
                <a:gd name="T19" fmla="*/ 5 h 54"/>
                <a:gd name="T20" fmla="*/ 24 w 77"/>
                <a:gd name="T21" fmla="*/ 0 h 54"/>
                <a:gd name="T22" fmla="*/ 29 w 77"/>
                <a:gd name="T23" fmla="*/ 0 h 54"/>
                <a:gd name="T24" fmla="*/ 35 w 77"/>
                <a:gd name="T25" fmla="*/ 0 h 54"/>
                <a:gd name="T26" fmla="*/ 41 w 77"/>
                <a:gd name="T27" fmla="*/ 0 h 54"/>
                <a:gd name="T28" fmla="*/ 53 w 77"/>
                <a:gd name="T29" fmla="*/ 0 h 54"/>
                <a:gd name="T30" fmla="*/ 65 w 77"/>
                <a:gd name="T31" fmla="*/ 5 h 54"/>
                <a:gd name="T32" fmla="*/ 71 w 77"/>
                <a:gd name="T33" fmla="*/ 14 h 54"/>
                <a:gd name="T34" fmla="*/ 71 w 77"/>
                <a:gd name="T35" fmla="*/ 23 h 54"/>
                <a:gd name="T36" fmla="*/ 77 w 77"/>
                <a:gd name="T37" fmla="*/ 27 h 54"/>
                <a:gd name="T38" fmla="*/ 71 w 77"/>
                <a:gd name="T39" fmla="*/ 32 h 54"/>
                <a:gd name="T40" fmla="*/ 71 w 77"/>
                <a:gd name="T41" fmla="*/ 36 h 54"/>
                <a:gd name="T42" fmla="*/ 65 w 77"/>
                <a:gd name="T43" fmla="*/ 45 h 54"/>
                <a:gd name="T44" fmla="*/ 53 w 77"/>
                <a:gd name="T45" fmla="*/ 54 h 54"/>
                <a:gd name="T46" fmla="*/ 41 w 77"/>
                <a:gd name="T47" fmla="*/ 54 h 54"/>
                <a:gd name="T48" fmla="*/ 35 w 77"/>
                <a:gd name="T4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</a:path>
              </a:pathLst>
            </a:custGeom>
            <a:noFill/>
            <a:ln w="476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06" name="Rectangle 42"/>
            <p:cNvSpPr>
              <a:spLocks noChangeArrowheads="1"/>
            </p:cNvSpPr>
            <p:nvPr/>
          </p:nvSpPr>
          <p:spPr bwMode="auto">
            <a:xfrm>
              <a:off x="2736" y="172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5319" name="Line 55"/>
            <p:cNvSpPr>
              <a:spLocks noChangeShapeType="1"/>
            </p:cNvSpPr>
            <p:nvPr/>
          </p:nvSpPr>
          <p:spPr bwMode="auto">
            <a:xfrm>
              <a:off x="1899" y="2501"/>
              <a:ext cx="1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20" name="Line 56"/>
            <p:cNvSpPr>
              <a:spLocks noChangeShapeType="1"/>
            </p:cNvSpPr>
            <p:nvPr/>
          </p:nvSpPr>
          <p:spPr bwMode="auto">
            <a:xfrm flipV="1">
              <a:off x="2088" y="206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21" name="Line 57"/>
            <p:cNvSpPr>
              <a:spLocks noChangeShapeType="1"/>
            </p:cNvSpPr>
            <p:nvPr/>
          </p:nvSpPr>
          <p:spPr bwMode="auto">
            <a:xfrm>
              <a:off x="2088" y="2069"/>
              <a:ext cx="13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22" name="Line 58"/>
            <p:cNvSpPr>
              <a:spLocks noChangeShapeType="1"/>
            </p:cNvSpPr>
            <p:nvPr/>
          </p:nvSpPr>
          <p:spPr bwMode="auto">
            <a:xfrm>
              <a:off x="2653" y="1964"/>
              <a:ext cx="27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61" name="Freeform 97"/>
            <p:cNvSpPr>
              <a:spLocks/>
            </p:cNvSpPr>
            <p:nvPr/>
          </p:nvSpPr>
          <p:spPr bwMode="auto">
            <a:xfrm>
              <a:off x="657" y="1616"/>
              <a:ext cx="544" cy="396"/>
            </a:xfrm>
            <a:custGeom>
              <a:avLst/>
              <a:gdLst>
                <a:gd name="T0" fmla="*/ 3 w 554"/>
                <a:gd name="T1" fmla="*/ 0 h 405"/>
                <a:gd name="T2" fmla="*/ 39 w 554"/>
                <a:gd name="T3" fmla="*/ 55 h 405"/>
                <a:gd name="T4" fmla="*/ 58 w 554"/>
                <a:gd name="T5" fmla="*/ 100 h 405"/>
                <a:gd name="T6" fmla="*/ 76 w 554"/>
                <a:gd name="T7" fmla="*/ 154 h 405"/>
                <a:gd name="T8" fmla="*/ 80 w 554"/>
                <a:gd name="T9" fmla="*/ 202 h 405"/>
                <a:gd name="T10" fmla="*/ 76 w 554"/>
                <a:gd name="T11" fmla="*/ 258 h 405"/>
                <a:gd name="T12" fmla="*/ 61 w 554"/>
                <a:gd name="T13" fmla="*/ 306 h 405"/>
                <a:gd name="T14" fmla="*/ 33 w 554"/>
                <a:gd name="T15" fmla="*/ 355 h 405"/>
                <a:gd name="T16" fmla="*/ 0 w 554"/>
                <a:gd name="T17" fmla="*/ 405 h 405"/>
                <a:gd name="T18" fmla="*/ 307 w 554"/>
                <a:gd name="T19" fmla="*/ 404 h 405"/>
                <a:gd name="T20" fmla="*/ 355 w 554"/>
                <a:gd name="T21" fmla="*/ 390 h 405"/>
                <a:gd name="T22" fmla="*/ 401 w 554"/>
                <a:gd name="T23" fmla="*/ 369 h 405"/>
                <a:gd name="T24" fmla="*/ 442 w 554"/>
                <a:gd name="T25" fmla="*/ 337 h 405"/>
                <a:gd name="T26" fmla="*/ 479 w 554"/>
                <a:gd name="T27" fmla="*/ 300 h 405"/>
                <a:gd name="T28" fmla="*/ 518 w 554"/>
                <a:gd name="T29" fmla="*/ 258 h 405"/>
                <a:gd name="T30" fmla="*/ 554 w 554"/>
                <a:gd name="T31" fmla="*/ 204 h 405"/>
                <a:gd name="T32" fmla="*/ 515 w 554"/>
                <a:gd name="T33" fmla="*/ 150 h 405"/>
                <a:gd name="T34" fmla="*/ 479 w 554"/>
                <a:gd name="T35" fmla="*/ 108 h 405"/>
                <a:gd name="T36" fmla="*/ 442 w 554"/>
                <a:gd name="T37" fmla="*/ 71 h 405"/>
                <a:gd name="T38" fmla="*/ 401 w 554"/>
                <a:gd name="T39" fmla="*/ 39 h 405"/>
                <a:gd name="T40" fmla="*/ 355 w 554"/>
                <a:gd name="T41" fmla="*/ 18 h 405"/>
                <a:gd name="T42" fmla="*/ 307 w 554"/>
                <a:gd name="T43" fmla="*/ 1 h 405"/>
                <a:gd name="T44" fmla="*/ 3 w 554"/>
                <a:gd name="T4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405">
                  <a:moveTo>
                    <a:pt x="3" y="0"/>
                  </a:moveTo>
                  <a:lnTo>
                    <a:pt x="39" y="55"/>
                  </a:lnTo>
                  <a:lnTo>
                    <a:pt x="58" y="100"/>
                  </a:lnTo>
                  <a:lnTo>
                    <a:pt x="76" y="154"/>
                  </a:lnTo>
                  <a:lnTo>
                    <a:pt x="80" y="202"/>
                  </a:lnTo>
                  <a:lnTo>
                    <a:pt x="76" y="258"/>
                  </a:lnTo>
                  <a:lnTo>
                    <a:pt x="61" y="306"/>
                  </a:lnTo>
                  <a:lnTo>
                    <a:pt x="33" y="355"/>
                  </a:lnTo>
                  <a:lnTo>
                    <a:pt x="0" y="405"/>
                  </a:lnTo>
                  <a:lnTo>
                    <a:pt x="307" y="404"/>
                  </a:lnTo>
                  <a:lnTo>
                    <a:pt x="355" y="390"/>
                  </a:lnTo>
                  <a:lnTo>
                    <a:pt x="401" y="369"/>
                  </a:lnTo>
                  <a:lnTo>
                    <a:pt x="442" y="337"/>
                  </a:lnTo>
                  <a:lnTo>
                    <a:pt x="479" y="300"/>
                  </a:lnTo>
                  <a:lnTo>
                    <a:pt x="518" y="258"/>
                  </a:lnTo>
                  <a:lnTo>
                    <a:pt x="554" y="204"/>
                  </a:lnTo>
                  <a:lnTo>
                    <a:pt x="515" y="150"/>
                  </a:lnTo>
                  <a:lnTo>
                    <a:pt x="479" y="108"/>
                  </a:lnTo>
                  <a:lnTo>
                    <a:pt x="442" y="71"/>
                  </a:lnTo>
                  <a:lnTo>
                    <a:pt x="401" y="39"/>
                  </a:lnTo>
                  <a:lnTo>
                    <a:pt x="355" y="18"/>
                  </a:lnTo>
                  <a:lnTo>
                    <a:pt x="307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5362" name="Group 98"/>
            <p:cNvGrpSpPr>
              <a:grpSpLocks/>
            </p:cNvGrpSpPr>
            <p:nvPr/>
          </p:nvGrpSpPr>
          <p:grpSpPr bwMode="auto">
            <a:xfrm>
              <a:off x="748" y="2205"/>
              <a:ext cx="408" cy="371"/>
              <a:chOff x="15110" y="9970"/>
              <a:chExt cx="444" cy="403"/>
            </a:xfrm>
          </p:grpSpPr>
          <p:sp>
            <p:nvSpPr>
              <p:cNvPr id="395363" name="AutoShape 99"/>
              <p:cNvSpPr>
                <a:spLocks noChangeArrowheads="1"/>
              </p:cNvSpPr>
              <p:nvPr/>
            </p:nvSpPr>
            <p:spPr bwMode="auto">
              <a:xfrm rot="16200000" flipV="1">
                <a:off x="15082" y="9998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364" name="Oval 100"/>
              <p:cNvSpPr>
                <a:spLocks noChangeArrowheads="1"/>
              </p:cNvSpPr>
              <p:nvPr/>
            </p:nvSpPr>
            <p:spPr bwMode="auto">
              <a:xfrm rot="-5672986">
                <a:off x="15458" y="10121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5365" name="Freeform 101"/>
            <p:cNvSpPr>
              <a:spLocks/>
            </p:cNvSpPr>
            <p:nvPr/>
          </p:nvSpPr>
          <p:spPr bwMode="auto">
            <a:xfrm>
              <a:off x="1338" y="2296"/>
              <a:ext cx="544" cy="396"/>
            </a:xfrm>
            <a:custGeom>
              <a:avLst/>
              <a:gdLst>
                <a:gd name="T0" fmla="*/ 3 w 554"/>
                <a:gd name="T1" fmla="*/ 0 h 405"/>
                <a:gd name="T2" fmla="*/ 39 w 554"/>
                <a:gd name="T3" fmla="*/ 55 h 405"/>
                <a:gd name="T4" fmla="*/ 58 w 554"/>
                <a:gd name="T5" fmla="*/ 100 h 405"/>
                <a:gd name="T6" fmla="*/ 76 w 554"/>
                <a:gd name="T7" fmla="*/ 154 h 405"/>
                <a:gd name="T8" fmla="*/ 80 w 554"/>
                <a:gd name="T9" fmla="*/ 202 h 405"/>
                <a:gd name="T10" fmla="*/ 76 w 554"/>
                <a:gd name="T11" fmla="*/ 258 h 405"/>
                <a:gd name="T12" fmla="*/ 61 w 554"/>
                <a:gd name="T13" fmla="*/ 306 h 405"/>
                <a:gd name="T14" fmla="*/ 33 w 554"/>
                <a:gd name="T15" fmla="*/ 355 h 405"/>
                <a:gd name="T16" fmla="*/ 0 w 554"/>
                <a:gd name="T17" fmla="*/ 405 h 405"/>
                <a:gd name="T18" fmla="*/ 307 w 554"/>
                <a:gd name="T19" fmla="*/ 404 h 405"/>
                <a:gd name="T20" fmla="*/ 355 w 554"/>
                <a:gd name="T21" fmla="*/ 390 h 405"/>
                <a:gd name="T22" fmla="*/ 401 w 554"/>
                <a:gd name="T23" fmla="*/ 369 h 405"/>
                <a:gd name="T24" fmla="*/ 442 w 554"/>
                <a:gd name="T25" fmla="*/ 337 h 405"/>
                <a:gd name="T26" fmla="*/ 479 w 554"/>
                <a:gd name="T27" fmla="*/ 300 h 405"/>
                <a:gd name="T28" fmla="*/ 518 w 554"/>
                <a:gd name="T29" fmla="*/ 258 h 405"/>
                <a:gd name="T30" fmla="*/ 554 w 554"/>
                <a:gd name="T31" fmla="*/ 204 h 405"/>
                <a:gd name="T32" fmla="*/ 515 w 554"/>
                <a:gd name="T33" fmla="*/ 150 h 405"/>
                <a:gd name="T34" fmla="*/ 479 w 554"/>
                <a:gd name="T35" fmla="*/ 108 h 405"/>
                <a:gd name="T36" fmla="*/ 442 w 554"/>
                <a:gd name="T37" fmla="*/ 71 h 405"/>
                <a:gd name="T38" fmla="*/ 401 w 554"/>
                <a:gd name="T39" fmla="*/ 39 h 405"/>
                <a:gd name="T40" fmla="*/ 355 w 554"/>
                <a:gd name="T41" fmla="*/ 18 h 405"/>
                <a:gd name="T42" fmla="*/ 307 w 554"/>
                <a:gd name="T43" fmla="*/ 1 h 405"/>
                <a:gd name="T44" fmla="*/ 3 w 554"/>
                <a:gd name="T4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405">
                  <a:moveTo>
                    <a:pt x="3" y="0"/>
                  </a:moveTo>
                  <a:lnTo>
                    <a:pt x="39" y="55"/>
                  </a:lnTo>
                  <a:lnTo>
                    <a:pt x="58" y="100"/>
                  </a:lnTo>
                  <a:lnTo>
                    <a:pt x="76" y="154"/>
                  </a:lnTo>
                  <a:lnTo>
                    <a:pt x="80" y="202"/>
                  </a:lnTo>
                  <a:lnTo>
                    <a:pt x="76" y="258"/>
                  </a:lnTo>
                  <a:lnTo>
                    <a:pt x="61" y="306"/>
                  </a:lnTo>
                  <a:lnTo>
                    <a:pt x="33" y="355"/>
                  </a:lnTo>
                  <a:lnTo>
                    <a:pt x="0" y="405"/>
                  </a:lnTo>
                  <a:lnTo>
                    <a:pt x="307" y="404"/>
                  </a:lnTo>
                  <a:lnTo>
                    <a:pt x="355" y="390"/>
                  </a:lnTo>
                  <a:lnTo>
                    <a:pt x="401" y="369"/>
                  </a:lnTo>
                  <a:lnTo>
                    <a:pt x="442" y="337"/>
                  </a:lnTo>
                  <a:lnTo>
                    <a:pt x="479" y="300"/>
                  </a:lnTo>
                  <a:lnTo>
                    <a:pt x="518" y="258"/>
                  </a:lnTo>
                  <a:lnTo>
                    <a:pt x="554" y="204"/>
                  </a:lnTo>
                  <a:lnTo>
                    <a:pt x="515" y="150"/>
                  </a:lnTo>
                  <a:lnTo>
                    <a:pt x="479" y="108"/>
                  </a:lnTo>
                  <a:lnTo>
                    <a:pt x="442" y="71"/>
                  </a:lnTo>
                  <a:lnTo>
                    <a:pt x="401" y="39"/>
                  </a:lnTo>
                  <a:lnTo>
                    <a:pt x="355" y="18"/>
                  </a:lnTo>
                  <a:lnTo>
                    <a:pt x="307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366" name="AutoShape 102"/>
            <p:cNvSpPr>
              <a:spLocks noChangeArrowheads="1"/>
            </p:cNvSpPr>
            <p:nvPr/>
          </p:nvSpPr>
          <p:spPr bwMode="auto">
            <a:xfrm rot="10800000" flipH="1">
              <a:off x="2200" y="1752"/>
              <a:ext cx="453" cy="384"/>
            </a:xfrm>
            <a:prstGeom prst="flowChartDelay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5369" name="Rectangle 105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5368" name="Object 104"/>
          <p:cNvGraphicFramePr>
            <a:graphicFrameLocks noChangeAspect="1"/>
          </p:cNvGraphicFramePr>
          <p:nvPr/>
        </p:nvGraphicFramePr>
        <p:xfrm>
          <a:off x="179388" y="2276475"/>
          <a:ext cx="4464050" cy="2405063"/>
        </p:xfrm>
        <a:graphic>
          <a:graphicData uri="http://schemas.openxmlformats.org/presentationml/2006/ole">
            <p:oleObj spid="_x0000_s408614" name="图片" r:id="rId3" imgW="2415540" imgH="132130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377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1187450" y="549275"/>
            <a:ext cx="527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增加乘积项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避免互补项相加 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4500563" y="479742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时，根据逻辑表达式有</a:t>
            </a:r>
          </a:p>
        </p:txBody>
      </p:sp>
      <p:sp>
        <p:nvSpPr>
          <p:cNvPr id="396297" name="AutoShape 9"/>
          <p:cNvSpPr>
            <a:spLocks noChangeAspect="1" noChangeArrowheads="1" noTextEdit="1"/>
          </p:cNvSpPr>
          <p:nvPr/>
        </p:nvSpPr>
        <p:spPr bwMode="auto">
          <a:xfrm>
            <a:off x="611188" y="1196975"/>
            <a:ext cx="6121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6298" name="Group 10"/>
          <p:cNvGrpSpPr>
            <a:grpSpLocks/>
          </p:cNvGrpSpPr>
          <p:nvPr/>
        </p:nvGrpSpPr>
        <p:grpSpPr bwMode="auto">
          <a:xfrm>
            <a:off x="5003800" y="1268413"/>
            <a:ext cx="2233613" cy="487362"/>
            <a:chOff x="531" y="1136"/>
            <a:chExt cx="1609" cy="430"/>
          </a:xfrm>
        </p:grpSpPr>
        <p:sp>
          <p:nvSpPr>
            <p:cNvPr id="396299" name="Line 11"/>
            <p:cNvSpPr>
              <a:spLocks noChangeShapeType="1"/>
            </p:cNvSpPr>
            <p:nvPr/>
          </p:nvSpPr>
          <p:spPr bwMode="auto">
            <a:xfrm>
              <a:off x="1937" y="117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0" name="Rectangle 12"/>
            <p:cNvSpPr>
              <a:spLocks noChangeArrowheads="1"/>
            </p:cNvSpPr>
            <p:nvPr/>
          </p:nvSpPr>
          <p:spPr bwMode="auto">
            <a:xfrm>
              <a:off x="1902" y="1163"/>
              <a:ext cx="18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1" name="Rectangle 13"/>
            <p:cNvSpPr>
              <a:spLocks noChangeArrowheads="1"/>
            </p:cNvSpPr>
            <p:nvPr/>
          </p:nvSpPr>
          <p:spPr bwMode="auto">
            <a:xfrm>
              <a:off x="1717" y="1163"/>
              <a:ext cx="16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2" name="Rectangle 14"/>
            <p:cNvSpPr>
              <a:spLocks noChangeArrowheads="1"/>
            </p:cNvSpPr>
            <p:nvPr/>
          </p:nvSpPr>
          <p:spPr bwMode="auto">
            <a:xfrm>
              <a:off x="1032" y="1163"/>
              <a:ext cx="3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AC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3" name="Rectangle 15"/>
            <p:cNvSpPr>
              <a:spLocks noChangeArrowheads="1"/>
            </p:cNvSpPr>
            <p:nvPr/>
          </p:nvSpPr>
          <p:spPr bwMode="auto">
            <a:xfrm>
              <a:off x="531" y="1163"/>
              <a:ext cx="1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4" name="Rectangle 16"/>
            <p:cNvSpPr>
              <a:spLocks noChangeArrowheads="1"/>
            </p:cNvSpPr>
            <p:nvPr/>
          </p:nvSpPr>
          <p:spPr bwMode="auto">
            <a:xfrm>
              <a:off x="1486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5" name="Rectangle 17"/>
            <p:cNvSpPr>
              <a:spLocks noChangeArrowheads="1"/>
            </p:cNvSpPr>
            <p:nvPr/>
          </p:nvSpPr>
          <p:spPr bwMode="auto">
            <a:xfrm>
              <a:off x="772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5003800" y="1974850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96307" name="Group 19"/>
          <p:cNvGrpSpPr>
            <a:grpSpLocks/>
          </p:cNvGrpSpPr>
          <p:nvPr/>
        </p:nvGrpSpPr>
        <p:grpSpPr bwMode="auto">
          <a:xfrm>
            <a:off x="5362575" y="3271838"/>
            <a:ext cx="2449513" cy="500062"/>
            <a:chOff x="3061" y="1979"/>
            <a:chExt cx="1543" cy="315"/>
          </a:xfrm>
        </p:grpSpPr>
        <p:sp>
          <p:nvSpPr>
            <p:cNvPr id="396308" name="Line 20"/>
            <p:cNvSpPr>
              <a:spLocks noChangeShapeType="1"/>
            </p:cNvSpPr>
            <p:nvPr/>
          </p:nvSpPr>
          <p:spPr bwMode="auto">
            <a:xfrm>
              <a:off x="4467" y="2014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09" name="Rectangle 21"/>
            <p:cNvSpPr>
              <a:spLocks noChangeArrowheads="1"/>
            </p:cNvSpPr>
            <p:nvPr/>
          </p:nvSpPr>
          <p:spPr bwMode="auto">
            <a:xfrm>
              <a:off x="4432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0" name="Rectangle 22"/>
            <p:cNvSpPr>
              <a:spLocks noChangeArrowheads="1"/>
            </p:cNvSpPr>
            <p:nvPr/>
          </p:nvSpPr>
          <p:spPr bwMode="auto">
            <a:xfrm>
              <a:off x="4247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1" name="Rectangle 23"/>
            <p:cNvSpPr>
              <a:spLocks noChangeArrowheads="1"/>
            </p:cNvSpPr>
            <p:nvPr/>
          </p:nvSpPr>
          <p:spPr bwMode="auto">
            <a:xfrm>
              <a:off x="3562" y="2006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2" name="Rectangle 24"/>
            <p:cNvSpPr>
              <a:spLocks noChangeArrowheads="1"/>
            </p:cNvSpPr>
            <p:nvPr/>
          </p:nvSpPr>
          <p:spPr bwMode="auto">
            <a:xfrm>
              <a:off x="3061" y="2006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3" name="Rectangle 25"/>
            <p:cNvSpPr>
              <a:spLocks noChangeArrowheads="1"/>
            </p:cNvSpPr>
            <p:nvPr/>
          </p:nvSpPr>
          <p:spPr bwMode="auto">
            <a:xfrm>
              <a:off x="4016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4" name="Rectangle 26"/>
            <p:cNvSpPr>
              <a:spLocks noChangeArrowheads="1"/>
            </p:cNvSpPr>
            <p:nvPr/>
          </p:nvSpPr>
          <p:spPr bwMode="auto">
            <a:xfrm>
              <a:off x="3302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96315" name="Object 27"/>
          <p:cNvGraphicFramePr>
            <a:graphicFrameLocks noChangeAspect="1"/>
          </p:cNvGraphicFramePr>
          <p:nvPr/>
        </p:nvGraphicFramePr>
        <p:xfrm>
          <a:off x="5292725" y="5430838"/>
          <a:ext cx="2667000" cy="446087"/>
        </p:xfrm>
        <a:graphic>
          <a:graphicData uri="http://schemas.openxmlformats.org/presentationml/2006/ole">
            <p:oleObj spid="_x0000_s409707" name="公式" r:id="rId3" imgW="749300" imgH="190500" progId="Equation.3">
              <p:embed/>
            </p:oleObj>
          </a:graphicData>
        </a:graphic>
      </p:graphicFrame>
      <p:grpSp>
        <p:nvGrpSpPr>
          <p:cNvPr id="396316" name="Group 28"/>
          <p:cNvGrpSpPr>
            <a:grpSpLocks/>
          </p:cNvGrpSpPr>
          <p:nvPr/>
        </p:nvGrpSpPr>
        <p:grpSpPr bwMode="auto">
          <a:xfrm>
            <a:off x="5356225" y="4064000"/>
            <a:ext cx="3392488" cy="503238"/>
            <a:chOff x="3059" y="2478"/>
            <a:chExt cx="2137" cy="317"/>
          </a:xfrm>
        </p:grpSpPr>
        <p:sp>
          <p:nvSpPr>
            <p:cNvPr id="396317" name="Line 29"/>
            <p:cNvSpPr>
              <a:spLocks noChangeShapeType="1"/>
            </p:cNvSpPr>
            <p:nvPr/>
          </p:nvSpPr>
          <p:spPr bwMode="auto">
            <a:xfrm>
              <a:off x="4465" y="2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8" name="Rectangle 30"/>
            <p:cNvSpPr>
              <a:spLocks noChangeArrowheads="1"/>
            </p:cNvSpPr>
            <p:nvPr/>
          </p:nvSpPr>
          <p:spPr bwMode="auto">
            <a:xfrm>
              <a:off x="4430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19" name="Rectangle 31"/>
            <p:cNvSpPr>
              <a:spLocks noChangeArrowheads="1"/>
            </p:cNvSpPr>
            <p:nvPr/>
          </p:nvSpPr>
          <p:spPr bwMode="auto">
            <a:xfrm>
              <a:off x="4245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0" name="Rectangle 32"/>
            <p:cNvSpPr>
              <a:spLocks noChangeArrowheads="1"/>
            </p:cNvSpPr>
            <p:nvPr/>
          </p:nvSpPr>
          <p:spPr bwMode="auto">
            <a:xfrm>
              <a:off x="3560" y="2507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3059" y="2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4014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3" name="Rectangle 35"/>
            <p:cNvSpPr>
              <a:spLocks noChangeArrowheads="1"/>
            </p:cNvSpPr>
            <p:nvPr/>
          </p:nvSpPr>
          <p:spPr bwMode="auto">
            <a:xfrm>
              <a:off x="3300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4" name="Rectangle 36"/>
            <p:cNvSpPr>
              <a:spLocks noChangeArrowheads="1"/>
            </p:cNvSpPr>
            <p:nvPr/>
          </p:nvSpPr>
          <p:spPr bwMode="auto">
            <a:xfrm>
              <a:off x="4694" y="2478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5" name="Rectangle 37"/>
            <p:cNvSpPr>
              <a:spLocks noChangeArrowheads="1"/>
            </p:cNvSpPr>
            <p:nvPr/>
          </p:nvSpPr>
          <p:spPr bwMode="auto">
            <a:xfrm>
              <a:off x="4876" y="2478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6326" name="Group 38"/>
          <p:cNvGrpSpPr>
            <a:grpSpLocks/>
          </p:cNvGrpSpPr>
          <p:nvPr/>
        </p:nvGrpSpPr>
        <p:grpSpPr bwMode="auto">
          <a:xfrm>
            <a:off x="5435600" y="2551113"/>
            <a:ext cx="1862138" cy="500062"/>
            <a:chOff x="4510" y="1480"/>
            <a:chExt cx="1173" cy="315"/>
          </a:xfrm>
        </p:grpSpPr>
        <p:sp>
          <p:nvSpPr>
            <p:cNvPr id="396327" name="Line 39"/>
            <p:cNvSpPr>
              <a:spLocks noChangeShapeType="1"/>
            </p:cNvSpPr>
            <p:nvPr/>
          </p:nvSpPr>
          <p:spPr bwMode="auto">
            <a:xfrm>
              <a:off x="5546" y="1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8" name="Rectangle 40"/>
            <p:cNvSpPr>
              <a:spLocks noChangeArrowheads="1"/>
            </p:cNvSpPr>
            <p:nvPr/>
          </p:nvSpPr>
          <p:spPr bwMode="auto">
            <a:xfrm>
              <a:off x="55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29" name="Rectangle 41"/>
            <p:cNvSpPr>
              <a:spLocks noChangeArrowheads="1"/>
            </p:cNvSpPr>
            <p:nvPr/>
          </p:nvSpPr>
          <p:spPr bwMode="auto">
            <a:xfrm>
              <a:off x="50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30" name="Rectangle 42"/>
            <p:cNvSpPr>
              <a:spLocks noChangeArrowheads="1"/>
            </p:cNvSpPr>
            <p:nvPr/>
          </p:nvSpPr>
          <p:spPr bwMode="auto">
            <a:xfrm>
              <a:off x="4510" y="1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31" name="Rectangle 43"/>
            <p:cNvSpPr>
              <a:spLocks noChangeArrowheads="1"/>
            </p:cNvSpPr>
            <p:nvPr/>
          </p:nvSpPr>
          <p:spPr bwMode="auto">
            <a:xfrm>
              <a:off x="5329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32" name="Rectangle 44"/>
            <p:cNvSpPr>
              <a:spLocks noChangeArrowheads="1"/>
            </p:cNvSpPr>
            <p:nvPr/>
          </p:nvSpPr>
          <p:spPr bwMode="auto">
            <a:xfrm>
              <a:off x="4751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6333" name="AutoShape 45"/>
          <p:cNvSpPr>
            <a:spLocks noChangeAspect="1" noChangeArrowheads="1" noTextEdit="1"/>
          </p:cNvSpPr>
          <p:nvPr/>
        </p:nvSpPr>
        <p:spPr bwMode="auto">
          <a:xfrm>
            <a:off x="814388" y="4005263"/>
            <a:ext cx="3757612" cy="24209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334" name="Freeform 46"/>
          <p:cNvSpPr>
            <a:spLocks noEditPoints="1"/>
          </p:cNvSpPr>
          <p:nvPr/>
        </p:nvSpPr>
        <p:spPr bwMode="auto">
          <a:xfrm>
            <a:off x="2857500" y="5880100"/>
            <a:ext cx="904875" cy="361950"/>
          </a:xfrm>
          <a:custGeom>
            <a:avLst/>
            <a:gdLst>
              <a:gd name="T0" fmla="*/ 465 w 570"/>
              <a:gd name="T1" fmla="*/ 9 h 228"/>
              <a:gd name="T2" fmla="*/ 516 w 570"/>
              <a:gd name="T3" fmla="*/ 0 h 228"/>
              <a:gd name="T4" fmla="*/ 516 w 570"/>
              <a:gd name="T5" fmla="*/ 14 h 228"/>
              <a:gd name="T6" fmla="*/ 365 w 570"/>
              <a:gd name="T7" fmla="*/ 9 h 228"/>
              <a:gd name="T8" fmla="*/ 370 w 570"/>
              <a:gd name="T9" fmla="*/ 0 h 228"/>
              <a:gd name="T10" fmla="*/ 420 w 570"/>
              <a:gd name="T11" fmla="*/ 14 h 228"/>
              <a:gd name="T12" fmla="*/ 269 w 570"/>
              <a:gd name="T13" fmla="*/ 14 h 228"/>
              <a:gd name="T14" fmla="*/ 269 w 570"/>
              <a:gd name="T15" fmla="*/ 0 h 228"/>
              <a:gd name="T16" fmla="*/ 324 w 570"/>
              <a:gd name="T17" fmla="*/ 9 h 228"/>
              <a:gd name="T18" fmla="*/ 174 w 570"/>
              <a:gd name="T19" fmla="*/ 14 h 228"/>
              <a:gd name="T20" fmla="*/ 169 w 570"/>
              <a:gd name="T21" fmla="*/ 4 h 228"/>
              <a:gd name="T22" fmla="*/ 219 w 570"/>
              <a:gd name="T23" fmla="*/ 4 h 228"/>
              <a:gd name="T24" fmla="*/ 114 w 570"/>
              <a:gd name="T25" fmla="*/ 14 h 228"/>
              <a:gd name="T26" fmla="*/ 64 w 570"/>
              <a:gd name="T27" fmla="*/ 4 h 228"/>
              <a:gd name="T28" fmla="*/ 119 w 570"/>
              <a:gd name="T29" fmla="*/ 0 h 228"/>
              <a:gd name="T30" fmla="*/ 114 w 570"/>
              <a:gd name="T31" fmla="*/ 14 h 228"/>
              <a:gd name="T32" fmla="*/ 18 w 570"/>
              <a:gd name="T33" fmla="*/ 32 h 228"/>
              <a:gd name="T34" fmla="*/ 9 w 570"/>
              <a:gd name="T35" fmla="*/ 68 h 228"/>
              <a:gd name="T36" fmla="*/ 0 w 570"/>
              <a:gd name="T37" fmla="*/ 41 h 228"/>
              <a:gd name="T38" fmla="*/ 14 w 570"/>
              <a:gd name="T39" fmla="*/ 14 h 228"/>
              <a:gd name="T40" fmla="*/ 23 w 570"/>
              <a:gd name="T41" fmla="*/ 18 h 228"/>
              <a:gd name="T42" fmla="*/ 14 w 570"/>
              <a:gd name="T43" fmla="*/ 164 h 228"/>
              <a:gd name="T44" fmla="*/ 0 w 570"/>
              <a:gd name="T45" fmla="*/ 114 h 228"/>
              <a:gd name="T46" fmla="*/ 9 w 570"/>
              <a:gd name="T47" fmla="*/ 109 h 228"/>
              <a:gd name="T48" fmla="*/ 32 w 570"/>
              <a:gd name="T49" fmla="*/ 214 h 228"/>
              <a:gd name="T50" fmla="*/ 60 w 570"/>
              <a:gd name="T51" fmla="*/ 214 h 228"/>
              <a:gd name="T52" fmla="*/ 60 w 570"/>
              <a:gd name="T53" fmla="*/ 228 h 228"/>
              <a:gd name="T54" fmla="*/ 14 w 570"/>
              <a:gd name="T55" fmla="*/ 218 h 228"/>
              <a:gd name="T56" fmla="*/ 23 w 570"/>
              <a:gd name="T57" fmla="*/ 205 h 228"/>
              <a:gd name="T58" fmla="*/ 164 w 570"/>
              <a:gd name="T59" fmla="*/ 218 h 228"/>
              <a:gd name="T60" fmla="*/ 114 w 570"/>
              <a:gd name="T61" fmla="*/ 228 h 228"/>
              <a:gd name="T62" fmla="*/ 110 w 570"/>
              <a:gd name="T63" fmla="*/ 218 h 228"/>
              <a:gd name="T64" fmla="*/ 215 w 570"/>
              <a:gd name="T65" fmla="*/ 214 h 228"/>
              <a:gd name="T66" fmla="*/ 265 w 570"/>
              <a:gd name="T67" fmla="*/ 228 h 228"/>
              <a:gd name="T68" fmla="*/ 210 w 570"/>
              <a:gd name="T69" fmla="*/ 228 h 228"/>
              <a:gd name="T70" fmla="*/ 215 w 570"/>
              <a:gd name="T71" fmla="*/ 214 h 228"/>
              <a:gd name="T72" fmla="*/ 361 w 570"/>
              <a:gd name="T73" fmla="*/ 214 h 228"/>
              <a:gd name="T74" fmla="*/ 356 w 570"/>
              <a:gd name="T75" fmla="*/ 228 h 228"/>
              <a:gd name="T76" fmla="*/ 310 w 570"/>
              <a:gd name="T77" fmla="*/ 223 h 228"/>
              <a:gd name="T78" fmla="*/ 315 w 570"/>
              <a:gd name="T79" fmla="*/ 214 h 228"/>
              <a:gd name="T80" fmla="*/ 465 w 570"/>
              <a:gd name="T81" fmla="*/ 223 h 228"/>
              <a:gd name="T82" fmla="*/ 411 w 570"/>
              <a:gd name="T83" fmla="*/ 228 h 228"/>
              <a:gd name="T84" fmla="*/ 411 w 570"/>
              <a:gd name="T85" fmla="*/ 218 h 228"/>
              <a:gd name="T86" fmla="*/ 529 w 570"/>
              <a:gd name="T87" fmla="*/ 214 h 228"/>
              <a:gd name="T88" fmla="*/ 548 w 570"/>
              <a:gd name="T89" fmla="*/ 209 h 228"/>
              <a:gd name="T90" fmla="*/ 561 w 570"/>
              <a:gd name="T91" fmla="*/ 214 h 228"/>
              <a:gd name="T92" fmla="*/ 529 w 570"/>
              <a:gd name="T93" fmla="*/ 228 h 228"/>
              <a:gd name="T94" fmla="*/ 506 w 570"/>
              <a:gd name="T95" fmla="*/ 228 h 228"/>
              <a:gd name="T96" fmla="*/ 516 w 570"/>
              <a:gd name="T97" fmla="*/ 214 h 228"/>
              <a:gd name="T98" fmla="*/ 561 w 570"/>
              <a:gd name="T99" fmla="*/ 109 h 228"/>
              <a:gd name="T100" fmla="*/ 570 w 570"/>
              <a:gd name="T101" fmla="*/ 109 h 228"/>
              <a:gd name="T102" fmla="*/ 566 w 570"/>
              <a:gd name="T103" fmla="*/ 164 h 228"/>
              <a:gd name="T104" fmla="*/ 557 w 570"/>
              <a:gd name="T105" fmla="*/ 155 h 228"/>
              <a:gd name="T106" fmla="*/ 557 w 570"/>
              <a:gd name="T107" fmla="*/ 32 h 228"/>
              <a:gd name="T108" fmla="*/ 543 w 570"/>
              <a:gd name="T109" fmla="*/ 18 h 228"/>
              <a:gd name="T110" fmla="*/ 557 w 570"/>
              <a:gd name="T111" fmla="*/ 14 h 228"/>
              <a:gd name="T112" fmla="*/ 570 w 570"/>
              <a:gd name="T113" fmla="*/ 45 h 228"/>
              <a:gd name="T114" fmla="*/ 566 w 570"/>
              <a:gd name="T115" fmla="*/ 64 h 228"/>
              <a:gd name="T116" fmla="*/ 557 w 570"/>
              <a:gd name="T117" fmla="*/ 5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0" h="228">
                <a:moveTo>
                  <a:pt x="516" y="14"/>
                </a:moveTo>
                <a:lnTo>
                  <a:pt x="470" y="14"/>
                </a:lnTo>
                <a:lnTo>
                  <a:pt x="465" y="14"/>
                </a:lnTo>
                <a:lnTo>
                  <a:pt x="465" y="9"/>
                </a:lnTo>
                <a:lnTo>
                  <a:pt x="465" y="9"/>
                </a:lnTo>
                <a:lnTo>
                  <a:pt x="465" y="4"/>
                </a:lnTo>
                <a:lnTo>
                  <a:pt x="465" y="4"/>
                </a:lnTo>
                <a:lnTo>
                  <a:pt x="470" y="0"/>
                </a:lnTo>
                <a:lnTo>
                  <a:pt x="470" y="0"/>
                </a:lnTo>
                <a:lnTo>
                  <a:pt x="516" y="0"/>
                </a:lnTo>
                <a:lnTo>
                  <a:pt x="516" y="0"/>
                </a:lnTo>
                <a:lnTo>
                  <a:pt x="520" y="4"/>
                </a:lnTo>
                <a:lnTo>
                  <a:pt x="520" y="9"/>
                </a:lnTo>
                <a:lnTo>
                  <a:pt x="520" y="14"/>
                </a:lnTo>
                <a:lnTo>
                  <a:pt x="516" y="14"/>
                </a:lnTo>
                <a:lnTo>
                  <a:pt x="516" y="14"/>
                </a:lnTo>
                <a:close/>
                <a:moveTo>
                  <a:pt x="415" y="14"/>
                </a:moveTo>
                <a:lnTo>
                  <a:pt x="370" y="14"/>
                </a:lnTo>
                <a:lnTo>
                  <a:pt x="365" y="14"/>
                </a:lnTo>
                <a:lnTo>
                  <a:pt x="365" y="9"/>
                </a:lnTo>
                <a:lnTo>
                  <a:pt x="365" y="9"/>
                </a:lnTo>
                <a:lnTo>
                  <a:pt x="365" y="4"/>
                </a:lnTo>
                <a:lnTo>
                  <a:pt x="365" y="4"/>
                </a:lnTo>
                <a:lnTo>
                  <a:pt x="370" y="0"/>
                </a:lnTo>
                <a:lnTo>
                  <a:pt x="370" y="0"/>
                </a:lnTo>
                <a:lnTo>
                  <a:pt x="415" y="0"/>
                </a:lnTo>
                <a:lnTo>
                  <a:pt x="415" y="0"/>
                </a:lnTo>
                <a:lnTo>
                  <a:pt x="420" y="4"/>
                </a:lnTo>
                <a:lnTo>
                  <a:pt x="420" y="9"/>
                </a:lnTo>
                <a:lnTo>
                  <a:pt x="420" y="14"/>
                </a:lnTo>
                <a:lnTo>
                  <a:pt x="415" y="14"/>
                </a:lnTo>
                <a:lnTo>
                  <a:pt x="415" y="14"/>
                </a:lnTo>
                <a:close/>
                <a:moveTo>
                  <a:pt x="315" y="14"/>
                </a:moveTo>
                <a:lnTo>
                  <a:pt x="274" y="14"/>
                </a:lnTo>
                <a:lnTo>
                  <a:pt x="269" y="14"/>
                </a:lnTo>
                <a:lnTo>
                  <a:pt x="265" y="9"/>
                </a:lnTo>
                <a:lnTo>
                  <a:pt x="265" y="9"/>
                </a:lnTo>
                <a:lnTo>
                  <a:pt x="265" y="4"/>
                </a:lnTo>
                <a:lnTo>
                  <a:pt x="269" y="4"/>
                </a:lnTo>
                <a:lnTo>
                  <a:pt x="269" y="0"/>
                </a:lnTo>
                <a:lnTo>
                  <a:pt x="274" y="0"/>
                </a:lnTo>
                <a:lnTo>
                  <a:pt x="315" y="0"/>
                </a:lnTo>
                <a:lnTo>
                  <a:pt x="319" y="0"/>
                </a:lnTo>
                <a:lnTo>
                  <a:pt x="319" y="4"/>
                </a:lnTo>
                <a:lnTo>
                  <a:pt x="324" y="9"/>
                </a:lnTo>
                <a:lnTo>
                  <a:pt x="319" y="14"/>
                </a:lnTo>
                <a:lnTo>
                  <a:pt x="315" y="14"/>
                </a:lnTo>
                <a:lnTo>
                  <a:pt x="315" y="14"/>
                </a:lnTo>
                <a:close/>
                <a:moveTo>
                  <a:pt x="215" y="14"/>
                </a:moveTo>
                <a:lnTo>
                  <a:pt x="174" y="14"/>
                </a:lnTo>
                <a:lnTo>
                  <a:pt x="169" y="14"/>
                </a:lnTo>
                <a:lnTo>
                  <a:pt x="164" y="9"/>
                </a:lnTo>
                <a:lnTo>
                  <a:pt x="164" y="9"/>
                </a:lnTo>
                <a:lnTo>
                  <a:pt x="164" y="4"/>
                </a:lnTo>
                <a:lnTo>
                  <a:pt x="169" y="4"/>
                </a:lnTo>
                <a:lnTo>
                  <a:pt x="169" y="0"/>
                </a:lnTo>
                <a:lnTo>
                  <a:pt x="174" y="0"/>
                </a:lnTo>
                <a:lnTo>
                  <a:pt x="215" y="0"/>
                </a:lnTo>
                <a:lnTo>
                  <a:pt x="219" y="0"/>
                </a:lnTo>
                <a:lnTo>
                  <a:pt x="219" y="4"/>
                </a:lnTo>
                <a:lnTo>
                  <a:pt x="224" y="9"/>
                </a:lnTo>
                <a:lnTo>
                  <a:pt x="219" y="14"/>
                </a:lnTo>
                <a:lnTo>
                  <a:pt x="215" y="14"/>
                </a:lnTo>
                <a:lnTo>
                  <a:pt x="215" y="14"/>
                </a:lnTo>
                <a:close/>
                <a:moveTo>
                  <a:pt x="114" y="14"/>
                </a:moveTo>
                <a:lnTo>
                  <a:pt x="73" y="14"/>
                </a:lnTo>
                <a:lnTo>
                  <a:pt x="69" y="14"/>
                </a:lnTo>
                <a:lnTo>
                  <a:pt x="64" y="9"/>
                </a:lnTo>
                <a:lnTo>
                  <a:pt x="64" y="9"/>
                </a:lnTo>
                <a:lnTo>
                  <a:pt x="64" y="4"/>
                </a:lnTo>
                <a:lnTo>
                  <a:pt x="69" y="4"/>
                </a:lnTo>
                <a:lnTo>
                  <a:pt x="69" y="0"/>
                </a:lnTo>
                <a:lnTo>
                  <a:pt x="73" y="0"/>
                </a:lnTo>
                <a:lnTo>
                  <a:pt x="114" y="0"/>
                </a:lnTo>
                <a:lnTo>
                  <a:pt x="119" y="0"/>
                </a:lnTo>
                <a:lnTo>
                  <a:pt x="119" y="4"/>
                </a:lnTo>
                <a:lnTo>
                  <a:pt x="123" y="9"/>
                </a:lnTo>
                <a:lnTo>
                  <a:pt x="119" y="14"/>
                </a:lnTo>
                <a:lnTo>
                  <a:pt x="114" y="14"/>
                </a:lnTo>
                <a:lnTo>
                  <a:pt x="114" y="14"/>
                </a:lnTo>
                <a:close/>
                <a:moveTo>
                  <a:pt x="23" y="23"/>
                </a:moveTo>
                <a:lnTo>
                  <a:pt x="23" y="23"/>
                </a:lnTo>
                <a:lnTo>
                  <a:pt x="23" y="23"/>
                </a:lnTo>
                <a:lnTo>
                  <a:pt x="18" y="36"/>
                </a:lnTo>
                <a:lnTo>
                  <a:pt x="18" y="32"/>
                </a:lnTo>
                <a:lnTo>
                  <a:pt x="14" y="45"/>
                </a:lnTo>
                <a:lnTo>
                  <a:pt x="14" y="45"/>
                </a:lnTo>
                <a:lnTo>
                  <a:pt x="14" y="59"/>
                </a:lnTo>
                <a:lnTo>
                  <a:pt x="14" y="64"/>
                </a:lnTo>
                <a:lnTo>
                  <a:pt x="9" y="68"/>
                </a:lnTo>
                <a:lnTo>
                  <a:pt x="5" y="64"/>
                </a:lnTo>
                <a:lnTo>
                  <a:pt x="0" y="64"/>
                </a:lnTo>
                <a:lnTo>
                  <a:pt x="0" y="59"/>
                </a:lnTo>
                <a:lnTo>
                  <a:pt x="0" y="45"/>
                </a:lnTo>
                <a:lnTo>
                  <a:pt x="0" y="41"/>
                </a:lnTo>
                <a:lnTo>
                  <a:pt x="5" y="27"/>
                </a:lnTo>
                <a:lnTo>
                  <a:pt x="5" y="27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3" y="14"/>
                </a:lnTo>
                <a:lnTo>
                  <a:pt x="23" y="18"/>
                </a:lnTo>
                <a:lnTo>
                  <a:pt x="23" y="18"/>
                </a:lnTo>
                <a:lnTo>
                  <a:pt x="23" y="23"/>
                </a:lnTo>
                <a:lnTo>
                  <a:pt x="23" y="23"/>
                </a:lnTo>
                <a:close/>
                <a:moveTo>
                  <a:pt x="14" y="114"/>
                </a:moveTo>
                <a:lnTo>
                  <a:pt x="14" y="159"/>
                </a:lnTo>
                <a:lnTo>
                  <a:pt x="14" y="164"/>
                </a:lnTo>
                <a:lnTo>
                  <a:pt x="9" y="164"/>
                </a:lnTo>
                <a:lnTo>
                  <a:pt x="5" y="164"/>
                </a:lnTo>
                <a:lnTo>
                  <a:pt x="0" y="159"/>
                </a:lnTo>
                <a:lnTo>
                  <a:pt x="0" y="159"/>
                </a:lnTo>
                <a:lnTo>
                  <a:pt x="0" y="114"/>
                </a:lnTo>
                <a:lnTo>
                  <a:pt x="0" y="114"/>
                </a:lnTo>
                <a:lnTo>
                  <a:pt x="5" y="109"/>
                </a:lnTo>
                <a:lnTo>
                  <a:pt x="5" y="109"/>
                </a:lnTo>
                <a:lnTo>
                  <a:pt x="9" y="109"/>
                </a:lnTo>
                <a:lnTo>
                  <a:pt x="9" y="109"/>
                </a:lnTo>
                <a:lnTo>
                  <a:pt x="14" y="109"/>
                </a:lnTo>
                <a:lnTo>
                  <a:pt x="14" y="114"/>
                </a:lnTo>
                <a:lnTo>
                  <a:pt x="14" y="114"/>
                </a:lnTo>
                <a:close/>
                <a:moveTo>
                  <a:pt x="23" y="205"/>
                </a:moveTo>
                <a:lnTo>
                  <a:pt x="32" y="214"/>
                </a:lnTo>
                <a:lnTo>
                  <a:pt x="32" y="214"/>
                </a:lnTo>
                <a:lnTo>
                  <a:pt x="46" y="214"/>
                </a:lnTo>
                <a:lnTo>
                  <a:pt x="41" y="214"/>
                </a:lnTo>
                <a:lnTo>
                  <a:pt x="60" y="214"/>
                </a:lnTo>
                <a:lnTo>
                  <a:pt x="60" y="214"/>
                </a:lnTo>
                <a:lnTo>
                  <a:pt x="64" y="218"/>
                </a:lnTo>
                <a:lnTo>
                  <a:pt x="64" y="223"/>
                </a:lnTo>
                <a:lnTo>
                  <a:pt x="64" y="228"/>
                </a:lnTo>
                <a:lnTo>
                  <a:pt x="60" y="228"/>
                </a:lnTo>
                <a:lnTo>
                  <a:pt x="60" y="228"/>
                </a:lnTo>
                <a:lnTo>
                  <a:pt x="41" y="228"/>
                </a:lnTo>
                <a:lnTo>
                  <a:pt x="41" y="228"/>
                </a:lnTo>
                <a:lnTo>
                  <a:pt x="28" y="228"/>
                </a:lnTo>
                <a:lnTo>
                  <a:pt x="28" y="228"/>
                </a:lnTo>
                <a:lnTo>
                  <a:pt x="14" y="218"/>
                </a:lnTo>
                <a:lnTo>
                  <a:pt x="14" y="214"/>
                </a:lnTo>
                <a:lnTo>
                  <a:pt x="14" y="209"/>
                </a:lnTo>
                <a:lnTo>
                  <a:pt x="18" y="205"/>
                </a:lnTo>
                <a:lnTo>
                  <a:pt x="18" y="205"/>
                </a:lnTo>
                <a:lnTo>
                  <a:pt x="23" y="205"/>
                </a:lnTo>
                <a:lnTo>
                  <a:pt x="23" y="205"/>
                </a:lnTo>
                <a:close/>
                <a:moveTo>
                  <a:pt x="114" y="214"/>
                </a:moveTo>
                <a:lnTo>
                  <a:pt x="160" y="214"/>
                </a:lnTo>
                <a:lnTo>
                  <a:pt x="160" y="214"/>
                </a:lnTo>
                <a:lnTo>
                  <a:pt x="164" y="218"/>
                </a:lnTo>
                <a:lnTo>
                  <a:pt x="164" y="223"/>
                </a:lnTo>
                <a:lnTo>
                  <a:pt x="164" y="228"/>
                </a:lnTo>
                <a:lnTo>
                  <a:pt x="160" y="228"/>
                </a:lnTo>
                <a:lnTo>
                  <a:pt x="160" y="228"/>
                </a:lnTo>
                <a:lnTo>
                  <a:pt x="114" y="228"/>
                </a:lnTo>
                <a:lnTo>
                  <a:pt x="114" y="228"/>
                </a:lnTo>
                <a:lnTo>
                  <a:pt x="110" y="228"/>
                </a:lnTo>
                <a:lnTo>
                  <a:pt x="110" y="228"/>
                </a:lnTo>
                <a:lnTo>
                  <a:pt x="110" y="223"/>
                </a:lnTo>
                <a:lnTo>
                  <a:pt x="110" y="218"/>
                </a:lnTo>
                <a:lnTo>
                  <a:pt x="110" y="218"/>
                </a:lnTo>
                <a:lnTo>
                  <a:pt x="114" y="214"/>
                </a:lnTo>
                <a:lnTo>
                  <a:pt x="114" y="214"/>
                </a:lnTo>
                <a:lnTo>
                  <a:pt x="114" y="214"/>
                </a:lnTo>
                <a:close/>
                <a:moveTo>
                  <a:pt x="215" y="214"/>
                </a:moveTo>
                <a:lnTo>
                  <a:pt x="260" y="214"/>
                </a:lnTo>
                <a:lnTo>
                  <a:pt x="260" y="214"/>
                </a:lnTo>
                <a:lnTo>
                  <a:pt x="265" y="218"/>
                </a:lnTo>
                <a:lnTo>
                  <a:pt x="265" y="223"/>
                </a:lnTo>
                <a:lnTo>
                  <a:pt x="265" y="228"/>
                </a:lnTo>
                <a:lnTo>
                  <a:pt x="260" y="228"/>
                </a:lnTo>
                <a:lnTo>
                  <a:pt x="260" y="228"/>
                </a:lnTo>
                <a:lnTo>
                  <a:pt x="215" y="228"/>
                </a:lnTo>
                <a:lnTo>
                  <a:pt x="215" y="228"/>
                </a:lnTo>
                <a:lnTo>
                  <a:pt x="210" y="228"/>
                </a:lnTo>
                <a:lnTo>
                  <a:pt x="210" y="228"/>
                </a:lnTo>
                <a:lnTo>
                  <a:pt x="210" y="223"/>
                </a:lnTo>
                <a:lnTo>
                  <a:pt x="210" y="218"/>
                </a:lnTo>
                <a:lnTo>
                  <a:pt x="210" y="218"/>
                </a:lnTo>
                <a:lnTo>
                  <a:pt x="215" y="214"/>
                </a:lnTo>
                <a:lnTo>
                  <a:pt x="215" y="214"/>
                </a:lnTo>
                <a:lnTo>
                  <a:pt x="215" y="214"/>
                </a:lnTo>
                <a:close/>
                <a:moveTo>
                  <a:pt x="315" y="214"/>
                </a:moveTo>
                <a:lnTo>
                  <a:pt x="356" y="214"/>
                </a:lnTo>
                <a:lnTo>
                  <a:pt x="361" y="214"/>
                </a:lnTo>
                <a:lnTo>
                  <a:pt x="365" y="218"/>
                </a:lnTo>
                <a:lnTo>
                  <a:pt x="365" y="223"/>
                </a:lnTo>
                <a:lnTo>
                  <a:pt x="365" y="228"/>
                </a:lnTo>
                <a:lnTo>
                  <a:pt x="361" y="228"/>
                </a:lnTo>
                <a:lnTo>
                  <a:pt x="356" y="228"/>
                </a:lnTo>
                <a:lnTo>
                  <a:pt x="315" y="228"/>
                </a:lnTo>
                <a:lnTo>
                  <a:pt x="310" y="228"/>
                </a:lnTo>
                <a:lnTo>
                  <a:pt x="310" y="228"/>
                </a:lnTo>
                <a:lnTo>
                  <a:pt x="310" y="228"/>
                </a:lnTo>
                <a:lnTo>
                  <a:pt x="310" y="223"/>
                </a:lnTo>
                <a:lnTo>
                  <a:pt x="310" y="218"/>
                </a:lnTo>
                <a:lnTo>
                  <a:pt x="310" y="218"/>
                </a:lnTo>
                <a:lnTo>
                  <a:pt x="310" y="214"/>
                </a:lnTo>
                <a:lnTo>
                  <a:pt x="315" y="214"/>
                </a:lnTo>
                <a:lnTo>
                  <a:pt x="315" y="214"/>
                </a:lnTo>
                <a:close/>
                <a:moveTo>
                  <a:pt x="415" y="214"/>
                </a:moveTo>
                <a:lnTo>
                  <a:pt x="456" y="214"/>
                </a:lnTo>
                <a:lnTo>
                  <a:pt x="461" y="214"/>
                </a:lnTo>
                <a:lnTo>
                  <a:pt x="461" y="218"/>
                </a:lnTo>
                <a:lnTo>
                  <a:pt x="465" y="223"/>
                </a:lnTo>
                <a:lnTo>
                  <a:pt x="461" y="228"/>
                </a:lnTo>
                <a:lnTo>
                  <a:pt x="461" y="228"/>
                </a:lnTo>
                <a:lnTo>
                  <a:pt x="456" y="228"/>
                </a:lnTo>
                <a:lnTo>
                  <a:pt x="415" y="228"/>
                </a:lnTo>
                <a:lnTo>
                  <a:pt x="411" y="228"/>
                </a:lnTo>
                <a:lnTo>
                  <a:pt x="411" y="228"/>
                </a:lnTo>
                <a:lnTo>
                  <a:pt x="411" y="228"/>
                </a:lnTo>
                <a:lnTo>
                  <a:pt x="406" y="223"/>
                </a:lnTo>
                <a:lnTo>
                  <a:pt x="411" y="218"/>
                </a:lnTo>
                <a:lnTo>
                  <a:pt x="411" y="218"/>
                </a:lnTo>
                <a:lnTo>
                  <a:pt x="411" y="214"/>
                </a:lnTo>
                <a:lnTo>
                  <a:pt x="415" y="214"/>
                </a:lnTo>
                <a:lnTo>
                  <a:pt x="415" y="214"/>
                </a:lnTo>
                <a:close/>
                <a:moveTo>
                  <a:pt x="516" y="214"/>
                </a:moveTo>
                <a:lnTo>
                  <a:pt x="529" y="214"/>
                </a:lnTo>
                <a:lnTo>
                  <a:pt x="529" y="214"/>
                </a:lnTo>
                <a:lnTo>
                  <a:pt x="543" y="214"/>
                </a:lnTo>
                <a:lnTo>
                  <a:pt x="538" y="214"/>
                </a:lnTo>
                <a:lnTo>
                  <a:pt x="548" y="205"/>
                </a:lnTo>
                <a:lnTo>
                  <a:pt x="548" y="209"/>
                </a:lnTo>
                <a:lnTo>
                  <a:pt x="548" y="209"/>
                </a:lnTo>
                <a:lnTo>
                  <a:pt x="552" y="205"/>
                </a:lnTo>
                <a:lnTo>
                  <a:pt x="557" y="205"/>
                </a:lnTo>
                <a:lnTo>
                  <a:pt x="561" y="209"/>
                </a:lnTo>
                <a:lnTo>
                  <a:pt x="561" y="214"/>
                </a:lnTo>
                <a:lnTo>
                  <a:pt x="561" y="218"/>
                </a:lnTo>
                <a:lnTo>
                  <a:pt x="557" y="218"/>
                </a:lnTo>
                <a:lnTo>
                  <a:pt x="548" y="228"/>
                </a:lnTo>
                <a:lnTo>
                  <a:pt x="543" y="228"/>
                </a:lnTo>
                <a:lnTo>
                  <a:pt x="529" y="228"/>
                </a:lnTo>
                <a:lnTo>
                  <a:pt x="529" y="228"/>
                </a:lnTo>
                <a:lnTo>
                  <a:pt x="516" y="228"/>
                </a:lnTo>
                <a:lnTo>
                  <a:pt x="511" y="228"/>
                </a:lnTo>
                <a:lnTo>
                  <a:pt x="511" y="228"/>
                </a:lnTo>
                <a:lnTo>
                  <a:pt x="506" y="228"/>
                </a:lnTo>
                <a:lnTo>
                  <a:pt x="506" y="223"/>
                </a:lnTo>
                <a:lnTo>
                  <a:pt x="506" y="218"/>
                </a:lnTo>
                <a:lnTo>
                  <a:pt x="511" y="218"/>
                </a:lnTo>
                <a:lnTo>
                  <a:pt x="511" y="214"/>
                </a:lnTo>
                <a:lnTo>
                  <a:pt x="516" y="214"/>
                </a:lnTo>
                <a:lnTo>
                  <a:pt x="516" y="214"/>
                </a:lnTo>
                <a:close/>
                <a:moveTo>
                  <a:pt x="557" y="155"/>
                </a:moveTo>
                <a:lnTo>
                  <a:pt x="557" y="114"/>
                </a:lnTo>
                <a:lnTo>
                  <a:pt x="557" y="109"/>
                </a:lnTo>
                <a:lnTo>
                  <a:pt x="561" y="109"/>
                </a:lnTo>
                <a:lnTo>
                  <a:pt x="561" y="109"/>
                </a:lnTo>
                <a:lnTo>
                  <a:pt x="566" y="109"/>
                </a:lnTo>
                <a:lnTo>
                  <a:pt x="566" y="109"/>
                </a:lnTo>
                <a:lnTo>
                  <a:pt x="570" y="109"/>
                </a:lnTo>
                <a:lnTo>
                  <a:pt x="570" y="109"/>
                </a:lnTo>
                <a:lnTo>
                  <a:pt x="570" y="114"/>
                </a:lnTo>
                <a:lnTo>
                  <a:pt x="570" y="155"/>
                </a:lnTo>
                <a:lnTo>
                  <a:pt x="570" y="159"/>
                </a:lnTo>
                <a:lnTo>
                  <a:pt x="570" y="164"/>
                </a:lnTo>
                <a:lnTo>
                  <a:pt x="566" y="164"/>
                </a:lnTo>
                <a:lnTo>
                  <a:pt x="566" y="164"/>
                </a:lnTo>
                <a:lnTo>
                  <a:pt x="561" y="164"/>
                </a:lnTo>
                <a:lnTo>
                  <a:pt x="561" y="164"/>
                </a:lnTo>
                <a:lnTo>
                  <a:pt x="557" y="159"/>
                </a:lnTo>
                <a:lnTo>
                  <a:pt x="557" y="155"/>
                </a:lnTo>
                <a:lnTo>
                  <a:pt x="557" y="155"/>
                </a:lnTo>
                <a:close/>
                <a:moveTo>
                  <a:pt x="557" y="59"/>
                </a:moveTo>
                <a:lnTo>
                  <a:pt x="557" y="45"/>
                </a:lnTo>
                <a:lnTo>
                  <a:pt x="557" y="45"/>
                </a:lnTo>
                <a:lnTo>
                  <a:pt x="557" y="32"/>
                </a:lnTo>
                <a:lnTo>
                  <a:pt x="557" y="36"/>
                </a:lnTo>
                <a:lnTo>
                  <a:pt x="548" y="23"/>
                </a:lnTo>
                <a:lnTo>
                  <a:pt x="548" y="23"/>
                </a:lnTo>
                <a:lnTo>
                  <a:pt x="548" y="23"/>
                </a:lnTo>
                <a:lnTo>
                  <a:pt x="543" y="18"/>
                </a:lnTo>
                <a:lnTo>
                  <a:pt x="548" y="14"/>
                </a:lnTo>
                <a:lnTo>
                  <a:pt x="552" y="9"/>
                </a:lnTo>
                <a:lnTo>
                  <a:pt x="552" y="9"/>
                </a:lnTo>
                <a:lnTo>
                  <a:pt x="557" y="14"/>
                </a:lnTo>
                <a:lnTo>
                  <a:pt x="557" y="14"/>
                </a:lnTo>
                <a:lnTo>
                  <a:pt x="561" y="14"/>
                </a:lnTo>
                <a:lnTo>
                  <a:pt x="566" y="27"/>
                </a:lnTo>
                <a:lnTo>
                  <a:pt x="570" y="27"/>
                </a:lnTo>
                <a:lnTo>
                  <a:pt x="570" y="41"/>
                </a:lnTo>
                <a:lnTo>
                  <a:pt x="570" y="45"/>
                </a:lnTo>
                <a:lnTo>
                  <a:pt x="570" y="59"/>
                </a:lnTo>
                <a:lnTo>
                  <a:pt x="570" y="59"/>
                </a:lnTo>
                <a:lnTo>
                  <a:pt x="570" y="64"/>
                </a:lnTo>
                <a:lnTo>
                  <a:pt x="566" y="64"/>
                </a:lnTo>
                <a:lnTo>
                  <a:pt x="566" y="64"/>
                </a:lnTo>
                <a:lnTo>
                  <a:pt x="561" y="64"/>
                </a:lnTo>
                <a:lnTo>
                  <a:pt x="561" y="64"/>
                </a:lnTo>
                <a:lnTo>
                  <a:pt x="557" y="59"/>
                </a:lnTo>
                <a:lnTo>
                  <a:pt x="557" y="59"/>
                </a:lnTo>
                <a:lnTo>
                  <a:pt x="557" y="5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FF006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6335" name="Group 47"/>
          <p:cNvGrpSpPr>
            <a:grpSpLocks/>
          </p:cNvGrpSpPr>
          <p:nvPr/>
        </p:nvGrpSpPr>
        <p:grpSpPr bwMode="auto">
          <a:xfrm>
            <a:off x="3721100" y="6024563"/>
            <a:ext cx="1379538" cy="355600"/>
            <a:chOff x="4604" y="3974"/>
            <a:chExt cx="642" cy="2231"/>
          </a:xfrm>
        </p:grpSpPr>
        <p:sp>
          <p:nvSpPr>
            <p:cNvPr id="396336" name="Line 48"/>
            <p:cNvSpPr>
              <a:spLocks noChangeShapeType="1"/>
            </p:cNvSpPr>
            <p:nvPr/>
          </p:nvSpPr>
          <p:spPr bwMode="auto">
            <a:xfrm>
              <a:off x="4604" y="3974"/>
              <a:ext cx="374" cy="218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37" name="Rectangle 49"/>
            <p:cNvSpPr>
              <a:spLocks noChangeArrowheads="1"/>
            </p:cNvSpPr>
            <p:nvPr/>
          </p:nvSpPr>
          <p:spPr bwMode="auto">
            <a:xfrm>
              <a:off x="5012" y="4103"/>
              <a:ext cx="234" cy="2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1" u="none" strike="noStrike" kern="120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6338" name="Group 50"/>
          <p:cNvGrpSpPr>
            <a:grpSpLocks/>
          </p:cNvGrpSpPr>
          <p:nvPr/>
        </p:nvGrpSpPr>
        <p:grpSpPr bwMode="auto">
          <a:xfrm>
            <a:off x="755650" y="4613275"/>
            <a:ext cx="3654425" cy="2271713"/>
            <a:chOff x="513" y="2859"/>
            <a:chExt cx="2302" cy="1431"/>
          </a:xfrm>
        </p:grpSpPr>
        <p:sp>
          <p:nvSpPr>
            <p:cNvPr id="396339" name="Rectangle 51"/>
            <p:cNvSpPr>
              <a:spLocks noChangeArrowheads="1"/>
            </p:cNvSpPr>
            <p:nvPr/>
          </p:nvSpPr>
          <p:spPr bwMode="auto">
            <a:xfrm>
              <a:off x="513" y="285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0" name="Rectangle 52"/>
            <p:cNvSpPr>
              <a:spLocks noChangeArrowheads="1"/>
            </p:cNvSpPr>
            <p:nvPr/>
          </p:nvSpPr>
          <p:spPr bwMode="auto">
            <a:xfrm>
              <a:off x="609" y="3241"/>
              <a:ext cx="278" cy="6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1" name="Rectangle 53"/>
            <p:cNvSpPr>
              <a:spLocks noChangeArrowheads="1"/>
            </p:cNvSpPr>
            <p:nvPr/>
          </p:nvSpPr>
          <p:spPr bwMode="auto">
            <a:xfrm>
              <a:off x="709" y="336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796" y="336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3" name="Rectangle 55"/>
            <p:cNvSpPr>
              <a:spLocks noChangeArrowheads="1"/>
            </p:cNvSpPr>
            <p:nvPr/>
          </p:nvSpPr>
          <p:spPr bwMode="auto">
            <a:xfrm>
              <a:off x="709" y="3660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4" name="Rectangle 56"/>
            <p:cNvSpPr>
              <a:spLocks noChangeArrowheads="1"/>
            </p:cNvSpPr>
            <p:nvPr/>
          </p:nvSpPr>
          <p:spPr bwMode="auto">
            <a:xfrm>
              <a:off x="796" y="366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5" name="Rectangle 57"/>
            <p:cNvSpPr>
              <a:spLocks noChangeArrowheads="1"/>
            </p:cNvSpPr>
            <p:nvPr/>
          </p:nvSpPr>
          <p:spPr bwMode="auto">
            <a:xfrm>
              <a:off x="750" y="395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6" name="Rectangle 58"/>
            <p:cNvSpPr>
              <a:spLocks noChangeArrowheads="1"/>
            </p:cNvSpPr>
            <p:nvPr/>
          </p:nvSpPr>
          <p:spPr bwMode="auto">
            <a:xfrm>
              <a:off x="581" y="2995"/>
              <a:ext cx="27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7" name="Rectangle 59"/>
            <p:cNvSpPr>
              <a:spLocks noChangeArrowheads="1"/>
            </p:cNvSpPr>
            <p:nvPr/>
          </p:nvSpPr>
          <p:spPr bwMode="auto">
            <a:xfrm>
              <a:off x="673" y="311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8" name="Rectangle 60"/>
            <p:cNvSpPr>
              <a:spLocks noChangeArrowheads="1"/>
            </p:cNvSpPr>
            <p:nvPr/>
          </p:nvSpPr>
          <p:spPr bwMode="auto">
            <a:xfrm>
              <a:off x="778" y="311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9" name="Rectangle 61"/>
            <p:cNvSpPr>
              <a:spLocks noChangeArrowheads="1"/>
            </p:cNvSpPr>
            <p:nvPr/>
          </p:nvSpPr>
          <p:spPr bwMode="auto">
            <a:xfrm>
              <a:off x="1097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0" name="Rectangle 62"/>
            <p:cNvSpPr>
              <a:spLocks noChangeArrowheads="1"/>
            </p:cNvSpPr>
            <p:nvPr/>
          </p:nvSpPr>
          <p:spPr bwMode="auto">
            <a:xfrm>
              <a:off x="1183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1471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2" name="Rectangle 64"/>
            <p:cNvSpPr>
              <a:spLocks noChangeArrowheads="1"/>
            </p:cNvSpPr>
            <p:nvPr/>
          </p:nvSpPr>
          <p:spPr bwMode="auto">
            <a:xfrm>
              <a:off x="1557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3" name="Rectangle 65"/>
            <p:cNvSpPr>
              <a:spLocks noChangeArrowheads="1"/>
            </p:cNvSpPr>
            <p:nvPr/>
          </p:nvSpPr>
          <p:spPr bwMode="auto">
            <a:xfrm>
              <a:off x="1849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1936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5" name="Rectangle 67"/>
            <p:cNvSpPr>
              <a:spLocks noChangeArrowheads="1"/>
            </p:cNvSpPr>
            <p:nvPr/>
          </p:nvSpPr>
          <p:spPr bwMode="auto">
            <a:xfrm>
              <a:off x="2228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6" name="Rectangle 68"/>
            <p:cNvSpPr>
              <a:spLocks noChangeArrowheads="1"/>
            </p:cNvSpPr>
            <p:nvPr/>
          </p:nvSpPr>
          <p:spPr bwMode="auto">
            <a:xfrm>
              <a:off x="2314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7" name="Rectangle 69"/>
            <p:cNvSpPr>
              <a:spLocks noChangeArrowheads="1"/>
            </p:cNvSpPr>
            <p:nvPr/>
          </p:nvSpPr>
          <p:spPr bwMode="auto">
            <a:xfrm>
              <a:off x="937" y="3246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8" name="Line 70"/>
            <p:cNvSpPr>
              <a:spLocks noChangeShapeType="1"/>
            </p:cNvSpPr>
            <p:nvPr/>
          </p:nvSpPr>
          <p:spPr bwMode="auto">
            <a:xfrm>
              <a:off x="937" y="3246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9" name="Rectangle 71"/>
            <p:cNvSpPr>
              <a:spLocks noChangeArrowheads="1"/>
            </p:cNvSpPr>
            <p:nvPr/>
          </p:nvSpPr>
          <p:spPr bwMode="auto">
            <a:xfrm>
              <a:off x="937" y="3232"/>
              <a:ext cx="28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0" name="Line 72"/>
            <p:cNvSpPr>
              <a:spLocks noChangeShapeType="1"/>
            </p:cNvSpPr>
            <p:nvPr/>
          </p:nvSpPr>
          <p:spPr bwMode="auto">
            <a:xfrm>
              <a:off x="937" y="3232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1" name="Rectangle 73"/>
            <p:cNvSpPr>
              <a:spLocks noChangeArrowheads="1"/>
            </p:cNvSpPr>
            <p:nvPr/>
          </p:nvSpPr>
          <p:spPr bwMode="auto">
            <a:xfrm>
              <a:off x="965" y="3232"/>
              <a:ext cx="35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2" name="Line 74"/>
            <p:cNvSpPr>
              <a:spLocks noChangeShapeType="1"/>
            </p:cNvSpPr>
            <p:nvPr/>
          </p:nvSpPr>
          <p:spPr bwMode="auto">
            <a:xfrm>
              <a:off x="965" y="3232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3" name="Rectangle 75"/>
            <p:cNvSpPr>
              <a:spLocks noChangeArrowheads="1"/>
            </p:cNvSpPr>
            <p:nvPr/>
          </p:nvSpPr>
          <p:spPr bwMode="auto">
            <a:xfrm>
              <a:off x="1320" y="3232"/>
              <a:ext cx="14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4" name="Line 76"/>
            <p:cNvSpPr>
              <a:spLocks noChangeShapeType="1"/>
            </p:cNvSpPr>
            <p:nvPr/>
          </p:nvSpPr>
          <p:spPr bwMode="auto">
            <a:xfrm>
              <a:off x="1320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5" name="Rectangle 77"/>
            <p:cNvSpPr>
              <a:spLocks noChangeArrowheads="1"/>
            </p:cNvSpPr>
            <p:nvPr/>
          </p:nvSpPr>
          <p:spPr bwMode="auto">
            <a:xfrm>
              <a:off x="1320" y="323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6" name="Line 78"/>
            <p:cNvSpPr>
              <a:spLocks noChangeShapeType="1"/>
            </p:cNvSpPr>
            <p:nvPr/>
          </p:nvSpPr>
          <p:spPr bwMode="auto">
            <a:xfrm>
              <a:off x="1320" y="3232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7" name="Line 79"/>
            <p:cNvSpPr>
              <a:spLocks noChangeShapeType="1"/>
            </p:cNvSpPr>
            <p:nvPr/>
          </p:nvSpPr>
          <p:spPr bwMode="auto">
            <a:xfrm>
              <a:off x="1320" y="3232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8" name="Rectangle 80"/>
            <p:cNvSpPr>
              <a:spLocks noChangeArrowheads="1"/>
            </p:cNvSpPr>
            <p:nvPr/>
          </p:nvSpPr>
          <p:spPr bwMode="auto">
            <a:xfrm>
              <a:off x="1334" y="3232"/>
              <a:ext cx="365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69" name="Line 81"/>
            <p:cNvSpPr>
              <a:spLocks noChangeShapeType="1"/>
            </p:cNvSpPr>
            <p:nvPr/>
          </p:nvSpPr>
          <p:spPr bwMode="auto">
            <a:xfrm>
              <a:off x="1334" y="3232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0" name="Rectangle 82"/>
            <p:cNvSpPr>
              <a:spLocks noChangeArrowheads="1"/>
            </p:cNvSpPr>
            <p:nvPr/>
          </p:nvSpPr>
          <p:spPr bwMode="auto">
            <a:xfrm>
              <a:off x="1699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1" name="Line 83"/>
            <p:cNvSpPr>
              <a:spLocks noChangeShapeType="1"/>
            </p:cNvSpPr>
            <p:nvPr/>
          </p:nvSpPr>
          <p:spPr bwMode="auto">
            <a:xfrm>
              <a:off x="1699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2" name="Line 84"/>
            <p:cNvSpPr>
              <a:spLocks noChangeShapeType="1"/>
            </p:cNvSpPr>
            <p:nvPr/>
          </p:nvSpPr>
          <p:spPr bwMode="auto">
            <a:xfrm>
              <a:off x="1699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3" name="Rectangle 85"/>
            <p:cNvSpPr>
              <a:spLocks noChangeArrowheads="1"/>
            </p:cNvSpPr>
            <p:nvPr/>
          </p:nvSpPr>
          <p:spPr bwMode="auto">
            <a:xfrm>
              <a:off x="1726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4" name="Line 86"/>
            <p:cNvSpPr>
              <a:spLocks noChangeShapeType="1"/>
            </p:cNvSpPr>
            <p:nvPr/>
          </p:nvSpPr>
          <p:spPr bwMode="auto">
            <a:xfrm>
              <a:off x="1726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5" name="Rectangle 87"/>
            <p:cNvSpPr>
              <a:spLocks noChangeArrowheads="1"/>
            </p:cNvSpPr>
            <p:nvPr/>
          </p:nvSpPr>
          <p:spPr bwMode="auto">
            <a:xfrm>
              <a:off x="2073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6" name="Line 88"/>
            <p:cNvSpPr>
              <a:spLocks noChangeShapeType="1"/>
            </p:cNvSpPr>
            <p:nvPr/>
          </p:nvSpPr>
          <p:spPr bwMode="auto">
            <a:xfrm>
              <a:off x="2073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7" name="Line 89"/>
            <p:cNvSpPr>
              <a:spLocks noChangeShapeType="1"/>
            </p:cNvSpPr>
            <p:nvPr/>
          </p:nvSpPr>
          <p:spPr bwMode="auto">
            <a:xfrm>
              <a:off x="2073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8" name="Rectangle 90"/>
            <p:cNvSpPr>
              <a:spLocks noChangeArrowheads="1"/>
            </p:cNvSpPr>
            <p:nvPr/>
          </p:nvSpPr>
          <p:spPr bwMode="auto">
            <a:xfrm>
              <a:off x="2100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79" name="Line 91"/>
            <p:cNvSpPr>
              <a:spLocks noChangeShapeType="1"/>
            </p:cNvSpPr>
            <p:nvPr/>
          </p:nvSpPr>
          <p:spPr bwMode="auto">
            <a:xfrm>
              <a:off x="2100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0" name="Rectangle 92"/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1" name="Line 93"/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2" name="Line 94"/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3" name="Rectangle 95"/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4" name="Line 96"/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5" name="Line 97"/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6" name="Rectangle 98"/>
            <p:cNvSpPr>
              <a:spLocks noChangeArrowheads="1"/>
            </p:cNvSpPr>
            <p:nvPr/>
          </p:nvSpPr>
          <p:spPr bwMode="auto">
            <a:xfrm>
              <a:off x="937" y="3259"/>
              <a:ext cx="28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7" name="Line 99"/>
            <p:cNvSpPr>
              <a:spLocks noChangeShapeType="1"/>
            </p:cNvSpPr>
            <p:nvPr/>
          </p:nvSpPr>
          <p:spPr bwMode="auto">
            <a:xfrm>
              <a:off x="93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8" name="Rectangle 100"/>
            <p:cNvSpPr>
              <a:spLocks noChangeArrowheads="1"/>
            </p:cNvSpPr>
            <p:nvPr/>
          </p:nvSpPr>
          <p:spPr bwMode="auto">
            <a:xfrm>
              <a:off x="1320" y="3259"/>
              <a:ext cx="14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89" name="Line 101"/>
            <p:cNvSpPr>
              <a:spLocks noChangeShapeType="1"/>
            </p:cNvSpPr>
            <p:nvPr/>
          </p:nvSpPr>
          <p:spPr bwMode="auto">
            <a:xfrm>
              <a:off x="1320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0" name="Rectangle 102"/>
            <p:cNvSpPr>
              <a:spLocks noChangeArrowheads="1"/>
            </p:cNvSpPr>
            <p:nvPr/>
          </p:nvSpPr>
          <p:spPr bwMode="auto">
            <a:xfrm>
              <a:off x="1699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1" name="Line 103"/>
            <p:cNvSpPr>
              <a:spLocks noChangeShapeType="1"/>
            </p:cNvSpPr>
            <p:nvPr/>
          </p:nvSpPr>
          <p:spPr bwMode="auto">
            <a:xfrm>
              <a:off x="1699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2" name="Rectangle 104"/>
            <p:cNvSpPr>
              <a:spLocks noChangeArrowheads="1"/>
            </p:cNvSpPr>
            <p:nvPr/>
          </p:nvSpPr>
          <p:spPr bwMode="auto">
            <a:xfrm>
              <a:off x="2073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3" name="Line 105"/>
            <p:cNvSpPr>
              <a:spLocks noChangeShapeType="1"/>
            </p:cNvSpPr>
            <p:nvPr/>
          </p:nvSpPr>
          <p:spPr bwMode="auto">
            <a:xfrm>
              <a:off x="2073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4" name="Rectangle 106"/>
            <p:cNvSpPr>
              <a:spLocks noChangeArrowheads="1"/>
            </p:cNvSpPr>
            <p:nvPr/>
          </p:nvSpPr>
          <p:spPr bwMode="auto">
            <a:xfrm>
              <a:off x="2447" y="3259"/>
              <a:ext cx="27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5" name="Line 107"/>
            <p:cNvSpPr>
              <a:spLocks noChangeShapeType="1"/>
            </p:cNvSpPr>
            <p:nvPr/>
          </p:nvSpPr>
          <p:spPr bwMode="auto">
            <a:xfrm>
              <a:off x="244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6" name="Rectangle 108"/>
            <p:cNvSpPr>
              <a:spLocks noChangeArrowheads="1"/>
            </p:cNvSpPr>
            <p:nvPr/>
          </p:nvSpPr>
          <p:spPr bwMode="auto">
            <a:xfrm>
              <a:off x="1097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7" name="Rectangle 109"/>
            <p:cNvSpPr>
              <a:spLocks noChangeArrowheads="1"/>
            </p:cNvSpPr>
            <p:nvPr/>
          </p:nvSpPr>
          <p:spPr bwMode="auto">
            <a:xfrm>
              <a:off x="1183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8" name="Rectangle 110"/>
            <p:cNvSpPr>
              <a:spLocks noChangeArrowheads="1"/>
            </p:cNvSpPr>
            <p:nvPr/>
          </p:nvSpPr>
          <p:spPr bwMode="auto">
            <a:xfrm>
              <a:off x="1471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9" name="Rectangle 111"/>
            <p:cNvSpPr>
              <a:spLocks noChangeArrowheads="1"/>
            </p:cNvSpPr>
            <p:nvPr/>
          </p:nvSpPr>
          <p:spPr bwMode="auto">
            <a:xfrm>
              <a:off x="1557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0" name="Rectangle 112"/>
            <p:cNvSpPr>
              <a:spLocks noChangeArrowheads="1"/>
            </p:cNvSpPr>
            <p:nvPr/>
          </p:nvSpPr>
          <p:spPr bwMode="auto">
            <a:xfrm>
              <a:off x="1849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1" name="Rectangle 113"/>
            <p:cNvSpPr>
              <a:spLocks noChangeArrowheads="1"/>
            </p:cNvSpPr>
            <p:nvPr/>
          </p:nvSpPr>
          <p:spPr bwMode="auto">
            <a:xfrm>
              <a:off x="1936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2" name="Rectangle 114"/>
            <p:cNvSpPr>
              <a:spLocks noChangeArrowheads="1"/>
            </p:cNvSpPr>
            <p:nvPr/>
          </p:nvSpPr>
          <p:spPr bwMode="auto">
            <a:xfrm>
              <a:off x="2228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3" name="Rectangle 115"/>
            <p:cNvSpPr>
              <a:spLocks noChangeArrowheads="1"/>
            </p:cNvSpPr>
            <p:nvPr/>
          </p:nvSpPr>
          <p:spPr bwMode="auto">
            <a:xfrm>
              <a:off x="2314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4" name="Rectangle 116"/>
            <p:cNvSpPr>
              <a:spLocks noChangeArrowheads="1"/>
            </p:cNvSpPr>
            <p:nvPr/>
          </p:nvSpPr>
          <p:spPr bwMode="auto">
            <a:xfrm>
              <a:off x="937" y="3583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5" name="Line 117"/>
            <p:cNvSpPr>
              <a:spLocks noChangeShapeType="1"/>
            </p:cNvSpPr>
            <p:nvPr/>
          </p:nvSpPr>
          <p:spPr bwMode="auto">
            <a:xfrm>
              <a:off x="937" y="3583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6" name="Rectangle 118"/>
            <p:cNvSpPr>
              <a:spLocks noChangeArrowheads="1"/>
            </p:cNvSpPr>
            <p:nvPr/>
          </p:nvSpPr>
          <p:spPr bwMode="auto">
            <a:xfrm>
              <a:off x="965" y="3583"/>
              <a:ext cx="35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7" name="Line 119"/>
            <p:cNvSpPr>
              <a:spLocks noChangeShapeType="1"/>
            </p:cNvSpPr>
            <p:nvPr/>
          </p:nvSpPr>
          <p:spPr bwMode="auto">
            <a:xfrm>
              <a:off x="965" y="3583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8" name="Rectangle 120"/>
            <p:cNvSpPr>
              <a:spLocks noChangeArrowheads="1"/>
            </p:cNvSpPr>
            <p:nvPr/>
          </p:nvSpPr>
          <p:spPr bwMode="auto">
            <a:xfrm>
              <a:off x="1320" y="3583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09" name="Line 121"/>
            <p:cNvSpPr>
              <a:spLocks noChangeShapeType="1"/>
            </p:cNvSpPr>
            <p:nvPr/>
          </p:nvSpPr>
          <p:spPr bwMode="auto">
            <a:xfrm>
              <a:off x="1320" y="358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0" name="Line 122"/>
            <p:cNvSpPr>
              <a:spLocks noChangeShapeType="1"/>
            </p:cNvSpPr>
            <p:nvPr/>
          </p:nvSpPr>
          <p:spPr bwMode="auto">
            <a:xfrm>
              <a:off x="1320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1" name="Rectangle 123"/>
            <p:cNvSpPr>
              <a:spLocks noChangeArrowheads="1"/>
            </p:cNvSpPr>
            <p:nvPr/>
          </p:nvSpPr>
          <p:spPr bwMode="auto">
            <a:xfrm>
              <a:off x="1334" y="3583"/>
              <a:ext cx="36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2" name="Line 124"/>
            <p:cNvSpPr>
              <a:spLocks noChangeShapeType="1"/>
            </p:cNvSpPr>
            <p:nvPr/>
          </p:nvSpPr>
          <p:spPr bwMode="auto">
            <a:xfrm>
              <a:off x="1334" y="3583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3" name="Rectangle 125"/>
            <p:cNvSpPr>
              <a:spLocks noChangeArrowheads="1"/>
            </p:cNvSpPr>
            <p:nvPr/>
          </p:nvSpPr>
          <p:spPr bwMode="auto">
            <a:xfrm>
              <a:off x="1699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4" name="Line 126"/>
            <p:cNvSpPr>
              <a:spLocks noChangeShapeType="1"/>
            </p:cNvSpPr>
            <p:nvPr/>
          </p:nvSpPr>
          <p:spPr bwMode="auto">
            <a:xfrm>
              <a:off x="1699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5" name="Line 127"/>
            <p:cNvSpPr>
              <a:spLocks noChangeShapeType="1"/>
            </p:cNvSpPr>
            <p:nvPr/>
          </p:nvSpPr>
          <p:spPr bwMode="auto">
            <a:xfrm>
              <a:off x="1699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6" name="Rectangle 128"/>
            <p:cNvSpPr>
              <a:spLocks noChangeArrowheads="1"/>
            </p:cNvSpPr>
            <p:nvPr/>
          </p:nvSpPr>
          <p:spPr bwMode="auto">
            <a:xfrm>
              <a:off x="1712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7" name="Line 129"/>
            <p:cNvSpPr>
              <a:spLocks noChangeShapeType="1"/>
            </p:cNvSpPr>
            <p:nvPr/>
          </p:nvSpPr>
          <p:spPr bwMode="auto">
            <a:xfrm>
              <a:off x="1712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8" name="Rectangle 130"/>
            <p:cNvSpPr>
              <a:spLocks noChangeArrowheads="1"/>
            </p:cNvSpPr>
            <p:nvPr/>
          </p:nvSpPr>
          <p:spPr bwMode="auto">
            <a:xfrm>
              <a:off x="2073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19" name="Line 131"/>
            <p:cNvSpPr>
              <a:spLocks noChangeShapeType="1"/>
            </p:cNvSpPr>
            <p:nvPr/>
          </p:nvSpPr>
          <p:spPr bwMode="auto">
            <a:xfrm>
              <a:off x="2073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0" name="Line 132"/>
            <p:cNvSpPr>
              <a:spLocks noChangeShapeType="1"/>
            </p:cNvSpPr>
            <p:nvPr/>
          </p:nvSpPr>
          <p:spPr bwMode="auto">
            <a:xfrm>
              <a:off x="2073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1" name="Rectangle 133"/>
            <p:cNvSpPr>
              <a:spLocks noChangeArrowheads="1"/>
            </p:cNvSpPr>
            <p:nvPr/>
          </p:nvSpPr>
          <p:spPr bwMode="auto">
            <a:xfrm>
              <a:off x="2086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2" name="Line 134"/>
            <p:cNvSpPr>
              <a:spLocks noChangeShapeType="1"/>
            </p:cNvSpPr>
            <p:nvPr/>
          </p:nvSpPr>
          <p:spPr bwMode="auto">
            <a:xfrm>
              <a:off x="2086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3" name="Rectangle 135"/>
            <p:cNvSpPr>
              <a:spLocks noChangeArrowheads="1"/>
            </p:cNvSpPr>
            <p:nvPr/>
          </p:nvSpPr>
          <p:spPr bwMode="auto">
            <a:xfrm>
              <a:off x="2447" y="3583"/>
              <a:ext cx="2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4" name="Line 136"/>
            <p:cNvSpPr>
              <a:spLocks noChangeShapeType="1"/>
            </p:cNvSpPr>
            <p:nvPr/>
          </p:nvSpPr>
          <p:spPr bwMode="auto">
            <a:xfrm>
              <a:off x="2447" y="358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5" name="Rectangle 137"/>
            <p:cNvSpPr>
              <a:spLocks noChangeArrowheads="1"/>
            </p:cNvSpPr>
            <p:nvPr/>
          </p:nvSpPr>
          <p:spPr bwMode="auto">
            <a:xfrm>
              <a:off x="937" y="3596"/>
              <a:ext cx="28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6" name="Line 138"/>
            <p:cNvSpPr>
              <a:spLocks noChangeShapeType="1"/>
            </p:cNvSpPr>
            <p:nvPr/>
          </p:nvSpPr>
          <p:spPr bwMode="auto">
            <a:xfrm>
              <a:off x="93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7" name="Rectangle 139"/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8" name="Line 140"/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0" name="Rectangle 142"/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1" name="Line 143"/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3" name="Rectangle 145"/>
            <p:cNvSpPr>
              <a:spLocks noChangeArrowheads="1"/>
            </p:cNvSpPr>
            <p:nvPr/>
          </p:nvSpPr>
          <p:spPr bwMode="auto">
            <a:xfrm>
              <a:off x="965" y="3919"/>
              <a:ext cx="355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4" name="Line 146"/>
            <p:cNvSpPr>
              <a:spLocks noChangeShapeType="1"/>
            </p:cNvSpPr>
            <p:nvPr/>
          </p:nvSpPr>
          <p:spPr bwMode="auto">
            <a:xfrm>
              <a:off x="965" y="3919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5" name="Rectangle 147"/>
            <p:cNvSpPr>
              <a:spLocks noChangeArrowheads="1"/>
            </p:cNvSpPr>
            <p:nvPr/>
          </p:nvSpPr>
          <p:spPr bwMode="auto">
            <a:xfrm>
              <a:off x="1320" y="3596"/>
              <a:ext cx="14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6" name="Line 148"/>
            <p:cNvSpPr>
              <a:spLocks noChangeShapeType="1"/>
            </p:cNvSpPr>
            <p:nvPr/>
          </p:nvSpPr>
          <p:spPr bwMode="auto">
            <a:xfrm>
              <a:off x="1320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7" name="Rectangle 149"/>
            <p:cNvSpPr>
              <a:spLocks noChangeArrowheads="1"/>
            </p:cNvSpPr>
            <p:nvPr/>
          </p:nvSpPr>
          <p:spPr bwMode="auto">
            <a:xfrm>
              <a:off x="1320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8" name="Line 150"/>
            <p:cNvSpPr>
              <a:spLocks noChangeShapeType="1"/>
            </p:cNvSpPr>
            <p:nvPr/>
          </p:nvSpPr>
          <p:spPr bwMode="auto">
            <a:xfrm>
              <a:off x="1320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39" name="Line 151"/>
            <p:cNvSpPr>
              <a:spLocks noChangeShapeType="1"/>
            </p:cNvSpPr>
            <p:nvPr/>
          </p:nvSpPr>
          <p:spPr bwMode="auto">
            <a:xfrm>
              <a:off x="1320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0" name="Rectangle 152"/>
            <p:cNvSpPr>
              <a:spLocks noChangeArrowheads="1"/>
            </p:cNvSpPr>
            <p:nvPr/>
          </p:nvSpPr>
          <p:spPr bwMode="auto">
            <a:xfrm>
              <a:off x="1348" y="3919"/>
              <a:ext cx="351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1" name="Line 153"/>
            <p:cNvSpPr>
              <a:spLocks noChangeShapeType="1"/>
            </p:cNvSpPr>
            <p:nvPr/>
          </p:nvSpPr>
          <p:spPr bwMode="auto">
            <a:xfrm>
              <a:off x="1348" y="3919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2" name="Rectangle 154"/>
            <p:cNvSpPr>
              <a:spLocks noChangeArrowheads="1"/>
            </p:cNvSpPr>
            <p:nvPr/>
          </p:nvSpPr>
          <p:spPr bwMode="auto">
            <a:xfrm>
              <a:off x="1699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3" name="Line 155"/>
            <p:cNvSpPr>
              <a:spLocks noChangeShapeType="1"/>
            </p:cNvSpPr>
            <p:nvPr/>
          </p:nvSpPr>
          <p:spPr bwMode="auto">
            <a:xfrm>
              <a:off x="1699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4" name="Rectangle 156"/>
            <p:cNvSpPr>
              <a:spLocks noChangeArrowheads="1"/>
            </p:cNvSpPr>
            <p:nvPr/>
          </p:nvSpPr>
          <p:spPr bwMode="auto">
            <a:xfrm>
              <a:off x="1699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5" name="Line 157"/>
            <p:cNvSpPr>
              <a:spLocks noChangeShapeType="1"/>
            </p:cNvSpPr>
            <p:nvPr/>
          </p:nvSpPr>
          <p:spPr bwMode="auto">
            <a:xfrm>
              <a:off x="1699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6" name="Line 158"/>
            <p:cNvSpPr>
              <a:spLocks noChangeShapeType="1"/>
            </p:cNvSpPr>
            <p:nvPr/>
          </p:nvSpPr>
          <p:spPr bwMode="auto">
            <a:xfrm>
              <a:off x="1699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7" name="Rectangle 159"/>
            <p:cNvSpPr>
              <a:spLocks noChangeArrowheads="1"/>
            </p:cNvSpPr>
            <p:nvPr/>
          </p:nvSpPr>
          <p:spPr bwMode="auto">
            <a:xfrm>
              <a:off x="1726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8" name="Line 160"/>
            <p:cNvSpPr>
              <a:spLocks noChangeShapeType="1"/>
            </p:cNvSpPr>
            <p:nvPr/>
          </p:nvSpPr>
          <p:spPr bwMode="auto">
            <a:xfrm>
              <a:off x="1726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49" name="Rectangle 161"/>
            <p:cNvSpPr>
              <a:spLocks noChangeArrowheads="1"/>
            </p:cNvSpPr>
            <p:nvPr/>
          </p:nvSpPr>
          <p:spPr bwMode="auto">
            <a:xfrm>
              <a:off x="2073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0" name="Line 162"/>
            <p:cNvSpPr>
              <a:spLocks noChangeShapeType="1"/>
            </p:cNvSpPr>
            <p:nvPr/>
          </p:nvSpPr>
          <p:spPr bwMode="auto">
            <a:xfrm>
              <a:off x="2073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1" name="Rectangle 163"/>
            <p:cNvSpPr>
              <a:spLocks noChangeArrowheads="1"/>
            </p:cNvSpPr>
            <p:nvPr/>
          </p:nvSpPr>
          <p:spPr bwMode="auto">
            <a:xfrm>
              <a:off x="2073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2" name="Line 164"/>
            <p:cNvSpPr>
              <a:spLocks noChangeShapeType="1"/>
            </p:cNvSpPr>
            <p:nvPr/>
          </p:nvSpPr>
          <p:spPr bwMode="auto">
            <a:xfrm>
              <a:off x="2073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3" name="Line 165"/>
            <p:cNvSpPr>
              <a:spLocks noChangeShapeType="1"/>
            </p:cNvSpPr>
            <p:nvPr/>
          </p:nvSpPr>
          <p:spPr bwMode="auto">
            <a:xfrm>
              <a:off x="2073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4" name="Rectangle 166"/>
            <p:cNvSpPr>
              <a:spLocks noChangeArrowheads="1"/>
            </p:cNvSpPr>
            <p:nvPr/>
          </p:nvSpPr>
          <p:spPr bwMode="auto">
            <a:xfrm>
              <a:off x="2100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5" name="Line 167"/>
            <p:cNvSpPr>
              <a:spLocks noChangeShapeType="1"/>
            </p:cNvSpPr>
            <p:nvPr/>
          </p:nvSpPr>
          <p:spPr bwMode="auto">
            <a:xfrm>
              <a:off x="2100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6" name="Rectangle 168"/>
            <p:cNvSpPr>
              <a:spLocks noChangeArrowheads="1"/>
            </p:cNvSpPr>
            <p:nvPr/>
          </p:nvSpPr>
          <p:spPr bwMode="auto">
            <a:xfrm>
              <a:off x="2447" y="3596"/>
              <a:ext cx="27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7" name="Line 169"/>
            <p:cNvSpPr>
              <a:spLocks noChangeShapeType="1"/>
            </p:cNvSpPr>
            <p:nvPr/>
          </p:nvSpPr>
          <p:spPr bwMode="auto">
            <a:xfrm>
              <a:off x="244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8" name="Rectangle 170"/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59" name="Line 171"/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0" name="Line 172"/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1" name="Rectangle 173"/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2" name="Line 174"/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3" name="Line 175"/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4" name="Rectangle 176"/>
            <p:cNvSpPr>
              <a:spLocks noChangeArrowheads="1"/>
            </p:cNvSpPr>
            <p:nvPr/>
          </p:nvSpPr>
          <p:spPr bwMode="auto">
            <a:xfrm>
              <a:off x="951" y="4011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5" name="Freeform 177"/>
            <p:cNvSpPr>
              <a:spLocks/>
            </p:cNvSpPr>
            <p:nvPr/>
          </p:nvSpPr>
          <p:spPr bwMode="auto">
            <a:xfrm>
              <a:off x="522" y="2859"/>
              <a:ext cx="242" cy="246"/>
            </a:xfrm>
            <a:custGeom>
              <a:avLst/>
              <a:gdLst>
                <a:gd name="T0" fmla="*/ 123 w 242"/>
                <a:gd name="T1" fmla="*/ 0 h 246"/>
                <a:gd name="T2" fmla="*/ 110 w 242"/>
                <a:gd name="T3" fmla="*/ 0 h 246"/>
                <a:gd name="T4" fmla="*/ 96 w 242"/>
                <a:gd name="T5" fmla="*/ 4 h 246"/>
                <a:gd name="T6" fmla="*/ 87 w 242"/>
                <a:gd name="T7" fmla="*/ 9 h 246"/>
                <a:gd name="T8" fmla="*/ 73 w 242"/>
                <a:gd name="T9" fmla="*/ 9 h 246"/>
                <a:gd name="T10" fmla="*/ 55 w 242"/>
                <a:gd name="T11" fmla="*/ 22 h 246"/>
                <a:gd name="T12" fmla="*/ 37 w 242"/>
                <a:gd name="T13" fmla="*/ 36 h 246"/>
                <a:gd name="T14" fmla="*/ 23 w 242"/>
                <a:gd name="T15" fmla="*/ 54 h 246"/>
                <a:gd name="T16" fmla="*/ 9 w 242"/>
                <a:gd name="T17" fmla="*/ 77 h 246"/>
                <a:gd name="T18" fmla="*/ 5 w 242"/>
                <a:gd name="T19" fmla="*/ 86 h 246"/>
                <a:gd name="T20" fmla="*/ 5 w 242"/>
                <a:gd name="T21" fmla="*/ 100 h 246"/>
                <a:gd name="T22" fmla="*/ 0 w 242"/>
                <a:gd name="T23" fmla="*/ 109 h 246"/>
                <a:gd name="T24" fmla="*/ 0 w 242"/>
                <a:gd name="T25" fmla="*/ 123 h 246"/>
                <a:gd name="T26" fmla="*/ 0 w 242"/>
                <a:gd name="T27" fmla="*/ 136 h 246"/>
                <a:gd name="T28" fmla="*/ 5 w 242"/>
                <a:gd name="T29" fmla="*/ 145 h 246"/>
                <a:gd name="T30" fmla="*/ 5 w 242"/>
                <a:gd name="T31" fmla="*/ 159 h 246"/>
                <a:gd name="T32" fmla="*/ 9 w 242"/>
                <a:gd name="T33" fmla="*/ 168 h 246"/>
                <a:gd name="T34" fmla="*/ 23 w 242"/>
                <a:gd name="T35" fmla="*/ 191 h 246"/>
                <a:gd name="T36" fmla="*/ 37 w 242"/>
                <a:gd name="T37" fmla="*/ 209 h 246"/>
                <a:gd name="T38" fmla="*/ 55 w 242"/>
                <a:gd name="T39" fmla="*/ 223 h 246"/>
                <a:gd name="T40" fmla="*/ 73 w 242"/>
                <a:gd name="T41" fmla="*/ 236 h 246"/>
                <a:gd name="T42" fmla="*/ 87 w 242"/>
                <a:gd name="T43" fmla="*/ 236 h 246"/>
                <a:gd name="T44" fmla="*/ 96 w 242"/>
                <a:gd name="T45" fmla="*/ 241 h 246"/>
                <a:gd name="T46" fmla="*/ 110 w 242"/>
                <a:gd name="T47" fmla="*/ 246 h 246"/>
                <a:gd name="T48" fmla="*/ 123 w 242"/>
                <a:gd name="T49" fmla="*/ 246 h 246"/>
                <a:gd name="T50" fmla="*/ 132 w 242"/>
                <a:gd name="T51" fmla="*/ 246 h 246"/>
                <a:gd name="T52" fmla="*/ 146 w 242"/>
                <a:gd name="T53" fmla="*/ 241 h 246"/>
                <a:gd name="T54" fmla="*/ 160 w 242"/>
                <a:gd name="T55" fmla="*/ 236 h 246"/>
                <a:gd name="T56" fmla="*/ 169 w 242"/>
                <a:gd name="T57" fmla="*/ 236 h 246"/>
                <a:gd name="T58" fmla="*/ 192 w 242"/>
                <a:gd name="T59" fmla="*/ 223 h 246"/>
                <a:gd name="T60" fmla="*/ 210 w 242"/>
                <a:gd name="T61" fmla="*/ 209 h 246"/>
                <a:gd name="T62" fmla="*/ 224 w 242"/>
                <a:gd name="T63" fmla="*/ 191 h 246"/>
                <a:gd name="T64" fmla="*/ 233 w 242"/>
                <a:gd name="T65" fmla="*/ 168 h 246"/>
                <a:gd name="T66" fmla="*/ 237 w 242"/>
                <a:gd name="T67" fmla="*/ 159 h 246"/>
                <a:gd name="T68" fmla="*/ 242 w 242"/>
                <a:gd name="T69" fmla="*/ 145 h 246"/>
                <a:gd name="T70" fmla="*/ 242 w 242"/>
                <a:gd name="T71" fmla="*/ 136 h 246"/>
                <a:gd name="T72" fmla="*/ 242 w 242"/>
                <a:gd name="T73" fmla="*/ 123 h 246"/>
                <a:gd name="T74" fmla="*/ 242 w 242"/>
                <a:gd name="T75" fmla="*/ 109 h 246"/>
                <a:gd name="T76" fmla="*/ 242 w 242"/>
                <a:gd name="T77" fmla="*/ 100 h 246"/>
                <a:gd name="T78" fmla="*/ 237 w 242"/>
                <a:gd name="T79" fmla="*/ 86 h 246"/>
                <a:gd name="T80" fmla="*/ 233 w 242"/>
                <a:gd name="T81" fmla="*/ 77 h 246"/>
                <a:gd name="T82" fmla="*/ 224 w 242"/>
                <a:gd name="T83" fmla="*/ 54 h 246"/>
                <a:gd name="T84" fmla="*/ 210 w 242"/>
                <a:gd name="T85" fmla="*/ 36 h 246"/>
                <a:gd name="T86" fmla="*/ 192 w 242"/>
                <a:gd name="T87" fmla="*/ 22 h 246"/>
                <a:gd name="T88" fmla="*/ 169 w 242"/>
                <a:gd name="T89" fmla="*/ 9 h 246"/>
                <a:gd name="T90" fmla="*/ 160 w 242"/>
                <a:gd name="T91" fmla="*/ 9 h 246"/>
                <a:gd name="T92" fmla="*/ 146 w 242"/>
                <a:gd name="T93" fmla="*/ 4 h 246"/>
                <a:gd name="T94" fmla="*/ 132 w 242"/>
                <a:gd name="T95" fmla="*/ 0 h 246"/>
                <a:gd name="T96" fmla="*/ 123 w 242"/>
                <a:gd name="T9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" h="246">
                  <a:moveTo>
                    <a:pt x="123" y="0"/>
                  </a:moveTo>
                  <a:lnTo>
                    <a:pt x="110" y="0"/>
                  </a:lnTo>
                  <a:lnTo>
                    <a:pt x="96" y="4"/>
                  </a:lnTo>
                  <a:lnTo>
                    <a:pt x="87" y="9"/>
                  </a:lnTo>
                  <a:lnTo>
                    <a:pt x="73" y="9"/>
                  </a:lnTo>
                  <a:lnTo>
                    <a:pt x="55" y="22"/>
                  </a:lnTo>
                  <a:lnTo>
                    <a:pt x="37" y="36"/>
                  </a:lnTo>
                  <a:lnTo>
                    <a:pt x="23" y="54"/>
                  </a:lnTo>
                  <a:lnTo>
                    <a:pt x="9" y="77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0" y="109"/>
                  </a:lnTo>
                  <a:lnTo>
                    <a:pt x="0" y="123"/>
                  </a:lnTo>
                  <a:lnTo>
                    <a:pt x="0" y="136"/>
                  </a:lnTo>
                  <a:lnTo>
                    <a:pt x="5" y="145"/>
                  </a:lnTo>
                  <a:lnTo>
                    <a:pt x="5" y="159"/>
                  </a:lnTo>
                  <a:lnTo>
                    <a:pt x="9" y="168"/>
                  </a:lnTo>
                  <a:lnTo>
                    <a:pt x="23" y="191"/>
                  </a:lnTo>
                  <a:lnTo>
                    <a:pt x="37" y="209"/>
                  </a:lnTo>
                  <a:lnTo>
                    <a:pt x="55" y="223"/>
                  </a:lnTo>
                  <a:lnTo>
                    <a:pt x="73" y="236"/>
                  </a:lnTo>
                  <a:lnTo>
                    <a:pt x="87" y="236"/>
                  </a:lnTo>
                  <a:lnTo>
                    <a:pt x="96" y="241"/>
                  </a:lnTo>
                  <a:lnTo>
                    <a:pt x="110" y="246"/>
                  </a:lnTo>
                  <a:lnTo>
                    <a:pt x="123" y="246"/>
                  </a:lnTo>
                  <a:lnTo>
                    <a:pt x="132" y="246"/>
                  </a:lnTo>
                  <a:lnTo>
                    <a:pt x="146" y="241"/>
                  </a:lnTo>
                  <a:lnTo>
                    <a:pt x="160" y="236"/>
                  </a:lnTo>
                  <a:lnTo>
                    <a:pt x="169" y="236"/>
                  </a:lnTo>
                  <a:lnTo>
                    <a:pt x="192" y="223"/>
                  </a:lnTo>
                  <a:lnTo>
                    <a:pt x="210" y="209"/>
                  </a:lnTo>
                  <a:lnTo>
                    <a:pt x="224" y="191"/>
                  </a:lnTo>
                  <a:lnTo>
                    <a:pt x="233" y="168"/>
                  </a:lnTo>
                  <a:lnTo>
                    <a:pt x="237" y="159"/>
                  </a:lnTo>
                  <a:lnTo>
                    <a:pt x="242" y="145"/>
                  </a:lnTo>
                  <a:lnTo>
                    <a:pt x="242" y="136"/>
                  </a:lnTo>
                  <a:lnTo>
                    <a:pt x="242" y="123"/>
                  </a:lnTo>
                  <a:lnTo>
                    <a:pt x="242" y="109"/>
                  </a:lnTo>
                  <a:lnTo>
                    <a:pt x="242" y="100"/>
                  </a:lnTo>
                  <a:lnTo>
                    <a:pt x="237" y="86"/>
                  </a:lnTo>
                  <a:lnTo>
                    <a:pt x="233" y="77"/>
                  </a:lnTo>
                  <a:lnTo>
                    <a:pt x="224" y="54"/>
                  </a:lnTo>
                  <a:lnTo>
                    <a:pt x="210" y="36"/>
                  </a:lnTo>
                  <a:lnTo>
                    <a:pt x="192" y="22"/>
                  </a:lnTo>
                  <a:lnTo>
                    <a:pt x="169" y="9"/>
                  </a:lnTo>
                  <a:lnTo>
                    <a:pt x="160" y="9"/>
                  </a:lnTo>
                  <a:lnTo>
                    <a:pt x="146" y="4"/>
                  </a:lnTo>
                  <a:lnTo>
                    <a:pt x="132" y="0"/>
                  </a:lnTo>
                  <a:lnTo>
                    <a:pt x="12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6" name="Rectangle 178"/>
            <p:cNvSpPr>
              <a:spLocks noChangeArrowheads="1"/>
            </p:cNvSpPr>
            <p:nvPr/>
          </p:nvSpPr>
          <p:spPr bwMode="auto">
            <a:xfrm>
              <a:off x="600" y="286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7" name="Rectangle 179"/>
            <p:cNvSpPr>
              <a:spLocks noChangeArrowheads="1"/>
            </p:cNvSpPr>
            <p:nvPr/>
          </p:nvSpPr>
          <p:spPr bwMode="auto">
            <a:xfrm>
              <a:off x="695" y="287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8" name="Line 180"/>
            <p:cNvSpPr>
              <a:spLocks noChangeShapeType="1"/>
            </p:cNvSpPr>
            <p:nvPr/>
          </p:nvSpPr>
          <p:spPr bwMode="auto">
            <a:xfrm flipH="1" flipV="1">
              <a:off x="736" y="3045"/>
              <a:ext cx="187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69" name="Rectangle 181"/>
            <p:cNvSpPr>
              <a:spLocks noChangeArrowheads="1"/>
            </p:cNvSpPr>
            <p:nvPr/>
          </p:nvSpPr>
          <p:spPr bwMode="auto">
            <a:xfrm>
              <a:off x="778" y="2905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0" name="Rectangle 182"/>
            <p:cNvSpPr>
              <a:spLocks noChangeArrowheads="1"/>
            </p:cNvSpPr>
            <p:nvPr/>
          </p:nvSpPr>
          <p:spPr bwMode="auto">
            <a:xfrm>
              <a:off x="88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1" name="Rectangle 183"/>
            <p:cNvSpPr>
              <a:spLocks noChangeArrowheads="1"/>
            </p:cNvSpPr>
            <p:nvPr/>
          </p:nvSpPr>
          <p:spPr bwMode="auto">
            <a:xfrm>
              <a:off x="928" y="290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104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3" name="Rectangle 185"/>
            <p:cNvSpPr>
              <a:spLocks noChangeArrowheads="1"/>
            </p:cNvSpPr>
            <p:nvPr/>
          </p:nvSpPr>
          <p:spPr bwMode="auto">
            <a:xfrm>
              <a:off x="910" y="320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4" name="Freeform 186"/>
            <p:cNvSpPr>
              <a:spLocks/>
            </p:cNvSpPr>
            <p:nvPr/>
          </p:nvSpPr>
          <p:spPr bwMode="auto">
            <a:xfrm>
              <a:off x="1416" y="3660"/>
              <a:ext cx="556" cy="214"/>
            </a:xfrm>
            <a:custGeom>
              <a:avLst/>
              <a:gdLst>
                <a:gd name="T0" fmla="*/ 37 w 556"/>
                <a:gd name="T1" fmla="*/ 0 h 214"/>
                <a:gd name="T2" fmla="*/ 27 w 556"/>
                <a:gd name="T3" fmla="*/ 0 h 214"/>
                <a:gd name="T4" fmla="*/ 23 w 556"/>
                <a:gd name="T5" fmla="*/ 0 h 214"/>
                <a:gd name="T6" fmla="*/ 18 w 556"/>
                <a:gd name="T7" fmla="*/ 4 h 214"/>
                <a:gd name="T8" fmla="*/ 9 w 556"/>
                <a:gd name="T9" fmla="*/ 9 h 214"/>
                <a:gd name="T10" fmla="*/ 5 w 556"/>
                <a:gd name="T11" fmla="*/ 14 h 214"/>
                <a:gd name="T12" fmla="*/ 5 w 556"/>
                <a:gd name="T13" fmla="*/ 23 h 214"/>
                <a:gd name="T14" fmla="*/ 0 w 556"/>
                <a:gd name="T15" fmla="*/ 27 h 214"/>
                <a:gd name="T16" fmla="*/ 0 w 556"/>
                <a:gd name="T17" fmla="*/ 36 h 214"/>
                <a:gd name="T18" fmla="*/ 0 w 556"/>
                <a:gd name="T19" fmla="*/ 177 h 214"/>
                <a:gd name="T20" fmla="*/ 0 w 556"/>
                <a:gd name="T21" fmla="*/ 187 h 214"/>
                <a:gd name="T22" fmla="*/ 5 w 556"/>
                <a:gd name="T23" fmla="*/ 191 h 214"/>
                <a:gd name="T24" fmla="*/ 5 w 556"/>
                <a:gd name="T25" fmla="*/ 196 h 214"/>
                <a:gd name="T26" fmla="*/ 9 w 556"/>
                <a:gd name="T27" fmla="*/ 205 h 214"/>
                <a:gd name="T28" fmla="*/ 18 w 556"/>
                <a:gd name="T29" fmla="*/ 209 h 214"/>
                <a:gd name="T30" fmla="*/ 23 w 556"/>
                <a:gd name="T31" fmla="*/ 209 h 214"/>
                <a:gd name="T32" fmla="*/ 27 w 556"/>
                <a:gd name="T33" fmla="*/ 214 h 214"/>
                <a:gd name="T34" fmla="*/ 37 w 556"/>
                <a:gd name="T35" fmla="*/ 214 h 214"/>
                <a:gd name="T36" fmla="*/ 520 w 556"/>
                <a:gd name="T37" fmla="*/ 214 h 214"/>
                <a:gd name="T38" fmla="*/ 529 w 556"/>
                <a:gd name="T39" fmla="*/ 214 h 214"/>
                <a:gd name="T40" fmla="*/ 534 w 556"/>
                <a:gd name="T41" fmla="*/ 209 h 214"/>
                <a:gd name="T42" fmla="*/ 543 w 556"/>
                <a:gd name="T43" fmla="*/ 209 h 214"/>
                <a:gd name="T44" fmla="*/ 547 w 556"/>
                <a:gd name="T45" fmla="*/ 205 h 214"/>
                <a:gd name="T46" fmla="*/ 552 w 556"/>
                <a:gd name="T47" fmla="*/ 196 h 214"/>
                <a:gd name="T48" fmla="*/ 556 w 556"/>
                <a:gd name="T49" fmla="*/ 191 h 214"/>
                <a:gd name="T50" fmla="*/ 556 w 556"/>
                <a:gd name="T51" fmla="*/ 187 h 214"/>
                <a:gd name="T52" fmla="*/ 556 w 556"/>
                <a:gd name="T53" fmla="*/ 177 h 214"/>
                <a:gd name="T54" fmla="*/ 556 w 556"/>
                <a:gd name="T55" fmla="*/ 36 h 214"/>
                <a:gd name="T56" fmla="*/ 556 w 556"/>
                <a:gd name="T57" fmla="*/ 27 h 214"/>
                <a:gd name="T58" fmla="*/ 556 w 556"/>
                <a:gd name="T59" fmla="*/ 23 h 214"/>
                <a:gd name="T60" fmla="*/ 552 w 556"/>
                <a:gd name="T61" fmla="*/ 14 h 214"/>
                <a:gd name="T62" fmla="*/ 547 w 556"/>
                <a:gd name="T63" fmla="*/ 9 h 214"/>
                <a:gd name="T64" fmla="*/ 543 w 556"/>
                <a:gd name="T65" fmla="*/ 4 h 214"/>
                <a:gd name="T66" fmla="*/ 534 w 556"/>
                <a:gd name="T67" fmla="*/ 0 h 214"/>
                <a:gd name="T68" fmla="*/ 529 w 556"/>
                <a:gd name="T69" fmla="*/ 0 h 214"/>
                <a:gd name="T70" fmla="*/ 520 w 556"/>
                <a:gd name="T71" fmla="*/ 0 h 214"/>
                <a:gd name="T72" fmla="*/ 37 w 556"/>
                <a:gd name="T7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6" h="214">
                  <a:moveTo>
                    <a:pt x="37" y="0"/>
                  </a:moveTo>
                  <a:lnTo>
                    <a:pt x="27" y="0"/>
                  </a:lnTo>
                  <a:lnTo>
                    <a:pt x="23" y="0"/>
                  </a:lnTo>
                  <a:lnTo>
                    <a:pt x="18" y="4"/>
                  </a:lnTo>
                  <a:lnTo>
                    <a:pt x="9" y="9"/>
                  </a:lnTo>
                  <a:lnTo>
                    <a:pt x="5" y="14"/>
                  </a:lnTo>
                  <a:lnTo>
                    <a:pt x="5" y="23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0" y="187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9" y="205"/>
                  </a:lnTo>
                  <a:lnTo>
                    <a:pt x="18" y="209"/>
                  </a:lnTo>
                  <a:lnTo>
                    <a:pt x="23" y="209"/>
                  </a:lnTo>
                  <a:lnTo>
                    <a:pt x="27" y="214"/>
                  </a:lnTo>
                  <a:lnTo>
                    <a:pt x="37" y="214"/>
                  </a:lnTo>
                  <a:lnTo>
                    <a:pt x="520" y="214"/>
                  </a:lnTo>
                  <a:lnTo>
                    <a:pt x="529" y="214"/>
                  </a:lnTo>
                  <a:lnTo>
                    <a:pt x="534" y="209"/>
                  </a:lnTo>
                  <a:lnTo>
                    <a:pt x="543" y="209"/>
                  </a:lnTo>
                  <a:lnTo>
                    <a:pt x="547" y="205"/>
                  </a:lnTo>
                  <a:lnTo>
                    <a:pt x="552" y="196"/>
                  </a:lnTo>
                  <a:lnTo>
                    <a:pt x="556" y="191"/>
                  </a:lnTo>
                  <a:lnTo>
                    <a:pt x="556" y="187"/>
                  </a:lnTo>
                  <a:lnTo>
                    <a:pt x="556" y="177"/>
                  </a:lnTo>
                  <a:lnTo>
                    <a:pt x="556" y="36"/>
                  </a:lnTo>
                  <a:lnTo>
                    <a:pt x="556" y="27"/>
                  </a:lnTo>
                  <a:lnTo>
                    <a:pt x="556" y="23"/>
                  </a:lnTo>
                  <a:lnTo>
                    <a:pt x="552" y="14"/>
                  </a:lnTo>
                  <a:lnTo>
                    <a:pt x="547" y="9"/>
                  </a:lnTo>
                  <a:lnTo>
                    <a:pt x="543" y="4"/>
                  </a:lnTo>
                  <a:lnTo>
                    <a:pt x="534" y="0"/>
                  </a:lnTo>
                  <a:lnTo>
                    <a:pt x="529" y="0"/>
                  </a:lnTo>
                  <a:lnTo>
                    <a:pt x="520" y="0"/>
                  </a:lnTo>
                  <a:lnTo>
                    <a:pt x="37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5" name="Freeform 187"/>
            <p:cNvSpPr>
              <a:spLocks/>
            </p:cNvSpPr>
            <p:nvPr/>
          </p:nvSpPr>
          <p:spPr bwMode="auto">
            <a:xfrm>
              <a:off x="2155" y="3300"/>
              <a:ext cx="214" cy="556"/>
            </a:xfrm>
            <a:custGeom>
              <a:avLst/>
              <a:gdLst>
                <a:gd name="T0" fmla="*/ 0 w 214"/>
                <a:gd name="T1" fmla="*/ 519 h 556"/>
                <a:gd name="T2" fmla="*/ 0 w 214"/>
                <a:gd name="T3" fmla="*/ 524 h 556"/>
                <a:gd name="T4" fmla="*/ 4 w 214"/>
                <a:gd name="T5" fmla="*/ 533 h 556"/>
                <a:gd name="T6" fmla="*/ 9 w 214"/>
                <a:gd name="T7" fmla="*/ 537 h 556"/>
                <a:gd name="T8" fmla="*/ 9 w 214"/>
                <a:gd name="T9" fmla="*/ 542 h 556"/>
                <a:gd name="T10" fmla="*/ 18 w 214"/>
                <a:gd name="T11" fmla="*/ 547 h 556"/>
                <a:gd name="T12" fmla="*/ 23 w 214"/>
                <a:gd name="T13" fmla="*/ 551 h 556"/>
                <a:gd name="T14" fmla="*/ 27 w 214"/>
                <a:gd name="T15" fmla="*/ 551 h 556"/>
                <a:gd name="T16" fmla="*/ 36 w 214"/>
                <a:gd name="T17" fmla="*/ 556 h 556"/>
                <a:gd name="T18" fmla="*/ 178 w 214"/>
                <a:gd name="T19" fmla="*/ 556 h 556"/>
                <a:gd name="T20" fmla="*/ 187 w 214"/>
                <a:gd name="T21" fmla="*/ 551 h 556"/>
                <a:gd name="T22" fmla="*/ 191 w 214"/>
                <a:gd name="T23" fmla="*/ 551 h 556"/>
                <a:gd name="T24" fmla="*/ 201 w 214"/>
                <a:gd name="T25" fmla="*/ 547 h 556"/>
                <a:gd name="T26" fmla="*/ 205 w 214"/>
                <a:gd name="T27" fmla="*/ 542 h 556"/>
                <a:gd name="T28" fmla="*/ 210 w 214"/>
                <a:gd name="T29" fmla="*/ 537 h 556"/>
                <a:gd name="T30" fmla="*/ 214 w 214"/>
                <a:gd name="T31" fmla="*/ 533 h 556"/>
                <a:gd name="T32" fmla="*/ 214 w 214"/>
                <a:gd name="T33" fmla="*/ 524 h 556"/>
                <a:gd name="T34" fmla="*/ 214 w 214"/>
                <a:gd name="T35" fmla="*/ 519 h 556"/>
                <a:gd name="T36" fmla="*/ 214 w 214"/>
                <a:gd name="T37" fmla="*/ 32 h 556"/>
                <a:gd name="T38" fmla="*/ 214 w 214"/>
                <a:gd name="T39" fmla="*/ 28 h 556"/>
                <a:gd name="T40" fmla="*/ 214 w 214"/>
                <a:gd name="T41" fmla="*/ 19 h 556"/>
                <a:gd name="T42" fmla="*/ 210 w 214"/>
                <a:gd name="T43" fmla="*/ 14 h 556"/>
                <a:gd name="T44" fmla="*/ 205 w 214"/>
                <a:gd name="T45" fmla="*/ 9 h 556"/>
                <a:gd name="T46" fmla="*/ 201 w 214"/>
                <a:gd name="T47" fmla="*/ 5 h 556"/>
                <a:gd name="T48" fmla="*/ 191 w 214"/>
                <a:gd name="T49" fmla="*/ 0 h 556"/>
                <a:gd name="T50" fmla="*/ 187 w 214"/>
                <a:gd name="T51" fmla="*/ 0 h 556"/>
                <a:gd name="T52" fmla="*/ 178 w 214"/>
                <a:gd name="T53" fmla="*/ 0 h 556"/>
                <a:gd name="T54" fmla="*/ 36 w 214"/>
                <a:gd name="T55" fmla="*/ 0 h 556"/>
                <a:gd name="T56" fmla="*/ 27 w 214"/>
                <a:gd name="T57" fmla="*/ 0 h 556"/>
                <a:gd name="T58" fmla="*/ 23 w 214"/>
                <a:gd name="T59" fmla="*/ 0 h 556"/>
                <a:gd name="T60" fmla="*/ 18 w 214"/>
                <a:gd name="T61" fmla="*/ 5 h 556"/>
                <a:gd name="T62" fmla="*/ 9 w 214"/>
                <a:gd name="T63" fmla="*/ 9 h 556"/>
                <a:gd name="T64" fmla="*/ 9 w 214"/>
                <a:gd name="T65" fmla="*/ 14 h 556"/>
                <a:gd name="T66" fmla="*/ 4 w 214"/>
                <a:gd name="T67" fmla="*/ 19 h 556"/>
                <a:gd name="T68" fmla="*/ 0 w 214"/>
                <a:gd name="T69" fmla="*/ 28 h 556"/>
                <a:gd name="T70" fmla="*/ 0 w 214"/>
                <a:gd name="T71" fmla="*/ 32 h 556"/>
                <a:gd name="T72" fmla="*/ 0 w 214"/>
                <a:gd name="T73" fmla="*/ 519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556">
                  <a:moveTo>
                    <a:pt x="0" y="519"/>
                  </a:moveTo>
                  <a:lnTo>
                    <a:pt x="0" y="524"/>
                  </a:lnTo>
                  <a:lnTo>
                    <a:pt x="4" y="533"/>
                  </a:lnTo>
                  <a:lnTo>
                    <a:pt x="9" y="537"/>
                  </a:lnTo>
                  <a:lnTo>
                    <a:pt x="9" y="542"/>
                  </a:lnTo>
                  <a:lnTo>
                    <a:pt x="18" y="547"/>
                  </a:lnTo>
                  <a:lnTo>
                    <a:pt x="23" y="551"/>
                  </a:lnTo>
                  <a:lnTo>
                    <a:pt x="27" y="551"/>
                  </a:lnTo>
                  <a:lnTo>
                    <a:pt x="36" y="556"/>
                  </a:lnTo>
                  <a:lnTo>
                    <a:pt x="178" y="556"/>
                  </a:lnTo>
                  <a:lnTo>
                    <a:pt x="187" y="551"/>
                  </a:lnTo>
                  <a:lnTo>
                    <a:pt x="191" y="551"/>
                  </a:lnTo>
                  <a:lnTo>
                    <a:pt x="201" y="547"/>
                  </a:lnTo>
                  <a:lnTo>
                    <a:pt x="205" y="542"/>
                  </a:lnTo>
                  <a:lnTo>
                    <a:pt x="210" y="537"/>
                  </a:lnTo>
                  <a:lnTo>
                    <a:pt x="214" y="533"/>
                  </a:lnTo>
                  <a:lnTo>
                    <a:pt x="214" y="524"/>
                  </a:lnTo>
                  <a:lnTo>
                    <a:pt x="214" y="519"/>
                  </a:lnTo>
                  <a:lnTo>
                    <a:pt x="214" y="32"/>
                  </a:lnTo>
                  <a:lnTo>
                    <a:pt x="214" y="28"/>
                  </a:lnTo>
                  <a:lnTo>
                    <a:pt x="214" y="19"/>
                  </a:lnTo>
                  <a:lnTo>
                    <a:pt x="210" y="14"/>
                  </a:lnTo>
                  <a:lnTo>
                    <a:pt x="205" y="9"/>
                  </a:lnTo>
                  <a:lnTo>
                    <a:pt x="201" y="5"/>
                  </a:lnTo>
                  <a:lnTo>
                    <a:pt x="191" y="0"/>
                  </a:lnTo>
                  <a:lnTo>
                    <a:pt x="187" y="0"/>
                  </a:lnTo>
                  <a:lnTo>
                    <a:pt x="178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5"/>
                  </a:lnTo>
                  <a:lnTo>
                    <a:pt x="9" y="9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51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6" name="Rectangle 188"/>
            <p:cNvSpPr>
              <a:spLocks noChangeArrowheads="1"/>
            </p:cNvSpPr>
            <p:nvPr/>
          </p:nvSpPr>
          <p:spPr bwMode="auto">
            <a:xfrm>
              <a:off x="2771" y="407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 flipH="1">
              <a:off x="965" y="3250"/>
              <a:ext cx="364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8" name="Rectangle 190"/>
            <p:cNvSpPr>
              <a:spLocks noChangeArrowheads="1"/>
            </p:cNvSpPr>
            <p:nvPr/>
          </p:nvSpPr>
          <p:spPr bwMode="auto">
            <a:xfrm>
              <a:off x="1051" y="3013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79" name="Rectangle 191"/>
            <p:cNvSpPr>
              <a:spLocks noChangeArrowheads="1"/>
            </p:cNvSpPr>
            <p:nvPr/>
          </p:nvSpPr>
          <p:spPr bwMode="auto">
            <a:xfrm>
              <a:off x="1224" y="3013"/>
              <a:ext cx="11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01     11     10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80" name="Rectangle 192"/>
            <p:cNvSpPr>
              <a:spLocks noChangeArrowheads="1"/>
            </p:cNvSpPr>
            <p:nvPr/>
          </p:nvSpPr>
          <p:spPr bwMode="auto">
            <a:xfrm>
              <a:off x="2264" y="301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481" name="Rectangle 193"/>
            <p:cNvSpPr>
              <a:spLocks noChangeArrowheads="1"/>
            </p:cNvSpPr>
            <p:nvPr/>
          </p:nvSpPr>
          <p:spPr bwMode="auto">
            <a:xfrm>
              <a:off x="1831" y="330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96482" name="Object 194"/>
          <p:cNvGraphicFramePr>
            <a:graphicFrameLocks noChangeAspect="1"/>
          </p:cNvGraphicFramePr>
          <p:nvPr/>
        </p:nvGraphicFramePr>
        <p:xfrm>
          <a:off x="0" y="1773238"/>
          <a:ext cx="4932363" cy="2225675"/>
        </p:xfrm>
        <a:graphic>
          <a:graphicData uri="http://schemas.openxmlformats.org/presentationml/2006/ole">
            <p:oleObj spid="_x0000_s409708" name="图片" r:id="rId4" imgW="2872095" imgH="1281897" progId="Word.Picture.8">
              <p:embed/>
            </p:oleObj>
          </a:graphicData>
        </a:graphic>
      </p:graphicFrame>
      <p:graphicFrame>
        <p:nvGraphicFramePr>
          <p:cNvPr id="396484" name="Object 196"/>
          <p:cNvGraphicFramePr>
            <a:graphicFrameLocks noChangeAspect="1"/>
          </p:cNvGraphicFramePr>
          <p:nvPr/>
        </p:nvGraphicFramePr>
        <p:xfrm>
          <a:off x="106363" y="1268413"/>
          <a:ext cx="4752975" cy="3206750"/>
        </p:xfrm>
        <a:graphic>
          <a:graphicData uri="http://schemas.openxmlformats.org/presentationml/2006/ole">
            <p:oleObj spid="_x0000_s409709" name="图片" r:id="rId5" imgW="2213493" imgH="1481487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60312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/>
      <p:bldP spid="3963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043510" y="2780910"/>
            <a:ext cx="714098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Combination Logic</a:t>
            </a:r>
            <a:r>
              <a:rPr kumimoji="1" lang="en-US" altLang="zh-CN" sz="4800" b="1" i="0" u="none" strike="noStrike" kern="120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Circuit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6" name="Rectangle 216"/>
          <p:cNvSpPr>
            <a:spLocks noChangeArrowheads="1"/>
          </p:cNvSpPr>
          <p:nvPr/>
        </p:nvSpPr>
        <p:spPr bwMode="auto">
          <a:xfrm>
            <a:off x="1115520" y="571501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3.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并联电容器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89338" name="AutoShape 218"/>
          <p:cNvSpPr>
            <a:spLocks noChangeArrowheads="1"/>
          </p:cNvSpPr>
          <p:nvPr/>
        </p:nvSpPr>
        <p:spPr bwMode="auto">
          <a:xfrm>
            <a:off x="4911725" y="320675"/>
            <a:ext cx="6400800" cy="28194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341" name="Rectangle 221"/>
          <p:cNvSpPr>
            <a:spLocks noChangeArrowheads="1"/>
          </p:cNvSpPr>
          <p:nvPr/>
        </p:nvSpPr>
        <p:spPr bwMode="auto">
          <a:xfrm>
            <a:off x="323850" y="1484313"/>
            <a:ext cx="840263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如果逻辑电路在较慢速度下工作，为了消去竞争冒险，可以在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输出端并联一电容器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，致使输出波形上升沿和下降沿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变化比较缓慢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，可对于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很窄的负跳变脉冲起到平波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的作用。</a:t>
            </a:r>
          </a:p>
        </p:txBody>
      </p:sp>
      <p:graphicFrame>
        <p:nvGraphicFramePr>
          <p:cNvPr id="389342" name="Object 222"/>
          <p:cNvGraphicFramePr>
            <a:graphicFrameLocks noChangeAspect="1"/>
          </p:cNvGraphicFramePr>
          <p:nvPr/>
        </p:nvGraphicFramePr>
        <p:xfrm>
          <a:off x="1403350" y="4005263"/>
          <a:ext cx="6096000" cy="2112962"/>
        </p:xfrm>
        <a:graphic>
          <a:graphicData uri="http://schemas.openxmlformats.org/presentationml/2006/ole">
            <p:oleObj spid="_x0000_s410662" name="Image" r:id="rId4" imgW="15171429" imgH="5257143" progId="">
              <p:embed/>
            </p:oleObj>
          </a:graphicData>
        </a:graphic>
      </p:graphicFrame>
      <p:sp>
        <p:nvSpPr>
          <p:cNvPr id="389340" name="Rectangle 220"/>
          <p:cNvSpPr>
            <a:spLocks noChangeArrowheads="1"/>
          </p:cNvSpPr>
          <p:nvPr/>
        </p:nvSpPr>
        <p:spPr bwMode="auto">
          <a:xfrm>
            <a:off x="1835150" y="537368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4~20pF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1359813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116013" y="1168400"/>
            <a:ext cx="60309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 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若干典型的组合逻辑电路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1187450" y="2201863"/>
            <a:ext cx="2322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4.4.1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2" action="ppaction://hlinksldjump"/>
              </a:rPr>
              <a:t>编码器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1116013" y="2921000"/>
            <a:ext cx="447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4.4.2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译码器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/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3" action="ppaction://hlinksldjump"/>
              </a:rPr>
              <a:t>数据分配器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1116013" y="3784600"/>
            <a:ext cx="3138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4" action="ppaction://hlinksldjump"/>
              </a:rPr>
              <a:t>4.4.3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rId4" action="ppaction://hlinksldjump"/>
              </a:rPr>
              <a:t>数据选择器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1116013" y="4576763"/>
            <a:ext cx="313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" action="ppaction://noaction"/>
              </a:rPr>
              <a:t>4.4.4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" action="ppaction://noaction"/>
              </a:rPr>
              <a:t>数值比较器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1116013" y="5297488"/>
            <a:ext cx="3546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" action="ppaction://noaction"/>
              </a:rPr>
              <a:t>4.4.5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hlinkClick r:id="" action="ppaction://noaction"/>
              </a:rPr>
              <a:t>算术运算电路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7128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827088" y="2849915"/>
            <a:ext cx="7518400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、编码器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(Encoder)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与分类</a:t>
            </a:r>
          </a:p>
        </p:txBody>
      </p:sp>
      <p:sp>
        <p:nvSpPr>
          <p:cNvPr id="364564" name="Text Box 20"/>
          <p:cNvSpPr txBox="1">
            <a:spLocks noChangeArrowheads="1"/>
          </p:cNvSpPr>
          <p:nvPr/>
        </p:nvSpPr>
        <p:spPr bwMode="auto">
          <a:xfrm>
            <a:off x="882650" y="3573463"/>
            <a:ext cx="8153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赋予二进制代码特定含义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的过程称为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1360488" y="422275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码中，用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1000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表示数字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</a:p>
        </p:txBody>
      </p:sp>
      <p:sp>
        <p:nvSpPr>
          <p:cNvPr id="364566" name="Text Box 22"/>
          <p:cNvSpPr txBox="1">
            <a:spLocks noChangeArrowheads="1"/>
          </p:cNvSpPr>
          <p:nvPr/>
        </p:nvSpPr>
        <p:spPr bwMode="auto">
          <a:xfrm>
            <a:off x="1382713" y="4799013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码中，用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1000001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表示字母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</a:t>
            </a: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990600" y="5516563"/>
            <a:ext cx="55976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：具有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编码功能的逻辑电路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900113" y="2155825"/>
            <a:ext cx="2322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4.4.1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</a:t>
            </a: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39750" y="1052513"/>
            <a:ext cx="6948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22852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4.4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若干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典型的组合逻辑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集成电路</a:t>
            </a:r>
          </a:p>
        </p:txBody>
      </p:sp>
    </p:spTree>
    <p:extLst>
      <p:ext uri="{BB962C8B-B14F-4D97-AF65-F5344CB8AC3E}">
        <p14:creationId xmlns:p14="http://schemas.microsoft.com/office/powerpoint/2010/main" xmlns="" val="387122053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4" grpId="0" autoUpdateAnimBg="0"/>
      <p:bldP spid="364565" grpId="0" autoUpdateAnimBg="0"/>
      <p:bldP spid="364566" grpId="0" autoUpdateAnimBg="0"/>
      <p:bldP spid="3645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/>
          <p:cNvSpPr>
            <a:spLocks noChangeArrowheads="1"/>
          </p:cNvSpPr>
          <p:nvPr/>
        </p:nvSpPr>
        <p:spPr bwMode="auto">
          <a:xfrm>
            <a:off x="642938" y="188327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能将每一个编码输入信号变换为不同的二进制的代码输出。</a:t>
            </a:r>
          </a:p>
        </p:txBody>
      </p:sp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652463" y="4618464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线编码器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个输入的信号分别编成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位二进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制数码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输出。</a:t>
            </a:r>
          </a:p>
        </p:txBody>
      </p:sp>
      <p:sp>
        <p:nvSpPr>
          <p:cNvPr id="365624" name="Rectangle 56"/>
          <p:cNvSpPr>
            <a:spLocks noChangeArrowheads="1"/>
          </p:cNvSpPr>
          <p:nvPr/>
        </p:nvSpPr>
        <p:spPr bwMode="auto">
          <a:xfrm>
            <a:off x="754063" y="3538964"/>
            <a:ext cx="7931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BCD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个编码输入信号分别编成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位码输出。</a:t>
            </a:r>
          </a:p>
        </p:txBody>
      </p:sp>
      <p:sp>
        <p:nvSpPr>
          <p:cNvPr id="365625" name="Rectangle 57"/>
          <p:cNvSpPr>
            <a:spLocks noChangeArrowheads="1"/>
          </p:cNvSpPr>
          <p:nvPr/>
        </p:nvSpPr>
        <p:spPr bwMode="auto">
          <a:xfrm>
            <a:off x="786207" y="2658844"/>
            <a:ext cx="459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按照编码器的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编码进制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来分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67430" y="1259816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、编码器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(Encoder)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分类</a:t>
            </a:r>
          </a:p>
        </p:txBody>
      </p:sp>
      <p:sp>
        <p:nvSpPr>
          <p:cNvPr id="2" name="左大括号 1"/>
          <p:cNvSpPr/>
          <p:nvPr/>
        </p:nvSpPr>
        <p:spPr bwMode="auto">
          <a:xfrm>
            <a:off x="425010" y="3789545"/>
            <a:ext cx="329053" cy="1152160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653039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/>
      <p:bldP spid="3656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12" name="Rectangle 20"/>
          <p:cNvSpPr>
            <a:spLocks noChangeArrowheads="1"/>
          </p:cNvSpPr>
          <p:nvPr/>
        </p:nvSpPr>
        <p:spPr bwMode="auto">
          <a:xfrm>
            <a:off x="755650" y="2353618"/>
            <a:ext cx="65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优先级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来分：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普通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优先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编码器。</a:t>
            </a:r>
          </a:p>
        </p:txBody>
      </p:sp>
      <p:sp>
        <p:nvSpPr>
          <p:cNvPr id="366613" name="Rectangle 21"/>
          <p:cNvSpPr>
            <a:spLocks noChangeArrowheads="1"/>
          </p:cNvSpPr>
          <p:nvPr/>
        </p:nvSpPr>
        <p:spPr bwMode="auto">
          <a:xfrm>
            <a:off x="457200" y="3038502"/>
            <a:ext cx="82296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普通编码器：任何时候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只允许输入一个有效编码信号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，否则输出就会发生混乱。</a:t>
            </a:r>
          </a:p>
        </p:txBody>
      </p:sp>
      <p:sp>
        <p:nvSpPr>
          <p:cNvPr id="366614" name="Rectangle 22"/>
          <p:cNvSpPr>
            <a:spLocks noChangeArrowheads="1"/>
          </p:cNvSpPr>
          <p:nvPr/>
        </p:nvSpPr>
        <p:spPr bwMode="auto">
          <a:xfrm>
            <a:off x="468313" y="4357688"/>
            <a:ext cx="82296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优先编码器：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允许同时输入两个以上的有效编码信号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。当同时输入几个有效编码信号时，优先编码器能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按预先设定的优先级别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对其中优先权最高的一个进行编码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66615" name="Rectangle 23"/>
          <p:cNvSpPr>
            <a:spLocks noChangeArrowheads="1"/>
          </p:cNvSpPr>
          <p:nvPr/>
        </p:nvSpPr>
        <p:spPr bwMode="auto">
          <a:xfrm>
            <a:off x="900113" y="143192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、编码器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(Encoder)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的分类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260" y="3356990"/>
            <a:ext cx="329053" cy="1440200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07540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2" grpId="0" autoUpdateAnimBg="0"/>
      <p:bldP spid="366613" grpId="0" autoUpdateAnimBg="0"/>
      <p:bldP spid="3666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49" name="Rectangle 33"/>
          <p:cNvSpPr>
            <a:spLocks noChangeArrowheads="1"/>
          </p:cNvSpPr>
          <p:nvPr/>
        </p:nvSpPr>
        <p:spPr bwMode="auto">
          <a:xfrm>
            <a:off x="2195513" y="27955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二进制编码器的结构框图</a:t>
            </a: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1042988" y="200342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普通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二进制编码器</a:t>
            </a:r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827088" y="12827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、编码器的工作原理</a:t>
            </a:r>
          </a:p>
        </p:txBody>
      </p:sp>
      <p:sp>
        <p:nvSpPr>
          <p:cNvPr id="367652" name="AutoShape 36"/>
          <p:cNvSpPr>
            <a:spLocks noChangeAspect="1" noChangeArrowheads="1" noTextEdit="1"/>
          </p:cNvSpPr>
          <p:nvPr/>
        </p:nvSpPr>
        <p:spPr bwMode="auto">
          <a:xfrm>
            <a:off x="1908175" y="3389313"/>
            <a:ext cx="48101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3670300" y="5776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7654" name="Group 38"/>
          <p:cNvGrpSpPr>
            <a:grpSpLocks/>
          </p:cNvGrpSpPr>
          <p:nvPr/>
        </p:nvGrpSpPr>
        <p:grpSpPr bwMode="auto">
          <a:xfrm>
            <a:off x="2962275" y="3430588"/>
            <a:ext cx="2362200" cy="2241550"/>
            <a:chOff x="1866" y="2016"/>
            <a:chExt cx="1488" cy="1412"/>
          </a:xfrm>
        </p:grpSpPr>
        <p:sp>
          <p:nvSpPr>
            <p:cNvPr id="367655" name="Line 39"/>
            <p:cNvSpPr>
              <a:spLocks noChangeShapeType="1"/>
            </p:cNvSpPr>
            <p:nvPr/>
          </p:nvSpPr>
          <p:spPr bwMode="auto">
            <a:xfrm>
              <a:off x="1866" y="2286"/>
              <a:ext cx="1488" cy="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56" name="Line 40"/>
            <p:cNvSpPr>
              <a:spLocks noChangeShapeType="1"/>
            </p:cNvSpPr>
            <p:nvPr/>
          </p:nvSpPr>
          <p:spPr bwMode="auto">
            <a:xfrm>
              <a:off x="1866" y="2511"/>
              <a:ext cx="1481" cy="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57" name="Line 41"/>
            <p:cNvSpPr>
              <a:spLocks noChangeShapeType="1"/>
            </p:cNvSpPr>
            <p:nvPr/>
          </p:nvSpPr>
          <p:spPr bwMode="auto">
            <a:xfrm>
              <a:off x="1866" y="3185"/>
              <a:ext cx="1469" cy="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58" name="Rectangle 42"/>
            <p:cNvSpPr>
              <a:spLocks noChangeArrowheads="1"/>
            </p:cNvSpPr>
            <p:nvPr/>
          </p:nvSpPr>
          <p:spPr bwMode="auto">
            <a:xfrm>
              <a:off x="2114" y="2016"/>
              <a:ext cx="962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59" name="Rectangle 43"/>
            <p:cNvSpPr>
              <a:spLocks noChangeArrowheads="1"/>
            </p:cNvSpPr>
            <p:nvPr/>
          </p:nvSpPr>
          <p:spPr bwMode="auto">
            <a:xfrm>
              <a:off x="2114" y="2016"/>
              <a:ext cx="962" cy="141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0" name="Rectangle 44"/>
            <p:cNvSpPr>
              <a:spLocks noChangeArrowheads="1"/>
            </p:cNvSpPr>
            <p:nvPr/>
          </p:nvSpPr>
          <p:spPr bwMode="auto">
            <a:xfrm>
              <a:off x="2156" y="2151"/>
              <a:ext cx="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1" name="Rectangle 45"/>
            <p:cNvSpPr>
              <a:spLocks noChangeArrowheads="1"/>
            </p:cNvSpPr>
            <p:nvPr/>
          </p:nvSpPr>
          <p:spPr bwMode="auto">
            <a:xfrm>
              <a:off x="2221" y="22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2" name="Rectangle 46"/>
            <p:cNvSpPr>
              <a:spLocks noChangeArrowheads="1"/>
            </p:cNvSpPr>
            <p:nvPr/>
          </p:nvSpPr>
          <p:spPr bwMode="auto">
            <a:xfrm>
              <a:off x="2278" y="224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3" name="Rectangle 47"/>
            <p:cNvSpPr>
              <a:spLocks noChangeArrowheads="1"/>
            </p:cNvSpPr>
            <p:nvPr/>
          </p:nvSpPr>
          <p:spPr bwMode="auto">
            <a:xfrm>
              <a:off x="2156" y="2381"/>
              <a:ext cx="7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4" name="Rectangle 48"/>
            <p:cNvSpPr>
              <a:spLocks noChangeArrowheads="1"/>
            </p:cNvSpPr>
            <p:nvPr/>
          </p:nvSpPr>
          <p:spPr bwMode="auto">
            <a:xfrm>
              <a:off x="2221" y="247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5" name="Rectangle 49"/>
            <p:cNvSpPr>
              <a:spLocks noChangeArrowheads="1"/>
            </p:cNvSpPr>
            <p:nvPr/>
          </p:nvSpPr>
          <p:spPr bwMode="auto">
            <a:xfrm>
              <a:off x="2278" y="247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6" name="Rectangle 50"/>
            <p:cNvSpPr>
              <a:spLocks noChangeArrowheads="1"/>
            </p:cNvSpPr>
            <p:nvPr/>
          </p:nvSpPr>
          <p:spPr bwMode="auto">
            <a:xfrm>
              <a:off x="2782" y="3038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7" name="Rectangle 51"/>
            <p:cNvSpPr>
              <a:spLocks noChangeArrowheads="1"/>
            </p:cNvSpPr>
            <p:nvPr/>
          </p:nvSpPr>
          <p:spPr bwMode="auto">
            <a:xfrm>
              <a:off x="2885" y="312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8" name="Rectangle 52"/>
            <p:cNvSpPr>
              <a:spLocks noChangeArrowheads="1"/>
            </p:cNvSpPr>
            <p:nvPr/>
          </p:nvSpPr>
          <p:spPr bwMode="auto">
            <a:xfrm>
              <a:off x="2946" y="312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2984" y="31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3041" y="312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2877" y="2155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2" name="Rectangle 56"/>
            <p:cNvSpPr>
              <a:spLocks noChangeArrowheads="1"/>
            </p:cNvSpPr>
            <p:nvPr/>
          </p:nvSpPr>
          <p:spPr bwMode="auto">
            <a:xfrm>
              <a:off x="2980" y="224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3" name="Rectangle 57"/>
            <p:cNvSpPr>
              <a:spLocks noChangeArrowheads="1"/>
            </p:cNvSpPr>
            <p:nvPr/>
          </p:nvSpPr>
          <p:spPr bwMode="auto">
            <a:xfrm>
              <a:off x="3038" y="2246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2877" y="2377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5" name="Rectangle 59"/>
            <p:cNvSpPr>
              <a:spLocks noChangeArrowheads="1"/>
            </p:cNvSpPr>
            <p:nvPr/>
          </p:nvSpPr>
          <p:spPr bwMode="auto">
            <a:xfrm>
              <a:off x="2980" y="246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6" name="Rectangle 60"/>
            <p:cNvSpPr>
              <a:spLocks noChangeArrowheads="1"/>
            </p:cNvSpPr>
            <p:nvPr/>
          </p:nvSpPr>
          <p:spPr bwMode="auto">
            <a:xfrm>
              <a:off x="3038" y="246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7" name="Rectangle 61"/>
            <p:cNvSpPr>
              <a:spLocks noChangeArrowheads="1"/>
            </p:cNvSpPr>
            <p:nvPr/>
          </p:nvSpPr>
          <p:spPr bwMode="auto">
            <a:xfrm>
              <a:off x="2438" y="321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8" name="Rectangle 62"/>
            <p:cNvSpPr>
              <a:spLocks noChangeArrowheads="1"/>
            </p:cNvSpPr>
            <p:nvPr/>
          </p:nvSpPr>
          <p:spPr bwMode="auto">
            <a:xfrm>
              <a:off x="2293" y="315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79" name="Rectangle 63"/>
            <p:cNvSpPr>
              <a:spLocks noChangeArrowheads="1"/>
            </p:cNvSpPr>
            <p:nvPr/>
          </p:nvSpPr>
          <p:spPr bwMode="auto">
            <a:xfrm>
              <a:off x="2236" y="321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2374" y="3199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1" name="Rectangle 65"/>
            <p:cNvSpPr>
              <a:spLocks noChangeArrowheads="1"/>
            </p:cNvSpPr>
            <p:nvPr/>
          </p:nvSpPr>
          <p:spPr bwMode="auto">
            <a:xfrm>
              <a:off x="2164" y="3064"/>
              <a:ext cx="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2" name="Rectangle 66"/>
            <p:cNvSpPr>
              <a:spLocks noChangeArrowheads="1"/>
            </p:cNvSpPr>
            <p:nvPr/>
          </p:nvSpPr>
          <p:spPr bwMode="auto">
            <a:xfrm>
              <a:off x="2374" y="2525"/>
              <a:ext cx="5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二进制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2820" y="2525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4" name="Rectangle 68"/>
            <p:cNvSpPr>
              <a:spLocks noChangeArrowheads="1"/>
            </p:cNvSpPr>
            <p:nvPr/>
          </p:nvSpPr>
          <p:spPr bwMode="auto">
            <a:xfrm>
              <a:off x="2374" y="2807"/>
              <a:ext cx="5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编码器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5" name="Rectangle 69"/>
            <p:cNvSpPr>
              <a:spLocks noChangeArrowheads="1"/>
            </p:cNvSpPr>
            <p:nvPr/>
          </p:nvSpPr>
          <p:spPr bwMode="auto">
            <a:xfrm>
              <a:off x="2820" y="288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6" name="Freeform 70"/>
            <p:cNvSpPr>
              <a:spLocks/>
            </p:cNvSpPr>
            <p:nvPr/>
          </p:nvSpPr>
          <p:spPr bwMode="auto">
            <a:xfrm>
              <a:off x="1961" y="2685"/>
              <a:ext cx="27" cy="31"/>
            </a:xfrm>
            <a:custGeom>
              <a:avLst/>
              <a:gdLst>
                <a:gd name="T0" fmla="*/ 12 w 27"/>
                <a:gd name="T1" fmla="*/ 0 h 31"/>
                <a:gd name="T2" fmla="*/ 8 w 27"/>
                <a:gd name="T3" fmla="*/ 0 h 31"/>
                <a:gd name="T4" fmla="*/ 4 w 27"/>
                <a:gd name="T5" fmla="*/ 5 h 31"/>
                <a:gd name="T6" fmla="*/ 0 w 27"/>
                <a:gd name="T7" fmla="*/ 9 h 31"/>
                <a:gd name="T8" fmla="*/ 0 w 27"/>
                <a:gd name="T9" fmla="*/ 18 h 31"/>
                <a:gd name="T10" fmla="*/ 0 w 27"/>
                <a:gd name="T11" fmla="*/ 22 h 31"/>
                <a:gd name="T12" fmla="*/ 4 w 27"/>
                <a:gd name="T13" fmla="*/ 26 h 31"/>
                <a:gd name="T14" fmla="*/ 8 w 27"/>
                <a:gd name="T15" fmla="*/ 31 h 31"/>
                <a:gd name="T16" fmla="*/ 12 w 27"/>
                <a:gd name="T17" fmla="*/ 31 h 31"/>
                <a:gd name="T18" fmla="*/ 19 w 27"/>
                <a:gd name="T19" fmla="*/ 31 h 31"/>
                <a:gd name="T20" fmla="*/ 23 w 27"/>
                <a:gd name="T21" fmla="*/ 26 h 31"/>
                <a:gd name="T22" fmla="*/ 27 w 27"/>
                <a:gd name="T23" fmla="*/ 22 h 31"/>
                <a:gd name="T24" fmla="*/ 27 w 27"/>
                <a:gd name="T25" fmla="*/ 18 h 31"/>
                <a:gd name="T26" fmla="*/ 27 w 27"/>
                <a:gd name="T27" fmla="*/ 9 h 31"/>
                <a:gd name="T28" fmla="*/ 23 w 27"/>
                <a:gd name="T29" fmla="*/ 5 h 31"/>
                <a:gd name="T30" fmla="*/ 19 w 27"/>
                <a:gd name="T31" fmla="*/ 0 h 31"/>
                <a:gd name="T32" fmla="*/ 12 w 27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1">
                  <a:moveTo>
                    <a:pt x="12" y="0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2" y="31"/>
                  </a:lnTo>
                  <a:lnTo>
                    <a:pt x="19" y="31"/>
                  </a:lnTo>
                  <a:lnTo>
                    <a:pt x="23" y="26"/>
                  </a:lnTo>
                  <a:lnTo>
                    <a:pt x="27" y="22"/>
                  </a:lnTo>
                  <a:lnTo>
                    <a:pt x="27" y="18"/>
                  </a:lnTo>
                  <a:lnTo>
                    <a:pt x="27" y="9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7" name="Freeform 71"/>
            <p:cNvSpPr>
              <a:spLocks/>
            </p:cNvSpPr>
            <p:nvPr/>
          </p:nvSpPr>
          <p:spPr bwMode="auto">
            <a:xfrm>
              <a:off x="1961" y="2685"/>
              <a:ext cx="27" cy="31"/>
            </a:xfrm>
            <a:custGeom>
              <a:avLst/>
              <a:gdLst>
                <a:gd name="T0" fmla="*/ 12 w 27"/>
                <a:gd name="T1" fmla="*/ 0 h 31"/>
                <a:gd name="T2" fmla="*/ 8 w 27"/>
                <a:gd name="T3" fmla="*/ 0 h 31"/>
                <a:gd name="T4" fmla="*/ 4 w 27"/>
                <a:gd name="T5" fmla="*/ 5 h 31"/>
                <a:gd name="T6" fmla="*/ 0 w 27"/>
                <a:gd name="T7" fmla="*/ 9 h 31"/>
                <a:gd name="T8" fmla="*/ 0 w 27"/>
                <a:gd name="T9" fmla="*/ 18 h 31"/>
                <a:gd name="T10" fmla="*/ 0 w 27"/>
                <a:gd name="T11" fmla="*/ 22 h 31"/>
                <a:gd name="T12" fmla="*/ 4 w 27"/>
                <a:gd name="T13" fmla="*/ 26 h 31"/>
                <a:gd name="T14" fmla="*/ 8 w 27"/>
                <a:gd name="T15" fmla="*/ 31 h 31"/>
                <a:gd name="T16" fmla="*/ 12 w 27"/>
                <a:gd name="T17" fmla="*/ 31 h 31"/>
                <a:gd name="T18" fmla="*/ 19 w 27"/>
                <a:gd name="T19" fmla="*/ 31 h 31"/>
                <a:gd name="T20" fmla="*/ 23 w 27"/>
                <a:gd name="T21" fmla="*/ 26 h 31"/>
                <a:gd name="T22" fmla="*/ 27 w 27"/>
                <a:gd name="T23" fmla="*/ 22 h 31"/>
                <a:gd name="T24" fmla="*/ 27 w 27"/>
                <a:gd name="T25" fmla="*/ 18 h 31"/>
                <a:gd name="T26" fmla="*/ 27 w 27"/>
                <a:gd name="T27" fmla="*/ 9 h 31"/>
                <a:gd name="T28" fmla="*/ 23 w 27"/>
                <a:gd name="T29" fmla="*/ 5 h 31"/>
                <a:gd name="T30" fmla="*/ 19 w 27"/>
                <a:gd name="T31" fmla="*/ 0 h 31"/>
                <a:gd name="T32" fmla="*/ 12 w 27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1">
                  <a:moveTo>
                    <a:pt x="12" y="0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2" y="31"/>
                  </a:lnTo>
                  <a:lnTo>
                    <a:pt x="19" y="31"/>
                  </a:lnTo>
                  <a:lnTo>
                    <a:pt x="23" y="26"/>
                  </a:lnTo>
                  <a:lnTo>
                    <a:pt x="27" y="22"/>
                  </a:lnTo>
                  <a:lnTo>
                    <a:pt x="27" y="18"/>
                  </a:lnTo>
                  <a:lnTo>
                    <a:pt x="27" y="9"/>
                  </a:lnTo>
                  <a:lnTo>
                    <a:pt x="23" y="5"/>
                  </a:lnTo>
                  <a:lnTo>
                    <a:pt x="19" y="0"/>
                  </a:lnTo>
                  <a:lnTo>
                    <a:pt x="12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8" name="Freeform 72"/>
            <p:cNvSpPr>
              <a:spLocks/>
            </p:cNvSpPr>
            <p:nvPr/>
          </p:nvSpPr>
          <p:spPr bwMode="auto">
            <a:xfrm>
              <a:off x="1961" y="2816"/>
              <a:ext cx="27" cy="30"/>
            </a:xfrm>
            <a:custGeom>
              <a:avLst/>
              <a:gdLst>
                <a:gd name="T0" fmla="*/ 12 w 27"/>
                <a:gd name="T1" fmla="*/ 0 h 30"/>
                <a:gd name="T2" fmla="*/ 8 w 27"/>
                <a:gd name="T3" fmla="*/ 0 h 30"/>
                <a:gd name="T4" fmla="*/ 4 w 27"/>
                <a:gd name="T5" fmla="*/ 4 h 30"/>
                <a:gd name="T6" fmla="*/ 0 w 27"/>
                <a:gd name="T7" fmla="*/ 8 h 30"/>
                <a:gd name="T8" fmla="*/ 0 w 27"/>
                <a:gd name="T9" fmla="*/ 17 h 30"/>
                <a:gd name="T10" fmla="*/ 0 w 27"/>
                <a:gd name="T11" fmla="*/ 21 h 30"/>
                <a:gd name="T12" fmla="*/ 4 w 27"/>
                <a:gd name="T13" fmla="*/ 26 h 30"/>
                <a:gd name="T14" fmla="*/ 8 w 27"/>
                <a:gd name="T15" fmla="*/ 30 h 30"/>
                <a:gd name="T16" fmla="*/ 12 w 27"/>
                <a:gd name="T17" fmla="*/ 30 h 30"/>
                <a:gd name="T18" fmla="*/ 19 w 27"/>
                <a:gd name="T19" fmla="*/ 30 h 30"/>
                <a:gd name="T20" fmla="*/ 23 w 27"/>
                <a:gd name="T21" fmla="*/ 26 h 30"/>
                <a:gd name="T22" fmla="*/ 27 w 27"/>
                <a:gd name="T23" fmla="*/ 21 h 30"/>
                <a:gd name="T24" fmla="*/ 27 w 27"/>
                <a:gd name="T25" fmla="*/ 17 h 30"/>
                <a:gd name="T26" fmla="*/ 27 w 27"/>
                <a:gd name="T27" fmla="*/ 8 h 30"/>
                <a:gd name="T28" fmla="*/ 23 w 27"/>
                <a:gd name="T29" fmla="*/ 4 h 30"/>
                <a:gd name="T30" fmla="*/ 19 w 27"/>
                <a:gd name="T31" fmla="*/ 0 h 30"/>
                <a:gd name="T32" fmla="*/ 12 w 27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0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9" y="30"/>
                  </a:lnTo>
                  <a:lnTo>
                    <a:pt x="23" y="26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7" y="8"/>
                  </a:lnTo>
                  <a:lnTo>
                    <a:pt x="23" y="4"/>
                  </a:lnTo>
                  <a:lnTo>
                    <a:pt x="19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89" name="Freeform 73"/>
            <p:cNvSpPr>
              <a:spLocks/>
            </p:cNvSpPr>
            <p:nvPr/>
          </p:nvSpPr>
          <p:spPr bwMode="auto">
            <a:xfrm>
              <a:off x="1961" y="2816"/>
              <a:ext cx="27" cy="30"/>
            </a:xfrm>
            <a:custGeom>
              <a:avLst/>
              <a:gdLst>
                <a:gd name="T0" fmla="*/ 12 w 27"/>
                <a:gd name="T1" fmla="*/ 0 h 30"/>
                <a:gd name="T2" fmla="*/ 8 w 27"/>
                <a:gd name="T3" fmla="*/ 0 h 30"/>
                <a:gd name="T4" fmla="*/ 4 w 27"/>
                <a:gd name="T5" fmla="*/ 4 h 30"/>
                <a:gd name="T6" fmla="*/ 0 w 27"/>
                <a:gd name="T7" fmla="*/ 8 h 30"/>
                <a:gd name="T8" fmla="*/ 0 w 27"/>
                <a:gd name="T9" fmla="*/ 17 h 30"/>
                <a:gd name="T10" fmla="*/ 0 w 27"/>
                <a:gd name="T11" fmla="*/ 21 h 30"/>
                <a:gd name="T12" fmla="*/ 4 w 27"/>
                <a:gd name="T13" fmla="*/ 26 h 30"/>
                <a:gd name="T14" fmla="*/ 8 w 27"/>
                <a:gd name="T15" fmla="*/ 30 h 30"/>
                <a:gd name="T16" fmla="*/ 12 w 27"/>
                <a:gd name="T17" fmla="*/ 30 h 30"/>
                <a:gd name="T18" fmla="*/ 19 w 27"/>
                <a:gd name="T19" fmla="*/ 30 h 30"/>
                <a:gd name="T20" fmla="*/ 23 w 27"/>
                <a:gd name="T21" fmla="*/ 26 h 30"/>
                <a:gd name="T22" fmla="*/ 27 w 27"/>
                <a:gd name="T23" fmla="*/ 21 h 30"/>
                <a:gd name="T24" fmla="*/ 27 w 27"/>
                <a:gd name="T25" fmla="*/ 17 h 30"/>
                <a:gd name="T26" fmla="*/ 27 w 27"/>
                <a:gd name="T27" fmla="*/ 8 h 30"/>
                <a:gd name="T28" fmla="*/ 23 w 27"/>
                <a:gd name="T29" fmla="*/ 4 h 30"/>
                <a:gd name="T30" fmla="*/ 19 w 27"/>
                <a:gd name="T31" fmla="*/ 0 h 30"/>
                <a:gd name="T32" fmla="*/ 12 w 27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0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9" y="30"/>
                  </a:lnTo>
                  <a:lnTo>
                    <a:pt x="23" y="26"/>
                  </a:lnTo>
                  <a:lnTo>
                    <a:pt x="27" y="21"/>
                  </a:lnTo>
                  <a:lnTo>
                    <a:pt x="27" y="17"/>
                  </a:lnTo>
                  <a:lnTo>
                    <a:pt x="27" y="8"/>
                  </a:lnTo>
                  <a:lnTo>
                    <a:pt x="23" y="4"/>
                  </a:lnTo>
                  <a:lnTo>
                    <a:pt x="19" y="0"/>
                  </a:lnTo>
                  <a:lnTo>
                    <a:pt x="12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0" name="Freeform 74"/>
            <p:cNvSpPr>
              <a:spLocks/>
            </p:cNvSpPr>
            <p:nvPr/>
          </p:nvSpPr>
          <p:spPr bwMode="auto">
            <a:xfrm>
              <a:off x="1965" y="2933"/>
              <a:ext cx="27" cy="35"/>
            </a:xfrm>
            <a:custGeom>
              <a:avLst/>
              <a:gdLst>
                <a:gd name="T0" fmla="*/ 12 w 27"/>
                <a:gd name="T1" fmla="*/ 0 h 35"/>
                <a:gd name="T2" fmla="*/ 8 w 27"/>
                <a:gd name="T3" fmla="*/ 0 h 35"/>
                <a:gd name="T4" fmla="*/ 4 w 27"/>
                <a:gd name="T5" fmla="*/ 4 h 35"/>
                <a:gd name="T6" fmla="*/ 0 w 27"/>
                <a:gd name="T7" fmla="*/ 9 h 35"/>
                <a:gd name="T8" fmla="*/ 0 w 27"/>
                <a:gd name="T9" fmla="*/ 17 h 35"/>
                <a:gd name="T10" fmla="*/ 0 w 27"/>
                <a:gd name="T11" fmla="*/ 22 h 35"/>
                <a:gd name="T12" fmla="*/ 4 w 27"/>
                <a:gd name="T13" fmla="*/ 26 h 35"/>
                <a:gd name="T14" fmla="*/ 8 w 27"/>
                <a:gd name="T15" fmla="*/ 30 h 35"/>
                <a:gd name="T16" fmla="*/ 12 w 27"/>
                <a:gd name="T17" fmla="*/ 35 h 35"/>
                <a:gd name="T18" fmla="*/ 19 w 27"/>
                <a:gd name="T19" fmla="*/ 30 h 35"/>
                <a:gd name="T20" fmla="*/ 23 w 27"/>
                <a:gd name="T21" fmla="*/ 26 h 35"/>
                <a:gd name="T22" fmla="*/ 27 w 27"/>
                <a:gd name="T23" fmla="*/ 22 h 35"/>
                <a:gd name="T24" fmla="*/ 27 w 27"/>
                <a:gd name="T25" fmla="*/ 17 h 35"/>
                <a:gd name="T26" fmla="*/ 27 w 27"/>
                <a:gd name="T27" fmla="*/ 9 h 35"/>
                <a:gd name="T28" fmla="*/ 23 w 27"/>
                <a:gd name="T29" fmla="*/ 4 h 35"/>
                <a:gd name="T30" fmla="*/ 19 w 27"/>
                <a:gd name="T31" fmla="*/ 0 h 35"/>
                <a:gd name="T32" fmla="*/ 12 w 27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5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5"/>
                  </a:lnTo>
                  <a:lnTo>
                    <a:pt x="19" y="30"/>
                  </a:lnTo>
                  <a:lnTo>
                    <a:pt x="23" y="26"/>
                  </a:lnTo>
                  <a:lnTo>
                    <a:pt x="27" y="22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3" y="4"/>
                  </a:lnTo>
                  <a:lnTo>
                    <a:pt x="19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1" name="Freeform 75"/>
            <p:cNvSpPr>
              <a:spLocks/>
            </p:cNvSpPr>
            <p:nvPr/>
          </p:nvSpPr>
          <p:spPr bwMode="auto">
            <a:xfrm>
              <a:off x="1965" y="2933"/>
              <a:ext cx="27" cy="35"/>
            </a:xfrm>
            <a:custGeom>
              <a:avLst/>
              <a:gdLst>
                <a:gd name="T0" fmla="*/ 12 w 27"/>
                <a:gd name="T1" fmla="*/ 0 h 35"/>
                <a:gd name="T2" fmla="*/ 8 w 27"/>
                <a:gd name="T3" fmla="*/ 0 h 35"/>
                <a:gd name="T4" fmla="*/ 4 w 27"/>
                <a:gd name="T5" fmla="*/ 4 h 35"/>
                <a:gd name="T6" fmla="*/ 0 w 27"/>
                <a:gd name="T7" fmla="*/ 9 h 35"/>
                <a:gd name="T8" fmla="*/ 0 w 27"/>
                <a:gd name="T9" fmla="*/ 17 h 35"/>
                <a:gd name="T10" fmla="*/ 0 w 27"/>
                <a:gd name="T11" fmla="*/ 22 h 35"/>
                <a:gd name="T12" fmla="*/ 4 w 27"/>
                <a:gd name="T13" fmla="*/ 26 h 35"/>
                <a:gd name="T14" fmla="*/ 8 w 27"/>
                <a:gd name="T15" fmla="*/ 30 h 35"/>
                <a:gd name="T16" fmla="*/ 12 w 27"/>
                <a:gd name="T17" fmla="*/ 35 h 35"/>
                <a:gd name="T18" fmla="*/ 19 w 27"/>
                <a:gd name="T19" fmla="*/ 30 h 35"/>
                <a:gd name="T20" fmla="*/ 23 w 27"/>
                <a:gd name="T21" fmla="*/ 26 h 35"/>
                <a:gd name="T22" fmla="*/ 27 w 27"/>
                <a:gd name="T23" fmla="*/ 22 h 35"/>
                <a:gd name="T24" fmla="*/ 27 w 27"/>
                <a:gd name="T25" fmla="*/ 17 h 35"/>
                <a:gd name="T26" fmla="*/ 27 w 27"/>
                <a:gd name="T27" fmla="*/ 9 h 35"/>
                <a:gd name="T28" fmla="*/ 23 w 27"/>
                <a:gd name="T29" fmla="*/ 4 h 35"/>
                <a:gd name="T30" fmla="*/ 19 w 27"/>
                <a:gd name="T31" fmla="*/ 0 h 35"/>
                <a:gd name="T32" fmla="*/ 12 w 27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5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5"/>
                  </a:lnTo>
                  <a:lnTo>
                    <a:pt x="19" y="30"/>
                  </a:lnTo>
                  <a:lnTo>
                    <a:pt x="23" y="26"/>
                  </a:lnTo>
                  <a:lnTo>
                    <a:pt x="27" y="22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3" y="4"/>
                  </a:lnTo>
                  <a:lnTo>
                    <a:pt x="19" y="0"/>
                  </a:lnTo>
                  <a:lnTo>
                    <a:pt x="12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2" name="Freeform 76"/>
            <p:cNvSpPr>
              <a:spLocks/>
            </p:cNvSpPr>
            <p:nvPr/>
          </p:nvSpPr>
          <p:spPr bwMode="auto">
            <a:xfrm>
              <a:off x="3225" y="2681"/>
              <a:ext cx="26" cy="30"/>
            </a:xfrm>
            <a:custGeom>
              <a:avLst/>
              <a:gdLst>
                <a:gd name="T0" fmla="*/ 11 w 26"/>
                <a:gd name="T1" fmla="*/ 0 h 30"/>
                <a:gd name="T2" fmla="*/ 7 w 26"/>
                <a:gd name="T3" fmla="*/ 0 h 30"/>
                <a:gd name="T4" fmla="*/ 3 w 26"/>
                <a:gd name="T5" fmla="*/ 4 h 30"/>
                <a:gd name="T6" fmla="*/ 0 w 26"/>
                <a:gd name="T7" fmla="*/ 9 h 30"/>
                <a:gd name="T8" fmla="*/ 0 w 26"/>
                <a:gd name="T9" fmla="*/ 13 h 30"/>
                <a:gd name="T10" fmla="*/ 0 w 26"/>
                <a:gd name="T11" fmla="*/ 22 h 30"/>
                <a:gd name="T12" fmla="*/ 3 w 26"/>
                <a:gd name="T13" fmla="*/ 26 h 30"/>
                <a:gd name="T14" fmla="*/ 7 w 26"/>
                <a:gd name="T15" fmla="*/ 30 h 30"/>
                <a:gd name="T16" fmla="*/ 11 w 26"/>
                <a:gd name="T17" fmla="*/ 30 h 30"/>
                <a:gd name="T18" fmla="*/ 19 w 26"/>
                <a:gd name="T19" fmla="*/ 30 h 30"/>
                <a:gd name="T20" fmla="*/ 22 w 26"/>
                <a:gd name="T21" fmla="*/ 26 h 30"/>
                <a:gd name="T22" fmla="*/ 26 w 26"/>
                <a:gd name="T23" fmla="*/ 22 h 30"/>
                <a:gd name="T24" fmla="*/ 26 w 26"/>
                <a:gd name="T25" fmla="*/ 13 h 30"/>
                <a:gd name="T26" fmla="*/ 26 w 26"/>
                <a:gd name="T27" fmla="*/ 9 h 30"/>
                <a:gd name="T28" fmla="*/ 22 w 26"/>
                <a:gd name="T29" fmla="*/ 4 h 30"/>
                <a:gd name="T30" fmla="*/ 19 w 26"/>
                <a:gd name="T31" fmla="*/ 0 h 30"/>
                <a:gd name="T32" fmla="*/ 11 w 26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0">
                  <a:moveTo>
                    <a:pt x="11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9" y="30"/>
                  </a:lnTo>
                  <a:lnTo>
                    <a:pt x="22" y="26"/>
                  </a:lnTo>
                  <a:lnTo>
                    <a:pt x="26" y="22"/>
                  </a:lnTo>
                  <a:lnTo>
                    <a:pt x="26" y="13"/>
                  </a:lnTo>
                  <a:lnTo>
                    <a:pt x="26" y="9"/>
                  </a:lnTo>
                  <a:lnTo>
                    <a:pt x="22" y="4"/>
                  </a:lnTo>
                  <a:lnTo>
                    <a:pt x="1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3" name="Freeform 77"/>
            <p:cNvSpPr>
              <a:spLocks/>
            </p:cNvSpPr>
            <p:nvPr/>
          </p:nvSpPr>
          <p:spPr bwMode="auto">
            <a:xfrm>
              <a:off x="3225" y="2681"/>
              <a:ext cx="26" cy="30"/>
            </a:xfrm>
            <a:custGeom>
              <a:avLst/>
              <a:gdLst>
                <a:gd name="T0" fmla="*/ 11 w 26"/>
                <a:gd name="T1" fmla="*/ 0 h 30"/>
                <a:gd name="T2" fmla="*/ 7 w 26"/>
                <a:gd name="T3" fmla="*/ 0 h 30"/>
                <a:gd name="T4" fmla="*/ 3 w 26"/>
                <a:gd name="T5" fmla="*/ 4 h 30"/>
                <a:gd name="T6" fmla="*/ 0 w 26"/>
                <a:gd name="T7" fmla="*/ 9 h 30"/>
                <a:gd name="T8" fmla="*/ 0 w 26"/>
                <a:gd name="T9" fmla="*/ 13 h 30"/>
                <a:gd name="T10" fmla="*/ 0 w 26"/>
                <a:gd name="T11" fmla="*/ 22 h 30"/>
                <a:gd name="T12" fmla="*/ 3 w 26"/>
                <a:gd name="T13" fmla="*/ 26 h 30"/>
                <a:gd name="T14" fmla="*/ 7 w 26"/>
                <a:gd name="T15" fmla="*/ 30 h 30"/>
                <a:gd name="T16" fmla="*/ 11 w 26"/>
                <a:gd name="T17" fmla="*/ 30 h 30"/>
                <a:gd name="T18" fmla="*/ 19 w 26"/>
                <a:gd name="T19" fmla="*/ 30 h 30"/>
                <a:gd name="T20" fmla="*/ 22 w 26"/>
                <a:gd name="T21" fmla="*/ 26 h 30"/>
                <a:gd name="T22" fmla="*/ 26 w 26"/>
                <a:gd name="T23" fmla="*/ 22 h 30"/>
                <a:gd name="T24" fmla="*/ 26 w 26"/>
                <a:gd name="T25" fmla="*/ 13 h 30"/>
                <a:gd name="T26" fmla="*/ 26 w 26"/>
                <a:gd name="T27" fmla="*/ 9 h 30"/>
                <a:gd name="T28" fmla="*/ 22 w 26"/>
                <a:gd name="T29" fmla="*/ 4 h 30"/>
                <a:gd name="T30" fmla="*/ 19 w 26"/>
                <a:gd name="T31" fmla="*/ 0 h 30"/>
                <a:gd name="T32" fmla="*/ 11 w 26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0">
                  <a:moveTo>
                    <a:pt x="11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9" y="30"/>
                  </a:lnTo>
                  <a:lnTo>
                    <a:pt x="22" y="26"/>
                  </a:lnTo>
                  <a:lnTo>
                    <a:pt x="26" y="22"/>
                  </a:lnTo>
                  <a:lnTo>
                    <a:pt x="26" y="13"/>
                  </a:lnTo>
                  <a:lnTo>
                    <a:pt x="26" y="9"/>
                  </a:lnTo>
                  <a:lnTo>
                    <a:pt x="22" y="4"/>
                  </a:lnTo>
                  <a:lnTo>
                    <a:pt x="19" y="0"/>
                  </a:lnTo>
                  <a:lnTo>
                    <a:pt x="1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4" name="Freeform 78"/>
            <p:cNvSpPr>
              <a:spLocks/>
            </p:cNvSpPr>
            <p:nvPr/>
          </p:nvSpPr>
          <p:spPr bwMode="auto">
            <a:xfrm>
              <a:off x="3225" y="2811"/>
              <a:ext cx="26" cy="31"/>
            </a:xfrm>
            <a:custGeom>
              <a:avLst/>
              <a:gdLst>
                <a:gd name="T0" fmla="*/ 11 w 26"/>
                <a:gd name="T1" fmla="*/ 0 h 31"/>
                <a:gd name="T2" fmla="*/ 7 w 26"/>
                <a:gd name="T3" fmla="*/ 0 h 31"/>
                <a:gd name="T4" fmla="*/ 3 w 26"/>
                <a:gd name="T5" fmla="*/ 5 h 31"/>
                <a:gd name="T6" fmla="*/ 0 w 26"/>
                <a:gd name="T7" fmla="*/ 9 h 31"/>
                <a:gd name="T8" fmla="*/ 0 w 26"/>
                <a:gd name="T9" fmla="*/ 13 h 31"/>
                <a:gd name="T10" fmla="*/ 0 w 26"/>
                <a:gd name="T11" fmla="*/ 22 h 31"/>
                <a:gd name="T12" fmla="*/ 3 w 26"/>
                <a:gd name="T13" fmla="*/ 26 h 31"/>
                <a:gd name="T14" fmla="*/ 7 w 26"/>
                <a:gd name="T15" fmla="*/ 31 h 31"/>
                <a:gd name="T16" fmla="*/ 11 w 26"/>
                <a:gd name="T17" fmla="*/ 31 h 31"/>
                <a:gd name="T18" fmla="*/ 19 w 26"/>
                <a:gd name="T19" fmla="*/ 31 h 31"/>
                <a:gd name="T20" fmla="*/ 22 w 26"/>
                <a:gd name="T21" fmla="*/ 26 h 31"/>
                <a:gd name="T22" fmla="*/ 26 w 26"/>
                <a:gd name="T23" fmla="*/ 22 h 31"/>
                <a:gd name="T24" fmla="*/ 26 w 26"/>
                <a:gd name="T25" fmla="*/ 13 h 31"/>
                <a:gd name="T26" fmla="*/ 26 w 26"/>
                <a:gd name="T27" fmla="*/ 9 h 31"/>
                <a:gd name="T28" fmla="*/ 22 w 26"/>
                <a:gd name="T29" fmla="*/ 5 h 31"/>
                <a:gd name="T30" fmla="*/ 19 w 26"/>
                <a:gd name="T31" fmla="*/ 0 h 31"/>
                <a:gd name="T32" fmla="*/ 11 w 26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1">
                  <a:moveTo>
                    <a:pt x="11" y="0"/>
                  </a:moveTo>
                  <a:lnTo>
                    <a:pt x="7" y="0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3" y="26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9" y="31"/>
                  </a:lnTo>
                  <a:lnTo>
                    <a:pt x="22" y="26"/>
                  </a:lnTo>
                  <a:lnTo>
                    <a:pt x="26" y="22"/>
                  </a:lnTo>
                  <a:lnTo>
                    <a:pt x="26" y="13"/>
                  </a:lnTo>
                  <a:lnTo>
                    <a:pt x="26" y="9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5" name="Freeform 79"/>
            <p:cNvSpPr>
              <a:spLocks/>
            </p:cNvSpPr>
            <p:nvPr/>
          </p:nvSpPr>
          <p:spPr bwMode="auto">
            <a:xfrm>
              <a:off x="3225" y="2811"/>
              <a:ext cx="26" cy="31"/>
            </a:xfrm>
            <a:custGeom>
              <a:avLst/>
              <a:gdLst>
                <a:gd name="T0" fmla="*/ 11 w 26"/>
                <a:gd name="T1" fmla="*/ 0 h 31"/>
                <a:gd name="T2" fmla="*/ 7 w 26"/>
                <a:gd name="T3" fmla="*/ 0 h 31"/>
                <a:gd name="T4" fmla="*/ 3 w 26"/>
                <a:gd name="T5" fmla="*/ 5 h 31"/>
                <a:gd name="T6" fmla="*/ 0 w 26"/>
                <a:gd name="T7" fmla="*/ 9 h 31"/>
                <a:gd name="T8" fmla="*/ 0 w 26"/>
                <a:gd name="T9" fmla="*/ 13 h 31"/>
                <a:gd name="T10" fmla="*/ 0 w 26"/>
                <a:gd name="T11" fmla="*/ 22 h 31"/>
                <a:gd name="T12" fmla="*/ 3 w 26"/>
                <a:gd name="T13" fmla="*/ 26 h 31"/>
                <a:gd name="T14" fmla="*/ 7 w 26"/>
                <a:gd name="T15" fmla="*/ 31 h 31"/>
                <a:gd name="T16" fmla="*/ 11 w 26"/>
                <a:gd name="T17" fmla="*/ 31 h 31"/>
                <a:gd name="T18" fmla="*/ 19 w 26"/>
                <a:gd name="T19" fmla="*/ 31 h 31"/>
                <a:gd name="T20" fmla="*/ 22 w 26"/>
                <a:gd name="T21" fmla="*/ 26 h 31"/>
                <a:gd name="T22" fmla="*/ 26 w 26"/>
                <a:gd name="T23" fmla="*/ 22 h 31"/>
                <a:gd name="T24" fmla="*/ 26 w 26"/>
                <a:gd name="T25" fmla="*/ 13 h 31"/>
                <a:gd name="T26" fmla="*/ 26 w 26"/>
                <a:gd name="T27" fmla="*/ 9 h 31"/>
                <a:gd name="T28" fmla="*/ 22 w 26"/>
                <a:gd name="T29" fmla="*/ 5 h 31"/>
                <a:gd name="T30" fmla="*/ 19 w 26"/>
                <a:gd name="T31" fmla="*/ 0 h 31"/>
                <a:gd name="T32" fmla="*/ 11 w 26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1">
                  <a:moveTo>
                    <a:pt x="11" y="0"/>
                  </a:moveTo>
                  <a:lnTo>
                    <a:pt x="7" y="0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3" y="26"/>
                  </a:lnTo>
                  <a:lnTo>
                    <a:pt x="7" y="31"/>
                  </a:lnTo>
                  <a:lnTo>
                    <a:pt x="11" y="31"/>
                  </a:lnTo>
                  <a:lnTo>
                    <a:pt x="19" y="31"/>
                  </a:lnTo>
                  <a:lnTo>
                    <a:pt x="22" y="26"/>
                  </a:lnTo>
                  <a:lnTo>
                    <a:pt x="26" y="22"/>
                  </a:lnTo>
                  <a:lnTo>
                    <a:pt x="26" y="13"/>
                  </a:lnTo>
                  <a:lnTo>
                    <a:pt x="26" y="9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6" name="Freeform 80"/>
            <p:cNvSpPr>
              <a:spLocks/>
            </p:cNvSpPr>
            <p:nvPr/>
          </p:nvSpPr>
          <p:spPr bwMode="auto">
            <a:xfrm>
              <a:off x="3225" y="2929"/>
              <a:ext cx="30" cy="34"/>
            </a:xfrm>
            <a:custGeom>
              <a:avLst/>
              <a:gdLst>
                <a:gd name="T0" fmla="*/ 15 w 30"/>
                <a:gd name="T1" fmla="*/ 0 h 34"/>
                <a:gd name="T2" fmla="*/ 11 w 30"/>
                <a:gd name="T3" fmla="*/ 0 h 34"/>
                <a:gd name="T4" fmla="*/ 7 w 30"/>
                <a:gd name="T5" fmla="*/ 4 h 34"/>
                <a:gd name="T6" fmla="*/ 3 w 30"/>
                <a:gd name="T7" fmla="*/ 8 h 34"/>
                <a:gd name="T8" fmla="*/ 0 w 30"/>
                <a:gd name="T9" fmla="*/ 17 h 34"/>
                <a:gd name="T10" fmla="*/ 3 w 30"/>
                <a:gd name="T11" fmla="*/ 21 h 34"/>
                <a:gd name="T12" fmla="*/ 7 w 30"/>
                <a:gd name="T13" fmla="*/ 26 h 34"/>
                <a:gd name="T14" fmla="*/ 11 w 30"/>
                <a:gd name="T15" fmla="*/ 30 h 34"/>
                <a:gd name="T16" fmla="*/ 15 w 30"/>
                <a:gd name="T17" fmla="*/ 34 h 34"/>
                <a:gd name="T18" fmla="*/ 22 w 30"/>
                <a:gd name="T19" fmla="*/ 30 h 34"/>
                <a:gd name="T20" fmla="*/ 26 w 30"/>
                <a:gd name="T21" fmla="*/ 26 h 34"/>
                <a:gd name="T22" fmla="*/ 30 w 30"/>
                <a:gd name="T23" fmla="*/ 21 h 34"/>
                <a:gd name="T24" fmla="*/ 30 w 30"/>
                <a:gd name="T25" fmla="*/ 17 h 34"/>
                <a:gd name="T26" fmla="*/ 30 w 30"/>
                <a:gd name="T27" fmla="*/ 8 h 34"/>
                <a:gd name="T28" fmla="*/ 26 w 30"/>
                <a:gd name="T29" fmla="*/ 4 h 34"/>
                <a:gd name="T30" fmla="*/ 22 w 30"/>
                <a:gd name="T31" fmla="*/ 0 h 34"/>
                <a:gd name="T32" fmla="*/ 15 w 30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4">
                  <a:moveTo>
                    <a:pt x="15" y="0"/>
                  </a:moveTo>
                  <a:lnTo>
                    <a:pt x="11" y="0"/>
                  </a:lnTo>
                  <a:lnTo>
                    <a:pt x="7" y="4"/>
                  </a:lnTo>
                  <a:lnTo>
                    <a:pt x="3" y="8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6"/>
                  </a:lnTo>
                  <a:lnTo>
                    <a:pt x="11" y="30"/>
                  </a:lnTo>
                  <a:lnTo>
                    <a:pt x="15" y="34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1"/>
                  </a:lnTo>
                  <a:lnTo>
                    <a:pt x="30" y="17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697" name="Freeform 81"/>
            <p:cNvSpPr>
              <a:spLocks/>
            </p:cNvSpPr>
            <p:nvPr/>
          </p:nvSpPr>
          <p:spPr bwMode="auto">
            <a:xfrm>
              <a:off x="3225" y="2929"/>
              <a:ext cx="30" cy="34"/>
            </a:xfrm>
            <a:custGeom>
              <a:avLst/>
              <a:gdLst>
                <a:gd name="T0" fmla="*/ 15 w 30"/>
                <a:gd name="T1" fmla="*/ 0 h 34"/>
                <a:gd name="T2" fmla="*/ 11 w 30"/>
                <a:gd name="T3" fmla="*/ 0 h 34"/>
                <a:gd name="T4" fmla="*/ 7 w 30"/>
                <a:gd name="T5" fmla="*/ 4 h 34"/>
                <a:gd name="T6" fmla="*/ 3 w 30"/>
                <a:gd name="T7" fmla="*/ 8 h 34"/>
                <a:gd name="T8" fmla="*/ 0 w 30"/>
                <a:gd name="T9" fmla="*/ 17 h 34"/>
                <a:gd name="T10" fmla="*/ 3 w 30"/>
                <a:gd name="T11" fmla="*/ 21 h 34"/>
                <a:gd name="T12" fmla="*/ 7 w 30"/>
                <a:gd name="T13" fmla="*/ 26 h 34"/>
                <a:gd name="T14" fmla="*/ 11 w 30"/>
                <a:gd name="T15" fmla="*/ 30 h 34"/>
                <a:gd name="T16" fmla="*/ 15 w 30"/>
                <a:gd name="T17" fmla="*/ 34 h 34"/>
                <a:gd name="T18" fmla="*/ 22 w 30"/>
                <a:gd name="T19" fmla="*/ 30 h 34"/>
                <a:gd name="T20" fmla="*/ 26 w 30"/>
                <a:gd name="T21" fmla="*/ 26 h 34"/>
                <a:gd name="T22" fmla="*/ 30 w 30"/>
                <a:gd name="T23" fmla="*/ 21 h 34"/>
                <a:gd name="T24" fmla="*/ 30 w 30"/>
                <a:gd name="T25" fmla="*/ 17 h 34"/>
                <a:gd name="T26" fmla="*/ 30 w 30"/>
                <a:gd name="T27" fmla="*/ 8 h 34"/>
                <a:gd name="T28" fmla="*/ 26 w 30"/>
                <a:gd name="T29" fmla="*/ 4 h 34"/>
                <a:gd name="T30" fmla="*/ 22 w 30"/>
                <a:gd name="T31" fmla="*/ 0 h 34"/>
                <a:gd name="T32" fmla="*/ 15 w 30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4">
                  <a:moveTo>
                    <a:pt x="15" y="0"/>
                  </a:moveTo>
                  <a:lnTo>
                    <a:pt x="11" y="0"/>
                  </a:lnTo>
                  <a:lnTo>
                    <a:pt x="7" y="4"/>
                  </a:lnTo>
                  <a:lnTo>
                    <a:pt x="3" y="8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6"/>
                  </a:lnTo>
                  <a:lnTo>
                    <a:pt x="11" y="30"/>
                  </a:lnTo>
                  <a:lnTo>
                    <a:pt x="15" y="34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1"/>
                  </a:lnTo>
                  <a:lnTo>
                    <a:pt x="30" y="17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5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7698" name="Group 82"/>
          <p:cNvGrpSpPr>
            <a:grpSpLocks/>
          </p:cNvGrpSpPr>
          <p:nvPr/>
        </p:nvGrpSpPr>
        <p:grpSpPr bwMode="auto">
          <a:xfrm>
            <a:off x="1908175" y="3486150"/>
            <a:ext cx="969963" cy="1820863"/>
            <a:chOff x="1202" y="2051"/>
            <a:chExt cx="611" cy="1147"/>
          </a:xfrm>
        </p:grpSpPr>
        <p:sp>
          <p:nvSpPr>
            <p:cNvPr id="367699" name="Rectangle 83"/>
            <p:cNvSpPr>
              <a:spLocks noChangeArrowheads="1"/>
            </p:cNvSpPr>
            <p:nvPr/>
          </p:nvSpPr>
          <p:spPr bwMode="auto">
            <a:xfrm>
              <a:off x="1202" y="2051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0" name="Freeform 84"/>
            <p:cNvSpPr>
              <a:spLocks/>
            </p:cNvSpPr>
            <p:nvPr/>
          </p:nvSpPr>
          <p:spPr bwMode="auto">
            <a:xfrm>
              <a:off x="1687" y="2268"/>
              <a:ext cx="126" cy="930"/>
            </a:xfrm>
            <a:custGeom>
              <a:avLst/>
              <a:gdLst>
                <a:gd name="T0" fmla="*/ 126 w 126"/>
                <a:gd name="T1" fmla="*/ 0 h 930"/>
                <a:gd name="T2" fmla="*/ 114 w 126"/>
                <a:gd name="T3" fmla="*/ 4 h 930"/>
                <a:gd name="T4" fmla="*/ 99 w 126"/>
                <a:gd name="T5" fmla="*/ 9 h 930"/>
                <a:gd name="T6" fmla="*/ 91 w 126"/>
                <a:gd name="T7" fmla="*/ 13 h 930"/>
                <a:gd name="T8" fmla="*/ 80 w 126"/>
                <a:gd name="T9" fmla="*/ 22 h 930"/>
                <a:gd name="T10" fmla="*/ 72 w 126"/>
                <a:gd name="T11" fmla="*/ 35 h 930"/>
                <a:gd name="T12" fmla="*/ 68 w 126"/>
                <a:gd name="T13" fmla="*/ 48 h 930"/>
                <a:gd name="T14" fmla="*/ 65 w 126"/>
                <a:gd name="T15" fmla="*/ 61 h 930"/>
                <a:gd name="T16" fmla="*/ 65 w 126"/>
                <a:gd name="T17" fmla="*/ 78 h 930"/>
                <a:gd name="T18" fmla="*/ 65 w 126"/>
                <a:gd name="T19" fmla="*/ 387 h 930"/>
                <a:gd name="T20" fmla="*/ 61 w 126"/>
                <a:gd name="T21" fmla="*/ 404 h 930"/>
                <a:gd name="T22" fmla="*/ 57 w 126"/>
                <a:gd name="T23" fmla="*/ 417 h 930"/>
                <a:gd name="T24" fmla="*/ 53 w 126"/>
                <a:gd name="T25" fmla="*/ 430 h 930"/>
                <a:gd name="T26" fmla="*/ 45 w 126"/>
                <a:gd name="T27" fmla="*/ 443 h 930"/>
                <a:gd name="T28" fmla="*/ 34 w 126"/>
                <a:gd name="T29" fmla="*/ 452 h 930"/>
                <a:gd name="T30" fmla="*/ 26 w 126"/>
                <a:gd name="T31" fmla="*/ 461 h 930"/>
                <a:gd name="T32" fmla="*/ 15 w 126"/>
                <a:gd name="T33" fmla="*/ 465 h 930"/>
                <a:gd name="T34" fmla="*/ 0 w 126"/>
                <a:gd name="T35" fmla="*/ 465 h 930"/>
                <a:gd name="T36" fmla="*/ 15 w 126"/>
                <a:gd name="T37" fmla="*/ 465 h 930"/>
                <a:gd name="T38" fmla="*/ 26 w 126"/>
                <a:gd name="T39" fmla="*/ 469 h 930"/>
                <a:gd name="T40" fmla="*/ 34 w 126"/>
                <a:gd name="T41" fmla="*/ 478 h 930"/>
                <a:gd name="T42" fmla="*/ 45 w 126"/>
                <a:gd name="T43" fmla="*/ 487 h 930"/>
                <a:gd name="T44" fmla="*/ 53 w 126"/>
                <a:gd name="T45" fmla="*/ 500 h 930"/>
                <a:gd name="T46" fmla="*/ 57 w 126"/>
                <a:gd name="T47" fmla="*/ 513 h 930"/>
                <a:gd name="T48" fmla="*/ 61 w 126"/>
                <a:gd name="T49" fmla="*/ 526 h 930"/>
                <a:gd name="T50" fmla="*/ 65 w 126"/>
                <a:gd name="T51" fmla="*/ 543 h 930"/>
                <a:gd name="T52" fmla="*/ 65 w 126"/>
                <a:gd name="T53" fmla="*/ 852 h 930"/>
                <a:gd name="T54" fmla="*/ 65 w 126"/>
                <a:gd name="T55" fmla="*/ 865 h 930"/>
                <a:gd name="T56" fmla="*/ 68 w 126"/>
                <a:gd name="T57" fmla="*/ 882 h 930"/>
                <a:gd name="T58" fmla="*/ 72 w 126"/>
                <a:gd name="T59" fmla="*/ 895 h 930"/>
                <a:gd name="T60" fmla="*/ 80 w 126"/>
                <a:gd name="T61" fmla="*/ 904 h 930"/>
                <a:gd name="T62" fmla="*/ 91 w 126"/>
                <a:gd name="T63" fmla="*/ 917 h 930"/>
                <a:gd name="T64" fmla="*/ 99 w 126"/>
                <a:gd name="T65" fmla="*/ 921 h 930"/>
                <a:gd name="T66" fmla="*/ 114 w 126"/>
                <a:gd name="T67" fmla="*/ 926 h 930"/>
                <a:gd name="T68" fmla="*/ 126 w 12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930">
                  <a:moveTo>
                    <a:pt x="126" y="0"/>
                  </a:moveTo>
                  <a:lnTo>
                    <a:pt x="114" y="4"/>
                  </a:lnTo>
                  <a:lnTo>
                    <a:pt x="99" y="9"/>
                  </a:lnTo>
                  <a:lnTo>
                    <a:pt x="91" y="13"/>
                  </a:lnTo>
                  <a:lnTo>
                    <a:pt x="80" y="22"/>
                  </a:lnTo>
                  <a:lnTo>
                    <a:pt x="72" y="35"/>
                  </a:lnTo>
                  <a:lnTo>
                    <a:pt x="68" y="48"/>
                  </a:lnTo>
                  <a:lnTo>
                    <a:pt x="65" y="61"/>
                  </a:lnTo>
                  <a:lnTo>
                    <a:pt x="65" y="78"/>
                  </a:lnTo>
                  <a:lnTo>
                    <a:pt x="65" y="387"/>
                  </a:lnTo>
                  <a:lnTo>
                    <a:pt x="61" y="404"/>
                  </a:lnTo>
                  <a:lnTo>
                    <a:pt x="57" y="417"/>
                  </a:lnTo>
                  <a:lnTo>
                    <a:pt x="53" y="430"/>
                  </a:lnTo>
                  <a:lnTo>
                    <a:pt x="45" y="443"/>
                  </a:lnTo>
                  <a:lnTo>
                    <a:pt x="34" y="452"/>
                  </a:lnTo>
                  <a:lnTo>
                    <a:pt x="26" y="461"/>
                  </a:lnTo>
                  <a:lnTo>
                    <a:pt x="15" y="465"/>
                  </a:lnTo>
                  <a:lnTo>
                    <a:pt x="0" y="465"/>
                  </a:lnTo>
                  <a:lnTo>
                    <a:pt x="15" y="465"/>
                  </a:lnTo>
                  <a:lnTo>
                    <a:pt x="26" y="469"/>
                  </a:lnTo>
                  <a:lnTo>
                    <a:pt x="34" y="478"/>
                  </a:lnTo>
                  <a:lnTo>
                    <a:pt x="45" y="487"/>
                  </a:lnTo>
                  <a:lnTo>
                    <a:pt x="53" y="500"/>
                  </a:lnTo>
                  <a:lnTo>
                    <a:pt x="57" y="513"/>
                  </a:lnTo>
                  <a:lnTo>
                    <a:pt x="61" y="526"/>
                  </a:lnTo>
                  <a:lnTo>
                    <a:pt x="65" y="543"/>
                  </a:lnTo>
                  <a:lnTo>
                    <a:pt x="65" y="852"/>
                  </a:lnTo>
                  <a:lnTo>
                    <a:pt x="65" y="865"/>
                  </a:lnTo>
                  <a:lnTo>
                    <a:pt x="68" y="882"/>
                  </a:lnTo>
                  <a:lnTo>
                    <a:pt x="72" y="895"/>
                  </a:lnTo>
                  <a:lnTo>
                    <a:pt x="80" y="904"/>
                  </a:lnTo>
                  <a:lnTo>
                    <a:pt x="91" y="917"/>
                  </a:lnTo>
                  <a:lnTo>
                    <a:pt x="99" y="921"/>
                  </a:lnTo>
                  <a:lnTo>
                    <a:pt x="114" y="926"/>
                  </a:lnTo>
                  <a:lnTo>
                    <a:pt x="126" y="9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1" name="Rectangle 85"/>
            <p:cNvSpPr>
              <a:spLocks noChangeArrowheads="1"/>
            </p:cNvSpPr>
            <p:nvPr/>
          </p:nvSpPr>
          <p:spPr bwMode="auto">
            <a:xfrm>
              <a:off x="1328" y="255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2" name="Rectangle 86"/>
            <p:cNvSpPr>
              <a:spLocks noChangeArrowheads="1"/>
            </p:cNvSpPr>
            <p:nvPr/>
          </p:nvSpPr>
          <p:spPr bwMode="auto">
            <a:xfrm>
              <a:off x="1400" y="252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3" name="Rectangle 87"/>
            <p:cNvSpPr>
              <a:spLocks noChangeArrowheads="1"/>
            </p:cNvSpPr>
            <p:nvPr/>
          </p:nvSpPr>
          <p:spPr bwMode="auto">
            <a:xfrm>
              <a:off x="1477" y="2560"/>
              <a:ext cx="16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个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4" name="Rectangle 88"/>
            <p:cNvSpPr>
              <a:spLocks noChangeArrowheads="1"/>
            </p:cNvSpPr>
            <p:nvPr/>
          </p:nvSpPr>
          <p:spPr bwMode="auto">
            <a:xfrm>
              <a:off x="1626" y="2560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1328" y="2777"/>
              <a:ext cx="3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输入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6" name="Rectangle 90"/>
            <p:cNvSpPr>
              <a:spLocks noChangeArrowheads="1"/>
            </p:cNvSpPr>
            <p:nvPr/>
          </p:nvSpPr>
          <p:spPr bwMode="auto">
            <a:xfrm>
              <a:off x="1626" y="2833"/>
              <a:ext cx="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7707" name="Group 91"/>
          <p:cNvGrpSpPr>
            <a:grpSpLocks/>
          </p:cNvGrpSpPr>
          <p:nvPr/>
        </p:nvGrpSpPr>
        <p:grpSpPr bwMode="auto">
          <a:xfrm>
            <a:off x="5403850" y="3824288"/>
            <a:ext cx="1412875" cy="1476375"/>
            <a:chOff x="3404" y="2264"/>
            <a:chExt cx="890" cy="930"/>
          </a:xfrm>
        </p:grpSpPr>
        <p:sp>
          <p:nvSpPr>
            <p:cNvPr id="367708" name="Freeform 92"/>
            <p:cNvSpPr>
              <a:spLocks/>
            </p:cNvSpPr>
            <p:nvPr/>
          </p:nvSpPr>
          <p:spPr bwMode="auto">
            <a:xfrm>
              <a:off x="3404" y="2264"/>
              <a:ext cx="122" cy="930"/>
            </a:xfrm>
            <a:custGeom>
              <a:avLst/>
              <a:gdLst>
                <a:gd name="T0" fmla="*/ 0 w 122"/>
                <a:gd name="T1" fmla="*/ 0 h 930"/>
                <a:gd name="T2" fmla="*/ 11 w 122"/>
                <a:gd name="T3" fmla="*/ 0 h 930"/>
                <a:gd name="T4" fmla="*/ 23 w 122"/>
                <a:gd name="T5" fmla="*/ 8 h 930"/>
                <a:gd name="T6" fmla="*/ 34 w 122"/>
                <a:gd name="T7" fmla="*/ 13 h 930"/>
                <a:gd name="T8" fmla="*/ 42 w 122"/>
                <a:gd name="T9" fmla="*/ 22 h 930"/>
                <a:gd name="T10" fmla="*/ 50 w 122"/>
                <a:gd name="T11" fmla="*/ 35 h 930"/>
                <a:gd name="T12" fmla="*/ 53 w 122"/>
                <a:gd name="T13" fmla="*/ 48 h 930"/>
                <a:gd name="T14" fmla="*/ 57 w 122"/>
                <a:gd name="T15" fmla="*/ 61 h 930"/>
                <a:gd name="T16" fmla="*/ 61 w 122"/>
                <a:gd name="T17" fmla="*/ 78 h 930"/>
                <a:gd name="T18" fmla="*/ 61 w 122"/>
                <a:gd name="T19" fmla="*/ 387 h 930"/>
                <a:gd name="T20" fmla="*/ 61 w 122"/>
                <a:gd name="T21" fmla="*/ 404 h 930"/>
                <a:gd name="T22" fmla="*/ 65 w 122"/>
                <a:gd name="T23" fmla="*/ 417 h 930"/>
                <a:gd name="T24" fmla="*/ 72 w 122"/>
                <a:gd name="T25" fmla="*/ 430 h 930"/>
                <a:gd name="T26" fmla="*/ 80 w 122"/>
                <a:gd name="T27" fmla="*/ 443 h 930"/>
                <a:gd name="T28" fmla="*/ 88 w 122"/>
                <a:gd name="T29" fmla="*/ 452 h 930"/>
                <a:gd name="T30" fmla="*/ 99 w 122"/>
                <a:gd name="T31" fmla="*/ 456 h 930"/>
                <a:gd name="T32" fmla="*/ 111 w 122"/>
                <a:gd name="T33" fmla="*/ 460 h 930"/>
                <a:gd name="T34" fmla="*/ 122 w 122"/>
                <a:gd name="T35" fmla="*/ 465 h 930"/>
                <a:gd name="T36" fmla="*/ 111 w 122"/>
                <a:gd name="T37" fmla="*/ 465 h 930"/>
                <a:gd name="T38" fmla="*/ 99 w 122"/>
                <a:gd name="T39" fmla="*/ 469 h 930"/>
                <a:gd name="T40" fmla="*/ 88 w 122"/>
                <a:gd name="T41" fmla="*/ 478 h 930"/>
                <a:gd name="T42" fmla="*/ 80 w 122"/>
                <a:gd name="T43" fmla="*/ 487 h 930"/>
                <a:gd name="T44" fmla="*/ 72 w 122"/>
                <a:gd name="T45" fmla="*/ 500 h 930"/>
                <a:gd name="T46" fmla="*/ 65 w 122"/>
                <a:gd name="T47" fmla="*/ 513 h 930"/>
                <a:gd name="T48" fmla="*/ 61 w 122"/>
                <a:gd name="T49" fmla="*/ 526 h 930"/>
                <a:gd name="T50" fmla="*/ 61 w 122"/>
                <a:gd name="T51" fmla="*/ 543 h 930"/>
                <a:gd name="T52" fmla="*/ 61 w 122"/>
                <a:gd name="T53" fmla="*/ 852 h 930"/>
                <a:gd name="T54" fmla="*/ 57 w 122"/>
                <a:gd name="T55" fmla="*/ 865 h 930"/>
                <a:gd name="T56" fmla="*/ 53 w 122"/>
                <a:gd name="T57" fmla="*/ 882 h 930"/>
                <a:gd name="T58" fmla="*/ 50 w 122"/>
                <a:gd name="T59" fmla="*/ 895 h 930"/>
                <a:gd name="T60" fmla="*/ 42 w 122"/>
                <a:gd name="T61" fmla="*/ 904 h 930"/>
                <a:gd name="T62" fmla="*/ 34 w 122"/>
                <a:gd name="T63" fmla="*/ 917 h 930"/>
                <a:gd name="T64" fmla="*/ 23 w 122"/>
                <a:gd name="T65" fmla="*/ 921 h 930"/>
                <a:gd name="T66" fmla="*/ 11 w 122"/>
                <a:gd name="T67" fmla="*/ 925 h 930"/>
                <a:gd name="T68" fmla="*/ 0 w 122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30">
                  <a:moveTo>
                    <a:pt x="0" y="0"/>
                  </a:moveTo>
                  <a:lnTo>
                    <a:pt x="11" y="0"/>
                  </a:lnTo>
                  <a:lnTo>
                    <a:pt x="23" y="8"/>
                  </a:lnTo>
                  <a:lnTo>
                    <a:pt x="34" y="13"/>
                  </a:lnTo>
                  <a:lnTo>
                    <a:pt x="42" y="22"/>
                  </a:lnTo>
                  <a:lnTo>
                    <a:pt x="50" y="35"/>
                  </a:lnTo>
                  <a:lnTo>
                    <a:pt x="53" y="48"/>
                  </a:lnTo>
                  <a:lnTo>
                    <a:pt x="57" y="61"/>
                  </a:lnTo>
                  <a:lnTo>
                    <a:pt x="61" y="78"/>
                  </a:lnTo>
                  <a:lnTo>
                    <a:pt x="61" y="387"/>
                  </a:lnTo>
                  <a:lnTo>
                    <a:pt x="61" y="404"/>
                  </a:lnTo>
                  <a:lnTo>
                    <a:pt x="65" y="417"/>
                  </a:lnTo>
                  <a:lnTo>
                    <a:pt x="72" y="430"/>
                  </a:lnTo>
                  <a:lnTo>
                    <a:pt x="80" y="443"/>
                  </a:lnTo>
                  <a:lnTo>
                    <a:pt x="88" y="452"/>
                  </a:lnTo>
                  <a:lnTo>
                    <a:pt x="99" y="456"/>
                  </a:lnTo>
                  <a:lnTo>
                    <a:pt x="111" y="460"/>
                  </a:lnTo>
                  <a:lnTo>
                    <a:pt x="122" y="465"/>
                  </a:lnTo>
                  <a:lnTo>
                    <a:pt x="111" y="465"/>
                  </a:lnTo>
                  <a:lnTo>
                    <a:pt x="99" y="469"/>
                  </a:lnTo>
                  <a:lnTo>
                    <a:pt x="88" y="478"/>
                  </a:lnTo>
                  <a:lnTo>
                    <a:pt x="80" y="487"/>
                  </a:lnTo>
                  <a:lnTo>
                    <a:pt x="72" y="500"/>
                  </a:lnTo>
                  <a:lnTo>
                    <a:pt x="65" y="513"/>
                  </a:lnTo>
                  <a:lnTo>
                    <a:pt x="61" y="526"/>
                  </a:lnTo>
                  <a:lnTo>
                    <a:pt x="61" y="543"/>
                  </a:lnTo>
                  <a:lnTo>
                    <a:pt x="61" y="852"/>
                  </a:lnTo>
                  <a:lnTo>
                    <a:pt x="57" y="865"/>
                  </a:lnTo>
                  <a:lnTo>
                    <a:pt x="53" y="882"/>
                  </a:lnTo>
                  <a:lnTo>
                    <a:pt x="50" y="895"/>
                  </a:lnTo>
                  <a:lnTo>
                    <a:pt x="42" y="904"/>
                  </a:lnTo>
                  <a:lnTo>
                    <a:pt x="34" y="917"/>
                  </a:lnTo>
                  <a:lnTo>
                    <a:pt x="23" y="921"/>
                  </a:lnTo>
                  <a:lnTo>
                    <a:pt x="11" y="925"/>
                  </a:lnTo>
                  <a:lnTo>
                    <a:pt x="0" y="930"/>
                  </a:lnTo>
                </a:path>
              </a:pathLst>
            </a:custGeom>
            <a:noFill/>
            <a:ln w="38100" cmpd="sng">
              <a:solidFill>
                <a:srgbClr val="CC00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09" name="Rectangle 93"/>
            <p:cNvSpPr>
              <a:spLocks noChangeArrowheads="1"/>
            </p:cNvSpPr>
            <p:nvPr/>
          </p:nvSpPr>
          <p:spPr bwMode="auto">
            <a:xfrm>
              <a:off x="3637" y="2529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1" u="none" strike="noStrike" kern="120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endPara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10" name="Rectangle 94"/>
            <p:cNvSpPr>
              <a:spLocks noChangeArrowheads="1"/>
            </p:cNvSpPr>
            <p:nvPr/>
          </p:nvSpPr>
          <p:spPr bwMode="auto">
            <a:xfrm>
              <a:off x="3747" y="2529"/>
              <a:ext cx="50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位二进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3618" y="2747"/>
              <a:ext cx="6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制码输出</a:t>
              </a: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712" name="Rectangle 96"/>
            <p:cNvSpPr>
              <a:spLocks noChangeArrowheads="1"/>
            </p:cNvSpPr>
            <p:nvPr/>
          </p:nvSpPr>
          <p:spPr bwMode="auto">
            <a:xfrm>
              <a:off x="4213" y="281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2474410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684213" y="1052513"/>
            <a:ext cx="5905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线─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普通二进制编码器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grpSp>
        <p:nvGrpSpPr>
          <p:cNvPr id="369688" name="Group 24"/>
          <p:cNvGrpSpPr>
            <a:grpSpLocks/>
          </p:cNvGrpSpPr>
          <p:nvPr/>
        </p:nvGrpSpPr>
        <p:grpSpPr bwMode="auto">
          <a:xfrm>
            <a:off x="5003800" y="1868488"/>
            <a:ext cx="3971925" cy="3232150"/>
            <a:chOff x="2958" y="969"/>
            <a:chExt cx="2502" cy="2036"/>
          </a:xfrm>
        </p:grpSpPr>
        <p:sp>
          <p:nvSpPr>
            <p:cNvPr id="369689" name="Rectangle 25" descr="羊皮纸"/>
            <p:cNvSpPr>
              <a:spLocks noChangeArrowheads="1"/>
            </p:cNvSpPr>
            <p:nvPr/>
          </p:nvSpPr>
          <p:spPr bwMode="auto">
            <a:xfrm>
              <a:off x="4608" y="1632"/>
              <a:ext cx="816" cy="134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GB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69690" name="Rectangle 26" descr="羊皮纸"/>
            <p:cNvSpPr>
              <a:spLocks noChangeArrowheads="1"/>
            </p:cNvSpPr>
            <p:nvPr/>
          </p:nvSpPr>
          <p:spPr bwMode="auto">
            <a:xfrm>
              <a:off x="4216" y="2660"/>
              <a:ext cx="402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691" name="Rectangle 27" descr="羊皮纸"/>
            <p:cNvSpPr>
              <a:spLocks noChangeArrowheads="1"/>
            </p:cNvSpPr>
            <p:nvPr/>
          </p:nvSpPr>
          <p:spPr bwMode="auto">
            <a:xfrm>
              <a:off x="3779" y="2660"/>
              <a:ext cx="437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2" name="Rectangle 28" descr="羊皮纸"/>
            <p:cNvSpPr>
              <a:spLocks noChangeArrowheads="1"/>
            </p:cNvSpPr>
            <p:nvPr/>
          </p:nvSpPr>
          <p:spPr bwMode="auto">
            <a:xfrm>
              <a:off x="3368" y="2660"/>
              <a:ext cx="411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3" name="Rectangle 29" descr="羊皮纸"/>
            <p:cNvSpPr>
              <a:spLocks noChangeArrowheads="1"/>
            </p:cNvSpPr>
            <p:nvPr/>
          </p:nvSpPr>
          <p:spPr bwMode="auto">
            <a:xfrm>
              <a:off x="2958" y="2660"/>
              <a:ext cx="410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4" name="Rectangle 30" descr="羊皮纸"/>
            <p:cNvSpPr>
              <a:spLocks noChangeArrowheads="1"/>
            </p:cNvSpPr>
            <p:nvPr/>
          </p:nvSpPr>
          <p:spPr bwMode="auto">
            <a:xfrm>
              <a:off x="4216" y="2314"/>
              <a:ext cx="402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5" name="Rectangle 31" descr="羊皮纸"/>
            <p:cNvSpPr>
              <a:spLocks noChangeArrowheads="1"/>
            </p:cNvSpPr>
            <p:nvPr/>
          </p:nvSpPr>
          <p:spPr bwMode="auto">
            <a:xfrm>
              <a:off x="3792" y="2304"/>
              <a:ext cx="437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696" name="Rectangle 32" descr="羊皮纸"/>
            <p:cNvSpPr>
              <a:spLocks noChangeArrowheads="1"/>
            </p:cNvSpPr>
            <p:nvPr/>
          </p:nvSpPr>
          <p:spPr bwMode="auto">
            <a:xfrm>
              <a:off x="3368" y="2314"/>
              <a:ext cx="411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7" name="Rectangle 33" descr="羊皮纸"/>
            <p:cNvSpPr>
              <a:spLocks noChangeArrowheads="1"/>
            </p:cNvSpPr>
            <p:nvPr/>
          </p:nvSpPr>
          <p:spPr bwMode="auto">
            <a:xfrm>
              <a:off x="2958" y="2314"/>
              <a:ext cx="410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8" name="Rectangle 34" descr="羊皮纸"/>
            <p:cNvSpPr>
              <a:spLocks noChangeArrowheads="1"/>
            </p:cNvSpPr>
            <p:nvPr/>
          </p:nvSpPr>
          <p:spPr bwMode="auto">
            <a:xfrm>
              <a:off x="4216" y="1968"/>
              <a:ext cx="402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699" name="Rectangle 35" descr="羊皮纸"/>
            <p:cNvSpPr>
              <a:spLocks noChangeArrowheads="1"/>
            </p:cNvSpPr>
            <p:nvPr/>
          </p:nvSpPr>
          <p:spPr bwMode="auto">
            <a:xfrm>
              <a:off x="3779" y="1968"/>
              <a:ext cx="437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00" name="Rectangle 36" descr="羊皮纸"/>
            <p:cNvSpPr>
              <a:spLocks noChangeArrowheads="1"/>
            </p:cNvSpPr>
            <p:nvPr/>
          </p:nvSpPr>
          <p:spPr bwMode="auto">
            <a:xfrm>
              <a:off x="3381" y="1968"/>
              <a:ext cx="411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701" name="Rectangle 37" descr="羊皮纸"/>
            <p:cNvSpPr>
              <a:spLocks noChangeArrowheads="1"/>
            </p:cNvSpPr>
            <p:nvPr/>
          </p:nvSpPr>
          <p:spPr bwMode="auto">
            <a:xfrm>
              <a:off x="2958" y="1968"/>
              <a:ext cx="410" cy="34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02" name="Rectangle 38" descr="羊皮纸"/>
            <p:cNvSpPr>
              <a:spLocks noChangeArrowheads="1"/>
            </p:cNvSpPr>
            <p:nvPr/>
          </p:nvSpPr>
          <p:spPr bwMode="auto">
            <a:xfrm>
              <a:off x="4216" y="1627"/>
              <a:ext cx="402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03" name="Rectangle 39" descr="羊皮纸"/>
            <p:cNvSpPr>
              <a:spLocks noChangeArrowheads="1"/>
            </p:cNvSpPr>
            <p:nvPr/>
          </p:nvSpPr>
          <p:spPr bwMode="auto">
            <a:xfrm>
              <a:off x="3779" y="1627"/>
              <a:ext cx="437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04" name="Rectangle 40" descr="羊皮纸"/>
            <p:cNvSpPr>
              <a:spLocks noChangeArrowheads="1"/>
            </p:cNvSpPr>
            <p:nvPr/>
          </p:nvSpPr>
          <p:spPr bwMode="auto">
            <a:xfrm>
              <a:off x="3368" y="1627"/>
              <a:ext cx="411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05" name="Rectangle 41" descr="羊皮纸"/>
            <p:cNvSpPr>
              <a:spLocks noChangeArrowheads="1"/>
            </p:cNvSpPr>
            <p:nvPr/>
          </p:nvSpPr>
          <p:spPr bwMode="auto">
            <a:xfrm>
              <a:off x="2958" y="1627"/>
              <a:ext cx="410" cy="3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706" name="Rectangle 42" descr="羊皮纸"/>
            <p:cNvSpPr>
              <a:spLocks noChangeArrowheads="1"/>
            </p:cNvSpPr>
            <p:nvPr/>
          </p:nvSpPr>
          <p:spPr bwMode="auto">
            <a:xfrm>
              <a:off x="5011" y="1282"/>
              <a:ext cx="410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9707" name="Rectangle 43" descr="羊皮纸"/>
            <p:cNvSpPr>
              <a:spLocks noChangeArrowheads="1"/>
            </p:cNvSpPr>
            <p:nvPr/>
          </p:nvSpPr>
          <p:spPr bwMode="auto">
            <a:xfrm>
              <a:off x="4618" y="1282"/>
              <a:ext cx="393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708" name="Rectangle 44" descr="羊皮纸"/>
            <p:cNvSpPr>
              <a:spLocks noChangeArrowheads="1"/>
            </p:cNvSpPr>
            <p:nvPr/>
          </p:nvSpPr>
          <p:spPr bwMode="auto">
            <a:xfrm>
              <a:off x="4216" y="1282"/>
              <a:ext cx="402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709" name="Rectangle 45" descr="羊皮纸"/>
            <p:cNvSpPr>
              <a:spLocks noChangeArrowheads="1"/>
            </p:cNvSpPr>
            <p:nvPr/>
          </p:nvSpPr>
          <p:spPr bwMode="auto">
            <a:xfrm>
              <a:off x="3779" y="1282"/>
              <a:ext cx="437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710" name="Rectangle 46" descr="羊皮纸"/>
            <p:cNvSpPr>
              <a:spLocks noChangeArrowheads="1"/>
            </p:cNvSpPr>
            <p:nvPr/>
          </p:nvSpPr>
          <p:spPr bwMode="auto">
            <a:xfrm>
              <a:off x="3368" y="1282"/>
              <a:ext cx="411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711" name="Rectangle 47" descr="羊皮纸"/>
            <p:cNvSpPr>
              <a:spLocks noChangeArrowheads="1"/>
            </p:cNvSpPr>
            <p:nvPr/>
          </p:nvSpPr>
          <p:spPr bwMode="auto">
            <a:xfrm>
              <a:off x="2958" y="1282"/>
              <a:ext cx="410" cy="34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9712" name="Line 48" descr="羊皮纸"/>
            <p:cNvSpPr>
              <a:spLocks noChangeShapeType="1"/>
            </p:cNvSpPr>
            <p:nvPr/>
          </p:nvSpPr>
          <p:spPr bwMode="auto">
            <a:xfrm>
              <a:off x="2958" y="1282"/>
              <a:ext cx="2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3" name="Line 49" descr="羊皮纸"/>
            <p:cNvSpPr>
              <a:spLocks noChangeShapeType="1"/>
            </p:cNvSpPr>
            <p:nvPr/>
          </p:nvSpPr>
          <p:spPr bwMode="auto">
            <a:xfrm>
              <a:off x="2958" y="1627"/>
              <a:ext cx="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4" name="Line 50" descr="羊皮纸"/>
            <p:cNvSpPr>
              <a:spLocks noChangeShapeType="1"/>
            </p:cNvSpPr>
            <p:nvPr/>
          </p:nvSpPr>
          <p:spPr bwMode="auto">
            <a:xfrm>
              <a:off x="2958" y="1968"/>
              <a:ext cx="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5" name="Line 51" descr="羊皮纸"/>
            <p:cNvSpPr>
              <a:spLocks noChangeShapeType="1"/>
            </p:cNvSpPr>
            <p:nvPr/>
          </p:nvSpPr>
          <p:spPr bwMode="auto">
            <a:xfrm>
              <a:off x="2958" y="2314"/>
              <a:ext cx="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6" name="Line 52" descr="羊皮纸"/>
            <p:cNvSpPr>
              <a:spLocks noChangeShapeType="1"/>
            </p:cNvSpPr>
            <p:nvPr/>
          </p:nvSpPr>
          <p:spPr bwMode="auto">
            <a:xfrm>
              <a:off x="2958" y="2660"/>
              <a:ext cx="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7" name="Line 53" descr="羊皮纸"/>
            <p:cNvSpPr>
              <a:spLocks noChangeShapeType="1"/>
            </p:cNvSpPr>
            <p:nvPr/>
          </p:nvSpPr>
          <p:spPr bwMode="auto">
            <a:xfrm>
              <a:off x="2958" y="3005"/>
              <a:ext cx="2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8" name="Line 54" descr="羊皮纸"/>
            <p:cNvSpPr>
              <a:spLocks noChangeShapeType="1"/>
            </p:cNvSpPr>
            <p:nvPr/>
          </p:nvSpPr>
          <p:spPr bwMode="auto">
            <a:xfrm>
              <a:off x="2958" y="1282"/>
              <a:ext cx="0" cy="17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19" name="Line 55" descr="羊皮纸"/>
            <p:cNvSpPr>
              <a:spLocks noChangeShapeType="1"/>
            </p:cNvSpPr>
            <p:nvPr/>
          </p:nvSpPr>
          <p:spPr bwMode="auto">
            <a:xfrm>
              <a:off x="3368" y="1282"/>
              <a:ext cx="0" cy="1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0" name="Line 56" descr="羊皮纸"/>
            <p:cNvSpPr>
              <a:spLocks noChangeShapeType="1"/>
            </p:cNvSpPr>
            <p:nvPr/>
          </p:nvSpPr>
          <p:spPr bwMode="auto">
            <a:xfrm>
              <a:off x="3779" y="1282"/>
              <a:ext cx="0" cy="1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1" name="Line 57" descr="羊皮纸"/>
            <p:cNvSpPr>
              <a:spLocks noChangeShapeType="1"/>
            </p:cNvSpPr>
            <p:nvPr/>
          </p:nvSpPr>
          <p:spPr bwMode="auto">
            <a:xfrm>
              <a:off x="4216" y="1282"/>
              <a:ext cx="0" cy="1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2" name="Line 58" descr="羊皮纸"/>
            <p:cNvSpPr>
              <a:spLocks noChangeShapeType="1"/>
            </p:cNvSpPr>
            <p:nvPr/>
          </p:nvSpPr>
          <p:spPr bwMode="auto">
            <a:xfrm>
              <a:off x="4618" y="1282"/>
              <a:ext cx="0" cy="172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3" name="Line 59" descr="羊皮纸"/>
            <p:cNvSpPr>
              <a:spLocks noChangeShapeType="1"/>
            </p:cNvSpPr>
            <p:nvPr/>
          </p:nvSpPr>
          <p:spPr bwMode="auto">
            <a:xfrm>
              <a:off x="5011" y="1282"/>
              <a:ext cx="0" cy="1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4" name="Line 60" descr="羊皮纸"/>
            <p:cNvSpPr>
              <a:spLocks noChangeShapeType="1"/>
            </p:cNvSpPr>
            <p:nvPr/>
          </p:nvSpPr>
          <p:spPr bwMode="auto">
            <a:xfrm>
              <a:off x="5421" y="1282"/>
              <a:ext cx="0" cy="17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725" name="Text Box 61"/>
            <p:cNvSpPr txBox="1">
              <a:spLocks noChangeArrowheads="1"/>
            </p:cNvSpPr>
            <p:nvPr/>
          </p:nvSpPr>
          <p:spPr bwMode="auto">
            <a:xfrm>
              <a:off x="3277" y="969"/>
              <a:ext cx="2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）逻辑功能表</a:t>
              </a:r>
            </a:p>
          </p:txBody>
        </p:sp>
      </p:grpSp>
      <p:sp>
        <p:nvSpPr>
          <p:cNvPr id="369726" name="Oval 62"/>
          <p:cNvSpPr>
            <a:spLocks noChangeArrowheads="1"/>
          </p:cNvSpPr>
          <p:nvPr/>
        </p:nvSpPr>
        <p:spPr bwMode="auto">
          <a:xfrm>
            <a:off x="5076825" y="290195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7" name="Oval 63"/>
          <p:cNvSpPr>
            <a:spLocks noChangeArrowheads="1"/>
          </p:cNvSpPr>
          <p:nvPr/>
        </p:nvSpPr>
        <p:spPr bwMode="auto">
          <a:xfrm>
            <a:off x="5724525" y="343535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8" name="Oval 64"/>
          <p:cNvSpPr>
            <a:spLocks noChangeArrowheads="1"/>
          </p:cNvSpPr>
          <p:nvPr/>
        </p:nvSpPr>
        <p:spPr bwMode="auto">
          <a:xfrm>
            <a:off x="6372225" y="396875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29" name="Oval 65"/>
          <p:cNvSpPr>
            <a:spLocks noChangeArrowheads="1"/>
          </p:cNvSpPr>
          <p:nvPr/>
        </p:nvSpPr>
        <p:spPr bwMode="auto">
          <a:xfrm>
            <a:off x="7065963" y="457517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730" name="Text Box 66"/>
          <p:cNvSpPr txBox="1">
            <a:spLocks noChangeArrowheads="1"/>
          </p:cNvSpPr>
          <p:nvPr/>
        </p:nvSpPr>
        <p:spPr bwMode="auto">
          <a:xfrm>
            <a:off x="4895850" y="52784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编码器的输入为高电平有效。</a:t>
            </a:r>
          </a:p>
        </p:txBody>
      </p:sp>
      <p:grpSp>
        <p:nvGrpSpPr>
          <p:cNvPr id="369731" name="Group 67"/>
          <p:cNvGrpSpPr>
            <a:grpSpLocks/>
          </p:cNvGrpSpPr>
          <p:nvPr/>
        </p:nvGrpSpPr>
        <p:grpSpPr bwMode="auto">
          <a:xfrm>
            <a:off x="250825" y="1700213"/>
            <a:ext cx="4006850" cy="3362325"/>
            <a:chOff x="384" y="969"/>
            <a:chExt cx="2524" cy="2118"/>
          </a:xfrm>
        </p:grpSpPr>
        <p:sp>
          <p:nvSpPr>
            <p:cNvPr id="369732" name="AutoShape 68"/>
            <p:cNvSpPr>
              <a:spLocks noChangeArrowheads="1"/>
            </p:cNvSpPr>
            <p:nvPr/>
          </p:nvSpPr>
          <p:spPr bwMode="auto">
            <a:xfrm>
              <a:off x="384" y="1263"/>
              <a:ext cx="2496" cy="18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69733" name="Object 69"/>
            <p:cNvGraphicFramePr>
              <a:graphicFrameLocks noChangeAspect="1"/>
            </p:cNvGraphicFramePr>
            <p:nvPr/>
          </p:nvGraphicFramePr>
          <p:xfrm>
            <a:off x="954" y="1488"/>
            <a:ext cx="1355" cy="1263"/>
          </p:xfrm>
          <a:graphic>
            <a:graphicData uri="http://schemas.openxmlformats.org/presentationml/2006/ole">
              <p:oleObj spid="_x0000_s411724" name="图片" r:id="rId4" imgW="868756" imgH="807898" progId="Word.Picture.8">
                <p:embed/>
              </p:oleObj>
            </a:graphicData>
          </a:graphic>
        </p:graphicFrame>
        <p:sp>
          <p:nvSpPr>
            <p:cNvPr id="369734" name="Text Box 70"/>
            <p:cNvSpPr txBox="1">
              <a:spLocks noChangeArrowheads="1"/>
            </p:cNvSpPr>
            <p:nvPr/>
          </p:nvSpPr>
          <p:spPr bwMode="auto">
            <a:xfrm>
              <a:off x="725" y="969"/>
              <a:ext cx="2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a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）逻辑框图</a:t>
              </a:r>
            </a:p>
          </p:txBody>
        </p:sp>
      </p:grpSp>
      <p:grpSp>
        <p:nvGrpSpPr>
          <p:cNvPr id="369735" name="Group 71"/>
          <p:cNvGrpSpPr>
            <a:grpSpLocks/>
          </p:cNvGrpSpPr>
          <p:nvPr/>
        </p:nvGrpSpPr>
        <p:grpSpPr bwMode="auto">
          <a:xfrm>
            <a:off x="250825" y="2973388"/>
            <a:ext cx="792163" cy="1198562"/>
            <a:chOff x="3264" y="1392"/>
            <a:chExt cx="477" cy="1002"/>
          </a:xfrm>
        </p:grpSpPr>
        <p:sp>
          <p:nvSpPr>
            <p:cNvPr id="369736" name="Text Box 72"/>
            <p:cNvSpPr txBox="1">
              <a:spLocks noChangeArrowheads="1"/>
            </p:cNvSpPr>
            <p:nvPr/>
          </p:nvSpPr>
          <p:spPr bwMode="auto">
            <a:xfrm>
              <a:off x="3264" y="1488"/>
              <a:ext cx="240" cy="720"/>
            </a:xfrm>
            <a:prstGeom prst="rect">
              <a:avLst/>
            </a:prstGeom>
            <a:solidFill>
              <a:srgbClr val="FFCC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输入</a:t>
              </a:r>
            </a:p>
          </p:txBody>
        </p:sp>
        <p:sp>
          <p:nvSpPr>
            <p:cNvPr id="369737" name="AutoShape 73"/>
            <p:cNvSpPr>
              <a:spLocks/>
            </p:cNvSpPr>
            <p:nvPr/>
          </p:nvSpPr>
          <p:spPr bwMode="auto">
            <a:xfrm>
              <a:off x="3552" y="1392"/>
              <a:ext cx="189" cy="1002"/>
            </a:xfrm>
            <a:prstGeom prst="leftBrace">
              <a:avLst>
                <a:gd name="adj1" fmla="val 44180"/>
                <a:gd name="adj2" fmla="val 50000"/>
              </a:avLst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3302000" y="2757488"/>
            <a:ext cx="622300" cy="1828800"/>
            <a:chOff x="2304" y="1536"/>
            <a:chExt cx="392" cy="1152"/>
          </a:xfrm>
        </p:grpSpPr>
        <p:sp>
          <p:nvSpPr>
            <p:cNvPr id="369739" name="Text Box 75"/>
            <p:cNvSpPr txBox="1">
              <a:spLocks noChangeArrowheads="1"/>
            </p:cNvSpPr>
            <p:nvPr/>
          </p:nvSpPr>
          <p:spPr bwMode="auto">
            <a:xfrm>
              <a:off x="2428" y="1536"/>
              <a:ext cx="268" cy="1152"/>
            </a:xfrm>
            <a:prstGeom prst="rect">
              <a:avLst/>
            </a:prstGeom>
            <a:solidFill>
              <a:srgbClr val="00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二进制码输出</a:t>
              </a:r>
            </a:p>
          </p:txBody>
        </p:sp>
        <p:sp>
          <p:nvSpPr>
            <p:cNvPr id="369740" name="AutoShape 76"/>
            <p:cNvSpPr>
              <a:spLocks/>
            </p:cNvSpPr>
            <p:nvPr/>
          </p:nvSpPr>
          <p:spPr bwMode="auto">
            <a:xfrm>
              <a:off x="2304" y="1755"/>
              <a:ext cx="44" cy="450"/>
            </a:xfrm>
            <a:prstGeom prst="rightBrace">
              <a:avLst>
                <a:gd name="adj1" fmla="val 85227"/>
                <a:gd name="adj2" fmla="val 48213"/>
              </a:avLst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7740650" y="4567238"/>
            <a:ext cx="1198563" cy="685800"/>
            <a:chOff x="4618" y="2660"/>
            <a:chExt cx="803" cy="345"/>
          </a:xfrm>
        </p:grpSpPr>
        <p:sp>
          <p:nvSpPr>
            <p:cNvPr id="369742" name="Rectangle 78"/>
            <p:cNvSpPr>
              <a:spLocks noChangeArrowheads="1"/>
            </p:cNvSpPr>
            <p:nvPr/>
          </p:nvSpPr>
          <p:spPr bwMode="auto">
            <a:xfrm>
              <a:off x="5011" y="2660"/>
              <a:ext cx="410" cy="345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743" name="Rectangle 79"/>
            <p:cNvSpPr>
              <a:spLocks noChangeArrowheads="1"/>
            </p:cNvSpPr>
            <p:nvPr/>
          </p:nvSpPr>
          <p:spPr bwMode="auto">
            <a:xfrm>
              <a:off x="4618" y="2660"/>
              <a:ext cx="393" cy="345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  <p:grpSp>
        <p:nvGrpSpPr>
          <p:cNvPr id="369744" name="Group 80"/>
          <p:cNvGrpSpPr>
            <a:grpSpLocks/>
          </p:cNvGrpSpPr>
          <p:nvPr/>
        </p:nvGrpSpPr>
        <p:grpSpPr bwMode="auto">
          <a:xfrm>
            <a:off x="7740650" y="3968750"/>
            <a:ext cx="1122363" cy="549275"/>
            <a:chOff x="4618" y="2314"/>
            <a:chExt cx="803" cy="346"/>
          </a:xfrm>
        </p:grpSpPr>
        <p:sp>
          <p:nvSpPr>
            <p:cNvPr id="369745" name="Rectangle 81"/>
            <p:cNvSpPr>
              <a:spLocks noChangeArrowheads="1"/>
            </p:cNvSpPr>
            <p:nvPr/>
          </p:nvSpPr>
          <p:spPr bwMode="auto">
            <a:xfrm>
              <a:off x="5011" y="2314"/>
              <a:ext cx="410" cy="34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46" name="Rectangle 82"/>
            <p:cNvSpPr>
              <a:spLocks noChangeArrowheads="1"/>
            </p:cNvSpPr>
            <p:nvPr/>
          </p:nvSpPr>
          <p:spPr bwMode="auto">
            <a:xfrm>
              <a:off x="4618" y="2314"/>
              <a:ext cx="393" cy="34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</p:grpSp>
      <p:grpSp>
        <p:nvGrpSpPr>
          <p:cNvPr id="369747" name="Group 83"/>
          <p:cNvGrpSpPr>
            <a:grpSpLocks/>
          </p:cNvGrpSpPr>
          <p:nvPr/>
        </p:nvGrpSpPr>
        <p:grpSpPr bwMode="auto">
          <a:xfrm>
            <a:off x="7745413" y="3435350"/>
            <a:ext cx="1219200" cy="549275"/>
            <a:chOff x="4618" y="1968"/>
            <a:chExt cx="803" cy="346"/>
          </a:xfrm>
        </p:grpSpPr>
        <p:sp>
          <p:nvSpPr>
            <p:cNvPr id="369748" name="Rectangle 84"/>
            <p:cNvSpPr>
              <a:spLocks noChangeArrowheads="1"/>
            </p:cNvSpPr>
            <p:nvPr/>
          </p:nvSpPr>
          <p:spPr bwMode="auto">
            <a:xfrm>
              <a:off x="5011" y="1968"/>
              <a:ext cx="410" cy="34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9749" name="Rectangle 85"/>
            <p:cNvSpPr>
              <a:spLocks noChangeArrowheads="1"/>
            </p:cNvSpPr>
            <p:nvPr/>
          </p:nvSpPr>
          <p:spPr bwMode="auto">
            <a:xfrm>
              <a:off x="4618" y="1968"/>
              <a:ext cx="393" cy="346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</p:grpSp>
      <p:grpSp>
        <p:nvGrpSpPr>
          <p:cNvPr id="369750" name="Group 86"/>
          <p:cNvGrpSpPr>
            <a:grpSpLocks/>
          </p:cNvGrpSpPr>
          <p:nvPr/>
        </p:nvGrpSpPr>
        <p:grpSpPr bwMode="auto">
          <a:xfrm>
            <a:off x="7772400" y="2901950"/>
            <a:ext cx="1198563" cy="541338"/>
            <a:chOff x="4618" y="1627"/>
            <a:chExt cx="803" cy="341"/>
          </a:xfrm>
        </p:grpSpPr>
        <p:sp>
          <p:nvSpPr>
            <p:cNvPr id="369751" name="Rectangle 87"/>
            <p:cNvSpPr>
              <a:spLocks noChangeArrowheads="1"/>
            </p:cNvSpPr>
            <p:nvPr/>
          </p:nvSpPr>
          <p:spPr bwMode="auto">
            <a:xfrm>
              <a:off x="5011" y="1627"/>
              <a:ext cx="410" cy="34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  <p:sp>
          <p:nvSpPr>
            <p:cNvPr id="369752" name="Rectangle 88"/>
            <p:cNvSpPr>
              <a:spLocks noChangeArrowheads="1"/>
            </p:cNvSpPr>
            <p:nvPr/>
          </p:nvSpPr>
          <p:spPr bwMode="auto">
            <a:xfrm>
              <a:off x="4618" y="1627"/>
              <a:ext cx="393" cy="341"/>
            </a:xfrm>
            <a:prstGeom prst="rect">
              <a:avLst/>
            </a:prstGeom>
            <a:solidFill>
              <a:srgbClr val="FFFFCC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</a:p>
          </p:txBody>
        </p:sp>
      </p:grpSp>
      <p:sp>
        <p:nvSpPr>
          <p:cNvPr id="369753" name="Rectangle 89"/>
          <p:cNvSpPr>
            <a:spLocks noChangeArrowheads="1"/>
          </p:cNvSpPr>
          <p:nvPr/>
        </p:nvSpPr>
        <p:spPr bwMode="auto">
          <a:xfrm>
            <a:off x="1042988" y="477838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、编码器的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工作原理</a:t>
            </a:r>
          </a:p>
        </p:txBody>
      </p:sp>
      <p:sp>
        <p:nvSpPr>
          <p:cNvPr id="369754" name="Rectangle 90"/>
          <p:cNvSpPr>
            <a:spLocks noChangeArrowheads="1"/>
          </p:cNvSpPr>
          <p:nvPr/>
        </p:nvSpPr>
        <p:spPr bwMode="auto">
          <a:xfrm>
            <a:off x="0" y="3071813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9755" name="Object 91"/>
          <p:cNvGraphicFramePr>
            <a:graphicFrameLocks noChangeAspect="1"/>
          </p:cNvGraphicFramePr>
          <p:nvPr/>
        </p:nvGraphicFramePr>
        <p:xfrm>
          <a:off x="468313" y="4679950"/>
          <a:ext cx="3816350" cy="1111250"/>
        </p:xfrm>
        <a:graphic>
          <a:graphicData uri="http://schemas.openxmlformats.org/presentationml/2006/ole">
            <p:oleObj spid="_x0000_s411725" name="公式" r:id="rId5" imgW="1447800" imgH="419100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7674205" y="2928938"/>
            <a:ext cx="1214210" cy="2125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9743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9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30" grpId="0" autoUpdateAnimBg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3233738" y="3717925"/>
            <a:ext cx="463550" cy="2087563"/>
          </a:xfrm>
          <a:prstGeom prst="rect">
            <a:avLst/>
          </a:prstGeom>
          <a:noFill/>
          <a:ln w="19050">
            <a:solidFill>
              <a:srgbClr val="FFCC66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5580063" y="3933825"/>
            <a:ext cx="431800" cy="1727200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-325438" y="1844675"/>
            <a:ext cx="450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684213" y="1341438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上述是将输入的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其它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种组合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对应的输出看做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。如果看做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无关项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，则表达式为</a:t>
            </a:r>
          </a:p>
        </p:txBody>
      </p:sp>
      <p:graphicFrame>
        <p:nvGraphicFramePr>
          <p:cNvPr id="370726" name="Object 38"/>
          <p:cNvGraphicFramePr>
            <a:graphicFrameLocks noChangeAspect="1"/>
          </p:cNvGraphicFramePr>
          <p:nvPr/>
        </p:nvGraphicFramePr>
        <p:xfrm>
          <a:off x="3779838" y="2420938"/>
          <a:ext cx="1657350" cy="1046162"/>
        </p:xfrm>
        <a:graphic>
          <a:graphicData uri="http://schemas.openxmlformats.org/presentationml/2006/ole">
            <p:oleObj spid="_x0000_s412744" name="公式" r:id="rId4" imgW="724214" imgH="457399" progId="Equation.3">
              <p:embed/>
            </p:oleObj>
          </a:graphicData>
        </a:graphic>
      </p:graphicFrame>
      <p:graphicFrame>
        <p:nvGraphicFramePr>
          <p:cNvPr id="370728" name="Object 40"/>
          <p:cNvGraphicFramePr>
            <a:graphicFrameLocks noChangeAspect="1"/>
          </p:cNvGraphicFramePr>
          <p:nvPr/>
        </p:nvGraphicFramePr>
        <p:xfrm>
          <a:off x="3276600" y="3789363"/>
          <a:ext cx="2663825" cy="1789112"/>
        </p:xfrm>
        <a:graphic>
          <a:graphicData uri="http://schemas.openxmlformats.org/presentationml/2006/ole">
            <p:oleObj spid="_x0000_s412745" name="图片" r:id="rId5" imgW="1402324" imgH="930461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6834127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7700" y="1484313"/>
            <a:ext cx="3348038" cy="24130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0" y="2520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0" y="2520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5127625" y="1784350"/>
            <a:ext cx="40163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当只有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？</a:t>
            </a:r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6640513" y="2359025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11</a:t>
            </a:r>
          </a:p>
        </p:txBody>
      </p:sp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5435600" y="4797425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无法输出有效编码。</a:t>
            </a:r>
          </a:p>
        </p:txBody>
      </p:sp>
      <p:sp>
        <p:nvSpPr>
          <p:cNvPr id="374803" name="Text Box 19"/>
          <p:cNvSpPr txBox="1">
            <a:spLocks noChangeArrowheads="1"/>
          </p:cNvSpPr>
          <p:nvPr/>
        </p:nvSpPr>
        <p:spPr bwMode="auto">
          <a:xfrm>
            <a:off x="287338" y="5408613"/>
            <a:ext cx="831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结论：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普通编码器不能同时输入两个以上的有效编码信号</a:t>
            </a:r>
          </a:p>
        </p:txBody>
      </p:sp>
      <p:sp>
        <p:nvSpPr>
          <p:cNvPr id="374805" name="Text Box 21"/>
          <p:cNvSpPr txBox="1">
            <a:spLocks noChangeArrowheads="1"/>
          </p:cNvSpPr>
          <p:nvPr/>
        </p:nvSpPr>
        <p:spPr bwMode="auto">
          <a:xfrm>
            <a:off x="5364163" y="3284538"/>
            <a:ext cx="3600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I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1  , 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I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？</a:t>
            </a:r>
          </a:p>
        </p:txBody>
      </p:sp>
      <p:sp>
        <p:nvSpPr>
          <p:cNvPr id="374806" name="Text Box 22"/>
          <p:cNvSpPr txBox="1">
            <a:spLocks noChangeArrowheads="1"/>
          </p:cNvSpPr>
          <p:nvPr/>
        </p:nvSpPr>
        <p:spPr bwMode="auto">
          <a:xfrm>
            <a:off x="6948488" y="3789363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11</a:t>
            </a:r>
          </a:p>
        </p:txBody>
      </p:sp>
      <p:graphicFrame>
        <p:nvGraphicFramePr>
          <p:cNvPr id="374821" name="Object 37"/>
          <p:cNvGraphicFramePr>
            <a:graphicFrameLocks noGrp="1" noChangeAspect="1"/>
          </p:cNvGraphicFramePr>
          <p:nvPr>
            <p:ph/>
          </p:nvPr>
        </p:nvGraphicFramePr>
        <p:xfrm>
          <a:off x="827088" y="1665288"/>
          <a:ext cx="2989262" cy="1984375"/>
        </p:xfrm>
        <a:graphic>
          <a:graphicData uri="http://schemas.openxmlformats.org/presentationml/2006/ole">
            <p:oleObj spid="_x0000_s413732" name="图片" r:id="rId3" imgW="1402324" imgH="930461" progId="Word.Picture.8">
              <p:embed/>
            </p:oleObj>
          </a:graphicData>
        </a:graphic>
      </p:graphicFrame>
      <p:sp>
        <p:nvSpPr>
          <p:cNvPr id="374823" name="Text Box 39"/>
          <p:cNvSpPr txBox="1">
            <a:spLocks noChangeArrowheads="1"/>
          </p:cNvSpPr>
          <p:nvPr/>
        </p:nvSpPr>
        <p:spPr bwMode="auto">
          <a:xfrm>
            <a:off x="684213" y="441325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个以上的输入为有效信号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xmlns="" val="42499077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0" grpId="0" autoUpdateAnimBg="0"/>
      <p:bldP spid="374801" grpId="0" autoUpdateAnimBg="0"/>
      <p:bldP spid="374802" grpId="0" autoUpdateAnimBg="0"/>
      <p:bldP spid="374803" grpId="0" autoUpdateAnimBg="0"/>
      <p:bldP spid="374805" grpId="0" autoUpdateAnimBg="0"/>
      <p:bldP spid="3748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7308850" y="2098675"/>
            <a:ext cx="431800" cy="5048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7308850" y="3035300"/>
            <a:ext cx="431800" cy="26654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900113" y="404813"/>
            <a:ext cx="59705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(2.)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键盘输入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码编码器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（分析）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1725" name="AutoShape 13"/>
          <p:cNvSpPr>
            <a:spLocks noChangeArrowheads="1"/>
          </p:cNvSpPr>
          <p:nvPr/>
        </p:nvSpPr>
        <p:spPr bwMode="auto">
          <a:xfrm>
            <a:off x="5219700" y="5772150"/>
            <a:ext cx="1727200" cy="609600"/>
          </a:xfrm>
          <a:prstGeom prst="wedgeRoundRectCallout">
            <a:avLst>
              <a:gd name="adj1" fmla="val 79046"/>
              <a:gd name="adj2" fmla="val -90106"/>
              <a:gd name="adj3" fmla="val 16667"/>
            </a:avLst>
          </a:prstGeom>
          <a:solidFill>
            <a:srgbClr val="FFFFFF"/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代码输出</a:t>
            </a: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727" name="AutoShape 15"/>
          <p:cNvSpPr>
            <a:spLocks noChangeArrowheads="1"/>
          </p:cNvSpPr>
          <p:nvPr/>
        </p:nvSpPr>
        <p:spPr bwMode="auto">
          <a:xfrm>
            <a:off x="7535863" y="1341438"/>
            <a:ext cx="1608137" cy="504825"/>
          </a:xfrm>
          <a:prstGeom prst="wedgeRoundRectCallout">
            <a:avLst>
              <a:gd name="adj1" fmla="val -49801"/>
              <a:gd name="adj2" fmla="val 140250"/>
              <a:gd name="adj3" fmla="val 16667"/>
            </a:avLst>
          </a:prstGeom>
          <a:solidFill>
            <a:srgbClr val="FFFFFF">
              <a:alpha val="50000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使能标志 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2625725" y="1846263"/>
            <a:ext cx="433388" cy="41036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729" name="AutoShape 17"/>
          <p:cNvSpPr>
            <a:spLocks noChangeArrowheads="1"/>
          </p:cNvSpPr>
          <p:nvPr/>
        </p:nvSpPr>
        <p:spPr bwMode="auto">
          <a:xfrm>
            <a:off x="179388" y="3898900"/>
            <a:ext cx="1727200" cy="609600"/>
          </a:xfrm>
          <a:prstGeom prst="wedgeRoundRectCallout">
            <a:avLst>
              <a:gd name="adj1" fmla="val 94486"/>
              <a:gd name="adj2" fmla="val -31250"/>
              <a:gd name="adj3" fmla="val 16667"/>
            </a:avLst>
          </a:prstGeom>
          <a:solidFill>
            <a:srgbClr val="FF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楷体_GB2312" pitchFamily="49" charset="-122"/>
                <a:cs typeface="+mn-cs"/>
              </a:rPr>
              <a:t>编码输入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1730" name="Object 18"/>
          <p:cNvGraphicFramePr>
            <a:graphicFrameLocks noChangeAspect="1"/>
          </p:cNvGraphicFramePr>
          <p:nvPr/>
        </p:nvGraphicFramePr>
        <p:xfrm>
          <a:off x="2051050" y="1268413"/>
          <a:ext cx="5689600" cy="4748212"/>
        </p:xfrm>
        <a:graphic>
          <a:graphicData uri="http://schemas.openxmlformats.org/presentationml/2006/ole">
            <p:oleObj spid="_x0000_s414757" name="图片" r:id="rId4" imgW="3530697" imgH="2924923" progId="Word.Picture.8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97774" y="19288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2357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27146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71934" y="30718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8346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38576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83460" y="42148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S6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71934" y="46434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S7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3460" y="5059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71934" y="54885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0666276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5" grpId="0" animBg="1"/>
      <p:bldP spid="371727" grpId="0" animBg="1"/>
      <p:bldP spid="37172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1042988" y="1052513"/>
            <a:ext cx="7056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4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   </a:t>
            </a:r>
            <a:r>
              <a:rPr lang="zh-CN" altLang="en-US" sz="44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</a:t>
            </a: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1058863" y="2349500"/>
            <a:ext cx="5168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4.1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组合逻辑电路的分析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566" name="Rectangle 22"/>
          <p:cNvSpPr>
            <a:spLocks noChangeArrowheads="1"/>
          </p:cNvSpPr>
          <p:nvPr/>
        </p:nvSpPr>
        <p:spPr bwMode="auto">
          <a:xfrm>
            <a:off x="781050" y="3076575"/>
            <a:ext cx="566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4" action="ppaction://hlinkpres?slideindex=1&amp;slidetitle="/>
              </a:rPr>
              <a:t>4.2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4" action="ppaction://hlinkpres?slideindex=1&amp;slidetitle="/>
              </a:rPr>
              <a:t>组合逻辑电路的设计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1425575" y="3848100"/>
            <a:ext cx="6097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5" action="ppaction://hlinkpres?slideindex=1&amp;slidetitle="/>
              </a:rPr>
              <a:t>4.3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5" action="ppaction://hlinkpres?slideindex=1&amp;slidetitle="/>
              </a:rPr>
              <a:t>组合逻辑电路中的竞争和冒险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1403350" y="45085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6" action="ppaction://hlinkpres?slideindex=1&amp;slidetitle="/>
              </a:rPr>
              <a:t>4.4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6" action="ppaction://hlinkpres?slideindex=1&amp;slidetitle="/>
              </a:rPr>
              <a:t>若干典型的组合逻辑电路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1401763" y="5143500"/>
            <a:ext cx="4465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7" action="ppaction://hlinkpres?slideindex=1&amp;slidetitle="/>
              </a:rPr>
              <a:t>4.5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7" action="ppaction://hlinkpres?slideindex=1&amp;slidetitle="/>
              </a:rPr>
              <a:t>组合可编程逻辑器件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900113" y="5734050"/>
            <a:ext cx="776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4.6 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用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Verilog HDL</a:t>
            </a:r>
            <a:r>
              <a:rPr kumimoji="1"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描述</a:t>
            </a:r>
            <a:r>
              <a:rPr lang="zh-CN" altLang="en-US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组合逻辑电路</a:t>
            </a:r>
            <a:endParaRPr lang="zh-CN" altLang="en-US" sz="32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5" grpId="0"/>
      <p:bldP spid="364566" grpId="0"/>
      <p:bldP spid="364567" grpId="0"/>
      <p:bldP spid="364568" grpId="0"/>
      <p:bldP spid="364569" grpId="0"/>
      <p:bldP spid="3645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77" name="Rectangle 41"/>
          <p:cNvSpPr>
            <a:spLocks noChangeArrowheads="1"/>
          </p:cNvSpPr>
          <p:nvPr/>
        </p:nvSpPr>
        <p:spPr bwMode="auto">
          <a:xfrm>
            <a:off x="2916238" y="1052513"/>
            <a:ext cx="4095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</a:t>
            </a:r>
            <a:endParaRPr kumimoji="0" lang="en-US" altLang="zh-CN" sz="1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373023" name="Group 287"/>
          <p:cNvGraphicFramePr>
            <a:graphicFrameLocks noGrp="1"/>
          </p:cNvGraphicFramePr>
          <p:nvPr/>
        </p:nvGraphicFramePr>
        <p:xfrm>
          <a:off x="1152525" y="1196975"/>
          <a:ext cx="6905943" cy="4687574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xmlns="" val="33694744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120447124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xmlns="" val="211136432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1086622955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xmlns="" val="96224513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98243726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xmlns="" val="317340647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326135013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1496300663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272721248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xmlns="" val="1381843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34118323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xmlns="" val="228852657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313789966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220565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332730089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 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560767"/>
                  </a:ext>
                </a:extLst>
              </a:tr>
              <a:tr h="357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17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GS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865867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4327994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3013130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2047483"/>
                  </a:ext>
                </a:extLst>
              </a:tr>
              <a:tr h="271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0250263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8456676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752319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4172991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9960996"/>
                  </a:ext>
                </a:extLst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8355675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8605485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784038"/>
                  </a:ext>
                </a:extLst>
              </a:tr>
            </a:tbl>
          </a:graphicData>
        </a:graphic>
      </p:graphicFrame>
      <p:sp>
        <p:nvSpPr>
          <p:cNvPr id="373021" name="Text Box 285"/>
          <p:cNvSpPr txBox="1">
            <a:spLocks noChangeArrowheads="1"/>
          </p:cNvSpPr>
          <p:nvPr/>
        </p:nvSpPr>
        <p:spPr bwMode="auto">
          <a:xfrm>
            <a:off x="431800" y="5949950"/>
            <a:ext cx="874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该编码器为输入低电平有效，输出高电平有效，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为标志位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73022" name="Rectangle 286"/>
          <p:cNvSpPr>
            <a:spLocks noChangeArrowheads="1"/>
          </p:cNvSpPr>
          <p:nvPr/>
        </p:nvSpPr>
        <p:spPr bwMode="auto">
          <a:xfrm>
            <a:off x="971550" y="260350"/>
            <a:ext cx="6337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键盘输入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8421BCD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码编码器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功能表</a:t>
            </a:r>
            <a:r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73024" name="Line 288"/>
          <p:cNvSpPr>
            <a:spLocks noChangeShapeType="1"/>
          </p:cNvSpPr>
          <p:nvPr/>
        </p:nvSpPr>
        <p:spPr bwMode="auto">
          <a:xfrm>
            <a:off x="1295400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25" name="Line 289"/>
          <p:cNvSpPr>
            <a:spLocks noChangeShapeType="1"/>
          </p:cNvSpPr>
          <p:nvPr/>
        </p:nvSpPr>
        <p:spPr bwMode="auto">
          <a:xfrm>
            <a:off x="1800225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26" name="Line 290"/>
          <p:cNvSpPr>
            <a:spLocks noChangeShapeType="1"/>
          </p:cNvSpPr>
          <p:nvPr/>
        </p:nvSpPr>
        <p:spPr bwMode="auto">
          <a:xfrm>
            <a:off x="2303463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27" name="Line 291"/>
          <p:cNvSpPr>
            <a:spLocks noChangeShapeType="1"/>
          </p:cNvSpPr>
          <p:nvPr/>
        </p:nvSpPr>
        <p:spPr bwMode="auto">
          <a:xfrm>
            <a:off x="2770188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28" name="Line 292"/>
          <p:cNvSpPr>
            <a:spLocks noChangeShapeType="1"/>
          </p:cNvSpPr>
          <p:nvPr/>
        </p:nvSpPr>
        <p:spPr bwMode="auto">
          <a:xfrm>
            <a:off x="3167063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29" name="Line 293"/>
          <p:cNvSpPr>
            <a:spLocks noChangeShapeType="1"/>
          </p:cNvSpPr>
          <p:nvPr/>
        </p:nvSpPr>
        <p:spPr bwMode="auto">
          <a:xfrm>
            <a:off x="3600450" y="1665288"/>
            <a:ext cx="1793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30" name="Line 294"/>
          <p:cNvSpPr>
            <a:spLocks noChangeShapeType="1"/>
          </p:cNvSpPr>
          <p:nvPr/>
        </p:nvSpPr>
        <p:spPr bwMode="auto">
          <a:xfrm>
            <a:off x="3995738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31" name="Line 295"/>
          <p:cNvSpPr>
            <a:spLocks noChangeShapeType="1"/>
          </p:cNvSpPr>
          <p:nvPr/>
        </p:nvSpPr>
        <p:spPr bwMode="auto">
          <a:xfrm>
            <a:off x="4462463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32" name="Line 296"/>
          <p:cNvSpPr>
            <a:spLocks noChangeShapeType="1"/>
          </p:cNvSpPr>
          <p:nvPr/>
        </p:nvSpPr>
        <p:spPr bwMode="auto">
          <a:xfrm>
            <a:off x="4859338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3033" name="Line 297"/>
          <p:cNvSpPr>
            <a:spLocks noChangeShapeType="1"/>
          </p:cNvSpPr>
          <p:nvPr/>
        </p:nvSpPr>
        <p:spPr bwMode="auto">
          <a:xfrm>
            <a:off x="5326063" y="1665288"/>
            <a:ext cx="18097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59536" y="1934759"/>
            <a:ext cx="2406318" cy="3890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953409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021" grpId="0" autoUpdateAnimBg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827088" y="981075"/>
            <a:ext cx="38877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3.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优先编码器</a:t>
            </a:r>
            <a:r>
              <a:rPr kumimoji="0" lang="zh-CN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75847" name="Rectangle 39"/>
          <p:cNvSpPr>
            <a:spLocks noChangeArrowheads="1"/>
          </p:cNvSpPr>
          <p:nvPr/>
        </p:nvSpPr>
        <p:spPr bwMode="auto">
          <a:xfrm>
            <a:off x="482488" y="1669985"/>
            <a:ext cx="346551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实际应用中，经常有两个或更多输入编码信号同时有效。</a:t>
            </a:r>
          </a:p>
        </p:txBody>
      </p:sp>
      <p:sp>
        <p:nvSpPr>
          <p:cNvPr id="375848" name="Rectangle 40"/>
          <p:cNvSpPr>
            <a:spLocks noChangeArrowheads="1"/>
          </p:cNvSpPr>
          <p:nvPr/>
        </p:nvSpPr>
        <p:spPr bwMode="auto">
          <a:xfrm>
            <a:off x="457700" y="3428161"/>
            <a:ext cx="8251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必须根据轻重缓急，规定好这些外设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允许操作的先后次  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，即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75849" name="Rectangle 41"/>
          <p:cNvSpPr>
            <a:spLocks noChangeArrowheads="1"/>
          </p:cNvSpPr>
          <p:nvPr/>
        </p:nvSpPr>
        <p:spPr bwMode="auto">
          <a:xfrm>
            <a:off x="469994" y="4488678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识别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多个编码请求信号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，并进行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相应编码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的逻辑部件称为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优先编码器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grpSp>
        <p:nvGrpSpPr>
          <p:cNvPr id="375850" name="Group 42"/>
          <p:cNvGrpSpPr>
            <a:grpSpLocks/>
          </p:cNvGrpSpPr>
          <p:nvPr/>
        </p:nvGrpSpPr>
        <p:grpSpPr bwMode="auto">
          <a:xfrm>
            <a:off x="4645978" y="1268700"/>
            <a:ext cx="3995738" cy="1905000"/>
            <a:chOff x="363" y="1525"/>
            <a:chExt cx="2517" cy="1201"/>
          </a:xfrm>
        </p:grpSpPr>
        <p:sp>
          <p:nvSpPr>
            <p:cNvPr id="375851" name="cddrive"/>
            <p:cNvSpPr>
              <a:spLocks noEditPoints="1" noChangeArrowheads="1"/>
            </p:cNvSpPr>
            <p:nvPr/>
          </p:nvSpPr>
          <p:spPr bwMode="auto">
            <a:xfrm>
              <a:off x="1383" y="1525"/>
              <a:ext cx="635" cy="4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686 w 21600"/>
                <a:gd name="T9" fmla="*/ 23059 h 21600"/>
                <a:gd name="T10" fmla="*/ 21005 w 21600"/>
                <a:gd name="T11" fmla="*/ 3050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2563" y="12259"/>
                  </a:moveTo>
                  <a:lnTo>
                    <a:pt x="2563" y="12843"/>
                  </a:lnTo>
                  <a:lnTo>
                    <a:pt x="2746" y="13427"/>
                  </a:lnTo>
                  <a:lnTo>
                    <a:pt x="2929" y="14303"/>
                  </a:lnTo>
                  <a:lnTo>
                    <a:pt x="3112" y="14886"/>
                  </a:lnTo>
                  <a:lnTo>
                    <a:pt x="3478" y="15470"/>
                  </a:lnTo>
                  <a:lnTo>
                    <a:pt x="3844" y="16054"/>
                  </a:lnTo>
                  <a:lnTo>
                    <a:pt x="4393" y="16638"/>
                  </a:lnTo>
                  <a:lnTo>
                    <a:pt x="4942" y="17222"/>
                  </a:lnTo>
                  <a:lnTo>
                    <a:pt x="5492" y="17514"/>
                  </a:lnTo>
                  <a:lnTo>
                    <a:pt x="6224" y="18097"/>
                  </a:lnTo>
                  <a:lnTo>
                    <a:pt x="6773" y="18389"/>
                  </a:lnTo>
                  <a:lnTo>
                    <a:pt x="7505" y="18681"/>
                  </a:lnTo>
                  <a:lnTo>
                    <a:pt x="8237" y="18973"/>
                  </a:lnTo>
                  <a:lnTo>
                    <a:pt x="9153" y="18973"/>
                  </a:lnTo>
                  <a:lnTo>
                    <a:pt x="9885" y="19265"/>
                  </a:lnTo>
                  <a:lnTo>
                    <a:pt x="10800" y="19265"/>
                  </a:lnTo>
                  <a:lnTo>
                    <a:pt x="11532" y="19265"/>
                  </a:lnTo>
                  <a:lnTo>
                    <a:pt x="12447" y="18973"/>
                  </a:lnTo>
                  <a:lnTo>
                    <a:pt x="13180" y="18973"/>
                  </a:lnTo>
                  <a:lnTo>
                    <a:pt x="13912" y="18681"/>
                  </a:lnTo>
                  <a:lnTo>
                    <a:pt x="14644" y="18389"/>
                  </a:lnTo>
                  <a:lnTo>
                    <a:pt x="15376" y="18097"/>
                  </a:lnTo>
                  <a:lnTo>
                    <a:pt x="16108" y="17514"/>
                  </a:lnTo>
                  <a:lnTo>
                    <a:pt x="16658" y="17222"/>
                  </a:lnTo>
                  <a:lnTo>
                    <a:pt x="17207" y="16638"/>
                  </a:lnTo>
                  <a:lnTo>
                    <a:pt x="17573" y="16054"/>
                  </a:lnTo>
                  <a:lnTo>
                    <a:pt x="18122" y="15470"/>
                  </a:lnTo>
                  <a:lnTo>
                    <a:pt x="18305" y="14886"/>
                  </a:lnTo>
                  <a:lnTo>
                    <a:pt x="18671" y="14303"/>
                  </a:lnTo>
                  <a:lnTo>
                    <a:pt x="18854" y="13427"/>
                  </a:lnTo>
                  <a:lnTo>
                    <a:pt x="19037" y="12843"/>
                  </a:lnTo>
                  <a:lnTo>
                    <a:pt x="19037" y="12259"/>
                  </a:lnTo>
                  <a:lnTo>
                    <a:pt x="2563" y="12259"/>
                  </a:lnTo>
                  <a:close/>
                </a:path>
                <a:path w="21600" h="21600" extrusionOk="0">
                  <a:moveTo>
                    <a:pt x="2563" y="12259"/>
                  </a:moveTo>
                  <a:lnTo>
                    <a:pt x="9153" y="12259"/>
                  </a:lnTo>
                  <a:lnTo>
                    <a:pt x="9153" y="12551"/>
                  </a:lnTo>
                  <a:lnTo>
                    <a:pt x="9336" y="12843"/>
                  </a:lnTo>
                  <a:lnTo>
                    <a:pt x="9519" y="13135"/>
                  </a:lnTo>
                  <a:lnTo>
                    <a:pt x="9702" y="13135"/>
                  </a:lnTo>
                  <a:lnTo>
                    <a:pt x="9885" y="13427"/>
                  </a:lnTo>
                  <a:lnTo>
                    <a:pt x="10068" y="13719"/>
                  </a:lnTo>
                  <a:lnTo>
                    <a:pt x="10434" y="13719"/>
                  </a:lnTo>
                  <a:lnTo>
                    <a:pt x="10800" y="13719"/>
                  </a:lnTo>
                  <a:lnTo>
                    <a:pt x="10983" y="13719"/>
                  </a:lnTo>
                  <a:lnTo>
                    <a:pt x="11349" y="13719"/>
                  </a:lnTo>
                  <a:lnTo>
                    <a:pt x="11715" y="13427"/>
                  </a:lnTo>
                  <a:lnTo>
                    <a:pt x="11898" y="13135"/>
                  </a:lnTo>
                  <a:lnTo>
                    <a:pt x="12081" y="13135"/>
                  </a:lnTo>
                  <a:lnTo>
                    <a:pt x="12264" y="12843"/>
                  </a:lnTo>
                  <a:lnTo>
                    <a:pt x="12264" y="12551"/>
                  </a:lnTo>
                  <a:lnTo>
                    <a:pt x="12264" y="12259"/>
                  </a:lnTo>
                  <a:lnTo>
                    <a:pt x="9153" y="12259"/>
                  </a:lnTo>
                  <a:close/>
                </a:path>
                <a:path w="21600" h="21600" extrusionOk="0">
                  <a:moveTo>
                    <a:pt x="21600" y="7589"/>
                  </a:moveTo>
                  <a:lnTo>
                    <a:pt x="17756" y="0"/>
                  </a:lnTo>
                  <a:lnTo>
                    <a:pt x="10800" y="0"/>
                  </a:lnTo>
                  <a:lnTo>
                    <a:pt x="3844" y="0"/>
                  </a:lnTo>
                  <a:lnTo>
                    <a:pt x="0" y="7589"/>
                  </a:lnTo>
                  <a:lnTo>
                    <a:pt x="0" y="10800"/>
                  </a:lnTo>
                  <a:lnTo>
                    <a:pt x="0" y="18097"/>
                  </a:lnTo>
                  <a:lnTo>
                    <a:pt x="1464" y="18097"/>
                  </a:lnTo>
                  <a:lnTo>
                    <a:pt x="1464" y="21600"/>
                  </a:lnTo>
                  <a:lnTo>
                    <a:pt x="10800" y="21600"/>
                  </a:lnTo>
                  <a:lnTo>
                    <a:pt x="19953" y="21600"/>
                  </a:lnTo>
                  <a:lnTo>
                    <a:pt x="19953" y="18097"/>
                  </a:lnTo>
                  <a:lnTo>
                    <a:pt x="21600" y="18097"/>
                  </a:lnTo>
                  <a:lnTo>
                    <a:pt x="21600" y="11092"/>
                  </a:lnTo>
                  <a:lnTo>
                    <a:pt x="21600" y="7589"/>
                  </a:lnTo>
                </a:path>
                <a:path w="21600" h="21600" extrusionOk="0">
                  <a:moveTo>
                    <a:pt x="1647" y="18097"/>
                  </a:moveTo>
                  <a:lnTo>
                    <a:pt x="6407" y="18097"/>
                  </a:lnTo>
                  <a:moveTo>
                    <a:pt x="19953" y="18097"/>
                  </a:moveTo>
                  <a:lnTo>
                    <a:pt x="15010" y="18097"/>
                  </a:lnTo>
                  <a:moveTo>
                    <a:pt x="0" y="7589"/>
                  </a:moveTo>
                  <a:lnTo>
                    <a:pt x="21417" y="7589"/>
                  </a:lnTo>
                  <a:lnTo>
                    <a:pt x="21600" y="7589"/>
                  </a:lnTo>
                </a:path>
              </a:pathLst>
            </a:cu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852" name="printer2"/>
            <p:cNvSpPr>
              <a:spLocks noEditPoints="1" noChangeArrowheads="1"/>
            </p:cNvSpPr>
            <p:nvPr/>
          </p:nvSpPr>
          <p:spPr bwMode="auto">
            <a:xfrm>
              <a:off x="363" y="1865"/>
              <a:ext cx="839" cy="476"/>
            </a:xfrm>
            <a:custGeom>
              <a:avLst/>
              <a:gdLst>
                <a:gd name="T0" fmla="*/ 10673 w 21600"/>
                <a:gd name="T1" fmla="*/ 0 h 21600"/>
                <a:gd name="T2" fmla="*/ 19186 w 21600"/>
                <a:gd name="T3" fmla="*/ 0 h 21600"/>
                <a:gd name="T4" fmla="*/ 21600 w 21600"/>
                <a:gd name="T5" fmla="*/ 4703 h 21600"/>
                <a:gd name="T6" fmla="*/ 21600 w 21600"/>
                <a:gd name="T7" fmla="*/ 10800 h 21600"/>
                <a:gd name="T8" fmla="*/ 21600 w 21600"/>
                <a:gd name="T9" fmla="*/ 16548 h 21600"/>
                <a:gd name="T10" fmla="*/ 18042 w 21600"/>
                <a:gd name="T11" fmla="*/ 21600 h 21600"/>
                <a:gd name="T12" fmla="*/ 10673 w 21600"/>
                <a:gd name="T13" fmla="*/ 21600 h 21600"/>
                <a:gd name="T14" fmla="*/ 3176 w 21600"/>
                <a:gd name="T15" fmla="*/ 21600 h 21600"/>
                <a:gd name="T16" fmla="*/ 0 w 21600"/>
                <a:gd name="T17" fmla="*/ 16548 h 21600"/>
                <a:gd name="T18" fmla="*/ 0 w 21600"/>
                <a:gd name="T19" fmla="*/ 10800 h 21600"/>
                <a:gd name="T20" fmla="*/ 0 w 21600"/>
                <a:gd name="T21" fmla="*/ 4703 h 21600"/>
                <a:gd name="T22" fmla="*/ 2414 w 21600"/>
                <a:gd name="T23" fmla="*/ 0 h 21600"/>
                <a:gd name="T24" fmla="*/ 1397 w 21600"/>
                <a:gd name="T25" fmla="*/ 23298 h 21600"/>
                <a:gd name="T26" fmla="*/ 20266 w 21600"/>
                <a:gd name="T27" fmla="*/ 311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10673" y="0"/>
                  </a:moveTo>
                  <a:lnTo>
                    <a:pt x="19186" y="0"/>
                  </a:lnTo>
                  <a:lnTo>
                    <a:pt x="21600" y="4703"/>
                  </a:lnTo>
                  <a:lnTo>
                    <a:pt x="21600" y="10800"/>
                  </a:lnTo>
                  <a:lnTo>
                    <a:pt x="21600" y="16548"/>
                  </a:lnTo>
                  <a:lnTo>
                    <a:pt x="18042" y="16548"/>
                  </a:lnTo>
                  <a:lnTo>
                    <a:pt x="18042" y="21600"/>
                  </a:lnTo>
                  <a:lnTo>
                    <a:pt x="10673" y="21600"/>
                  </a:lnTo>
                  <a:lnTo>
                    <a:pt x="3176" y="21600"/>
                  </a:lnTo>
                  <a:lnTo>
                    <a:pt x="3176" y="16548"/>
                  </a:lnTo>
                  <a:lnTo>
                    <a:pt x="0" y="16548"/>
                  </a:lnTo>
                  <a:lnTo>
                    <a:pt x="0" y="10800"/>
                  </a:lnTo>
                  <a:lnTo>
                    <a:pt x="0" y="4703"/>
                  </a:lnTo>
                  <a:lnTo>
                    <a:pt x="2414" y="0"/>
                  </a:lnTo>
                  <a:lnTo>
                    <a:pt x="10673" y="0"/>
                  </a:lnTo>
                  <a:close/>
                </a:path>
                <a:path w="21600" h="21600" extrusionOk="0">
                  <a:moveTo>
                    <a:pt x="0" y="4703"/>
                  </a:moveTo>
                  <a:lnTo>
                    <a:pt x="3558" y="4703"/>
                  </a:lnTo>
                  <a:lnTo>
                    <a:pt x="17026" y="4703"/>
                  </a:lnTo>
                  <a:lnTo>
                    <a:pt x="21600" y="4703"/>
                  </a:lnTo>
                  <a:lnTo>
                    <a:pt x="0" y="4703"/>
                  </a:lnTo>
                  <a:moveTo>
                    <a:pt x="16518" y="4703"/>
                  </a:moveTo>
                  <a:lnTo>
                    <a:pt x="16518" y="10452"/>
                  </a:lnTo>
                  <a:lnTo>
                    <a:pt x="0" y="10452"/>
                  </a:lnTo>
                  <a:moveTo>
                    <a:pt x="4320" y="16548"/>
                  </a:moveTo>
                  <a:lnTo>
                    <a:pt x="4320" y="17419"/>
                  </a:lnTo>
                  <a:lnTo>
                    <a:pt x="4320" y="20555"/>
                  </a:lnTo>
                  <a:lnTo>
                    <a:pt x="4320" y="21600"/>
                  </a:lnTo>
                  <a:lnTo>
                    <a:pt x="4320" y="16548"/>
                  </a:lnTo>
                  <a:moveTo>
                    <a:pt x="16899" y="16548"/>
                  </a:moveTo>
                  <a:lnTo>
                    <a:pt x="16899" y="17419"/>
                  </a:lnTo>
                  <a:lnTo>
                    <a:pt x="16899" y="20555"/>
                  </a:lnTo>
                  <a:lnTo>
                    <a:pt x="16899" y="21600"/>
                  </a:lnTo>
                  <a:lnTo>
                    <a:pt x="16899" y="16548"/>
                  </a:lnTo>
                  <a:moveTo>
                    <a:pt x="15247" y="14981"/>
                  </a:moveTo>
                  <a:lnTo>
                    <a:pt x="15247" y="10452"/>
                  </a:lnTo>
                  <a:lnTo>
                    <a:pt x="16899" y="16548"/>
                  </a:lnTo>
                  <a:lnTo>
                    <a:pt x="18042" y="16548"/>
                  </a:lnTo>
                  <a:lnTo>
                    <a:pt x="16518" y="10452"/>
                  </a:lnTo>
                  <a:moveTo>
                    <a:pt x="15247" y="14981"/>
                  </a:moveTo>
                  <a:lnTo>
                    <a:pt x="15247" y="14981"/>
                  </a:lnTo>
                  <a:lnTo>
                    <a:pt x="16772" y="17942"/>
                  </a:lnTo>
                  <a:lnTo>
                    <a:pt x="4447" y="17942"/>
                  </a:lnTo>
                  <a:lnTo>
                    <a:pt x="5972" y="14981"/>
                  </a:lnTo>
                  <a:lnTo>
                    <a:pt x="5972" y="10452"/>
                  </a:lnTo>
                  <a:lnTo>
                    <a:pt x="4320" y="16548"/>
                  </a:lnTo>
                  <a:lnTo>
                    <a:pt x="3176" y="16548"/>
                  </a:lnTo>
                  <a:lnTo>
                    <a:pt x="4701" y="10452"/>
                  </a:lnTo>
                  <a:moveTo>
                    <a:pt x="20202" y="5574"/>
                  </a:moveTo>
                  <a:lnTo>
                    <a:pt x="20711" y="5574"/>
                  </a:lnTo>
                  <a:lnTo>
                    <a:pt x="20711" y="7839"/>
                  </a:lnTo>
                  <a:lnTo>
                    <a:pt x="20202" y="7839"/>
                  </a:lnTo>
                  <a:lnTo>
                    <a:pt x="20202" y="5574"/>
                  </a:lnTo>
                  <a:moveTo>
                    <a:pt x="5972" y="14981"/>
                  </a:moveTo>
                  <a:lnTo>
                    <a:pt x="7496" y="14981"/>
                  </a:lnTo>
                  <a:lnTo>
                    <a:pt x="13341" y="14981"/>
                  </a:lnTo>
                  <a:lnTo>
                    <a:pt x="15247" y="1498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853" name="scanner1"/>
            <p:cNvSpPr>
              <a:spLocks noEditPoints="1" noChangeArrowheads="1"/>
            </p:cNvSpPr>
            <p:nvPr/>
          </p:nvSpPr>
          <p:spPr bwMode="auto">
            <a:xfrm>
              <a:off x="1270" y="2250"/>
              <a:ext cx="794" cy="476"/>
            </a:xfrm>
            <a:custGeom>
              <a:avLst/>
              <a:gdLst>
                <a:gd name="T0" fmla="*/ 21600 w 21600"/>
                <a:gd name="T1" fmla="*/ 7200 h 21600"/>
                <a:gd name="T2" fmla="*/ 21600 w 21600"/>
                <a:gd name="T3" fmla="*/ 12695 h 21600"/>
                <a:gd name="T4" fmla="*/ 13925 w 21600"/>
                <a:gd name="T5" fmla="*/ 21600 h 21600"/>
                <a:gd name="T6" fmla="*/ 0 w 21600"/>
                <a:gd name="T7" fmla="*/ 11558 h 21600"/>
                <a:gd name="T8" fmla="*/ 0 w 21600"/>
                <a:gd name="T9" fmla="*/ 6063 h 21600"/>
                <a:gd name="T10" fmla="*/ 7456 w 21600"/>
                <a:gd name="T11" fmla="*/ 0 h 21600"/>
                <a:gd name="T12" fmla="*/ 18749 w 21600"/>
                <a:gd name="T13" fmla="*/ 947 h 21600"/>
                <a:gd name="T14" fmla="*/ 1425 w 21600"/>
                <a:gd name="T15" fmla="*/ 23068 h 21600"/>
                <a:gd name="T16" fmla="*/ 20312 w 21600"/>
                <a:gd name="T17" fmla="*/ 309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21600" y="10800"/>
                  </a:lnTo>
                  <a:lnTo>
                    <a:pt x="21600" y="12695"/>
                  </a:lnTo>
                  <a:lnTo>
                    <a:pt x="13925" y="21600"/>
                  </a:lnTo>
                  <a:lnTo>
                    <a:pt x="10964" y="19326"/>
                  </a:lnTo>
                  <a:lnTo>
                    <a:pt x="0" y="11558"/>
                  </a:lnTo>
                  <a:lnTo>
                    <a:pt x="0" y="10800"/>
                  </a:lnTo>
                  <a:lnTo>
                    <a:pt x="0" y="6063"/>
                  </a:lnTo>
                  <a:lnTo>
                    <a:pt x="7456" y="0"/>
                  </a:lnTo>
                  <a:lnTo>
                    <a:pt x="8552" y="568"/>
                  </a:lnTo>
                  <a:lnTo>
                    <a:pt x="10964" y="568"/>
                  </a:lnTo>
                  <a:lnTo>
                    <a:pt x="18749" y="947"/>
                  </a:lnTo>
                  <a:lnTo>
                    <a:pt x="15350" y="4547"/>
                  </a:lnTo>
                  <a:close/>
                </a:path>
                <a:path w="21600" h="21600" extrusionOk="0">
                  <a:moveTo>
                    <a:pt x="15350" y="4547"/>
                  </a:moveTo>
                  <a:lnTo>
                    <a:pt x="21600" y="7200"/>
                  </a:lnTo>
                  <a:lnTo>
                    <a:pt x="13925" y="15347"/>
                  </a:lnTo>
                  <a:lnTo>
                    <a:pt x="0" y="6063"/>
                  </a:lnTo>
                  <a:moveTo>
                    <a:pt x="8552" y="568"/>
                  </a:moveTo>
                  <a:lnTo>
                    <a:pt x="2083" y="6063"/>
                  </a:lnTo>
                  <a:lnTo>
                    <a:pt x="11951" y="7579"/>
                  </a:lnTo>
                  <a:lnTo>
                    <a:pt x="15350" y="4547"/>
                  </a:lnTo>
                  <a:moveTo>
                    <a:pt x="14254" y="5684"/>
                  </a:moveTo>
                  <a:lnTo>
                    <a:pt x="19078" y="7768"/>
                  </a:lnTo>
                  <a:lnTo>
                    <a:pt x="13815" y="13074"/>
                  </a:lnTo>
                  <a:lnTo>
                    <a:pt x="2083" y="6063"/>
                  </a:lnTo>
                  <a:moveTo>
                    <a:pt x="13925" y="21600"/>
                  </a:moveTo>
                  <a:lnTo>
                    <a:pt x="13925" y="20463"/>
                  </a:lnTo>
                  <a:lnTo>
                    <a:pt x="13925" y="16674"/>
                  </a:lnTo>
                  <a:lnTo>
                    <a:pt x="13925" y="15347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854" name="tower"/>
            <p:cNvSpPr>
              <a:spLocks noEditPoints="1" noChangeArrowheads="1"/>
            </p:cNvSpPr>
            <p:nvPr/>
          </p:nvSpPr>
          <p:spPr bwMode="auto">
            <a:xfrm>
              <a:off x="2336" y="1661"/>
              <a:ext cx="544" cy="93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2819824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7" grpId="0" autoUpdateAnimBg="0"/>
      <p:bldP spid="375848" grpId="0" autoUpdateAnimBg="0"/>
      <p:bldP spid="37584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6" name="Rectangle 20"/>
          <p:cNvSpPr>
            <a:spLocks noChangeArrowheads="1"/>
          </p:cNvSpPr>
          <p:nvPr/>
        </p:nvSpPr>
        <p:spPr bwMode="auto">
          <a:xfrm>
            <a:off x="611188" y="333375"/>
            <a:ext cx="7129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优先编码器线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4─2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线优先编码器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（设计）</a:t>
            </a:r>
          </a:p>
        </p:txBody>
      </p: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1143000" y="2636838"/>
            <a:ext cx="248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）列出功能表</a:t>
            </a:r>
          </a:p>
        </p:txBody>
      </p:sp>
      <p:graphicFrame>
        <p:nvGraphicFramePr>
          <p:cNvPr id="37787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2239156"/>
              </p:ext>
            </p:extLst>
          </p:nvPr>
        </p:nvGraphicFramePr>
        <p:xfrm>
          <a:off x="1138238" y="3082925"/>
          <a:ext cx="3505200" cy="3024189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xmlns="" val="36545793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44792347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xmlns="" val="69454331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60428282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1688892387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300365818"/>
                    </a:ext>
                  </a:extLst>
                </a:gridCol>
              </a:tblGrid>
              <a:tr h="481013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9867809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6480757"/>
                  </a:ext>
                </a:extLst>
              </a:tr>
              <a:tr h="492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5085777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688521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3496277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6906962"/>
                  </a:ext>
                </a:extLst>
              </a:tr>
            </a:tbl>
          </a:graphicData>
        </a:graphic>
      </p:graphicFrame>
      <p:sp>
        <p:nvSpPr>
          <p:cNvPr id="377925" name="Line 69"/>
          <p:cNvSpPr>
            <a:spLocks noChangeShapeType="1"/>
          </p:cNvSpPr>
          <p:nvPr/>
        </p:nvSpPr>
        <p:spPr bwMode="auto">
          <a:xfrm flipH="1">
            <a:off x="1138238" y="6192117"/>
            <a:ext cx="233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7926" name="Text Box 70"/>
          <p:cNvSpPr txBox="1">
            <a:spLocks noChangeArrowheads="1"/>
          </p:cNvSpPr>
          <p:nvPr/>
        </p:nvSpPr>
        <p:spPr bwMode="auto">
          <a:xfrm>
            <a:off x="3264694" y="6024131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高</a:t>
            </a:r>
          </a:p>
        </p:txBody>
      </p:sp>
      <p:sp>
        <p:nvSpPr>
          <p:cNvPr id="377927" name="Text Box 71"/>
          <p:cNvSpPr txBox="1">
            <a:spLocks noChangeArrowheads="1"/>
          </p:cNvSpPr>
          <p:nvPr/>
        </p:nvSpPr>
        <p:spPr bwMode="auto">
          <a:xfrm>
            <a:off x="485792" y="5799138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低</a:t>
            </a:r>
          </a:p>
        </p:txBody>
      </p:sp>
      <p:sp>
        <p:nvSpPr>
          <p:cNvPr id="377928" name="Rectangle 72"/>
          <p:cNvSpPr>
            <a:spLocks noChangeArrowheads="1"/>
          </p:cNvSpPr>
          <p:nvPr/>
        </p:nvSpPr>
        <p:spPr bwMode="auto">
          <a:xfrm>
            <a:off x="5292725" y="2852738"/>
            <a:ext cx="346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）写出逻辑表达式</a:t>
            </a:r>
          </a:p>
        </p:txBody>
      </p:sp>
      <p:sp>
        <p:nvSpPr>
          <p:cNvPr id="377929" name="Rectangle 73"/>
          <p:cNvSpPr>
            <a:spLocks noChangeArrowheads="1"/>
          </p:cNvSpPr>
          <p:nvPr/>
        </p:nvSpPr>
        <p:spPr bwMode="auto">
          <a:xfrm>
            <a:off x="5076825" y="5313363"/>
            <a:ext cx="398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）画出逻辑电路（略）</a:t>
            </a:r>
          </a:p>
        </p:txBody>
      </p:sp>
      <p:sp>
        <p:nvSpPr>
          <p:cNvPr id="377930" name="Rectangle 74"/>
          <p:cNvSpPr>
            <a:spLocks noChangeArrowheads="1"/>
          </p:cNvSpPr>
          <p:nvPr/>
        </p:nvSpPr>
        <p:spPr bwMode="auto">
          <a:xfrm>
            <a:off x="755650" y="1268413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输入编码信号高电平有效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，输出为二进制代码</a:t>
            </a:r>
          </a:p>
        </p:txBody>
      </p:sp>
      <p:grpSp>
        <p:nvGrpSpPr>
          <p:cNvPr id="377931" name="Group 75"/>
          <p:cNvGrpSpPr>
            <a:grpSpLocks/>
          </p:cNvGrpSpPr>
          <p:nvPr/>
        </p:nvGrpSpPr>
        <p:grpSpPr bwMode="auto">
          <a:xfrm>
            <a:off x="755650" y="1752600"/>
            <a:ext cx="5916613" cy="457200"/>
            <a:chOff x="641" y="1056"/>
            <a:chExt cx="3727" cy="288"/>
          </a:xfrm>
        </p:grpSpPr>
        <p:sp>
          <p:nvSpPr>
            <p:cNvPr id="377932" name="Rectangle 76"/>
            <p:cNvSpPr>
              <a:spLocks noChangeArrowheads="1"/>
            </p:cNvSpPr>
            <p:nvPr/>
          </p:nvSpPr>
          <p:spPr bwMode="auto">
            <a:xfrm>
              <a:off x="641" y="1056"/>
              <a:ext cx="3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输入编码信号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优先级从高到低为</a:t>
              </a:r>
            </a:p>
          </p:txBody>
        </p:sp>
        <p:sp>
          <p:nvSpPr>
            <p:cNvPr id="377933" name="Rectangle 77"/>
            <p:cNvSpPr>
              <a:spLocks noChangeArrowheads="1"/>
            </p:cNvSpPr>
            <p:nvPr/>
          </p:nvSpPr>
          <p:spPr bwMode="auto">
            <a:xfrm>
              <a:off x="3792" y="10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1" i="0" u="none" strike="noStrike" kern="1200" cap="none" spc="0" normalizeH="0" baseline="-3000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7934" name="Rectangle 78"/>
            <p:cNvSpPr>
              <a:spLocks noChangeArrowheads="1"/>
            </p:cNvSpPr>
            <p:nvPr/>
          </p:nvSpPr>
          <p:spPr bwMode="auto">
            <a:xfrm>
              <a:off x="3408" y="10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1" i="0" u="none" strike="noStrike" kern="1200" cap="none" spc="0" normalizeH="0" baseline="-3000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7935" name="Rectangle 79"/>
            <p:cNvSpPr>
              <a:spLocks noChangeArrowheads="1"/>
            </p:cNvSpPr>
            <p:nvPr/>
          </p:nvSpPr>
          <p:spPr bwMode="auto">
            <a:xfrm>
              <a:off x="3600" y="1056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~</a:t>
              </a:r>
              <a:endParaRPr kumimoji="0" lang="en-US" altLang="zh-CN" sz="2400" b="1" i="0" u="none" strike="noStrike" kern="1200" cap="none" spc="0" normalizeH="0" baseline="-30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7936" name="Rectangle 80"/>
          <p:cNvSpPr>
            <a:spLocks noChangeArrowheads="1"/>
          </p:cNvSpPr>
          <p:nvPr/>
        </p:nvSpPr>
        <p:spPr bwMode="auto">
          <a:xfrm>
            <a:off x="755650" y="2205038"/>
            <a:ext cx="703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输入为编码信号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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 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输出为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377937" name="Group 81"/>
          <p:cNvGrpSpPr>
            <a:grpSpLocks noChangeAspect="1"/>
          </p:cNvGrpSpPr>
          <p:nvPr/>
        </p:nvGrpSpPr>
        <p:grpSpPr bwMode="auto">
          <a:xfrm>
            <a:off x="6003925" y="3513138"/>
            <a:ext cx="1930400" cy="595312"/>
            <a:chOff x="3433" y="2436"/>
            <a:chExt cx="1524" cy="470"/>
          </a:xfrm>
        </p:grpSpPr>
        <p:sp>
          <p:nvSpPr>
            <p:cNvPr id="377938" name="AutoShape 82"/>
            <p:cNvSpPr>
              <a:spLocks noChangeAspect="1" noChangeArrowheads="1" noTextEdit="1"/>
            </p:cNvSpPr>
            <p:nvPr/>
          </p:nvSpPr>
          <p:spPr bwMode="auto">
            <a:xfrm>
              <a:off x="3433" y="2436"/>
              <a:ext cx="1524" cy="435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39" name="Line 83"/>
            <p:cNvSpPr>
              <a:spLocks noChangeShapeType="1"/>
            </p:cNvSpPr>
            <p:nvPr/>
          </p:nvSpPr>
          <p:spPr bwMode="auto">
            <a:xfrm>
              <a:off x="4216" y="2493"/>
              <a:ext cx="2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0" name="Rectangle 84"/>
            <p:cNvSpPr>
              <a:spLocks noChangeArrowheads="1"/>
            </p:cNvSpPr>
            <p:nvPr/>
          </p:nvSpPr>
          <p:spPr bwMode="auto">
            <a:xfrm>
              <a:off x="4824" y="2667"/>
              <a:ext cx="9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1" name="Rectangle 85"/>
            <p:cNvSpPr>
              <a:spLocks noChangeArrowheads="1"/>
            </p:cNvSpPr>
            <p:nvPr/>
          </p:nvSpPr>
          <p:spPr bwMode="auto">
            <a:xfrm>
              <a:off x="4345" y="2667"/>
              <a:ext cx="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2" name="Rectangle 86"/>
            <p:cNvSpPr>
              <a:spLocks noChangeArrowheads="1"/>
            </p:cNvSpPr>
            <p:nvPr/>
          </p:nvSpPr>
          <p:spPr bwMode="auto">
            <a:xfrm>
              <a:off x="4102" y="2667"/>
              <a:ext cx="9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3" name="Rectangle 87"/>
            <p:cNvSpPr>
              <a:spLocks noChangeArrowheads="1"/>
            </p:cNvSpPr>
            <p:nvPr/>
          </p:nvSpPr>
          <p:spPr bwMode="auto">
            <a:xfrm>
              <a:off x="3600" y="2667"/>
              <a:ext cx="9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4" name="Rectangle 88"/>
            <p:cNvSpPr>
              <a:spLocks noChangeArrowheads="1"/>
            </p:cNvSpPr>
            <p:nvPr/>
          </p:nvSpPr>
          <p:spPr bwMode="auto">
            <a:xfrm>
              <a:off x="4703" y="2509"/>
              <a:ext cx="12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5" name="Rectangle 89"/>
            <p:cNvSpPr>
              <a:spLocks noChangeArrowheads="1"/>
            </p:cNvSpPr>
            <p:nvPr/>
          </p:nvSpPr>
          <p:spPr bwMode="auto">
            <a:xfrm>
              <a:off x="4224" y="2509"/>
              <a:ext cx="12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6" name="Rectangle 90"/>
            <p:cNvSpPr>
              <a:spLocks noChangeArrowheads="1"/>
            </p:cNvSpPr>
            <p:nvPr/>
          </p:nvSpPr>
          <p:spPr bwMode="auto">
            <a:xfrm>
              <a:off x="3982" y="2509"/>
              <a:ext cx="12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7" name="Rectangle 91"/>
            <p:cNvSpPr>
              <a:spLocks noChangeArrowheads="1"/>
            </p:cNvSpPr>
            <p:nvPr/>
          </p:nvSpPr>
          <p:spPr bwMode="auto">
            <a:xfrm>
              <a:off x="3452" y="2509"/>
              <a:ext cx="202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8" name="Rectangle 92"/>
            <p:cNvSpPr>
              <a:spLocks noChangeArrowheads="1"/>
            </p:cNvSpPr>
            <p:nvPr/>
          </p:nvSpPr>
          <p:spPr bwMode="auto">
            <a:xfrm>
              <a:off x="4491" y="2479"/>
              <a:ext cx="18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49" name="Rectangle 93"/>
            <p:cNvSpPr>
              <a:spLocks noChangeArrowheads="1"/>
            </p:cNvSpPr>
            <p:nvPr/>
          </p:nvSpPr>
          <p:spPr bwMode="auto">
            <a:xfrm>
              <a:off x="3758" y="2479"/>
              <a:ext cx="18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7950" name="Group 94"/>
          <p:cNvGrpSpPr>
            <a:grpSpLocks noChangeAspect="1"/>
          </p:cNvGrpSpPr>
          <p:nvPr/>
        </p:nvGrpSpPr>
        <p:grpSpPr bwMode="auto">
          <a:xfrm>
            <a:off x="6003925" y="4376738"/>
            <a:ext cx="2290763" cy="598487"/>
            <a:chOff x="3433" y="3156"/>
            <a:chExt cx="1763" cy="460"/>
          </a:xfrm>
        </p:grpSpPr>
        <p:sp>
          <p:nvSpPr>
            <p:cNvPr id="377951" name="AutoShape 95"/>
            <p:cNvSpPr>
              <a:spLocks noChangeAspect="1" noChangeArrowheads="1" noTextEdit="1"/>
            </p:cNvSpPr>
            <p:nvPr/>
          </p:nvSpPr>
          <p:spPr bwMode="auto">
            <a:xfrm>
              <a:off x="3433" y="3156"/>
              <a:ext cx="1763" cy="435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2" name="Line 96"/>
            <p:cNvSpPr>
              <a:spLocks noChangeShapeType="1"/>
            </p:cNvSpPr>
            <p:nvPr/>
          </p:nvSpPr>
          <p:spPr bwMode="auto">
            <a:xfrm>
              <a:off x="4213" y="3213"/>
              <a:ext cx="2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3" name="Line 97"/>
            <p:cNvSpPr>
              <a:spLocks noChangeShapeType="1"/>
            </p:cNvSpPr>
            <p:nvPr/>
          </p:nvSpPr>
          <p:spPr bwMode="auto">
            <a:xfrm>
              <a:off x="4455" y="3213"/>
              <a:ext cx="2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4" name="Rectangle 98"/>
            <p:cNvSpPr>
              <a:spLocks noChangeArrowheads="1"/>
            </p:cNvSpPr>
            <p:nvPr/>
          </p:nvSpPr>
          <p:spPr bwMode="auto">
            <a:xfrm>
              <a:off x="5063" y="3387"/>
              <a:ext cx="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5" name="Rectangle 99"/>
            <p:cNvSpPr>
              <a:spLocks noChangeArrowheads="1"/>
            </p:cNvSpPr>
            <p:nvPr/>
          </p:nvSpPr>
          <p:spPr bwMode="auto">
            <a:xfrm>
              <a:off x="4584" y="3387"/>
              <a:ext cx="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6" name="Rectangle 100"/>
            <p:cNvSpPr>
              <a:spLocks noChangeArrowheads="1"/>
            </p:cNvSpPr>
            <p:nvPr/>
          </p:nvSpPr>
          <p:spPr bwMode="auto">
            <a:xfrm>
              <a:off x="4342" y="3387"/>
              <a:ext cx="7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7" name="Rectangle 101"/>
            <p:cNvSpPr>
              <a:spLocks noChangeArrowheads="1"/>
            </p:cNvSpPr>
            <p:nvPr/>
          </p:nvSpPr>
          <p:spPr bwMode="auto">
            <a:xfrm>
              <a:off x="4104" y="3387"/>
              <a:ext cx="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8" name="Rectangle 102"/>
            <p:cNvSpPr>
              <a:spLocks noChangeArrowheads="1"/>
            </p:cNvSpPr>
            <p:nvPr/>
          </p:nvSpPr>
          <p:spPr bwMode="auto">
            <a:xfrm>
              <a:off x="3606" y="3387"/>
              <a:ext cx="9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59" name="Rectangle 103"/>
            <p:cNvSpPr>
              <a:spLocks noChangeArrowheads="1"/>
            </p:cNvSpPr>
            <p:nvPr/>
          </p:nvSpPr>
          <p:spPr bwMode="auto">
            <a:xfrm>
              <a:off x="4942" y="3229"/>
              <a:ext cx="1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0" name="Rectangle 104"/>
            <p:cNvSpPr>
              <a:spLocks noChangeArrowheads="1"/>
            </p:cNvSpPr>
            <p:nvPr/>
          </p:nvSpPr>
          <p:spPr bwMode="auto">
            <a:xfrm>
              <a:off x="4463" y="3229"/>
              <a:ext cx="1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1" name="Rectangle 105"/>
            <p:cNvSpPr>
              <a:spLocks noChangeArrowheads="1"/>
            </p:cNvSpPr>
            <p:nvPr/>
          </p:nvSpPr>
          <p:spPr bwMode="auto">
            <a:xfrm>
              <a:off x="4221" y="3229"/>
              <a:ext cx="1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2" name="Rectangle 106"/>
            <p:cNvSpPr>
              <a:spLocks noChangeArrowheads="1"/>
            </p:cNvSpPr>
            <p:nvPr/>
          </p:nvSpPr>
          <p:spPr bwMode="auto">
            <a:xfrm>
              <a:off x="3993" y="3229"/>
              <a:ext cx="12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3" name="Rectangle 107"/>
            <p:cNvSpPr>
              <a:spLocks noChangeArrowheads="1"/>
            </p:cNvSpPr>
            <p:nvPr/>
          </p:nvSpPr>
          <p:spPr bwMode="auto">
            <a:xfrm>
              <a:off x="3453" y="3229"/>
              <a:ext cx="19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4" name="Rectangle 108"/>
            <p:cNvSpPr>
              <a:spLocks noChangeArrowheads="1"/>
            </p:cNvSpPr>
            <p:nvPr/>
          </p:nvSpPr>
          <p:spPr bwMode="auto">
            <a:xfrm>
              <a:off x="4731" y="3199"/>
              <a:ext cx="18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965" name="Rectangle 109"/>
            <p:cNvSpPr>
              <a:spLocks noChangeArrowheads="1"/>
            </p:cNvSpPr>
            <p:nvPr/>
          </p:nvSpPr>
          <p:spPr bwMode="auto">
            <a:xfrm>
              <a:off x="3769" y="3199"/>
              <a:ext cx="18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3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3525837" y="3605601"/>
            <a:ext cx="1092315" cy="25015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414743" y="3114676"/>
            <a:ext cx="18840" cy="29924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21619952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7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utoUpdateAnimBg="0"/>
      <p:bldP spid="377877" grpId="0" autoUpdateAnimBg="0"/>
      <p:bldP spid="377926" grpId="0" autoUpdateAnimBg="0"/>
      <p:bldP spid="377927" grpId="0" autoUpdateAnimBg="0"/>
      <p:bldP spid="377928" grpId="0" autoUpdateAnimBg="0"/>
      <p:bldP spid="377929" grpId="0" autoUpdateAnimBg="0"/>
      <p:bldP spid="377930" grpId="0" autoUpdateAnimBg="0"/>
      <p:bldP spid="377936" grpId="0" autoUpdateAnimBg="0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5" name="Rectangle 25"/>
          <p:cNvSpPr>
            <a:spLocks noChangeArrowheads="1"/>
          </p:cNvSpPr>
          <p:nvPr/>
        </p:nvSpPr>
        <p:spPr bwMode="auto">
          <a:xfrm>
            <a:off x="1187450" y="1833563"/>
            <a:ext cx="65976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优先编码器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CD4532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的示意框图</a:t>
            </a:r>
          </a:p>
        </p:txBody>
      </p:sp>
      <p:sp>
        <p:nvSpPr>
          <p:cNvPr id="378906" name="Rectangle 26"/>
          <p:cNvSpPr>
            <a:spLocks noChangeArrowheads="1"/>
          </p:cNvSpPr>
          <p:nvPr/>
        </p:nvSpPr>
        <p:spPr bwMode="auto">
          <a:xfrm>
            <a:off x="1042988" y="908050"/>
            <a:ext cx="5616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典型编码器电路</a:t>
            </a:r>
          </a:p>
        </p:txBody>
      </p:sp>
      <p:sp>
        <p:nvSpPr>
          <p:cNvPr id="378907" name="Rectangle 27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1116013" y="2636838"/>
          <a:ext cx="2895600" cy="3095625"/>
        </p:xfrm>
        <a:graphic>
          <a:graphicData uri="http://schemas.openxmlformats.org/presentationml/2006/ole">
            <p:oleObj spid="_x0000_s415780" name="图片" r:id="rId4" imgW="1093635" imgH="1169581" progId="Word.Picture.8">
              <p:embed/>
            </p:oleObj>
          </a:graphicData>
        </a:graphic>
      </p:graphicFrame>
      <p:sp>
        <p:nvSpPr>
          <p:cNvPr id="378909" name="Rectangle 29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25696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1908175" y="549275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优先编码器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CD4532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功能表</a:t>
            </a:r>
          </a:p>
        </p:txBody>
      </p:sp>
      <p:graphicFrame>
        <p:nvGraphicFramePr>
          <p:cNvPr id="381139" name="Group 211"/>
          <p:cNvGraphicFramePr>
            <a:graphicFrameLocks noGrp="1"/>
          </p:cNvGraphicFramePr>
          <p:nvPr/>
        </p:nvGraphicFramePr>
        <p:xfrm>
          <a:off x="0" y="1244600"/>
          <a:ext cx="9182100" cy="4496435"/>
        </p:xfrm>
        <a:graphic>
          <a:graphicData uri="http://schemas.openxmlformats.org/drawingml/2006/table">
            <a:tbl>
              <a:tblPr/>
              <a:tblGrid>
                <a:gridCol w="747713">
                  <a:extLst>
                    <a:ext uri="{9D8B030D-6E8A-4147-A177-3AD203B41FA5}">
                      <a16:colId xmlns:a16="http://schemas.microsoft.com/office/drawing/2014/main" xmlns="" val="2109456189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4234102417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xmlns="" val="293394525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3174616405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xmlns="" val="3494356898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xmlns="" val="4189187618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380552236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41183046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xmlns="" val="3665325210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xmlns="" val="3273973779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71593219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313077217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xmlns="" val="14300837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512925320"/>
                    </a:ext>
                  </a:extLst>
                </a:gridCol>
              </a:tblGrid>
              <a:tr h="296863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 入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967883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EI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EO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4128934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533809"/>
                  </a:ext>
                </a:extLst>
              </a:tr>
              <a:tr h="258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4787310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176740"/>
                  </a:ext>
                </a:extLst>
              </a:tr>
              <a:tr h="29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3663507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1494884"/>
                  </a:ext>
                </a:extLst>
              </a:tr>
              <a:tr h="29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4684131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7934065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4960004"/>
                  </a:ext>
                </a:extLst>
              </a:tr>
              <a:tr h="29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70925506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2106033"/>
                  </a:ext>
                </a:extLst>
              </a:tr>
            </a:tbl>
          </a:graphicData>
        </a:graphic>
      </p:graphicFrame>
      <p:sp>
        <p:nvSpPr>
          <p:cNvPr id="381131" name="Rectangle 203"/>
          <p:cNvSpPr>
            <a:spLocks noChangeArrowheads="1"/>
          </p:cNvSpPr>
          <p:nvPr/>
        </p:nvSpPr>
        <p:spPr bwMode="auto">
          <a:xfrm>
            <a:off x="466725" y="5851525"/>
            <a:ext cx="4897438" cy="457200"/>
          </a:xfrm>
          <a:prstGeom prst="rect">
            <a:avLst/>
          </a:prstGeom>
          <a:solidFill>
            <a:srgbClr val="003366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为什么要设计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输出信号？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868180" y="1248285"/>
            <a:ext cx="0" cy="44927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800236399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8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1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697955" y="102549"/>
            <a:ext cx="7705725" cy="9845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用二片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CD4532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构成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线优先编码器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其逻辑图如下图所示，试分析其工作原理。 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2881315" y="203012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19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6186895"/>
              </p:ext>
            </p:extLst>
          </p:nvPr>
        </p:nvGraphicFramePr>
        <p:xfrm>
          <a:off x="179390" y="1558640"/>
          <a:ext cx="8748713" cy="4683125"/>
        </p:xfrm>
        <a:graphic>
          <a:graphicData uri="http://schemas.openxmlformats.org/presentationml/2006/ole">
            <p:oleObj spid="_x0000_s416806" name="图片" r:id="rId4" imgW="3608832" imgH="1929384" progId="Word.Picture.8">
              <p:embed/>
            </p:oleObj>
          </a:graphicData>
        </a:graphic>
      </p:graphicFrame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468315" y="3269965"/>
            <a:ext cx="361950" cy="519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381970" name="Rectangle 18"/>
          <p:cNvSpPr>
            <a:spLocks noChangeArrowheads="1"/>
          </p:cNvSpPr>
          <p:nvPr/>
        </p:nvSpPr>
        <p:spPr bwMode="auto">
          <a:xfrm>
            <a:off x="4140203" y="3269965"/>
            <a:ext cx="287337" cy="519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381972" name="Rectangle 20"/>
          <p:cNvSpPr>
            <a:spLocks noChangeArrowheads="1"/>
          </p:cNvSpPr>
          <p:nvPr/>
        </p:nvSpPr>
        <p:spPr bwMode="auto">
          <a:xfrm>
            <a:off x="1187453" y="5430552"/>
            <a:ext cx="6948487" cy="5191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0        0             0                    0                     0</a:t>
            </a:r>
          </a:p>
        </p:txBody>
      </p:sp>
      <p:sp>
        <p:nvSpPr>
          <p:cNvPr id="381973" name="Rectangle 21"/>
          <p:cNvSpPr>
            <a:spLocks noChangeArrowheads="1"/>
          </p:cNvSpPr>
          <p:nvPr/>
        </p:nvSpPr>
        <p:spPr bwMode="auto">
          <a:xfrm>
            <a:off x="2484441" y="1196690"/>
            <a:ext cx="4463890" cy="457200"/>
          </a:xfrm>
          <a:prstGeom prst="rect">
            <a:avLst/>
          </a:prstGeom>
          <a:solidFill>
            <a:srgbClr val="B7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当使能端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EI=0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时，无编码输出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81976" name="Rectangle 24"/>
          <p:cNvSpPr>
            <a:spLocks noChangeArrowheads="1"/>
          </p:cNvSpPr>
          <p:nvPr/>
        </p:nvSpPr>
        <p:spPr bwMode="auto">
          <a:xfrm>
            <a:off x="8245478" y="3269965"/>
            <a:ext cx="287337" cy="519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581840878"/>
      </p:ext>
    </p:extLst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2843657" y="157659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829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0639470"/>
              </p:ext>
            </p:extLst>
          </p:nvPr>
        </p:nvGraphicFramePr>
        <p:xfrm>
          <a:off x="35370" y="1417848"/>
          <a:ext cx="8748712" cy="4683125"/>
        </p:xfrm>
        <a:graphic>
          <a:graphicData uri="http://schemas.openxmlformats.org/presentationml/2006/ole">
            <p:oleObj spid="_x0000_s417829" name="图片" r:id="rId4" imgW="3608832" imgH="1929384" progId="Word.Picture.8">
              <p:embed/>
            </p:oleObj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286195" y="3067260"/>
            <a:ext cx="3365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382994" name="Rectangle 18"/>
          <p:cNvSpPr>
            <a:spLocks noChangeArrowheads="1"/>
          </p:cNvSpPr>
          <p:nvPr/>
        </p:nvSpPr>
        <p:spPr bwMode="auto">
          <a:xfrm>
            <a:off x="4175570" y="3032335"/>
            <a:ext cx="287337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2159445" y="5292935"/>
            <a:ext cx="6264275" cy="547688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0              0                     0                     0</a:t>
            </a:r>
          </a:p>
        </p:txBody>
      </p:sp>
      <p:sp>
        <p:nvSpPr>
          <p:cNvPr id="382999" name="Rectangle 23"/>
          <p:cNvSpPr>
            <a:spLocks noChangeArrowheads="1"/>
          </p:cNvSpPr>
          <p:nvPr/>
        </p:nvSpPr>
        <p:spPr bwMode="auto">
          <a:xfrm>
            <a:off x="8063357" y="2959310"/>
            <a:ext cx="287338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383000" name="Group 24"/>
          <p:cNvGrpSpPr>
            <a:grpSpLocks/>
          </p:cNvGrpSpPr>
          <p:nvPr/>
        </p:nvGrpSpPr>
        <p:grpSpPr bwMode="auto">
          <a:xfrm>
            <a:off x="862457" y="524085"/>
            <a:ext cx="3097213" cy="889000"/>
            <a:chOff x="612" y="890"/>
            <a:chExt cx="1951" cy="560"/>
          </a:xfrm>
        </p:grpSpPr>
        <p:sp>
          <p:nvSpPr>
            <p:cNvPr id="383001" name="Rectangle 25"/>
            <p:cNvSpPr>
              <a:spLocks noChangeArrowheads="1"/>
            </p:cNvSpPr>
            <p:nvPr/>
          </p:nvSpPr>
          <p:spPr bwMode="auto">
            <a:xfrm>
              <a:off x="612" y="890"/>
              <a:ext cx="1951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若无有效电平输入</a:t>
              </a:r>
            </a:p>
          </p:txBody>
        </p:sp>
        <p:sp>
          <p:nvSpPr>
            <p:cNvPr id="383002" name="AutoShape 26"/>
            <p:cNvSpPr>
              <a:spLocks/>
            </p:cNvSpPr>
            <p:nvPr/>
          </p:nvSpPr>
          <p:spPr bwMode="auto">
            <a:xfrm rot="5400000" flipV="1">
              <a:off x="1420" y="581"/>
              <a:ext cx="197" cy="1542"/>
            </a:xfrm>
            <a:prstGeom prst="leftBrace">
              <a:avLst>
                <a:gd name="adj1" fmla="val 65228"/>
                <a:gd name="adj2" fmla="val 50000"/>
              </a:avLst>
            </a:prstGeom>
            <a:solidFill>
              <a:srgbClr val="A3B2C1">
                <a:alpha val="0"/>
              </a:srgbClr>
            </a:solidFill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3003" name="Rectangle 27"/>
          <p:cNvSpPr>
            <a:spLocks noChangeArrowheads="1"/>
          </p:cNvSpPr>
          <p:nvPr/>
        </p:nvSpPr>
        <p:spPr bwMode="auto">
          <a:xfrm>
            <a:off x="2122932" y="5877135"/>
            <a:ext cx="6264275" cy="547688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0              1                     1                     1</a:t>
            </a:r>
          </a:p>
        </p:txBody>
      </p:sp>
      <p:sp>
        <p:nvSpPr>
          <p:cNvPr id="383004" name="Rectangle 28"/>
          <p:cNvSpPr>
            <a:spLocks noChangeArrowheads="1"/>
          </p:cNvSpPr>
          <p:nvPr/>
        </p:nvSpPr>
        <p:spPr bwMode="auto">
          <a:xfrm>
            <a:off x="5145528" y="95308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哪块芯片的优先级高？</a:t>
            </a:r>
          </a:p>
        </p:txBody>
      </p:sp>
      <p:sp>
        <p:nvSpPr>
          <p:cNvPr id="383005" name="Rectangle 29"/>
          <p:cNvSpPr>
            <a:spLocks noChangeArrowheads="1"/>
          </p:cNvSpPr>
          <p:nvPr/>
        </p:nvSpPr>
        <p:spPr bwMode="auto">
          <a:xfrm>
            <a:off x="3958082" y="2995823"/>
            <a:ext cx="3365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grpSp>
        <p:nvGrpSpPr>
          <p:cNvPr id="383006" name="Group 30"/>
          <p:cNvGrpSpPr>
            <a:grpSpLocks/>
          </p:cNvGrpSpPr>
          <p:nvPr/>
        </p:nvGrpSpPr>
        <p:grpSpPr bwMode="auto">
          <a:xfrm>
            <a:off x="5399532" y="690773"/>
            <a:ext cx="3205163" cy="890588"/>
            <a:chOff x="748" y="889"/>
            <a:chExt cx="2019" cy="561"/>
          </a:xfrm>
        </p:grpSpPr>
        <p:sp>
          <p:nvSpPr>
            <p:cNvPr id="383007" name="Rectangle 31"/>
            <p:cNvSpPr>
              <a:spLocks noChangeArrowheads="1"/>
            </p:cNvSpPr>
            <p:nvPr/>
          </p:nvSpPr>
          <p:spPr bwMode="auto">
            <a:xfrm>
              <a:off x="816" y="889"/>
              <a:ext cx="1951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若有效电平输入</a:t>
              </a:r>
            </a:p>
          </p:txBody>
        </p:sp>
        <p:sp>
          <p:nvSpPr>
            <p:cNvPr id="383008" name="AutoShape 32"/>
            <p:cNvSpPr>
              <a:spLocks/>
            </p:cNvSpPr>
            <p:nvPr/>
          </p:nvSpPr>
          <p:spPr bwMode="auto">
            <a:xfrm rot="5400000" flipV="1">
              <a:off x="1420" y="581"/>
              <a:ext cx="197" cy="1542"/>
            </a:xfrm>
            <a:prstGeom prst="leftBrace">
              <a:avLst>
                <a:gd name="adj1" fmla="val 65228"/>
                <a:gd name="adj2" fmla="val 50000"/>
              </a:avLst>
            </a:prstGeom>
            <a:solidFill>
              <a:srgbClr val="A3B2C1">
                <a:alpha val="0"/>
              </a:srgbClr>
            </a:solidFill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41126868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25" name="Rectangle 25"/>
          <p:cNvSpPr>
            <a:spLocks noChangeArrowheads="1"/>
          </p:cNvSpPr>
          <p:nvPr/>
        </p:nvSpPr>
        <p:spPr bwMode="auto">
          <a:xfrm>
            <a:off x="3024188" y="153352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4026" name="Object 26"/>
          <p:cNvGraphicFramePr>
            <a:graphicFrameLocks noChangeAspect="1"/>
          </p:cNvGraphicFramePr>
          <p:nvPr/>
        </p:nvGraphicFramePr>
        <p:xfrm>
          <a:off x="71438" y="1268413"/>
          <a:ext cx="8748712" cy="4683125"/>
        </p:xfrm>
        <a:graphic>
          <a:graphicData uri="http://schemas.openxmlformats.org/presentationml/2006/ole">
            <p:oleObj spid="_x0000_s418853" name="图片" r:id="rId4" imgW="3608832" imgH="1929384" progId="Word.Picture.8">
              <p:embed/>
            </p:oleObj>
          </a:graphicData>
        </a:graphic>
      </p:graphicFrame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466725" y="2954338"/>
            <a:ext cx="361950" cy="519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384031" name="Rectangle 31"/>
          <p:cNvSpPr>
            <a:spLocks noChangeArrowheads="1"/>
          </p:cNvSpPr>
          <p:nvPr/>
        </p:nvSpPr>
        <p:spPr bwMode="auto">
          <a:xfrm>
            <a:off x="4067175" y="2882900"/>
            <a:ext cx="287338" cy="519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384033" name="Rectangle 33"/>
          <p:cNvSpPr>
            <a:spLocks noChangeArrowheads="1"/>
          </p:cNvSpPr>
          <p:nvPr/>
        </p:nvSpPr>
        <p:spPr bwMode="auto">
          <a:xfrm>
            <a:off x="2339975" y="5043488"/>
            <a:ext cx="6624638" cy="547687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1          0                     0                     0</a:t>
            </a: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8243888" y="2784475"/>
            <a:ext cx="287337" cy="519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384037" name="Group 37"/>
          <p:cNvGrpSpPr>
            <a:grpSpLocks/>
          </p:cNvGrpSpPr>
          <p:nvPr/>
        </p:nvGrpSpPr>
        <p:grpSpPr bwMode="auto">
          <a:xfrm>
            <a:off x="971550" y="523875"/>
            <a:ext cx="3097213" cy="889000"/>
            <a:chOff x="612" y="890"/>
            <a:chExt cx="1951" cy="560"/>
          </a:xfrm>
        </p:grpSpPr>
        <p:sp>
          <p:nvSpPr>
            <p:cNvPr id="384038" name="Rectangle 38"/>
            <p:cNvSpPr>
              <a:spLocks noChangeArrowheads="1"/>
            </p:cNvSpPr>
            <p:nvPr/>
          </p:nvSpPr>
          <p:spPr bwMode="auto">
            <a:xfrm>
              <a:off x="612" y="890"/>
              <a:ext cx="1951" cy="3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若有效电平输入</a:t>
              </a:r>
            </a:p>
          </p:txBody>
        </p:sp>
        <p:sp>
          <p:nvSpPr>
            <p:cNvPr id="384039" name="AutoShape 39"/>
            <p:cNvSpPr>
              <a:spLocks/>
            </p:cNvSpPr>
            <p:nvPr/>
          </p:nvSpPr>
          <p:spPr bwMode="auto">
            <a:xfrm rot="5400000" flipV="1">
              <a:off x="1420" y="581"/>
              <a:ext cx="197" cy="1542"/>
            </a:xfrm>
            <a:prstGeom prst="leftBrace">
              <a:avLst>
                <a:gd name="adj1" fmla="val 65228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4040" name="Rectangle 40"/>
          <p:cNvSpPr>
            <a:spLocks noChangeArrowheads="1"/>
          </p:cNvSpPr>
          <p:nvPr/>
        </p:nvSpPr>
        <p:spPr bwMode="auto">
          <a:xfrm>
            <a:off x="2339975" y="5497513"/>
            <a:ext cx="6624638" cy="547687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1          1                     1                     1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xmlns="" val="2930215843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25" name="Rectangle 33"/>
          <p:cNvSpPr>
            <a:spLocks noChangeArrowheads="1"/>
          </p:cNvSpPr>
          <p:nvPr/>
        </p:nvSpPr>
        <p:spPr bwMode="auto">
          <a:xfrm>
            <a:off x="4643438" y="1458913"/>
            <a:ext cx="4103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组合逻辑电路的一般框图</a:t>
            </a:r>
          </a:p>
        </p:txBody>
      </p:sp>
      <p:sp>
        <p:nvSpPr>
          <p:cNvPr id="366626" name="Rectangle 34"/>
          <p:cNvSpPr>
            <a:spLocks noChangeArrowheads="1"/>
          </p:cNvSpPr>
          <p:nvPr/>
        </p:nvSpPr>
        <p:spPr bwMode="auto">
          <a:xfrm>
            <a:off x="4140200" y="3548063"/>
            <a:ext cx="511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i="1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= f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lang="en-US" altLang="zh-CN" sz="2400" i="1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…, A</a:t>
            </a:r>
            <a:r>
              <a:rPr lang="en-US" altLang="zh-CN" sz="2400" i="1" baseline="-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  (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i=1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2, …, m)</a:t>
            </a:r>
          </a:p>
        </p:txBody>
      </p:sp>
      <p:sp>
        <p:nvSpPr>
          <p:cNvPr id="366627" name="Rectangle 35"/>
          <p:cNvSpPr>
            <a:spLocks noChangeArrowheads="1"/>
          </p:cNvSpPr>
          <p:nvPr/>
        </p:nvSpPr>
        <p:spPr bwMode="auto">
          <a:xfrm>
            <a:off x="684213" y="5157788"/>
            <a:ext cx="7993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工作特征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组合逻辑电路工作特点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在任何时刻，电路的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输出状态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只取决于同一时刻的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输入状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态而与电路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原来的状态无关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6628" name="Rectangle 36"/>
          <p:cNvSpPr>
            <a:spLocks noChangeArrowheads="1"/>
          </p:cNvSpPr>
          <p:nvPr/>
        </p:nvSpPr>
        <p:spPr bwMode="auto">
          <a:xfrm>
            <a:off x="114300" y="2097088"/>
            <a:ext cx="15748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6629" name="Rectangle 37"/>
          <p:cNvSpPr>
            <a:spLocks noChangeArrowheads="1"/>
          </p:cNvSpPr>
          <p:nvPr/>
        </p:nvSpPr>
        <p:spPr bwMode="auto">
          <a:xfrm>
            <a:off x="539750" y="11969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4.1.1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组合逻辑电路的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sp>
        <p:nvSpPr>
          <p:cNvPr id="366631" name="Rectangle 39"/>
          <p:cNvSpPr>
            <a:spLocks noChangeArrowheads="1"/>
          </p:cNvSpPr>
          <p:nvPr/>
        </p:nvSpPr>
        <p:spPr bwMode="auto">
          <a:xfrm>
            <a:off x="684213" y="3933825"/>
            <a:ext cx="5616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结构特征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、输出、输入之间没有反馈延迟通路，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、不含记忆单元</a:t>
            </a:r>
          </a:p>
        </p:txBody>
      </p:sp>
      <p:sp>
        <p:nvSpPr>
          <p:cNvPr id="366632" name="Rectangle 40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635" name="Object 43"/>
          <p:cNvGraphicFramePr>
            <a:graphicFrameLocks noChangeAspect="1"/>
          </p:cNvGraphicFramePr>
          <p:nvPr/>
        </p:nvGraphicFramePr>
        <p:xfrm>
          <a:off x="4643438" y="2108200"/>
          <a:ext cx="3962400" cy="1390650"/>
        </p:xfrm>
        <a:graphic>
          <a:graphicData uri="http://schemas.openxmlformats.org/presentationml/2006/ole">
            <p:oleObj spid="_x0000_s366707" name="图片" r:id="rId4" imgW="2087449" imgH="721174" progId="Word.Picture.8">
              <p:embed/>
            </p:oleObj>
          </a:graphicData>
        </a:graphic>
      </p:graphicFrame>
      <p:sp>
        <p:nvSpPr>
          <p:cNvPr id="366636" name="Rectangle 44"/>
          <p:cNvSpPr>
            <a:spLocks noChangeArrowheads="1"/>
          </p:cNvSpPr>
          <p:nvPr/>
        </p:nvSpPr>
        <p:spPr bwMode="auto">
          <a:xfrm>
            <a:off x="539750" y="404813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楷体_GB2312" pitchFamily="49" charset="-122"/>
              </a:rPr>
              <a:t>   4.1  </a:t>
            </a:r>
            <a:r>
              <a:rPr kumimoji="0"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组合逻辑电路分析</a:t>
            </a:r>
          </a:p>
        </p:txBody>
      </p:sp>
      <p:sp>
        <p:nvSpPr>
          <p:cNvPr id="366638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637" name="Object 45"/>
          <p:cNvGraphicFramePr>
            <a:graphicFrameLocks noChangeAspect="1"/>
          </p:cNvGraphicFramePr>
          <p:nvPr/>
        </p:nvGraphicFramePr>
        <p:xfrm>
          <a:off x="611188" y="2276475"/>
          <a:ext cx="3024187" cy="1220788"/>
        </p:xfrm>
        <a:graphic>
          <a:graphicData uri="http://schemas.openxmlformats.org/presentationml/2006/ole">
            <p:oleObj spid="_x0000_s366708" name="图片" r:id="rId5" imgW="1726936" imgH="683487" progId="Word.Picture.8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5" grpId="0" autoUpdateAnimBg="0"/>
      <p:bldP spid="366626" grpId="0" autoUpdateAnimBg="0"/>
      <p:bldP spid="366627" grpId="0" autoUpdateAnimBg="0"/>
      <p:bldP spid="3666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611188" y="2565400"/>
            <a:ext cx="487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二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. 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组合逻辑电路的分析步骤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369689" name="Rectangle 25"/>
          <p:cNvSpPr>
            <a:spLocks noChangeArrowheads="1"/>
          </p:cNvSpPr>
          <p:nvPr/>
        </p:nvSpPr>
        <p:spPr bwMode="auto">
          <a:xfrm>
            <a:off x="971550" y="3213100"/>
            <a:ext cx="6384925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 由逻辑图写出各输出端的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逻辑表达式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369690" name="Rectangle 26"/>
          <p:cNvSpPr>
            <a:spLocks noChangeArrowheads="1"/>
          </p:cNvSpPr>
          <p:nvPr/>
        </p:nvSpPr>
        <p:spPr bwMode="auto">
          <a:xfrm>
            <a:off x="971550" y="3860800"/>
            <a:ext cx="4432300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化简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和变换逻辑表达式；</a:t>
            </a:r>
          </a:p>
        </p:txBody>
      </p:sp>
      <p:sp>
        <p:nvSpPr>
          <p:cNvPr id="369691" name="Rectangle 27"/>
          <p:cNvSpPr>
            <a:spLocks noChangeArrowheads="1"/>
          </p:cNvSpPr>
          <p:nvPr/>
        </p:nvSpPr>
        <p:spPr bwMode="auto">
          <a:xfrm>
            <a:off x="971550" y="4581525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 列出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真值表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971550" y="5300663"/>
            <a:ext cx="8016875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 根据真值表或逻辑表达式，经分析最后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确定其功能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9693" name="Rectangle 29"/>
          <p:cNvSpPr>
            <a:spLocks noChangeArrowheads="1"/>
          </p:cNvSpPr>
          <p:nvPr/>
        </p:nvSpPr>
        <p:spPr bwMode="auto">
          <a:xfrm>
            <a:off x="827088" y="1844675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根据已知逻辑电路，经分析确定电路的逻辑功能。</a:t>
            </a:r>
          </a:p>
        </p:txBody>
      </p:sp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900113" y="1341438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组合逻辑电路分析</a:t>
            </a:r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539750" y="4762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4.1.2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组合逻辑电路的分析方法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utoUpdateAnimBg="0"/>
      <p:bldP spid="369689" grpId="0" autoUpdateAnimBg="0"/>
      <p:bldP spid="369690" grpId="0" autoUpdateAnimBg="0"/>
      <p:bldP spid="369691" grpId="0" autoUpdateAnimBg="0"/>
      <p:bldP spid="369692" grpId="0" autoUpdateAnimBg="0"/>
      <p:bldP spid="369693" grpId="0"/>
      <p:bldP spid="3696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4232275" y="3340100"/>
            <a:ext cx="4800600" cy="762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4289425" y="5646738"/>
            <a:ext cx="4800600" cy="3603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4308475" y="4503738"/>
            <a:ext cx="4800600" cy="3603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611188" y="620713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1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三、组合逻辑电路的分析举例</a:t>
            </a:r>
            <a:r>
              <a:rPr lang="zh-CN" altLang="en-US" sz="21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250825" y="1268413"/>
            <a:ext cx="55451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例</a:t>
            </a:r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1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分析如图所示逻辑电路的功能。</a:t>
            </a:r>
          </a:p>
        </p:txBody>
      </p:sp>
      <p:graphicFrame>
        <p:nvGraphicFramePr>
          <p:cNvPr id="370727" name="Object 39"/>
          <p:cNvGraphicFramePr>
            <a:graphicFrameLocks noChangeAspect="1"/>
          </p:cNvGraphicFramePr>
          <p:nvPr/>
        </p:nvGraphicFramePr>
        <p:xfrm>
          <a:off x="787400" y="2428875"/>
          <a:ext cx="1377950" cy="369888"/>
        </p:xfrm>
        <a:graphic>
          <a:graphicData uri="http://schemas.openxmlformats.org/presentationml/2006/ole">
            <p:oleObj spid="_x0000_s370999" name="Equation" r:id="rId4" imgW="1037520" imgH="266400" progId="Equation.DSMT4">
              <p:embed/>
            </p:oleObj>
          </a:graphicData>
        </a:graphic>
      </p:graphicFrame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646113" y="1909251"/>
            <a:ext cx="58039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1.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根据逻辑图写出输出函数的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逻辑表达式</a:t>
            </a: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665163" y="3860800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2. 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列写</a:t>
            </a:r>
            <a:r>
              <a:rPr kumimoji="0" lang="zh-CN" altLang="en-US" dirty="0">
                <a:solidFill>
                  <a:srgbClr val="FF0000"/>
                </a:solidFill>
                <a:ea typeface="楷体_GB2312" pitchFamily="49" charset="-122"/>
              </a:rPr>
              <a:t>真值表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370730" name="Line 42"/>
          <p:cNvSpPr>
            <a:spLocks noChangeShapeType="1"/>
          </p:cNvSpPr>
          <p:nvPr/>
        </p:nvSpPr>
        <p:spPr bwMode="auto">
          <a:xfrm>
            <a:off x="3429000" y="2497138"/>
            <a:ext cx="0" cy="3557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731" name="Line 43"/>
          <p:cNvSpPr>
            <a:spLocks noChangeShapeType="1"/>
          </p:cNvSpPr>
          <p:nvPr/>
        </p:nvSpPr>
        <p:spPr bwMode="auto">
          <a:xfrm>
            <a:off x="8575675" y="2535238"/>
            <a:ext cx="0" cy="3557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0732" name="Group 44"/>
          <p:cNvGrpSpPr>
            <a:grpSpLocks/>
          </p:cNvGrpSpPr>
          <p:nvPr/>
        </p:nvGrpSpPr>
        <p:grpSpPr bwMode="auto">
          <a:xfrm>
            <a:off x="6975475" y="2501900"/>
            <a:ext cx="1905000" cy="3557588"/>
            <a:chOff x="4320" y="1824"/>
            <a:chExt cx="1200" cy="2241"/>
          </a:xfrm>
        </p:grpSpPr>
        <p:graphicFrame>
          <p:nvGraphicFramePr>
            <p:cNvPr id="370733" name="Object 45"/>
            <p:cNvGraphicFramePr>
              <a:graphicFrameLocks noChangeAspect="1"/>
            </p:cNvGraphicFramePr>
            <p:nvPr/>
          </p:nvGraphicFramePr>
          <p:xfrm>
            <a:off x="4368" y="1852"/>
            <a:ext cx="1134" cy="218"/>
          </p:xfrm>
          <a:graphic>
            <a:graphicData uri="http://schemas.openxmlformats.org/presentationml/2006/ole">
              <p:oleObj spid="_x0000_s371000" name="公式" r:id="rId5" imgW="1670040" imgH="306000" progId="Equation.3">
                <p:embed/>
              </p:oleObj>
            </a:graphicData>
          </a:graphic>
        </p:graphicFrame>
        <p:sp>
          <p:nvSpPr>
            <p:cNvPr id="370734" name="Rectangle 46"/>
            <p:cNvSpPr>
              <a:spLocks noChangeArrowheads="1"/>
            </p:cNvSpPr>
            <p:nvPr/>
          </p:nvSpPr>
          <p:spPr bwMode="auto">
            <a:xfrm>
              <a:off x="4320" y="3816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35" name="Rectangle 47"/>
            <p:cNvSpPr>
              <a:spLocks noChangeArrowheads="1"/>
            </p:cNvSpPr>
            <p:nvPr/>
          </p:nvSpPr>
          <p:spPr bwMode="auto">
            <a:xfrm>
              <a:off x="4320" y="3567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36" name="Rectangle 48"/>
            <p:cNvSpPr>
              <a:spLocks noChangeArrowheads="1"/>
            </p:cNvSpPr>
            <p:nvPr/>
          </p:nvSpPr>
          <p:spPr bwMode="auto">
            <a:xfrm>
              <a:off x="4320" y="3318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37" name="Rectangle 49"/>
            <p:cNvSpPr>
              <a:spLocks noChangeArrowheads="1"/>
            </p:cNvSpPr>
            <p:nvPr/>
          </p:nvSpPr>
          <p:spPr bwMode="auto">
            <a:xfrm>
              <a:off x="4320" y="3069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38" name="Rectangle 50"/>
            <p:cNvSpPr>
              <a:spLocks noChangeArrowheads="1"/>
            </p:cNvSpPr>
            <p:nvPr/>
          </p:nvSpPr>
          <p:spPr bwMode="auto">
            <a:xfrm>
              <a:off x="4320" y="2820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39" name="Rectangle 51"/>
            <p:cNvSpPr>
              <a:spLocks noChangeArrowheads="1"/>
            </p:cNvSpPr>
            <p:nvPr/>
          </p:nvSpPr>
          <p:spPr bwMode="auto">
            <a:xfrm>
              <a:off x="4320" y="2571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40" name="Rectangle 52"/>
            <p:cNvSpPr>
              <a:spLocks noChangeArrowheads="1"/>
            </p:cNvSpPr>
            <p:nvPr/>
          </p:nvSpPr>
          <p:spPr bwMode="auto">
            <a:xfrm>
              <a:off x="4320" y="2322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41" name="Rectangle 53"/>
            <p:cNvSpPr>
              <a:spLocks noChangeArrowheads="1"/>
            </p:cNvSpPr>
            <p:nvPr/>
          </p:nvSpPr>
          <p:spPr bwMode="auto">
            <a:xfrm>
              <a:off x="4320" y="2073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42" name="Rectangle 54"/>
            <p:cNvSpPr>
              <a:spLocks noChangeArrowheads="1"/>
            </p:cNvSpPr>
            <p:nvPr/>
          </p:nvSpPr>
          <p:spPr bwMode="auto">
            <a:xfrm>
              <a:off x="4320" y="1824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0743" name="Group 55"/>
          <p:cNvGrpSpPr>
            <a:grpSpLocks/>
          </p:cNvGrpSpPr>
          <p:nvPr/>
        </p:nvGrpSpPr>
        <p:grpSpPr bwMode="auto">
          <a:xfrm>
            <a:off x="4156075" y="2501900"/>
            <a:ext cx="4876800" cy="3557588"/>
            <a:chOff x="2448" y="1824"/>
            <a:chExt cx="3072" cy="2241"/>
          </a:xfrm>
        </p:grpSpPr>
        <p:grpSp>
          <p:nvGrpSpPr>
            <p:cNvPr id="370744" name="Group 56"/>
            <p:cNvGrpSpPr>
              <a:grpSpLocks/>
            </p:cNvGrpSpPr>
            <p:nvPr/>
          </p:nvGrpSpPr>
          <p:grpSpPr bwMode="auto">
            <a:xfrm>
              <a:off x="2448" y="1824"/>
              <a:ext cx="1004" cy="2241"/>
              <a:chOff x="2448" y="1824"/>
              <a:chExt cx="1004" cy="2241"/>
            </a:xfrm>
          </p:grpSpPr>
          <p:sp>
            <p:nvSpPr>
              <p:cNvPr id="370745" name="Rectangle 57"/>
              <p:cNvSpPr>
                <a:spLocks noChangeArrowheads="1"/>
              </p:cNvSpPr>
              <p:nvPr/>
            </p:nvSpPr>
            <p:spPr bwMode="auto">
              <a:xfrm>
                <a:off x="3075" y="3816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46" name="Rectangle 58"/>
              <p:cNvSpPr>
                <a:spLocks noChangeArrowheads="1"/>
              </p:cNvSpPr>
              <p:nvPr/>
            </p:nvSpPr>
            <p:spPr bwMode="auto">
              <a:xfrm>
                <a:off x="2771" y="3816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47" name="Rectangle 59"/>
              <p:cNvSpPr>
                <a:spLocks noChangeArrowheads="1"/>
              </p:cNvSpPr>
              <p:nvPr/>
            </p:nvSpPr>
            <p:spPr bwMode="auto">
              <a:xfrm>
                <a:off x="2448" y="3816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48" name="Rectangle 60"/>
              <p:cNvSpPr>
                <a:spLocks noChangeArrowheads="1"/>
              </p:cNvSpPr>
              <p:nvPr/>
            </p:nvSpPr>
            <p:spPr bwMode="auto">
              <a:xfrm>
                <a:off x="3075" y="3567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49" name="Rectangle 61"/>
              <p:cNvSpPr>
                <a:spLocks noChangeArrowheads="1"/>
              </p:cNvSpPr>
              <p:nvPr/>
            </p:nvSpPr>
            <p:spPr bwMode="auto">
              <a:xfrm>
                <a:off x="2771" y="3567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0" name="Rectangle 62"/>
              <p:cNvSpPr>
                <a:spLocks noChangeArrowheads="1"/>
              </p:cNvSpPr>
              <p:nvPr/>
            </p:nvSpPr>
            <p:spPr bwMode="auto">
              <a:xfrm>
                <a:off x="2448" y="3567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1" name="Rectangle 63"/>
              <p:cNvSpPr>
                <a:spLocks noChangeArrowheads="1"/>
              </p:cNvSpPr>
              <p:nvPr/>
            </p:nvSpPr>
            <p:spPr bwMode="auto">
              <a:xfrm>
                <a:off x="3075" y="3318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2" name="Rectangle 64"/>
              <p:cNvSpPr>
                <a:spLocks noChangeArrowheads="1"/>
              </p:cNvSpPr>
              <p:nvPr/>
            </p:nvSpPr>
            <p:spPr bwMode="auto">
              <a:xfrm>
                <a:off x="2771" y="3318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53" name="Rectangle 65"/>
              <p:cNvSpPr>
                <a:spLocks noChangeArrowheads="1"/>
              </p:cNvSpPr>
              <p:nvPr/>
            </p:nvSpPr>
            <p:spPr bwMode="auto">
              <a:xfrm>
                <a:off x="2448" y="3318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4" name="Rectangle 66"/>
              <p:cNvSpPr>
                <a:spLocks noChangeArrowheads="1"/>
              </p:cNvSpPr>
              <p:nvPr/>
            </p:nvSpPr>
            <p:spPr bwMode="auto">
              <a:xfrm>
                <a:off x="3075" y="3069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55" name="Rectangle 67"/>
              <p:cNvSpPr>
                <a:spLocks noChangeArrowheads="1"/>
              </p:cNvSpPr>
              <p:nvPr/>
            </p:nvSpPr>
            <p:spPr bwMode="auto">
              <a:xfrm>
                <a:off x="2771" y="3069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56" name="Rectangle 68"/>
              <p:cNvSpPr>
                <a:spLocks noChangeArrowheads="1"/>
              </p:cNvSpPr>
              <p:nvPr/>
            </p:nvSpPr>
            <p:spPr bwMode="auto">
              <a:xfrm>
                <a:off x="2448" y="3069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7" name="Rectangle 69"/>
              <p:cNvSpPr>
                <a:spLocks noChangeArrowheads="1"/>
              </p:cNvSpPr>
              <p:nvPr/>
            </p:nvSpPr>
            <p:spPr bwMode="auto">
              <a:xfrm>
                <a:off x="3075" y="2820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8" name="Rectangle 70"/>
              <p:cNvSpPr>
                <a:spLocks noChangeArrowheads="1"/>
              </p:cNvSpPr>
              <p:nvPr/>
            </p:nvSpPr>
            <p:spPr bwMode="auto">
              <a:xfrm>
                <a:off x="2771" y="2820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59" name="Rectangle 71"/>
              <p:cNvSpPr>
                <a:spLocks noChangeArrowheads="1"/>
              </p:cNvSpPr>
              <p:nvPr/>
            </p:nvSpPr>
            <p:spPr bwMode="auto">
              <a:xfrm>
                <a:off x="2448" y="2820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0" name="Rectangle 72"/>
              <p:cNvSpPr>
                <a:spLocks noChangeArrowheads="1"/>
              </p:cNvSpPr>
              <p:nvPr/>
            </p:nvSpPr>
            <p:spPr bwMode="auto">
              <a:xfrm>
                <a:off x="3075" y="2571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1" name="Rectangle 73"/>
              <p:cNvSpPr>
                <a:spLocks noChangeArrowheads="1"/>
              </p:cNvSpPr>
              <p:nvPr/>
            </p:nvSpPr>
            <p:spPr bwMode="auto">
              <a:xfrm>
                <a:off x="2771" y="2571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62" name="Rectangle 74"/>
              <p:cNvSpPr>
                <a:spLocks noChangeArrowheads="1"/>
              </p:cNvSpPr>
              <p:nvPr/>
            </p:nvSpPr>
            <p:spPr bwMode="auto">
              <a:xfrm>
                <a:off x="2448" y="2571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3" name="Rectangle 75"/>
              <p:cNvSpPr>
                <a:spLocks noChangeArrowheads="1"/>
              </p:cNvSpPr>
              <p:nvPr/>
            </p:nvSpPr>
            <p:spPr bwMode="auto">
              <a:xfrm>
                <a:off x="3075" y="2322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70764" name="Rectangle 76"/>
              <p:cNvSpPr>
                <a:spLocks noChangeArrowheads="1"/>
              </p:cNvSpPr>
              <p:nvPr/>
            </p:nvSpPr>
            <p:spPr bwMode="auto">
              <a:xfrm>
                <a:off x="2771" y="2322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5" name="Rectangle 77"/>
              <p:cNvSpPr>
                <a:spLocks noChangeArrowheads="1"/>
              </p:cNvSpPr>
              <p:nvPr/>
            </p:nvSpPr>
            <p:spPr bwMode="auto">
              <a:xfrm>
                <a:off x="2448" y="2322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6" name="Rectangle 78"/>
              <p:cNvSpPr>
                <a:spLocks noChangeArrowheads="1"/>
              </p:cNvSpPr>
              <p:nvPr/>
            </p:nvSpPr>
            <p:spPr bwMode="auto">
              <a:xfrm>
                <a:off x="3075" y="2073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7" name="Rectangle 79"/>
              <p:cNvSpPr>
                <a:spLocks noChangeArrowheads="1"/>
              </p:cNvSpPr>
              <p:nvPr/>
            </p:nvSpPr>
            <p:spPr bwMode="auto">
              <a:xfrm>
                <a:off x="2771" y="2073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8" name="Rectangle 80"/>
              <p:cNvSpPr>
                <a:spLocks noChangeArrowheads="1"/>
              </p:cNvSpPr>
              <p:nvPr/>
            </p:nvSpPr>
            <p:spPr bwMode="auto">
              <a:xfrm>
                <a:off x="2448" y="2073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70769" name="Rectangle 81"/>
              <p:cNvSpPr>
                <a:spLocks noChangeArrowheads="1"/>
              </p:cNvSpPr>
              <p:nvPr/>
            </p:nvSpPr>
            <p:spPr bwMode="auto">
              <a:xfrm>
                <a:off x="3075" y="1824"/>
                <a:ext cx="3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70770" name="Rectangle 82"/>
              <p:cNvSpPr>
                <a:spLocks noChangeArrowheads="1"/>
              </p:cNvSpPr>
              <p:nvPr/>
            </p:nvSpPr>
            <p:spPr bwMode="auto">
              <a:xfrm>
                <a:off x="2771" y="1824"/>
                <a:ext cx="30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0771" name="Rectangle 83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32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indent="142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indent="-4763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971550" algn="l"/>
                    <a:tab pos="4392613" algn="r"/>
                  </a:tabLst>
                  <a:defRPr sz="26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indent="-65088" algn="l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indent="-133350" algn="l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indent="-13335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971550" algn="l"/>
                    <a:tab pos="4392613" algn="r"/>
                  </a:tabLst>
                  <a:defRPr sz="2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70772" name="Line 84"/>
            <p:cNvSpPr>
              <a:spLocks noChangeShapeType="1"/>
            </p:cNvSpPr>
            <p:nvPr/>
          </p:nvSpPr>
          <p:spPr bwMode="auto">
            <a:xfrm>
              <a:off x="2448" y="1824"/>
              <a:ext cx="30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3" name="Line 85"/>
            <p:cNvSpPr>
              <a:spLocks noChangeShapeType="1"/>
            </p:cNvSpPr>
            <p:nvPr/>
          </p:nvSpPr>
          <p:spPr bwMode="auto">
            <a:xfrm>
              <a:off x="2448" y="4065"/>
              <a:ext cx="30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74" name="Line 86"/>
            <p:cNvSpPr>
              <a:spLocks noChangeShapeType="1"/>
            </p:cNvSpPr>
            <p:nvPr/>
          </p:nvSpPr>
          <p:spPr bwMode="auto">
            <a:xfrm>
              <a:off x="2448" y="2073"/>
              <a:ext cx="30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0775" name="Group 87"/>
          <p:cNvGrpSpPr>
            <a:grpSpLocks/>
          </p:cNvGrpSpPr>
          <p:nvPr/>
        </p:nvGrpSpPr>
        <p:grpSpPr bwMode="auto">
          <a:xfrm>
            <a:off x="5527675" y="2501900"/>
            <a:ext cx="1377950" cy="3557588"/>
            <a:chOff x="3452" y="1824"/>
            <a:chExt cx="868" cy="2241"/>
          </a:xfrm>
        </p:grpSpPr>
        <p:graphicFrame>
          <p:nvGraphicFramePr>
            <p:cNvPr id="370776" name="Object 88"/>
            <p:cNvGraphicFramePr>
              <a:graphicFrameLocks noChangeAspect="1"/>
            </p:cNvGraphicFramePr>
            <p:nvPr/>
          </p:nvGraphicFramePr>
          <p:xfrm>
            <a:off x="3456" y="1852"/>
            <a:ext cx="827" cy="205"/>
          </p:xfrm>
          <a:graphic>
            <a:graphicData uri="http://schemas.openxmlformats.org/presentationml/2006/ole">
              <p:oleObj spid="_x0000_s371001" name="Equation" r:id="rId6" imgW="1096920" imgH="266400" progId="Equation.3">
                <p:embed/>
              </p:oleObj>
            </a:graphicData>
          </a:graphic>
        </p:graphicFrame>
        <p:sp>
          <p:nvSpPr>
            <p:cNvPr id="370777" name="Rectangle 89"/>
            <p:cNvSpPr>
              <a:spLocks noChangeArrowheads="1"/>
            </p:cNvSpPr>
            <p:nvPr/>
          </p:nvSpPr>
          <p:spPr bwMode="auto">
            <a:xfrm>
              <a:off x="3452" y="3816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78" name="Rectangle 90"/>
            <p:cNvSpPr>
              <a:spLocks noChangeArrowheads="1"/>
            </p:cNvSpPr>
            <p:nvPr/>
          </p:nvSpPr>
          <p:spPr bwMode="auto">
            <a:xfrm>
              <a:off x="3452" y="3567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79" name="Rectangle 91"/>
            <p:cNvSpPr>
              <a:spLocks noChangeArrowheads="1"/>
            </p:cNvSpPr>
            <p:nvPr/>
          </p:nvSpPr>
          <p:spPr bwMode="auto">
            <a:xfrm>
              <a:off x="3452" y="3318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80" name="Rectangle 92"/>
            <p:cNvSpPr>
              <a:spLocks noChangeArrowheads="1"/>
            </p:cNvSpPr>
            <p:nvPr/>
          </p:nvSpPr>
          <p:spPr bwMode="auto">
            <a:xfrm>
              <a:off x="3452" y="3069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81" name="Rectangle 93"/>
            <p:cNvSpPr>
              <a:spLocks noChangeArrowheads="1"/>
            </p:cNvSpPr>
            <p:nvPr/>
          </p:nvSpPr>
          <p:spPr bwMode="auto">
            <a:xfrm>
              <a:off x="3452" y="2820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82" name="Rectangle 94"/>
            <p:cNvSpPr>
              <a:spLocks noChangeArrowheads="1"/>
            </p:cNvSpPr>
            <p:nvPr/>
          </p:nvSpPr>
          <p:spPr bwMode="auto">
            <a:xfrm>
              <a:off x="3452" y="2571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0783" name="Rectangle 95"/>
            <p:cNvSpPr>
              <a:spLocks noChangeArrowheads="1"/>
            </p:cNvSpPr>
            <p:nvPr/>
          </p:nvSpPr>
          <p:spPr bwMode="auto">
            <a:xfrm>
              <a:off x="3452" y="2322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84" name="Rectangle 96"/>
            <p:cNvSpPr>
              <a:spLocks noChangeArrowheads="1"/>
            </p:cNvSpPr>
            <p:nvPr/>
          </p:nvSpPr>
          <p:spPr bwMode="auto">
            <a:xfrm>
              <a:off x="3452" y="2073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0785" name="Rectangle 97"/>
            <p:cNvSpPr>
              <a:spLocks noChangeArrowheads="1"/>
            </p:cNvSpPr>
            <p:nvPr/>
          </p:nvSpPr>
          <p:spPr bwMode="auto">
            <a:xfrm>
              <a:off x="3452" y="1824"/>
              <a:ext cx="8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0786" name="Line 98"/>
            <p:cNvSpPr>
              <a:spLocks noChangeShapeType="1"/>
            </p:cNvSpPr>
            <p:nvPr/>
          </p:nvSpPr>
          <p:spPr bwMode="auto">
            <a:xfrm>
              <a:off x="3452" y="1824"/>
              <a:ext cx="0" cy="22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87" name="Line 99"/>
            <p:cNvSpPr>
              <a:spLocks noChangeShapeType="1"/>
            </p:cNvSpPr>
            <p:nvPr/>
          </p:nvSpPr>
          <p:spPr bwMode="auto">
            <a:xfrm>
              <a:off x="4320" y="1824"/>
              <a:ext cx="0" cy="22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788" name="Rectangle 100"/>
          <p:cNvSpPr>
            <a:spLocks noChangeArrowheads="1"/>
          </p:cNvSpPr>
          <p:nvPr/>
        </p:nvSpPr>
        <p:spPr bwMode="auto">
          <a:xfrm>
            <a:off x="684213" y="4221163"/>
            <a:ext cx="286226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3.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确定逻辑功能：   </a:t>
            </a:r>
          </a:p>
        </p:txBody>
      </p:sp>
      <p:sp>
        <p:nvSpPr>
          <p:cNvPr id="370789" name="Rectangle 101"/>
          <p:cNvSpPr>
            <a:spLocks noChangeArrowheads="1"/>
          </p:cNvSpPr>
          <p:nvPr/>
        </p:nvSpPr>
        <p:spPr bwMode="auto">
          <a:xfrm>
            <a:off x="107950" y="19637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70790" name="Object 102"/>
          <p:cNvGraphicFramePr>
            <a:graphicFrameLocks noChangeAspect="1"/>
          </p:cNvGraphicFramePr>
          <p:nvPr/>
        </p:nvGraphicFramePr>
        <p:xfrm>
          <a:off x="1016000" y="2886075"/>
          <a:ext cx="1871663" cy="422275"/>
        </p:xfrm>
        <a:graphic>
          <a:graphicData uri="http://schemas.openxmlformats.org/presentationml/2006/ole">
            <p:oleObj spid="_x0000_s371002" name="Equation" r:id="rId7" imgW="1413000" imgH="306000" progId="Equation.DSMT4">
              <p:embed/>
            </p:oleObj>
          </a:graphicData>
        </a:graphic>
      </p:graphicFrame>
      <p:graphicFrame>
        <p:nvGraphicFramePr>
          <p:cNvPr id="370791" name="Object 103"/>
          <p:cNvGraphicFramePr>
            <a:graphicFrameLocks noChangeAspect="1"/>
          </p:cNvGraphicFramePr>
          <p:nvPr/>
        </p:nvGraphicFramePr>
        <p:xfrm>
          <a:off x="1036638" y="3419475"/>
          <a:ext cx="1663700" cy="369888"/>
        </p:xfrm>
        <a:graphic>
          <a:graphicData uri="http://schemas.openxmlformats.org/presentationml/2006/ole">
            <p:oleObj spid="_x0000_s371003" name="Equation" r:id="rId8" imgW="1254960" imgH="266400" progId="Equation.DSMT4">
              <p:embed/>
            </p:oleObj>
          </a:graphicData>
        </a:graphic>
      </p:graphicFrame>
      <p:sp>
        <p:nvSpPr>
          <p:cNvPr id="370792" name="Rectangle 104"/>
          <p:cNvSpPr>
            <a:spLocks noChangeArrowheads="1"/>
          </p:cNvSpPr>
          <p:nvPr/>
        </p:nvSpPr>
        <p:spPr bwMode="auto">
          <a:xfrm>
            <a:off x="395288" y="4751624"/>
            <a:ext cx="358784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输入变量的取值中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有奇数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，否则</a:t>
            </a:r>
            <a:r>
              <a:rPr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0,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电路具有为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奇校验功能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70794" name="Object 106"/>
          <p:cNvGraphicFramePr>
            <a:graphicFrameLocks noChangeAspect="1"/>
          </p:cNvGraphicFramePr>
          <p:nvPr/>
        </p:nvGraphicFramePr>
        <p:xfrm>
          <a:off x="5651500" y="765175"/>
          <a:ext cx="3024188" cy="1220788"/>
        </p:xfrm>
        <a:graphic>
          <a:graphicData uri="http://schemas.openxmlformats.org/presentationml/2006/ole">
            <p:oleObj spid="_x0000_s371004" name="图片" r:id="rId9" imgW="1726936" imgH="683487" progId="Word.Picture.8">
              <p:embed/>
            </p:oleObj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3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8" grpId="0" autoUpdateAnimBg="0"/>
      <p:bldP spid="370729" grpId="0" autoUpdateAnimBg="0"/>
      <p:bldP spid="370788" grpId="0" autoUpdateAnimBg="0"/>
      <p:bldP spid="370789" grpId="0" autoUpdateAnimBg="0"/>
      <p:bldP spid="3707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3543300" y="1296988"/>
            <a:ext cx="22860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0" y="118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466725" y="618481"/>
            <a:ext cx="6950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试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分析下图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所示组合逻辑电路的逻辑功能。</a:t>
            </a:r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649288" y="1337102"/>
            <a:ext cx="8243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kumimoji="0"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、根据逻辑电路</a:t>
            </a:r>
            <a:r>
              <a:rPr kumimoji="0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写出各输出端的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逻辑表达式，并进行化简和变换。</a:t>
            </a:r>
            <a:endParaRPr kumimoji="0" lang="zh-CN" altLang="en-US" dirty="0">
              <a:solidFill>
                <a:srgbClr val="000066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6443663" y="2152650"/>
            <a:ext cx="103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71726" name="Object 14"/>
          <p:cNvGraphicFramePr>
            <a:graphicFrameLocks noChangeAspect="1"/>
          </p:cNvGraphicFramePr>
          <p:nvPr/>
        </p:nvGraphicFramePr>
        <p:xfrm>
          <a:off x="6429375" y="3284538"/>
          <a:ext cx="2030413" cy="633412"/>
        </p:xfrm>
        <a:graphic>
          <a:graphicData uri="http://schemas.openxmlformats.org/presentationml/2006/ole">
            <p:oleObj spid="_x0000_s371832" name="公式" r:id="rId4" imgW="723586" imgH="228501" progId="Equation.3">
              <p:embed/>
            </p:oleObj>
          </a:graphicData>
        </a:graphic>
      </p:graphicFrame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6462713" y="4564063"/>
          <a:ext cx="1781175" cy="663575"/>
        </p:xfrm>
        <a:graphic>
          <a:graphicData uri="http://schemas.openxmlformats.org/presentationml/2006/ole">
            <p:oleObj spid="_x0000_s371833" name="公式" r:id="rId5" imgW="748975" imgH="241195" progId="Equation.3">
              <p:embed/>
            </p:oleObj>
          </a:graphicData>
        </a:graphic>
      </p:graphicFrame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755650" y="2565400"/>
          <a:ext cx="4248150" cy="2820988"/>
        </p:xfrm>
        <a:graphic>
          <a:graphicData uri="http://schemas.openxmlformats.org/presentationml/2006/ole">
            <p:oleObj spid="_x0000_s371834" name="图片" r:id="rId6" imgW="2356683" imgH="1538205" progId="Word.Picture.8">
              <p:embed/>
            </p:oleObj>
          </a:graphicData>
        </a:graphic>
      </p:graphicFrame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4" grpId="0"/>
      <p:bldP spid="3717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60" name="Rectangle 24"/>
          <p:cNvSpPr>
            <a:spLocks noChangeArrowheads="1"/>
          </p:cNvSpPr>
          <p:nvPr/>
        </p:nvSpPr>
        <p:spPr bwMode="auto">
          <a:xfrm>
            <a:off x="539750" y="1773238"/>
            <a:ext cx="367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、列写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  <a:endParaRPr lang="zh-CN" altLang="en-US" sz="2800" b="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72833" name="Object 97"/>
          <p:cNvGraphicFramePr>
            <a:graphicFrameLocks noChangeAspect="1"/>
          </p:cNvGraphicFramePr>
          <p:nvPr/>
        </p:nvGraphicFramePr>
        <p:xfrm>
          <a:off x="2627313" y="3338513"/>
          <a:ext cx="1944687" cy="519112"/>
        </p:xfrm>
        <a:graphic>
          <a:graphicData uri="http://schemas.openxmlformats.org/presentationml/2006/ole">
            <p:oleObj spid="_x0000_s373004" name="公式" r:id="rId5" imgW="660113" imgH="177723" progId="Equation.3">
              <p:embed/>
            </p:oleObj>
          </a:graphicData>
        </a:graphic>
      </p:graphicFrame>
      <p:graphicFrame>
        <p:nvGraphicFramePr>
          <p:cNvPr id="372834" name="Object 98"/>
          <p:cNvGraphicFramePr>
            <a:graphicFrameLocks noChangeAspect="1"/>
          </p:cNvGraphicFramePr>
          <p:nvPr/>
        </p:nvGraphicFramePr>
        <p:xfrm>
          <a:off x="2411413" y="4157663"/>
          <a:ext cx="1728787" cy="566737"/>
        </p:xfrm>
        <a:graphic>
          <a:graphicData uri="http://schemas.openxmlformats.org/presentationml/2006/ole">
            <p:oleObj spid="_x0000_s373005" name="公式" r:id="rId6" imgW="672808" imgH="190417" progId="Equation.3">
              <p:embed/>
            </p:oleObj>
          </a:graphicData>
        </a:graphic>
      </p:graphicFrame>
      <p:sp>
        <p:nvSpPr>
          <p:cNvPr id="372835" name="Rectangle 99"/>
          <p:cNvSpPr>
            <a:spLocks noChangeArrowheads="1"/>
          </p:cNvSpPr>
          <p:nvPr/>
        </p:nvSpPr>
        <p:spPr bwMode="auto">
          <a:xfrm>
            <a:off x="539750" y="2636838"/>
            <a:ext cx="135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>
                <a:latin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2836" name="Rectangle 100"/>
          <p:cNvSpPr>
            <a:spLocks noChangeArrowheads="1"/>
          </p:cNvSpPr>
          <p:nvPr/>
        </p:nvSpPr>
        <p:spPr bwMode="auto">
          <a:xfrm>
            <a:off x="6083300" y="1484313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pSp>
        <p:nvGrpSpPr>
          <p:cNvPr id="372863" name="Group 127"/>
          <p:cNvGrpSpPr>
            <a:grpSpLocks/>
          </p:cNvGrpSpPr>
          <p:nvPr/>
        </p:nvGrpSpPr>
        <p:grpSpPr bwMode="auto">
          <a:xfrm>
            <a:off x="4859338" y="2152650"/>
            <a:ext cx="3816350" cy="4013200"/>
            <a:chOff x="3061" y="1356"/>
            <a:chExt cx="2404" cy="2528"/>
          </a:xfrm>
        </p:grpSpPr>
        <p:sp>
          <p:nvSpPr>
            <p:cNvPr id="372762" name="Rectangle 26"/>
            <p:cNvSpPr>
              <a:spLocks noChangeArrowheads="1"/>
            </p:cNvSpPr>
            <p:nvPr/>
          </p:nvSpPr>
          <p:spPr bwMode="auto">
            <a:xfrm>
              <a:off x="5065" y="3554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63" name="Rectangle 27"/>
            <p:cNvSpPr>
              <a:spLocks noChangeArrowheads="1"/>
            </p:cNvSpPr>
            <p:nvPr/>
          </p:nvSpPr>
          <p:spPr bwMode="auto">
            <a:xfrm>
              <a:off x="4647" y="3554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64" name="Rectangle 28"/>
            <p:cNvSpPr>
              <a:spLocks noChangeArrowheads="1"/>
            </p:cNvSpPr>
            <p:nvPr/>
          </p:nvSpPr>
          <p:spPr bwMode="auto">
            <a:xfrm>
              <a:off x="4263" y="355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65" name="Rectangle 29"/>
            <p:cNvSpPr>
              <a:spLocks noChangeArrowheads="1"/>
            </p:cNvSpPr>
            <p:nvPr/>
          </p:nvSpPr>
          <p:spPr bwMode="auto">
            <a:xfrm>
              <a:off x="3862" y="3554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66" name="Rectangle 30"/>
            <p:cNvSpPr>
              <a:spLocks noChangeArrowheads="1"/>
            </p:cNvSpPr>
            <p:nvPr/>
          </p:nvSpPr>
          <p:spPr bwMode="auto">
            <a:xfrm>
              <a:off x="3447" y="3554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67" name="Rectangle 31"/>
            <p:cNvSpPr>
              <a:spLocks noChangeArrowheads="1"/>
            </p:cNvSpPr>
            <p:nvPr/>
          </p:nvSpPr>
          <p:spPr bwMode="auto">
            <a:xfrm>
              <a:off x="3061" y="3554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68" name="Rectangle 32"/>
            <p:cNvSpPr>
              <a:spLocks noChangeArrowheads="1"/>
            </p:cNvSpPr>
            <p:nvPr/>
          </p:nvSpPr>
          <p:spPr bwMode="auto">
            <a:xfrm>
              <a:off x="5065" y="3286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69" name="Rectangle 33"/>
            <p:cNvSpPr>
              <a:spLocks noChangeArrowheads="1"/>
            </p:cNvSpPr>
            <p:nvPr/>
          </p:nvSpPr>
          <p:spPr bwMode="auto">
            <a:xfrm>
              <a:off x="4647" y="3286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70" name="Rectangle 34"/>
            <p:cNvSpPr>
              <a:spLocks noChangeArrowheads="1"/>
            </p:cNvSpPr>
            <p:nvPr/>
          </p:nvSpPr>
          <p:spPr bwMode="auto">
            <a:xfrm>
              <a:off x="4263" y="3286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71" name="Rectangle 35"/>
            <p:cNvSpPr>
              <a:spLocks noChangeArrowheads="1"/>
            </p:cNvSpPr>
            <p:nvPr/>
          </p:nvSpPr>
          <p:spPr bwMode="auto">
            <a:xfrm>
              <a:off x="3862" y="3286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72" name="Rectangle 36"/>
            <p:cNvSpPr>
              <a:spLocks noChangeArrowheads="1"/>
            </p:cNvSpPr>
            <p:nvPr/>
          </p:nvSpPr>
          <p:spPr bwMode="auto">
            <a:xfrm>
              <a:off x="3447" y="3286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73" name="Rectangle 37"/>
            <p:cNvSpPr>
              <a:spLocks noChangeArrowheads="1"/>
            </p:cNvSpPr>
            <p:nvPr/>
          </p:nvSpPr>
          <p:spPr bwMode="auto">
            <a:xfrm>
              <a:off x="3061" y="3286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74" name="Rectangle 38"/>
            <p:cNvSpPr>
              <a:spLocks noChangeArrowheads="1"/>
            </p:cNvSpPr>
            <p:nvPr/>
          </p:nvSpPr>
          <p:spPr bwMode="auto">
            <a:xfrm>
              <a:off x="5065" y="3018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75" name="Rectangle 39"/>
            <p:cNvSpPr>
              <a:spLocks noChangeArrowheads="1"/>
            </p:cNvSpPr>
            <p:nvPr/>
          </p:nvSpPr>
          <p:spPr bwMode="auto">
            <a:xfrm>
              <a:off x="4647" y="3018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76" name="Rectangle 40"/>
            <p:cNvSpPr>
              <a:spLocks noChangeArrowheads="1"/>
            </p:cNvSpPr>
            <p:nvPr/>
          </p:nvSpPr>
          <p:spPr bwMode="auto">
            <a:xfrm>
              <a:off x="4263" y="3018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77" name="Rectangle 41"/>
            <p:cNvSpPr>
              <a:spLocks noChangeArrowheads="1"/>
            </p:cNvSpPr>
            <p:nvPr/>
          </p:nvSpPr>
          <p:spPr bwMode="auto">
            <a:xfrm>
              <a:off x="3862" y="3018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78" name="Rectangle 42"/>
            <p:cNvSpPr>
              <a:spLocks noChangeArrowheads="1"/>
            </p:cNvSpPr>
            <p:nvPr/>
          </p:nvSpPr>
          <p:spPr bwMode="auto">
            <a:xfrm>
              <a:off x="3447" y="3018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79" name="Rectangle 43"/>
            <p:cNvSpPr>
              <a:spLocks noChangeArrowheads="1"/>
            </p:cNvSpPr>
            <p:nvPr/>
          </p:nvSpPr>
          <p:spPr bwMode="auto">
            <a:xfrm>
              <a:off x="3061" y="3018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80" name="Rectangle 44"/>
            <p:cNvSpPr>
              <a:spLocks noChangeArrowheads="1"/>
            </p:cNvSpPr>
            <p:nvPr/>
          </p:nvSpPr>
          <p:spPr bwMode="auto">
            <a:xfrm>
              <a:off x="5065" y="2750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1" name="Rectangle 45"/>
            <p:cNvSpPr>
              <a:spLocks noChangeArrowheads="1"/>
            </p:cNvSpPr>
            <p:nvPr/>
          </p:nvSpPr>
          <p:spPr bwMode="auto">
            <a:xfrm>
              <a:off x="4647" y="2750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2" name="Rectangle 46"/>
            <p:cNvSpPr>
              <a:spLocks noChangeArrowheads="1"/>
            </p:cNvSpPr>
            <p:nvPr/>
          </p:nvSpPr>
          <p:spPr bwMode="auto">
            <a:xfrm>
              <a:off x="4263" y="2750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3" name="Rectangle 47"/>
            <p:cNvSpPr>
              <a:spLocks noChangeArrowheads="1"/>
            </p:cNvSpPr>
            <p:nvPr/>
          </p:nvSpPr>
          <p:spPr bwMode="auto">
            <a:xfrm>
              <a:off x="3862" y="2750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84" name="Rectangle 48"/>
            <p:cNvSpPr>
              <a:spLocks noChangeArrowheads="1"/>
            </p:cNvSpPr>
            <p:nvPr/>
          </p:nvSpPr>
          <p:spPr bwMode="auto">
            <a:xfrm>
              <a:off x="3447" y="2750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85" name="Rectangle 49"/>
            <p:cNvSpPr>
              <a:spLocks noChangeArrowheads="1"/>
            </p:cNvSpPr>
            <p:nvPr/>
          </p:nvSpPr>
          <p:spPr bwMode="auto">
            <a:xfrm>
              <a:off x="3061" y="2750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86" name="Rectangle 50"/>
            <p:cNvSpPr>
              <a:spLocks noChangeArrowheads="1"/>
            </p:cNvSpPr>
            <p:nvPr/>
          </p:nvSpPr>
          <p:spPr bwMode="auto">
            <a:xfrm>
              <a:off x="5065" y="2469"/>
              <a:ext cx="400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7" name="Rectangle 51"/>
            <p:cNvSpPr>
              <a:spLocks noChangeArrowheads="1"/>
            </p:cNvSpPr>
            <p:nvPr/>
          </p:nvSpPr>
          <p:spPr bwMode="auto">
            <a:xfrm>
              <a:off x="4647" y="2469"/>
              <a:ext cx="41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8" name="Rectangle 52"/>
            <p:cNvSpPr>
              <a:spLocks noChangeArrowheads="1"/>
            </p:cNvSpPr>
            <p:nvPr/>
          </p:nvSpPr>
          <p:spPr bwMode="auto">
            <a:xfrm>
              <a:off x="4263" y="2469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89" name="Rectangle 53"/>
            <p:cNvSpPr>
              <a:spLocks noChangeArrowheads="1"/>
            </p:cNvSpPr>
            <p:nvPr/>
          </p:nvSpPr>
          <p:spPr bwMode="auto">
            <a:xfrm>
              <a:off x="3862" y="2469"/>
              <a:ext cx="40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90" name="Rectangle 54"/>
            <p:cNvSpPr>
              <a:spLocks noChangeArrowheads="1"/>
            </p:cNvSpPr>
            <p:nvPr/>
          </p:nvSpPr>
          <p:spPr bwMode="auto">
            <a:xfrm>
              <a:off x="3447" y="2469"/>
              <a:ext cx="415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91" name="Rectangle 55"/>
            <p:cNvSpPr>
              <a:spLocks noChangeArrowheads="1"/>
            </p:cNvSpPr>
            <p:nvPr/>
          </p:nvSpPr>
          <p:spPr bwMode="auto">
            <a:xfrm>
              <a:off x="3061" y="2469"/>
              <a:ext cx="38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92" name="Rectangle 56"/>
            <p:cNvSpPr>
              <a:spLocks noChangeArrowheads="1"/>
            </p:cNvSpPr>
            <p:nvPr/>
          </p:nvSpPr>
          <p:spPr bwMode="auto">
            <a:xfrm>
              <a:off x="5065" y="2201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93" name="Rectangle 57"/>
            <p:cNvSpPr>
              <a:spLocks noChangeArrowheads="1"/>
            </p:cNvSpPr>
            <p:nvPr/>
          </p:nvSpPr>
          <p:spPr bwMode="auto">
            <a:xfrm>
              <a:off x="4647" y="2201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94" name="Rectangle 58"/>
            <p:cNvSpPr>
              <a:spLocks noChangeArrowheads="1"/>
            </p:cNvSpPr>
            <p:nvPr/>
          </p:nvSpPr>
          <p:spPr bwMode="auto">
            <a:xfrm>
              <a:off x="4263" y="2201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95" name="Rectangle 59"/>
            <p:cNvSpPr>
              <a:spLocks noChangeArrowheads="1"/>
            </p:cNvSpPr>
            <p:nvPr/>
          </p:nvSpPr>
          <p:spPr bwMode="auto">
            <a:xfrm>
              <a:off x="3862" y="2201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96" name="Rectangle 60"/>
            <p:cNvSpPr>
              <a:spLocks noChangeArrowheads="1"/>
            </p:cNvSpPr>
            <p:nvPr/>
          </p:nvSpPr>
          <p:spPr bwMode="auto">
            <a:xfrm>
              <a:off x="3447" y="2201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797" name="Rectangle 61"/>
            <p:cNvSpPr>
              <a:spLocks noChangeArrowheads="1"/>
            </p:cNvSpPr>
            <p:nvPr/>
          </p:nvSpPr>
          <p:spPr bwMode="auto">
            <a:xfrm>
              <a:off x="3061" y="2201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798" name="Rectangle 62"/>
            <p:cNvSpPr>
              <a:spLocks noChangeArrowheads="1"/>
            </p:cNvSpPr>
            <p:nvPr/>
          </p:nvSpPr>
          <p:spPr bwMode="auto">
            <a:xfrm>
              <a:off x="5065" y="1933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799" name="Rectangle 63"/>
            <p:cNvSpPr>
              <a:spLocks noChangeArrowheads="1"/>
            </p:cNvSpPr>
            <p:nvPr/>
          </p:nvSpPr>
          <p:spPr bwMode="auto">
            <a:xfrm>
              <a:off x="4647" y="1933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00" name="Rectangle 64"/>
            <p:cNvSpPr>
              <a:spLocks noChangeArrowheads="1"/>
            </p:cNvSpPr>
            <p:nvPr/>
          </p:nvSpPr>
          <p:spPr bwMode="auto">
            <a:xfrm>
              <a:off x="4263" y="1933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01" name="Rectangle 65"/>
            <p:cNvSpPr>
              <a:spLocks noChangeArrowheads="1"/>
            </p:cNvSpPr>
            <p:nvPr/>
          </p:nvSpPr>
          <p:spPr bwMode="auto">
            <a:xfrm>
              <a:off x="3862" y="1933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372802" name="Rectangle 66"/>
            <p:cNvSpPr>
              <a:spLocks noChangeArrowheads="1"/>
            </p:cNvSpPr>
            <p:nvPr/>
          </p:nvSpPr>
          <p:spPr bwMode="auto">
            <a:xfrm>
              <a:off x="3447" y="1933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803" name="Rectangle 67"/>
            <p:cNvSpPr>
              <a:spLocks noChangeArrowheads="1"/>
            </p:cNvSpPr>
            <p:nvPr/>
          </p:nvSpPr>
          <p:spPr bwMode="auto">
            <a:xfrm>
              <a:off x="3061" y="1933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804" name="Rectangle 68"/>
            <p:cNvSpPr>
              <a:spLocks noChangeArrowheads="1"/>
            </p:cNvSpPr>
            <p:nvPr/>
          </p:nvSpPr>
          <p:spPr bwMode="auto">
            <a:xfrm>
              <a:off x="5065" y="1624"/>
              <a:ext cx="4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05" name="Rectangle 69"/>
            <p:cNvSpPr>
              <a:spLocks noChangeArrowheads="1"/>
            </p:cNvSpPr>
            <p:nvPr/>
          </p:nvSpPr>
          <p:spPr bwMode="auto">
            <a:xfrm>
              <a:off x="4647" y="1624"/>
              <a:ext cx="41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06" name="Rectangle 70"/>
            <p:cNvSpPr>
              <a:spLocks noChangeArrowheads="1"/>
            </p:cNvSpPr>
            <p:nvPr/>
          </p:nvSpPr>
          <p:spPr bwMode="auto">
            <a:xfrm>
              <a:off x="4263" y="1624"/>
              <a:ext cx="38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07" name="Rectangle 71"/>
            <p:cNvSpPr>
              <a:spLocks noChangeArrowheads="1"/>
            </p:cNvSpPr>
            <p:nvPr/>
          </p:nvSpPr>
          <p:spPr bwMode="auto">
            <a:xfrm>
              <a:off x="3862" y="1624"/>
              <a:ext cx="401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808" name="Rectangle 72"/>
            <p:cNvSpPr>
              <a:spLocks noChangeArrowheads="1"/>
            </p:cNvSpPr>
            <p:nvPr/>
          </p:nvSpPr>
          <p:spPr bwMode="auto">
            <a:xfrm>
              <a:off x="3447" y="1624"/>
              <a:ext cx="41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809" name="Rectangle 73"/>
            <p:cNvSpPr>
              <a:spLocks noChangeArrowheads="1"/>
            </p:cNvSpPr>
            <p:nvPr/>
          </p:nvSpPr>
          <p:spPr bwMode="auto">
            <a:xfrm>
              <a:off x="3061" y="1624"/>
              <a:ext cx="386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372810" name="Rectangle 74"/>
            <p:cNvSpPr>
              <a:spLocks noChangeArrowheads="1"/>
            </p:cNvSpPr>
            <p:nvPr/>
          </p:nvSpPr>
          <p:spPr bwMode="auto">
            <a:xfrm>
              <a:off x="5065" y="1356"/>
              <a:ext cx="40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Z</a:t>
              </a:r>
            </a:p>
          </p:txBody>
        </p:sp>
        <p:sp>
          <p:nvSpPr>
            <p:cNvPr id="372811" name="Rectangle 75"/>
            <p:cNvSpPr>
              <a:spLocks noChangeArrowheads="1"/>
            </p:cNvSpPr>
            <p:nvPr/>
          </p:nvSpPr>
          <p:spPr bwMode="auto">
            <a:xfrm>
              <a:off x="4647" y="1356"/>
              <a:ext cx="41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Y</a:t>
              </a:r>
            </a:p>
          </p:txBody>
        </p:sp>
        <p:sp>
          <p:nvSpPr>
            <p:cNvPr id="372812" name="Rectangle 76"/>
            <p:cNvSpPr>
              <a:spLocks noChangeArrowheads="1"/>
            </p:cNvSpPr>
            <p:nvPr/>
          </p:nvSpPr>
          <p:spPr bwMode="auto">
            <a:xfrm>
              <a:off x="4263" y="1356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X</a:t>
              </a:r>
            </a:p>
          </p:txBody>
        </p:sp>
        <p:sp>
          <p:nvSpPr>
            <p:cNvPr id="372813" name="Rectangle 77"/>
            <p:cNvSpPr>
              <a:spLocks noChangeArrowheads="1"/>
            </p:cNvSpPr>
            <p:nvPr/>
          </p:nvSpPr>
          <p:spPr bwMode="auto">
            <a:xfrm>
              <a:off x="3862" y="1356"/>
              <a:ext cx="401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</a:t>
              </a:r>
            </a:p>
          </p:txBody>
        </p:sp>
        <p:sp>
          <p:nvSpPr>
            <p:cNvPr id="372814" name="Rectangle 78"/>
            <p:cNvSpPr>
              <a:spLocks noChangeArrowheads="1"/>
            </p:cNvSpPr>
            <p:nvPr/>
          </p:nvSpPr>
          <p:spPr bwMode="auto">
            <a:xfrm>
              <a:off x="3447" y="1356"/>
              <a:ext cx="41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B</a:t>
              </a:r>
            </a:p>
          </p:txBody>
        </p:sp>
        <p:sp>
          <p:nvSpPr>
            <p:cNvPr id="372815" name="Rectangle 79"/>
            <p:cNvSpPr>
              <a:spLocks noChangeArrowheads="1"/>
            </p:cNvSpPr>
            <p:nvPr/>
          </p:nvSpPr>
          <p:spPr bwMode="auto">
            <a:xfrm>
              <a:off x="3061" y="1356"/>
              <a:ext cx="38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indent="142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indent="-4763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indent="-65088"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indent="-133350" algn="l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indent="-13335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</a:p>
          </p:txBody>
        </p:sp>
        <p:sp>
          <p:nvSpPr>
            <p:cNvPr id="372816" name="Line 80"/>
            <p:cNvSpPr>
              <a:spLocks noChangeShapeType="1"/>
            </p:cNvSpPr>
            <p:nvPr/>
          </p:nvSpPr>
          <p:spPr bwMode="auto">
            <a:xfrm>
              <a:off x="3061" y="1356"/>
              <a:ext cx="24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7" name="Line 81"/>
            <p:cNvSpPr>
              <a:spLocks noChangeShapeType="1"/>
            </p:cNvSpPr>
            <p:nvPr/>
          </p:nvSpPr>
          <p:spPr bwMode="auto">
            <a:xfrm>
              <a:off x="3061" y="1624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8" name="Line 82"/>
            <p:cNvSpPr>
              <a:spLocks noChangeShapeType="1"/>
            </p:cNvSpPr>
            <p:nvPr/>
          </p:nvSpPr>
          <p:spPr bwMode="auto">
            <a:xfrm>
              <a:off x="3061" y="1933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19" name="Line 83"/>
            <p:cNvSpPr>
              <a:spLocks noChangeShapeType="1"/>
            </p:cNvSpPr>
            <p:nvPr/>
          </p:nvSpPr>
          <p:spPr bwMode="auto">
            <a:xfrm>
              <a:off x="3061" y="2201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0" name="Line 84"/>
            <p:cNvSpPr>
              <a:spLocks noChangeShapeType="1"/>
            </p:cNvSpPr>
            <p:nvPr/>
          </p:nvSpPr>
          <p:spPr bwMode="auto">
            <a:xfrm>
              <a:off x="3061" y="2469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1" name="Line 85"/>
            <p:cNvSpPr>
              <a:spLocks noChangeShapeType="1"/>
            </p:cNvSpPr>
            <p:nvPr/>
          </p:nvSpPr>
          <p:spPr bwMode="auto">
            <a:xfrm>
              <a:off x="3061" y="2750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2" name="Line 86"/>
            <p:cNvSpPr>
              <a:spLocks noChangeShapeType="1"/>
            </p:cNvSpPr>
            <p:nvPr/>
          </p:nvSpPr>
          <p:spPr bwMode="auto">
            <a:xfrm>
              <a:off x="3061" y="3018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3" name="Line 87"/>
            <p:cNvSpPr>
              <a:spLocks noChangeShapeType="1"/>
            </p:cNvSpPr>
            <p:nvPr/>
          </p:nvSpPr>
          <p:spPr bwMode="auto">
            <a:xfrm>
              <a:off x="3061" y="3286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4" name="Line 88"/>
            <p:cNvSpPr>
              <a:spLocks noChangeShapeType="1"/>
            </p:cNvSpPr>
            <p:nvPr/>
          </p:nvSpPr>
          <p:spPr bwMode="auto">
            <a:xfrm>
              <a:off x="3061" y="3554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5" name="Line 89"/>
            <p:cNvSpPr>
              <a:spLocks noChangeShapeType="1"/>
            </p:cNvSpPr>
            <p:nvPr/>
          </p:nvSpPr>
          <p:spPr bwMode="auto">
            <a:xfrm>
              <a:off x="3061" y="3822"/>
              <a:ext cx="24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6" name="Line 90"/>
            <p:cNvSpPr>
              <a:spLocks noChangeShapeType="1"/>
            </p:cNvSpPr>
            <p:nvPr/>
          </p:nvSpPr>
          <p:spPr bwMode="auto">
            <a:xfrm>
              <a:off x="3061" y="1356"/>
              <a:ext cx="0" cy="24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7" name="Line 91"/>
            <p:cNvSpPr>
              <a:spLocks noChangeShapeType="1"/>
            </p:cNvSpPr>
            <p:nvPr/>
          </p:nvSpPr>
          <p:spPr bwMode="auto">
            <a:xfrm>
              <a:off x="3447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8" name="Line 92"/>
            <p:cNvSpPr>
              <a:spLocks noChangeShapeType="1"/>
            </p:cNvSpPr>
            <p:nvPr/>
          </p:nvSpPr>
          <p:spPr bwMode="auto">
            <a:xfrm>
              <a:off x="3862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9" name="Line 93"/>
            <p:cNvSpPr>
              <a:spLocks noChangeShapeType="1"/>
            </p:cNvSpPr>
            <p:nvPr/>
          </p:nvSpPr>
          <p:spPr bwMode="auto">
            <a:xfrm>
              <a:off x="4263" y="1356"/>
              <a:ext cx="0" cy="24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0" name="Line 94"/>
            <p:cNvSpPr>
              <a:spLocks noChangeShapeType="1"/>
            </p:cNvSpPr>
            <p:nvPr/>
          </p:nvSpPr>
          <p:spPr bwMode="auto">
            <a:xfrm>
              <a:off x="4647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1" name="Line 95"/>
            <p:cNvSpPr>
              <a:spLocks noChangeShapeType="1"/>
            </p:cNvSpPr>
            <p:nvPr/>
          </p:nvSpPr>
          <p:spPr bwMode="auto">
            <a:xfrm>
              <a:off x="5065" y="1356"/>
              <a:ext cx="0" cy="2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2" name="Line 96"/>
            <p:cNvSpPr>
              <a:spLocks noChangeShapeType="1"/>
            </p:cNvSpPr>
            <p:nvPr/>
          </p:nvSpPr>
          <p:spPr bwMode="auto">
            <a:xfrm>
              <a:off x="5465" y="1356"/>
              <a:ext cx="0" cy="246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37" name="Rectangle 101"/>
            <p:cNvSpPr>
              <a:spLocks noChangeArrowheads="1"/>
            </p:cNvSpPr>
            <p:nvPr/>
          </p:nvSpPr>
          <p:spPr bwMode="auto">
            <a:xfrm>
              <a:off x="4376" y="16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38" name="Rectangle 102"/>
            <p:cNvSpPr>
              <a:spLocks noChangeArrowheads="1"/>
            </p:cNvSpPr>
            <p:nvPr/>
          </p:nvSpPr>
          <p:spPr bwMode="auto">
            <a:xfrm>
              <a:off x="4376" y="19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39" name="Rectangle 103"/>
            <p:cNvSpPr>
              <a:spLocks noChangeArrowheads="1"/>
            </p:cNvSpPr>
            <p:nvPr/>
          </p:nvSpPr>
          <p:spPr bwMode="auto">
            <a:xfrm>
              <a:off x="4376" y="22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40" name="Rectangle 104"/>
            <p:cNvSpPr>
              <a:spLocks noChangeArrowheads="1"/>
            </p:cNvSpPr>
            <p:nvPr/>
          </p:nvSpPr>
          <p:spPr bwMode="auto">
            <a:xfrm>
              <a:off x="4376" y="24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41" name="Rectangle 105"/>
            <p:cNvSpPr>
              <a:spLocks noChangeArrowheads="1"/>
            </p:cNvSpPr>
            <p:nvPr/>
          </p:nvSpPr>
          <p:spPr bwMode="auto">
            <a:xfrm>
              <a:off x="4376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2" name="Rectangle 106"/>
            <p:cNvSpPr>
              <a:spLocks noChangeArrowheads="1"/>
            </p:cNvSpPr>
            <p:nvPr/>
          </p:nvSpPr>
          <p:spPr bwMode="auto">
            <a:xfrm>
              <a:off x="4376" y="30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3" name="Rectangle 107"/>
            <p:cNvSpPr>
              <a:spLocks noChangeArrowheads="1"/>
            </p:cNvSpPr>
            <p:nvPr/>
          </p:nvSpPr>
          <p:spPr bwMode="auto">
            <a:xfrm>
              <a:off x="4376" y="32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4" name="Rectangle 108"/>
            <p:cNvSpPr>
              <a:spLocks noChangeArrowheads="1"/>
            </p:cNvSpPr>
            <p:nvPr/>
          </p:nvSpPr>
          <p:spPr bwMode="auto">
            <a:xfrm>
              <a:off x="4376" y="35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5" name="Rectangle 109"/>
            <p:cNvSpPr>
              <a:spLocks noChangeArrowheads="1"/>
            </p:cNvSpPr>
            <p:nvPr/>
          </p:nvSpPr>
          <p:spPr bwMode="auto">
            <a:xfrm>
              <a:off x="4739" y="16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46" name="Rectangle 110"/>
            <p:cNvSpPr>
              <a:spLocks noChangeArrowheads="1"/>
            </p:cNvSpPr>
            <p:nvPr/>
          </p:nvSpPr>
          <p:spPr bwMode="auto">
            <a:xfrm>
              <a:off x="4739" y="19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47" name="Rectangle 111"/>
            <p:cNvSpPr>
              <a:spLocks noChangeArrowheads="1"/>
            </p:cNvSpPr>
            <p:nvPr/>
          </p:nvSpPr>
          <p:spPr bwMode="auto">
            <a:xfrm>
              <a:off x="4739" y="22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8" name="Rectangle 112"/>
            <p:cNvSpPr>
              <a:spLocks noChangeArrowheads="1"/>
            </p:cNvSpPr>
            <p:nvPr/>
          </p:nvSpPr>
          <p:spPr bwMode="auto">
            <a:xfrm>
              <a:off x="4739" y="25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49" name="Rectangle 113"/>
            <p:cNvSpPr>
              <a:spLocks noChangeArrowheads="1"/>
            </p:cNvSpPr>
            <p:nvPr/>
          </p:nvSpPr>
          <p:spPr bwMode="auto">
            <a:xfrm>
              <a:off x="4739" y="27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50" name="Rectangle 114"/>
            <p:cNvSpPr>
              <a:spLocks noChangeArrowheads="1"/>
            </p:cNvSpPr>
            <p:nvPr/>
          </p:nvSpPr>
          <p:spPr bwMode="auto">
            <a:xfrm>
              <a:off x="4739" y="30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51" name="Rectangle 115"/>
            <p:cNvSpPr>
              <a:spLocks noChangeArrowheads="1"/>
            </p:cNvSpPr>
            <p:nvPr/>
          </p:nvSpPr>
          <p:spPr bwMode="auto">
            <a:xfrm>
              <a:off x="4739" y="33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52" name="Rectangle 116"/>
            <p:cNvSpPr>
              <a:spLocks noChangeArrowheads="1"/>
            </p:cNvSpPr>
            <p:nvPr/>
          </p:nvSpPr>
          <p:spPr bwMode="auto">
            <a:xfrm>
              <a:off x="4739" y="35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53" name="Rectangle 117"/>
            <p:cNvSpPr>
              <a:spLocks noChangeArrowheads="1"/>
            </p:cNvSpPr>
            <p:nvPr/>
          </p:nvSpPr>
          <p:spPr bwMode="auto">
            <a:xfrm>
              <a:off x="5193" y="16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54" name="Rectangle 118"/>
            <p:cNvSpPr>
              <a:spLocks noChangeArrowheads="1"/>
            </p:cNvSpPr>
            <p:nvPr/>
          </p:nvSpPr>
          <p:spPr bwMode="auto">
            <a:xfrm>
              <a:off x="5193" y="19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55" name="Rectangle 119"/>
            <p:cNvSpPr>
              <a:spLocks noChangeArrowheads="1"/>
            </p:cNvSpPr>
            <p:nvPr/>
          </p:nvSpPr>
          <p:spPr bwMode="auto">
            <a:xfrm>
              <a:off x="5193" y="22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56" name="Rectangle 120"/>
            <p:cNvSpPr>
              <a:spLocks noChangeArrowheads="1"/>
            </p:cNvSpPr>
            <p:nvPr/>
          </p:nvSpPr>
          <p:spPr bwMode="auto">
            <a:xfrm>
              <a:off x="5193" y="25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57" name="Rectangle 121"/>
            <p:cNvSpPr>
              <a:spLocks noChangeArrowheads="1"/>
            </p:cNvSpPr>
            <p:nvPr/>
          </p:nvSpPr>
          <p:spPr bwMode="auto">
            <a:xfrm>
              <a:off x="5193" y="27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58" name="Rectangle 122"/>
            <p:cNvSpPr>
              <a:spLocks noChangeArrowheads="1"/>
            </p:cNvSpPr>
            <p:nvPr/>
          </p:nvSpPr>
          <p:spPr bwMode="auto">
            <a:xfrm>
              <a:off x="5193" y="306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2859" name="Rectangle 123"/>
            <p:cNvSpPr>
              <a:spLocks noChangeArrowheads="1"/>
            </p:cNvSpPr>
            <p:nvPr/>
          </p:nvSpPr>
          <p:spPr bwMode="auto">
            <a:xfrm>
              <a:off x="5193" y="32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60" name="Rectangle 124"/>
            <p:cNvSpPr>
              <a:spLocks noChangeArrowheads="1"/>
            </p:cNvSpPr>
            <p:nvPr/>
          </p:nvSpPr>
          <p:spPr bwMode="auto">
            <a:xfrm>
              <a:off x="5193" y="35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372861" name="Object 125"/>
          <p:cNvGraphicFramePr>
            <a:graphicFrameLocks noChangeAspect="1"/>
          </p:cNvGraphicFramePr>
          <p:nvPr/>
        </p:nvGraphicFramePr>
        <p:xfrm>
          <a:off x="468313" y="3213100"/>
          <a:ext cx="2087562" cy="652463"/>
        </p:xfrm>
        <a:graphic>
          <a:graphicData uri="http://schemas.openxmlformats.org/presentationml/2006/ole">
            <p:oleObj spid="_x0000_s373006" name="公式" r:id="rId7" imgW="723586" imgH="228501" progId="Equation.3">
              <p:embed/>
            </p:oleObj>
          </a:graphicData>
        </a:graphic>
      </p:graphicFrame>
      <p:graphicFrame>
        <p:nvGraphicFramePr>
          <p:cNvPr id="372862" name="Object 126"/>
          <p:cNvGraphicFramePr>
            <a:graphicFrameLocks noChangeAspect="1"/>
          </p:cNvGraphicFramePr>
          <p:nvPr/>
        </p:nvGraphicFramePr>
        <p:xfrm>
          <a:off x="539750" y="4076700"/>
          <a:ext cx="1781175" cy="663575"/>
        </p:xfrm>
        <a:graphic>
          <a:graphicData uri="http://schemas.openxmlformats.org/presentationml/2006/ole">
            <p:oleObj spid="_x0000_s373007" name="公式" r:id="rId8" imgW="748975" imgH="241195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789739" y="2624137"/>
            <a:ext cx="1885950" cy="34321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0" grpId="0" autoUpdateAnimBg="0"/>
      <p:bldP spid="372836" grpId="0" autoUpdateAnimBg="0"/>
      <p:bldP spid="2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16465</TotalTime>
  <Words>3359</Words>
  <Application>Microsoft Office PowerPoint</Application>
  <PresentationFormat>全屏显示(4:3)</PresentationFormat>
  <Paragraphs>1216</Paragraphs>
  <Slides>47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Profile</vt:lpstr>
      <vt:lpstr>1_Office 主题</vt:lpstr>
      <vt:lpstr>2_Office 主题</vt:lpstr>
      <vt:lpstr>图片</vt:lpstr>
      <vt:lpstr>Equation</vt:lpstr>
      <vt:lpstr>公式</vt:lpstr>
      <vt:lpstr>Picture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微软中国</cp:lastModifiedBy>
  <cp:revision>1760</cp:revision>
  <dcterms:created xsi:type="dcterms:W3CDTF">2004-08-29T02:51:05Z</dcterms:created>
  <dcterms:modified xsi:type="dcterms:W3CDTF">2020-12-03T14:41:44Z</dcterms:modified>
</cp:coreProperties>
</file>