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6" r:id="rId7"/>
    <p:sldId id="267" r:id="rId8"/>
    <p:sldId id="268" r:id="rId9"/>
    <p:sldId id="269"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2" autoAdjust="0"/>
    <p:restoredTop sz="94660"/>
  </p:normalViewPr>
  <p:slideViewPr>
    <p:cSldViewPr snapToGrid="0">
      <p:cViewPr varScale="1">
        <p:scale>
          <a:sx n="91" d="100"/>
          <a:sy n="91" d="100"/>
        </p:scale>
        <p:origin x="3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4FABC7-8484-4E7D-9894-B0B11F2FC34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E0005-C9A1-4A43-9796-8E48E24A94B6}" type="slidenum">
              <a:rPr lang="en-US" smtClean="0"/>
              <a:t>‹#›</a:t>
            </a:fld>
            <a:endParaRPr lang="en-US"/>
          </a:p>
        </p:txBody>
      </p:sp>
    </p:spTree>
    <p:extLst>
      <p:ext uri="{BB962C8B-B14F-4D97-AF65-F5344CB8AC3E}">
        <p14:creationId xmlns:p14="http://schemas.microsoft.com/office/powerpoint/2010/main" val="177816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FABC7-8484-4E7D-9894-B0B11F2FC34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E0005-C9A1-4A43-9796-8E48E24A94B6}" type="slidenum">
              <a:rPr lang="en-US" smtClean="0"/>
              <a:t>‹#›</a:t>
            </a:fld>
            <a:endParaRPr lang="en-US"/>
          </a:p>
        </p:txBody>
      </p:sp>
    </p:spTree>
    <p:extLst>
      <p:ext uri="{BB962C8B-B14F-4D97-AF65-F5344CB8AC3E}">
        <p14:creationId xmlns:p14="http://schemas.microsoft.com/office/powerpoint/2010/main" val="77126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FABC7-8484-4E7D-9894-B0B11F2FC34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E0005-C9A1-4A43-9796-8E48E24A94B6}" type="slidenum">
              <a:rPr lang="en-US" smtClean="0"/>
              <a:t>‹#›</a:t>
            </a:fld>
            <a:endParaRPr lang="en-US"/>
          </a:p>
        </p:txBody>
      </p:sp>
    </p:spTree>
    <p:extLst>
      <p:ext uri="{BB962C8B-B14F-4D97-AF65-F5344CB8AC3E}">
        <p14:creationId xmlns:p14="http://schemas.microsoft.com/office/powerpoint/2010/main" val="15151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FABC7-8484-4E7D-9894-B0B11F2FC34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E0005-C9A1-4A43-9796-8E48E24A94B6}" type="slidenum">
              <a:rPr lang="en-US" smtClean="0"/>
              <a:t>‹#›</a:t>
            </a:fld>
            <a:endParaRPr lang="en-US"/>
          </a:p>
        </p:txBody>
      </p:sp>
    </p:spTree>
    <p:extLst>
      <p:ext uri="{BB962C8B-B14F-4D97-AF65-F5344CB8AC3E}">
        <p14:creationId xmlns:p14="http://schemas.microsoft.com/office/powerpoint/2010/main" val="231316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4FABC7-8484-4E7D-9894-B0B11F2FC34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E0005-C9A1-4A43-9796-8E48E24A94B6}" type="slidenum">
              <a:rPr lang="en-US" smtClean="0"/>
              <a:t>‹#›</a:t>
            </a:fld>
            <a:endParaRPr lang="en-US"/>
          </a:p>
        </p:txBody>
      </p:sp>
    </p:spTree>
    <p:extLst>
      <p:ext uri="{BB962C8B-B14F-4D97-AF65-F5344CB8AC3E}">
        <p14:creationId xmlns:p14="http://schemas.microsoft.com/office/powerpoint/2010/main" val="16673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4FABC7-8484-4E7D-9894-B0B11F2FC340}"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E0005-C9A1-4A43-9796-8E48E24A94B6}" type="slidenum">
              <a:rPr lang="en-US" smtClean="0"/>
              <a:t>‹#›</a:t>
            </a:fld>
            <a:endParaRPr lang="en-US"/>
          </a:p>
        </p:txBody>
      </p:sp>
    </p:spTree>
    <p:extLst>
      <p:ext uri="{BB962C8B-B14F-4D97-AF65-F5344CB8AC3E}">
        <p14:creationId xmlns:p14="http://schemas.microsoft.com/office/powerpoint/2010/main" val="363904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4FABC7-8484-4E7D-9894-B0B11F2FC340}"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2E0005-C9A1-4A43-9796-8E48E24A94B6}" type="slidenum">
              <a:rPr lang="en-US" smtClean="0"/>
              <a:t>‹#›</a:t>
            </a:fld>
            <a:endParaRPr lang="en-US"/>
          </a:p>
        </p:txBody>
      </p:sp>
    </p:spTree>
    <p:extLst>
      <p:ext uri="{BB962C8B-B14F-4D97-AF65-F5344CB8AC3E}">
        <p14:creationId xmlns:p14="http://schemas.microsoft.com/office/powerpoint/2010/main" val="2953638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4FABC7-8484-4E7D-9894-B0B11F2FC340}"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2E0005-C9A1-4A43-9796-8E48E24A94B6}" type="slidenum">
              <a:rPr lang="en-US" smtClean="0"/>
              <a:t>‹#›</a:t>
            </a:fld>
            <a:endParaRPr lang="en-US"/>
          </a:p>
        </p:txBody>
      </p:sp>
    </p:spTree>
    <p:extLst>
      <p:ext uri="{BB962C8B-B14F-4D97-AF65-F5344CB8AC3E}">
        <p14:creationId xmlns:p14="http://schemas.microsoft.com/office/powerpoint/2010/main" val="145790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FABC7-8484-4E7D-9894-B0B11F2FC340}"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2E0005-C9A1-4A43-9796-8E48E24A94B6}" type="slidenum">
              <a:rPr lang="en-US" smtClean="0"/>
              <a:t>‹#›</a:t>
            </a:fld>
            <a:endParaRPr lang="en-US"/>
          </a:p>
        </p:txBody>
      </p:sp>
    </p:spTree>
    <p:extLst>
      <p:ext uri="{BB962C8B-B14F-4D97-AF65-F5344CB8AC3E}">
        <p14:creationId xmlns:p14="http://schemas.microsoft.com/office/powerpoint/2010/main" val="295044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4FABC7-8484-4E7D-9894-B0B11F2FC340}"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E0005-C9A1-4A43-9796-8E48E24A94B6}" type="slidenum">
              <a:rPr lang="en-US" smtClean="0"/>
              <a:t>‹#›</a:t>
            </a:fld>
            <a:endParaRPr lang="en-US"/>
          </a:p>
        </p:txBody>
      </p:sp>
    </p:spTree>
    <p:extLst>
      <p:ext uri="{BB962C8B-B14F-4D97-AF65-F5344CB8AC3E}">
        <p14:creationId xmlns:p14="http://schemas.microsoft.com/office/powerpoint/2010/main" val="354429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4FABC7-8484-4E7D-9894-B0B11F2FC340}"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E0005-C9A1-4A43-9796-8E48E24A94B6}" type="slidenum">
              <a:rPr lang="en-US" smtClean="0"/>
              <a:t>‹#›</a:t>
            </a:fld>
            <a:endParaRPr lang="en-US"/>
          </a:p>
        </p:txBody>
      </p:sp>
    </p:spTree>
    <p:extLst>
      <p:ext uri="{BB962C8B-B14F-4D97-AF65-F5344CB8AC3E}">
        <p14:creationId xmlns:p14="http://schemas.microsoft.com/office/powerpoint/2010/main" val="307701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FABC7-8484-4E7D-9894-B0B11F2FC340}" type="datetimeFigureOut">
              <a:rPr lang="en-US" smtClean="0"/>
              <a:t>5/6/2024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E0005-C9A1-4A43-9796-8E48E24A94B6}" type="slidenum">
              <a:rPr lang="en-US" smtClean="0"/>
              <a:t>‹#›</a:t>
            </a:fld>
            <a:endParaRPr lang="en-US"/>
          </a:p>
        </p:txBody>
      </p:sp>
    </p:spTree>
    <p:extLst>
      <p:ext uri="{BB962C8B-B14F-4D97-AF65-F5344CB8AC3E}">
        <p14:creationId xmlns:p14="http://schemas.microsoft.com/office/powerpoint/2010/main" val="2288879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slide" Target="slide8.xml"/><Relationship Id="rId4" Type="http://schemas.openxmlformats.org/officeDocument/2006/relationships/slide" Target="slide6.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Intern Project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57506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Bước</a:t>
            </a:r>
            <a:r>
              <a:rPr lang="en-US" dirty="0" smtClean="0"/>
              <a:t> 1: </a:t>
            </a:r>
            <a:r>
              <a:rPr lang="en-US" dirty="0" err="1" smtClean="0"/>
              <a:t>Cài</a:t>
            </a:r>
            <a:r>
              <a:rPr lang="en-US" dirty="0" smtClean="0"/>
              <a:t> </a:t>
            </a:r>
            <a:r>
              <a:rPr lang="en-US" dirty="0" err="1" smtClean="0"/>
              <a:t>đặt</a:t>
            </a:r>
            <a:r>
              <a:rPr lang="en-US" dirty="0" smtClean="0"/>
              <a:t> Python3</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838200" y="1825625"/>
            <a:ext cx="10515600" cy="3949968"/>
          </a:xfrm>
          <a:prstGeom prst="rect">
            <a:avLst/>
          </a:prstGeom>
        </p:spPr>
      </p:pic>
    </p:spTree>
    <p:extLst>
      <p:ext uri="{BB962C8B-B14F-4D97-AF65-F5344CB8AC3E}">
        <p14:creationId xmlns:p14="http://schemas.microsoft.com/office/powerpoint/2010/main" val="1936809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12062" cy="1325563"/>
          </a:xfrm>
        </p:spPr>
        <p:txBody>
          <a:bodyPr/>
          <a:lstStyle/>
          <a:p>
            <a:r>
              <a:rPr lang="en-US" dirty="0" err="1" smtClean="0"/>
              <a:t>Bước</a:t>
            </a:r>
            <a:r>
              <a:rPr lang="en-US" dirty="0" smtClean="0"/>
              <a:t> 2+3: </a:t>
            </a:r>
            <a:r>
              <a:rPr lang="en-US" dirty="0" err="1" smtClean="0"/>
              <a:t>Tạo</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ảo</a:t>
            </a:r>
            <a:r>
              <a:rPr lang="en-US" dirty="0" smtClean="0"/>
              <a:t> </a:t>
            </a:r>
            <a:r>
              <a:rPr lang="en-US" dirty="0" err="1" smtClean="0"/>
              <a:t>và</a:t>
            </a:r>
            <a:r>
              <a:rPr lang="en-US" dirty="0" smtClean="0"/>
              <a:t> </a:t>
            </a:r>
            <a:r>
              <a:rPr lang="en-US" dirty="0" err="1" smtClean="0"/>
              <a:t>cài</a:t>
            </a:r>
            <a:r>
              <a:rPr lang="en-US" dirty="0" smtClean="0"/>
              <a:t> </a:t>
            </a:r>
            <a:r>
              <a:rPr lang="en-US" dirty="0" err="1" smtClean="0"/>
              <a:t>phần</a:t>
            </a:r>
            <a:r>
              <a:rPr lang="en-US" dirty="0" smtClean="0"/>
              <a:t> </a:t>
            </a:r>
            <a:r>
              <a:rPr lang="en-US" dirty="0" err="1" smtClean="0"/>
              <a:t>mềm</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199" y="1825625"/>
            <a:ext cx="8778481" cy="4351338"/>
          </a:xfrm>
          <a:prstGeom prst="rect">
            <a:avLst/>
          </a:prstGeom>
        </p:spPr>
      </p:pic>
    </p:spTree>
    <p:extLst>
      <p:ext uri="{BB962C8B-B14F-4D97-AF65-F5344CB8AC3E}">
        <p14:creationId xmlns:p14="http://schemas.microsoft.com/office/powerpoint/2010/main" val="920003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Bước</a:t>
            </a:r>
            <a:r>
              <a:rPr lang="en-US" dirty="0" smtClean="0"/>
              <a:t> 4: </a:t>
            </a:r>
            <a:r>
              <a:rPr lang="en-US" dirty="0" err="1" smtClean="0"/>
              <a:t>Tải</a:t>
            </a:r>
            <a:r>
              <a:rPr lang="en-US" dirty="0" smtClean="0"/>
              <a:t> Nginx </a:t>
            </a:r>
            <a:r>
              <a:rPr lang="en-US" dirty="0" err="1" smtClean="0"/>
              <a:t>và</a:t>
            </a:r>
            <a:r>
              <a:rPr lang="en-US" dirty="0" smtClean="0"/>
              <a:t> </a:t>
            </a:r>
            <a:r>
              <a:rPr lang="en-US" dirty="0" err="1" smtClean="0"/>
              <a:t>sao</a:t>
            </a:r>
            <a:r>
              <a:rPr lang="en-US" dirty="0" smtClean="0"/>
              <a:t> </a:t>
            </a:r>
            <a:r>
              <a:rPr lang="en-US" dirty="0" err="1"/>
              <a:t>c</a:t>
            </a:r>
            <a:r>
              <a:rPr lang="en-US" dirty="0" err="1" smtClean="0"/>
              <a:t>hép</a:t>
            </a:r>
            <a:r>
              <a:rPr lang="en-US" dirty="0" smtClean="0"/>
              <a:t> </a:t>
            </a:r>
            <a:r>
              <a:rPr lang="en-US" dirty="0" err="1" smtClean="0"/>
              <a:t>cấu</a:t>
            </a:r>
            <a:r>
              <a:rPr lang="en-US" dirty="0" smtClean="0"/>
              <a:t> </a:t>
            </a:r>
            <a:r>
              <a:rPr lang="en-US" dirty="0" err="1" smtClean="0"/>
              <a:t>hình</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199" y="1825624"/>
            <a:ext cx="10541023" cy="3786899"/>
          </a:xfrm>
          <a:prstGeom prst="rect">
            <a:avLst/>
          </a:prstGeom>
        </p:spPr>
      </p:pic>
    </p:spTree>
    <p:extLst>
      <p:ext uri="{BB962C8B-B14F-4D97-AF65-F5344CB8AC3E}">
        <p14:creationId xmlns:p14="http://schemas.microsoft.com/office/powerpoint/2010/main" val="3655124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71552" y="1690688"/>
            <a:ext cx="9816861" cy="3829365"/>
          </a:xfrm>
          <a:prstGeom prst="rect">
            <a:avLst/>
          </a:prstGeom>
        </p:spPr>
      </p:pic>
    </p:spTree>
    <p:extLst>
      <p:ext uri="{BB962C8B-B14F-4D97-AF65-F5344CB8AC3E}">
        <p14:creationId xmlns:p14="http://schemas.microsoft.com/office/powerpoint/2010/main" val="3920075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Tự</a:t>
            </a:r>
            <a:r>
              <a:rPr lang="en-US" dirty="0" smtClean="0"/>
              <a:t> </a:t>
            </a:r>
            <a:r>
              <a:rPr lang="en-US" dirty="0" err="1" smtClean="0"/>
              <a:t>làm</a:t>
            </a:r>
            <a:r>
              <a:rPr lang="en-US" dirty="0" smtClean="0"/>
              <a:t> </a:t>
            </a:r>
            <a:r>
              <a:rPr lang="en-US" dirty="0" err="1" smtClean="0"/>
              <a:t>ra</a:t>
            </a:r>
            <a:r>
              <a:rPr lang="en-US" dirty="0" smtClean="0"/>
              <a:t> 1 </a:t>
            </a:r>
            <a:r>
              <a:rPr lang="en-US" dirty="0" err="1" smtClean="0"/>
              <a:t>trang</a:t>
            </a:r>
            <a:r>
              <a:rPr lang="en-US" dirty="0" smtClean="0"/>
              <a:t> web </a:t>
            </a:r>
            <a:r>
              <a:rPr lang="en-US" dirty="0" err="1" smtClean="0"/>
              <a:t>có</a:t>
            </a:r>
            <a:r>
              <a:rPr lang="en-US" dirty="0" smtClean="0"/>
              <a:t> </a:t>
            </a:r>
            <a:r>
              <a:rPr lang="en-US" dirty="0" err="1" smtClean="0"/>
              <a:t>công</a:t>
            </a:r>
            <a:r>
              <a:rPr lang="en-US" dirty="0" smtClean="0"/>
              <a:t> </a:t>
            </a:r>
            <a:r>
              <a:rPr lang="en-US" dirty="0" err="1" smtClean="0"/>
              <a:t>năng</a:t>
            </a:r>
            <a:r>
              <a:rPr lang="en-US" dirty="0" smtClean="0"/>
              <a:t> </a:t>
            </a:r>
            <a:r>
              <a:rPr lang="en-US" dirty="0" err="1" smtClean="0"/>
              <a:t>sử</a:t>
            </a:r>
            <a:r>
              <a:rPr lang="en-US" dirty="0" smtClean="0"/>
              <a:t> </a:t>
            </a:r>
            <a:r>
              <a:rPr lang="en-US" dirty="0" err="1" smtClean="0"/>
              <a:t>dụng</a:t>
            </a:r>
            <a:r>
              <a:rPr lang="en-US" dirty="0" smtClean="0"/>
              <a:t> </a:t>
            </a:r>
          </a:p>
          <a:p>
            <a:r>
              <a:rPr lang="en-US" dirty="0" err="1" smtClean="0"/>
              <a:t>Triển</a:t>
            </a:r>
            <a:r>
              <a:rPr lang="en-US" dirty="0" smtClean="0"/>
              <a:t> </a:t>
            </a:r>
            <a:r>
              <a:rPr lang="en-US" dirty="0" err="1" smtClean="0"/>
              <a:t>khai</a:t>
            </a:r>
            <a:r>
              <a:rPr lang="en-US" dirty="0" smtClean="0"/>
              <a:t> </a:t>
            </a:r>
            <a:r>
              <a:rPr lang="en-US" dirty="0" err="1" smtClean="0"/>
              <a:t>được</a:t>
            </a:r>
            <a:r>
              <a:rPr lang="en-US" dirty="0" smtClean="0"/>
              <a:t> </a:t>
            </a:r>
            <a:r>
              <a:rPr lang="en-US" dirty="0" err="1" smtClean="0"/>
              <a:t>trang</a:t>
            </a:r>
            <a:r>
              <a:rPr lang="en-US" dirty="0" smtClean="0"/>
              <a:t> web </a:t>
            </a:r>
            <a:r>
              <a:rPr lang="en-US" dirty="0" err="1" smtClean="0"/>
              <a:t>từ</a:t>
            </a:r>
            <a:r>
              <a:rPr lang="en-US" dirty="0" smtClean="0"/>
              <a:t> </a:t>
            </a:r>
            <a:r>
              <a:rPr lang="en-US" dirty="0" err="1" smtClean="0"/>
              <a:t>thủ</a:t>
            </a:r>
            <a:r>
              <a:rPr lang="en-US" dirty="0" smtClean="0"/>
              <a:t> </a:t>
            </a:r>
            <a:r>
              <a:rPr lang="en-US" dirty="0" err="1" smtClean="0"/>
              <a:t>công</a:t>
            </a:r>
            <a:r>
              <a:rPr lang="en-US" dirty="0" smtClean="0"/>
              <a:t> </a:t>
            </a:r>
            <a:r>
              <a:rPr lang="en-US" dirty="0" err="1" smtClean="0"/>
              <a:t>lên</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hóa</a:t>
            </a:r>
            <a:endParaRPr lang="en-US" dirty="0" smtClean="0"/>
          </a:p>
          <a:p>
            <a:r>
              <a:rPr lang="en-US" dirty="0" err="1" smtClean="0"/>
              <a:t>Triển</a:t>
            </a:r>
            <a:r>
              <a:rPr lang="en-US" dirty="0" smtClean="0"/>
              <a:t> </a:t>
            </a:r>
            <a:r>
              <a:rPr lang="en-US" dirty="0" err="1" smtClean="0"/>
              <a:t>khai</a:t>
            </a:r>
            <a:r>
              <a:rPr lang="en-US" dirty="0" smtClean="0"/>
              <a:t> </a:t>
            </a:r>
            <a:r>
              <a:rPr lang="en-US" dirty="0" err="1" smtClean="0"/>
              <a:t>trang</a:t>
            </a:r>
            <a:r>
              <a:rPr lang="en-US" dirty="0" smtClean="0"/>
              <a:t> web </a:t>
            </a:r>
            <a:r>
              <a:rPr lang="en-US" dirty="0" err="1" smtClean="0"/>
              <a:t>bằng</a:t>
            </a:r>
            <a:r>
              <a:rPr lang="en-US" dirty="0" smtClean="0"/>
              <a:t> </a:t>
            </a:r>
            <a:r>
              <a:rPr lang="en-US" dirty="0" err="1" smtClean="0"/>
              <a:t>các</a:t>
            </a:r>
            <a:r>
              <a:rPr lang="en-US" dirty="0" smtClean="0"/>
              <a:t> </a:t>
            </a:r>
            <a:r>
              <a:rPr lang="en-US" dirty="0" err="1" smtClean="0"/>
              <a:t>công</a:t>
            </a:r>
            <a:r>
              <a:rPr lang="en-US" dirty="0" smtClean="0"/>
              <a:t> </a:t>
            </a:r>
            <a:r>
              <a:rPr lang="en-US" dirty="0" err="1" smtClean="0"/>
              <a:t>cụ</a:t>
            </a:r>
            <a:r>
              <a:rPr lang="en-US" dirty="0" smtClean="0"/>
              <a:t> </a:t>
            </a:r>
            <a:r>
              <a:rPr lang="en-US" dirty="0" err="1" smtClean="0"/>
              <a:t>khác</a:t>
            </a:r>
            <a:r>
              <a:rPr lang="en-US" dirty="0" smtClean="0"/>
              <a:t> </a:t>
            </a:r>
            <a:r>
              <a:rPr lang="en-US" dirty="0" err="1" smtClean="0"/>
              <a:t>nhau</a:t>
            </a:r>
            <a:endParaRPr lang="en-US" dirty="0" smtClean="0"/>
          </a:p>
          <a:p>
            <a:r>
              <a:rPr lang="en-US" dirty="0" err="1" smtClean="0"/>
              <a:t>Hiểu</a:t>
            </a:r>
            <a:r>
              <a:rPr lang="en-US" dirty="0" smtClean="0"/>
              <a:t> </a:t>
            </a:r>
            <a:r>
              <a:rPr lang="en-US" dirty="0" err="1" smtClean="0"/>
              <a:t>được</a:t>
            </a:r>
            <a:r>
              <a:rPr lang="en-US" dirty="0" smtClean="0"/>
              <a:t> </a:t>
            </a:r>
            <a:r>
              <a:rPr lang="en-US" dirty="0" err="1" smtClean="0"/>
              <a:t>sự</a:t>
            </a:r>
            <a:r>
              <a:rPr lang="en-US" dirty="0" smtClean="0"/>
              <a:t> </a:t>
            </a:r>
            <a:r>
              <a:rPr lang="en-US" dirty="0" err="1" smtClean="0"/>
              <a:t>tiện</a:t>
            </a:r>
            <a:r>
              <a:rPr lang="en-US" dirty="0" smtClean="0"/>
              <a:t> </a:t>
            </a:r>
            <a:r>
              <a:rPr lang="en-US" dirty="0" err="1" smtClean="0"/>
              <a:t>lợi</a:t>
            </a:r>
            <a:r>
              <a:rPr lang="en-US" dirty="0" smtClean="0"/>
              <a:t> </a:t>
            </a:r>
            <a:r>
              <a:rPr lang="en-US" dirty="0" err="1" smtClean="0"/>
              <a:t>của</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hóa</a:t>
            </a:r>
            <a:endParaRPr lang="en-US" dirty="0" smtClean="0"/>
          </a:p>
        </p:txBody>
      </p:sp>
    </p:spTree>
    <p:extLst>
      <p:ext uri="{BB962C8B-B14F-4D97-AF65-F5344CB8AC3E}">
        <p14:creationId xmlns:p14="http://schemas.microsoft.com/office/powerpoint/2010/main" val="4247900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Sơ</a:t>
            </a:r>
            <a:r>
              <a:rPr lang="en-US" dirty="0" smtClean="0"/>
              <a:t> </a:t>
            </a:r>
            <a:r>
              <a:rPr lang="en-US" dirty="0" err="1" smtClean="0"/>
              <a:t>đồ</a:t>
            </a:r>
            <a:r>
              <a:rPr lang="en-US" dirty="0" smtClean="0"/>
              <a:t> </a:t>
            </a:r>
            <a:r>
              <a:rPr lang="en-US" dirty="0" err="1" smtClean="0"/>
              <a:t>triển</a:t>
            </a:r>
            <a:r>
              <a:rPr lang="en-US" dirty="0" smtClean="0"/>
              <a:t> </a:t>
            </a:r>
            <a:r>
              <a:rPr lang="en-US" dirty="0" err="1" smtClean="0"/>
              <a:t>khai</a:t>
            </a:r>
            <a:endParaRPr lang="en-US" dirty="0"/>
          </a:p>
        </p:txBody>
      </p:sp>
      <p:pic>
        <p:nvPicPr>
          <p:cNvPr id="4" name="Content Placeholder 3">
            <a:hlinkClick r:id="rId2" action="ppaction://hlinksldjump"/>
          </p:cNvPr>
          <p:cNvPicPr>
            <a:picLocks noGrp="1" noChangeAspect="1"/>
          </p:cNvPicPr>
          <p:nvPr>
            <p:ph idx="1"/>
          </p:nvPr>
        </p:nvPicPr>
        <p:blipFill>
          <a:blip r:embed="rId3"/>
          <a:stretch>
            <a:fillRect/>
          </a:stretch>
        </p:blipFill>
        <p:spPr>
          <a:xfrm>
            <a:off x="904875" y="5137432"/>
            <a:ext cx="1543050" cy="1409700"/>
          </a:xfrm>
          <a:prstGeom prst="rect">
            <a:avLst/>
          </a:prstGeom>
        </p:spPr>
      </p:pic>
      <p:pic>
        <p:nvPicPr>
          <p:cNvPr id="5" name="Picture 4">
            <a:hlinkClick r:id="rId4" action="ppaction://hlinksldjump"/>
          </p:cNvPr>
          <p:cNvPicPr>
            <a:picLocks noChangeAspect="1"/>
          </p:cNvPicPr>
          <p:nvPr/>
        </p:nvPicPr>
        <p:blipFill>
          <a:blip r:embed="rId5"/>
          <a:stretch>
            <a:fillRect/>
          </a:stretch>
        </p:blipFill>
        <p:spPr>
          <a:xfrm>
            <a:off x="904875" y="2272567"/>
            <a:ext cx="1543050" cy="1540036"/>
          </a:xfrm>
          <a:prstGeom prst="rect">
            <a:avLst/>
          </a:prstGeom>
        </p:spPr>
      </p:pic>
      <p:pic>
        <p:nvPicPr>
          <p:cNvPr id="7" name="Picture 6">
            <a:hlinkClick r:id="rId6" action="ppaction://hlinksldjump"/>
          </p:cNvPr>
          <p:cNvPicPr>
            <a:picLocks noChangeAspect="1"/>
          </p:cNvPicPr>
          <p:nvPr/>
        </p:nvPicPr>
        <p:blipFill>
          <a:blip r:embed="rId7"/>
          <a:stretch>
            <a:fillRect/>
          </a:stretch>
        </p:blipFill>
        <p:spPr>
          <a:xfrm>
            <a:off x="9601200" y="2161522"/>
            <a:ext cx="1752600" cy="1752600"/>
          </a:xfrm>
          <a:prstGeom prst="rect">
            <a:avLst/>
          </a:prstGeom>
        </p:spPr>
      </p:pic>
      <p:pic>
        <p:nvPicPr>
          <p:cNvPr id="8" name="Picture 7">
            <a:hlinkClick r:id="rId8" action="ppaction://hlinksldjump"/>
          </p:cNvPr>
          <p:cNvPicPr>
            <a:picLocks noChangeAspect="1"/>
          </p:cNvPicPr>
          <p:nvPr/>
        </p:nvPicPr>
        <p:blipFill>
          <a:blip r:embed="rId9"/>
          <a:stretch>
            <a:fillRect/>
          </a:stretch>
        </p:blipFill>
        <p:spPr>
          <a:xfrm>
            <a:off x="3612638" y="2258166"/>
            <a:ext cx="2090173" cy="1568837"/>
          </a:xfrm>
          <a:prstGeom prst="rect">
            <a:avLst/>
          </a:prstGeom>
        </p:spPr>
      </p:pic>
      <p:pic>
        <p:nvPicPr>
          <p:cNvPr id="9" name="Picture 8">
            <a:hlinkClick r:id="rId10" action="ppaction://hlinksldjump"/>
          </p:cNvPr>
          <p:cNvPicPr>
            <a:picLocks noChangeAspect="1"/>
          </p:cNvPicPr>
          <p:nvPr/>
        </p:nvPicPr>
        <p:blipFill>
          <a:blip r:embed="rId11"/>
          <a:stretch>
            <a:fillRect/>
          </a:stretch>
        </p:blipFill>
        <p:spPr>
          <a:xfrm>
            <a:off x="6201339" y="2171047"/>
            <a:ext cx="2619375" cy="1743075"/>
          </a:xfrm>
          <a:prstGeom prst="rect">
            <a:avLst/>
          </a:prstGeom>
        </p:spPr>
      </p:pic>
      <p:cxnSp>
        <p:nvCxnSpPr>
          <p:cNvPr id="11" name="Straight Arrow Connector 10"/>
          <p:cNvCxnSpPr>
            <a:stCxn id="4" idx="0"/>
            <a:endCxn id="5" idx="2"/>
          </p:cNvCxnSpPr>
          <p:nvPr/>
        </p:nvCxnSpPr>
        <p:spPr>
          <a:xfrm flipV="1">
            <a:off x="1676400" y="3812603"/>
            <a:ext cx="0" cy="1324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8" idx="1"/>
          </p:cNvCxnSpPr>
          <p:nvPr/>
        </p:nvCxnSpPr>
        <p:spPr>
          <a:xfrm>
            <a:off x="2447925" y="3042585"/>
            <a:ext cx="11647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a:endCxn id="9" idx="1"/>
          </p:cNvCxnSpPr>
          <p:nvPr/>
        </p:nvCxnSpPr>
        <p:spPr>
          <a:xfrm>
            <a:off x="5702811" y="3042585"/>
            <a:ext cx="49852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3"/>
            <a:endCxn id="7" idx="1"/>
          </p:cNvCxnSpPr>
          <p:nvPr/>
        </p:nvCxnSpPr>
        <p:spPr>
          <a:xfrm flipV="1">
            <a:off x="8820714" y="3037822"/>
            <a:ext cx="780486"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079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buFont typeface="+mj-lt"/>
              <a:buAutoNum type="romanUcPeriod"/>
            </a:pPr>
            <a:r>
              <a:rPr lang="en-US" dirty="0" err="1" smtClean="0"/>
              <a:t>Giới</a:t>
            </a:r>
            <a:r>
              <a:rPr lang="en-US" dirty="0" smtClean="0"/>
              <a:t> </a:t>
            </a:r>
            <a:r>
              <a:rPr lang="en-US" dirty="0" err="1" smtClean="0"/>
              <a:t>thiệu</a:t>
            </a:r>
            <a:r>
              <a:rPr lang="en-US" dirty="0" smtClean="0"/>
              <a:t> Django</a:t>
            </a:r>
            <a:endParaRPr lang="en-US" dirty="0"/>
          </a:p>
        </p:txBody>
      </p:sp>
      <p:sp>
        <p:nvSpPr>
          <p:cNvPr id="3" name="Content Placeholder 2"/>
          <p:cNvSpPr>
            <a:spLocks noGrp="1"/>
          </p:cNvSpPr>
          <p:nvPr>
            <p:ph idx="1"/>
          </p:nvPr>
        </p:nvSpPr>
        <p:spPr/>
        <p:txBody>
          <a:bodyPr/>
          <a:lstStyle/>
          <a:p>
            <a:r>
              <a:rPr lang="vi-VN" dirty="0"/>
              <a:t>Là một Web Framework bậc cao miễn phí, sử dụng mã nguồn mở được lập trình bằng Ngôn ngữ Python, Django hiện nay sở hữu một cộng đồng đông đảo người sử dụng và có nhiều tài liệu hỗ trợ cho các developer mới tìm hiểu</a:t>
            </a:r>
            <a:r>
              <a:rPr lang="vi-VN" dirty="0" smtClean="0"/>
              <a:t>.</a:t>
            </a:r>
            <a:endParaRPr lang="en-US" dirty="0" smtClean="0"/>
          </a:p>
          <a:p>
            <a:r>
              <a:rPr lang="en-US" dirty="0" err="1" smtClean="0">
                <a:latin typeface="Arial" panose="020B0604020202020204" pitchFamily="34" charset="0"/>
                <a:cs typeface="Arial" panose="020B0604020202020204" pitchFamily="34" charset="0"/>
              </a:rPr>
              <a:t>Ưu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điểm</a:t>
            </a:r>
            <a:r>
              <a:rPr lang="en-US" dirty="0" smtClean="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kiệm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gian</a:t>
            </a:r>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bảo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mật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cao</a:t>
            </a:r>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p>
        </p:txBody>
      </p:sp>
      <p:pic>
        <p:nvPicPr>
          <p:cNvPr id="4" name="Content Placeholder 3">
            <a:hlinkClick r:id="rId2" action="ppaction://hlinksldjump"/>
          </p:cNvPr>
          <p:cNvPicPr>
            <a:picLocks noChangeAspect="1"/>
          </p:cNvPicPr>
          <p:nvPr/>
        </p:nvPicPr>
        <p:blipFill>
          <a:blip r:embed="rId3"/>
          <a:stretch>
            <a:fillRect/>
          </a:stretch>
        </p:blipFill>
        <p:spPr>
          <a:xfrm>
            <a:off x="10322144" y="415925"/>
            <a:ext cx="1543050" cy="1409700"/>
          </a:xfrm>
          <a:prstGeom prst="rect">
            <a:avLst/>
          </a:prstGeom>
        </p:spPr>
      </p:pic>
    </p:spTree>
    <p:extLst>
      <p:ext uri="{BB962C8B-B14F-4D97-AF65-F5344CB8AC3E}">
        <p14:creationId xmlns:p14="http://schemas.microsoft.com/office/powerpoint/2010/main" val="3067553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hlinkClick r:id="rId2" action="ppaction://hlinksldjump"/>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884" y="891271"/>
            <a:ext cx="11646232" cy="4668118"/>
          </a:xfrm>
        </p:spPr>
      </p:pic>
      <p:sp>
        <p:nvSpPr>
          <p:cNvPr id="3" name="TextBox 2">
            <a:hlinkClick r:id="rId2" action="ppaction://hlinksldjump"/>
          </p:cNvPr>
          <p:cNvSpPr txBox="1"/>
          <p:nvPr/>
        </p:nvSpPr>
        <p:spPr>
          <a:xfrm>
            <a:off x="2186152" y="5885793"/>
            <a:ext cx="7157545" cy="584775"/>
          </a:xfrm>
          <a:prstGeom prst="rect">
            <a:avLst/>
          </a:prstGeom>
          <a:noFill/>
        </p:spPr>
        <p:txBody>
          <a:bodyPr wrap="square" rtlCol="0">
            <a:spAutoFit/>
          </a:bodyPr>
          <a:lstStyle/>
          <a:p>
            <a:r>
              <a:rPr lang="en-US" sz="3200" dirty="0" err="1" smtClean="0"/>
              <a:t>Cách</a:t>
            </a:r>
            <a:r>
              <a:rPr lang="en-US" sz="3200" dirty="0" smtClean="0"/>
              <a:t> </a:t>
            </a:r>
            <a:r>
              <a:rPr lang="en-US" sz="3200" dirty="0" err="1" smtClean="0"/>
              <a:t>hoạt</a:t>
            </a:r>
            <a:r>
              <a:rPr lang="en-US" sz="3200" dirty="0" smtClean="0"/>
              <a:t> </a:t>
            </a:r>
            <a:r>
              <a:rPr lang="en-US" sz="3200" dirty="0" err="1" smtClean="0"/>
              <a:t>động</a:t>
            </a:r>
            <a:r>
              <a:rPr lang="en-US" sz="3200" dirty="0" smtClean="0"/>
              <a:t> </a:t>
            </a:r>
            <a:r>
              <a:rPr lang="en-US" sz="3200" dirty="0" err="1" smtClean="0"/>
              <a:t>của</a:t>
            </a:r>
            <a:r>
              <a:rPr lang="en-US" sz="3200" dirty="0" smtClean="0"/>
              <a:t> Django Framework</a:t>
            </a:r>
            <a:endParaRPr lang="en-US" sz="3200" dirty="0"/>
          </a:p>
        </p:txBody>
      </p:sp>
    </p:spTree>
    <p:extLst>
      <p:ext uri="{BB962C8B-B14F-4D97-AF65-F5344CB8AC3E}">
        <p14:creationId xmlns:p14="http://schemas.microsoft.com/office/powerpoint/2010/main" val="29844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a:t>
            </a:r>
            <a:r>
              <a:rPr lang="en-US" dirty="0" err="1" smtClean="0"/>
              <a:t>Giới</a:t>
            </a:r>
            <a:r>
              <a:rPr lang="en-US" dirty="0" smtClean="0"/>
              <a:t> </a:t>
            </a:r>
            <a:r>
              <a:rPr lang="en-US" dirty="0" err="1" smtClean="0"/>
              <a:t>thiệu</a:t>
            </a:r>
            <a:r>
              <a:rPr lang="en-US" dirty="0" smtClean="0"/>
              <a:t> </a:t>
            </a:r>
            <a:r>
              <a:rPr lang="en-US" dirty="0" err="1" smtClean="0"/>
              <a:t>Github</a:t>
            </a:r>
            <a:endParaRPr lang="en-US" dirty="0"/>
          </a:p>
        </p:txBody>
      </p:sp>
      <p:sp>
        <p:nvSpPr>
          <p:cNvPr id="3" name="Content Placeholder 2"/>
          <p:cNvSpPr>
            <a:spLocks noGrp="1"/>
          </p:cNvSpPr>
          <p:nvPr>
            <p:ph idx="1"/>
          </p:nvPr>
        </p:nvSpPr>
        <p:spPr/>
        <p:txBody>
          <a:bodyPr/>
          <a:lstStyle/>
          <a:p>
            <a:r>
              <a:rPr lang="en-US" dirty="0" err="1"/>
              <a:t>Là</a:t>
            </a:r>
            <a:r>
              <a:rPr lang="en-US" dirty="0"/>
              <a:t> </a:t>
            </a:r>
            <a:r>
              <a:rPr lang="en-US" dirty="0" err="1"/>
              <a:t>công</a:t>
            </a:r>
            <a:r>
              <a:rPr lang="en-US" dirty="0"/>
              <a:t> </a:t>
            </a:r>
            <a:r>
              <a:rPr lang="en-US" dirty="0" err="1"/>
              <a:t>cụ</a:t>
            </a:r>
            <a:r>
              <a:rPr lang="en-US" dirty="0"/>
              <a:t> </a:t>
            </a:r>
            <a:r>
              <a:rPr lang="en-US" dirty="0" err="1"/>
              <a:t>giúp</a:t>
            </a:r>
            <a:r>
              <a:rPr lang="en-US" dirty="0"/>
              <a:t> </a:t>
            </a:r>
            <a:r>
              <a:rPr lang="en-US" b="1" dirty="0" err="1"/>
              <a:t>quản</a:t>
            </a:r>
            <a:r>
              <a:rPr lang="en-US" b="1" dirty="0"/>
              <a:t> </a:t>
            </a:r>
            <a:r>
              <a:rPr lang="en-US" b="1" dirty="0" err="1"/>
              <a:t>lý</a:t>
            </a:r>
            <a:r>
              <a:rPr lang="en-US" b="1" dirty="0"/>
              <a:t> source code </a:t>
            </a:r>
            <a:r>
              <a:rPr lang="en-US" dirty="0" err="1"/>
              <a:t>tổ</a:t>
            </a:r>
            <a:r>
              <a:rPr lang="en-US" dirty="0"/>
              <a:t> </a:t>
            </a:r>
            <a:r>
              <a:rPr lang="en-US" dirty="0" err="1"/>
              <a:t>chức</a:t>
            </a:r>
            <a:r>
              <a:rPr lang="en-US" dirty="0"/>
              <a:t> </a:t>
            </a:r>
            <a:r>
              <a:rPr lang="en-US" dirty="0" err="1"/>
              <a:t>theo</a:t>
            </a:r>
            <a:r>
              <a:rPr lang="en-US" dirty="0"/>
              <a:t> </a:t>
            </a:r>
            <a:r>
              <a:rPr lang="en-US" b="1" dirty="0" err="1"/>
              <a:t>dạng</a:t>
            </a:r>
            <a:r>
              <a:rPr lang="en-US" b="1" dirty="0"/>
              <a:t> </a:t>
            </a:r>
            <a:r>
              <a:rPr lang="en-US" b="1" dirty="0" err="1"/>
              <a:t>dữ</a:t>
            </a:r>
            <a:r>
              <a:rPr lang="en-US" b="1" dirty="0"/>
              <a:t> </a:t>
            </a:r>
            <a:r>
              <a:rPr lang="en-US" b="1" dirty="0" err="1"/>
              <a:t>liệu</a:t>
            </a:r>
            <a:r>
              <a:rPr lang="en-US" b="1" dirty="0"/>
              <a:t> </a:t>
            </a:r>
            <a:r>
              <a:rPr lang="en-US" b="1" dirty="0" err="1"/>
              <a:t>phân</a:t>
            </a:r>
            <a:r>
              <a:rPr lang="en-US" b="1" dirty="0"/>
              <a:t> </a:t>
            </a:r>
            <a:r>
              <a:rPr lang="en-US" b="1" dirty="0" err="1"/>
              <a:t>tán</a:t>
            </a:r>
            <a:r>
              <a:rPr lang="en-US" b="1" dirty="0"/>
              <a:t>.</a:t>
            </a:r>
          </a:p>
          <a:p>
            <a:r>
              <a:rPr lang="en-US" dirty="0" err="1"/>
              <a:t>Giúp</a:t>
            </a:r>
            <a:r>
              <a:rPr lang="en-US" dirty="0"/>
              <a:t> </a:t>
            </a:r>
            <a:r>
              <a:rPr lang="en-US" b="1" dirty="0" err="1"/>
              <a:t>đồng</a:t>
            </a:r>
            <a:r>
              <a:rPr lang="en-US" b="1" dirty="0"/>
              <a:t> </a:t>
            </a:r>
            <a:r>
              <a:rPr lang="en-US" b="1" dirty="0" err="1"/>
              <a:t>bộ</a:t>
            </a:r>
            <a:r>
              <a:rPr lang="en-US" b="1" dirty="0"/>
              <a:t> source code </a:t>
            </a:r>
            <a:r>
              <a:rPr lang="en-US" dirty="0" err="1"/>
              <a:t>của</a:t>
            </a:r>
            <a:r>
              <a:rPr lang="en-US" dirty="0"/>
              <a:t> team </a:t>
            </a:r>
            <a:r>
              <a:rPr lang="en-US" dirty="0" err="1"/>
              <a:t>lên</a:t>
            </a:r>
            <a:r>
              <a:rPr lang="en-US" dirty="0"/>
              <a:t> 1 server.</a:t>
            </a:r>
          </a:p>
          <a:p>
            <a:r>
              <a:rPr lang="en-US" dirty="0" err="1"/>
              <a:t>Hỗ</a:t>
            </a:r>
            <a:r>
              <a:rPr lang="en-US" dirty="0"/>
              <a:t> </a:t>
            </a:r>
            <a:r>
              <a:rPr lang="en-US" dirty="0" err="1"/>
              <a:t>trợ</a:t>
            </a:r>
            <a:r>
              <a:rPr lang="en-US" dirty="0"/>
              <a:t> </a:t>
            </a:r>
            <a:r>
              <a:rPr lang="en-US" dirty="0" err="1"/>
              <a:t>các</a:t>
            </a:r>
            <a:r>
              <a:rPr lang="en-US" dirty="0"/>
              <a:t> </a:t>
            </a:r>
            <a:r>
              <a:rPr lang="en-US" dirty="0" err="1"/>
              <a:t>thao</a:t>
            </a:r>
            <a:r>
              <a:rPr lang="en-US" dirty="0"/>
              <a:t> </a:t>
            </a:r>
            <a:r>
              <a:rPr lang="en-US" dirty="0" err="1"/>
              <a:t>tác</a:t>
            </a:r>
            <a:r>
              <a:rPr lang="en-US" dirty="0"/>
              <a:t> </a:t>
            </a:r>
            <a:r>
              <a:rPr lang="en-US" b="1" dirty="0" err="1"/>
              <a:t>kiểm</a:t>
            </a:r>
            <a:r>
              <a:rPr lang="en-US" b="1" dirty="0"/>
              <a:t> </a:t>
            </a:r>
            <a:r>
              <a:rPr lang="en-US" b="1" dirty="0" err="1"/>
              <a:t>tra</a:t>
            </a:r>
            <a:r>
              <a:rPr lang="en-US" b="1" dirty="0"/>
              <a:t> source code </a:t>
            </a:r>
            <a:r>
              <a:rPr lang="en-US" dirty="0" err="1"/>
              <a:t>trong</a:t>
            </a:r>
            <a:r>
              <a:rPr lang="en-US" dirty="0"/>
              <a:t> </a:t>
            </a:r>
            <a:r>
              <a:rPr lang="en-US" dirty="0" err="1"/>
              <a:t>quá</a:t>
            </a:r>
            <a:r>
              <a:rPr lang="en-US" dirty="0"/>
              <a:t> </a:t>
            </a:r>
            <a:r>
              <a:rPr lang="en-US" dirty="0" err="1"/>
              <a:t>trình</a:t>
            </a:r>
            <a:r>
              <a:rPr lang="en-US" dirty="0"/>
              <a:t> </a:t>
            </a:r>
            <a:r>
              <a:rPr lang="en-US" dirty="0" err="1"/>
              <a:t>làm</a:t>
            </a:r>
            <a:r>
              <a:rPr lang="en-US" dirty="0"/>
              <a:t> </a:t>
            </a:r>
            <a:r>
              <a:rPr lang="en-US" dirty="0" err="1"/>
              <a:t>việc</a:t>
            </a:r>
            <a:r>
              <a:rPr lang="en-US" dirty="0"/>
              <a:t> (diff, check modifications, show history, merge source, …)</a:t>
            </a:r>
          </a:p>
        </p:txBody>
      </p:sp>
      <p:pic>
        <p:nvPicPr>
          <p:cNvPr id="4" name="Picture 3">
            <a:hlinkClick r:id="rId2" action="ppaction://hlinksldjump"/>
          </p:cNvPr>
          <p:cNvPicPr>
            <a:picLocks noChangeAspect="1"/>
          </p:cNvPicPr>
          <p:nvPr/>
        </p:nvPicPr>
        <p:blipFill>
          <a:blip r:embed="rId3"/>
          <a:stretch>
            <a:fillRect/>
          </a:stretch>
        </p:blipFill>
        <p:spPr>
          <a:xfrm>
            <a:off x="10017344" y="365125"/>
            <a:ext cx="1543050" cy="1540036"/>
          </a:xfrm>
          <a:prstGeom prst="rect">
            <a:avLst/>
          </a:prstGeom>
        </p:spPr>
      </p:pic>
    </p:spTree>
    <p:extLst>
      <p:ext uri="{BB962C8B-B14F-4D97-AF65-F5344CB8AC3E}">
        <p14:creationId xmlns:p14="http://schemas.microsoft.com/office/powerpoint/2010/main" val="3847121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a:t>
            </a:r>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Jenkins</a:t>
            </a:r>
            <a:endParaRPr lang="en-US" dirty="0"/>
          </a:p>
        </p:txBody>
      </p:sp>
      <p:sp>
        <p:nvSpPr>
          <p:cNvPr id="3" name="Content Placeholder 2"/>
          <p:cNvSpPr>
            <a:spLocks noGrp="1"/>
          </p:cNvSpPr>
          <p:nvPr>
            <p:ph idx="1"/>
          </p:nvPr>
        </p:nvSpPr>
        <p:spPr/>
        <p:txBody>
          <a:bodyPr/>
          <a:lstStyle/>
          <a:p>
            <a:r>
              <a:rPr lang="vi-VN" dirty="0"/>
              <a:t>Là một ứng dụng Web mã nguồn mở được viết bằng Java, đóng vai trò máy chủ build &amp; test của hệ thống tích hợp liên tục. </a:t>
            </a:r>
            <a:endParaRPr lang="en-US" dirty="0" smtClean="0"/>
          </a:p>
          <a:p>
            <a:r>
              <a:rPr lang="vi-VN" dirty="0" smtClean="0"/>
              <a:t>Jenkins </a:t>
            </a:r>
            <a:r>
              <a:rPr lang="vi-VN" dirty="0"/>
              <a:t>có thể kết hợp được với hầu hết các công cụ khác của hệ thống tích hợp liên tục với nhiều nền tảng khác nhau.</a:t>
            </a:r>
            <a:endParaRPr lang="en-US" dirty="0"/>
          </a:p>
        </p:txBody>
      </p:sp>
      <p:pic>
        <p:nvPicPr>
          <p:cNvPr id="4" name="Picture 3">
            <a:hlinkClick r:id="rId2" action="ppaction://hlinksldjump"/>
          </p:cNvPr>
          <p:cNvPicPr>
            <a:picLocks noChangeAspect="1"/>
          </p:cNvPicPr>
          <p:nvPr/>
        </p:nvPicPr>
        <p:blipFill>
          <a:blip r:embed="rId3"/>
          <a:stretch>
            <a:fillRect/>
          </a:stretch>
        </p:blipFill>
        <p:spPr>
          <a:xfrm>
            <a:off x="10101827" y="189319"/>
            <a:ext cx="2090173" cy="1568837"/>
          </a:xfrm>
          <a:prstGeom prst="rect">
            <a:avLst/>
          </a:prstGeom>
        </p:spPr>
      </p:pic>
    </p:spTree>
    <p:extLst>
      <p:ext uri="{BB962C8B-B14F-4D97-AF65-F5344CB8AC3E}">
        <p14:creationId xmlns:p14="http://schemas.microsoft.com/office/powerpoint/2010/main" val="3430052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a:t>
            </a:r>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a:t>
            </a:r>
            <a:r>
              <a:rPr lang="en-US" dirty="0" err="1" smtClean="0"/>
              <a:t>Gunicorn</a:t>
            </a:r>
            <a:endParaRPr lang="en-US" dirty="0"/>
          </a:p>
        </p:txBody>
      </p:sp>
      <p:sp>
        <p:nvSpPr>
          <p:cNvPr id="3" name="Content Placeholder 2"/>
          <p:cNvSpPr>
            <a:spLocks noGrp="1"/>
          </p:cNvSpPr>
          <p:nvPr>
            <p:ph idx="1"/>
          </p:nvPr>
        </p:nvSpPr>
        <p:spPr/>
        <p:txBody>
          <a:bodyPr/>
          <a:lstStyle/>
          <a:p>
            <a:r>
              <a:rPr lang="vi-VN" dirty="0"/>
              <a:t>Gunicorn là một máy chủ web Python thuần túy cho các ứng dụng WSGI. </a:t>
            </a:r>
            <a:r>
              <a:rPr lang="vi-VN" dirty="0" smtClean="0"/>
              <a:t>Nó </a:t>
            </a:r>
            <a:r>
              <a:rPr lang="vi-VN" dirty="0"/>
              <a:t>cung cấp một sự cân bằng hoàn hảo về hiệu suất, tính linh hoạt và sự đơn giản cấu hình. </a:t>
            </a:r>
            <a:endParaRPr lang="en-US" dirty="0" smtClean="0"/>
          </a:p>
          <a:p>
            <a:r>
              <a:rPr lang="en-US" dirty="0" err="1" smtClean="0">
                <a:latin typeface="Arial" panose="020B0604020202020204" pitchFamily="34" charset="0"/>
                <a:cs typeface="Arial" panose="020B0604020202020204" pitchFamily="34" charset="0"/>
              </a:rPr>
              <a:t>Gunicorn</a:t>
            </a:r>
            <a:r>
              <a:rPr lang="en-US" dirty="0" smtClean="0"/>
              <a:t> </a:t>
            </a:r>
            <a:r>
              <a:rPr lang="vi-VN" dirty="0" smtClean="0"/>
              <a:t>cực </a:t>
            </a:r>
            <a:r>
              <a:rPr lang="vi-VN" dirty="0"/>
              <a:t>kỳ nhẹ về tài nguyên và bạn có thể đặt mức độ ưu tiên của các điểm cuối nhất định và giữ hiệu suất trên máy chủ của bạn cho nơi cần thiết nhất</a:t>
            </a:r>
            <a:r>
              <a:rPr lang="vi-VN" dirty="0" smtClean="0"/>
              <a:t>.</a:t>
            </a:r>
            <a:endParaRPr lang="en-US" dirty="0" smtClean="0"/>
          </a:p>
          <a:p>
            <a:r>
              <a:rPr lang="vi-VN" dirty="0"/>
              <a:t>Kiến trúc của </a:t>
            </a:r>
            <a:r>
              <a:rPr lang="en-US" dirty="0" err="1" smtClean="0">
                <a:latin typeface="Arial" panose="020B0604020202020204" pitchFamily="34" charset="0"/>
                <a:cs typeface="Arial" panose="020B0604020202020204" pitchFamily="34" charset="0"/>
              </a:rPr>
              <a:t>Gunicorn</a:t>
            </a:r>
            <a:r>
              <a:rPr lang="vi-VN" dirty="0" smtClean="0"/>
              <a:t> </a:t>
            </a:r>
            <a:r>
              <a:rPr lang="vi-VN" dirty="0"/>
              <a:t>khá đơn </a:t>
            </a:r>
            <a:r>
              <a:rPr lang="vi-VN" dirty="0" smtClean="0"/>
              <a:t>giản</a:t>
            </a:r>
            <a:r>
              <a:rPr lang="en-US" dirty="0" smtClean="0"/>
              <a:t> </a:t>
            </a:r>
            <a:r>
              <a:rPr lang="en-US" dirty="0" err="1" smtClean="0">
                <a:latin typeface="Arial" panose="020B0604020202020204" pitchFamily="34" charset="0"/>
                <a:cs typeface="Arial" panose="020B0604020202020204" pitchFamily="34" charset="0"/>
              </a:rPr>
              <a:t>và</a:t>
            </a:r>
            <a:r>
              <a:rPr lang="en-US" dirty="0" smtClean="0"/>
              <a:t> </a:t>
            </a:r>
            <a:r>
              <a:rPr lang="vi-VN" dirty="0" smtClean="0"/>
              <a:t>được </a:t>
            </a:r>
            <a:r>
              <a:rPr lang="vi-VN" dirty="0"/>
              <a:t>viết bằng ngôn ngữ lập trình C.</a:t>
            </a:r>
            <a:endParaRPr lang="en-US" dirty="0"/>
          </a:p>
        </p:txBody>
      </p:sp>
      <p:pic>
        <p:nvPicPr>
          <p:cNvPr id="4" name="Picture 3">
            <a:hlinkClick r:id="rId2" action="ppaction://hlinksldjump"/>
          </p:cNvPr>
          <p:cNvPicPr>
            <a:picLocks noChangeAspect="1"/>
          </p:cNvPicPr>
          <p:nvPr/>
        </p:nvPicPr>
        <p:blipFill>
          <a:blip r:embed="rId3"/>
          <a:stretch>
            <a:fillRect/>
          </a:stretch>
        </p:blipFill>
        <p:spPr>
          <a:xfrm>
            <a:off x="9667218" y="126989"/>
            <a:ext cx="2451209" cy="1631168"/>
          </a:xfrm>
          <a:prstGeom prst="rect">
            <a:avLst/>
          </a:prstGeom>
        </p:spPr>
      </p:pic>
    </p:spTree>
    <p:extLst>
      <p:ext uri="{BB962C8B-B14F-4D97-AF65-F5344CB8AC3E}">
        <p14:creationId xmlns:p14="http://schemas.microsoft.com/office/powerpoint/2010/main" val="3839928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Nginx</a:t>
            </a:r>
            <a:endParaRPr lang="en-US" dirty="0"/>
          </a:p>
        </p:txBody>
      </p:sp>
      <p:sp>
        <p:nvSpPr>
          <p:cNvPr id="3" name="Content Placeholder 2"/>
          <p:cNvSpPr>
            <a:spLocks noGrp="1"/>
          </p:cNvSpPr>
          <p:nvPr>
            <p:ph idx="1"/>
          </p:nvPr>
        </p:nvSpPr>
        <p:spPr/>
        <p:txBody>
          <a:bodyPr/>
          <a:lstStyle/>
          <a:p>
            <a:r>
              <a:rPr lang="vi-VN" b="1" dirty="0" smtClean="0"/>
              <a:t>N</a:t>
            </a:r>
            <a:r>
              <a:rPr lang="en-US" b="1" dirty="0" err="1" smtClean="0">
                <a:latin typeface="Arial" panose="020B0604020202020204" pitchFamily="34" charset="0"/>
                <a:cs typeface="Arial" panose="020B0604020202020204" pitchFamily="34" charset="0"/>
              </a:rPr>
              <a:t>ginx</a:t>
            </a:r>
            <a:r>
              <a:rPr lang="vi-VN" b="1" dirty="0"/>
              <a:t> </a:t>
            </a:r>
            <a:r>
              <a:rPr lang="vi-VN" dirty="0"/>
              <a:t>là một web server mạnh mẽ mã nguồn mở. Nginx sử dụng kiến trúc đơn luồng, hướng sự </a:t>
            </a:r>
            <a:r>
              <a:rPr lang="vi-VN" dirty="0" smtClean="0"/>
              <a:t>kiện</a:t>
            </a:r>
            <a:r>
              <a:rPr lang="en-US" dirty="0" smtClean="0"/>
              <a:t>.</a:t>
            </a:r>
          </a:p>
          <a:p>
            <a:r>
              <a:rPr lang="vi-VN" dirty="0"/>
              <a:t>Nó cũng có thể làm những thứ quan trọng khác, chẳng hạn như load balancing, HTTP caching, hay sử dụng như một reverse proxy. Nginx là kiến thức không thể thiếu đối với một </a:t>
            </a:r>
            <a:r>
              <a:rPr lang="en-US" dirty="0">
                <a:latin typeface="Arial" panose="020B0604020202020204" pitchFamily="34" charset="0"/>
                <a:cs typeface="Arial" panose="020B0604020202020204" pitchFamily="34" charset="0"/>
              </a:rPr>
              <a:t>W</a:t>
            </a:r>
            <a:r>
              <a:rPr lang="vi-VN" dirty="0" smtClean="0"/>
              <a:t>eb </a:t>
            </a:r>
            <a:r>
              <a:rPr lang="vi-VN" dirty="0"/>
              <a:t>developer, </a:t>
            </a:r>
            <a:r>
              <a:rPr lang="en-US" dirty="0" smtClean="0">
                <a:latin typeface="Arial" panose="020B0604020202020204" pitchFamily="34" charset="0"/>
                <a:cs typeface="Arial" panose="020B0604020202020204" pitchFamily="34" charset="0"/>
              </a:rPr>
              <a:t>S</a:t>
            </a:r>
            <a:r>
              <a:rPr lang="vi-VN" dirty="0" smtClean="0"/>
              <a:t>ystem </a:t>
            </a:r>
            <a:r>
              <a:rPr lang="vi-VN" dirty="0"/>
              <a:t>administrator hay </a:t>
            </a:r>
            <a:r>
              <a:rPr lang="en-US" dirty="0" smtClean="0">
                <a:latin typeface="Arial" panose="020B0604020202020204" pitchFamily="34" charset="0"/>
                <a:cs typeface="Arial" panose="020B0604020202020204" pitchFamily="34" charset="0"/>
              </a:rPr>
              <a:t>D</a:t>
            </a:r>
            <a:r>
              <a:rPr lang="vi-VN" dirty="0" smtClean="0"/>
              <a:t>evops</a:t>
            </a:r>
            <a:r>
              <a:rPr lang="vi-VN" dirty="0"/>
              <a:t>.</a:t>
            </a:r>
            <a:endParaRPr lang="en-US" dirty="0"/>
          </a:p>
        </p:txBody>
      </p:sp>
      <p:pic>
        <p:nvPicPr>
          <p:cNvPr id="4" name="Picture 3">
            <a:hlinkClick r:id="rId2" action="ppaction://hlinksldjump"/>
          </p:cNvPr>
          <p:cNvPicPr>
            <a:picLocks noChangeAspect="1"/>
          </p:cNvPicPr>
          <p:nvPr/>
        </p:nvPicPr>
        <p:blipFill>
          <a:blip r:embed="rId3"/>
          <a:stretch>
            <a:fillRect/>
          </a:stretch>
        </p:blipFill>
        <p:spPr>
          <a:xfrm>
            <a:off x="10336923" y="365125"/>
            <a:ext cx="1752600" cy="1752600"/>
          </a:xfrm>
          <a:prstGeom prst="rect">
            <a:avLst/>
          </a:prstGeom>
        </p:spPr>
      </p:pic>
    </p:spTree>
    <p:extLst>
      <p:ext uri="{BB962C8B-B14F-4D97-AF65-F5344CB8AC3E}">
        <p14:creationId xmlns:p14="http://schemas.microsoft.com/office/powerpoint/2010/main" val="1845530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366</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Intern Project</vt:lpstr>
      <vt:lpstr>Mục tiêu </vt:lpstr>
      <vt:lpstr>Sơ đồ triển khai</vt:lpstr>
      <vt:lpstr>Giới thiệu Django</vt:lpstr>
      <vt:lpstr>PowerPoint Presentation</vt:lpstr>
      <vt:lpstr>II. Giới thiệu Github</vt:lpstr>
      <vt:lpstr>III. Giới thiệu về Jenkins</vt:lpstr>
      <vt:lpstr>IV. Giới thiệu về Gunicorn</vt:lpstr>
      <vt:lpstr>V. Giới thiệu về Nginx</vt:lpstr>
      <vt:lpstr>Bước 1: Cài đặt Python3</vt:lpstr>
      <vt:lpstr>Bước 2+3: Tạo môi trường ảo và cài phần mềm</vt:lpstr>
      <vt:lpstr>Bước 4: Tải Nginx và sao chép cấu hình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 Project</dc:title>
  <dc:creator>Admin</dc:creator>
  <cp:lastModifiedBy>Admin</cp:lastModifiedBy>
  <cp:revision>12</cp:revision>
  <dcterms:created xsi:type="dcterms:W3CDTF">2024-05-03T19:10:00Z</dcterms:created>
  <dcterms:modified xsi:type="dcterms:W3CDTF">2024-05-06T08:04:41Z</dcterms:modified>
</cp:coreProperties>
</file>