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Abril Fatface"/>
      <p:regular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hNnBe8YIz8EPposuUmdjci2Gny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AbrilFatface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5d37328f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5d37328f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5d37328f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5d37328f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a5d37328f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a5d37328f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a5d37328f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a5d37328f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5d37328f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5d37328f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5d37328f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5d37328f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a5d37328f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a5d37328f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a5d37328f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a5d37328f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5d37328f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5d37328f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a5d37328f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a5d37328f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a5d37328f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a5d37328f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5d37328f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5d37328f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5d37328f6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a5d37328f6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a5d37328f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a5d37328f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3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13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3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13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13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13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1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3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a5d37328f6_0_34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49" name="Google Shape;249;g1a5d37328f6_0_341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50" name="Google Shape;250;g1a5d37328f6_0_3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5d37328f6_0_3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3" name="Google Shape;253;g1a5d37328f6_0_3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4" name="Google Shape;254;g1a5d37328f6_0_3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68" name="Google Shape;68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4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76" name="Google Shape;76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015 Timelin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85" name="Google Shape;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89" name="Google Shape;89;p16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6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93" name="Google Shape;93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97" name="Google Shape;97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101" name="Google Shape;101;p16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16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6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105" name="Google Shape;10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109" name="Google Shape;109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13" name="Google Shape;113;p16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14" name="Google Shape;114;p16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15" name="Google Shape;115;p16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16" name="Google Shape;116;p16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9" name="Google Shape;119;p16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p16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1" name="Google Shape;121;p16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2" name="Google Shape;122;p16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26" name="Google Shape;12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1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31" name="Google Shape;131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40" name="Google Shape;140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4" name="Google Shape;144;p18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8" name="Google Shape;148;p18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9" name="Google Shape;149;p18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008 Team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9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155" name="Google Shape;155;p19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158" name="Google Shape;158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162" name="Google Shape;162;p19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165" name="Google Shape;165;p19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294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168" name="Google Shape;168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172" name="Google Shape;172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19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7" name="Google Shape;177;p19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8" name="Google Shape;178;p19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80" name="Google Shape;180;p19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81" name="Google Shape;181;p19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0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184" name="Google Shape;184;p20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" name="Google Shape;185;p20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86" name="Google Shape;186;p2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9" name="Google Shape;189;p20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190" name="Google Shape;190;p20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1" name="Google Shape;191;p20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92" name="Google Shape;192;p2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" name="Google Shape;195;p20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196" name="Google Shape;196;p20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7" name="Google Shape;197;p20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98" name="Google Shape;198;p2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1" name="Google Shape;201;p20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202" name="Google Shape;202;p20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20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204" name="Google Shape;204;p2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" name="Google Shape;207;p20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208" name="Google Shape;208;p20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0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210" name="Google Shape;210;p2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3" name="Google Shape;213;p20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214" name="Google Shape;214;p20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0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216" name="Google Shape;216;p20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" name="Google Shape;219;p20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8" name="Google Shape;228;p20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9" name="Google Shape;229;p20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21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235" name="Google Shape;235;p2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1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21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241" name="Google Shape;241;p2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1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5" name="Google Shape;245;p21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" name="Google Shape;9;p12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2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5d37328f6_0_2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C++</a:t>
            </a:r>
            <a:endParaRPr/>
          </a:p>
        </p:txBody>
      </p:sp>
      <p:sp>
        <p:nvSpPr>
          <p:cNvPr id="260" name="Google Shape;260;g1a5d37328f6_0_2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История, спецификация, применение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a5d37328f6_0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833" y="203200"/>
            <a:ext cx="6086537" cy="645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1a5d37328f6_0_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367" y="528333"/>
            <a:ext cx="9589268" cy="580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1a5d37328f6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950" y="2408075"/>
            <a:ext cx="5575525" cy="20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1a5d37328f6_0_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7" y="2408083"/>
            <a:ext cx="5575534" cy="204183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a5d37328f6_0_280"/>
          <p:cNvSpPr txBox="1"/>
          <p:nvPr/>
        </p:nvSpPr>
        <p:spPr>
          <a:xfrm>
            <a:off x="2302433" y="4810500"/>
            <a:ext cx="110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C++</a:t>
            </a:r>
            <a:endParaRPr sz="2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3" name="Google Shape;323;g1a5d37328f6_0_280"/>
          <p:cNvSpPr txBox="1"/>
          <p:nvPr/>
        </p:nvSpPr>
        <p:spPr>
          <a:xfrm>
            <a:off x="8000027" y="4810500"/>
            <a:ext cx="1356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Java</a:t>
            </a:r>
            <a:endParaRPr sz="2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1a5d37328f6_0_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300" y="2340833"/>
            <a:ext cx="5679699" cy="422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1a5d37328f6_0_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00" y="203200"/>
            <a:ext cx="5277900" cy="439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1a5d37328f6_0_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67" y="994167"/>
            <a:ext cx="11193234" cy="4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"/>
          <p:cNvSpPr txBox="1"/>
          <p:nvPr>
            <p:ph type="title"/>
          </p:nvPr>
        </p:nvSpPr>
        <p:spPr>
          <a:xfrm>
            <a:off x="2523474" y="1607299"/>
            <a:ext cx="7614057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ru-RU" sz="5000"/>
              <a:t>ЯЗЫКИ </a:t>
            </a:r>
            <a:r>
              <a:rPr lang="ru-RU" sz="4800">
                <a:solidFill>
                  <a:schemeClr val="accent1"/>
                </a:solidFill>
              </a:rPr>
              <a:t>ПРОГРАММИРОВАНИЯ</a:t>
            </a:r>
            <a:br>
              <a:rPr lang="ru-RU">
                <a:solidFill>
                  <a:schemeClr val="accent1"/>
                </a:solidFill>
              </a:rPr>
            </a:br>
            <a:r>
              <a:rPr lang="ru-RU" sz="5000"/>
              <a:t>В КФС.</a:t>
            </a:r>
            <a:endParaRPr sz="5000"/>
          </a:p>
        </p:txBody>
      </p:sp>
      <p:sp>
        <p:nvSpPr>
          <p:cNvPr id="340" name="Google Shape;340;p1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>
                <a:solidFill>
                  <a:schemeClr val="accent1"/>
                </a:solidFill>
              </a:rPr>
              <a:t>&lt;p&gt;</a:t>
            </a:r>
            <a:r>
              <a:rPr lang="ru-RU"/>
              <a:t> ДАЦЕНКО УЛЬЯНА </a:t>
            </a:r>
            <a:r>
              <a:rPr lang="ru-RU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"/>
          <p:cNvSpPr txBox="1"/>
          <p:nvPr>
            <p:ph idx="1" type="body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 sz="2100">
                <a:solidFill>
                  <a:schemeClr val="accent1"/>
                </a:solidFill>
              </a:rPr>
              <a:t>&lt;p&gt;</a:t>
            </a:r>
            <a:r>
              <a:rPr lang="ru-RU" sz="2100">
                <a:solidFill>
                  <a:schemeClr val="accent3"/>
                </a:solidFill>
              </a:rPr>
              <a:t> </a:t>
            </a:r>
            <a:r>
              <a:rPr lang="ru-RU"/>
              <a:t>Personal HyperText Processor- язык программирования, используемый </a:t>
            </a:r>
            <a:r>
              <a:rPr lang="ru-RU">
                <a:solidFill>
                  <a:schemeClr val="accent1"/>
                </a:solidFill>
              </a:rPr>
              <a:t>на стороне WEB-сервера</a:t>
            </a:r>
            <a:r>
              <a:rPr lang="ru-RU"/>
              <a:t> для динамической генерации HTML-страниц.. </a:t>
            </a:r>
            <a:r>
              <a:rPr lang="ru-RU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6" name="Google Shape;346;p2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 sz="13800"/>
              <a:t>РНР</a:t>
            </a:r>
            <a:endParaRPr sz="13800"/>
          </a:p>
        </p:txBody>
      </p:sp>
      <p:sp>
        <p:nvSpPr>
          <p:cNvPr id="347" name="Google Shape;347;p2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"/>
          <p:cNvSpPr txBox="1"/>
          <p:nvPr>
            <p:ph type="title"/>
          </p:nvPr>
        </p:nvSpPr>
        <p:spPr>
          <a:xfrm>
            <a:off x="1165831" y="982939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/>
              <a:t>ЧТО ТАКОЕ </a:t>
            </a:r>
            <a:r>
              <a:rPr lang="ru-RU" sz="6000">
                <a:solidFill>
                  <a:schemeClr val="accent3"/>
                </a:solidFill>
              </a:rPr>
              <a:t>PHP?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353" name="Google Shape;353;p3"/>
          <p:cNvSpPr txBox="1"/>
          <p:nvPr>
            <p:ph idx="2" type="body"/>
          </p:nvPr>
        </p:nvSpPr>
        <p:spPr>
          <a:xfrm>
            <a:off x="1113077" y="2059868"/>
            <a:ext cx="88656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Создан специально для разработки веб-приложений: все функции без избыточности.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PHP не зависит от платформы, поддерживает большинство современных веб-протоколов.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PHP включает в себя огромное количество встроенных функций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</a:pP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 sz="4800"/>
              <a:t>ИСТОРИЯ</a:t>
            </a:r>
            <a:r>
              <a:rPr lang="ru-RU"/>
              <a:t> </a:t>
            </a:r>
            <a:r>
              <a:rPr lang="ru-RU" sz="4800">
                <a:solidFill>
                  <a:schemeClr val="accent3"/>
                </a:solidFill>
              </a:rPr>
              <a:t>СОЗДАНИЯ.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359" name="Google Shape;359;p4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200"/>
              <a:buNone/>
            </a:pPr>
            <a:r>
              <a:rPr lang="ru-RU"/>
              <a:t>1994</a:t>
            </a:r>
            <a:endParaRPr/>
          </a:p>
        </p:txBody>
      </p:sp>
      <p:sp>
        <p:nvSpPr>
          <p:cNvPr id="360" name="Google Shape;360;p4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PHP/FI Version 2. С этого момента началось широкое распространение PHP/FI.</a:t>
            </a:r>
            <a:endParaRPr/>
          </a:p>
        </p:txBody>
      </p:sp>
      <p:sp>
        <p:nvSpPr>
          <p:cNvPr id="361" name="Google Shape;361;p4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200"/>
              <a:buNone/>
            </a:pPr>
            <a:r>
              <a:rPr lang="ru-RU"/>
              <a:t>1995</a:t>
            </a:r>
            <a:endParaRPr/>
          </a:p>
        </p:txBody>
      </p:sp>
      <p:sp>
        <p:nvSpPr>
          <p:cNvPr id="362" name="Google Shape;362;p4"/>
          <p:cNvSpPr txBox="1"/>
          <p:nvPr>
            <p:ph idx="8" type="body"/>
          </p:nvPr>
        </p:nvSpPr>
        <p:spPr>
          <a:xfrm>
            <a:off x="5097162" y="3184000"/>
            <a:ext cx="4372153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600"/>
              <a:buNone/>
            </a:pPr>
            <a:r>
              <a:rPr lang="ru-RU"/>
              <a:t>Версия PHP 3.0 определился современный облик и стиль языка программирования. По данным NetCraft на ноябрь 1999 PHP использовался в более чем 1 млн. доменах</a:t>
            </a:r>
            <a:endParaRPr/>
          </a:p>
        </p:txBody>
      </p:sp>
      <p:sp>
        <p:nvSpPr>
          <p:cNvPr id="363" name="Google Shape;363;p4"/>
          <p:cNvSpPr txBox="1"/>
          <p:nvPr>
            <p:ph idx="3" type="subTitle"/>
          </p:nvPr>
        </p:nvSpPr>
        <p:spPr>
          <a:xfrm>
            <a:off x="6284128" y="2557383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200"/>
              <a:buNone/>
            </a:pPr>
            <a:r>
              <a:rPr lang="ru-RU"/>
              <a:t>1998</a:t>
            </a:r>
            <a:endParaRPr/>
          </a:p>
        </p:txBody>
      </p:sp>
      <p:sp>
        <p:nvSpPr>
          <p:cNvPr id="364" name="Google Shape;364;p4"/>
          <p:cNvSpPr txBox="1"/>
          <p:nvPr>
            <p:ph idx="9" type="body"/>
          </p:nvPr>
        </p:nvSpPr>
        <p:spPr>
          <a:xfrm>
            <a:off x="9724292" y="3034531"/>
            <a:ext cx="2611315" cy="253979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PHP 4.0 выше производительность, поддержка сессий, буферизация вывода, безопасность, новые языковые конструкции. </a:t>
            </a:r>
            <a:endParaRPr/>
          </a:p>
        </p:txBody>
      </p:sp>
      <p:sp>
        <p:nvSpPr>
          <p:cNvPr id="365" name="Google Shape;365;p4"/>
          <p:cNvSpPr txBox="1"/>
          <p:nvPr>
            <p:ph idx="4" type="subTitle"/>
          </p:nvPr>
        </p:nvSpPr>
        <p:spPr>
          <a:xfrm>
            <a:off x="9799895" y="2504629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200"/>
              <a:buNone/>
            </a:pPr>
            <a:r>
              <a:rPr lang="ru-RU"/>
              <a:t>2000</a:t>
            </a:r>
            <a:endParaRPr/>
          </a:p>
        </p:txBody>
      </p:sp>
      <p:sp>
        <p:nvSpPr>
          <p:cNvPr id="366" name="Google Shape;366;p4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Расмус Лердорф - простой набор CGI-скриптов, ("Personal Homepages Tools)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 sz="4800"/>
              <a:t>ИСТОРИЯ</a:t>
            </a:r>
            <a:r>
              <a:rPr lang="ru-RU"/>
              <a:t> </a:t>
            </a:r>
            <a:r>
              <a:rPr lang="ru-RU" sz="4800">
                <a:solidFill>
                  <a:schemeClr val="accent3"/>
                </a:solidFill>
              </a:rPr>
              <a:t>СОЗДАНИЯ.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372" name="Google Shape;372;p5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200"/>
              <a:buNone/>
            </a:pPr>
            <a:r>
              <a:rPr lang="ru-RU"/>
              <a:t>2004</a:t>
            </a:r>
            <a:endParaRPr/>
          </a:p>
        </p:txBody>
      </p:sp>
      <p:sp>
        <p:nvSpPr>
          <p:cNvPr id="373" name="Google Shape;373;p5"/>
          <p:cNvSpPr txBox="1"/>
          <p:nvPr>
            <p:ph idx="7" type="body"/>
          </p:nvPr>
        </p:nvSpPr>
        <p:spPr>
          <a:xfrm>
            <a:off x="2514600" y="3175208"/>
            <a:ext cx="2233246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Шестая исключение из ядра регулярных выражений POSIX и «длинных» суперглобальных массивов.</a:t>
            </a:r>
            <a:endParaRPr/>
          </a:p>
        </p:txBody>
      </p:sp>
      <p:sp>
        <p:nvSpPr>
          <p:cNvPr id="374" name="Google Shape;374;p5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200"/>
              <a:buNone/>
            </a:pPr>
            <a:r>
              <a:rPr lang="ru-RU"/>
              <a:t>2006</a:t>
            </a:r>
            <a:endParaRPr/>
          </a:p>
        </p:txBody>
      </p:sp>
      <p:sp>
        <p:nvSpPr>
          <p:cNvPr id="375" name="Google Shape;375;p5"/>
          <p:cNvSpPr txBox="1"/>
          <p:nvPr>
            <p:ph idx="8" type="body"/>
          </p:nvPr>
        </p:nvSpPr>
        <p:spPr>
          <a:xfrm>
            <a:off x="5097163" y="3184000"/>
            <a:ext cx="2042192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600"/>
              <a:buNone/>
            </a:pPr>
            <a:r>
              <a:rPr lang="ru-RU"/>
              <a:t>Версия 7.0.0. выше производительность и ниже потребление памяти,новые операторы</a:t>
            </a:r>
            <a:endParaRPr/>
          </a:p>
        </p:txBody>
      </p:sp>
      <p:sp>
        <p:nvSpPr>
          <p:cNvPr id="376" name="Google Shape;376;p5"/>
          <p:cNvSpPr txBox="1"/>
          <p:nvPr>
            <p:ph idx="3" type="subTitle"/>
          </p:nvPr>
        </p:nvSpPr>
        <p:spPr>
          <a:xfrm>
            <a:off x="5114751" y="2592552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200"/>
              <a:buNone/>
            </a:pPr>
            <a:r>
              <a:rPr lang="ru-RU"/>
              <a:t>2015</a:t>
            </a:r>
            <a:endParaRPr/>
          </a:p>
        </p:txBody>
      </p:sp>
      <p:sp>
        <p:nvSpPr>
          <p:cNvPr id="377" name="Google Shape;377;p5"/>
          <p:cNvSpPr txBox="1"/>
          <p:nvPr>
            <p:ph idx="9" type="body"/>
          </p:nvPr>
        </p:nvSpPr>
        <p:spPr>
          <a:xfrm>
            <a:off x="7499839" y="3131247"/>
            <a:ext cx="4369776" cy="253979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PHP версии 8.0. Поддержка union-типов, JIT-компиляция и атрибуты. Дэйл Хирт, менеджер проекта PHP в Microsoft сообщил, что Microsoft прекратит поддержку разработки этого языка программирования для Windows. </a:t>
            </a:r>
            <a:endParaRPr/>
          </a:p>
        </p:txBody>
      </p:sp>
      <p:sp>
        <p:nvSpPr>
          <p:cNvPr id="378" name="Google Shape;378;p5"/>
          <p:cNvSpPr txBox="1"/>
          <p:nvPr>
            <p:ph idx="4" type="subTitle"/>
          </p:nvPr>
        </p:nvSpPr>
        <p:spPr>
          <a:xfrm>
            <a:off x="8700857" y="2522214"/>
            <a:ext cx="19977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200"/>
              <a:buNone/>
            </a:pPr>
            <a:r>
              <a:rPr lang="ru-RU"/>
              <a:t>2020</a:t>
            </a:r>
            <a:endParaRPr/>
          </a:p>
        </p:txBody>
      </p:sp>
      <p:sp>
        <p:nvSpPr>
          <p:cNvPr id="379" name="Google Shape;379;p5"/>
          <p:cNvSpPr txBox="1"/>
          <p:nvPr>
            <p:ph idx="6" type="body"/>
          </p:nvPr>
        </p:nvSpPr>
        <p:spPr>
          <a:xfrm>
            <a:off x="263769" y="2955400"/>
            <a:ext cx="2233246" cy="23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/>
              <a:t>Версия 5 PHP с обновленным ядром, выше эффективность интерпретатора. Язык разметки XML, переработаны функции ООП.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5d37328f6_0_235"/>
          <p:cNvSpPr txBox="1"/>
          <p:nvPr>
            <p:ph type="ctrTitle"/>
          </p:nvPr>
        </p:nvSpPr>
        <p:spPr>
          <a:xfrm>
            <a:off x="415600" y="0"/>
            <a:ext cx="11360700" cy="6858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История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 sz="6000">
                <a:solidFill>
                  <a:schemeClr val="accent1"/>
                </a:solidFill>
              </a:rPr>
              <a:t>СПЕЦИФИКАЦИЯ </a:t>
            </a:r>
            <a:r>
              <a:rPr lang="ru-RU">
                <a:solidFill>
                  <a:srgbClr val="FFFFFF"/>
                </a:solidFill>
              </a:rPr>
              <a:t>ЯЗЫКА 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85" name="Google Shape;385;p6"/>
          <p:cNvSpPr txBox="1"/>
          <p:nvPr>
            <p:ph idx="2" type="body"/>
          </p:nvPr>
        </p:nvSpPr>
        <p:spPr>
          <a:xfrm>
            <a:off x="6400799" y="1375769"/>
            <a:ext cx="4695093" cy="158723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72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/>
              <a:t>PHP исполняет код, находящийся внутри ограничителей, таких как &lt;?php ?&gt;. Всё, что находится вне ограничителей, выводится без изменений.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6" name="Google Shape;386;p6"/>
          <p:cNvSpPr txBox="1"/>
          <p:nvPr>
            <p:ph idx="1" type="body"/>
          </p:nvPr>
        </p:nvSpPr>
        <p:spPr>
          <a:xfrm>
            <a:off x="1037492" y="1600310"/>
            <a:ext cx="4659923" cy="3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PHP – это скрипт-язык, который встраивается в HTML (открывающий и закрывающий теги), выполняется на сервере, а клиенту передается результат работы (отличие от JavaScript).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Синтаксис PHP подобен синтаксису языка Си. Некоторые элементы заимствованы из Perl. Любая программа может начинаться непосредственно с оператора PHP.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7" name="Google Shape;387;p6"/>
          <p:cNvSpPr/>
          <p:nvPr/>
        </p:nvSpPr>
        <p:spPr>
          <a:xfrm>
            <a:off x="6520962" y="2891379"/>
            <a:ext cx="6096000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endParaRPr b="0" i="0" sz="16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endParaRPr b="0" i="0" sz="16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   &lt;</a:t>
            </a:r>
            <a:r>
              <a:rPr b="1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ru-RU" sz="16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6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Тестируем PHP </a:t>
            </a:r>
            <a:endParaRPr b="0" i="0" sz="16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0" i="0" sz="16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b="1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0" i="0" sz="16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b="1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endParaRPr b="0" i="0" sz="16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     &lt;?php echo 'Привет мир!'; ?&gt; </a:t>
            </a:r>
            <a:r>
              <a:rPr b="0" i="0" lang="ru-RU" sz="16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600" u="none" cap="none" strike="noStrike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0" i="0" sz="16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b="1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b="0" i="0" lang="ru-RU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0" i="0" sz="16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 sz="6000">
                <a:solidFill>
                  <a:schemeClr val="accent2"/>
                </a:solidFill>
              </a:rPr>
              <a:t>СПЕЦИФИКАЦИЯ </a:t>
            </a:r>
            <a:r>
              <a:rPr lang="ru-RU">
                <a:solidFill>
                  <a:srgbClr val="FFFFFF"/>
                </a:solidFill>
              </a:rPr>
              <a:t>ЯЗЫКА 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3" name="Google Shape;393;p7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>
                <a:solidFill>
                  <a:schemeClr val="accent3"/>
                </a:solidFill>
              </a:rPr>
              <a:t>&lt;p&gt; </a:t>
            </a:r>
            <a:r>
              <a:rPr lang="ru-RU"/>
              <a:t>PHP-скрипты обычно обрабатываются интерпретатором в порядке, обеспечивающем</a:t>
            </a:r>
            <a:r>
              <a:rPr lang="ru-RU">
                <a:solidFill>
                  <a:schemeClr val="accent3"/>
                </a:solidFill>
              </a:rPr>
              <a:t> кроссплатформенность </a:t>
            </a:r>
            <a:r>
              <a:rPr lang="ru-RU"/>
              <a:t> разработанного приложения:. </a:t>
            </a:r>
            <a:r>
              <a:rPr lang="ru-RU">
                <a:solidFill>
                  <a:schemeClr val="accent3"/>
                </a:solidFill>
              </a:rPr>
              <a:t>&lt;/p&gt;</a:t>
            </a:r>
            <a:endParaRPr/>
          </a:p>
        </p:txBody>
      </p:sp>
      <p:sp>
        <p:nvSpPr>
          <p:cNvPr id="394" name="Google Shape;394;p7"/>
          <p:cNvSpPr txBox="1"/>
          <p:nvPr>
            <p:ph idx="2" type="subTitle"/>
          </p:nvPr>
        </p:nvSpPr>
        <p:spPr>
          <a:xfrm>
            <a:off x="1226350" y="3531183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>
                <a:solidFill>
                  <a:schemeClr val="accent2"/>
                </a:solidFill>
              </a:rPr>
              <a:t>&lt;p&gt; </a:t>
            </a:r>
            <a:r>
              <a:rPr lang="ru-RU"/>
              <a:t>Для увеличения быстродействия приложений возможно использование </a:t>
            </a:r>
            <a:r>
              <a:rPr lang="ru-RU">
                <a:solidFill>
                  <a:schemeClr val="accent2"/>
                </a:solidFill>
              </a:rPr>
              <a:t>акселераторов</a:t>
            </a:r>
            <a:r>
              <a:rPr lang="ru-RU"/>
              <a:t>. </a:t>
            </a:r>
            <a:r>
              <a:rPr lang="ru-RU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5" name="Google Shape;395;p7"/>
          <p:cNvSpPr txBox="1"/>
          <p:nvPr>
            <p:ph idx="3" type="subTitle"/>
          </p:nvPr>
        </p:nvSpPr>
        <p:spPr>
          <a:xfrm>
            <a:off x="1199973" y="4400450"/>
            <a:ext cx="9755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>
                <a:solidFill>
                  <a:schemeClr val="accent1"/>
                </a:solidFill>
              </a:rPr>
              <a:t>&lt;p&gt;</a:t>
            </a:r>
            <a:r>
              <a:rPr lang="ru-RU">
                <a:solidFill>
                  <a:schemeClr val="accent3"/>
                </a:solidFill>
              </a:rPr>
              <a:t> </a:t>
            </a:r>
            <a:r>
              <a:rPr lang="ru-RU"/>
              <a:t>Ядро PHP реализует средства для </a:t>
            </a:r>
            <a:r>
              <a:rPr lang="ru-RU">
                <a:solidFill>
                  <a:schemeClr val="accent1"/>
                </a:solidFill>
              </a:rPr>
              <a:t>автоматического управления памятью</a:t>
            </a:r>
            <a:r>
              <a:rPr lang="ru-RU"/>
              <a:t> </a:t>
            </a:r>
            <a:r>
              <a:rPr lang="ru-RU">
                <a:solidFill>
                  <a:schemeClr val="accent1"/>
                </a:solidFill>
              </a:rPr>
              <a:t>&lt;/p&gt;</a:t>
            </a:r>
            <a:endParaRPr/>
          </a:p>
        </p:txBody>
      </p:sp>
      <p:sp>
        <p:nvSpPr>
          <p:cNvPr id="396" name="Google Shape;396;p7"/>
          <p:cNvSpPr txBox="1"/>
          <p:nvPr>
            <p:ph idx="4" type="body"/>
          </p:nvPr>
        </p:nvSpPr>
        <p:spPr>
          <a:xfrm>
            <a:off x="1252719" y="2449235"/>
            <a:ext cx="9755100" cy="120836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лексический анализ исходного кода и генерация лексем,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синтаксический анализ полученных лексем,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генерация байт-кода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выполнение байт-кода интерпретатором (без создания исполняемого файла).</a:t>
            </a:r>
            <a:br>
              <a:rPr lang="ru-RU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7"/>
          <p:cNvSpPr txBox="1"/>
          <p:nvPr>
            <p:ph idx="6" type="body"/>
          </p:nvPr>
        </p:nvSpPr>
        <p:spPr>
          <a:xfrm>
            <a:off x="1318846" y="5143499"/>
            <a:ext cx="9064870" cy="89257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Вся выделенная память возвращается системе после завершения работы скрипта.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"/>
          <p:cNvSpPr txBox="1"/>
          <p:nvPr>
            <p:ph idx="1" type="subTitle"/>
          </p:nvPr>
        </p:nvSpPr>
        <p:spPr>
          <a:xfrm>
            <a:off x="1206637" y="2147913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ru-RU"/>
              <a:t>СЕРВЕР</a:t>
            </a:r>
            <a:endParaRPr/>
          </a:p>
        </p:txBody>
      </p:sp>
      <p:sp>
        <p:nvSpPr>
          <p:cNvPr id="403" name="Google Shape;403;p8"/>
          <p:cNvSpPr txBox="1"/>
          <p:nvPr>
            <p:ph idx="2" type="subTitle"/>
          </p:nvPr>
        </p:nvSpPr>
        <p:spPr>
          <a:xfrm>
            <a:off x="4730886" y="2033614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ru-RU"/>
              <a:t>Командная строка</a:t>
            </a:r>
            <a:endParaRPr/>
          </a:p>
        </p:txBody>
      </p:sp>
      <p:sp>
        <p:nvSpPr>
          <p:cNvPr id="404" name="Google Shape;404;p8"/>
          <p:cNvSpPr txBox="1"/>
          <p:nvPr>
            <p:ph idx="3" type="subTitle"/>
          </p:nvPr>
        </p:nvSpPr>
        <p:spPr>
          <a:xfrm>
            <a:off x="8263929" y="2042406"/>
            <a:ext cx="26586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ru-RU"/>
              <a:t>Оконные приложения</a:t>
            </a:r>
            <a:endParaRPr/>
          </a:p>
        </p:txBody>
      </p:sp>
      <p:sp>
        <p:nvSpPr>
          <p:cNvPr id="405" name="Google Shape;405;p8"/>
          <p:cNvSpPr txBox="1"/>
          <p:nvPr>
            <p:ph idx="4" type="body"/>
          </p:nvPr>
        </p:nvSpPr>
        <p:spPr>
          <a:xfrm>
            <a:off x="1189051" y="3456303"/>
            <a:ext cx="2658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/>
              <a:t>Создание скриптов для выполнения на стороне сервера.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700"/>
              <a:buNone/>
            </a:pPr>
            <a:r>
              <a:rPr lang="ru-RU"/>
              <a:t>Наиболее широкое использование.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406" name="Google Shape;406;p8"/>
          <p:cNvSpPr txBox="1"/>
          <p:nvPr>
            <p:ph idx="5" type="body"/>
          </p:nvPr>
        </p:nvSpPr>
        <p:spPr>
          <a:xfrm>
            <a:off x="4528039" y="3216272"/>
            <a:ext cx="3094892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/>
              <a:t>Создание скриптов для выполнения в командной строке.</a:t>
            </a:r>
            <a:endParaRPr/>
          </a:p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/>
              <a:t>Создание PHP-скрипта, способного запускаться без сервера или браузера.</a:t>
            </a:r>
            <a:endParaRPr/>
          </a:p>
        </p:txBody>
      </p:sp>
      <p:sp>
        <p:nvSpPr>
          <p:cNvPr id="407" name="Google Shape;407;p8"/>
          <p:cNvSpPr txBox="1"/>
          <p:nvPr>
            <p:ph idx="6" type="body"/>
          </p:nvPr>
        </p:nvSpPr>
        <p:spPr>
          <a:xfrm>
            <a:off x="8290303" y="3211835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/>
              <a:t>Создание оконных приложений, выполняющихся на стороне клиента. </a:t>
            </a:r>
            <a:endParaRPr/>
          </a:p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/>
              <a:t>PHP не самый лучший язык для подобных приложений.</a:t>
            </a:r>
            <a:endParaRPr/>
          </a:p>
        </p:txBody>
      </p:sp>
      <p:sp>
        <p:nvSpPr>
          <p:cNvPr id="408" name="Google Shape;408;p8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/>
              <a:t>ОБЛАСТЬ </a:t>
            </a:r>
            <a:r>
              <a:rPr lang="ru-RU" sz="6000">
                <a:solidFill>
                  <a:schemeClr val="accent3"/>
                </a:solidFill>
              </a:rPr>
              <a:t>ПРИМЕНЕНИЯ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/>
          <p:nvPr>
            <p:ph idx="1" type="subTitle"/>
          </p:nvPr>
        </p:nvSpPr>
        <p:spPr>
          <a:xfrm>
            <a:off x="8372367" y="2121537"/>
            <a:ext cx="2658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ru-RU"/>
              <a:t>Сайты</a:t>
            </a:r>
            <a:endParaRPr/>
          </a:p>
        </p:txBody>
      </p:sp>
      <p:sp>
        <p:nvSpPr>
          <p:cNvPr id="414" name="Google Shape;414;p9"/>
          <p:cNvSpPr txBox="1"/>
          <p:nvPr>
            <p:ph idx="2" type="subTitle"/>
          </p:nvPr>
        </p:nvSpPr>
        <p:spPr>
          <a:xfrm>
            <a:off x="1397977" y="1936899"/>
            <a:ext cx="2136531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ru-RU"/>
              <a:t>Поддержка баз данных</a:t>
            </a:r>
            <a:endParaRPr/>
          </a:p>
        </p:txBody>
      </p:sp>
      <p:sp>
        <p:nvSpPr>
          <p:cNvPr id="415" name="Google Shape;415;p9"/>
          <p:cNvSpPr txBox="1"/>
          <p:nvPr>
            <p:ph idx="3" type="subTitle"/>
          </p:nvPr>
        </p:nvSpPr>
        <p:spPr>
          <a:xfrm>
            <a:off x="4774223" y="2059991"/>
            <a:ext cx="2552252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ru-RU"/>
              <a:t>LAMP и LEMP</a:t>
            </a:r>
            <a:endParaRPr/>
          </a:p>
        </p:txBody>
      </p:sp>
      <p:sp>
        <p:nvSpPr>
          <p:cNvPr id="416" name="Google Shape;416;p9"/>
          <p:cNvSpPr txBox="1"/>
          <p:nvPr>
            <p:ph idx="4" type="body"/>
          </p:nvPr>
        </p:nvSpPr>
        <p:spPr>
          <a:xfrm>
            <a:off x="1081454" y="3402622"/>
            <a:ext cx="3059723" cy="84699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/>
              <a:t>PHP понимает протоколы IMAP, SNMP, NNTP, POP3 и даже HTTP, а также имеет возможность работать с сокетами, есть расширения.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417" name="Google Shape;417;p9"/>
          <p:cNvSpPr txBox="1"/>
          <p:nvPr>
            <p:ph idx="5" type="body"/>
          </p:nvPr>
        </p:nvSpPr>
        <p:spPr>
          <a:xfrm>
            <a:off x="4528039" y="3409703"/>
            <a:ext cx="3094892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/>
              <a:t>Входит в LAMP — распространённый набор ПО для создания и хостинга веб-сайтов (Linux, Apache, MySQL, PHP), а также LEMP.</a:t>
            </a:r>
            <a:endParaRPr/>
          </a:p>
        </p:txBody>
      </p:sp>
      <p:sp>
        <p:nvSpPr>
          <p:cNvPr id="418" name="Google Shape;418;p9"/>
          <p:cNvSpPr txBox="1"/>
          <p:nvPr>
            <p:ph idx="6" type="body"/>
          </p:nvPr>
        </p:nvSpPr>
        <p:spPr>
          <a:xfrm>
            <a:off x="8299096" y="3449228"/>
            <a:ext cx="265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06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ru-RU"/>
              <a:t>Среди сайтов, использующих PHP — Facebook, Wikipedia, Yahoo!, Baidu. </a:t>
            </a:r>
            <a:endParaRPr/>
          </a:p>
        </p:txBody>
      </p:sp>
      <p:sp>
        <p:nvSpPr>
          <p:cNvPr id="419" name="Google Shape;419;p9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/>
              <a:t>ОБЛАСТЬ </a:t>
            </a:r>
            <a:r>
              <a:rPr lang="ru-RU" sz="6000">
                <a:solidFill>
                  <a:schemeClr val="accent1"/>
                </a:solidFill>
              </a:rPr>
              <a:t>ПРИМЕНЕНИЯ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0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ru-RU" sz="6000">
                <a:solidFill>
                  <a:schemeClr val="accent2"/>
                </a:solidFill>
              </a:rPr>
              <a:t>ДОСТОИНСТВА </a:t>
            </a:r>
            <a:r>
              <a:rPr lang="ru-RU">
                <a:solidFill>
                  <a:srgbClr val="FFFFFF"/>
                </a:solidFill>
              </a:rPr>
              <a:t>РНР </a:t>
            </a:r>
            <a:r>
              <a:rPr lang="ru-RU" sz="6000">
                <a:solidFill>
                  <a:schemeClr val="accent2"/>
                </a:solidFill>
              </a:rPr>
              <a:t>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25" name="Google Shape;425;p10"/>
          <p:cNvSpPr txBox="1"/>
          <p:nvPr>
            <p:ph idx="1" type="body"/>
          </p:nvPr>
        </p:nvSpPr>
        <p:spPr>
          <a:xfrm>
            <a:off x="575950" y="2437574"/>
            <a:ext cx="331025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accent1"/>
                </a:solidFill>
              </a:rPr>
              <a:t>Практичность. </a:t>
            </a:r>
            <a:r>
              <a:rPr lang="ru-RU"/>
              <a:t>Быстрое и эффективное решение поставленных задач. </a:t>
            </a:r>
            <a:endParaRPr/>
          </a:p>
        </p:txBody>
      </p:sp>
      <p:sp>
        <p:nvSpPr>
          <p:cNvPr id="426" name="Google Shape;426;p10"/>
          <p:cNvSpPr txBox="1"/>
          <p:nvPr>
            <p:ph idx="2" type="body"/>
          </p:nvPr>
        </p:nvSpPr>
        <p:spPr>
          <a:xfrm>
            <a:off x="4343400" y="2437574"/>
            <a:ext cx="3534507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>
                <a:solidFill>
                  <a:schemeClr val="accent3"/>
                </a:solidFill>
              </a:rPr>
              <a:t>Традиционность.</a:t>
            </a:r>
            <a:r>
              <a:rPr lang="ru-RU"/>
              <a:t> РНР кажется знакомым программистам, работающим в разных областях.</a:t>
            </a:r>
            <a:endParaRPr/>
          </a:p>
        </p:txBody>
      </p:sp>
      <p:sp>
        <p:nvSpPr>
          <p:cNvPr id="427" name="Google Shape;427;p10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>
                <a:solidFill>
                  <a:schemeClr val="accent1"/>
                </a:solidFill>
              </a:rPr>
              <a:t> Эффективность. </a:t>
            </a:r>
            <a:r>
              <a:rPr lang="ru-RU"/>
              <a:t>«Движок» PHP - транслирующий интерпретатор.</a:t>
            </a:r>
            <a:endParaRPr/>
          </a:p>
        </p:txBody>
      </p:sp>
      <p:sp>
        <p:nvSpPr>
          <p:cNvPr id="428" name="Google Shape;428;p10"/>
          <p:cNvSpPr txBox="1"/>
          <p:nvPr>
            <p:ph idx="4" type="body"/>
          </p:nvPr>
        </p:nvSpPr>
        <p:spPr>
          <a:xfrm>
            <a:off x="4229100" y="4783425"/>
            <a:ext cx="3484113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accent3"/>
                </a:solidFill>
              </a:rPr>
              <a:t>Безопасность. </a:t>
            </a:r>
            <a:r>
              <a:rPr lang="ru-RU"/>
              <a:t>Гибкие и эффективные средства безопасности системного уровня и приложения. </a:t>
            </a:r>
            <a:endParaRPr/>
          </a:p>
        </p:txBody>
      </p:sp>
      <p:sp>
        <p:nvSpPr>
          <p:cNvPr id="429" name="Google Shape;429;p10"/>
          <p:cNvSpPr txBox="1"/>
          <p:nvPr>
            <p:ph idx="5" type="title"/>
          </p:nvPr>
        </p:nvSpPr>
        <p:spPr>
          <a:xfrm>
            <a:off x="1640021" y="1829511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0" name="Google Shape;430;p10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>
                <a:solidFill>
                  <a:schemeClr val="accent2"/>
                </a:solidFill>
              </a:rPr>
              <a:t>Простота. </a:t>
            </a:r>
            <a:r>
              <a:rPr lang="ru-RU"/>
              <a:t>Сценарий РНР может состоять из 10 000 строк или из одной строки</a:t>
            </a:r>
            <a:endParaRPr/>
          </a:p>
        </p:txBody>
      </p:sp>
      <p:sp>
        <p:nvSpPr>
          <p:cNvPr id="431" name="Google Shape;431;p10"/>
          <p:cNvSpPr txBox="1"/>
          <p:nvPr>
            <p:ph idx="13" type="body"/>
          </p:nvPr>
        </p:nvSpPr>
        <p:spPr>
          <a:xfrm>
            <a:off x="8308168" y="4932893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SzPts val="1800"/>
              <a:buNone/>
            </a:pPr>
            <a:r>
              <a:rPr lang="ru-RU"/>
              <a:t>PHP - один из </a:t>
            </a:r>
            <a:r>
              <a:rPr lang="ru-RU">
                <a:solidFill>
                  <a:schemeClr val="accent2"/>
                </a:solidFill>
              </a:rPr>
              <a:t>лидеров</a:t>
            </a:r>
            <a:r>
              <a:rPr lang="ru-RU"/>
              <a:t> среди языков применяемых для создания динамических веб сайтов.</a:t>
            </a:r>
            <a:endParaRPr/>
          </a:p>
        </p:txBody>
      </p:sp>
      <p:sp>
        <p:nvSpPr>
          <p:cNvPr id="432" name="Google Shape;432;p10"/>
          <p:cNvSpPr txBox="1"/>
          <p:nvPr>
            <p:ph idx="5" type="title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02</a:t>
            </a:r>
            <a:endParaRPr/>
          </a:p>
        </p:txBody>
      </p:sp>
      <p:sp>
        <p:nvSpPr>
          <p:cNvPr id="433" name="Google Shape;433;p10"/>
          <p:cNvSpPr txBox="1"/>
          <p:nvPr>
            <p:ph idx="5" type="title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4" name="Google Shape;434;p10"/>
          <p:cNvSpPr txBox="1"/>
          <p:nvPr>
            <p:ph idx="5" type="title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35" name="Google Shape;435;p10"/>
          <p:cNvSpPr txBox="1"/>
          <p:nvPr>
            <p:ph idx="5" type="title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05</a:t>
            </a:r>
            <a:endParaRPr/>
          </a:p>
        </p:txBody>
      </p:sp>
      <p:sp>
        <p:nvSpPr>
          <p:cNvPr id="436" name="Google Shape;436;p10"/>
          <p:cNvSpPr/>
          <p:nvPr/>
        </p:nvSpPr>
        <p:spPr>
          <a:xfrm>
            <a:off x="10926648" y="4277873"/>
            <a:ext cx="351487" cy="308322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1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ru-RU"/>
              <a:t>THANK </a:t>
            </a:r>
            <a:r>
              <a:rPr lang="ru-RU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442" name="Google Shape;442;p11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descr="Famous Programming Languages – Authors and History – MYCPLUS" id="443" name="Google Shape;4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8680" y="2664069"/>
            <a:ext cx="3947447" cy="2470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1a5d37328f6_0_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300" y="264767"/>
            <a:ext cx="6955401" cy="460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a5d37328f6_0_239"/>
          <p:cNvSpPr txBox="1"/>
          <p:nvPr/>
        </p:nvSpPr>
        <p:spPr>
          <a:xfrm>
            <a:off x="2984800" y="5269267"/>
            <a:ext cx="6222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Бьёрн Страуструп</a:t>
            </a:r>
            <a:endParaRPr sz="3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a5d37328f6_0_244"/>
          <p:cNvSpPr txBox="1"/>
          <p:nvPr/>
        </p:nvSpPr>
        <p:spPr>
          <a:xfrm>
            <a:off x="3072600" y="596333"/>
            <a:ext cx="604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a5d37328f6_0_244"/>
          <p:cNvSpPr txBox="1"/>
          <p:nvPr>
            <p:ph idx="4294967295" type="ctrTitle"/>
          </p:nvPr>
        </p:nvSpPr>
        <p:spPr>
          <a:xfrm>
            <a:off x="415600" y="0"/>
            <a:ext cx="11360700" cy="6858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900"/>
              <a:t>Спецификация</a:t>
            </a:r>
            <a:endParaRPr sz="6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1a5d37328f6_0_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229667"/>
            <a:ext cx="4191000" cy="38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1a5d37328f6_0_249"/>
          <p:cNvSpPr txBox="1"/>
          <p:nvPr/>
        </p:nvSpPr>
        <p:spPr>
          <a:xfrm>
            <a:off x="2706800" y="4461667"/>
            <a:ext cx="67785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International Organization for Standardization</a:t>
            </a:r>
            <a:endParaRPr sz="3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a5d37328f6_0_254"/>
          <p:cNvSpPr txBox="1"/>
          <p:nvPr/>
        </p:nvSpPr>
        <p:spPr>
          <a:xfrm>
            <a:off x="6321733" y="1634433"/>
            <a:ext cx="399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289" name="Google Shape;289;g1a5d37328f6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0" y="242900"/>
            <a:ext cx="10684165" cy="63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a5d37328f6_0_259"/>
          <p:cNvSpPr txBox="1"/>
          <p:nvPr>
            <p:ph type="title"/>
          </p:nvPr>
        </p:nvSpPr>
        <p:spPr>
          <a:xfrm>
            <a:off x="415600" y="0"/>
            <a:ext cx="11360700" cy="6858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900"/>
              <a:t>Сферы применения</a:t>
            </a:r>
            <a:endParaRPr sz="6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g1a5d37328f6_0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750" y="596900"/>
            <a:ext cx="8064500" cy="566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1a5d37328f6_0_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00" y="1057400"/>
            <a:ext cx="5263624" cy="319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a5d37328f6_0_2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850" y="2808350"/>
            <a:ext cx="6583075" cy="31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Xiaomi</dc:creator>
</cp:coreProperties>
</file>