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91" r:id="rId26"/>
    <p:sldId id="292" r:id="rId27"/>
    <p:sldId id="293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79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FE6-35CA-4765-AE02-59D96D2D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855EBB-EE6D-422B-BFAE-128469A1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8F65A-7CE6-4198-B0B7-0C6E9C00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2D51F8-80B6-4EEE-9195-A9C1D704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DBA53-A285-4752-BE7A-B25CD39D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2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C716B-487F-4A7A-AD78-73EE6D78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064ABD-DFC3-4F64-9C9B-75807402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62B73A-8FD1-402B-A077-0A75A49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2178D-BFF8-4E30-BB9C-28515E14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E63D0-3C50-4D23-AF29-E6ABDA78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EB5D8A-3E6C-46D8-B5D0-7A6057F2D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FADD6E-1909-4C29-9648-13BD39F9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0409E-8BB2-4616-AAE5-92DEBC7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A8901-5C33-4024-8F56-3ABEAF8C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AAC4-99ED-4CF5-B0B4-8CAD4F91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07F7-04A1-4219-901A-A372BD4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B9064-9C8D-401A-AF40-D5379B62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29E89-0D96-408C-BEDB-3F03D656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188A9-48DF-408B-A8E5-ABFBDB53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64CAB-8005-48F4-BA84-9CD6EEDE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2CC52-DD7B-4CE1-BF98-84B627E8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ED9BC-0201-4548-8807-99457592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470A3-18F8-405C-9C89-B48E3B49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D12D7-74DD-4B34-A933-2F62313D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EE29F-8254-40F2-BEB0-95B2AD6B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4053C-7F0F-4ABB-8696-6EA5005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2A2A9-7471-4EC5-9322-015DFDF3C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96A54-3941-4B99-B52E-8CC510EB9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E8995-66CF-4DD1-8996-2E73B859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B1C02-0E45-49D3-85E2-F0F77503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EA3CC-B822-459B-A9FD-2E2CE11A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9ED7D-F28E-45E7-A11E-684F6604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BBFE4-934D-4C61-A4DE-0B27B22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5B795F-E284-4E3D-80A7-2D1E8ECD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19422A-16F8-414F-8B96-F054751D4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27C1A2-5C1C-45F8-93B2-37E4A1604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45161A-8483-4520-9510-619B4B42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1D42D2-83AC-4150-9B3C-2253A6C5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2DDABF-EF20-49A0-8C94-3E4D53A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9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37C04-E1D2-4B4F-93B1-F16B085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A6619C-2A1C-426C-9339-6A6DA27A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BF079B-BFC5-474E-BC3A-CACBB735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657DEA-8BE8-4912-A6CA-4E635558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2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630759-C310-4001-9EB8-155F4C16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2AE18B-623C-4C42-9213-51CB8B3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6030C7-E5BC-4472-B925-9D839ACD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B9EBB-9226-4677-880F-571D05F3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2C542-4972-4D66-A14A-32FCA47A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2F6E0F-43F7-4A54-996D-ADC5366B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F06DE-03F3-4A6C-BD35-631FA386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09EBF-C1E2-434B-A0E5-D98BA994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25BB2D-F3CA-40CE-A73E-89FF4A5E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22237-1726-4DDB-83DE-54056118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23CC7D-A09A-4C3D-9511-3DE9CC40A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06FF9-D5AF-4A6E-9420-81A74D27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F4BAC-B59D-4CF5-A6D7-3B1F1DAC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1D340-81D5-4471-8DE0-C3236DE5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5A1943-3CA6-4F12-AACA-0DA2CF5C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25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70D82-CAAE-4521-9AEB-0B96B749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DA4151-3391-4C45-A9F2-E0CCF348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D031B-69FE-42B1-8F9F-E30F0486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C8B-3562-43BC-82C9-39F0824B5A7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FDBE6-A42B-4E8D-8BE6-2CB8799E1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BAE3D-E62D-4458-8E6E-7415BC7B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138F-36FB-4B03-B49E-6449FC81C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F821B-8F9E-4647-8F85-6BBDADAF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/>
              <a:t>Тема №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CAA0FF-815F-4F64-B030-9518F4BC5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731813"/>
            <a:ext cx="9144000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ru-RU" dirty="0"/>
              <a:t>Переменные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Типы переменных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Арифметические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5966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124C8-6DCB-4A6D-A8E6-F860F702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Параметр </a:t>
            </a:r>
            <a:r>
              <a:rPr lang="en-US" b="1" dirty="0" err="1"/>
              <a:t>sep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/>
              <a:t>end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5CAF4C-B333-4764-B59F-A7C0272F8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18" y="1258957"/>
            <a:ext cx="10591889" cy="49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4396-A641-4C41-A8BF-BB766A99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Управляющие последовательности в строке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7BC08-454F-4124-A659-371BE436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\\</a:t>
            </a:r>
            <a:r>
              <a:rPr lang="ru-RU" sz="2000" dirty="0"/>
              <a:t>: позволяет добавить внутрь строки слеш</a:t>
            </a:r>
          </a:p>
          <a:p>
            <a:r>
              <a:rPr lang="ru-RU" sz="2000" b="1" dirty="0"/>
              <a:t>\'</a:t>
            </a:r>
            <a:r>
              <a:rPr lang="ru-RU" sz="2000" dirty="0"/>
              <a:t>: позволяет добавить внутрь строки одинарную кавычку</a:t>
            </a:r>
          </a:p>
          <a:p>
            <a:r>
              <a:rPr lang="ru-RU" sz="2000" b="1" dirty="0"/>
              <a:t>\"</a:t>
            </a:r>
            <a:r>
              <a:rPr lang="ru-RU" sz="2000" dirty="0"/>
              <a:t>: позволяет добавить внутрь строки двойную кавычку</a:t>
            </a:r>
          </a:p>
          <a:p>
            <a:r>
              <a:rPr lang="ru-RU" sz="2000" b="1" dirty="0"/>
              <a:t>\n</a:t>
            </a:r>
            <a:r>
              <a:rPr lang="ru-RU" sz="2000" dirty="0"/>
              <a:t>: осуществляет переход на новую строку</a:t>
            </a:r>
          </a:p>
          <a:p>
            <a:r>
              <a:rPr lang="ru-RU" sz="2000" b="1" dirty="0"/>
              <a:t>\t</a:t>
            </a:r>
            <a:r>
              <a:rPr lang="ru-RU" sz="2000" dirty="0"/>
              <a:t>: добавляет табуляцию (4 отступа)</a:t>
            </a:r>
          </a:p>
          <a:p>
            <a:r>
              <a:rPr lang="ru-RU" dirty="0"/>
              <a:t>Например   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D8F892-9184-42C5-A29D-5EAC7D81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7" y="4267200"/>
            <a:ext cx="5542970" cy="19097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221AE-6E1B-4360-B86C-96E66D89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92" y="4267200"/>
            <a:ext cx="5291267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7C98-B25E-4B45-86C2-99E66E13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Вставка значений в строку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284DE-DEAB-497A-B230-BB65B30E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361799"/>
            <a:ext cx="10515600" cy="4351338"/>
          </a:xfrm>
        </p:spPr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позволяет </a:t>
            </a:r>
            <a:r>
              <a:rPr lang="ru-RU" dirty="0" err="1"/>
              <a:t>встравивать</a:t>
            </a:r>
            <a:r>
              <a:rPr lang="ru-RU" dirty="0"/>
              <a:t> в строку значения других переменных. Для этого внутри строки переменные размещаются в фигурных скобках {}, а перед всей строкой ставится символ </a:t>
            </a:r>
            <a:r>
              <a:rPr lang="ru-RU" b="1" dirty="0"/>
              <a:t>f</a:t>
            </a:r>
            <a:r>
              <a:rPr lang="ru-RU" dirty="0"/>
              <a:t>:</a:t>
            </a:r>
          </a:p>
          <a:p>
            <a:r>
              <a:rPr lang="ru-RU" dirty="0"/>
              <a:t>Например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D4EC01-4B02-4214-85D1-98C0164D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40405" cy="22661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B7F0DD-48CF-4BEE-8E0E-E9B40060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05" y="3537468"/>
            <a:ext cx="57781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FF907-3EC7-4E83-9F9F-36E68B20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Импорт переменных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FA43D-C3A7-44B0-92F6-6A870103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Если переменную нужно </a:t>
            </a:r>
            <a:r>
              <a:rPr lang="ru-RU" b="1" dirty="0"/>
              <a:t>импортировать из другого файла</a:t>
            </a:r>
            <a:r>
              <a:rPr lang="ru-RU" dirty="0"/>
              <a:t>, то используют конструкцию </a:t>
            </a:r>
            <a:r>
              <a:rPr lang="ru-RU" u="sng" dirty="0" err="1"/>
              <a:t>from</a:t>
            </a:r>
            <a:r>
              <a:rPr lang="ru-RU" u="sng" dirty="0"/>
              <a:t> &lt;имя файла&gt; </a:t>
            </a:r>
            <a:r>
              <a:rPr lang="ru-RU" u="sng" dirty="0" err="1"/>
              <a:t>import</a:t>
            </a:r>
            <a:r>
              <a:rPr lang="ru-RU" u="sng" dirty="0"/>
              <a:t> &lt;имя переменной&gt;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Например, у нас есть файл </a:t>
            </a:r>
            <a:r>
              <a:rPr lang="ru-RU" u="sng" dirty="0"/>
              <a:t>variables1.py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1.                                                                                2.</a:t>
            </a:r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r>
              <a:rPr lang="ru-RU" dirty="0"/>
              <a:t>Используем переменную </a:t>
            </a:r>
            <a:r>
              <a:rPr lang="ru-RU" u="sng" dirty="0" err="1"/>
              <a:t>name</a:t>
            </a:r>
            <a:r>
              <a:rPr lang="ru-RU" dirty="0"/>
              <a:t> в файле </a:t>
            </a:r>
            <a:r>
              <a:rPr lang="ru-RU" u="sng" dirty="0"/>
              <a:t>variables2.py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CCD270-8271-4360-8DE7-B9BF3FB8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86" y="3547649"/>
            <a:ext cx="2542140" cy="14096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27FF6F-43DD-4B7F-9ACB-20605BAF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69" y="3748610"/>
            <a:ext cx="3566957" cy="1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9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4036-4B1F-4C70-93E2-FB174D2B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581438"/>
            <a:ext cx="6105939" cy="39197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B9606-4FCD-4BFA-8F1B-04D43B27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6" y="957054"/>
            <a:ext cx="10515600" cy="4351338"/>
          </a:xfrm>
        </p:spPr>
        <p:txBody>
          <a:bodyPr/>
          <a:lstStyle/>
          <a:p>
            <a:r>
              <a:rPr lang="ru-RU" dirty="0"/>
              <a:t>При этом доступа к другим переменным из </a:t>
            </a:r>
            <a:r>
              <a:rPr lang="ru-RU" u="sng" dirty="0"/>
              <a:t>variables1.py</a:t>
            </a:r>
            <a:r>
              <a:rPr lang="ru-RU" dirty="0"/>
              <a:t> в таком случае нет: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Чтобы </a:t>
            </a:r>
            <a:r>
              <a:rPr lang="ru-RU" b="1" dirty="0"/>
              <a:t>импортировать несколько переменных</a:t>
            </a:r>
            <a:r>
              <a:rPr lang="ru-RU" dirty="0"/>
              <a:t>, их можно перечислить через запятую: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9656A9-AFF3-4BF3-9941-6AB36864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36" y="1908105"/>
            <a:ext cx="4923190" cy="1404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E060DF-9C0E-406A-97A3-9996ADD4B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36" y="4211291"/>
            <a:ext cx="3992972" cy="1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38F60-44BE-4E29-8A3E-CFB64FC8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 </a:t>
            </a:r>
            <a:r>
              <a:rPr lang="ru-RU" b="1" dirty="0"/>
              <a:t>импорта всех объектов</a:t>
            </a:r>
            <a:r>
              <a:rPr lang="ru-RU" dirty="0"/>
              <a:t> после </a:t>
            </a:r>
            <a:r>
              <a:rPr lang="ru-RU" u="sng" dirty="0" err="1"/>
              <a:t>import</a:t>
            </a:r>
            <a:r>
              <a:rPr lang="ru-RU" dirty="0"/>
              <a:t> ставят звёздочку </a:t>
            </a:r>
            <a:r>
              <a:rPr lang="ru-RU" u="sng" dirty="0"/>
              <a:t>*</a:t>
            </a:r>
            <a:r>
              <a:rPr lang="ru-RU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434E96-64C4-411B-829A-E4586366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113" y="1868556"/>
            <a:ext cx="6728153" cy="25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7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0DADE-E010-4A30-B685-7167077B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Удаление переменных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2A85-E4BE-49CB-9C75-DE2FBBE5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29F78B-1553-4FA6-B678-136B59D7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2011715"/>
            <a:ext cx="8028451" cy="29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EB5ED-3CFC-4CE2-BEEB-733B96AF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Печать одиноких и множественных переменных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34A3D-6848-4CB6-8123-73E2C0D9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печати в </a:t>
            </a:r>
            <a:r>
              <a:rPr lang="ru-RU" dirty="0" err="1"/>
              <a:t>Python</a:t>
            </a:r>
            <a:r>
              <a:rPr lang="ru-RU" dirty="0"/>
              <a:t> используется функция </a:t>
            </a:r>
            <a:r>
              <a:rPr lang="ru-RU" u="sng" dirty="0" err="1"/>
              <a:t>print</a:t>
            </a:r>
            <a:r>
              <a:rPr lang="ru-RU" u="sng" dirty="0"/>
              <a:t>()</a:t>
            </a:r>
            <a:r>
              <a:rPr lang="ru-RU" dirty="0"/>
              <a:t>. С её помощью можно </a:t>
            </a:r>
            <a:r>
              <a:rPr lang="ru-RU" b="1" dirty="0"/>
              <a:t>вывести как одиночную переменную, так и несколько</a:t>
            </a:r>
            <a:r>
              <a:rPr lang="ru-RU" dirty="0"/>
              <a:t>, перечислив их через запятую: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A4E34-8A24-4B40-939B-6D822BBD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3141592"/>
            <a:ext cx="6374296" cy="26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6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D27AE-FE37-4F0B-AAC0-54B6E3BF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Множественное присваивание значений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3B7C7-B6FD-4B97-8E61-36237FB4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нескольким переменным нужно </a:t>
            </a:r>
            <a:r>
              <a:rPr lang="ru-RU" b="1" dirty="0"/>
              <a:t>присвоить одно и то же значение</a:t>
            </a:r>
            <a:r>
              <a:rPr lang="ru-RU" dirty="0"/>
              <a:t>, это можно сделать в одну строку с помощью следующей конструкции:</a:t>
            </a:r>
          </a:p>
          <a:p>
            <a:endParaRPr lang="ru-RU" dirty="0"/>
          </a:p>
          <a:p>
            <a:r>
              <a:rPr lang="ru-RU" dirty="0"/>
              <a:t>Проверим</a:t>
            </a:r>
            <a:r>
              <a:rPr lang="en-US" dirty="0"/>
              <a:t>: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73602E-24F6-44E6-BAC0-C6B22AD9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08" y="2654576"/>
            <a:ext cx="2695591" cy="7744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CCA8E-1AC7-4313-90CA-A58B059B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99" y="4257951"/>
            <a:ext cx="4051231" cy="1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43D5A-428B-46D1-9CEA-E946EBE6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 </a:t>
            </a:r>
            <a:r>
              <a:rPr lang="ru-RU" b="1" dirty="0"/>
              <a:t>присвоения разных значений</a:t>
            </a:r>
            <a:r>
              <a:rPr lang="ru-RU" dirty="0"/>
              <a:t> тоже есть способ: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141D647-5ECE-451C-9749-73C4D934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98" y="1895061"/>
            <a:ext cx="11347203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9EC05-3620-4984-AF3C-03F05C26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AACF4-AEC3-46BC-9218-71486349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переменная определяется следующим образом:</a:t>
            </a:r>
          </a:p>
          <a:p>
            <a:pPr marL="0" indent="0">
              <a:buNone/>
            </a:pPr>
            <a:r>
              <a:rPr lang="ru-RU" dirty="0" err="1"/>
              <a:t>Имя_Переменной</a:t>
            </a:r>
            <a:r>
              <a:rPr lang="ru-RU" dirty="0"/>
              <a:t> = </a:t>
            </a:r>
            <a:r>
              <a:rPr lang="ru-RU" dirty="0" err="1"/>
              <a:t>Значение_Переменной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</a:t>
            </a:r>
            <a:r>
              <a:rPr lang="en-US" dirty="0"/>
              <a:t>: a = 24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04523C-AD36-49E8-BECC-1F5CB762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16647"/>
            <a:ext cx="5257800" cy="32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977F-6BFD-4494-A6F2-8D95B535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работает инициализация переменных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647CD-9205-4CE1-BBFA-E905F93F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В </a:t>
            </a:r>
            <a:r>
              <a:rPr lang="ru-RU" dirty="0" err="1"/>
              <a:t>Python</a:t>
            </a:r>
            <a:r>
              <a:rPr lang="ru-RU" dirty="0"/>
              <a:t> все данные представлены в виде </a:t>
            </a:r>
            <a:r>
              <a:rPr lang="ru-RU" b="1" dirty="0"/>
              <a:t>объектов</a:t>
            </a:r>
            <a:r>
              <a:rPr lang="ru-RU" dirty="0"/>
              <a:t>. У каждого из них есть свой </a:t>
            </a:r>
            <a:r>
              <a:rPr lang="ru-RU" b="1" dirty="0"/>
              <a:t>идентификатор</a:t>
            </a:r>
            <a:r>
              <a:rPr lang="ru-RU" dirty="0"/>
              <a:t> — адрес области памяти, в которой он находится.</a:t>
            </a:r>
          </a:p>
          <a:p>
            <a:pPr fontAlgn="base"/>
            <a:r>
              <a:rPr lang="ru-RU" dirty="0"/>
              <a:t>Этот идентификатор можно узнать с помощью функции </a:t>
            </a:r>
            <a:r>
              <a:rPr lang="ru-RU" u="sng" dirty="0" err="1"/>
              <a:t>id</a:t>
            </a:r>
            <a:r>
              <a:rPr lang="ru-RU" u="sng" dirty="0"/>
              <a:t>()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5BCFC9-6746-4766-BDC6-9C4493DB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08" y="3630234"/>
            <a:ext cx="6168493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8F074-D344-486B-A459-B39199EA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EF4EA0-6372-407A-9649-8E41BD827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322" y="466613"/>
            <a:ext cx="11022496" cy="1477328"/>
          </a:xfrm>
          <a:prstGeom prst="rect">
            <a:avLst/>
          </a:prstGeom>
          <a:solidFill>
            <a:srgbClr val="E2E8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 </a:t>
            </a:r>
            <a:r>
              <a:rPr lang="ru-RU" altLang="ru-RU" sz="2400" dirty="0" err="1"/>
              <a:t>Python</a:t>
            </a:r>
            <a:r>
              <a:rPr lang="ru-RU" altLang="ru-RU" sz="2400" dirty="0"/>
              <a:t> каждый созданный объект идентифицируется уникально. </a:t>
            </a:r>
            <a:endParaRPr lang="en-US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err="1"/>
              <a:t>Python</a:t>
            </a:r>
            <a:r>
              <a:rPr lang="ru-RU" altLang="ru-RU" sz="2400" dirty="0"/>
              <a:t> гарантирует, что никакие два объекта не будут иметь одинаковый </a:t>
            </a:r>
            <a:endParaRPr lang="en-US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идентификатор. Для определения идентификатора объекта используется </a:t>
            </a:r>
            <a:endParaRPr lang="en-US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встроенная функция </a:t>
            </a:r>
            <a:r>
              <a:rPr lang="ru-RU" altLang="ru-RU" sz="2400" dirty="0" err="1"/>
              <a:t>id</a:t>
            </a:r>
            <a:r>
              <a:rPr lang="ru-RU" altLang="ru-RU" sz="2400" dirty="0"/>
              <a:t>(). Рассмотрим следующий пример.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E834D0-CB96-4B06-BE6D-4E74E5EA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045429"/>
            <a:ext cx="6608288" cy="44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80E6-2766-481E-BEDF-5F54D2AA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Присвоение одного значения нескольким переменным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D3B7F-D1D2-4FCA-ABE7-CBC5E7AA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 Вывод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42CDED-3478-486F-BC77-8EB6848D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6" y="2518327"/>
            <a:ext cx="5079545" cy="18548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DFA0A4-C08C-4D1C-9F47-45408AD1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14" y="2518327"/>
            <a:ext cx="5566309" cy="22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C65D-F0E4-4D75-B997-BE25591B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5BE4F-8A81-4D6E-B088-BA9675A3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Вывод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15AC6-EA81-405D-BD0D-DBD08388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39" y="2690398"/>
            <a:ext cx="3854632" cy="21996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583121-2AC5-45A4-826D-0BFEEA2E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54" y="2690398"/>
            <a:ext cx="6462920" cy="21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2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9EF28-557F-48BF-B8C2-8225B659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6F549-E909-4183-B089-E95AF99F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  Вывод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D4FF93-BDEA-45DF-9E68-BA9E57B1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6" y="2562432"/>
            <a:ext cx="3265625" cy="21130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FDF30D-EDFF-40B4-9DDA-B0CDCDBA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59" y="2469674"/>
            <a:ext cx="4043984" cy="22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8E87F-2AA5-4885-BD3C-31761850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25478-60CB-45B7-A009-7383599E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A4C222-31FB-43E2-B9FB-4086D580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97" y="2509837"/>
            <a:ext cx="3432520" cy="28678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0B9E42-7A2B-4D02-ADF8-999D569E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9837"/>
            <a:ext cx="4578252" cy="21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3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774E5-E74E-4C37-916E-6283501C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8DBFD-9B51-43E0-AC48-EFB30C2C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 </a:t>
            </a:r>
            <a:r>
              <a:rPr lang="ru-RU" dirty="0" err="1"/>
              <a:t>and</a:t>
            </a:r>
            <a:r>
              <a:rPr lang="ru-RU" dirty="0"/>
              <a:t> является логическим оператором и используется для объединения условных операторов:</a:t>
            </a:r>
          </a:p>
          <a:p>
            <a:r>
              <a:rPr lang="ru-RU" dirty="0"/>
              <a:t>Например  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2E2995-2CA1-42AC-B768-BCA689A2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85" y="3429000"/>
            <a:ext cx="4677461" cy="22694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BE0982-4C8F-46D4-87B7-FB1F3312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46" y="3341618"/>
            <a:ext cx="4105276" cy="22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1E2E-350B-4710-8CB6-DD47E4F2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14F5A-8613-4264-A84D-E89AFFAC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                                          Вывод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22D4F5-B080-4800-8F60-B9CA9382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8813"/>
            <a:ext cx="4383243" cy="15235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EB41C3-A44E-41A1-8345-644CC4BC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01" y="2438812"/>
            <a:ext cx="5170211" cy="16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3CB1-589F-423A-BD1C-A18496FD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работают циклы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0295B-F675-4150-A541-689CDF24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72BBD7-B099-417C-AD6E-3CD06A62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92" y="681037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10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6017F-2129-40AF-8B50-642775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while </a:t>
            </a:r>
            <a:r>
              <a:rPr lang="ru-RU" b="1" dirty="0"/>
              <a:t>в </a:t>
            </a:r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C8917-72F7-43E6-A173-C596EF97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While</a:t>
            </a:r>
            <a:r>
              <a:rPr lang="ru-RU" b="1" dirty="0"/>
              <a:t> </a:t>
            </a:r>
            <a:r>
              <a:rPr lang="ru-RU" dirty="0"/>
              <a:t>— наиболее простой и понятный вид цикла. Его ещё называют циклом с предусловием.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C8D48E-4D38-436A-A3B6-6CBBC888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813188"/>
            <a:ext cx="6549473" cy="36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F158-4568-4DF7-9AD7-3065FD6E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0442C-6849-4B6A-B355-4E0B3E84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825625"/>
            <a:ext cx="10685206" cy="4351338"/>
          </a:xfrm>
        </p:spPr>
        <p:txBody>
          <a:bodyPr/>
          <a:lstStyle/>
          <a:p>
            <a:r>
              <a:rPr lang="ru-RU" dirty="0"/>
              <a:t>Переменные не объявляются в </a:t>
            </a:r>
            <a:r>
              <a:rPr lang="ru-RU" dirty="0" err="1"/>
              <a:t>Python</a:t>
            </a:r>
            <a:r>
              <a:rPr lang="ru-RU" dirty="0"/>
              <a:t>. Мы лишь ставим имя переменной и знак (=) и присваиваем ей необходимое значение.</a:t>
            </a:r>
            <a:endParaRPr lang="en-US" dirty="0"/>
          </a:p>
          <a:p>
            <a:r>
              <a:rPr lang="ru-RU" dirty="0"/>
              <a:t>Например                                                    Вывод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2CF186-AB5A-4A0C-8362-F9E8062F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4" y="3120886"/>
            <a:ext cx="3522179" cy="20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AAC1E0-0BBF-4CCE-AAB4-6AAA749E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56" y="3283546"/>
            <a:ext cx="3349073" cy="289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6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85238-ADAC-436B-8015-99EB520E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for </a:t>
            </a:r>
            <a:r>
              <a:rPr lang="ru-RU" b="1" dirty="0"/>
              <a:t>в </a:t>
            </a:r>
            <a:r>
              <a:rPr lang="en-US" b="1" dirty="0"/>
              <a:t>Python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E36AC6-B129-4570-82D3-55B3681F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287" y="1605383"/>
            <a:ext cx="5165661" cy="43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0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48D6C-EBAB-4A8C-A84F-1B15D6B3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</a:t>
            </a:r>
            <a:r>
              <a:rPr lang="en-US" b="1" dirty="0"/>
              <a:t>range()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52DE7-4E3D-4ECB-A86A-3F103693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Если аргумент один</a:t>
            </a:r>
            <a:r>
              <a:rPr lang="ru-RU" dirty="0"/>
              <a:t>, то сформируется диапазон от нуля до числа, предшествующего значению аргумента.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60B36-D0FA-4F2C-99D2-F8CCD206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36" y="2880277"/>
            <a:ext cx="3796065" cy="30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8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BE8EE-4513-4F48-A0C6-52EC68B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EF59-5C36-4750-99B4-98D2F150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Если аргумента два</a:t>
            </a:r>
            <a:r>
              <a:rPr lang="ru-RU" dirty="0"/>
              <a:t>, то сформируется диапазон от значения первого аргумента до числа, предшествующего значению второго аргумента.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44D95E-7903-43D7-80D8-921E672B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31" y="2845283"/>
            <a:ext cx="4316137" cy="29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5FC9D-7E40-4BD6-8B8A-27DF1D07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C346A-0B63-48E9-A177-1002BF27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Если аргумента три</a:t>
            </a:r>
            <a:r>
              <a:rPr lang="ru-RU" dirty="0"/>
              <a:t>, то первые два работают, как в прошлом случае. Третий же означает шаг, с которым числа следуют друг за другом.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28CBF-26D8-4DDB-84EC-2E9EEF51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716364"/>
            <a:ext cx="4444655" cy="34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70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8002-3203-4037-941F-447D190B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Однострочный цикл: генератор списков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529854-A343-4500-A0F7-85EE8FA4C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906" y="2123308"/>
            <a:ext cx="8668553" cy="27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15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80EA7-A2C4-4A96-9B0B-6F05D226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Прерывание цикла: ключевое слово </a:t>
            </a:r>
            <a:r>
              <a:rPr lang="ru-RU" b="1" dirty="0" err="1"/>
              <a:t>break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BFE0B2C-222F-46CB-81A0-F28427F2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538" y="1558166"/>
            <a:ext cx="3909391" cy="44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0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ADAA2-EA8D-476F-BE30-DF89901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сделать аналог </a:t>
            </a:r>
            <a:r>
              <a:rPr lang="ru-RU" b="1" dirty="0" err="1"/>
              <a:t>do</a:t>
            </a:r>
            <a:r>
              <a:rPr lang="ru-RU" b="1" dirty="0"/>
              <a:t> </a:t>
            </a:r>
            <a:r>
              <a:rPr lang="ru-RU" b="1" dirty="0" err="1"/>
              <a:t>while</a:t>
            </a:r>
            <a:r>
              <a:rPr lang="ru-RU" b="1" dirty="0"/>
              <a:t> в </a:t>
            </a:r>
            <a:r>
              <a:rPr lang="ru-RU" b="1" dirty="0" err="1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E52B3-C488-4BF9-8F95-7624EDD6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D73B0-B7EE-49B7-A02A-35D56F45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35" y="1272208"/>
            <a:ext cx="3839344" cy="50391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20B8B8-B3CC-41B6-BBFF-77C025B5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360" y="2450012"/>
            <a:ext cx="2353917" cy="37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3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78B99-AC3F-4954-9E2B-D5029E20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91" y="1875009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CBB79-2520-46DD-B82F-34D37E48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930" y="4320209"/>
            <a:ext cx="4157870" cy="185675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7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4E576-499C-42DA-A4DE-DDE37FD7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D63AF-4F6D-46F7-945F-CD91A1C4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правило, которое мы видели выше, также применимо к строкам и символам.</a:t>
            </a:r>
          </a:p>
          <a:p>
            <a:r>
              <a:rPr lang="ru-RU" dirty="0"/>
              <a:t>Например                                           Вывод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7CDDC6-7E70-4437-919C-0B05E0EC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77" y="3149669"/>
            <a:ext cx="3233323" cy="29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32BC7B-FDED-4496-A266-F4E1744D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25" y="3149669"/>
            <a:ext cx="3070984" cy="264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7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AC3B7-FA93-4676-B3E4-9B9F7494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написать имя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C483E-31E0-4761-8BD4-0BA48252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66391" cy="4351338"/>
          </a:xfrm>
        </p:spPr>
        <p:txBody>
          <a:bodyPr/>
          <a:lstStyle/>
          <a:p>
            <a:r>
              <a:rPr lang="ru-RU" dirty="0"/>
              <a:t>Неправильно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?summa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12_abr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</a:t>
            </a:r>
            <a:r>
              <a:rPr lang="en-US" b="1" dirty="0" err="1"/>
              <a:t>.</a:t>
            </a:r>
            <a:r>
              <a:rPr lang="en-US" dirty="0" err="1"/>
              <a:t>v</a:t>
            </a:r>
            <a:endParaRPr lang="en-US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.</a:t>
            </a:r>
            <a:r>
              <a:rPr lang="en-US" dirty="0"/>
              <a:t>sum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ED9013-0636-4694-B0AD-7B736D674989}"/>
              </a:ext>
            </a:extLst>
          </p:cNvPr>
          <p:cNvSpPr/>
          <p:nvPr/>
        </p:nvSpPr>
        <p:spPr>
          <a:xfrm>
            <a:off x="5989982" y="1825625"/>
            <a:ext cx="40551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Правильно</a:t>
            </a:r>
          </a:p>
          <a:p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abu</a:t>
            </a:r>
            <a:endParaRPr lang="pt-BR" sz="2800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Abu</a:t>
            </a:r>
            <a:endParaRPr lang="pt-BR" sz="2800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abu1</a:t>
            </a:r>
            <a:endParaRPr lang="pt-BR" sz="2800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_sum</a:t>
            </a:r>
            <a:endParaRPr lang="pt-BR" sz="2800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Sum_</a:t>
            </a:r>
            <a:endParaRPr lang="pt-BR" sz="2800" b="0" dirty="0">
              <a:effectLst/>
            </a:endParaRPr>
          </a:p>
          <a:p>
            <a:br>
              <a:rPr lang="pt-BR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37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9B153-0C1A-46AB-8F30-4B99DA91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87741-260B-43B6-B8D8-8E6F993B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 err="1"/>
              <a:t>NoneType</a:t>
            </a:r>
            <a:r>
              <a:rPr lang="en-US" dirty="0"/>
              <a:t> (None)</a:t>
            </a:r>
          </a:p>
          <a:p>
            <a:pPr fontAlgn="base"/>
            <a:r>
              <a:rPr lang="en-US" b="1" dirty="0"/>
              <a:t>int </a:t>
            </a:r>
            <a:endParaRPr lang="ru-RU" b="1" dirty="0"/>
          </a:p>
          <a:p>
            <a:pPr fontAlgn="base"/>
            <a:r>
              <a:rPr lang="en-US" b="1" dirty="0"/>
              <a:t>float </a:t>
            </a:r>
            <a:endParaRPr lang="ru-RU" b="1" dirty="0"/>
          </a:p>
          <a:p>
            <a:pPr fontAlgn="base"/>
            <a:r>
              <a:rPr lang="en-US" b="1" dirty="0"/>
              <a:t>complex</a:t>
            </a:r>
            <a:r>
              <a:rPr lang="en-US" dirty="0"/>
              <a:t> </a:t>
            </a:r>
            <a:endParaRPr lang="ru-RU" dirty="0"/>
          </a:p>
          <a:p>
            <a:pPr fontAlgn="base"/>
            <a:r>
              <a:rPr lang="en-US" b="1" dirty="0"/>
              <a:t>str</a:t>
            </a:r>
            <a:endParaRPr lang="ru-RU" b="1" dirty="0"/>
          </a:p>
          <a:p>
            <a:pPr fontAlgn="base"/>
            <a:r>
              <a:rPr lang="en-US" b="1" dirty="0"/>
              <a:t>list </a:t>
            </a:r>
            <a:r>
              <a:rPr lang="en-US" dirty="0"/>
              <a:t>(</a:t>
            </a:r>
            <a:r>
              <a:rPr lang="ru-RU" dirty="0"/>
              <a:t>массив)</a:t>
            </a:r>
            <a:endParaRPr lang="ru-RU" b="1" dirty="0"/>
          </a:p>
          <a:p>
            <a:pPr fontAlgn="base"/>
            <a:r>
              <a:rPr lang="en-US" b="1" dirty="0"/>
              <a:t>tuple</a:t>
            </a:r>
            <a:r>
              <a:rPr lang="en-US" dirty="0"/>
              <a:t> (</a:t>
            </a:r>
            <a:r>
              <a:rPr lang="ru-RU" dirty="0"/>
              <a:t>кортеж)</a:t>
            </a:r>
          </a:p>
          <a:p>
            <a:pPr fontAlgn="base"/>
            <a:r>
              <a:rPr lang="en-US" b="1" dirty="0"/>
              <a:t>set</a:t>
            </a:r>
            <a:r>
              <a:rPr lang="en-US" dirty="0"/>
              <a:t> </a:t>
            </a:r>
            <a:endParaRPr lang="ru-RU" dirty="0"/>
          </a:p>
          <a:p>
            <a:pPr fontAlgn="base"/>
            <a:r>
              <a:rPr lang="en-US" b="1" dirty="0" err="1"/>
              <a:t>dic</a:t>
            </a:r>
            <a:r>
              <a:rPr lang="en-US" dirty="0"/>
              <a:t> </a:t>
            </a:r>
            <a:endParaRPr lang="ru-RU" dirty="0"/>
          </a:p>
          <a:p>
            <a:pPr fontAlgn="base"/>
            <a:r>
              <a:rPr lang="en-US" b="1" dirty="0"/>
              <a:t>bool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0B61-324A-49A8-A874-2F9E1C44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9846B3-EC23-4F0C-A216-587F90C68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2852"/>
            <a:ext cx="10862509" cy="52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2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21A48-2840-485A-8938-5D8598F3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арифметических операций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FF9052-3465-471E-B67E-A9E7651A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34" y="1431235"/>
            <a:ext cx="11200122" cy="47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8EDAB-BA59-4663-8B04-D56831DC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Измените значение переменной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11A140-A94B-496D-B6FA-CC2FEE21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237" y="1364974"/>
            <a:ext cx="10695980" cy="47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5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571</Words>
  <Application>Microsoft Office PowerPoint</Application>
  <PresentationFormat>Широкоэкранный</PresentationFormat>
  <Paragraphs>105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Тема № 2</vt:lpstr>
      <vt:lpstr>Переменные</vt:lpstr>
      <vt:lpstr>Презентация PowerPoint</vt:lpstr>
      <vt:lpstr>Презентация PowerPoint</vt:lpstr>
      <vt:lpstr>Как написать имя переменной</vt:lpstr>
      <vt:lpstr>Типы переменных</vt:lpstr>
      <vt:lpstr>Презентация PowerPoint</vt:lpstr>
      <vt:lpstr>Использование арифметических операций</vt:lpstr>
      <vt:lpstr>Измените значение переменной</vt:lpstr>
      <vt:lpstr>Параметр sep и end</vt:lpstr>
      <vt:lpstr>Управляющие последовательности в строке</vt:lpstr>
      <vt:lpstr>Вставка значений в строку </vt:lpstr>
      <vt:lpstr>Импорт переменных</vt:lpstr>
      <vt:lpstr>Презентация PowerPoint</vt:lpstr>
      <vt:lpstr>Для импорта всех объектов после import ставят звёздочку *:</vt:lpstr>
      <vt:lpstr>Удаление переменных</vt:lpstr>
      <vt:lpstr>Печать одиноких и множественных переменных</vt:lpstr>
      <vt:lpstr>Множественное присваивание значений</vt:lpstr>
      <vt:lpstr>Для присвоения разных значений тоже есть способ:</vt:lpstr>
      <vt:lpstr>Как работает инициализация переменных</vt:lpstr>
      <vt:lpstr>Презентация PowerPoint</vt:lpstr>
      <vt:lpstr>Присвоение одного значения нескольким переменным</vt:lpstr>
      <vt:lpstr>Условия if</vt:lpstr>
      <vt:lpstr>Elif</vt:lpstr>
      <vt:lpstr>Else</vt:lpstr>
      <vt:lpstr>And</vt:lpstr>
      <vt:lpstr>Or </vt:lpstr>
      <vt:lpstr>Как работают циклы</vt:lpstr>
      <vt:lpstr>Цикл while в Python</vt:lpstr>
      <vt:lpstr>Цикл for в Python</vt:lpstr>
      <vt:lpstr>Функция range()</vt:lpstr>
      <vt:lpstr>Презентация PowerPoint</vt:lpstr>
      <vt:lpstr>Презентация PowerPoint</vt:lpstr>
      <vt:lpstr>Однострочный цикл: генератор списков</vt:lpstr>
      <vt:lpstr>Прерывание цикла: ключевое слово break</vt:lpstr>
      <vt:lpstr>Как сделать аналог do while в 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№ 2</dc:title>
  <dc:creator>Nekruz Sadriddinzoda</dc:creator>
  <cp:lastModifiedBy>Nekruz Sadriddinzoda</cp:lastModifiedBy>
  <cp:revision>19</cp:revision>
  <dcterms:created xsi:type="dcterms:W3CDTF">2023-10-03T07:55:47Z</dcterms:created>
  <dcterms:modified xsi:type="dcterms:W3CDTF">2023-10-04T04:06:35Z</dcterms:modified>
</cp:coreProperties>
</file>