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1C2D5-A81D-58EC-FEC2-A0345A3C9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5ED610-0C51-FDEC-8C56-F22238A8C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31A15-4128-A4DE-7801-B6D34954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5B05-92AC-437C-8DBE-AD98CB4AB3A7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D4500-CA01-4031-4377-E4A7F650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18FF3-9495-E6B8-991E-D5C350AB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280C-80B0-417B-89CC-90E60B48B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83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61C79-2744-4928-DA6E-809D1113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FE9864-EE83-45CB-91F0-5A2B9AC77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359E87-A75E-28F7-AE01-88FBB81C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5B05-92AC-437C-8DBE-AD98CB4AB3A7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7B828-6F06-E951-7147-FF022E6A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9E17F5-37F7-8452-1AE4-F9927066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280C-80B0-417B-89CC-90E60B48B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07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9E7597-5938-3D94-3F2C-0BF89917B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EAB337-52BA-F321-16B1-E80F1BE21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BAD0FD-B418-179B-63C6-362D0CFB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5B05-92AC-437C-8DBE-AD98CB4AB3A7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7325A-AE6F-4A62-9BBD-3799FF08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6D962C-00E6-3EAA-3D38-D0159379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280C-80B0-417B-89CC-90E60B48B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6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8CC10-0540-2D1D-74F8-5EEBD9FA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F12E79-ACCA-1D0E-EB95-146473F7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AEE05-C1FA-A0C2-1DE3-2E00DF7F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5B05-92AC-437C-8DBE-AD98CB4AB3A7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13F250-D981-46EE-63FF-51F2D6CE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AA853-47F6-44CD-B11B-C3E2A01D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280C-80B0-417B-89CC-90E60B48B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11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4EEB4-0C5B-84D9-9F1A-C44ABC5B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3BA97-638B-DFC7-DC3D-57FE2FBE9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092CFC-1FC0-40A8-0928-88EC9676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5B05-92AC-437C-8DBE-AD98CB4AB3A7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3B2603-E0E0-6703-05B2-86400604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C45E7-1EAA-E962-735D-533610B9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280C-80B0-417B-89CC-90E60B48B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0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A33DD-5112-CFB2-6519-159810A8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A75FE-17DF-FF9F-8C80-20ED2F98F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9581E7-D276-AA39-1E61-DC9F78934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B22FA-9672-B995-97AA-D58B250D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5B05-92AC-437C-8DBE-AD98CB4AB3A7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51CFA-26EF-BAAB-E3B6-FEC7C1FD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E9E6E1-5648-8C5B-B3B2-2AB46CDD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280C-80B0-417B-89CC-90E60B48B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74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B80DA-D265-792F-93EC-552565D0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B7C4DF-090F-0D7A-78D4-3DBDFA27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B76CB0-2CBC-455F-EA64-ABCE70D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C72EE7-D46C-F7AF-F4F5-DCA920E9E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858597-9398-AA53-C7D4-FEE96AEC9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7FFF1C-EDA9-3CAE-B2E0-ACE6C425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5B05-92AC-437C-8DBE-AD98CB4AB3A7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1FDA26-79C7-FED5-49D6-74A90317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84193B-3DAF-49F8-1095-85E5A29F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280C-80B0-417B-89CC-90E60B48B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01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3AAB5-63EC-0776-52A1-EA9C728B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7DD7E5-38DA-B9EC-8154-54DF0B15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5B05-92AC-437C-8DBE-AD98CB4AB3A7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DD9E50-0422-66BA-1EF6-0850A114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C5062C-B01E-673E-5FEB-EA2786BB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280C-80B0-417B-89CC-90E60B48B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66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210489-F9C0-694F-CD05-B44D7493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5B05-92AC-437C-8DBE-AD98CB4AB3A7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F6C6E1-FB45-4087-D647-52F77D9B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FCDB76-9699-E6E2-2737-28308AC3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280C-80B0-417B-89CC-90E60B48B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D3040-77D2-BA6D-966B-F26EF4FA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5D329-3099-A93A-B691-89BC4F31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8599F-9B26-16ED-C4CC-B8C175F97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3B1356-951B-1736-4CA3-2725BB41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5B05-92AC-437C-8DBE-AD98CB4AB3A7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C4EF1E-A0A9-5FCF-1A93-A88E041C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59286A-66C1-0976-41D4-48367EDC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280C-80B0-417B-89CC-90E60B48B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13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34058-1721-2568-64E2-003A101F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17B5E5-5CD4-4345-EAD0-2EA98B365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1BE24C-4B4F-5517-00BA-D6B3DBB56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03A8FE-1412-4024-90FF-39DC7BA3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5B05-92AC-437C-8DBE-AD98CB4AB3A7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764595-58A6-2710-E1E2-DC47CA31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93D8BD-1089-D0D3-0E7E-DB4AECB7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280C-80B0-417B-89CC-90E60B48B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16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3677-2450-869A-888C-F0ED0C9E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685F2E-3DFE-4062-70B6-8082E5F06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7BC3A-0184-38F4-AB67-FC1415B0E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5B05-92AC-437C-8DBE-AD98CB4AB3A7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2BA21-9ADB-FDB7-7CAD-E22BDCE42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F37F7-6DFF-E6AE-A855-578369B88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5280C-80B0-417B-89CC-90E60B48B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0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15466A-F7AA-A498-440E-67135AC656E6}"/>
              </a:ext>
            </a:extLst>
          </p:cNvPr>
          <p:cNvSpPr txBox="1"/>
          <p:nvPr/>
        </p:nvSpPr>
        <p:spPr>
          <a:xfrm>
            <a:off x="3342966" y="100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Основные методы в Python 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7633D-5921-4A25-A260-AFA6345C14AF}"/>
              </a:ext>
            </a:extLst>
          </p:cNvPr>
          <p:cNvSpPr txBox="1"/>
          <p:nvPr/>
        </p:nvSpPr>
        <p:spPr>
          <a:xfrm>
            <a:off x="914398" y="388655"/>
            <a:ext cx="1095313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2438" algn="ctr">
              <a:lnSpc>
                <a:spcPct val="150000"/>
              </a:lnSpc>
            </a:pPr>
            <a:r>
              <a:rPr lang="ru-RU" sz="2000" b="1" dirty="0"/>
              <a:t>1. MySQL </a:t>
            </a:r>
            <a:r>
              <a:rPr lang="ru-RU" sz="2000" b="1" dirty="0" err="1"/>
              <a:t>connect</a:t>
            </a:r>
            <a:r>
              <a:rPr lang="ru-RU" sz="2000" b="1" dirty="0"/>
              <a:t>()</a:t>
            </a:r>
          </a:p>
          <a:p>
            <a:pPr indent="452438">
              <a:lnSpc>
                <a:spcPct val="150000"/>
              </a:lnSpc>
            </a:pPr>
            <a:r>
              <a:rPr lang="ru-RU" sz="2000" dirty="0"/>
              <a:t>Метод </a:t>
            </a:r>
            <a:r>
              <a:rPr lang="ru-RU" sz="2000" b="1" dirty="0" err="1"/>
              <a:t>mysql.connect</a:t>
            </a:r>
            <a:r>
              <a:rPr lang="ru-RU" sz="2000" b="1" dirty="0"/>
              <a:t>() </a:t>
            </a:r>
            <a:r>
              <a:rPr lang="ru-RU" sz="2000" dirty="0"/>
              <a:t>устанавливает соединение с базой данных MySQL из Python и возвращает объект </a:t>
            </a:r>
            <a:r>
              <a:rPr lang="ru-RU" sz="2000" dirty="0" err="1"/>
              <a:t>MySqlConnection</a:t>
            </a:r>
            <a:r>
              <a:rPr lang="ru-RU" sz="2000" dirty="0"/>
              <a:t> . Затем этот объект можно использовать для доступа ко всей базе данных и выполнения других операций. </a:t>
            </a:r>
          </a:p>
          <a:p>
            <a:pPr indent="452438">
              <a:lnSpc>
                <a:spcPct val="150000"/>
              </a:lnSpc>
            </a:pPr>
            <a:r>
              <a:rPr lang="ru-RU" sz="2000" dirty="0"/>
              <a:t>Он принимает такие параметры, как хост , пользователь , пароль и база данных в качестве спецификаций базы данных, которую вы хотите подключить.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A6E46-B33F-AFE6-525D-D2BB9EAC9C19}"/>
              </a:ext>
            </a:extLst>
          </p:cNvPr>
          <p:cNvSpPr txBox="1"/>
          <p:nvPr/>
        </p:nvSpPr>
        <p:spPr>
          <a:xfrm>
            <a:off x="648929" y="3330024"/>
            <a:ext cx="11218604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Пользователь</a:t>
            </a:r>
            <a:r>
              <a:rPr lang="ru-RU" dirty="0"/>
              <a:t> – для локальных серверов пользователь должен быть указан как “</a:t>
            </a:r>
            <a:r>
              <a:rPr lang="ru-RU" dirty="0" err="1"/>
              <a:t>root</a:t>
            </a:r>
            <a:r>
              <a:rPr lang="ru-RU" dirty="0"/>
              <a:t>” , иначе вы можете создать пользователя, перейдя по этой ссылке 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Пароль</a:t>
            </a:r>
            <a:r>
              <a:rPr lang="ru-RU" dirty="0"/>
              <a:t> – это зависит от того, что вы использовали в качестве пароля при создании пользователя. База данных также может быть без пароля(для нашего примера).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1" dirty="0" err="1"/>
              <a:t>host</a:t>
            </a:r>
            <a:r>
              <a:rPr lang="ru-RU" b="1" dirty="0"/>
              <a:t> </a:t>
            </a:r>
            <a:r>
              <a:rPr lang="ru-RU" dirty="0"/>
              <a:t>– для локального сервера, мы можем использовать </a:t>
            </a:r>
            <a:r>
              <a:rPr lang="ru-RU" dirty="0" err="1"/>
              <a:t>localhost</a:t>
            </a:r>
            <a:r>
              <a:rPr lang="ru-RU" dirty="0"/>
              <a:t> для доступа к базе данных. Мы также можем использовать IP адрес сервера или имя для доступа к хосту.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База данных </a:t>
            </a:r>
            <a:r>
              <a:rPr lang="ru-RU" dirty="0"/>
              <a:t>– это имя базы данных, которое вы собираетесь использовать. Если вы уже создали базу данных, вы можете просто указать ее имя здесь.</a:t>
            </a:r>
          </a:p>
        </p:txBody>
      </p:sp>
    </p:spTree>
    <p:extLst>
      <p:ext uri="{BB962C8B-B14F-4D97-AF65-F5344CB8AC3E}">
        <p14:creationId xmlns:p14="http://schemas.microsoft.com/office/powerpoint/2010/main" val="265909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3E19DC-5E40-47F2-473C-CFABCFFD4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11756" r="51452" b="24444"/>
          <a:stretch/>
        </p:blipFill>
        <p:spPr>
          <a:xfrm>
            <a:off x="845573" y="200106"/>
            <a:ext cx="7423355" cy="64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4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ED7E88-9611-CA36-0FB2-B176D52BD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8" t="12473" r="21936" b="17563"/>
          <a:stretch/>
        </p:blipFill>
        <p:spPr>
          <a:xfrm>
            <a:off x="491611" y="314632"/>
            <a:ext cx="10884633" cy="60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AFB922-1CD9-31F5-C558-54A399046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7" t="13620" r="34113" b="20573"/>
          <a:stretch/>
        </p:blipFill>
        <p:spPr>
          <a:xfrm>
            <a:off x="806245" y="422787"/>
            <a:ext cx="9286106" cy="59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6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2221AD-308E-8124-DA21-0CCA8C55C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7" t="19212" r="35484" b="18854"/>
          <a:stretch/>
        </p:blipFill>
        <p:spPr>
          <a:xfrm>
            <a:off x="875070" y="134664"/>
            <a:ext cx="8937524" cy="54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8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AFE9DF-8115-8788-C0B8-ED1A0CC5DDE5}"/>
              </a:ext>
            </a:extLst>
          </p:cNvPr>
          <p:cNvSpPr txBox="1"/>
          <p:nvPr/>
        </p:nvSpPr>
        <p:spPr>
          <a:xfrm>
            <a:off x="2910349" y="3757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Создание таблиц с помощью оператора CREATE TABLE</a:t>
            </a:r>
          </a:p>
        </p:txBody>
      </p:sp>
    </p:spTree>
    <p:extLst>
      <p:ext uri="{BB962C8B-B14F-4D97-AF65-F5344CB8AC3E}">
        <p14:creationId xmlns:p14="http://schemas.microsoft.com/office/powerpoint/2010/main" val="420182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6DF888-CDF8-884D-24D6-BFC86BE72BE5}"/>
              </a:ext>
            </a:extLst>
          </p:cNvPr>
          <p:cNvSpPr txBox="1"/>
          <p:nvPr/>
        </p:nvSpPr>
        <p:spPr>
          <a:xfrm>
            <a:off x="334297" y="0"/>
            <a:ext cx="11523406" cy="2537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/>
              <a:t>2. Курсор MySQL()</a:t>
            </a:r>
          </a:p>
          <a:p>
            <a:pPr indent="452438">
              <a:lnSpc>
                <a:spcPct val="150000"/>
              </a:lnSpc>
            </a:pPr>
            <a:r>
              <a:rPr lang="ru-RU" sz="2000" b="1" dirty="0"/>
              <a:t>Метод </a:t>
            </a:r>
            <a:r>
              <a:rPr lang="ru-RU" sz="2000" b="1" dirty="0" err="1"/>
              <a:t>cursor</a:t>
            </a:r>
            <a:r>
              <a:rPr lang="ru-RU" sz="2000" b="1" dirty="0"/>
              <a:t>() </a:t>
            </a:r>
            <a:r>
              <a:rPr lang="ru-RU" sz="2000" dirty="0"/>
              <a:t>создает объект </a:t>
            </a:r>
            <a:r>
              <a:rPr lang="ru-RU" sz="2000" b="1" dirty="0" err="1"/>
              <a:t>cursor</a:t>
            </a:r>
            <a:r>
              <a:rPr lang="ru-RU" sz="2000" dirty="0"/>
              <a:t> , который в дальнейшем может использоваться для выполнения </a:t>
            </a:r>
            <a:r>
              <a:rPr lang="ru-RU" sz="2000" b="1" dirty="0"/>
              <a:t>операций CRUD </a:t>
            </a:r>
            <a:r>
              <a:rPr lang="ru-RU" sz="2000" dirty="0"/>
              <a:t>(Создание, извлечение, обновление и удаление) над базой данных.</a:t>
            </a:r>
          </a:p>
          <a:p>
            <a:pPr algn="ctr">
              <a:lnSpc>
                <a:spcPct val="150000"/>
              </a:lnSpc>
            </a:pPr>
            <a:r>
              <a:rPr lang="ru-RU" sz="2400" b="1" dirty="0"/>
              <a:t>3. Выполнение MySQL()</a:t>
            </a:r>
          </a:p>
          <a:p>
            <a:pPr indent="452438">
              <a:lnSpc>
                <a:spcPct val="150000"/>
              </a:lnSpc>
            </a:pPr>
            <a:r>
              <a:rPr lang="ru-RU" sz="2000" b="1" dirty="0"/>
              <a:t>Метод </a:t>
            </a:r>
            <a:r>
              <a:rPr lang="ru-RU" sz="2000" b="1" dirty="0" err="1"/>
              <a:t>execute</a:t>
            </a:r>
            <a:r>
              <a:rPr lang="ru-RU" sz="2000" b="1" dirty="0"/>
              <a:t>() </a:t>
            </a:r>
            <a:r>
              <a:rPr lang="ru-RU" sz="2000" dirty="0"/>
              <a:t>выполняет </a:t>
            </a:r>
            <a:r>
              <a:rPr lang="ru-RU" sz="2000" b="1" dirty="0"/>
              <a:t>запрос SQL </a:t>
            </a:r>
            <a:r>
              <a:rPr lang="ru-RU" sz="2000" dirty="0"/>
              <a:t>, переданный ему с помощью ранее созданного курсора.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B12DA-953E-E3B8-2BD4-3B6E40F622CA}"/>
              </a:ext>
            </a:extLst>
          </p:cNvPr>
          <p:cNvSpPr txBox="1"/>
          <p:nvPr/>
        </p:nvSpPr>
        <p:spPr>
          <a:xfrm>
            <a:off x="245807" y="4577196"/>
            <a:ext cx="112579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5. Закрытие MySQL()</a:t>
            </a:r>
          </a:p>
          <a:p>
            <a:pPr indent="452438"/>
            <a:r>
              <a:rPr lang="ru-RU" sz="2000" b="1" dirty="0"/>
              <a:t>Метод </a:t>
            </a:r>
            <a:r>
              <a:rPr lang="ru-RU" sz="2000" b="1" dirty="0" err="1"/>
              <a:t>close</a:t>
            </a:r>
            <a:r>
              <a:rPr lang="ru-RU" sz="2000" b="1" dirty="0"/>
              <a:t> () </a:t>
            </a:r>
            <a:r>
              <a:rPr lang="ru-RU" sz="2000" dirty="0"/>
              <a:t>, определенный как в курсоре, так и в классе </a:t>
            </a:r>
            <a:r>
              <a:rPr lang="ru-RU" sz="2000" dirty="0" err="1"/>
              <a:t>MySqlConnection</a:t>
            </a:r>
            <a:r>
              <a:rPr lang="ru-RU" sz="2000" dirty="0"/>
              <a:t> , используется для закрытия соответствующих объектов.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4F6B-9211-D796-BC31-8DE2A4E25782}"/>
              </a:ext>
            </a:extLst>
          </p:cNvPr>
          <p:cNvSpPr txBox="1"/>
          <p:nvPr/>
        </p:nvSpPr>
        <p:spPr>
          <a:xfrm>
            <a:off x="457200" y="2657930"/>
            <a:ext cx="11592231" cy="1798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4. MySQL извлекает все()</a:t>
            </a:r>
          </a:p>
          <a:p>
            <a:pPr indent="452438">
              <a:lnSpc>
                <a:spcPct val="150000"/>
              </a:lnSpc>
            </a:pPr>
            <a:r>
              <a:rPr lang="ru-RU" sz="2000" b="1" dirty="0"/>
              <a:t>Метод </a:t>
            </a:r>
            <a:r>
              <a:rPr lang="ru-RU" sz="2000" b="1" dirty="0" err="1"/>
              <a:t>fetchall</a:t>
            </a:r>
            <a:r>
              <a:rPr lang="ru-RU" sz="2000" b="1" dirty="0"/>
              <a:t>()</a:t>
            </a:r>
            <a:r>
              <a:rPr lang="ru-RU" sz="2000" dirty="0"/>
              <a:t> извлекает все строки результирующего набора запроса и возвращает список кортежей с использованием объекта курсора. </a:t>
            </a:r>
          </a:p>
          <a:p>
            <a:pPr indent="452438">
              <a:lnSpc>
                <a:spcPct val="150000"/>
              </a:lnSpc>
            </a:pP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255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8C1BEA-09F1-9B11-4ED2-2904366B7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3" t="10609" r="52258" b="38208"/>
          <a:stretch/>
        </p:blipFill>
        <p:spPr>
          <a:xfrm>
            <a:off x="570269" y="260798"/>
            <a:ext cx="8554065" cy="5805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8A9869-ABD1-0AD8-F393-95B4E38FC7FA}"/>
              </a:ext>
            </a:extLst>
          </p:cNvPr>
          <p:cNvSpPr txBox="1"/>
          <p:nvPr/>
        </p:nvSpPr>
        <p:spPr>
          <a:xfrm>
            <a:off x="9448800" y="1081548"/>
            <a:ext cx="105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начало</a:t>
            </a:r>
          </a:p>
        </p:txBody>
      </p:sp>
    </p:spTree>
    <p:extLst>
      <p:ext uri="{BB962C8B-B14F-4D97-AF65-F5344CB8AC3E}">
        <p14:creationId xmlns:p14="http://schemas.microsoft.com/office/powerpoint/2010/main" val="347933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93759F-FC4C-536B-3F9F-1DE3E69208B1}"/>
              </a:ext>
            </a:extLst>
          </p:cNvPr>
          <p:cNvSpPr txBox="1"/>
          <p:nvPr/>
        </p:nvSpPr>
        <p:spPr>
          <a:xfrm>
            <a:off x="8711381" y="265471"/>
            <a:ext cx="200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продолжение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70121A-D396-C3BA-5775-B3AF2CCEC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3" t="19498" r="44839" b="42366"/>
          <a:stretch/>
        </p:blipFill>
        <p:spPr>
          <a:xfrm>
            <a:off x="574931" y="1219201"/>
            <a:ext cx="10858949" cy="47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8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C89336-77C1-37C6-0A67-3B414311F743}"/>
              </a:ext>
            </a:extLst>
          </p:cNvPr>
          <p:cNvSpPr txBox="1"/>
          <p:nvPr/>
        </p:nvSpPr>
        <p:spPr>
          <a:xfrm>
            <a:off x="4011561" y="203581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7. MySQL </a:t>
            </a:r>
            <a:r>
              <a:rPr lang="en-US" sz="2400" b="1" dirty="0" err="1"/>
              <a:t>is_connected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A8633-5DB2-3652-AB33-2D2E26C2F439}"/>
              </a:ext>
            </a:extLst>
          </p:cNvPr>
          <p:cNvSpPr txBox="1"/>
          <p:nvPr/>
        </p:nvSpPr>
        <p:spPr>
          <a:xfrm>
            <a:off x="201562" y="2691978"/>
            <a:ext cx="103238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2438">
              <a:lnSpc>
                <a:spcPct val="150000"/>
              </a:lnSpc>
            </a:pPr>
            <a:r>
              <a:rPr lang="ru-RU" sz="2000" dirty="0"/>
              <a:t>Этот метод проверяет, доступно ли соединение с сервером MySQL. Он возвращает True , если да, и </a:t>
            </a:r>
            <a:r>
              <a:rPr lang="ru-RU" sz="2000" dirty="0" err="1"/>
              <a:t>False</a:t>
            </a:r>
            <a:r>
              <a:rPr lang="ru-RU" sz="2000" dirty="0"/>
              <a:t> , если нет.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23EA2-A72F-DA4B-03E3-089530FDA2C5}"/>
              </a:ext>
            </a:extLst>
          </p:cNvPr>
          <p:cNvSpPr txBox="1"/>
          <p:nvPr/>
        </p:nvSpPr>
        <p:spPr>
          <a:xfrm>
            <a:off x="299884" y="125939"/>
            <a:ext cx="10899057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pPr algn="ctr"/>
            <a:r>
              <a:rPr lang="ru-RU" sz="2400" b="1" dirty="0"/>
              <a:t>6. Фиксация MySQL()</a:t>
            </a:r>
          </a:p>
          <a:p>
            <a:pPr indent="452438">
              <a:lnSpc>
                <a:spcPct val="150000"/>
              </a:lnSpc>
            </a:pPr>
            <a:r>
              <a:rPr lang="ru-RU" sz="2000" b="1" dirty="0"/>
              <a:t>Метод </a:t>
            </a:r>
            <a:r>
              <a:rPr lang="ru-RU" sz="2000" b="1" dirty="0" err="1"/>
              <a:t>commit</a:t>
            </a:r>
            <a:r>
              <a:rPr lang="ru-RU" sz="2000" b="1" dirty="0"/>
              <a:t>() </a:t>
            </a:r>
            <a:r>
              <a:rPr lang="ru-RU" sz="2000" dirty="0"/>
              <a:t>отправляет инструкцию COMMIT на сервер MySQL и, следовательно, фиксирует текущую транзакцию данных.</a:t>
            </a:r>
          </a:p>
        </p:txBody>
      </p:sp>
    </p:spTree>
    <p:extLst>
      <p:ext uri="{BB962C8B-B14F-4D97-AF65-F5344CB8AC3E}">
        <p14:creationId xmlns:p14="http://schemas.microsoft.com/office/powerpoint/2010/main" val="6374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6B02AE-3829-965F-79EE-E07114D07F96}"/>
              </a:ext>
            </a:extLst>
          </p:cNvPr>
          <p:cNvSpPr txBox="1"/>
          <p:nvPr/>
        </p:nvSpPr>
        <p:spPr>
          <a:xfrm>
            <a:off x="1042219" y="1070388"/>
            <a:ext cx="10107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2438"/>
            <a:r>
              <a:rPr lang="ru-RU" sz="2000" dirty="0"/>
              <a:t>После подключения к базе данных в MySQL мы можем выбирать запросы из таблиц в ней. </a:t>
            </a:r>
            <a:r>
              <a:rPr lang="ru-RU" sz="2000" b="1" i="0" dirty="0">
                <a:solidFill>
                  <a:srgbClr val="273239"/>
                </a:solidFill>
                <a:effectLst/>
                <a:latin typeface="urw-din"/>
              </a:rPr>
              <a:t>Синтаксис:</a:t>
            </a:r>
            <a:endParaRPr lang="ru-RU" sz="2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AC53951-7977-28C9-3FE1-52EB445CD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62" y="1897308"/>
            <a:ext cx="9320980" cy="30633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000" dirty="0">
                <a:solidFill>
                  <a:srgbClr val="273239"/>
                </a:solidFill>
              </a:rPr>
              <a:t>ч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тобы выбрать определенные столбцы атрибутов из таблицы, записываем имена атрибутов.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SELECT attr1, attr2 FROM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table_name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Для того, чтобы выбрать все столбцы атрибутов из таблицы, мы используем символ звездочки ‘*’.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SELECT * FROM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table_name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2FE36-8CF6-8241-6ECA-9245FE3B775F}"/>
              </a:ext>
            </a:extLst>
          </p:cNvPr>
          <p:cNvSpPr txBox="1"/>
          <p:nvPr/>
        </p:nvSpPr>
        <p:spPr>
          <a:xfrm>
            <a:off x="3888658" y="428135"/>
            <a:ext cx="508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Запросы из таблиц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7597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TextBox 3080">
            <a:extLst>
              <a:ext uri="{FF2B5EF4-FFF2-40B4-BE49-F238E27FC236}">
                <a16:creationId xmlns:a16="http://schemas.microsoft.com/office/drawing/2014/main" id="{C3384225-E3B9-F478-FD05-054E04475863}"/>
              </a:ext>
            </a:extLst>
          </p:cNvPr>
          <p:cNvSpPr txBox="1"/>
          <p:nvPr/>
        </p:nvSpPr>
        <p:spPr>
          <a:xfrm>
            <a:off x="550606" y="717359"/>
            <a:ext cx="108941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ru-RU" sz="2400" b="1" i="0" dirty="0">
                <a:solidFill>
                  <a:srgbClr val="273239"/>
                </a:solidFill>
                <a:effectLst/>
              </a:rPr>
              <a:t>Вставка данных</a:t>
            </a:r>
          </a:p>
          <a:p>
            <a:pPr indent="452438" algn="l" fontAlgn="base"/>
            <a:r>
              <a:rPr lang="ru-RU" sz="2400" b="0" i="0" dirty="0">
                <a:solidFill>
                  <a:srgbClr val="273239"/>
                </a:solidFill>
                <a:effectLst/>
              </a:rPr>
              <a:t>Вы можете вставить одну строку или несколько строк одновременно. Для подключения команд к конкретной базе данных требуется код соединителя.</a:t>
            </a:r>
          </a:p>
        </p:txBody>
      </p:sp>
      <p:sp>
        <p:nvSpPr>
          <p:cNvPr id="3085" name="TextBox 3084">
            <a:extLst>
              <a:ext uri="{FF2B5EF4-FFF2-40B4-BE49-F238E27FC236}">
                <a16:creationId xmlns:a16="http://schemas.microsoft.com/office/drawing/2014/main" id="{D293FFE9-495F-0E9E-DF4C-9F4FD331C5B5}"/>
              </a:ext>
            </a:extLst>
          </p:cNvPr>
          <p:cNvSpPr txBox="1"/>
          <p:nvPr/>
        </p:nvSpPr>
        <p:spPr>
          <a:xfrm>
            <a:off x="2684206" y="2027375"/>
            <a:ext cx="8573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INSERT INTO </a:t>
            </a:r>
            <a:r>
              <a:rPr lang="en-US" sz="2000" b="1" dirty="0" err="1"/>
              <a:t>table_name</a:t>
            </a:r>
            <a:r>
              <a:rPr lang="en-US" sz="2000" b="1" dirty="0"/>
              <a:t> (</a:t>
            </a:r>
            <a:r>
              <a:rPr lang="en-US" sz="2000" b="1" dirty="0" err="1"/>
              <a:t>column_names</a:t>
            </a:r>
            <a:r>
              <a:rPr lang="en-US" sz="2000" b="1" dirty="0"/>
              <a:t>) VALUES(data</a:t>
            </a:r>
            <a:r>
              <a:rPr lang="ru-RU" sz="2000" b="1" dirty="0"/>
              <a:t>)</a:t>
            </a:r>
          </a:p>
        </p:txBody>
      </p:sp>
      <p:sp>
        <p:nvSpPr>
          <p:cNvPr id="3087" name="TextBox 3086">
            <a:extLst>
              <a:ext uri="{FF2B5EF4-FFF2-40B4-BE49-F238E27FC236}">
                <a16:creationId xmlns:a16="http://schemas.microsoft.com/office/drawing/2014/main" id="{981064C3-149E-E8E1-A542-B689ACF825FB}"/>
              </a:ext>
            </a:extLst>
          </p:cNvPr>
          <p:cNvSpPr txBox="1"/>
          <p:nvPr/>
        </p:nvSpPr>
        <p:spPr>
          <a:xfrm>
            <a:off x="1081547" y="2969793"/>
            <a:ext cx="9684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Мы можем вставить данные в таблицу двумя способами: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Вставка </a:t>
            </a:r>
            <a:r>
              <a:rPr lang="ru-RU" b="1" i="0" dirty="0">
                <a:solidFill>
                  <a:srgbClr val="212529"/>
                </a:solidFill>
                <a:effectLst/>
                <a:latin typeface="system-ui"/>
              </a:rPr>
              <a:t>одной строки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 за раз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Вставка </a:t>
            </a:r>
            <a:r>
              <a:rPr lang="ru-RU" b="1" i="0" dirty="0">
                <a:solidFill>
                  <a:srgbClr val="212529"/>
                </a:solidFill>
                <a:effectLst/>
                <a:latin typeface="system-ui"/>
              </a:rPr>
              <a:t>нескольких строк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 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29928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4A579-7A64-C894-F595-A5A1007BBB3E}"/>
              </a:ext>
            </a:extLst>
          </p:cNvPr>
          <p:cNvSpPr txBox="1"/>
          <p:nvPr/>
        </p:nvSpPr>
        <p:spPr>
          <a:xfrm>
            <a:off x="3913239" y="23812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400" b="1" i="0" dirty="0">
                <a:solidFill>
                  <a:srgbClr val="273239"/>
                </a:solidFill>
                <a:effectLst/>
              </a:rPr>
              <a:t>Удаление</a:t>
            </a:r>
            <a:r>
              <a:rPr lang="ru-RU" sz="2400" b="1" i="0" dirty="0">
                <a:solidFill>
                  <a:srgbClr val="273239"/>
                </a:solidFill>
                <a:effectLst/>
                <a:latin typeface="urw-din"/>
              </a:rPr>
              <a:t> запроса из таблиц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D379A7-04CD-AA28-F559-AE65AA7FE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0" y="1232365"/>
            <a:ext cx="10746659" cy="37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DELETE FROM TABLE_NAME WHERE ATTRIBUTE_NAME = ATTRIBUTE_VALUE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9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1DD9E-FD6E-ADE2-EF2C-F1BA89E988F4}"/>
              </a:ext>
            </a:extLst>
          </p:cNvPr>
          <p:cNvSpPr txBox="1"/>
          <p:nvPr/>
        </p:nvSpPr>
        <p:spPr>
          <a:xfrm>
            <a:off x="3657600" y="3266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73239"/>
                </a:solidFill>
                <a:effectLst/>
                <a:latin typeface="sofia-pro"/>
              </a:rPr>
              <a:t>Python MySQL – запрос на обновление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02825-AB27-B4A9-9757-3AD8EA78F044}"/>
              </a:ext>
            </a:extLst>
          </p:cNvPr>
          <p:cNvSpPr txBox="1"/>
          <p:nvPr/>
        </p:nvSpPr>
        <p:spPr>
          <a:xfrm>
            <a:off x="501445" y="695943"/>
            <a:ext cx="1075649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2438">
              <a:lnSpc>
                <a:spcPct val="150000"/>
              </a:lnSpc>
            </a:pPr>
            <a:r>
              <a:rPr lang="ru-RU" sz="2000" dirty="0"/>
              <a:t>Соединитель используется, когда мы должны использовать MySQL с другими языками программирования. Работа MySQL-</a:t>
            </a:r>
            <a:r>
              <a:rPr lang="ru-RU" sz="2000" dirty="0" err="1"/>
              <a:t>connector</a:t>
            </a:r>
            <a:r>
              <a:rPr lang="ru-RU" sz="2000" dirty="0"/>
              <a:t> заключается в предоставлении доступа к драйверу MySQL для требуемого языка. Таким образом, он генерирует соединение между языком программирования и сервером MySQL.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94F97D9-7DDB-32DA-DFBB-284887631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4" y="2587230"/>
            <a:ext cx="11670891" cy="3709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Предложение обновления</a:t>
            </a:r>
          </a:p>
          <a:p>
            <a:pPr marR="0" lvl="0" indent="4524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Обновление используется для изменения существующих значений в базе данных. С помощью обновления определенное значение может быть исправлено или обновлено. Это влияет только на данные, а не на структуру таблицы.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Основное преимущество, предоставляемое этой командой, заключается в том, что она обеспечивает точность таблицы.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Синтаксис: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UPDATE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tablename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 SET ="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new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value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" WHERE ="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old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value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"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9072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598</Words>
  <Application>Microsoft Office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Helvetica Neue</vt:lpstr>
      <vt:lpstr>sofia-pro</vt:lpstr>
      <vt:lpstr>system-ui</vt:lpstr>
      <vt:lpstr>urw-din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Olga</dc:creator>
  <cp:lastModifiedBy>Olga</cp:lastModifiedBy>
  <cp:revision>2</cp:revision>
  <dcterms:created xsi:type="dcterms:W3CDTF">2023-03-25T18:18:08Z</dcterms:created>
  <dcterms:modified xsi:type="dcterms:W3CDTF">2023-03-26T21:40:02Z</dcterms:modified>
</cp:coreProperties>
</file>